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4"/>
    <p:sldMasterId id="2147483726" r:id="rId5"/>
  </p:sldMasterIdLst>
  <p:notesMasterIdLst>
    <p:notesMasterId r:id="rId199"/>
  </p:notesMasterIdLst>
  <p:sldIdLst>
    <p:sldId id="260" r:id="rId6"/>
    <p:sldId id="2398" r:id="rId7"/>
    <p:sldId id="352" r:id="rId8"/>
    <p:sldId id="1281" r:id="rId9"/>
    <p:sldId id="9414" r:id="rId10"/>
    <p:sldId id="9415" r:id="rId11"/>
    <p:sldId id="444" r:id="rId12"/>
    <p:sldId id="440" r:id="rId13"/>
    <p:sldId id="9416" r:id="rId14"/>
    <p:sldId id="431" r:id="rId15"/>
    <p:sldId id="8950" r:id="rId16"/>
    <p:sldId id="261" r:id="rId17"/>
    <p:sldId id="269" r:id="rId18"/>
    <p:sldId id="270" r:id="rId19"/>
    <p:sldId id="1221" r:id="rId20"/>
    <p:sldId id="257" r:id="rId21"/>
    <p:sldId id="1283" r:id="rId22"/>
    <p:sldId id="3304" r:id="rId23"/>
    <p:sldId id="565" r:id="rId24"/>
    <p:sldId id="3223" r:id="rId25"/>
    <p:sldId id="1284" r:id="rId26"/>
    <p:sldId id="8952" r:id="rId27"/>
    <p:sldId id="9378" r:id="rId28"/>
    <p:sldId id="8966" r:id="rId29"/>
    <p:sldId id="9241" r:id="rId30"/>
    <p:sldId id="9376" r:id="rId31"/>
    <p:sldId id="9541" r:id="rId32"/>
    <p:sldId id="8953" r:id="rId33"/>
    <p:sldId id="2990" r:id="rId34"/>
    <p:sldId id="262" r:id="rId35"/>
    <p:sldId id="9447" r:id="rId36"/>
    <p:sldId id="9423" r:id="rId37"/>
    <p:sldId id="9545" r:id="rId38"/>
    <p:sldId id="2686" r:id="rId39"/>
    <p:sldId id="9511" r:id="rId40"/>
    <p:sldId id="9453" r:id="rId41"/>
    <p:sldId id="9515" r:id="rId42"/>
    <p:sldId id="9413" r:id="rId43"/>
    <p:sldId id="258" r:id="rId44"/>
    <p:sldId id="9539" r:id="rId45"/>
    <p:sldId id="9509" r:id="rId46"/>
    <p:sldId id="9520" r:id="rId47"/>
    <p:sldId id="8955" r:id="rId48"/>
    <p:sldId id="266" r:id="rId49"/>
    <p:sldId id="263" r:id="rId50"/>
    <p:sldId id="9390" r:id="rId51"/>
    <p:sldId id="9449" r:id="rId52"/>
    <p:sldId id="9397" r:id="rId53"/>
    <p:sldId id="9385" r:id="rId54"/>
    <p:sldId id="9512" r:id="rId55"/>
    <p:sldId id="9454" r:id="rId56"/>
    <p:sldId id="9450" r:id="rId57"/>
    <p:sldId id="9451" r:id="rId58"/>
    <p:sldId id="9408" r:id="rId59"/>
    <p:sldId id="9537" r:id="rId60"/>
    <p:sldId id="8956" r:id="rId61"/>
    <p:sldId id="9551" r:id="rId62"/>
    <p:sldId id="9458" r:id="rId63"/>
    <p:sldId id="9459" r:id="rId64"/>
    <p:sldId id="9386" r:id="rId65"/>
    <p:sldId id="9513" r:id="rId66"/>
    <p:sldId id="9456" r:id="rId67"/>
    <p:sldId id="9455" r:id="rId68"/>
    <p:sldId id="9461" r:id="rId69"/>
    <p:sldId id="9462" r:id="rId70"/>
    <p:sldId id="9409" r:id="rId71"/>
    <p:sldId id="9521" r:id="rId72"/>
    <p:sldId id="9552" r:id="rId73"/>
    <p:sldId id="9383" r:id="rId74"/>
    <p:sldId id="9477" r:id="rId75"/>
    <p:sldId id="9468" r:id="rId76"/>
    <p:sldId id="9522" r:id="rId77"/>
    <p:sldId id="9523" r:id="rId78"/>
    <p:sldId id="9463" r:id="rId79"/>
    <p:sldId id="9452" r:id="rId80"/>
    <p:sldId id="9524" r:id="rId81"/>
    <p:sldId id="9525" r:id="rId82"/>
    <p:sldId id="9526" r:id="rId83"/>
    <p:sldId id="9387" r:id="rId84"/>
    <p:sldId id="9467" r:id="rId85"/>
    <p:sldId id="9475" r:id="rId86"/>
    <p:sldId id="9476" r:id="rId87"/>
    <p:sldId id="9474" r:id="rId88"/>
    <p:sldId id="9471" r:id="rId89"/>
    <p:sldId id="9472" r:id="rId90"/>
    <p:sldId id="9410" r:id="rId91"/>
    <p:sldId id="9478" r:id="rId92"/>
    <p:sldId id="9479" r:id="rId93"/>
    <p:sldId id="9481" r:id="rId94"/>
    <p:sldId id="9482" r:id="rId95"/>
    <p:sldId id="9483" r:id="rId96"/>
    <p:sldId id="9543" r:id="rId97"/>
    <p:sldId id="9544" r:id="rId98"/>
    <p:sldId id="9497" r:id="rId99"/>
    <p:sldId id="9499" r:id="rId100"/>
    <p:sldId id="9485" r:id="rId101"/>
    <p:sldId id="9493" r:id="rId102"/>
    <p:sldId id="9494" r:id="rId103"/>
    <p:sldId id="9546" r:id="rId104"/>
    <p:sldId id="9489" r:id="rId105"/>
    <p:sldId id="9547" r:id="rId106"/>
    <p:sldId id="9542" r:id="rId107"/>
    <p:sldId id="9502" r:id="rId108"/>
    <p:sldId id="9503" r:id="rId109"/>
    <p:sldId id="9538" r:id="rId110"/>
    <p:sldId id="9504" r:id="rId111"/>
    <p:sldId id="9531" r:id="rId112"/>
    <p:sldId id="9532" r:id="rId113"/>
    <p:sldId id="9533" r:id="rId114"/>
    <p:sldId id="9534" r:id="rId115"/>
    <p:sldId id="9535" r:id="rId116"/>
    <p:sldId id="9536" r:id="rId117"/>
    <p:sldId id="8954" r:id="rId118"/>
    <p:sldId id="9553" r:id="rId119"/>
    <p:sldId id="2703" r:id="rId120"/>
    <p:sldId id="2693" r:id="rId121"/>
    <p:sldId id="2741" r:id="rId122"/>
    <p:sldId id="8959" r:id="rId123"/>
    <p:sldId id="2695" r:id="rId124"/>
    <p:sldId id="2687" r:id="rId125"/>
    <p:sldId id="2717" r:id="rId126"/>
    <p:sldId id="9565" r:id="rId127"/>
    <p:sldId id="2733" r:id="rId128"/>
    <p:sldId id="8960" r:id="rId129"/>
    <p:sldId id="278" r:id="rId130"/>
    <p:sldId id="2676" r:id="rId131"/>
    <p:sldId id="2718" r:id="rId132"/>
    <p:sldId id="2648" r:id="rId133"/>
    <p:sldId id="2711" r:id="rId134"/>
    <p:sldId id="2690" r:id="rId135"/>
    <p:sldId id="2719" r:id="rId136"/>
    <p:sldId id="9554" r:id="rId137"/>
    <p:sldId id="2735" r:id="rId138"/>
    <p:sldId id="2736" r:id="rId139"/>
    <p:sldId id="8961" r:id="rId140"/>
    <p:sldId id="320" r:id="rId141"/>
    <p:sldId id="9567" r:id="rId142"/>
    <p:sldId id="2739" r:id="rId143"/>
    <p:sldId id="2740" r:id="rId144"/>
    <p:sldId id="9556" r:id="rId145"/>
    <p:sldId id="8962" r:id="rId146"/>
    <p:sldId id="9558" r:id="rId147"/>
    <p:sldId id="2696" r:id="rId148"/>
    <p:sldId id="2697" r:id="rId149"/>
    <p:sldId id="2698" r:id="rId150"/>
    <p:sldId id="2699" r:id="rId151"/>
    <p:sldId id="9557" r:id="rId152"/>
    <p:sldId id="8963" r:id="rId153"/>
    <p:sldId id="2715" r:id="rId154"/>
    <p:sldId id="2706" r:id="rId155"/>
    <p:sldId id="2710" r:id="rId156"/>
    <p:sldId id="8964" r:id="rId157"/>
    <p:sldId id="2650" r:id="rId158"/>
    <p:sldId id="2652" r:id="rId159"/>
    <p:sldId id="2651" r:id="rId160"/>
    <p:sldId id="9559" r:id="rId161"/>
    <p:sldId id="9560" r:id="rId162"/>
    <p:sldId id="9561" r:id="rId163"/>
    <p:sldId id="9562" r:id="rId164"/>
    <p:sldId id="9563" r:id="rId165"/>
    <p:sldId id="9564" r:id="rId166"/>
    <p:sldId id="2722" r:id="rId167"/>
    <p:sldId id="8965" r:id="rId168"/>
    <p:sldId id="9427" r:id="rId169"/>
    <p:sldId id="9431" r:id="rId170"/>
    <p:sldId id="9432" r:id="rId171"/>
    <p:sldId id="9433" r:id="rId172"/>
    <p:sldId id="9434" r:id="rId173"/>
    <p:sldId id="9445" r:id="rId174"/>
    <p:sldId id="9446" r:id="rId175"/>
    <p:sldId id="9439" r:id="rId176"/>
    <p:sldId id="9438" r:id="rId177"/>
    <p:sldId id="9442" r:id="rId178"/>
    <p:sldId id="9443" r:id="rId179"/>
    <p:sldId id="1285" r:id="rId180"/>
    <p:sldId id="9516" r:id="rId181"/>
    <p:sldId id="9419" r:id="rId182"/>
    <p:sldId id="9420" r:id="rId183"/>
    <p:sldId id="9421" r:id="rId184"/>
    <p:sldId id="9425" r:id="rId185"/>
    <p:sldId id="9424" r:id="rId186"/>
    <p:sldId id="9441" r:id="rId187"/>
    <p:sldId id="9549" r:id="rId188"/>
    <p:sldId id="9519" r:id="rId189"/>
    <p:sldId id="1286" r:id="rId190"/>
    <p:sldId id="9550" r:id="rId191"/>
    <p:sldId id="9566" r:id="rId192"/>
    <p:sldId id="9505" r:id="rId193"/>
    <p:sldId id="9444" r:id="rId194"/>
    <p:sldId id="9506" r:id="rId195"/>
    <p:sldId id="9507" r:id="rId196"/>
    <p:sldId id="9508" r:id="rId197"/>
    <p:sldId id="9435" r:id="rId198"/>
  </p:sldIdLst>
  <p:sldSz cx="9144000" cy="5143500" type="screen16x9"/>
  <p:notesSz cx="6858000" cy="91440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C64"/>
    <a:srgbClr val="00B050"/>
    <a:srgbClr val="0033A0"/>
    <a:srgbClr val="F3F1F2"/>
    <a:srgbClr val="114287"/>
    <a:srgbClr val="1E2558"/>
    <a:srgbClr val="8FADDA"/>
    <a:srgbClr val="43BEAC"/>
    <a:srgbClr val="56AEE1"/>
    <a:srgbClr val="8FC7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33"/>
    <p:restoredTop sz="91744" autoAdjust="0"/>
  </p:normalViewPr>
  <p:slideViewPr>
    <p:cSldViewPr snapToGrid="0">
      <p:cViewPr varScale="1">
        <p:scale>
          <a:sx n="160" d="100"/>
          <a:sy n="160" d="100"/>
        </p:scale>
        <p:origin x="1104" y="168"/>
      </p:cViewPr>
      <p:guideLst/>
    </p:cSldViewPr>
  </p:slideViewPr>
  <p:notesTextViewPr>
    <p:cViewPr>
      <p:scale>
        <a:sx n="1" d="1"/>
        <a:sy n="1" d="1"/>
      </p:scale>
      <p:origin x="0" y="0"/>
    </p:cViewPr>
  </p:notesTextViewPr>
  <p:sorterViewPr>
    <p:cViewPr>
      <p:scale>
        <a:sx n="100" d="100"/>
        <a:sy n="100" d="100"/>
      </p:scale>
      <p:origin x="0" y="-690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notesMaster" Target="notesMasters/notesMaster1.xml"/><Relationship Id="rId203"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190" Type="http://schemas.openxmlformats.org/officeDocument/2006/relationships/slide" Target="slides/slide185.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presProps" Target="pres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viewProps" Target="viewProps.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theme" Target="theme/theme1.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1C95F1-A0C1-409E-BB44-DD1097F6C74E}" type="doc">
      <dgm:prSet loTypeId="urn:microsoft.com/office/officeart/2005/8/layout/hChevron3" loCatId="process" qsTypeId="urn:microsoft.com/office/officeart/2005/8/quickstyle/simple5" qsCatId="simple" csTypeId="urn:microsoft.com/office/officeart/2005/8/colors/accent1_2" csCatId="accent1" phldr="1"/>
      <dgm:spPr/>
    </dgm:pt>
    <dgm:pt modelId="{6BDC8C8F-209F-49B6-B3EF-F13909ED27F7}">
      <dgm:prSet phldrT="[Text]" custT="1"/>
      <dgm:spPr/>
      <dgm:t>
        <a:bodyPr/>
        <a:lstStyle/>
        <a:p>
          <a:pPr algn="ctr"/>
          <a:r>
            <a:rPr lang="en-US" altLang="en-US" sz="800" b="0" dirty="0">
              <a:ea typeface="ＭＳ Ｐゴシック" panose="020B0600070205080204" pitchFamily="34" charset="-128"/>
            </a:rPr>
            <a:t>Business and IT stakeholders understand and support the transition</a:t>
          </a:r>
          <a:endParaRPr lang="en-US" sz="800" dirty="0"/>
        </a:p>
      </dgm:t>
    </dgm:pt>
    <dgm:pt modelId="{F39EB1BD-1635-4ED2-8CD7-49800E91511A}" type="parTrans" cxnId="{8560F055-4E0A-49FF-AE7B-38209BA8EB2B}">
      <dgm:prSet/>
      <dgm:spPr/>
      <dgm:t>
        <a:bodyPr/>
        <a:lstStyle/>
        <a:p>
          <a:endParaRPr lang="en-US"/>
        </a:p>
      </dgm:t>
    </dgm:pt>
    <dgm:pt modelId="{4814B661-670E-4D9A-84F0-571E471E9936}" type="sibTrans" cxnId="{8560F055-4E0A-49FF-AE7B-38209BA8EB2B}">
      <dgm:prSet/>
      <dgm:spPr/>
      <dgm:t>
        <a:bodyPr/>
        <a:lstStyle/>
        <a:p>
          <a:endParaRPr lang="en-US"/>
        </a:p>
      </dgm:t>
    </dgm:pt>
    <dgm:pt modelId="{1DB70105-29AC-4036-ABF3-64E16665195C}">
      <dgm:prSet phldrT="[Text]"/>
      <dgm:spPr/>
      <dgm:t>
        <a:bodyPr/>
        <a:lstStyle/>
        <a:p>
          <a:pPr algn="ctr"/>
          <a:r>
            <a:rPr lang="nl-NL" altLang="en-US" b="0" dirty="0">
              <a:ea typeface="ＭＳ Ｐゴシック" panose="020B0600070205080204" pitchFamily="34" charset="-128"/>
            </a:rPr>
            <a:t>Solid </a:t>
          </a:r>
          <a:r>
            <a:rPr lang="en-US" altLang="en-US" b="0" dirty="0">
              <a:ea typeface="ＭＳ Ｐゴシック" panose="020B0600070205080204" pitchFamily="34" charset="-128"/>
            </a:rPr>
            <a:t>understanding of impact of the change and how to deal with it</a:t>
          </a:r>
          <a:endParaRPr lang="en-US" dirty="0"/>
        </a:p>
      </dgm:t>
    </dgm:pt>
    <dgm:pt modelId="{BABEB2E1-1672-445E-A59C-13F7E037BA67}" type="parTrans" cxnId="{8C6851F0-F228-481B-8130-E6200713CEF7}">
      <dgm:prSet/>
      <dgm:spPr/>
      <dgm:t>
        <a:bodyPr/>
        <a:lstStyle/>
        <a:p>
          <a:endParaRPr lang="en-US"/>
        </a:p>
      </dgm:t>
    </dgm:pt>
    <dgm:pt modelId="{DF915F88-8BD0-49BE-8213-AD094260055A}" type="sibTrans" cxnId="{8C6851F0-F228-481B-8130-E6200713CEF7}">
      <dgm:prSet/>
      <dgm:spPr/>
      <dgm:t>
        <a:bodyPr/>
        <a:lstStyle/>
        <a:p>
          <a:endParaRPr lang="en-US"/>
        </a:p>
      </dgm:t>
    </dgm:pt>
    <dgm:pt modelId="{76916433-E038-4F32-AE37-7D6B1B9235FD}">
      <dgm:prSet phldrT="[Text]"/>
      <dgm:spPr/>
      <dgm:t>
        <a:bodyPr/>
        <a:lstStyle/>
        <a:p>
          <a:r>
            <a:rPr lang="en-US" altLang="en-US" b="0">
              <a:ea typeface="ＭＳ Ｐゴシック" panose="020B0600070205080204" pitchFamily="34" charset="-128"/>
            </a:rPr>
            <a:t>Business users, as well as site owners, better prepared and guided through the transition </a:t>
          </a:r>
          <a:endParaRPr lang="en-US" dirty="0"/>
        </a:p>
      </dgm:t>
    </dgm:pt>
    <dgm:pt modelId="{3AD7DB70-F95E-40F7-A424-E152DEDC6FE3}" type="parTrans" cxnId="{E61DE9EA-FA16-4554-911A-8343EBF9C167}">
      <dgm:prSet/>
      <dgm:spPr/>
      <dgm:t>
        <a:bodyPr/>
        <a:lstStyle/>
        <a:p>
          <a:endParaRPr lang="en-US"/>
        </a:p>
      </dgm:t>
    </dgm:pt>
    <dgm:pt modelId="{268CB44A-1D7B-4847-A336-7CBF63D362F9}" type="sibTrans" cxnId="{E61DE9EA-FA16-4554-911A-8343EBF9C167}">
      <dgm:prSet/>
      <dgm:spPr/>
      <dgm:t>
        <a:bodyPr/>
        <a:lstStyle/>
        <a:p>
          <a:endParaRPr lang="en-US"/>
        </a:p>
      </dgm:t>
    </dgm:pt>
    <dgm:pt modelId="{78C2349B-9662-42C5-9ACD-B2DFFA7EECA2}">
      <dgm:prSet phldrT="[Text]" custT="1"/>
      <dgm:spPr/>
      <dgm:t>
        <a:bodyPr/>
        <a:lstStyle/>
        <a:p>
          <a:r>
            <a:rPr lang="en-GB" altLang="en-US" sz="800" b="0" dirty="0">
              <a:ea typeface="ＭＳ Ｐゴシック" panose="020B0600070205080204" pitchFamily="34" charset="-128"/>
            </a:rPr>
            <a:t>Increased platform adoption rates = more value for the investment</a:t>
          </a:r>
          <a:endParaRPr lang="en-US" sz="800" dirty="0"/>
        </a:p>
      </dgm:t>
    </dgm:pt>
    <dgm:pt modelId="{58CA132B-B371-482B-9A95-A5F6B301824E}" type="parTrans" cxnId="{7A4C77FB-BA46-4188-8781-F93B35DCC85B}">
      <dgm:prSet/>
      <dgm:spPr/>
      <dgm:t>
        <a:bodyPr/>
        <a:lstStyle/>
        <a:p>
          <a:endParaRPr lang="en-US"/>
        </a:p>
      </dgm:t>
    </dgm:pt>
    <dgm:pt modelId="{A866F799-0E31-4EA4-A895-1A05370D312D}" type="sibTrans" cxnId="{7A4C77FB-BA46-4188-8781-F93B35DCC85B}">
      <dgm:prSet/>
      <dgm:spPr/>
      <dgm:t>
        <a:bodyPr/>
        <a:lstStyle/>
        <a:p>
          <a:endParaRPr lang="en-US"/>
        </a:p>
      </dgm:t>
    </dgm:pt>
    <dgm:pt modelId="{E22CBF0B-4E34-4621-99B0-E493D9B25CE5}">
      <dgm:prSet phldrT="[Text]" custT="1"/>
      <dgm:spPr/>
      <dgm:t>
        <a:bodyPr/>
        <a:lstStyle/>
        <a:p>
          <a:r>
            <a:rPr lang="en-GB" altLang="en-US" sz="800" b="0" dirty="0">
              <a:ea typeface="ＭＳ Ｐゴシック" panose="020B0600070205080204" pitchFamily="34" charset="-128"/>
            </a:rPr>
            <a:t>Capabilities in place to drive sustainable adoption and productivity</a:t>
          </a:r>
          <a:endParaRPr lang="en-US" sz="800" dirty="0"/>
        </a:p>
      </dgm:t>
    </dgm:pt>
    <dgm:pt modelId="{B89F1422-E48C-47E1-A9D2-41A23AD012DE}" type="parTrans" cxnId="{36FF6EED-D36A-4501-97C5-533BA6583C4B}">
      <dgm:prSet/>
      <dgm:spPr/>
      <dgm:t>
        <a:bodyPr/>
        <a:lstStyle/>
        <a:p>
          <a:endParaRPr lang="en-US"/>
        </a:p>
      </dgm:t>
    </dgm:pt>
    <dgm:pt modelId="{D32B2271-675D-4850-A004-9BDC3CB3FDE0}" type="sibTrans" cxnId="{36FF6EED-D36A-4501-97C5-533BA6583C4B}">
      <dgm:prSet/>
      <dgm:spPr/>
      <dgm:t>
        <a:bodyPr/>
        <a:lstStyle/>
        <a:p>
          <a:endParaRPr lang="en-US"/>
        </a:p>
      </dgm:t>
    </dgm:pt>
    <dgm:pt modelId="{720E3209-2B9D-4A91-AF57-1AB204C14D91}" type="pres">
      <dgm:prSet presAssocID="{A91C95F1-A0C1-409E-BB44-DD1097F6C74E}" presName="Name0" presStyleCnt="0">
        <dgm:presLayoutVars>
          <dgm:dir/>
          <dgm:resizeHandles val="exact"/>
        </dgm:presLayoutVars>
      </dgm:prSet>
      <dgm:spPr/>
    </dgm:pt>
    <dgm:pt modelId="{C732C9FB-2EB1-4800-A66F-1D6884A1A2D9}" type="pres">
      <dgm:prSet presAssocID="{6BDC8C8F-209F-49B6-B3EF-F13909ED27F7}" presName="parTxOnly" presStyleLbl="node1" presStyleIdx="0" presStyleCnt="5">
        <dgm:presLayoutVars>
          <dgm:bulletEnabled val="1"/>
        </dgm:presLayoutVars>
      </dgm:prSet>
      <dgm:spPr/>
    </dgm:pt>
    <dgm:pt modelId="{0007B0A1-D722-4620-88A3-423FAF0DA3B0}" type="pres">
      <dgm:prSet presAssocID="{4814B661-670E-4D9A-84F0-571E471E9936}" presName="parSpace" presStyleCnt="0"/>
      <dgm:spPr/>
    </dgm:pt>
    <dgm:pt modelId="{BE8A2F0D-77CC-4313-BD42-21825ADEE6D7}" type="pres">
      <dgm:prSet presAssocID="{1DB70105-29AC-4036-ABF3-64E16665195C}" presName="parTxOnly" presStyleLbl="node1" presStyleIdx="1" presStyleCnt="5">
        <dgm:presLayoutVars>
          <dgm:bulletEnabled val="1"/>
        </dgm:presLayoutVars>
      </dgm:prSet>
      <dgm:spPr/>
    </dgm:pt>
    <dgm:pt modelId="{8B0AEA67-7A69-426E-AC69-1DBD8C7C7955}" type="pres">
      <dgm:prSet presAssocID="{DF915F88-8BD0-49BE-8213-AD094260055A}" presName="parSpace" presStyleCnt="0"/>
      <dgm:spPr/>
    </dgm:pt>
    <dgm:pt modelId="{8D15E87F-0B38-4738-BD95-976FE5DEF341}" type="pres">
      <dgm:prSet presAssocID="{76916433-E038-4F32-AE37-7D6B1B9235FD}" presName="parTxOnly" presStyleLbl="node1" presStyleIdx="2" presStyleCnt="5">
        <dgm:presLayoutVars>
          <dgm:bulletEnabled val="1"/>
        </dgm:presLayoutVars>
      </dgm:prSet>
      <dgm:spPr/>
    </dgm:pt>
    <dgm:pt modelId="{DEFE79C6-7CBD-490C-9332-D9BC2073C827}" type="pres">
      <dgm:prSet presAssocID="{268CB44A-1D7B-4847-A336-7CBF63D362F9}" presName="parSpace" presStyleCnt="0"/>
      <dgm:spPr/>
    </dgm:pt>
    <dgm:pt modelId="{BB46009F-3AA5-493B-A839-9867E7754C75}" type="pres">
      <dgm:prSet presAssocID="{78C2349B-9662-42C5-9ACD-B2DFFA7EECA2}" presName="parTxOnly" presStyleLbl="node1" presStyleIdx="3" presStyleCnt="5">
        <dgm:presLayoutVars>
          <dgm:bulletEnabled val="1"/>
        </dgm:presLayoutVars>
      </dgm:prSet>
      <dgm:spPr/>
    </dgm:pt>
    <dgm:pt modelId="{2D22E53F-74BE-49EE-B18B-7F65ECFFA132}" type="pres">
      <dgm:prSet presAssocID="{A866F799-0E31-4EA4-A895-1A05370D312D}" presName="parSpace" presStyleCnt="0"/>
      <dgm:spPr/>
    </dgm:pt>
    <dgm:pt modelId="{F4EDBFA1-6904-4424-8ECC-9C1B144C7DB7}" type="pres">
      <dgm:prSet presAssocID="{E22CBF0B-4E34-4621-99B0-E493D9B25CE5}" presName="parTxOnly" presStyleLbl="node1" presStyleIdx="4" presStyleCnt="5" custLinFactNeighborX="257" custLinFactNeighborY="760">
        <dgm:presLayoutVars>
          <dgm:bulletEnabled val="1"/>
        </dgm:presLayoutVars>
      </dgm:prSet>
      <dgm:spPr/>
    </dgm:pt>
  </dgm:ptLst>
  <dgm:cxnLst>
    <dgm:cxn modelId="{76883702-6525-4780-B761-0E8FE1F77432}" type="presOf" srcId="{78C2349B-9662-42C5-9ACD-B2DFFA7EECA2}" destId="{BB46009F-3AA5-493B-A839-9867E7754C75}" srcOrd="0" destOrd="0" presId="urn:microsoft.com/office/officeart/2005/8/layout/hChevron3"/>
    <dgm:cxn modelId="{49FCE423-B8D3-40B1-91BA-3AC6C41EB8EF}" type="presOf" srcId="{1DB70105-29AC-4036-ABF3-64E16665195C}" destId="{BE8A2F0D-77CC-4313-BD42-21825ADEE6D7}" srcOrd="0" destOrd="0" presId="urn:microsoft.com/office/officeart/2005/8/layout/hChevron3"/>
    <dgm:cxn modelId="{8560F055-4E0A-49FF-AE7B-38209BA8EB2B}" srcId="{A91C95F1-A0C1-409E-BB44-DD1097F6C74E}" destId="{6BDC8C8F-209F-49B6-B3EF-F13909ED27F7}" srcOrd="0" destOrd="0" parTransId="{F39EB1BD-1635-4ED2-8CD7-49800E91511A}" sibTransId="{4814B661-670E-4D9A-84F0-571E471E9936}"/>
    <dgm:cxn modelId="{2A42BB7E-90AA-4463-9E60-68DCF12EA007}" type="presOf" srcId="{A91C95F1-A0C1-409E-BB44-DD1097F6C74E}" destId="{720E3209-2B9D-4A91-AF57-1AB204C14D91}" srcOrd="0" destOrd="0" presId="urn:microsoft.com/office/officeart/2005/8/layout/hChevron3"/>
    <dgm:cxn modelId="{1EFD6C8A-A8F7-449F-BF8F-CC50E2AB9869}" type="presOf" srcId="{E22CBF0B-4E34-4621-99B0-E493D9B25CE5}" destId="{F4EDBFA1-6904-4424-8ECC-9C1B144C7DB7}" srcOrd="0" destOrd="0" presId="urn:microsoft.com/office/officeart/2005/8/layout/hChevron3"/>
    <dgm:cxn modelId="{B23B2497-3E03-47E4-B43A-DEBE31FB7D78}" type="presOf" srcId="{6BDC8C8F-209F-49B6-B3EF-F13909ED27F7}" destId="{C732C9FB-2EB1-4800-A66F-1D6884A1A2D9}" srcOrd="0" destOrd="0" presId="urn:microsoft.com/office/officeart/2005/8/layout/hChevron3"/>
    <dgm:cxn modelId="{6F1FFECA-8D23-4BBB-B26D-AB00AF61B91B}" type="presOf" srcId="{76916433-E038-4F32-AE37-7D6B1B9235FD}" destId="{8D15E87F-0B38-4738-BD95-976FE5DEF341}" srcOrd="0" destOrd="0" presId="urn:microsoft.com/office/officeart/2005/8/layout/hChevron3"/>
    <dgm:cxn modelId="{E61DE9EA-FA16-4554-911A-8343EBF9C167}" srcId="{A91C95F1-A0C1-409E-BB44-DD1097F6C74E}" destId="{76916433-E038-4F32-AE37-7D6B1B9235FD}" srcOrd="2" destOrd="0" parTransId="{3AD7DB70-F95E-40F7-A424-E152DEDC6FE3}" sibTransId="{268CB44A-1D7B-4847-A336-7CBF63D362F9}"/>
    <dgm:cxn modelId="{36FF6EED-D36A-4501-97C5-533BA6583C4B}" srcId="{A91C95F1-A0C1-409E-BB44-DD1097F6C74E}" destId="{E22CBF0B-4E34-4621-99B0-E493D9B25CE5}" srcOrd="4" destOrd="0" parTransId="{B89F1422-E48C-47E1-A9D2-41A23AD012DE}" sibTransId="{D32B2271-675D-4850-A004-9BDC3CB3FDE0}"/>
    <dgm:cxn modelId="{8C6851F0-F228-481B-8130-E6200713CEF7}" srcId="{A91C95F1-A0C1-409E-BB44-DD1097F6C74E}" destId="{1DB70105-29AC-4036-ABF3-64E16665195C}" srcOrd="1" destOrd="0" parTransId="{BABEB2E1-1672-445E-A59C-13F7E037BA67}" sibTransId="{DF915F88-8BD0-49BE-8213-AD094260055A}"/>
    <dgm:cxn modelId="{7A4C77FB-BA46-4188-8781-F93B35DCC85B}" srcId="{A91C95F1-A0C1-409E-BB44-DD1097F6C74E}" destId="{78C2349B-9662-42C5-9ACD-B2DFFA7EECA2}" srcOrd="3" destOrd="0" parTransId="{58CA132B-B371-482B-9A95-A5F6B301824E}" sibTransId="{A866F799-0E31-4EA4-A895-1A05370D312D}"/>
    <dgm:cxn modelId="{D1D12168-B16C-47EE-8553-748645C84964}" type="presParOf" srcId="{720E3209-2B9D-4A91-AF57-1AB204C14D91}" destId="{C732C9FB-2EB1-4800-A66F-1D6884A1A2D9}" srcOrd="0" destOrd="0" presId="urn:microsoft.com/office/officeart/2005/8/layout/hChevron3"/>
    <dgm:cxn modelId="{90CCE05E-5C06-44C9-B874-995BC45D44F6}" type="presParOf" srcId="{720E3209-2B9D-4A91-AF57-1AB204C14D91}" destId="{0007B0A1-D722-4620-88A3-423FAF0DA3B0}" srcOrd="1" destOrd="0" presId="urn:microsoft.com/office/officeart/2005/8/layout/hChevron3"/>
    <dgm:cxn modelId="{B0FBD85C-6CC3-4C30-B861-19E9AE7ED16A}" type="presParOf" srcId="{720E3209-2B9D-4A91-AF57-1AB204C14D91}" destId="{BE8A2F0D-77CC-4313-BD42-21825ADEE6D7}" srcOrd="2" destOrd="0" presId="urn:microsoft.com/office/officeart/2005/8/layout/hChevron3"/>
    <dgm:cxn modelId="{6EDEA76B-FBA6-4369-B114-4CA61AB8AED4}" type="presParOf" srcId="{720E3209-2B9D-4A91-AF57-1AB204C14D91}" destId="{8B0AEA67-7A69-426E-AC69-1DBD8C7C7955}" srcOrd="3" destOrd="0" presId="urn:microsoft.com/office/officeart/2005/8/layout/hChevron3"/>
    <dgm:cxn modelId="{3495D346-CD88-4E39-908A-C62FF85D4909}" type="presParOf" srcId="{720E3209-2B9D-4A91-AF57-1AB204C14D91}" destId="{8D15E87F-0B38-4738-BD95-976FE5DEF341}" srcOrd="4" destOrd="0" presId="urn:microsoft.com/office/officeart/2005/8/layout/hChevron3"/>
    <dgm:cxn modelId="{ABF57E65-8CCB-4883-9CAE-073ACC20FF9E}" type="presParOf" srcId="{720E3209-2B9D-4A91-AF57-1AB204C14D91}" destId="{DEFE79C6-7CBD-490C-9332-D9BC2073C827}" srcOrd="5" destOrd="0" presId="urn:microsoft.com/office/officeart/2005/8/layout/hChevron3"/>
    <dgm:cxn modelId="{EEF5A8C2-47E6-4504-9A13-F0276EAE7B2D}" type="presParOf" srcId="{720E3209-2B9D-4A91-AF57-1AB204C14D91}" destId="{BB46009F-3AA5-493B-A839-9867E7754C75}" srcOrd="6" destOrd="0" presId="urn:microsoft.com/office/officeart/2005/8/layout/hChevron3"/>
    <dgm:cxn modelId="{DEF29A34-B48C-4D4E-95A8-B3BBCFB2CE81}" type="presParOf" srcId="{720E3209-2B9D-4A91-AF57-1AB204C14D91}" destId="{2D22E53F-74BE-49EE-B18B-7F65ECFFA132}" srcOrd="7" destOrd="0" presId="urn:microsoft.com/office/officeart/2005/8/layout/hChevron3"/>
    <dgm:cxn modelId="{FD37A3BB-334A-4544-89FD-41B8585E3E71}" type="presParOf" srcId="{720E3209-2B9D-4A91-AF57-1AB204C14D91}" destId="{F4EDBFA1-6904-4424-8ECC-9C1B144C7DB7}"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2C9FB-2EB1-4800-A66F-1D6884A1A2D9}">
      <dsp:nvSpPr>
        <dsp:cNvPr id="0" name=""/>
        <dsp:cNvSpPr/>
      </dsp:nvSpPr>
      <dsp:spPr>
        <a:xfrm>
          <a:off x="836" y="768868"/>
          <a:ext cx="1630330" cy="652132"/>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2672" tIns="21336" rIns="10668" bIns="21336" numCol="1" spcCol="1270" anchor="ctr" anchorCtr="0">
          <a:noAutofit/>
        </a:bodyPr>
        <a:lstStyle/>
        <a:p>
          <a:pPr marL="0" lvl="0" indent="0" algn="ctr" defTabSz="355600">
            <a:lnSpc>
              <a:spcPct val="90000"/>
            </a:lnSpc>
            <a:spcBef>
              <a:spcPct val="0"/>
            </a:spcBef>
            <a:spcAft>
              <a:spcPct val="35000"/>
            </a:spcAft>
            <a:buNone/>
          </a:pPr>
          <a:r>
            <a:rPr lang="en-US" altLang="en-US" sz="800" b="0" kern="1200" dirty="0">
              <a:ea typeface="ＭＳ Ｐゴシック" panose="020B0600070205080204" pitchFamily="34" charset="-128"/>
            </a:rPr>
            <a:t>Business and IT stakeholders understand and support the transition</a:t>
          </a:r>
          <a:endParaRPr lang="en-US" sz="800" kern="1200" dirty="0"/>
        </a:p>
      </dsp:txBody>
      <dsp:txXfrm>
        <a:off x="836" y="768868"/>
        <a:ext cx="1467297" cy="652132"/>
      </dsp:txXfrm>
    </dsp:sp>
    <dsp:sp modelId="{BE8A2F0D-77CC-4313-BD42-21825ADEE6D7}">
      <dsp:nvSpPr>
        <dsp:cNvPr id="0" name=""/>
        <dsp:cNvSpPr/>
      </dsp:nvSpPr>
      <dsp:spPr>
        <a:xfrm>
          <a:off x="1305100" y="768868"/>
          <a:ext cx="1630330" cy="65213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nl-NL" altLang="en-US" sz="800" b="0" kern="1200" dirty="0">
              <a:ea typeface="ＭＳ Ｐゴシック" panose="020B0600070205080204" pitchFamily="34" charset="-128"/>
            </a:rPr>
            <a:t>Solid </a:t>
          </a:r>
          <a:r>
            <a:rPr lang="en-US" altLang="en-US" sz="800" b="0" kern="1200" dirty="0">
              <a:ea typeface="ＭＳ Ｐゴシック" panose="020B0600070205080204" pitchFamily="34" charset="-128"/>
            </a:rPr>
            <a:t>understanding of impact of the change and how to deal with it</a:t>
          </a:r>
          <a:endParaRPr lang="en-US" sz="800" kern="1200" dirty="0"/>
        </a:p>
      </dsp:txBody>
      <dsp:txXfrm>
        <a:off x="1631166" y="768868"/>
        <a:ext cx="978198" cy="652132"/>
      </dsp:txXfrm>
    </dsp:sp>
    <dsp:sp modelId="{8D15E87F-0B38-4738-BD95-976FE5DEF341}">
      <dsp:nvSpPr>
        <dsp:cNvPr id="0" name=""/>
        <dsp:cNvSpPr/>
      </dsp:nvSpPr>
      <dsp:spPr>
        <a:xfrm>
          <a:off x="2609364" y="768868"/>
          <a:ext cx="1630330" cy="65213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US" altLang="en-US" sz="800" b="0" kern="1200">
              <a:ea typeface="ＭＳ Ｐゴシック" panose="020B0600070205080204" pitchFamily="34" charset="-128"/>
            </a:rPr>
            <a:t>Business users, as well as site owners, better prepared and guided through the transition </a:t>
          </a:r>
          <a:endParaRPr lang="en-US" sz="800" kern="1200" dirty="0"/>
        </a:p>
      </dsp:txBody>
      <dsp:txXfrm>
        <a:off x="2935430" y="768868"/>
        <a:ext cx="978198" cy="652132"/>
      </dsp:txXfrm>
    </dsp:sp>
    <dsp:sp modelId="{BB46009F-3AA5-493B-A839-9867E7754C75}">
      <dsp:nvSpPr>
        <dsp:cNvPr id="0" name=""/>
        <dsp:cNvSpPr/>
      </dsp:nvSpPr>
      <dsp:spPr>
        <a:xfrm>
          <a:off x="3913628" y="768868"/>
          <a:ext cx="1630330" cy="65213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altLang="en-US" sz="800" b="0" kern="1200" dirty="0">
              <a:ea typeface="ＭＳ Ｐゴシック" panose="020B0600070205080204" pitchFamily="34" charset="-128"/>
            </a:rPr>
            <a:t>Increased platform adoption rates = more value for the investment</a:t>
          </a:r>
          <a:endParaRPr lang="en-US" sz="800" kern="1200" dirty="0"/>
        </a:p>
      </dsp:txBody>
      <dsp:txXfrm>
        <a:off x="4239694" y="768868"/>
        <a:ext cx="978198" cy="652132"/>
      </dsp:txXfrm>
    </dsp:sp>
    <dsp:sp modelId="{F4EDBFA1-6904-4424-8ECC-9C1B144C7DB7}">
      <dsp:nvSpPr>
        <dsp:cNvPr id="0" name=""/>
        <dsp:cNvSpPr/>
      </dsp:nvSpPr>
      <dsp:spPr>
        <a:xfrm>
          <a:off x="5218728" y="773824"/>
          <a:ext cx="1630330" cy="652132"/>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2004" tIns="21336" rIns="10668" bIns="21336" numCol="1" spcCol="1270" anchor="ctr" anchorCtr="0">
          <a:noAutofit/>
        </a:bodyPr>
        <a:lstStyle/>
        <a:p>
          <a:pPr marL="0" lvl="0" indent="0" algn="ctr" defTabSz="355600">
            <a:lnSpc>
              <a:spcPct val="90000"/>
            </a:lnSpc>
            <a:spcBef>
              <a:spcPct val="0"/>
            </a:spcBef>
            <a:spcAft>
              <a:spcPct val="35000"/>
            </a:spcAft>
            <a:buNone/>
          </a:pPr>
          <a:r>
            <a:rPr lang="en-GB" altLang="en-US" sz="800" b="0" kern="1200" dirty="0">
              <a:ea typeface="ＭＳ Ｐゴシック" panose="020B0600070205080204" pitchFamily="34" charset="-128"/>
            </a:rPr>
            <a:t>Capabilities in place to drive sustainable adoption and productivity</a:t>
          </a:r>
          <a:endParaRPr lang="en-US" sz="800" kern="1200" dirty="0"/>
        </a:p>
      </dsp:txBody>
      <dsp:txXfrm>
        <a:off x="5544794" y="773824"/>
        <a:ext cx="978198" cy="65213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51D48-765A-4821-8243-58C551E13726}" type="datetimeFigureOut">
              <a:rPr lang="en-US" smtClean="0"/>
              <a:t>3/30/20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1D4B83-B4CF-4B33-8926-360E25DDDE67}" type="slidenum">
              <a:rPr lang="en-US" smtClean="0"/>
              <a:t>‹#›</a:t>
            </a:fld>
            <a:endParaRPr lang="en-US"/>
          </a:p>
        </p:txBody>
      </p:sp>
    </p:spTree>
    <p:extLst>
      <p:ext uri="{BB962C8B-B14F-4D97-AF65-F5344CB8AC3E}">
        <p14:creationId xmlns:p14="http://schemas.microsoft.com/office/powerpoint/2010/main" val="1899202090"/>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D4B83-B4CF-4B33-8926-360E25DDDE67}" type="slidenum">
              <a:rPr lang="en-US" smtClean="0"/>
              <a:t>1</a:t>
            </a:fld>
            <a:endParaRPr lang="en-US"/>
          </a:p>
        </p:txBody>
      </p:sp>
    </p:spTree>
    <p:extLst>
      <p:ext uri="{BB962C8B-B14F-4D97-AF65-F5344CB8AC3E}">
        <p14:creationId xmlns:p14="http://schemas.microsoft.com/office/powerpoint/2010/main" val="2649265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33</a:t>
            </a:fld>
            <a:endParaRPr lang="en-US" dirty="0"/>
          </a:p>
        </p:txBody>
      </p:sp>
    </p:spTree>
    <p:extLst>
      <p:ext uri="{BB962C8B-B14F-4D97-AF65-F5344CB8AC3E}">
        <p14:creationId xmlns:p14="http://schemas.microsoft.com/office/powerpoint/2010/main" val="3106056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34</a:t>
            </a:fld>
            <a:endParaRPr lang="en-US" dirty="0"/>
          </a:p>
        </p:txBody>
      </p:sp>
    </p:spTree>
    <p:extLst>
      <p:ext uri="{BB962C8B-B14F-4D97-AF65-F5344CB8AC3E}">
        <p14:creationId xmlns:p14="http://schemas.microsoft.com/office/powerpoint/2010/main" val="3708555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35</a:t>
            </a:fld>
            <a:endParaRPr lang="en-US"/>
          </a:p>
        </p:txBody>
      </p:sp>
    </p:spTree>
    <p:extLst>
      <p:ext uri="{BB962C8B-B14F-4D97-AF65-F5344CB8AC3E}">
        <p14:creationId xmlns:p14="http://schemas.microsoft.com/office/powerpoint/2010/main" val="3118752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38</a:t>
            </a:fld>
            <a:endParaRPr lang="en-US" dirty="0"/>
          </a:p>
        </p:txBody>
      </p:sp>
    </p:spTree>
    <p:extLst>
      <p:ext uri="{BB962C8B-B14F-4D97-AF65-F5344CB8AC3E}">
        <p14:creationId xmlns:p14="http://schemas.microsoft.com/office/powerpoint/2010/main" val="4228919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46</a:t>
            </a:fld>
            <a:endParaRPr lang="en-US" dirty="0"/>
          </a:p>
        </p:txBody>
      </p:sp>
    </p:spTree>
    <p:extLst>
      <p:ext uri="{BB962C8B-B14F-4D97-AF65-F5344CB8AC3E}">
        <p14:creationId xmlns:p14="http://schemas.microsoft.com/office/powerpoint/2010/main" val="1255258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47</a:t>
            </a:fld>
            <a:endParaRPr lang="en-US" dirty="0"/>
          </a:p>
        </p:txBody>
      </p:sp>
    </p:spTree>
    <p:extLst>
      <p:ext uri="{BB962C8B-B14F-4D97-AF65-F5344CB8AC3E}">
        <p14:creationId xmlns:p14="http://schemas.microsoft.com/office/powerpoint/2010/main" val="49761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48</a:t>
            </a:fld>
            <a:endParaRPr lang="en-US" dirty="0"/>
          </a:p>
        </p:txBody>
      </p:sp>
    </p:spTree>
    <p:extLst>
      <p:ext uri="{BB962C8B-B14F-4D97-AF65-F5344CB8AC3E}">
        <p14:creationId xmlns:p14="http://schemas.microsoft.com/office/powerpoint/2010/main" val="3210168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49</a:t>
            </a:fld>
            <a:endParaRPr lang="en-US" dirty="0"/>
          </a:p>
        </p:txBody>
      </p:sp>
    </p:spTree>
    <p:extLst>
      <p:ext uri="{BB962C8B-B14F-4D97-AF65-F5344CB8AC3E}">
        <p14:creationId xmlns:p14="http://schemas.microsoft.com/office/powerpoint/2010/main" val="2186733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50</a:t>
            </a:fld>
            <a:endParaRPr lang="en-US"/>
          </a:p>
        </p:txBody>
      </p:sp>
    </p:spTree>
    <p:extLst>
      <p:ext uri="{BB962C8B-B14F-4D97-AF65-F5344CB8AC3E}">
        <p14:creationId xmlns:p14="http://schemas.microsoft.com/office/powerpoint/2010/main" val="2730882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52</a:t>
            </a:fld>
            <a:endParaRPr lang="en-US" dirty="0"/>
          </a:p>
        </p:txBody>
      </p:sp>
    </p:spTree>
    <p:extLst>
      <p:ext uri="{BB962C8B-B14F-4D97-AF65-F5344CB8AC3E}">
        <p14:creationId xmlns:p14="http://schemas.microsoft.com/office/powerpoint/2010/main" val="4242269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1D4B83-B4CF-4B33-8926-360E25DDDE67}" type="slidenum">
              <a:rPr lang="en-US" smtClean="0"/>
              <a:t>7</a:t>
            </a:fld>
            <a:endParaRPr lang="en-US"/>
          </a:p>
        </p:txBody>
      </p:sp>
    </p:spTree>
    <p:extLst>
      <p:ext uri="{BB962C8B-B14F-4D97-AF65-F5344CB8AC3E}">
        <p14:creationId xmlns:p14="http://schemas.microsoft.com/office/powerpoint/2010/main" val="3005684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53</a:t>
            </a:fld>
            <a:endParaRPr lang="en-US" dirty="0"/>
          </a:p>
        </p:txBody>
      </p:sp>
    </p:spTree>
    <p:extLst>
      <p:ext uri="{BB962C8B-B14F-4D97-AF65-F5344CB8AC3E}">
        <p14:creationId xmlns:p14="http://schemas.microsoft.com/office/powerpoint/2010/main" val="2743267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Sanofi or GSK</a:t>
            </a:r>
          </a:p>
        </p:txBody>
      </p:sp>
      <p:sp>
        <p:nvSpPr>
          <p:cNvPr id="4" name="Slide Number Placeholder 3"/>
          <p:cNvSpPr>
            <a:spLocks noGrp="1"/>
          </p:cNvSpPr>
          <p:nvPr>
            <p:ph type="sldNum" sz="quarter" idx="10"/>
          </p:nvPr>
        </p:nvSpPr>
        <p:spPr/>
        <p:txBody>
          <a:bodyPr/>
          <a:lstStyle/>
          <a:p>
            <a:fld id="{27EEC7B4-EF3B-DC43-AE4E-6D746CEFA52B}" type="slidenum">
              <a:rPr lang="en-US" smtClean="0"/>
              <a:t>54</a:t>
            </a:fld>
            <a:endParaRPr lang="en-US" dirty="0"/>
          </a:p>
        </p:txBody>
      </p:sp>
    </p:spTree>
    <p:extLst>
      <p:ext uri="{BB962C8B-B14F-4D97-AF65-F5344CB8AC3E}">
        <p14:creationId xmlns:p14="http://schemas.microsoft.com/office/powerpoint/2010/main" val="1886703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Sanofi or GSK</a:t>
            </a:r>
          </a:p>
        </p:txBody>
      </p:sp>
      <p:sp>
        <p:nvSpPr>
          <p:cNvPr id="4" name="Slide Number Placeholder 3"/>
          <p:cNvSpPr>
            <a:spLocks noGrp="1"/>
          </p:cNvSpPr>
          <p:nvPr>
            <p:ph type="sldNum" sz="quarter" idx="10"/>
          </p:nvPr>
        </p:nvSpPr>
        <p:spPr/>
        <p:txBody>
          <a:bodyPr/>
          <a:lstStyle/>
          <a:p>
            <a:fld id="{27EEC7B4-EF3B-DC43-AE4E-6D746CEFA52B}" type="slidenum">
              <a:rPr lang="en-US" smtClean="0"/>
              <a:t>55</a:t>
            </a:fld>
            <a:endParaRPr lang="en-US" dirty="0"/>
          </a:p>
        </p:txBody>
      </p:sp>
    </p:spTree>
    <p:extLst>
      <p:ext uri="{BB962C8B-B14F-4D97-AF65-F5344CB8AC3E}">
        <p14:creationId xmlns:p14="http://schemas.microsoft.com/office/powerpoint/2010/main" val="1365092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58</a:t>
            </a:fld>
            <a:endParaRPr lang="en-US" dirty="0"/>
          </a:p>
        </p:txBody>
      </p:sp>
    </p:spTree>
    <p:extLst>
      <p:ext uri="{BB962C8B-B14F-4D97-AF65-F5344CB8AC3E}">
        <p14:creationId xmlns:p14="http://schemas.microsoft.com/office/powerpoint/2010/main" val="328723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59</a:t>
            </a:fld>
            <a:endParaRPr lang="en-US" dirty="0"/>
          </a:p>
        </p:txBody>
      </p:sp>
    </p:spTree>
    <p:extLst>
      <p:ext uri="{BB962C8B-B14F-4D97-AF65-F5344CB8AC3E}">
        <p14:creationId xmlns:p14="http://schemas.microsoft.com/office/powerpoint/2010/main" val="2879003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60</a:t>
            </a:fld>
            <a:endParaRPr lang="en-US" dirty="0"/>
          </a:p>
        </p:txBody>
      </p:sp>
    </p:spTree>
    <p:extLst>
      <p:ext uri="{BB962C8B-B14F-4D97-AF65-F5344CB8AC3E}">
        <p14:creationId xmlns:p14="http://schemas.microsoft.com/office/powerpoint/2010/main" val="3779773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61</a:t>
            </a:fld>
            <a:endParaRPr lang="en-US"/>
          </a:p>
        </p:txBody>
      </p:sp>
    </p:spTree>
    <p:extLst>
      <p:ext uri="{BB962C8B-B14F-4D97-AF65-F5344CB8AC3E}">
        <p14:creationId xmlns:p14="http://schemas.microsoft.com/office/powerpoint/2010/main" val="9948593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62</a:t>
            </a:fld>
            <a:endParaRPr lang="en-US" dirty="0"/>
          </a:p>
        </p:txBody>
      </p:sp>
    </p:spTree>
    <p:extLst>
      <p:ext uri="{BB962C8B-B14F-4D97-AF65-F5344CB8AC3E}">
        <p14:creationId xmlns:p14="http://schemas.microsoft.com/office/powerpoint/2010/main" val="1880286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64</a:t>
            </a:fld>
            <a:endParaRPr lang="en-US" dirty="0"/>
          </a:p>
        </p:txBody>
      </p:sp>
    </p:spTree>
    <p:extLst>
      <p:ext uri="{BB962C8B-B14F-4D97-AF65-F5344CB8AC3E}">
        <p14:creationId xmlns:p14="http://schemas.microsoft.com/office/powerpoint/2010/main" val="2569201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65</a:t>
            </a:fld>
            <a:endParaRPr lang="en-US" dirty="0"/>
          </a:p>
        </p:txBody>
      </p:sp>
    </p:spTree>
    <p:extLst>
      <p:ext uri="{BB962C8B-B14F-4D97-AF65-F5344CB8AC3E}">
        <p14:creationId xmlns:p14="http://schemas.microsoft.com/office/powerpoint/2010/main" val="2638277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8</a:t>
            </a:fld>
            <a:endParaRPr lang="en-US"/>
          </a:p>
        </p:txBody>
      </p:sp>
    </p:spTree>
    <p:extLst>
      <p:ext uri="{BB962C8B-B14F-4D97-AF65-F5344CB8AC3E}">
        <p14:creationId xmlns:p14="http://schemas.microsoft.com/office/powerpoint/2010/main" val="2442926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66</a:t>
            </a:fld>
            <a:endParaRPr lang="en-US" dirty="0"/>
          </a:p>
        </p:txBody>
      </p:sp>
    </p:spTree>
    <p:extLst>
      <p:ext uri="{BB962C8B-B14F-4D97-AF65-F5344CB8AC3E}">
        <p14:creationId xmlns:p14="http://schemas.microsoft.com/office/powerpoint/2010/main" val="1718017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69</a:t>
            </a:fld>
            <a:endParaRPr lang="en-US" dirty="0"/>
          </a:p>
        </p:txBody>
      </p:sp>
    </p:spTree>
    <p:extLst>
      <p:ext uri="{BB962C8B-B14F-4D97-AF65-F5344CB8AC3E}">
        <p14:creationId xmlns:p14="http://schemas.microsoft.com/office/powerpoint/2010/main" val="278887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79</a:t>
            </a:fld>
            <a:endParaRPr lang="en-US" dirty="0"/>
          </a:p>
        </p:txBody>
      </p:sp>
    </p:spTree>
    <p:extLst>
      <p:ext uri="{BB962C8B-B14F-4D97-AF65-F5344CB8AC3E}">
        <p14:creationId xmlns:p14="http://schemas.microsoft.com/office/powerpoint/2010/main" val="823655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86</a:t>
            </a:fld>
            <a:endParaRPr lang="en-US" dirty="0"/>
          </a:p>
        </p:txBody>
      </p:sp>
    </p:spTree>
    <p:extLst>
      <p:ext uri="{BB962C8B-B14F-4D97-AF65-F5344CB8AC3E}">
        <p14:creationId xmlns:p14="http://schemas.microsoft.com/office/powerpoint/2010/main" val="1426579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92</a:t>
            </a:fld>
            <a:endParaRPr lang="en-US"/>
          </a:p>
        </p:txBody>
      </p:sp>
    </p:spTree>
    <p:extLst>
      <p:ext uri="{BB962C8B-B14F-4D97-AF65-F5344CB8AC3E}">
        <p14:creationId xmlns:p14="http://schemas.microsoft.com/office/powerpoint/2010/main" val="3833562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93</a:t>
            </a:fld>
            <a:endParaRPr lang="en-US"/>
          </a:p>
        </p:txBody>
      </p:sp>
    </p:spTree>
    <p:extLst>
      <p:ext uri="{BB962C8B-B14F-4D97-AF65-F5344CB8AC3E}">
        <p14:creationId xmlns:p14="http://schemas.microsoft.com/office/powerpoint/2010/main" val="3566527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a:t>
            </a:r>
            <a:r>
              <a:rPr lang="en-US" baseline="0" dirty="0"/>
              <a:t> Supply Chain Transformation </a:t>
            </a:r>
          </a:p>
          <a:p>
            <a:r>
              <a:rPr lang="en-US" baseline="0" dirty="0"/>
              <a:t>Business Process re-engineering and streamlining through best available COTS policy </a:t>
            </a:r>
          </a:p>
          <a:p>
            <a:r>
              <a:rPr lang="en-US" sz="1200" kern="0" dirty="0">
                <a:solidFill>
                  <a:schemeClr val="tx2"/>
                </a:solidFill>
                <a:latin typeface="Calibri" panose="020F0502020204030204" pitchFamily="34" charset="0"/>
                <a:cs typeface="Calibri" panose="020F0502020204030204" pitchFamily="34" charset="0"/>
              </a:rPr>
              <a:t>Oracle EBS and </a:t>
            </a:r>
            <a:r>
              <a:rPr lang="en-US" sz="1200" kern="0" dirty="0" err="1">
                <a:solidFill>
                  <a:schemeClr val="tx2"/>
                </a:solidFill>
                <a:latin typeface="Calibri" panose="020F0502020204030204" pitchFamily="34" charset="0"/>
                <a:cs typeface="Calibri" panose="020F0502020204030204" pitchFamily="34" charset="0"/>
              </a:rPr>
              <a:t>Kofax</a:t>
            </a:r>
            <a:r>
              <a:rPr lang="en-US" sz="1200" kern="0" dirty="0">
                <a:solidFill>
                  <a:schemeClr val="tx2"/>
                </a:solidFill>
                <a:latin typeface="Calibri" panose="020F0502020204030204" pitchFamily="34" charset="0"/>
                <a:cs typeface="Calibri" panose="020F0502020204030204" pitchFamily="34" charset="0"/>
              </a:rPr>
              <a:t> support</a:t>
            </a:r>
            <a:r>
              <a:rPr lang="en-US" sz="1200" kern="0" baseline="0" dirty="0">
                <a:solidFill>
                  <a:schemeClr val="tx2"/>
                </a:solidFill>
                <a:latin typeface="Calibri" panose="020F0502020204030204" pitchFamily="34" charset="0"/>
                <a:cs typeface="Calibri" panose="020F0502020204030204" pitchFamily="34" charset="0"/>
              </a:rPr>
              <a:t> policy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1658" rtl="0" eaLnBrk="1" fontAlgn="auto" latinLnBrk="0" hangingPunct="1">
              <a:lnSpc>
                <a:spcPct val="100000"/>
              </a:lnSpc>
              <a:spcBef>
                <a:spcPts val="0"/>
              </a:spcBef>
              <a:spcAft>
                <a:spcPts val="0"/>
              </a:spcAft>
              <a:buClrTx/>
              <a:buSzTx/>
              <a:buFontTx/>
              <a:buNone/>
              <a:tabLst/>
              <a:defRPr/>
            </a:pPr>
            <a:fld id="{7BB43490-D568-4CCA-BED9-C96A668675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658"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25593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a:t>
            </a:r>
            <a:r>
              <a:rPr lang="en-US" baseline="0" dirty="0"/>
              <a:t> Supply Chain Transformation </a:t>
            </a:r>
          </a:p>
          <a:p>
            <a:r>
              <a:rPr lang="en-US" baseline="0" dirty="0"/>
              <a:t>Business Process re-engineering and streamlining through best available COTS policy </a:t>
            </a:r>
          </a:p>
          <a:p>
            <a:r>
              <a:rPr lang="en-US" sz="1200" kern="0" dirty="0">
                <a:solidFill>
                  <a:schemeClr val="tx2"/>
                </a:solidFill>
                <a:latin typeface="Calibri" panose="020F0502020204030204" pitchFamily="34" charset="0"/>
                <a:cs typeface="Calibri" panose="020F0502020204030204" pitchFamily="34" charset="0"/>
              </a:rPr>
              <a:t>Oracle EBS and </a:t>
            </a:r>
            <a:r>
              <a:rPr lang="en-US" sz="1200" kern="0" dirty="0" err="1">
                <a:solidFill>
                  <a:schemeClr val="tx2"/>
                </a:solidFill>
                <a:latin typeface="Calibri" panose="020F0502020204030204" pitchFamily="34" charset="0"/>
                <a:cs typeface="Calibri" panose="020F0502020204030204" pitchFamily="34" charset="0"/>
              </a:rPr>
              <a:t>Kofax</a:t>
            </a:r>
            <a:r>
              <a:rPr lang="en-US" sz="1200" kern="0" dirty="0">
                <a:solidFill>
                  <a:schemeClr val="tx2"/>
                </a:solidFill>
                <a:latin typeface="Calibri" panose="020F0502020204030204" pitchFamily="34" charset="0"/>
                <a:cs typeface="Calibri" panose="020F0502020204030204" pitchFamily="34" charset="0"/>
              </a:rPr>
              <a:t> support</a:t>
            </a:r>
            <a:r>
              <a:rPr lang="en-US" sz="1200" kern="0" baseline="0" dirty="0">
                <a:solidFill>
                  <a:schemeClr val="tx2"/>
                </a:solidFill>
                <a:latin typeface="Calibri" panose="020F0502020204030204" pitchFamily="34" charset="0"/>
                <a:cs typeface="Calibri" panose="020F0502020204030204" pitchFamily="34" charset="0"/>
              </a:rPr>
              <a:t> policy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1658" rtl="0" eaLnBrk="1" fontAlgn="auto" latinLnBrk="0" hangingPunct="1">
              <a:lnSpc>
                <a:spcPct val="100000"/>
              </a:lnSpc>
              <a:spcBef>
                <a:spcPts val="0"/>
              </a:spcBef>
              <a:spcAft>
                <a:spcPts val="0"/>
              </a:spcAft>
              <a:buClrTx/>
              <a:buSzTx/>
              <a:buFontTx/>
              <a:buNone/>
              <a:tabLst/>
              <a:defRPr/>
            </a:pPr>
            <a:fld id="{7BB43490-D568-4CCA-BED9-C96A668675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658"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24005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a:t>
            </a:r>
            <a:r>
              <a:rPr lang="en-US" baseline="0" dirty="0"/>
              <a:t> Supply Chain Transformation </a:t>
            </a:r>
          </a:p>
          <a:p>
            <a:r>
              <a:rPr lang="en-US" baseline="0" dirty="0"/>
              <a:t>Business Process re-engineering and streamlining through best available COTS policy </a:t>
            </a:r>
          </a:p>
          <a:p>
            <a:r>
              <a:rPr lang="en-US" sz="1200" kern="0" dirty="0">
                <a:solidFill>
                  <a:schemeClr val="tx2"/>
                </a:solidFill>
                <a:latin typeface="Calibri" panose="020F0502020204030204" pitchFamily="34" charset="0"/>
                <a:cs typeface="Calibri" panose="020F0502020204030204" pitchFamily="34" charset="0"/>
              </a:rPr>
              <a:t>Oracle EBS and </a:t>
            </a:r>
            <a:r>
              <a:rPr lang="en-US" sz="1200" kern="0" dirty="0" err="1">
                <a:solidFill>
                  <a:schemeClr val="tx2"/>
                </a:solidFill>
                <a:latin typeface="Calibri" panose="020F0502020204030204" pitchFamily="34" charset="0"/>
                <a:cs typeface="Calibri" panose="020F0502020204030204" pitchFamily="34" charset="0"/>
              </a:rPr>
              <a:t>Kofax</a:t>
            </a:r>
            <a:r>
              <a:rPr lang="en-US" sz="1200" kern="0" dirty="0">
                <a:solidFill>
                  <a:schemeClr val="tx2"/>
                </a:solidFill>
                <a:latin typeface="Calibri" panose="020F0502020204030204" pitchFamily="34" charset="0"/>
                <a:cs typeface="Calibri" panose="020F0502020204030204" pitchFamily="34" charset="0"/>
              </a:rPr>
              <a:t> support</a:t>
            </a:r>
            <a:r>
              <a:rPr lang="en-US" sz="1200" kern="0" baseline="0" dirty="0">
                <a:solidFill>
                  <a:schemeClr val="tx2"/>
                </a:solidFill>
                <a:latin typeface="Calibri" panose="020F0502020204030204" pitchFamily="34" charset="0"/>
                <a:cs typeface="Calibri" panose="020F0502020204030204" pitchFamily="34" charset="0"/>
              </a:rPr>
              <a:t> policy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1658" rtl="0" eaLnBrk="1" fontAlgn="auto" latinLnBrk="0" hangingPunct="1">
              <a:lnSpc>
                <a:spcPct val="100000"/>
              </a:lnSpc>
              <a:spcBef>
                <a:spcPts val="0"/>
              </a:spcBef>
              <a:spcAft>
                <a:spcPts val="0"/>
              </a:spcAft>
              <a:buClrTx/>
              <a:buSzTx/>
              <a:buFontTx/>
              <a:buNone/>
              <a:tabLst/>
              <a:defRPr/>
            </a:pPr>
            <a:fld id="{7BB43490-D568-4CCA-BED9-C96A668675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1658"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3429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2134f4ab2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72134f4ab2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13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2372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2134f4ab2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72134f4ab2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469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2134f4ab2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72134f4ab2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06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72134f4ab2_2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72134f4ab2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725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72134f4ab2_0_39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72134f4ab2_0_39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3361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2134f4ab2_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2134f4ab2_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493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076E2-1984-409A-87D3-FAE7E27E2E5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89022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72134f4ab2_0_1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72134f4ab2_0_1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74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MarOps</a:t>
            </a:r>
            <a:r>
              <a:rPr lang="en-US" baseline="0"/>
              <a:t> – missing from your org</a:t>
            </a:r>
          </a:p>
          <a:p>
            <a:endParaRPr lang="en-US"/>
          </a:p>
          <a:p>
            <a:r>
              <a:rPr lang="en-US"/>
              <a:t>Tangible Business Benefits:</a:t>
            </a:r>
          </a:p>
          <a:p>
            <a:r>
              <a:rPr lang="en-US"/>
              <a:t>17 hour work day – faster asset</a:t>
            </a:r>
            <a:r>
              <a:rPr lang="en-US" baseline="0"/>
              <a:t> development</a:t>
            </a:r>
          </a:p>
          <a:p>
            <a:r>
              <a:rPr lang="en-US" baseline="0"/>
              <a:t>Scalable with volume – additional cost savings</a:t>
            </a:r>
          </a:p>
          <a:p>
            <a:r>
              <a:rPr lang="en-US" baseline="0"/>
              <a:t>Centralized talent – pre-identified talent pool</a:t>
            </a:r>
          </a:p>
          <a:p>
            <a:r>
              <a:rPr lang="en-US" baseline="0"/>
              <a:t>Centralized knowledge – shorter time to onboard new talent</a:t>
            </a:r>
          </a:p>
          <a:p>
            <a:r>
              <a:rPr lang="en-US" baseline="0"/>
              <a:t>Standardized templates – fewer development cycles</a:t>
            </a:r>
          </a:p>
          <a:p>
            <a:r>
              <a:rPr lang="en-US" baseline="0"/>
              <a:t>Standardized KPIs – One set of metrics for optimization</a:t>
            </a:r>
          </a:p>
          <a:p>
            <a:endParaRPr lang="en-US" baseline="0"/>
          </a:p>
          <a:p>
            <a:r>
              <a:rPr lang="en-US" baseline="0"/>
              <a:t>Through these benefits, the MCM Production HUB will transform the business by reducing the cost of development across MCM channels, while also shortening the time it takes to deliver MCM channel solutions to market.</a:t>
            </a:r>
          </a:p>
          <a:p>
            <a:endParaRPr lang="en-US" baseline="0"/>
          </a:p>
          <a:p>
            <a:endParaRPr lang="en-US" baseline="0"/>
          </a:p>
          <a:p>
            <a:r>
              <a:rPr lang="en-US" baseline="0"/>
              <a:t> </a:t>
            </a:r>
            <a:endParaRPr lang="en-US"/>
          </a:p>
        </p:txBody>
      </p:sp>
      <p:sp>
        <p:nvSpPr>
          <p:cNvPr id="4" name="Slide Number Placeholder 3"/>
          <p:cNvSpPr>
            <a:spLocks noGrp="1"/>
          </p:cNvSpPr>
          <p:nvPr>
            <p:ph type="sldNum" sz="quarter" idx="10"/>
          </p:nvPr>
        </p:nvSpPr>
        <p:spPr/>
        <p:txBody>
          <a:bodyPr/>
          <a:lstStyle/>
          <a:p>
            <a:pPr defTabSz="448650">
              <a:defRPr/>
            </a:pPr>
            <a:fld id="{98B22C46-4ADF-EC4A-89AA-6D14C666CB90}" type="slidenum">
              <a:rPr lang="en-US">
                <a:solidFill>
                  <a:prstClr val="black"/>
                </a:solidFill>
                <a:latin typeface="Calibri"/>
              </a:rPr>
              <a:pPr defTabSz="448650">
                <a:defRPr/>
              </a:pPr>
              <a:t>128</a:t>
            </a:fld>
            <a:endParaRPr lang="en-US">
              <a:solidFill>
                <a:prstClr val="black"/>
              </a:solidFill>
              <a:latin typeface="Calibri"/>
            </a:endParaRPr>
          </a:p>
        </p:txBody>
      </p:sp>
    </p:spTree>
    <p:extLst>
      <p:ext uri="{BB962C8B-B14F-4D97-AF65-F5344CB8AC3E}">
        <p14:creationId xmlns:p14="http://schemas.microsoft.com/office/powerpoint/2010/main" val="29486673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72134f4ab2_0_4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72134f4ab2_0_4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291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FB0525-34FF-4B6A-BA48-5706A41BD9EF}" type="slidenum">
              <a:rPr lang="en-US" smtClean="0"/>
              <a:t>136</a:t>
            </a:fld>
            <a:endParaRPr lang="en-US"/>
          </a:p>
        </p:txBody>
      </p:sp>
    </p:spTree>
    <p:extLst>
      <p:ext uri="{BB962C8B-B14F-4D97-AF65-F5344CB8AC3E}">
        <p14:creationId xmlns:p14="http://schemas.microsoft.com/office/powerpoint/2010/main" val="32261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orchestrated, locally deployed</a:t>
            </a:r>
          </a:p>
        </p:txBody>
      </p:sp>
      <p:sp>
        <p:nvSpPr>
          <p:cNvPr id="4" name="Slide Number Placeholder 3"/>
          <p:cNvSpPr>
            <a:spLocks noGrp="1"/>
          </p:cNvSpPr>
          <p:nvPr>
            <p:ph type="sldNum" sz="quarter" idx="5"/>
          </p:nvPr>
        </p:nvSpPr>
        <p:spPr/>
        <p:txBody>
          <a:bodyPr/>
          <a:lstStyle/>
          <a:p>
            <a:fld id="{2C1D4B83-B4CF-4B33-8926-360E25DDDE67}" type="slidenum">
              <a:rPr lang="en-US" smtClean="0"/>
              <a:t>23</a:t>
            </a:fld>
            <a:endParaRPr lang="en-US"/>
          </a:p>
        </p:txBody>
      </p:sp>
    </p:spTree>
    <p:extLst>
      <p:ext uri="{BB962C8B-B14F-4D97-AF65-F5344CB8AC3E}">
        <p14:creationId xmlns:p14="http://schemas.microsoft.com/office/powerpoint/2010/main" val="24982929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72134f4ab2_0_4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72134f4ab2_0_4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4793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2134f4ab2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72134f4ab2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7708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7f50385b5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7f50385b5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endParaRPr/>
          </a:p>
        </p:txBody>
      </p:sp>
    </p:spTree>
    <p:extLst>
      <p:ext uri="{BB962C8B-B14F-4D97-AF65-F5344CB8AC3E}">
        <p14:creationId xmlns:p14="http://schemas.microsoft.com/office/powerpoint/2010/main" val="2182513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7f50385b5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7f50385b5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endParaRPr/>
          </a:p>
        </p:txBody>
      </p:sp>
    </p:spTree>
    <p:extLst>
      <p:ext uri="{BB962C8B-B14F-4D97-AF65-F5344CB8AC3E}">
        <p14:creationId xmlns:p14="http://schemas.microsoft.com/office/powerpoint/2010/main" val="2683203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7f50385b5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7f50385b5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900">
                <a:solidFill>
                  <a:schemeClr val="dk1"/>
                </a:solidFill>
                <a:latin typeface="Arial" panose="020B0604020202020204" pitchFamily="34" charset="0"/>
                <a:ea typeface="Calibri"/>
                <a:cs typeface="Arial" panose="020B0604020202020204" pitchFamily="34" charset="0"/>
                <a:sym typeface="Calibri"/>
              </a:rPr>
              <a:t>Start journey as unknown user (Visitor) and match cookies when sign up for membership</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Sofia is browsing the web preparing to become a “first time mother”. She is looking for baby bath, she searches on Google where Fisher-Price Rinse &amp; Grow tub appears on the top 5 list.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Sofia clicks on the Rinse &amp; Grow tub link and lands on the product page</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Sophia reads the product details, reviews and compare other products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She browses the </a:t>
            </a:r>
            <a:r>
              <a:rPr lang="en" sz="900" err="1">
                <a:solidFill>
                  <a:schemeClr val="dk1"/>
                </a:solidFill>
                <a:latin typeface="Arial" panose="020B0604020202020204" pitchFamily="34" charset="0"/>
                <a:ea typeface="Calibri"/>
                <a:cs typeface="Arial" panose="020B0604020202020204" pitchFamily="34" charset="0"/>
                <a:sym typeface="Calibri"/>
              </a:rPr>
              <a:t>FisherPrice</a:t>
            </a:r>
            <a:r>
              <a:rPr lang="en" sz="900">
                <a:solidFill>
                  <a:schemeClr val="dk1"/>
                </a:solidFill>
                <a:latin typeface="Arial" panose="020B0604020202020204" pitchFamily="34" charset="0"/>
                <a:ea typeface="Calibri"/>
                <a:cs typeface="Arial" panose="020B0604020202020204" pitchFamily="34" charset="0"/>
                <a:sym typeface="Calibri"/>
              </a:rPr>
              <a:t> articles and products that draw her attention but is not completing her baby bath buy.</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Sofia is target by baby bath banners on 3</a:t>
            </a:r>
            <a:r>
              <a:rPr lang="en" sz="900" baseline="30000">
                <a:solidFill>
                  <a:schemeClr val="dk1"/>
                </a:solidFill>
                <a:latin typeface="Arial" panose="020B0604020202020204" pitchFamily="34" charset="0"/>
                <a:ea typeface="Calibri"/>
                <a:cs typeface="Arial" panose="020B0604020202020204" pitchFamily="34" charset="0"/>
                <a:sym typeface="Calibri"/>
              </a:rPr>
              <a:t>rd</a:t>
            </a:r>
            <a:r>
              <a:rPr lang="en" sz="900">
                <a:solidFill>
                  <a:schemeClr val="dk1"/>
                </a:solidFill>
                <a:latin typeface="Arial" panose="020B0604020202020204" pitchFamily="34" charset="0"/>
                <a:ea typeface="Calibri"/>
                <a:cs typeface="Arial" panose="020B0604020202020204" pitchFamily="34" charset="0"/>
                <a:sym typeface="Calibri"/>
              </a:rPr>
              <a:t> party sites</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A few days later she click on the media banner and comes back to the Fisher-Price site and it is now showing an experience theme that fits her </a:t>
            </a:r>
            <a:r>
              <a:rPr lang="en" sz="900" err="1">
                <a:solidFill>
                  <a:schemeClr val="dk1"/>
                </a:solidFill>
                <a:latin typeface="Arial" panose="020B0604020202020204" pitchFamily="34" charset="0"/>
                <a:ea typeface="Calibri"/>
                <a:cs typeface="Arial" panose="020B0604020202020204" pitchFamily="34" charset="0"/>
                <a:sym typeface="Calibri"/>
              </a:rPr>
              <a:t>behaviour</a:t>
            </a:r>
            <a:r>
              <a:rPr lang="en" sz="900">
                <a:solidFill>
                  <a:schemeClr val="dk1"/>
                </a:solidFill>
                <a:latin typeface="Arial" panose="020B0604020202020204" pitchFamily="34" charset="0"/>
                <a:ea typeface="Calibri"/>
                <a:cs typeface="Arial" panose="020B0604020202020204" pitchFamily="34" charset="0"/>
                <a:sym typeface="Calibri"/>
              </a:rPr>
              <a:t> from the last visit – presenting more articles also read by other visitors/users who read her first articles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She reads more articles and sees that all registered individuals will get diapers, wet wipes and general information about child minding, and decides to register for the Fischer Price New Born Registration (Accepting brand email marketing terms of use (double-opt-in).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285750" algn="l" rtl="0">
              <a:lnSpc>
                <a:spcPct val="117999"/>
              </a:lnSpc>
              <a:spcBef>
                <a:spcPts val="0"/>
              </a:spcBef>
              <a:spcAft>
                <a:spcPts val="0"/>
              </a:spcAft>
              <a:buClr>
                <a:schemeClr val="dk1"/>
              </a:buClr>
              <a:buSzPts val="900"/>
              <a:buFont typeface="Helvetica Neue"/>
              <a:buNone/>
            </a:pPr>
            <a:endParaRPr sz="900">
              <a:solidFill>
                <a:schemeClr val="dk1"/>
              </a:solidFill>
              <a:latin typeface="Arial" panose="020B0604020202020204" pitchFamily="34" charset="0"/>
              <a:ea typeface="Calibri"/>
              <a:cs typeface="Arial" panose="020B0604020202020204" pitchFamily="34" charset="0"/>
              <a:sym typeface="Calibri"/>
            </a:endParaRPr>
          </a:p>
          <a:p>
            <a:pPr marL="0" lvl="0" indent="0" algn="l" rtl="0">
              <a:lnSpc>
                <a:spcPct val="117999"/>
              </a:lnSpc>
              <a:spcBef>
                <a:spcPts val="0"/>
              </a:spcBef>
              <a:spcAft>
                <a:spcPts val="0"/>
              </a:spcAft>
              <a:buClr>
                <a:schemeClr val="dk1"/>
              </a:buClr>
              <a:buSzPts val="1400"/>
              <a:buFont typeface="Arial"/>
              <a:buNone/>
            </a:pPr>
            <a:r>
              <a:rPr lang="en" sz="900">
                <a:solidFill>
                  <a:schemeClr val="dk1"/>
                </a:solidFill>
                <a:latin typeface="Arial" panose="020B0604020202020204" pitchFamily="34" charset="0"/>
                <a:ea typeface="Calibri"/>
                <a:cs typeface="Arial" panose="020B0604020202020204" pitchFamily="34" charset="0"/>
                <a:sym typeface="Calibri"/>
              </a:rPr>
              <a:t>Continue the journey as know user and the Adobe solution reads her browser cookie from her time as visitor and added her </a:t>
            </a:r>
            <a:r>
              <a:rPr lang="en" sz="900" err="1">
                <a:solidFill>
                  <a:schemeClr val="dk1"/>
                </a:solidFill>
                <a:latin typeface="Arial" panose="020B0604020202020204" pitchFamily="34" charset="0"/>
                <a:ea typeface="Calibri"/>
                <a:cs typeface="Arial" panose="020B0604020202020204" pitchFamily="34" charset="0"/>
                <a:sym typeface="Calibri"/>
              </a:rPr>
              <a:t>behaviour</a:t>
            </a:r>
            <a:r>
              <a:rPr lang="en" sz="900">
                <a:solidFill>
                  <a:schemeClr val="dk1"/>
                </a:solidFill>
                <a:latin typeface="Arial" panose="020B0604020202020204" pitchFamily="34" charset="0"/>
                <a:ea typeface="Calibri"/>
                <a:cs typeface="Arial" panose="020B0604020202020204" pitchFamily="34" charset="0"/>
                <a:sym typeface="Calibri"/>
              </a:rPr>
              <a:t> to her new profile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rgbClr val="FF0000"/>
              </a:buClr>
              <a:buSzPts val="900"/>
              <a:buFont typeface="Helvetica Neue"/>
              <a:buAutoNum type="arabicPeriod"/>
            </a:pPr>
            <a:r>
              <a:rPr lang="en" sz="900">
                <a:solidFill>
                  <a:srgbClr val="FF0000"/>
                </a:solidFill>
                <a:latin typeface="Arial" panose="020B0604020202020204" pitchFamily="34" charset="0"/>
                <a:ea typeface="Calibri"/>
                <a:cs typeface="Arial" panose="020B0604020202020204" pitchFamily="34" charset="0"/>
                <a:sym typeface="Calibri"/>
              </a:rPr>
              <a:t>Sofie receives a welcome email that gives her a discount on the Fisher-Price Rinse &amp; Grow tub which she now decides to buy. The welcome email also contains a short interest survey </a:t>
            </a:r>
            <a:r>
              <a:rPr lang="en" sz="900">
                <a:solidFill>
                  <a:schemeClr val="dk1"/>
                </a:solidFill>
                <a:latin typeface="Arial" panose="020B0604020202020204" pitchFamily="34" charset="0"/>
                <a:ea typeface="Calibri"/>
                <a:cs typeface="Arial" panose="020B0604020202020204" pitchFamily="34" charset="0"/>
                <a:sym typeface="Calibri"/>
              </a:rPr>
              <a:t>- but is too busy to answer</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rgbClr val="FF0000"/>
              </a:buClr>
              <a:buSzPts val="900"/>
              <a:buFont typeface="Helvetica Neue"/>
              <a:buAutoNum type="arabicPeriod"/>
            </a:pPr>
            <a:r>
              <a:rPr lang="en" sz="900">
                <a:solidFill>
                  <a:srgbClr val="FF0000"/>
                </a:solidFill>
                <a:latin typeface="Arial" panose="020B0604020202020204" pitchFamily="34" charset="0"/>
                <a:ea typeface="Calibri"/>
                <a:cs typeface="Arial" panose="020B0604020202020204" pitchFamily="34" charset="0"/>
                <a:sym typeface="Calibri"/>
              </a:rPr>
              <a:t>2 weeks later she receives a follow up email </a:t>
            </a:r>
            <a:r>
              <a:rPr lang="en" sz="900">
                <a:solidFill>
                  <a:schemeClr val="dk1"/>
                </a:solidFill>
                <a:latin typeface="Arial" panose="020B0604020202020204" pitchFamily="34" charset="0"/>
                <a:ea typeface="Calibri"/>
                <a:cs typeface="Arial" panose="020B0604020202020204" pitchFamily="34" charset="0"/>
                <a:sym typeface="Calibri"/>
              </a:rPr>
              <a:t>asking her to answer the survey.</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Once Sophia opts in, Sofia’s online profile is linked to her CRM profile (address, child's name, child's age, purchase history, etc.</a:t>
            </a:r>
            <a:endParaRPr sz="900">
              <a:solidFill>
                <a:schemeClr val="dk1"/>
              </a:solidFill>
              <a:latin typeface="Arial" panose="020B0604020202020204" pitchFamily="34" charset="0"/>
              <a:ea typeface="Calibri"/>
              <a:cs typeface="Arial" panose="020B0604020202020204" pitchFamily="34" charset="0"/>
              <a:sym typeface="Calibri"/>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The New Born Registration form, enables Fischer Price to enable customer lifecycle management at key events of the child to </a:t>
            </a:r>
            <a:r>
              <a:rPr lang="en" sz="900">
                <a:solidFill>
                  <a:srgbClr val="FF0000"/>
                </a:solidFill>
                <a:latin typeface="Arial" panose="020B0604020202020204" pitchFamily="34" charset="0"/>
                <a:ea typeface="Calibri"/>
                <a:cs typeface="Arial" panose="020B0604020202020204" pitchFamily="34" charset="0"/>
                <a:sym typeface="Calibri"/>
              </a:rPr>
              <a:t>promote educational toys for birthdays, or seasonal campaigns</a:t>
            </a:r>
            <a:endParaRPr sz="900">
              <a:solidFill>
                <a:srgbClr val="FF0000"/>
              </a:solidFill>
              <a:latin typeface="Arial" panose="020B0604020202020204" pitchFamily="34" charset="0"/>
              <a:ea typeface="Calibri"/>
              <a:cs typeface="Arial" panose="020B0604020202020204" pitchFamily="34" charset="0"/>
              <a:sym typeface="Calibri"/>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When Sofia now lands on new born information page where she is targeted with new born products matching her demographic</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rgbClr val="FF0000"/>
              </a:buClr>
              <a:buSzPts val="900"/>
              <a:buFont typeface="Helvetica Neue"/>
              <a:buAutoNum type="arabicPeriod"/>
            </a:pPr>
            <a:r>
              <a:rPr lang="en" sz="900">
                <a:solidFill>
                  <a:srgbClr val="FF0000"/>
                </a:solidFill>
                <a:latin typeface="Arial" panose="020B0604020202020204" pitchFamily="34" charset="0"/>
                <a:ea typeface="Calibri"/>
                <a:cs typeface="Arial" panose="020B0604020202020204" pitchFamily="34" charset="0"/>
                <a:sym typeface="Calibri"/>
              </a:rPr>
              <a:t>A year after the birth of her child, her profile will automatically change to “Experienced parents”</a:t>
            </a:r>
            <a:endParaRPr/>
          </a:p>
        </p:txBody>
      </p:sp>
    </p:spTree>
    <p:extLst>
      <p:ext uri="{BB962C8B-B14F-4D97-AF65-F5344CB8AC3E}">
        <p14:creationId xmlns:p14="http://schemas.microsoft.com/office/powerpoint/2010/main" val="1301640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7f50385b5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7f50385b5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7999"/>
              </a:lnSpc>
              <a:spcBef>
                <a:spcPts val="0"/>
              </a:spcBef>
              <a:spcAft>
                <a:spcPts val="0"/>
              </a:spcAft>
              <a:buClr>
                <a:schemeClr val="dk1"/>
              </a:buClr>
              <a:buSzPts val="1400"/>
              <a:buFont typeface="Arial"/>
              <a:buNone/>
            </a:pPr>
            <a:r>
              <a:rPr lang="en" sz="900">
                <a:solidFill>
                  <a:schemeClr val="dk1"/>
                </a:solidFill>
                <a:latin typeface="Arial" panose="020B0604020202020204" pitchFamily="34" charset="0"/>
                <a:ea typeface="Calibri"/>
                <a:cs typeface="Arial" panose="020B0604020202020204" pitchFamily="34" charset="0"/>
                <a:sym typeface="Calibri"/>
              </a:rPr>
              <a:t>Start journey as unknown user (Visitor) and match cookies when sign up for membership</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Sofia is browsing the web preparing to become a “first time mother”. She is looking for baby bath, she searches on Google where Fisher-Price Rinse &amp; Grow tub appears on the top 5 list.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Sofia clicks on the Rinse &amp; Grow tub link and lands on the product page</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Sophia reads the product details, reviews and compare other products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She browses the </a:t>
            </a:r>
            <a:r>
              <a:rPr lang="en" sz="900" err="1">
                <a:solidFill>
                  <a:schemeClr val="dk1"/>
                </a:solidFill>
                <a:latin typeface="Arial" panose="020B0604020202020204" pitchFamily="34" charset="0"/>
                <a:ea typeface="Calibri"/>
                <a:cs typeface="Arial" panose="020B0604020202020204" pitchFamily="34" charset="0"/>
                <a:sym typeface="Calibri"/>
              </a:rPr>
              <a:t>FisherPrice</a:t>
            </a:r>
            <a:r>
              <a:rPr lang="en" sz="900">
                <a:solidFill>
                  <a:schemeClr val="dk1"/>
                </a:solidFill>
                <a:latin typeface="Arial" panose="020B0604020202020204" pitchFamily="34" charset="0"/>
                <a:ea typeface="Calibri"/>
                <a:cs typeface="Arial" panose="020B0604020202020204" pitchFamily="34" charset="0"/>
                <a:sym typeface="Calibri"/>
              </a:rPr>
              <a:t> articles and products that draw her attention but is not completing her baby bath buy.</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Sofia is target by baby bath banners on 3</a:t>
            </a:r>
            <a:r>
              <a:rPr lang="en" sz="900" baseline="30000">
                <a:solidFill>
                  <a:schemeClr val="dk1"/>
                </a:solidFill>
                <a:latin typeface="Arial" panose="020B0604020202020204" pitchFamily="34" charset="0"/>
                <a:ea typeface="Calibri"/>
                <a:cs typeface="Arial" panose="020B0604020202020204" pitchFamily="34" charset="0"/>
                <a:sym typeface="Calibri"/>
              </a:rPr>
              <a:t>rd</a:t>
            </a:r>
            <a:r>
              <a:rPr lang="en" sz="900">
                <a:solidFill>
                  <a:schemeClr val="dk1"/>
                </a:solidFill>
                <a:latin typeface="Arial" panose="020B0604020202020204" pitchFamily="34" charset="0"/>
                <a:ea typeface="Calibri"/>
                <a:cs typeface="Arial" panose="020B0604020202020204" pitchFamily="34" charset="0"/>
                <a:sym typeface="Calibri"/>
              </a:rPr>
              <a:t> party sites</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A few days later she click on the media banner and comes back to the Fisher-Price site and it is now showing an experience theme that fits her </a:t>
            </a:r>
            <a:r>
              <a:rPr lang="en" sz="900" err="1">
                <a:solidFill>
                  <a:schemeClr val="dk1"/>
                </a:solidFill>
                <a:latin typeface="Arial" panose="020B0604020202020204" pitchFamily="34" charset="0"/>
                <a:ea typeface="Calibri"/>
                <a:cs typeface="Arial" panose="020B0604020202020204" pitchFamily="34" charset="0"/>
                <a:sym typeface="Calibri"/>
              </a:rPr>
              <a:t>behaviour</a:t>
            </a:r>
            <a:r>
              <a:rPr lang="en" sz="900">
                <a:solidFill>
                  <a:schemeClr val="dk1"/>
                </a:solidFill>
                <a:latin typeface="Arial" panose="020B0604020202020204" pitchFamily="34" charset="0"/>
                <a:ea typeface="Calibri"/>
                <a:cs typeface="Arial" panose="020B0604020202020204" pitchFamily="34" charset="0"/>
                <a:sym typeface="Calibri"/>
              </a:rPr>
              <a:t> from the last visit – presenting more articles also read by other visitors/users who read her first articles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She reads more articles and sees that all registered individuals will get diapers, wet wipes and general information about child minding, and decides to register for the Fischer Price New Born Registration (Accepting brand email marketing terms of use (double-opt-in).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285750" algn="l" rtl="0">
              <a:lnSpc>
                <a:spcPct val="117999"/>
              </a:lnSpc>
              <a:spcBef>
                <a:spcPts val="0"/>
              </a:spcBef>
              <a:spcAft>
                <a:spcPts val="0"/>
              </a:spcAft>
              <a:buClr>
                <a:schemeClr val="dk1"/>
              </a:buClr>
              <a:buSzPts val="900"/>
              <a:buFont typeface="Helvetica Neue"/>
              <a:buNone/>
            </a:pPr>
            <a:endParaRPr sz="900">
              <a:solidFill>
                <a:schemeClr val="dk1"/>
              </a:solidFill>
              <a:latin typeface="Arial" panose="020B0604020202020204" pitchFamily="34" charset="0"/>
              <a:ea typeface="Calibri"/>
              <a:cs typeface="Arial" panose="020B0604020202020204" pitchFamily="34" charset="0"/>
              <a:sym typeface="Calibri"/>
            </a:endParaRPr>
          </a:p>
          <a:p>
            <a:pPr marL="0" lvl="0" indent="0" algn="l" rtl="0">
              <a:lnSpc>
                <a:spcPct val="117999"/>
              </a:lnSpc>
              <a:spcBef>
                <a:spcPts val="0"/>
              </a:spcBef>
              <a:spcAft>
                <a:spcPts val="0"/>
              </a:spcAft>
              <a:buClr>
                <a:schemeClr val="dk1"/>
              </a:buClr>
              <a:buSzPts val="1400"/>
              <a:buFont typeface="Arial"/>
              <a:buNone/>
            </a:pPr>
            <a:r>
              <a:rPr lang="en" sz="900">
                <a:solidFill>
                  <a:schemeClr val="dk1"/>
                </a:solidFill>
                <a:latin typeface="Arial" panose="020B0604020202020204" pitchFamily="34" charset="0"/>
                <a:ea typeface="Calibri"/>
                <a:cs typeface="Arial" panose="020B0604020202020204" pitchFamily="34" charset="0"/>
                <a:sym typeface="Calibri"/>
              </a:rPr>
              <a:t>Continue the journey as know user and the Adobe solution reads her browser cookie from her time as visitor and added her </a:t>
            </a:r>
            <a:r>
              <a:rPr lang="en" sz="900" err="1">
                <a:solidFill>
                  <a:schemeClr val="dk1"/>
                </a:solidFill>
                <a:latin typeface="Arial" panose="020B0604020202020204" pitchFamily="34" charset="0"/>
                <a:ea typeface="Calibri"/>
                <a:cs typeface="Arial" panose="020B0604020202020204" pitchFamily="34" charset="0"/>
                <a:sym typeface="Calibri"/>
              </a:rPr>
              <a:t>behaviour</a:t>
            </a:r>
            <a:r>
              <a:rPr lang="en" sz="900">
                <a:solidFill>
                  <a:schemeClr val="dk1"/>
                </a:solidFill>
                <a:latin typeface="Arial" panose="020B0604020202020204" pitchFamily="34" charset="0"/>
                <a:ea typeface="Calibri"/>
                <a:cs typeface="Arial" panose="020B0604020202020204" pitchFamily="34" charset="0"/>
                <a:sym typeface="Calibri"/>
              </a:rPr>
              <a:t> to her new profile </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rgbClr val="FF0000"/>
              </a:buClr>
              <a:buSzPts val="900"/>
              <a:buFont typeface="Helvetica Neue"/>
              <a:buAutoNum type="arabicPeriod"/>
            </a:pPr>
            <a:r>
              <a:rPr lang="en" sz="900">
                <a:solidFill>
                  <a:srgbClr val="FF0000"/>
                </a:solidFill>
                <a:latin typeface="Arial" panose="020B0604020202020204" pitchFamily="34" charset="0"/>
                <a:ea typeface="Calibri"/>
                <a:cs typeface="Arial" panose="020B0604020202020204" pitchFamily="34" charset="0"/>
                <a:sym typeface="Calibri"/>
              </a:rPr>
              <a:t>Sofie receives a welcome email that gives her a discount on the Fisher-Price Rinse &amp; Grow tub which she now decides to buy. The welcome email also contains a short interest survey </a:t>
            </a:r>
            <a:r>
              <a:rPr lang="en" sz="900">
                <a:solidFill>
                  <a:schemeClr val="dk1"/>
                </a:solidFill>
                <a:latin typeface="Arial" panose="020B0604020202020204" pitchFamily="34" charset="0"/>
                <a:ea typeface="Calibri"/>
                <a:cs typeface="Arial" panose="020B0604020202020204" pitchFamily="34" charset="0"/>
                <a:sym typeface="Calibri"/>
              </a:rPr>
              <a:t>- but is too busy to answer</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rgbClr val="FF0000"/>
              </a:buClr>
              <a:buSzPts val="900"/>
              <a:buFont typeface="Helvetica Neue"/>
              <a:buAutoNum type="arabicPeriod"/>
            </a:pPr>
            <a:r>
              <a:rPr lang="en" sz="900">
                <a:solidFill>
                  <a:srgbClr val="FF0000"/>
                </a:solidFill>
                <a:latin typeface="Arial" panose="020B0604020202020204" pitchFamily="34" charset="0"/>
                <a:ea typeface="Calibri"/>
                <a:cs typeface="Arial" panose="020B0604020202020204" pitchFamily="34" charset="0"/>
                <a:sym typeface="Calibri"/>
              </a:rPr>
              <a:t>2 weeks later she receives a follow up email </a:t>
            </a:r>
            <a:r>
              <a:rPr lang="en" sz="900">
                <a:solidFill>
                  <a:schemeClr val="dk1"/>
                </a:solidFill>
                <a:latin typeface="Arial" panose="020B0604020202020204" pitchFamily="34" charset="0"/>
                <a:ea typeface="Calibri"/>
                <a:cs typeface="Arial" panose="020B0604020202020204" pitchFamily="34" charset="0"/>
                <a:sym typeface="Calibri"/>
              </a:rPr>
              <a:t>asking her to answer the survey.</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Once Sophia opts in, Sofia’s online profile is linked to her CRM profile (address, child's name, child's age, purchase history, etc.</a:t>
            </a:r>
            <a:endParaRPr sz="900">
              <a:solidFill>
                <a:schemeClr val="dk1"/>
              </a:solidFill>
              <a:latin typeface="Arial" panose="020B0604020202020204" pitchFamily="34" charset="0"/>
              <a:ea typeface="Calibri"/>
              <a:cs typeface="Arial" panose="020B0604020202020204" pitchFamily="34" charset="0"/>
              <a:sym typeface="Calibri"/>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The New Born Registration form, enables Fischer Price to enable customer lifecycle management at key events of the child to </a:t>
            </a:r>
            <a:r>
              <a:rPr lang="en" sz="900">
                <a:solidFill>
                  <a:srgbClr val="FF0000"/>
                </a:solidFill>
                <a:latin typeface="Arial" panose="020B0604020202020204" pitchFamily="34" charset="0"/>
                <a:ea typeface="Calibri"/>
                <a:cs typeface="Arial" panose="020B0604020202020204" pitchFamily="34" charset="0"/>
                <a:sym typeface="Calibri"/>
              </a:rPr>
              <a:t>promote educational toys for birthdays, or seasonal campaigns</a:t>
            </a:r>
            <a:endParaRPr sz="900">
              <a:solidFill>
                <a:srgbClr val="FF0000"/>
              </a:solidFill>
              <a:latin typeface="Arial" panose="020B0604020202020204" pitchFamily="34" charset="0"/>
              <a:ea typeface="Calibri"/>
              <a:cs typeface="Arial" panose="020B0604020202020204" pitchFamily="34" charset="0"/>
              <a:sym typeface="Calibri"/>
            </a:endParaRPr>
          </a:p>
          <a:p>
            <a:pPr marL="342900" lvl="0" indent="-342900" algn="l" rtl="0">
              <a:lnSpc>
                <a:spcPct val="117999"/>
              </a:lnSpc>
              <a:spcBef>
                <a:spcPts val="0"/>
              </a:spcBef>
              <a:spcAft>
                <a:spcPts val="0"/>
              </a:spcAft>
              <a:buClr>
                <a:schemeClr val="dk1"/>
              </a:buClr>
              <a:buSzPts val="900"/>
              <a:buFont typeface="Helvetica Neue"/>
              <a:buAutoNum type="arabicPeriod"/>
            </a:pPr>
            <a:r>
              <a:rPr lang="en" sz="900">
                <a:solidFill>
                  <a:schemeClr val="dk1"/>
                </a:solidFill>
                <a:latin typeface="Arial" panose="020B0604020202020204" pitchFamily="34" charset="0"/>
                <a:ea typeface="Calibri"/>
                <a:cs typeface="Arial" panose="020B0604020202020204" pitchFamily="34" charset="0"/>
                <a:sym typeface="Calibri"/>
              </a:rPr>
              <a:t>When Sofia now lands on new born information page where she is targeted with new born products matching her demographic</a:t>
            </a:r>
            <a:endParaRPr sz="825">
              <a:solidFill>
                <a:schemeClr val="dk1"/>
              </a:solidFill>
              <a:latin typeface="Arial" panose="020B0604020202020204" pitchFamily="34" charset="0"/>
              <a:ea typeface="Helvetica Neue"/>
              <a:cs typeface="Arial" panose="020B0604020202020204" pitchFamily="34" charset="0"/>
              <a:sym typeface="Helvetica Neue"/>
            </a:endParaRPr>
          </a:p>
          <a:p>
            <a:pPr marL="342900" lvl="0" indent="-342900" algn="l" rtl="0">
              <a:lnSpc>
                <a:spcPct val="117999"/>
              </a:lnSpc>
              <a:spcBef>
                <a:spcPts val="0"/>
              </a:spcBef>
              <a:spcAft>
                <a:spcPts val="0"/>
              </a:spcAft>
              <a:buClr>
                <a:srgbClr val="FF0000"/>
              </a:buClr>
              <a:buSzPts val="900"/>
              <a:buFont typeface="Helvetica Neue"/>
              <a:buAutoNum type="arabicPeriod"/>
            </a:pPr>
            <a:r>
              <a:rPr lang="en" sz="900">
                <a:solidFill>
                  <a:srgbClr val="FF0000"/>
                </a:solidFill>
                <a:latin typeface="Arial" panose="020B0604020202020204" pitchFamily="34" charset="0"/>
                <a:ea typeface="Calibri"/>
                <a:cs typeface="Arial" panose="020B0604020202020204" pitchFamily="34" charset="0"/>
                <a:sym typeface="Calibri"/>
              </a:rPr>
              <a:t>A year after the birth of her child, her profile will automatically change to “Experienced parents”</a:t>
            </a:r>
            <a:endParaRPr/>
          </a:p>
        </p:txBody>
      </p:sp>
    </p:spTree>
    <p:extLst>
      <p:ext uri="{BB962C8B-B14F-4D97-AF65-F5344CB8AC3E}">
        <p14:creationId xmlns:p14="http://schemas.microsoft.com/office/powerpoint/2010/main" val="885038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72134f4ab2_0_4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72134f4ab2_0_4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5017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72134f4ab2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5" name="Google Shape;675;g72134f4ab2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9015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02368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Optimization can be at multiple levels</a:t>
            </a:r>
          </a:p>
          <a:p>
            <a:r>
              <a:rPr lang="en-US" sz="1200" b="0" i="0" kern="1200">
                <a:solidFill>
                  <a:schemeClr val="tx1"/>
                </a:solidFill>
                <a:effectLst/>
                <a:latin typeface="+mn-lt"/>
                <a:ea typeface="+mn-ea"/>
                <a:cs typeface="+mn-cs"/>
              </a:rPr>
              <a:t>Spread or Reach: Changes to geo target, devices, day and time</a:t>
            </a:r>
          </a:p>
          <a:p>
            <a:r>
              <a:rPr lang="en-US" sz="1200" b="0" i="0" kern="1200">
                <a:solidFill>
                  <a:schemeClr val="tx1"/>
                </a:solidFill>
                <a:effectLst/>
                <a:latin typeface="+mn-lt"/>
                <a:ea typeface="+mn-ea"/>
                <a:cs typeface="+mn-cs"/>
              </a:rPr>
              <a:t>Content: Changing look and feel of campaign ads/ email </a:t>
            </a:r>
            <a:r>
              <a:rPr lang="en-US" sz="1200" b="0" i="0" kern="1200" err="1">
                <a:solidFill>
                  <a:schemeClr val="tx1"/>
                </a:solidFill>
                <a:effectLst/>
                <a:latin typeface="+mn-lt"/>
                <a:ea typeface="+mn-ea"/>
                <a:cs typeface="+mn-cs"/>
              </a:rPr>
              <a:t>etc</a:t>
            </a:r>
            <a:r>
              <a:rPr lang="en-US" sz="1200" b="0" i="0" kern="1200">
                <a:solidFill>
                  <a:schemeClr val="tx1"/>
                </a:solidFill>
                <a:effectLst/>
                <a:latin typeface="+mn-lt"/>
                <a:ea typeface="+mn-ea"/>
                <a:cs typeface="+mn-cs"/>
              </a:rPr>
              <a:t>, based on user response</a:t>
            </a:r>
          </a:p>
          <a:p>
            <a:r>
              <a:rPr lang="en-US" sz="1200" b="0" i="0" kern="1200">
                <a:solidFill>
                  <a:schemeClr val="tx1"/>
                </a:solidFill>
                <a:effectLst/>
                <a:latin typeface="+mn-lt"/>
                <a:ea typeface="+mn-ea"/>
                <a:cs typeface="+mn-cs"/>
              </a:rPr>
              <a:t>Audiences: Changes to first or third-party target audiences </a:t>
            </a:r>
          </a:p>
          <a:p>
            <a:r>
              <a:rPr lang="en-US" sz="1200" b="0" i="0" kern="1200">
                <a:solidFill>
                  <a:schemeClr val="tx1"/>
                </a:solidFill>
                <a:effectLst/>
                <a:latin typeface="+mn-lt"/>
                <a:ea typeface="+mn-ea"/>
                <a:cs typeface="+mn-cs"/>
              </a:rPr>
              <a:t>Buy Side: Bids for media buys across channels</a:t>
            </a:r>
          </a:p>
          <a:p>
            <a:r>
              <a:rPr lang="en-US" sz="1200" b="0" i="0" kern="1200">
                <a:solidFill>
                  <a:schemeClr val="tx1"/>
                </a:solidFill>
                <a:effectLst/>
                <a:latin typeface="+mn-lt"/>
                <a:ea typeface="+mn-ea"/>
                <a:cs typeface="+mn-cs"/>
              </a:rPr>
              <a:t>Portfolio</a:t>
            </a:r>
            <a:r>
              <a:rPr lang="en-US" sz="1200" b="0" i="0" kern="1200" baseline="0">
                <a:solidFill>
                  <a:schemeClr val="tx1"/>
                </a:solidFill>
                <a:effectLst/>
                <a:latin typeface="+mn-lt"/>
                <a:ea typeface="+mn-ea"/>
                <a:cs typeface="+mn-cs"/>
              </a:rPr>
              <a:t> Spend: Marketing budget across different campaigns and product categories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B02D6E04-3A2F-4B48-A297-666578EDF1B3}" type="slidenum">
              <a:rPr lang="en-US" smtClean="0"/>
              <a:t>151</a:t>
            </a:fld>
            <a:endParaRPr lang="en-US"/>
          </a:p>
        </p:txBody>
      </p:sp>
    </p:spTree>
    <p:extLst>
      <p:ext uri="{BB962C8B-B14F-4D97-AF65-F5344CB8AC3E}">
        <p14:creationId xmlns:p14="http://schemas.microsoft.com/office/powerpoint/2010/main" val="195962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26</a:t>
            </a:fld>
            <a:endParaRPr lang="en-US"/>
          </a:p>
        </p:txBody>
      </p:sp>
    </p:spTree>
    <p:extLst>
      <p:ext uri="{BB962C8B-B14F-4D97-AF65-F5344CB8AC3E}">
        <p14:creationId xmlns:p14="http://schemas.microsoft.com/office/powerpoint/2010/main" val="21131677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292a63206_2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g8292a63206_2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342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723d38b92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723d38b92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21223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2134f4ab2_2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72134f4ab2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0465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72134f4ab2_7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72134f4ab2_7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680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165</a:t>
            </a:fld>
            <a:endParaRPr lang="en-US" dirty="0"/>
          </a:p>
        </p:txBody>
      </p:sp>
    </p:spTree>
    <p:extLst>
      <p:ext uri="{BB962C8B-B14F-4D97-AF65-F5344CB8AC3E}">
        <p14:creationId xmlns:p14="http://schemas.microsoft.com/office/powerpoint/2010/main" val="13950006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176</a:t>
            </a:fld>
            <a:endParaRPr lang="en-US" dirty="0"/>
          </a:p>
        </p:txBody>
      </p:sp>
    </p:spTree>
    <p:extLst>
      <p:ext uri="{BB962C8B-B14F-4D97-AF65-F5344CB8AC3E}">
        <p14:creationId xmlns:p14="http://schemas.microsoft.com/office/powerpoint/2010/main" val="40022433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177</a:t>
            </a:fld>
            <a:endParaRPr lang="en-US" dirty="0"/>
          </a:p>
        </p:txBody>
      </p:sp>
    </p:spTree>
    <p:extLst>
      <p:ext uri="{BB962C8B-B14F-4D97-AF65-F5344CB8AC3E}">
        <p14:creationId xmlns:p14="http://schemas.microsoft.com/office/powerpoint/2010/main" val="10524796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178</a:t>
            </a:fld>
            <a:endParaRPr lang="en-US" dirty="0"/>
          </a:p>
        </p:txBody>
      </p:sp>
    </p:spTree>
    <p:extLst>
      <p:ext uri="{BB962C8B-B14F-4D97-AF65-F5344CB8AC3E}">
        <p14:creationId xmlns:p14="http://schemas.microsoft.com/office/powerpoint/2010/main" val="28129046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179</a:t>
            </a:fld>
            <a:endParaRPr lang="en-US" dirty="0"/>
          </a:p>
        </p:txBody>
      </p:sp>
    </p:spTree>
    <p:extLst>
      <p:ext uri="{BB962C8B-B14F-4D97-AF65-F5344CB8AC3E}">
        <p14:creationId xmlns:p14="http://schemas.microsoft.com/office/powerpoint/2010/main" val="20435320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900" dirty="0">
                <a:solidFill>
                  <a:schemeClr val="bg1">
                    <a:lumMod val="50000"/>
                  </a:schemeClr>
                </a:solidFill>
              </a:rPr>
              <a:t>Program Sponsor	Executive Sponsor</a:t>
            </a:r>
          </a:p>
          <a:p>
            <a:pPr algn="ctr"/>
            <a:r>
              <a:rPr lang="en-US" sz="900" dirty="0">
                <a:solidFill>
                  <a:schemeClr val="bg1">
                    <a:lumMod val="50000"/>
                  </a:schemeClr>
                </a:solidFill>
              </a:rPr>
              <a:t>Walgreens Rep.	Global Program Director</a:t>
            </a:r>
          </a:p>
          <a:p>
            <a:pPr algn="ctr"/>
            <a:r>
              <a:rPr lang="en-US" sz="900" dirty="0">
                <a:solidFill>
                  <a:schemeClr val="bg1">
                    <a:lumMod val="50000"/>
                  </a:schemeClr>
                </a:solidFill>
              </a:rPr>
              <a:t>Boots Rep.</a:t>
            </a:r>
          </a:p>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180</a:t>
            </a:fld>
            <a:endParaRPr lang="en-US" dirty="0"/>
          </a:p>
        </p:txBody>
      </p:sp>
    </p:spTree>
    <p:extLst>
      <p:ext uri="{BB962C8B-B14F-4D97-AF65-F5344CB8AC3E}">
        <p14:creationId xmlns:p14="http://schemas.microsoft.com/office/powerpoint/2010/main" val="2985268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D4B83-B4CF-4B33-8926-360E25DDDE67}" type="slidenum">
              <a:rPr lang="en-US" smtClean="0"/>
              <a:t>27</a:t>
            </a:fld>
            <a:endParaRPr lang="en-US"/>
          </a:p>
        </p:txBody>
      </p:sp>
    </p:spTree>
    <p:extLst>
      <p:ext uri="{BB962C8B-B14F-4D97-AF65-F5344CB8AC3E}">
        <p14:creationId xmlns:p14="http://schemas.microsoft.com/office/powerpoint/2010/main" val="3178859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181</a:t>
            </a:fld>
            <a:endParaRPr lang="en-US" dirty="0"/>
          </a:p>
        </p:txBody>
      </p:sp>
    </p:spTree>
    <p:extLst>
      <p:ext uri="{BB962C8B-B14F-4D97-AF65-F5344CB8AC3E}">
        <p14:creationId xmlns:p14="http://schemas.microsoft.com/office/powerpoint/2010/main" val="1116261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31</a:t>
            </a:fld>
            <a:endParaRPr lang="en-US" dirty="0"/>
          </a:p>
        </p:txBody>
      </p:sp>
    </p:spTree>
    <p:extLst>
      <p:ext uri="{BB962C8B-B14F-4D97-AF65-F5344CB8AC3E}">
        <p14:creationId xmlns:p14="http://schemas.microsoft.com/office/powerpoint/2010/main" val="4226789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EEC7B4-EF3B-DC43-AE4E-6D746CEFA52B}" type="slidenum">
              <a:rPr lang="en-US" smtClean="0"/>
              <a:t>32</a:t>
            </a:fld>
            <a:endParaRPr lang="en-US" dirty="0"/>
          </a:p>
        </p:txBody>
      </p:sp>
    </p:spTree>
    <p:extLst>
      <p:ext uri="{BB962C8B-B14F-4D97-AF65-F5344CB8AC3E}">
        <p14:creationId xmlns:p14="http://schemas.microsoft.com/office/powerpoint/2010/main" val="3986230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1"/>
        </a:solidFill>
        <a:effectLst/>
      </p:bgPr>
    </p:bg>
    <p:spTree>
      <p:nvGrpSpPr>
        <p:cNvPr id="1" name=""/>
        <p:cNvGrpSpPr/>
        <p:nvPr/>
      </p:nvGrpSpPr>
      <p:grpSpPr>
        <a:xfrm>
          <a:off x="0" y="0"/>
          <a:ext cx="0" cy="0"/>
          <a:chOff x="0" y="0"/>
          <a:chExt cx="0" cy="0"/>
        </a:xfrm>
      </p:grpSpPr>
      <p:pic>
        <p:nvPicPr>
          <p:cNvPr id="3" name="Picture 2" descr="foundry white lines.png"/>
          <p:cNvPicPr>
            <a:picLocks noChangeAspect="1"/>
          </p:cNvPicPr>
          <p:nvPr/>
        </p:nvPicPr>
        <p:blipFill rotWithShape="1">
          <a:blip r:embed="rId2" cstate="screen">
            <a:alphaModFix amt="20000"/>
            <a:extLst>
              <a:ext uri="{28A0092B-C50C-407E-A947-70E740481C1C}">
                <a14:useLocalDpi xmlns:a14="http://schemas.microsoft.com/office/drawing/2010/main"/>
              </a:ext>
            </a:extLst>
          </a:blip>
          <a:srcRect/>
          <a:stretch/>
        </p:blipFill>
        <p:spPr>
          <a:xfrm>
            <a:off x="3990732" y="0"/>
            <a:ext cx="5153268" cy="5143501"/>
          </a:xfrm>
          <a:prstGeom prst="rect">
            <a:avLst/>
          </a:prstGeom>
        </p:spPr>
      </p:pic>
      <p:sp>
        <p:nvSpPr>
          <p:cNvPr id="2" name="Title 1"/>
          <p:cNvSpPr>
            <a:spLocks noGrp="1"/>
          </p:cNvSpPr>
          <p:nvPr>
            <p:ph type="title" hasCustomPrompt="1"/>
          </p:nvPr>
        </p:nvSpPr>
        <p:spPr>
          <a:xfrm>
            <a:off x="658845" y="2409593"/>
            <a:ext cx="8229600" cy="1089529"/>
          </a:xfrm>
        </p:spPr>
        <p:txBody>
          <a:bodyPr anchor="b" anchorCtr="0"/>
          <a:lstStyle>
            <a:lvl1pPr algn="l">
              <a:defRPr sz="3600" b="1" i="0" cap="none">
                <a:solidFill>
                  <a:srgbClr val="FFFFFF"/>
                </a:solidFill>
                <a:latin typeface="+mn-lt"/>
                <a:ea typeface="Avenir Next" charset="0"/>
                <a:cs typeface="Avenir Next" charset="0"/>
              </a:defRPr>
            </a:lvl1pPr>
          </a:lstStyle>
          <a:p>
            <a:r>
              <a:rPr lang="en-US" dirty="0"/>
              <a:t>Click To Edit </a:t>
            </a:r>
            <a:br>
              <a:rPr lang="en-US" dirty="0"/>
            </a:br>
            <a:r>
              <a:rPr lang="en-US" dirty="0"/>
              <a:t>Master Title Style</a:t>
            </a:r>
          </a:p>
        </p:txBody>
      </p:sp>
      <p:sp>
        <p:nvSpPr>
          <p:cNvPr id="10" name="Text Placeholder 9"/>
          <p:cNvSpPr>
            <a:spLocks noGrp="1"/>
          </p:cNvSpPr>
          <p:nvPr>
            <p:ph type="body" sz="quarter" idx="10" hasCustomPrompt="1"/>
          </p:nvPr>
        </p:nvSpPr>
        <p:spPr>
          <a:xfrm>
            <a:off x="677550" y="3998234"/>
            <a:ext cx="2198780" cy="276999"/>
          </a:xfrm>
        </p:spPr>
        <p:txBody>
          <a:bodyPr/>
          <a:lstStyle>
            <a:lvl1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mn-lt"/>
                <a:ea typeface="Avenir Next" charset="0"/>
                <a:cs typeface="Avenir Next" charset="0"/>
              </a:defRPr>
            </a:lvl1pPr>
            <a:lvl2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2pPr>
            <a:lvl3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3pPr>
            <a:lvl4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4pPr>
            <a:lvl5pPr marL="0" indent="0" algn="l" defTabSz="438901" rtl="0" eaLnBrk="1" latinLnBrk="0" hangingPunct="1">
              <a:spcBef>
                <a:spcPct val="20000"/>
              </a:spcBef>
              <a:buFont typeface="Arial"/>
              <a:buNone/>
              <a:defRPr lang="en-US" sz="1200" kern="1200" baseline="0" dirty="0" smtClean="0">
                <a:solidFill>
                  <a:prstClr val="white">
                    <a:alpha val="60000"/>
                  </a:prstClr>
                </a:solidFill>
                <a:latin typeface="Avenir Next" charset="0"/>
                <a:ea typeface="Avenir Next" charset="0"/>
                <a:cs typeface="Avenir Next" charset="0"/>
              </a:defRPr>
            </a:lvl5pPr>
          </a:lstStyle>
          <a:p>
            <a:pPr lvl="0"/>
            <a:r>
              <a:rPr lang="en-US"/>
              <a:t>DATE</a:t>
            </a:r>
          </a:p>
        </p:txBody>
      </p:sp>
      <p:grpSp>
        <p:nvGrpSpPr>
          <p:cNvPr id="24" name="Group 23">
            <a:extLst>
              <a:ext uri="{FF2B5EF4-FFF2-40B4-BE49-F238E27FC236}">
                <a16:creationId xmlns:a16="http://schemas.microsoft.com/office/drawing/2014/main" id="{4468C4E4-3570-C44A-8066-CCDBE4A40BE4}"/>
              </a:ext>
            </a:extLst>
          </p:cNvPr>
          <p:cNvGrpSpPr/>
          <p:nvPr userDrawn="1"/>
        </p:nvGrpSpPr>
        <p:grpSpPr>
          <a:xfrm>
            <a:off x="755503" y="685916"/>
            <a:ext cx="4910248" cy="729417"/>
            <a:chOff x="755502" y="761239"/>
            <a:chExt cx="4991979" cy="741558"/>
          </a:xfrm>
        </p:grpSpPr>
        <p:cxnSp>
          <p:nvCxnSpPr>
            <p:cNvPr id="12" name="Straight Connector 11">
              <a:extLst>
                <a:ext uri="{FF2B5EF4-FFF2-40B4-BE49-F238E27FC236}">
                  <a16:creationId xmlns:a16="http://schemas.microsoft.com/office/drawing/2014/main" id="{706C6345-4858-CB4C-8C75-5058747BEEF8}"/>
                </a:ext>
              </a:extLst>
            </p:cNvPr>
            <p:cNvCxnSpPr>
              <a:cxnSpLocks/>
            </p:cNvCxnSpPr>
            <p:nvPr/>
          </p:nvCxnSpPr>
          <p:spPr>
            <a:xfrm>
              <a:off x="3882447" y="893664"/>
              <a:ext cx="0" cy="5230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358E21A9-AB35-E04D-94CB-7F24E0FC4DD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190349" y="989483"/>
              <a:ext cx="1557132" cy="331432"/>
            </a:xfrm>
            <a:prstGeom prst="rect">
              <a:avLst/>
            </a:prstGeom>
          </p:spPr>
        </p:pic>
        <p:pic>
          <p:nvPicPr>
            <p:cNvPr id="19" name="Picture 2">
              <a:extLst>
                <a:ext uri="{FF2B5EF4-FFF2-40B4-BE49-F238E27FC236}">
                  <a16:creationId xmlns:a16="http://schemas.microsoft.com/office/drawing/2014/main" id="{55E73F8D-5B67-264D-9FC9-0602AC66D5CD}"/>
                </a:ext>
              </a:extLst>
            </p:cNvPr>
            <p:cNvPicPr>
              <a:picLocks noChangeAspect="1" noChangeArrowheads="1"/>
            </p:cNvPicPr>
            <p:nvPr userDrawn="1"/>
          </p:nvPicPr>
          <p:blipFill>
            <a:blip r:embed="rId4" cstate="print">
              <a:extLst>
                <a:ext uri="{28A0092B-C50C-407E-A947-70E740481C1C}">
                  <a14:useLocalDpi xmlns:a14="http://schemas.microsoft.com/office/drawing/2010/main"/>
                </a:ext>
              </a:extLst>
            </a:blip>
            <a:srcRect/>
            <a:stretch/>
          </p:blipFill>
          <p:spPr bwMode="auto">
            <a:xfrm>
              <a:off x="755502" y="761239"/>
              <a:ext cx="2819043" cy="741558"/>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 Placeholder 25">
            <a:extLst>
              <a:ext uri="{FF2B5EF4-FFF2-40B4-BE49-F238E27FC236}">
                <a16:creationId xmlns:a16="http://schemas.microsoft.com/office/drawing/2014/main" id="{36910BCB-8832-F94F-83B5-17A0C0BD0B7A}"/>
              </a:ext>
            </a:extLst>
          </p:cNvPr>
          <p:cNvSpPr>
            <a:spLocks noGrp="1"/>
          </p:cNvSpPr>
          <p:nvPr>
            <p:ph type="body" sz="quarter" idx="11"/>
          </p:nvPr>
        </p:nvSpPr>
        <p:spPr>
          <a:xfrm>
            <a:off x="658844" y="2100371"/>
            <a:ext cx="8236677" cy="369332"/>
          </a:xfrm>
        </p:spPr>
        <p:txBody>
          <a:bodyPr/>
          <a:lstStyle>
            <a:lvl1pPr marL="0" indent="0">
              <a:buNone/>
              <a:defRPr sz="1800">
                <a:solidFill>
                  <a:schemeClr val="accent3"/>
                </a:solidFill>
              </a:defRPr>
            </a:lvl1pPr>
          </a:lstStyle>
          <a:p>
            <a:pPr lvl="0"/>
            <a:r>
              <a:rPr lang="en-US" dirty="0"/>
              <a:t>Click to edit Master text styles</a:t>
            </a:r>
          </a:p>
        </p:txBody>
      </p:sp>
      <p:cxnSp>
        <p:nvCxnSpPr>
          <p:cNvPr id="35" name="Straight Connector 34">
            <a:extLst>
              <a:ext uri="{FF2B5EF4-FFF2-40B4-BE49-F238E27FC236}">
                <a16:creationId xmlns:a16="http://schemas.microsoft.com/office/drawing/2014/main" id="{429B65D8-040C-054F-8A56-6F3133B94D07}"/>
              </a:ext>
            </a:extLst>
          </p:cNvPr>
          <p:cNvCxnSpPr/>
          <p:nvPr userDrawn="1"/>
        </p:nvCxnSpPr>
        <p:spPr>
          <a:xfrm>
            <a:off x="769881" y="3686615"/>
            <a:ext cx="73152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488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Campaign slide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FD52ECE-17D8-2149-8C7D-39A28A06B0AF}"/>
              </a:ext>
            </a:extLst>
          </p:cNvPr>
          <p:cNvSpPr/>
          <p:nvPr userDrawn="1"/>
        </p:nvSpPr>
        <p:spPr>
          <a:xfrm>
            <a:off x="0" y="3459848"/>
            <a:ext cx="9144000" cy="168365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1A575F5A-82D3-2946-9492-B53DC8A6AAAC}"/>
              </a:ext>
            </a:extLst>
          </p:cNvPr>
          <p:cNvGrpSpPr/>
          <p:nvPr userDrawn="1"/>
        </p:nvGrpSpPr>
        <p:grpSpPr>
          <a:xfrm>
            <a:off x="7196286" y="4766403"/>
            <a:ext cx="1532164" cy="288378"/>
            <a:chOff x="7196286" y="4766403"/>
            <a:chExt cx="1532164" cy="288378"/>
          </a:xfrm>
        </p:grpSpPr>
        <p:cxnSp>
          <p:nvCxnSpPr>
            <p:cNvPr id="8" name="Straight Connector 7">
              <a:extLst>
                <a:ext uri="{FF2B5EF4-FFF2-40B4-BE49-F238E27FC236}">
                  <a16:creationId xmlns:a16="http://schemas.microsoft.com/office/drawing/2014/main" id="{38393236-69D3-4847-91F8-CA49EEC43B76}"/>
                </a:ext>
              </a:extLst>
            </p:cNvPr>
            <p:cNvCxnSpPr>
              <a:cxnSpLocks/>
            </p:cNvCxnSpPr>
            <p:nvPr/>
          </p:nvCxnSpPr>
          <p:spPr>
            <a:xfrm>
              <a:off x="7803527"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A646C5E-ED7A-C04C-9649-FBD6557D5C5A}"/>
                </a:ext>
              </a:extLst>
            </p:cNvPr>
            <p:cNvCxnSpPr>
              <a:cxnSpLocks/>
            </p:cNvCxnSpPr>
            <p:nvPr/>
          </p:nvCxnSpPr>
          <p:spPr>
            <a:xfrm>
              <a:off x="7196286"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 name="Picture 2">
              <a:extLst>
                <a:ext uri="{FF2B5EF4-FFF2-40B4-BE49-F238E27FC236}">
                  <a16:creationId xmlns:a16="http://schemas.microsoft.com/office/drawing/2014/main" id="{69635875-3A68-2A49-93BD-DAF55FE158E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p:blipFill>
          <p:spPr bwMode="auto">
            <a:xfrm>
              <a:off x="7357204" y="4766403"/>
              <a:ext cx="285405" cy="28837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03963694-A120-D64B-8B7E-9A6D5FC6340E}"/>
                </a:ext>
              </a:extLst>
            </p:cNvPr>
            <p:cNvCxnSpPr>
              <a:cxnSpLocks/>
            </p:cNvCxnSpPr>
            <p:nvPr/>
          </p:nvCxnSpPr>
          <p:spPr>
            <a:xfrm>
              <a:off x="8728450"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B5B6107-9BCC-4F4D-B0DD-F9DB4E8EB9E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7964445" y="4846409"/>
              <a:ext cx="603089" cy="128366"/>
            </a:xfrm>
            <a:prstGeom prst="rect">
              <a:avLst/>
            </a:prstGeom>
          </p:spPr>
        </p:pic>
      </p:grpSp>
      <p:sp>
        <p:nvSpPr>
          <p:cNvPr id="2" name="Footer Placeholder 1">
            <a:extLst>
              <a:ext uri="{FF2B5EF4-FFF2-40B4-BE49-F238E27FC236}">
                <a16:creationId xmlns:a16="http://schemas.microsoft.com/office/drawing/2014/main" id="{095F9398-C907-BE43-AA6A-7BEFD16C2AD7}"/>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5F585E63-D1BC-7145-9D49-4F85711D9C6B}"/>
              </a:ext>
            </a:extLst>
          </p:cNvPr>
          <p:cNvSpPr>
            <a:spLocks noGrp="1"/>
          </p:cNvSpPr>
          <p:nvPr>
            <p:ph type="sldNum" sz="quarter" idx="13"/>
          </p:nvPr>
        </p:nvSpPr>
        <p:spPr/>
        <p:txBody>
          <a:bodyPr/>
          <a:lstStyle/>
          <a:p>
            <a:fld id="{2EFEF571-C9B4-4D92-A7F7-315B894862A8}" type="slidenum">
              <a:rPr lang="en-US" smtClean="0"/>
              <a:pPr/>
              <a:t>‹#›</a:t>
            </a:fld>
            <a:endParaRPr lang="en-US"/>
          </a:p>
        </p:txBody>
      </p:sp>
      <p:sp>
        <p:nvSpPr>
          <p:cNvPr id="31" name="Title 30">
            <a:extLst>
              <a:ext uri="{FF2B5EF4-FFF2-40B4-BE49-F238E27FC236}">
                <a16:creationId xmlns:a16="http://schemas.microsoft.com/office/drawing/2014/main" id="{74A145DF-F5C5-1D41-85F2-000180A429AE}"/>
              </a:ext>
            </a:extLst>
          </p:cNvPr>
          <p:cNvSpPr>
            <a:spLocks noGrp="1"/>
          </p:cNvSpPr>
          <p:nvPr>
            <p:ph type="title"/>
          </p:nvPr>
        </p:nvSpPr>
        <p:spPr>
          <a:xfrm>
            <a:off x="322520" y="257391"/>
            <a:ext cx="2741191" cy="646331"/>
          </a:xfrm>
        </p:spPr>
        <p:txBody>
          <a:bodyPr anchor="b"/>
          <a:lstStyle>
            <a:lvl1pPr algn="l">
              <a:defRPr/>
            </a:lvl1pPr>
          </a:lstStyle>
          <a:p>
            <a:r>
              <a:rPr lang="en-US"/>
              <a:t>Click to edit Master title style</a:t>
            </a:r>
          </a:p>
        </p:txBody>
      </p:sp>
      <p:grpSp>
        <p:nvGrpSpPr>
          <p:cNvPr id="33" name="Group 32">
            <a:extLst>
              <a:ext uri="{FF2B5EF4-FFF2-40B4-BE49-F238E27FC236}">
                <a16:creationId xmlns:a16="http://schemas.microsoft.com/office/drawing/2014/main" id="{F415214A-335F-E849-8C4E-1476846DFC8F}"/>
              </a:ext>
            </a:extLst>
          </p:cNvPr>
          <p:cNvGrpSpPr/>
          <p:nvPr userDrawn="1"/>
        </p:nvGrpSpPr>
        <p:grpSpPr>
          <a:xfrm>
            <a:off x="3914858" y="4330889"/>
            <a:ext cx="1314284" cy="374461"/>
            <a:chOff x="119270" y="4452731"/>
            <a:chExt cx="1779104" cy="506896"/>
          </a:xfrm>
        </p:grpSpPr>
        <p:sp>
          <p:nvSpPr>
            <p:cNvPr id="34" name="Rounded Rectangle 33">
              <a:extLst>
                <a:ext uri="{FF2B5EF4-FFF2-40B4-BE49-F238E27FC236}">
                  <a16:creationId xmlns:a16="http://schemas.microsoft.com/office/drawing/2014/main" id="{F5AFE5C4-0754-4E49-82EA-856B217C8CB4}"/>
                </a:ext>
              </a:extLst>
            </p:cNvPr>
            <p:cNvSpPr/>
            <p:nvPr userDrawn="1"/>
          </p:nvSpPr>
          <p:spPr>
            <a:xfrm>
              <a:off x="119270" y="4452731"/>
              <a:ext cx="1779104" cy="506896"/>
            </a:xfrm>
            <a:prstGeom prst="roundRect">
              <a:avLst>
                <a:gd name="adj" fmla="val 11934"/>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8C57C5A-23E1-F44B-8058-6F0F9B842AE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30588" y="4510772"/>
              <a:ext cx="1567622" cy="390814"/>
            </a:xfrm>
            <a:prstGeom prst="rect">
              <a:avLst/>
            </a:prstGeom>
          </p:spPr>
        </p:pic>
      </p:grpSp>
      <p:sp>
        <p:nvSpPr>
          <p:cNvPr id="38" name="Rounded Rectangle 37">
            <a:extLst>
              <a:ext uri="{FF2B5EF4-FFF2-40B4-BE49-F238E27FC236}">
                <a16:creationId xmlns:a16="http://schemas.microsoft.com/office/drawing/2014/main" id="{2A887035-EF7F-4944-A290-44111CE2DC6A}"/>
              </a:ext>
            </a:extLst>
          </p:cNvPr>
          <p:cNvSpPr/>
          <p:nvPr userDrawn="1"/>
        </p:nvSpPr>
        <p:spPr>
          <a:xfrm>
            <a:off x="3914858" y="1152398"/>
            <a:ext cx="1314284" cy="280233"/>
          </a:xfrm>
          <a:prstGeom prst="roundRect">
            <a:avLst/>
          </a:prstGeom>
          <a:noFill/>
          <a:ln w="63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01E9BEB-A96D-F440-A58D-9A182C0A1B85}"/>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270455" y="1245700"/>
            <a:ext cx="603089" cy="128366"/>
          </a:xfrm>
          <a:prstGeom prst="rect">
            <a:avLst/>
          </a:prstGeom>
        </p:spPr>
      </p:pic>
    </p:spTree>
    <p:extLst>
      <p:ext uri="{BB962C8B-B14F-4D97-AF65-F5344CB8AC3E}">
        <p14:creationId xmlns:p14="http://schemas.microsoft.com/office/powerpoint/2010/main" val="2540764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ase Studies">
    <p:spTree>
      <p:nvGrpSpPr>
        <p:cNvPr id="1" name=""/>
        <p:cNvGrpSpPr/>
        <p:nvPr/>
      </p:nvGrpSpPr>
      <p:grpSpPr>
        <a:xfrm>
          <a:off x="0" y="0"/>
          <a:ext cx="0" cy="0"/>
          <a:chOff x="0" y="0"/>
          <a:chExt cx="0" cy="0"/>
        </a:xfrm>
      </p:grpSpPr>
      <p:sp>
        <p:nvSpPr>
          <p:cNvPr id="4" name="Title 3"/>
          <p:cNvSpPr>
            <a:spLocks noGrp="1"/>
          </p:cNvSpPr>
          <p:nvPr>
            <p:ph type="title"/>
          </p:nvPr>
        </p:nvSpPr>
        <p:spPr>
          <a:xfrm>
            <a:off x="336808" y="303978"/>
            <a:ext cx="4562451" cy="369332"/>
          </a:xfrm>
        </p:spPr>
        <p:txBody>
          <a:bodyPr/>
          <a:lstStyle/>
          <a:p>
            <a:r>
              <a:rPr lang="en-US" dirty="0"/>
              <a:t>Click to edit Master title style</a:t>
            </a:r>
          </a:p>
        </p:txBody>
      </p:sp>
      <p:sp>
        <p:nvSpPr>
          <p:cNvPr id="3" name="Text Placeholder 2"/>
          <p:cNvSpPr>
            <a:spLocks noGrp="1"/>
          </p:cNvSpPr>
          <p:nvPr>
            <p:ph type="body" sz="quarter" idx="12"/>
          </p:nvPr>
        </p:nvSpPr>
        <p:spPr>
          <a:xfrm>
            <a:off x="336808" y="629266"/>
            <a:ext cx="4546577" cy="261610"/>
          </a:xfrm>
        </p:spPr>
        <p:txBody>
          <a:bodyPr/>
          <a:lstStyle>
            <a:lvl1pPr marL="0" indent="0">
              <a:buNone/>
              <a:defRPr sz="1050" cap="all" spc="100" baseline="0">
                <a:solidFill>
                  <a:schemeClr val="accent3"/>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FA358F2-D34A-A046-B653-49D168485878}"/>
              </a:ext>
            </a:extLst>
          </p:cNvPr>
          <p:cNvSpPr>
            <a:spLocks noGrp="1"/>
          </p:cNvSpPr>
          <p:nvPr>
            <p:ph type="ftr" sz="quarter" idx="13"/>
          </p:nvPr>
        </p:nvSpPr>
        <p:spPr/>
        <p:txBody>
          <a:bodyPr/>
          <a:lstStyle/>
          <a:p>
            <a:r>
              <a:rPr lang="en-US"/>
              <a:t>© 2020</a:t>
            </a:r>
          </a:p>
        </p:txBody>
      </p:sp>
      <p:sp>
        <p:nvSpPr>
          <p:cNvPr id="5" name="Slide Number Placeholder 4">
            <a:extLst>
              <a:ext uri="{FF2B5EF4-FFF2-40B4-BE49-F238E27FC236}">
                <a16:creationId xmlns:a16="http://schemas.microsoft.com/office/drawing/2014/main" id="{39DF5F0A-0D66-6146-B7E0-ABEDAC356FFE}"/>
              </a:ext>
            </a:extLst>
          </p:cNvPr>
          <p:cNvSpPr>
            <a:spLocks noGrp="1"/>
          </p:cNvSpPr>
          <p:nvPr>
            <p:ph type="sldNum" sz="quarter" idx="14"/>
          </p:nvPr>
        </p:nvSpPr>
        <p:spPr/>
        <p:txBody>
          <a:bodyPr/>
          <a:lstStyle/>
          <a:p>
            <a:fld id="{CDEE2954-54E9-4846-B9AA-9D6731F553AF}" type="slidenum">
              <a:rPr lang="en-US" smtClean="0"/>
              <a:pPr/>
              <a:t>‹#›</a:t>
            </a:fld>
            <a:endParaRPr lang="en-US"/>
          </a:p>
        </p:txBody>
      </p:sp>
      <p:sp>
        <p:nvSpPr>
          <p:cNvPr id="20" name="Text Placeholder 19">
            <a:extLst>
              <a:ext uri="{FF2B5EF4-FFF2-40B4-BE49-F238E27FC236}">
                <a16:creationId xmlns:a16="http://schemas.microsoft.com/office/drawing/2014/main" id="{25C7328C-83EB-BA47-818F-69CD04EC78B8}"/>
              </a:ext>
            </a:extLst>
          </p:cNvPr>
          <p:cNvSpPr>
            <a:spLocks noGrp="1"/>
          </p:cNvSpPr>
          <p:nvPr userDrawn="1">
            <p:ph type="body" sz="quarter" idx="15" hasCustomPrompt="1"/>
          </p:nvPr>
        </p:nvSpPr>
        <p:spPr>
          <a:xfrm>
            <a:off x="340334" y="1213550"/>
            <a:ext cx="2084889" cy="584775"/>
          </a:xfrm>
        </p:spPr>
        <p:txBody>
          <a:bodyPr/>
          <a:lstStyle>
            <a:lvl1pPr marL="109725" indent="-109725">
              <a:lnSpc>
                <a:spcPct val="100000"/>
              </a:lnSpc>
              <a:spcAft>
                <a:spcPts val="400"/>
              </a:spcAft>
              <a:buSzPct val="110000"/>
              <a:buFontTx/>
              <a:buBlip>
                <a:blip r:embed="rId2"/>
              </a:buBlip>
              <a:defRPr sz="1000" b="1" cap="all" spc="100" baseline="0"/>
            </a:lvl1pPr>
            <a:lvl2pPr marL="91440" indent="-91440">
              <a:lnSpc>
                <a:spcPct val="100000"/>
              </a:lnSpc>
              <a:spcBef>
                <a:spcPts val="0"/>
              </a:spcBef>
              <a:spcAft>
                <a:spcPts val="200"/>
              </a:spcAft>
              <a:buClr>
                <a:schemeClr val="accent2"/>
              </a:buClr>
              <a:buSzPct val="120000"/>
              <a:buFont typeface="Arial" panose="020B0604020202020204" pitchFamily="34" charset="0"/>
              <a:buChar char="•"/>
              <a:defRPr sz="900">
                <a:solidFill>
                  <a:schemeClr val="tx1">
                    <a:lumMod val="75000"/>
                    <a:lumOff val="25000"/>
                  </a:schemeClr>
                </a:solidFill>
              </a:defRPr>
            </a:lvl2pPr>
            <a:lvl3pPr marL="182880" indent="-73151">
              <a:lnSpc>
                <a:spcPct val="100000"/>
              </a:lnSpc>
              <a:spcBef>
                <a:spcPts val="0"/>
              </a:spcBef>
              <a:buSzPct val="120000"/>
              <a:buFont typeface="System Font Regular"/>
              <a:buChar char="-"/>
              <a:defRPr sz="800">
                <a:solidFill>
                  <a:schemeClr val="tx1">
                    <a:lumMod val="65000"/>
                    <a:lumOff val="35000"/>
                  </a:schemeClr>
                </a:solidFill>
              </a:defRPr>
            </a:lvl3pPr>
          </a:lstStyle>
          <a:p>
            <a:pPr lvl="0"/>
            <a:r>
              <a:rPr lang="en-US" dirty="0"/>
              <a:t>Header</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43777AEC-C806-B847-81A3-BF2399DD1647}"/>
              </a:ext>
            </a:extLst>
          </p:cNvPr>
          <p:cNvSpPr>
            <a:spLocks noGrp="1"/>
          </p:cNvSpPr>
          <p:nvPr userDrawn="1">
            <p:ph type="body" sz="quarter" idx="16" hasCustomPrompt="1"/>
          </p:nvPr>
        </p:nvSpPr>
        <p:spPr>
          <a:xfrm>
            <a:off x="2683042" y="1213550"/>
            <a:ext cx="2084889" cy="584775"/>
          </a:xfrm>
        </p:spPr>
        <p:txBody>
          <a:bodyPr/>
          <a:lstStyle>
            <a:lvl1pPr marL="109725" indent="-109725">
              <a:lnSpc>
                <a:spcPct val="100000"/>
              </a:lnSpc>
              <a:spcAft>
                <a:spcPts val="400"/>
              </a:spcAft>
              <a:buSzPct val="110000"/>
              <a:buFontTx/>
              <a:buBlip>
                <a:blip r:embed="rId2"/>
              </a:buBlip>
              <a:defRPr sz="1000" b="1" cap="all" spc="100" baseline="0"/>
            </a:lvl1pPr>
            <a:lvl2pPr marL="91440" indent="-91440">
              <a:lnSpc>
                <a:spcPct val="100000"/>
              </a:lnSpc>
              <a:spcBef>
                <a:spcPts val="0"/>
              </a:spcBef>
              <a:spcAft>
                <a:spcPts val="200"/>
              </a:spcAft>
              <a:buClr>
                <a:schemeClr val="accent2"/>
              </a:buClr>
              <a:buSzPct val="120000"/>
              <a:buFont typeface="Arial" panose="020B0604020202020204" pitchFamily="34" charset="0"/>
              <a:buChar char="•"/>
              <a:defRPr sz="900">
                <a:solidFill>
                  <a:schemeClr val="tx1">
                    <a:lumMod val="75000"/>
                    <a:lumOff val="25000"/>
                  </a:schemeClr>
                </a:solidFill>
              </a:defRPr>
            </a:lvl2pPr>
            <a:lvl3pPr marL="182880" indent="-73151">
              <a:lnSpc>
                <a:spcPct val="100000"/>
              </a:lnSpc>
              <a:spcBef>
                <a:spcPts val="0"/>
              </a:spcBef>
              <a:buSzPct val="120000"/>
              <a:buFont typeface="System Font Regular"/>
              <a:buChar char="-"/>
              <a:defRPr sz="800">
                <a:solidFill>
                  <a:schemeClr val="tx1">
                    <a:lumMod val="65000"/>
                    <a:lumOff val="35000"/>
                  </a:schemeClr>
                </a:solidFill>
              </a:defRPr>
            </a:lvl3pPr>
          </a:lstStyle>
          <a:p>
            <a:pPr lvl="0"/>
            <a:r>
              <a:rPr lang="en-US" dirty="0"/>
              <a:t>Header</a:t>
            </a:r>
          </a:p>
          <a:p>
            <a:pPr lvl="1"/>
            <a:r>
              <a:rPr lang="en-US" dirty="0"/>
              <a:t>Second level</a:t>
            </a:r>
          </a:p>
          <a:p>
            <a:pPr lvl="2"/>
            <a:r>
              <a:rPr lang="en-US" dirty="0"/>
              <a:t>Third level</a:t>
            </a:r>
          </a:p>
        </p:txBody>
      </p:sp>
      <p:sp>
        <p:nvSpPr>
          <p:cNvPr id="24" name="Text Placeholder 23">
            <a:extLst>
              <a:ext uri="{FF2B5EF4-FFF2-40B4-BE49-F238E27FC236}">
                <a16:creationId xmlns:a16="http://schemas.microsoft.com/office/drawing/2014/main" id="{576F1D99-998D-8745-BE79-B7335380974C}"/>
              </a:ext>
            </a:extLst>
          </p:cNvPr>
          <p:cNvSpPr>
            <a:spLocks noGrp="1"/>
          </p:cNvSpPr>
          <p:nvPr userDrawn="1">
            <p:ph type="body" sz="quarter" idx="17" hasCustomPrompt="1"/>
          </p:nvPr>
        </p:nvSpPr>
        <p:spPr>
          <a:xfrm>
            <a:off x="711329" y="3938574"/>
            <a:ext cx="926857" cy="707886"/>
          </a:xfrm>
        </p:spPr>
        <p:txBody>
          <a:bodyPr wrap="none"/>
          <a:lstStyle>
            <a:lvl1pPr marL="0" indent="0">
              <a:buNone/>
              <a:defRPr sz="4000" b="1">
                <a:solidFill>
                  <a:schemeClr val="tx1">
                    <a:lumMod val="85000"/>
                    <a:lumOff val="15000"/>
                  </a:schemeClr>
                </a:solidFill>
              </a:defRPr>
            </a:lvl1pPr>
          </a:lstStyle>
          <a:p>
            <a:pPr lvl="0"/>
            <a:r>
              <a:rPr lang="en-US" dirty="0"/>
              <a:t>0%</a:t>
            </a:r>
          </a:p>
        </p:txBody>
      </p:sp>
      <p:sp>
        <p:nvSpPr>
          <p:cNvPr id="26" name="Text Placeholder 25">
            <a:extLst>
              <a:ext uri="{FF2B5EF4-FFF2-40B4-BE49-F238E27FC236}">
                <a16:creationId xmlns:a16="http://schemas.microsoft.com/office/drawing/2014/main" id="{06489C9D-CB13-5B48-8F74-68F519CE3FA3}"/>
              </a:ext>
            </a:extLst>
          </p:cNvPr>
          <p:cNvSpPr>
            <a:spLocks noGrp="1"/>
          </p:cNvSpPr>
          <p:nvPr>
            <p:ph type="body" sz="quarter" idx="18"/>
          </p:nvPr>
        </p:nvSpPr>
        <p:spPr>
          <a:xfrm>
            <a:off x="1895632" y="4169407"/>
            <a:ext cx="2218877" cy="246221"/>
          </a:xfrm>
        </p:spPr>
        <p:txBody>
          <a:bodyPr wrap="square" anchor="ctr"/>
          <a:lstStyle>
            <a:lvl1pPr marL="0" indent="0">
              <a:buNone/>
              <a:defRPr sz="1000" b="1">
                <a:solidFill>
                  <a:schemeClr val="tx1">
                    <a:lumMod val="85000"/>
                    <a:lumOff val="15000"/>
                  </a:schemeClr>
                </a:solidFill>
              </a:defRPr>
            </a:lvl1pPr>
          </a:lstStyle>
          <a:p>
            <a:pPr lvl="0"/>
            <a:r>
              <a:rPr lang="en-US" dirty="0"/>
              <a:t>Click to edit Master text styles</a:t>
            </a:r>
          </a:p>
        </p:txBody>
      </p:sp>
    </p:spTree>
    <p:extLst>
      <p:ext uri="{BB962C8B-B14F-4D97-AF65-F5344CB8AC3E}">
        <p14:creationId xmlns:p14="http://schemas.microsoft.com/office/powerpoint/2010/main" val="278507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mper-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 name="Straight Connector 2"/>
          <p:cNvCxnSpPr/>
          <p:nvPr userDrawn="1"/>
        </p:nvCxnSpPr>
        <p:spPr>
          <a:xfrm>
            <a:off x="808384" y="1934818"/>
            <a:ext cx="82163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0D6D6827-B524-5E43-A691-63BFDBF0C81D}"/>
              </a:ext>
            </a:extLst>
          </p:cNvPr>
          <p:cNvSpPr>
            <a:spLocks noGrp="1"/>
          </p:cNvSpPr>
          <p:nvPr>
            <p:ph type="title" hasCustomPrompt="1"/>
          </p:nvPr>
        </p:nvSpPr>
        <p:spPr>
          <a:xfrm>
            <a:off x="712155" y="2221045"/>
            <a:ext cx="8093748" cy="590931"/>
          </a:xfrm>
        </p:spPr>
        <p:txBody>
          <a:bodyPr wrap="square" anchor="t">
            <a:spAutoFit/>
          </a:bodyPr>
          <a:lstStyle>
            <a:lvl1pPr>
              <a:defRPr sz="3600" b="1" i="0" cap="none">
                <a:solidFill>
                  <a:schemeClr val="bg1"/>
                </a:solidFill>
                <a:latin typeface="+mn-lt"/>
                <a:ea typeface="Avenir Next" charset="0"/>
                <a:cs typeface="Avenir Next" charset="0"/>
              </a:defRPr>
            </a:lvl1pPr>
          </a:lstStyle>
          <a:p>
            <a:r>
              <a:rPr lang="en-US"/>
              <a:t>Click To Edit Title</a:t>
            </a:r>
          </a:p>
        </p:txBody>
      </p:sp>
      <p:sp>
        <p:nvSpPr>
          <p:cNvPr id="2" name="Footer Placeholder 1">
            <a:extLst>
              <a:ext uri="{FF2B5EF4-FFF2-40B4-BE49-F238E27FC236}">
                <a16:creationId xmlns:a16="http://schemas.microsoft.com/office/drawing/2014/main" id="{F9762AEE-AA2C-2C4C-882D-BECA775F0A17}"/>
              </a:ext>
            </a:extLst>
          </p:cNvPr>
          <p:cNvSpPr>
            <a:spLocks noGrp="1"/>
          </p:cNvSpPr>
          <p:nvPr>
            <p:ph type="ftr" sz="quarter" idx="10"/>
          </p:nvPr>
        </p:nvSpPr>
        <p:spPr/>
        <p:txBody>
          <a:bodyPr/>
          <a:lstStyle/>
          <a:p>
            <a:r>
              <a:rPr lang="en-US"/>
              <a:t>© 2020</a:t>
            </a:r>
            <a:endParaRPr lang="en-US" dirty="0"/>
          </a:p>
        </p:txBody>
      </p:sp>
      <p:sp>
        <p:nvSpPr>
          <p:cNvPr id="5" name="Slide Number Placeholder 4">
            <a:extLst>
              <a:ext uri="{FF2B5EF4-FFF2-40B4-BE49-F238E27FC236}">
                <a16:creationId xmlns:a16="http://schemas.microsoft.com/office/drawing/2014/main" id="{990C7BC2-7353-6A4C-9AA5-BA617A43E7BD}"/>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657180429"/>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umper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59C66D-E8B4-DD4C-B457-F70276869769}"/>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3CE2584-CE75-A449-A5BB-93E53F2BEAD1}"/>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7F861B6F-D641-CC46-B466-ACE1DA927939}"/>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787034219"/>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ump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0EB0FC-A5C6-2F47-ABD9-EEF7D757A368}"/>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D4729C3B-26CA-5947-9AD3-F785B846436C}"/>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B1E605BB-AEB3-7649-B58E-57E4D9930DA0}"/>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1596044930"/>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umper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131DA8-3317-9F43-8A1B-134944EEEE4D}"/>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2948F901-9E80-6F4C-9462-0A98C9D0AFFA}"/>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708593C4-BE73-C74D-9C33-8499C1B63932}"/>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2035529447"/>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mper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B3584-B0BB-0E4F-9E66-AFF726041D58}"/>
              </a:ext>
            </a:extLst>
          </p:cNvPr>
          <p:cNvSpPr>
            <a:spLocks noGrp="1"/>
          </p:cNvSpPr>
          <p:nvPr>
            <p:ph type="title"/>
          </p:nvPr>
        </p:nvSpPr>
        <p:spPr/>
        <p:txBody>
          <a:bodyPr/>
          <a:lstStyle/>
          <a:p>
            <a:r>
              <a:rPr lang="en-US"/>
              <a:t>Click to edit Master title style</a:t>
            </a:r>
          </a:p>
        </p:txBody>
      </p:sp>
      <p:sp>
        <p:nvSpPr>
          <p:cNvPr id="6" name="Footer Placeholder 5">
            <a:extLst>
              <a:ext uri="{FF2B5EF4-FFF2-40B4-BE49-F238E27FC236}">
                <a16:creationId xmlns:a16="http://schemas.microsoft.com/office/drawing/2014/main" id="{9CE5375B-6C2D-6549-85F6-3C26D77711C4}"/>
              </a:ext>
            </a:extLst>
          </p:cNvPr>
          <p:cNvSpPr>
            <a:spLocks noGrp="1"/>
          </p:cNvSpPr>
          <p:nvPr>
            <p:ph type="ftr" sz="quarter" idx="10"/>
          </p:nvPr>
        </p:nvSpPr>
        <p:spPr/>
        <p:txBody>
          <a:bodyPr/>
          <a:lstStyle/>
          <a:p>
            <a:r>
              <a:rPr lang="en-US"/>
              <a:t>© 2020</a:t>
            </a:r>
          </a:p>
        </p:txBody>
      </p:sp>
      <p:sp>
        <p:nvSpPr>
          <p:cNvPr id="7" name="Slide Number Placeholder 6">
            <a:extLst>
              <a:ext uri="{FF2B5EF4-FFF2-40B4-BE49-F238E27FC236}">
                <a16:creationId xmlns:a16="http://schemas.microsoft.com/office/drawing/2014/main" id="{23976AD7-7879-1043-8A8B-1A55B165BF53}"/>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2160590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umper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68C2440-AD04-5340-A2AA-E703345E3813}"/>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BCF0A743-8A38-4B4E-91D1-1E7650E7975A}"/>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07241552-022A-D94E-AEB1-1C97321488B5}"/>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1791288783"/>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umper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2A934B-CCAB-634D-A61B-A0E4F096096B}"/>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879CB030-738C-204B-910F-FB4474ABF899}"/>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728518A7-9D1F-C349-BE95-F7C80CC12E27}"/>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2722792007"/>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umper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797668-0519-054D-BBB3-37D12D6BB46C}"/>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3D731D7B-9AB8-D94F-9146-B33C15E88681}"/>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D009A808-5CFB-344D-BF06-CD88DAB87645}"/>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938515694"/>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095F9398-C907-BE43-AA6A-7BEFD16C2AD7}"/>
              </a:ext>
            </a:extLst>
          </p:cNvPr>
          <p:cNvSpPr>
            <a:spLocks noGrp="1"/>
          </p:cNvSpPr>
          <p:nvPr>
            <p:ph type="ftr" sz="quarter" idx="12"/>
          </p:nvPr>
        </p:nvSpPr>
        <p:spPr/>
        <p:txBody>
          <a:bodyPr/>
          <a:lstStyle>
            <a:lvl1pPr>
              <a:defRPr>
                <a:solidFill>
                  <a:schemeClr val="tx1">
                    <a:lumMod val="50000"/>
                    <a:lumOff val="50000"/>
                  </a:schemeClr>
                </a:solidFill>
              </a:defRPr>
            </a:lvl1pPr>
          </a:lstStyle>
          <a:p>
            <a:r>
              <a:rPr lang="en-US"/>
              <a:t>© 2020</a:t>
            </a:r>
          </a:p>
        </p:txBody>
      </p:sp>
      <p:sp>
        <p:nvSpPr>
          <p:cNvPr id="6" name="Slide Number Placeholder 5">
            <a:extLst>
              <a:ext uri="{FF2B5EF4-FFF2-40B4-BE49-F238E27FC236}">
                <a16:creationId xmlns:a16="http://schemas.microsoft.com/office/drawing/2014/main" id="{5F585E63-D1BC-7145-9D49-4F85711D9C6B}"/>
              </a:ext>
            </a:extLst>
          </p:cNvPr>
          <p:cNvSpPr>
            <a:spLocks noGrp="1"/>
          </p:cNvSpPr>
          <p:nvPr>
            <p:ph type="sldNum" sz="quarter" idx="13"/>
          </p:nvPr>
        </p:nvSpPr>
        <p:spPr/>
        <p:txBody>
          <a:bodyPr/>
          <a:lstStyle>
            <a:lvl1pPr>
              <a:defRPr>
                <a:solidFill>
                  <a:schemeClr val="tx1">
                    <a:lumMod val="50000"/>
                    <a:lumOff val="50000"/>
                  </a:schemeClr>
                </a:solidFill>
              </a:defRPr>
            </a:lvl1p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1321321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umper8">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5CA7F2-539B-2D43-B6BC-432FFD3FE55D}"/>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85FC5FEE-324C-D140-8E53-BE51C18038F5}"/>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681A49F5-4B8A-784F-BFE3-8CC957674518}"/>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879592031"/>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umper9">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AAA1DC-FF24-7141-AEC6-9CEA217C8410}"/>
              </a:ext>
            </a:extLst>
          </p:cNvPr>
          <p:cNvSpPr>
            <a:spLocks noGrp="1"/>
          </p:cNvSpPr>
          <p:nvPr>
            <p:ph type="title"/>
          </p:nvPr>
        </p:nvSpPr>
        <p:spPr/>
        <p:txBody>
          <a:bodyPr/>
          <a:lstStyle/>
          <a:p>
            <a:r>
              <a:rPr lang="en-US"/>
              <a:t>Click to edit Master title style</a:t>
            </a:r>
          </a:p>
        </p:txBody>
      </p:sp>
      <p:sp>
        <p:nvSpPr>
          <p:cNvPr id="9" name="Footer Placeholder 8">
            <a:extLst>
              <a:ext uri="{FF2B5EF4-FFF2-40B4-BE49-F238E27FC236}">
                <a16:creationId xmlns:a16="http://schemas.microsoft.com/office/drawing/2014/main" id="{1D174912-FA88-0447-B251-3B77AB0D2327}"/>
              </a:ext>
            </a:extLst>
          </p:cNvPr>
          <p:cNvSpPr>
            <a:spLocks noGrp="1"/>
          </p:cNvSpPr>
          <p:nvPr>
            <p:ph type="ftr" sz="quarter" idx="10"/>
          </p:nvPr>
        </p:nvSpPr>
        <p:spPr/>
        <p:txBody>
          <a:bodyPr/>
          <a:lstStyle/>
          <a:p>
            <a:r>
              <a:rPr lang="en-US"/>
              <a:t>© 2020</a:t>
            </a:r>
          </a:p>
        </p:txBody>
      </p:sp>
      <p:sp>
        <p:nvSpPr>
          <p:cNvPr id="10" name="Slide Number Placeholder 9">
            <a:extLst>
              <a:ext uri="{FF2B5EF4-FFF2-40B4-BE49-F238E27FC236}">
                <a16:creationId xmlns:a16="http://schemas.microsoft.com/office/drawing/2014/main" id="{D3E48A36-9944-A542-9A4B-F3309B8A2A51}"/>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265388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mper1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887518-8EBB-9B43-BE35-DF706D71B222}"/>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D439DE53-C51B-7E44-AE52-65B8442B191C}"/>
              </a:ext>
            </a:extLst>
          </p:cNvPr>
          <p:cNvSpPr>
            <a:spLocks noGrp="1"/>
          </p:cNvSpPr>
          <p:nvPr>
            <p:ph type="ftr" sz="quarter" idx="10"/>
          </p:nvPr>
        </p:nvSpPr>
        <p:spPr/>
        <p:txBody>
          <a:bodyPr/>
          <a:lstStyle/>
          <a:p>
            <a:r>
              <a:rPr lang="en-US"/>
              <a:t>© 2020</a:t>
            </a:r>
          </a:p>
        </p:txBody>
      </p:sp>
      <p:sp>
        <p:nvSpPr>
          <p:cNvPr id="9" name="Slide Number Placeholder 8">
            <a:extLst>
              <a:ext uri="{FF2B5EF4-FFF2-40B4-BE49-F238E27FC236}">
                <a16:creationId xmlns:a16="http://schemas.microsoft.com/office/drawing/2014/main" id="{90910802-7FFC-C04E-980E-E782F020F018}"/>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856217758"/>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mper1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6834CB3-0F65-7C4E-8877-0DDE4717C4F9}"/>
              </a:ext>
            </a:extLst>
          </p:cNvPr>
          <p:cNvSpPr>
            <a:spLocks noGrp="1"/>
          </p:cNvSpPr>
          <p:nvPr>
            <p:ph type="title"/>
          </p:nvPr>
        </p:nvSpPr>
        <p:spPr/>
        <p:txBody>
          <a:bodyPr/>
          <a:lstStyle/>
          <a:p>
            <a:r>
              <a:rPr lang="en-US"/>
              <a:t>Click to edit Master title style</a:t>
            </a:r>
          </a:p>
        </p:txBody>
      </p:sp>
      <p:sp>
        <p:nvSpPr>
          <p:cNvPr id="9" name="Footer Placeholder 8">
            <a:extLst>
              <a:ext uri="{FF2B5EF4-FFF2-40B4-BE49-F238E27FC236}">
                <a16:creationId xmlns:a16="http://schemas.microsoft.com/office/drawing/2014/main" id="{66C2043B-E6A4-B041-8571-759A8108105C}"/>
              </a:ext>
            </a:extLst>
          </p:cNvPr>
          <p:cNvSpPr>
            <a:spLocks noGrp="1"/>
          </p:cNvSpPr>
          <p:nvPr>
            <p:ph type="ftr" sz="quarter" idx="10"/>
          </p:nvPr>
        </p:nvSpPr>
        <p:spPr/>
        <p:txBody>
          <a:bodyPr/>
          <a:lstStyle/>
          <a:p>
            <a:r>
              <a:rPr lang="en-US"/>
              <a:t>© 2020</a:t>
            </a:r>
          </a:p>
        </p:txBody>
      </p:sp>
      <p:sp>
        <p:nvSpPr>
          <p:cNvPr id="10" name="Slide Number Placeholder 9">
            <a:extLst>
              <a:ext uri="{FF2B5EF4-FFF2-40B4-BE49-F238E27FC236}">
                <a16:creationId xmlns:a16="http://schemas.microsoft.com/office/drawing/2014/main" id="{4F5A42A5-0E0F-7444-AD7E-F9BDAAA4BBD2}"/>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39188096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umper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561214-F1A7-EB4A-8875-928BF614F09D}"/>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B714A054-4758-B842-A94F-10DE366613C0}"/>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504F938A-854B-0348-A1D6-9198A41462FF}"/>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1853665730"/>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umper1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E6C04E-BE4D-1A4F-9C7F-32B1F3CC0CDE}"/>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A68D186C-5C7A-2B46-9444-990C31F8F80A}"/>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BE0DAD93-F217-AE4B-8A2D-558970796954}"/>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4225463354"/>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umper1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41032FB-A4AD-274D-BC75-342D946B4B53}"/>
              </a:ext>
            </a:extLst>
          </p:cNvPr>
          <p:cNvSpPr>
            <a:spLocks noGrp="1"/>
          </p:cNvSpPr>
          <p:nvPr>
            <p:ph type="title"/>
          </p:nvPr>
        </p:nvSpPr>
        <p:spPr/>
        <p:txBody>
          <a:bodyPr/>
          <a:lstStyle/>
          <a:p>
            <a:r>
              <a:rPr lang="en-US"/>
              <a:t>Click to edit Master title style</a:t>
            </a:r>
          </a:p>
        </p:txBody>
      </p:sp>
      <p:sp>
        <p:nvSpPr>
          <p:cNvPr id="10" name="Footer Placeholder 9">
            <a:extLst>
              <a:ext uri="{FF2B5EF4-FFF2-40B4-BE49-F238E27FC236}">
                <a16:creationId xmlns:a16="http://schemas.microsoft.com/office/drawing/2014/main" id="{98924388-50B4-D646-AAFC-DC6C2F3A350A}"/>
              </a:ext>
            </a:extLst>
          </p:cNvPr>
          <p:cNvSpPr>
            <a:spLocks noGrp="1"/>
          </p:cNvSpPr>
          <p:nvPr>
            <p:ph type="ftr" sz="quarter" idx="10"/>
          </p:nvPr>
        </p:nvSpPr>
        <p:spPr/>
        <p:txBody>
          <a:bodyPr/>
          <a:lstStyle/>
          <a:p>
            <a:r>
              <a:rPr lang="en-US"/>
              <a:t>© 2020</a:t>
            </a:r>
          </a:p>
        </p:txBody>
      </p:sp>
      <p:sp>
        <p:nvSpPr>
          <p:cNvPr id="11" name="Slide Number Placeholder 10">
            <a:extLst>
              <a:ext uri="{FF2B5EF4-FFF2-40B4-BE49-F238E27FC236}">
                <a16:creationId xmlns:a16="http://schemas.microsoft.com/office/drawing/2014/main" id="{5159946E-6920-5F42-BBC8-CEC96E235A83}"/>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3750570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umper1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1EC9AA-AE26-F148-8463-419ACF7F42DC}"/>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11E7E5C2-3C80-B04B-AC12-C2676C7F6480}"/>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FFFEEA68-94B0-BD4A-8A79-E735F967E39B}"/>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2397949999"/>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umper1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F6BE09-EA92-D64B-B186-D11902C2C960}"/>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CBCDDCD1-A701-D341-9334-FD5C9E3CC2F7}"/>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9A8B4493-4330-C440-96D7-9D1C62BCB768}"/>
              </a:ext>
            </a:extLst>
          </p:cNvPr>
          <p:cNvSpPr>
            <a:spLocks noGrp="1"/>
          </p:cNvSpPr>
          <p:nvPr>
            <p:ph type="sldNum" sz="quarter" idx="11"/>
          </p:nvPr>
        </p:nvSpPr>
        <p:spPr/>
        <p:txBody>
          <a:bodyPr/>
          <a:lstStyle/>
          <a:p>
            <a:fld id="{CDEE2954-54E9-4846-B9AA-9D6731F553AF}" type="slidenum">
              <a:rPr lang="en-US" smtClean="0"/>
              <a:pPr/>
              <a:t>‹#›</a:t>
            </a:fld>
            <a:endParaRPr lang="en-US" dirty="0"/>
          </a:p>
        </p:txBody>
      </p:sp>
    </p:spTree>
    <p:extLst>
      <p:ext uri="{BB962C8B-B14F-4D97-AF65-F5344CB8AC3E}">
        <p14:creationId xmlns:p14="http://schemas.microsoft.com/office/powerpoint/2010/main" val="1596415781"/>
      </p:ext>
    </p:extLst>
  </p:cSld>
  <p:clrMapOvr>
    <a:masterClrMapping/>
  </p:clrMapOvr>
  <p:extLst>
    <p:ext uri="{DCECCB84-F9BA-43D5-87BE-67443E8EF086}">
      <p15:sldGuideLst xmlns:p15="http://schemas.microsoft.com/office/powerpoint/2012/main">
        <p15:guide id="1" orient="horz" pos="1215" userDrawn="1">
          <p15:clr>
            <a:srgbClr val="FBAE40"/>
          </p15:clr>
        </p15:guide>
        <p15:guide id="2" pos="216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095F9398-C907-BE43-AA6A-7BEFD16C2AD7}"/>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B80FFB7A-891A-344A-A8B8-4CCD63D806BC}"/>
              </a:ext>
            </a:extLst>
          </p:cNvPr>
          <p:cNvSpPr>
            <a:spLocks noGrp="1"/>
          </p:cNvSpPr>
          <p:nvPr>
            <p:ph type="sldNum" sz="quarter" idx="13"/>
          </p:nvPr>
        </p:nvSpPr>
        <p:spPr/>
        <p:txBody>
          <a:bodyPr/>
          <a:lstStyle/>
          <a:p>
            <a:fld id="{CDEE2954-54E9-4846-B9AA-9D6731F553AF}" type="slidenum">
              <a:rPr lang="en-US" smtClean="0"/>
              <a:pPr/>
              <a:t>‹#›</a:t>
            </a:fld>
            <a:endParaRPr lang="en-US"/>
          </a:p>
        </p:txBody>
      </p:sp>
    </p:spTree>
    <p:extLst>
      <p:ext uri="{BB962C8B-B14F-4D97-AF65-F5344CB8AC3E}">
        <p14:creationId xmlns:p14="http://schemas.microsoft.com/office/powerpoint/2010/main" val="2399648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Content">
    <p:spTree>
      <p:nvGrpSpPr>
        <p:cNvPr id="1" name=""/>
        <p:cNvGrpSpPr/>
        <p:nvPr/>
      </p:nvGrpSpPr>
      <p:grpSpPr>
        <a:xfrm>
          <a:off x="0" y="0"/>
          <a:ext cx="0" cy="0"/>
          <a:chOff x="0" y="0"/>
          <a:chExt cx="0" cy="0"/>
        </a:xfrm>
      </p:grpSpPr>
      <p:sp>
        <p:nvSpPr>
          <p:cNvPr id="4" name="Title 3"/>
          <p:cNvSpPr>
            <a:spLocks noGrp="1"/>
          </p:cNvSpPr>
          <p:nvPr>
            <p:ph type="title"/>
          </p:nvPr>
        </p:nvSpPr>
        <p:spPr>
          <a:xfrm>
            <a:off x="336808" y="303978"/>
            <a:ext cx="8417379" cy="369332"/>
          </a:xfrm>
        </p:spPr>
        <p:txBody>
          <a:bodyPr/>
          <a:lstStyle/>
          <a:p>
            <a:r>
              <a:rPr lang="en-US"/>
              <a:t>Click to edit Master title style</a:t>
            </a:r>
          </a:p>
        </p:txBody>
      </p:sp>
      <p:sp>
        <p:nvSpPr>
          <p:cNvPr id="2" name="Footer Placeholder 1">
            <a:extLst>
              <a:ext uri="{FF2B5EF4-FFF2-40B4-BE49-F238E27FC236}">
                <a16:creationId xmlns:a16="http://schemas.microsoft.com/office/drawing/2014/main" id="{095F9398-C907-BE43-AA6A-7BEFD16C2AD7}"/>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B80FFB7A-891A-344A-A8B8-4CCD63D806BC}"/>
              </a:ext>
            </a:extLst>
          </p:cNvPr>
          <p:cNvSpPr>
            <a:spLocks noGrp="1"/>
          </p:cNvSpPr>
          <p:nvPr>
            <p:ph type="sldNum" sz="quarter" idx="13"/>
          </p:nvPr>
        </p:nvSpPr>
        <p:spPr/>
        <p:txBody>
          <a:bodyPr/>
          <a:lstStyle/>
          <a:p>
            <a:fld id="{CDEE2954-54E9-4846-B9AA-9D6731F553AF}" type="slidenum">
              <a:rPr lang="en-US" smtClean="0"/>
              <a:pPr/>
              <a:t>‹#›</a:t>
            </a:fld>
            <a:endParaRPr lang="en-US"/>
          </a:p>
        </p:txBody>
      </p:sp>
      <p:sp>
        <p:nvSpPr>
          <p:cNvPr id="6" name="Text Placeholder 5">
            <a:extLst>
              <a:ext uri="{FF2B5EF4-FFF2-40B4-BE49-F238E27FC236}">
                <a16:creationId xmlns:a16="http://schemas.microsoft.com/office/drawing/2014/main" id="{1F90ADFF-8467-144C-8BA4-055CCF0D7BF3}"/>
              </a:ext>
            </a:extLst>
          </p:cNvPr>
          <p:cNvSpPr>
            <a:spLocks noGrp="1"/>
          </p:cNvSpPr>
          <p:nvPr>
            <p:ph type="body" sz="quarter" idx="14"/>
          </p:nvPr>
        </p:nvSpPr>
        <p:spPr>
          <a:xfrm>
            <a:off x="336807" y="1252538"/>
            <a:ext cx="8446043" cy="109671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7867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Sub">
    <p:spTree>
      <p:nvGrpSpPr>
        <p:cNvPr id="1" name=""/>
        <p:cNvGrpSpPr/>
        <p:nvPr/>
      </p:nvGrpSpPr>
      <p:grpSpPr>
        <a:xfrm>
          <a:off x="0" y="0"/>
          <a:ext cx="0" cy="0"/>
          <a:chOff x="0" y="0"/>
          <a:chExt cx="0" cy="0"/>
        </a:xfrm>
      </p:grpSpPr>
      <p:sp>
        <p:nvSpPr>
          <p:cNvPr id="4" name="Title 3"/>
          <p:cNvSpPr>
            <a:spLocks noGrp="1"/>
          </p:cNvSpPr>
          <p:nvPr>
            <p:ph type="title"/>
          </p:nvPr>
        </p:nvSpPr>
        <p:spPr>
          <a:xfrm>
            <a:off x="336808" y="303978"/>
            <a:ext cx="8417379" cy="369332"/>
          </a:xfrm>
        </p:spPr>
        <p:txBody>
          <a:bodyPr/>
          <a:lstStyle/>
          <a:p>
            <a:r>
              <a:rPr lang="en-US"/>
              <a:t>Click to edit Master title style</a:t>
            </a:r>
          </a:p>
        </p:txBody>
      </p:sp>
      <p:sp>
        <p:nvSpPr>
          <p:cNvPr id="3" name="Text Placeholder 2"/>
          <p:cNvSpPr>
            <a:spLocks noGrp="1"/>
          </p:cNvSpPr>
          <p:nvPr>
            <p:ph type="body" sz="quarter" idx="12"/>
          </p:nvPr>
        </p:nvSpPr>
        <p:spPr>
          <a:xfrm>
            <a:off x="336808" y="629266"/>
            <a:ext cx="8388093" cy="261610"/>
          </a:xfrm>
        </p:spPr>
        <p:txBody>
          <a:bodyPr/>
          <a:lstStyle>
            <a:lvl1pPr marL="0" indent="0">
              <a:buNone/>
              <a:defRPr sz="1050" cap="all" spc="100" baseline="0">
                <a:solidFill>
                  <a:schemeClr val="accent3"/>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FA358F2-D34A-A046-B653-49D168485878}"/>
              </a:ext>
            </a:extLst>
          </p:cNvPr>
          <p:cNvSpPr>
            <a:spLocks noGrp="1"/>
          </p:cNvSpPr>
          <p:nvPr>
            <p:ph type="ftr" sz="quarter" idx="13"/>
          </p:nvPr>
        </p:nvSpPr>
        <p:spPr/>
        <p:txBody>
          <a:bodyPr/>
          <a:lstStyle/>
          <a:p>
            <a:r>
              <a:rPr lang="en-US"/>
              <a:t>© 2020</a:t>
            </a:r>
          </a:p>
        </p:txBody>
      </p:sp>
      <p:sp>
        <p:nvSpPr>
          <p:cNvPr id="5" name="Slide Number Placeholder 4">
            <a:extLst>
              <a:ext uri="{FF2B5EF4-FFF2-40B4-BE49-F238E27FC236}">
                <a16:creationId xmlns:a16="http://schemas.microsoft.com/office/drawing/2014/main" id="{39DF5F0A-0D66-6146-B7E0-ABEDAC356FFE}"/>
              </a:ext>
            </a:extLst>
          </p:cNvPr>
          <p:cNvSpPr>
            <a:spLocks noGrp="1"/>
          </p:cNvSpPr>
          <p:nvPr>
            <p:ph type="sldNum" sz="quarter" idx="14"/>
          </p:nvPr>
        </p:nvSpPr>
        <p:spPr/>
        <p:txBody>
          <a:bodyPr/>
          <a:lstStyle/>
          <a:p>
            <a:fld id="{CDEE2954-54E9-4846-B9AA-9D6731F553AF}" type="slidenum">
              <a:rPr lang="en-US" smtClean="0"/>
              <a:pPr/>
              <a:t>‹#›</a:t>
            </a:fld>
            <a:endParaRPr lang="en-US"/>
          </a:p>
        </p:txBody>
      </p:sp>
    </p:spTree>
    <p:extLst>
      <p:ext uri="{BB962C8B-B14F-4D97-AF65-F5344CB8AC3E}">
        <p14:creationId xmlns:p14="http://schemas.microsoft.com/office/powerpoint/2010/main" val="13596180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Only-dark">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5CA0993A-7B96-0B42-9EB2-9BDB1F8CF7D4}"/>
              </a:ext>
            </a:extLst>
          </p:cNvPr>
          <p:cNvSpPr>
            <a:spLocks noGrp="1"/>
          </p:cNvSpPr>
          <p:nvPr>
            <p:ph type="ftr" sz="quarter" idx="11"/>
          </p:nvPr>
        </p:nvSpPr>
        <p:spPr/>
        <p:txBody>
          <a:bodyPr/>
          <a:lstStyle/>
          <a:p>
            <a:r>
              <a:rPr lang="en-US"/>
              <a:t>© 2020</a:t>
            </a:r>
          </a:p>
        </p:txBody>
      </p:sp>
      <p:sp>
        <p:nvSpPr>
          <p:cNvPr id="3" name="Slide Number Placeholder 2">
            <a:extLst>
              <a:ext uri="{FF2B5EF4-FFF2-40B4-BE49-F238E27FC236}">
                <a16:creationId xmlns:a16="http://schemas.microsoft.com/office/drawing/2014/main" id="{C88CC8B3-708D-5842-BE10-5F32932D55C0}"/>
              </a:ext>
            </a:extLst>
          </p:cNvPr>
          <p:cNvSpPr>
            <a:spLocks noGrp="1"/>
          </p:cNvSpPr>
          <p:nvPr>
            <p:ph type="sldNum" sz="quarter" idx="12"/>
          </p:nvPr>
        </p:nvSpPr>
        <p:spPr/>
        <p:txBody>
          <a:bodyPr/>
          <a:lstStyle/>
          <a:p>
            <a:fld id="{CDEE2954-54E9-4846-B9AA-9D6731F553AF}" type="slidenum">
              <a:rPr lang="en-US" smtClean="0"/>
              <a:pPr/>
              <a:t>‹#›</a:t>
            </a:fld>
            <a:endParaRPr lang="en-US"/>
          </a:p>
        </p:txBody>
      </p:sp>
      <p:pic>
        <p:nvPicPr>
          <p:cNvPr id="14" name="Picture 13">
            <a:extLst>
              <a:ext uri="{FF2B5EF4-FFF2-40B4-BE49-F238E27FC236}">
                <a16:creationId xmlns:a16="http://schemas.microsoft.com/office/drawing/2014/main" id="{5FE413D0-4B46-044C-A260-F057F921334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64446" y="4846409"/>
            <a:ext cx="603086" cy="128366"/>
          </a:xfrm>
          <a:prstGeom prst="rect">
            <a:avLst/>
          </a:prstGeom>
        </p:spPr>
      </p:pic>
    </p:spTree>
    <p:extLst>
      <p:ext uri="{BB962C8B-B14F-4D97-AF65-F5344CB8AC3E}">
        <p14:creationId xmlns:p14="http://schemas.microsoft.com/office/powerpoint/2010/main" val="37681901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plit Screen-1">
    <p:spTree>
      <p:nvGrpSpPr>
        <p:cNvPr id="1" name=""/>
        <p:cNvGrpSpPr/>
        <p:nvPr/>
      </p:nvGrpSpPr>
      <p:grpSpPr>
        <a:xfrm>
          <a:off x="0" y="0"/>
          <a:ext cx="0" cy="0"/>
          <a:chOff x="0" y="0"/>
          <a:chExt cx="0" cy="0"/>
        </a:xfrm>
      </p:grpSpPr>
      <p:pic>
        <p:nvPicPr>
          <p:cNvPr id="3" name="Picture 2" descr="foundry white lines.png"/>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3"/>
            <a:ext cx="3657600" cy="5143501"/>
          </a:xfrm>
          <a:prstGeom prst="rect">
            <a:avLst/>
          </a:prstGeom>
          <a:solidFill>
            <a:schemeClr val="tx1"/>
          </a:solidFill>
        </p:spPr>
      </p:pic>
      <p:sp>
        <p:nvSpPr>
          <p:cNvPr id="9" name="Title 8"/>
          <p:cNvSpPr>
            <a:spLocks noGrp="1"/>
          </p:cNvSpPr>
          <p:nvPr>
            <p:ph type="title"/>
          </p:nvPr>
        </p:nvSpPr>
        <p:spPr>
          <a:xfrm>
            <a:off x="320766" y="1630263"/>
            <a:ext cx="3153816" cy="1588127"/>
          </a:xfrm>
        </p:spPr>
        <p:txBody>
          <a:bodyPr wrap="square" anchor="ctr">
            <a:spAutoFit/>
          </a:bodyPr>
          <a:lstStyle>
            <a:lvl1pPr>
              <a:defRPr sz="3600">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191085B0-FAB1-0A4B-8818-04FEDE0AAB21}"/>
              </a:ext>
            </a:extLst>
          </p:cNvPr>
          <p:cNvSpPr>
            <a:spLocks noGrp="1"/>
          </p:cNvSpPr>
          <p:nvPr>
            <p:ph type="ftr" sz="quarter" idx="12"/>
          </p:nvPr>
        </p:nvSpPr>
        <p:spPr/>
        <p:txBody>
          <a:bodyPr/>
          <a:lstStyle/>
          <a:p>
            <a:r>
              <a:rPr lang="en-US"/>
              <a:t>© 2020</a:t>
            </a:r>
          </a:p>
        </p:txBody>
      </p:sp>
      <p:sp>
        <p:nvSpPr>
          <p:cNvPr id="5" name="Slide Number Placeholder 4">
            <a:extLst>
              <a:ext uri="{FF2B5EF4-FFF2-40B4-BE49-F238E27FC236}">
                <a16:creationId xmlns:a16="http://schemas.microsoft.com/office/drawing/2014/main" id="{5F817F76-73A7-E04D-8A00-A2029DF4C0D5}"/>
              </a:ext>
            </a:extLst>
          </p:cNvPr>
          <p:cNvSpPr>
            <a:spLocks noGrp="1"/>
          </p:cNvSpPr>
          <p:nvPr>
            <p:ph type="sldNum" sz="quarter" idx="13"/>
          </p:nvPr>
        </p:nvSpPr>
        <p:spPr/>
        <p:txBody>
          <a:bodyPr/>
          <a:lstStyle/>
          <a:p>
            <a:fld id="{CDEE2954-54E9-4846-B9AA-9D6731F553AF}" type="slidenum">
              <a:rPr lang="en-US" smtClean="0"/>
              <a:pPr/>
              <a:t>‹#›</a:t>
            </a:fld>
            <a:endParaRPr lang="en-US"/>
          </a:p>
        </p:txBody>
      </p:sp>
    </p:spTree>
    <p:extLst>
      <p:ext uri="{BB962C8B-B14F-4D97-AF65-F5344CB8AC3E}">
        <p14:creationId xmlns:p14="http://schemas.microsoft.com/office/powerpoint/2010/main" val="3834526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Sub">
    <p:spTree>
      <p:nvGrpSpPr>
        <p:cNvPr id="1" name=""/>
        <p:cNvGrpSpPr/>
        <p:nvPr/>
      </p:nvGrpSpPr>
      <p:grpSpPr>
        <a:xfrm>
          <a:off x="0" y="0"/>
          <a:ext cx="0" cy="0"/>
          <a:chOff x="0" y="0"/>
          <a:chExt cx="0" cy="0"/>
        </a:xfrm>
      </p:grpSpPr>
      <p:sp>
        <p:nvSpPr>
          <p:cNvPr id="4" name="Title 3"/>
          <p:cNvSpPr>
            <a:spLocks noGrp="1"/>
          </p:cNvSpPr>
          <p:nvPr>
            <p:ph type="title"/>
          </p:nvPr>
        </p:nvSpPr>
        <p:spPr>
          <a:xfrm>
            <a:off x="336808" y="303978"/>
            <a:ext cx="8417379" cy="369332"/>
          </a:xfrm>
        </p:spPr>
        <p:txBody>
          <a:bodyPr/>
          <a:lstStyle/>
          <a:p>
            <a:r>
              <a:rPr lang="en-US"/>
              <a:t>Click to edit Master title style</a:t>
            </a:r>
          </a:p>
        </p:txBody>
      </p:sp>
      <p:sp>
        <p:nvSpPr>
          <p:cNvPr id="3" name="Text Placeholder 2"/>
          <p:cNvSpPr>
            <a:spLocks noGrp="1"/>
          </p:cNvSpPr>
          <p:nvPr>
            <p:ph type="body" sz="quarter" idx="12"/>
          </p:nvPr>
        </p:nvSpPr>
        <p:spPr>
          <a:xfrm>
            <a:off x="336808" y="629266"/>
            <a:ext cx="8388093" cy="261610"/>
          </a:xfrm>
        </p:spPr>
        <p:txBody>
          <a:bodyPr/>
          <a:lstStyle>
            <a:lvl1pPr marL="0" indent="0">
              <a:buNone/>
              <a:defRPr sz="1050" cap="all" spc="100" baseline="0">
                <a:solidFill>
                  <a:schemeClr val="accent3"/>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FA358F2-D34A-A046-B653-49D168485878}"/>
              </a:ext>
            </a:extLst>
          </p:cNvPr>
          <p:cNvSpPr>
            <a:spLocks noGrp="1"/>
          </p:cNvSpPr>
          <p:nvPr>
            <p:ph type="ftr" sz="quarter" idx="13"/>
          </p:nvPr>
        </p:nvSpPr>
        <p:spPr/>
        <p:txBody>
          <a:bodyPr/>
          <a:lstStyle/>
          <a:p>
            <a:r>
              <a:rPr lang="en-US"/>
              <a:t>© 2020</a:t>
            </a:r>
          </a:p>
        </p:txBody>
      </p:sp>
      <p:sp>
        <p:nvSpPr>
          <p:cNvPr id="5" name="Slide Number Placeholder 4">
            <a:extLst>
              <a:ext uri="{FF2B5EF4-FFF2-40B4-BE49-F238E27FC236}">
                <a16:creationId xmlns:a16="http://schemas.microsoft.com/office/drawing/2014/main" id="{39DF5F0A-0D66-6146-B7E0-ABEDAC356FFE}"/>
              </a:ext>
            </a:extLst>
          </p:cNvPr>
          <p:cNvSpPr>
            <a:spLocks noGrp="1"/>
          </p:cNvSpPr>
          <p:nvPr>
            <p:ph type="sldNum" sz="quarter" idx="14"/>
          </p:nvPr>
        </p:nvSpPr>
        <p:spPr/>
        <p:txBody>
          <a:bodyPr/>
          <a:lstStyle/>
          <a:p>
            <a:fld id="{CDEE2954-54E9-4846-B9AA-9D6731F553AF}" type="slidenum">
              <a:rPr lang="en-US" smtClean="0"/>
              <a:pPr/>
              <a:t>‹#›</a:t>
            </a:fld>
            <a:endParaRPr lang="en-US"/>
          </a:p>
        </p:txBody>
      </p:sp>
    </p:spTree>
    <p:extLst>
      <p:ext uri="{BB962C8B-B14F-4D97-AF65-F5344CB8AC3E}">
        <p14:creationId xmlns:p14="http://schemas.microsoft.com/office/powerpoint/2010/main" val="318951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Top Sub">
    <p:spTree>
      <p:nvGrpSpPr>
        <p:cNvPr id="1" name=""/>
        <p:cNvGrpSpPr/>
        <p:nvPr/>
      </p:nvGrpSpPr>
      <p:grpSpPr>
        <a:xfrm>
          <a:off x="0" y="0"/>
          <a:ext cx="0" cy="0"/>
          <a:chOff x="0" y="0"/>
          <a:chExt cx="0" cy="0"/>
        </a:xfrm>
      </p:grpSpPr>
      <p:sp>
        <p:nvSpPr>
          <p:cNvPr id="4" name="Title 3"/>
          <p:cNvSpPr>
            <a:spLocks noGrp="1"/>
          </p:cNvSpPr>
          <p:nvPr>
            <p:ph type="title"/>
          </p:nvPr>
        </p:nvSpPr>
        <p:spPr>
          <a:xfrm>
            <a:off x="336808" y="386976"/>
            <a:ext cx="8417379" cy="369332"/>
          </a:xfrm>
        </p:spPr>
        <p:txBody>
          <a:bodyPr/>
          <a:lstStyle/>
          <a:p>
            <a:r>
              <a:rPr lang="en-US"/>
              <a:t>Click to edit Master title style</a:t>
            </a:r>
          </a:p>
        </p:txBody>
      </p:sp>
      <p:sp>
        <p:nvSpPr>
          <p:cNvPr id="3" name="Text Placeholder 2"/>
          <p:cNvSpPr>
            <a:spLocks noGrp="1"/>
          </p:cNvSpPr>
          <p:nvPr>
            <p:ph type="body" sz="quarter" idx="12"/>
          </p:nvPr>
        </p:nvSpPr>
        <p:spPr>
          <a:xfrm>
            <a:off x="336808" y="199838"/>
            <a:ext cx="8388093" cy="246221"/>
          </a:xfrm>
        </p:spPr>
        <p:txBody>
          <a:bodyPr/>
          <a:lstStyle>
            <a:lvl1pPr marL="0" indent="0">
              <a:buNone/>
              <a:defRPr sz="1000" cap="all" spc="100" baseline="0">
                <a:solidFill>
                  <a:schemeClr val="accent3"/>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6F0D27AD-49BA-8A40-A3C3-C45B53F48D48}"/>
              </a:ext>
            </a:extLst>
          </p:cNvPr>
          <p:cNvSpPr>
            <a:spLocks noGrp="1"/>
          </p:cNvSpPr>
          <p:nvPr>
            <p:ph type="ftr" sz="quarter" idx="13"/>
          </p:nvPr>
        </p:nvSpPr>
        <p:spPr/>
        <p:txBody>
          <a:bodyPr/>
          <a:lstStyle/>
          <a:p>
            <a:r>
              <a:rPr lang="en-US"/>
              <a:t>© 2020</a:t>
            </a:r>
          </a:p>
        </p:txBody>
      </p:sp>
      <p:sp>
        <p:nvSpPr>
          <p:cNvPr id="5" name="Slide Number Placeholder 4">
            <a:extLst>
              <a:ext uri="{FF2B5EF4-FFF2-40B4-BE49-F238E27FC236}">
                <a16:creationId xmlns:a16="http://schemas.microsoft.com/office/drawing/2014/main" id="{9890EF13-5D19-F245-85BC-7DC10053E604}"/>
              </a:ext>
            </a:extLst>
          </p:cNvPr>
          <p:cNvSpPr>
            <a:spLocks noGrp="1"/>
          </p:cNvSpPr>
          <p:nvPr>
            <p:ph type="sldNum" sz="quarter" idx="14"/>
          </p:nvPr>
        </p:nvSpPr>
        <p:spPr/>
        <p:txBody>
          <a:bodyPr/>
          <a:lstStyle/>
          <a:p>
            <a:fld id="{CDEE2954-54E9-4846-B9AA-9D6731F553AF}" type="slidenum">
              <a:rPr lang="en-US" smtClean="0"/>
              <a:pPr/>
              <a:t>‹#›</a:t>
            </a:fld>
            <a:endParaRPr lang="en-US"/>
          </a:p>
        </p:txBody>
      </p:sp>
    </p:spTree>
    <p:extLst>
      <p:ext uri="{BB962C8B-B14F-4D97-AF65-F5344CB8AC3E}">
        <p14:creationId xmlns:p14="http://schemas.microsoft.com/office/powerpoint/2010/main" val="570157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E1AA8B3-2FBD-3B43-B5EC-D610827B5F4E}"/>
              </a:ext>
            </a:extLst>
          </p:cNvPr>
          <p:cNvSpPr>
            <a:spLocks noGrp="1"/>
          </p:cNvSpPr>
          <p:nvPr>
            <p:ph type="ftr" sz="quarter" idx="10"/>
          </p:nvPr>
        </p:nvSpPr>
        <p:spPr/>
        <p:txBody>
          <a:bodyPr/>
          <a:lstStyle/>
          <a:p>
            <a:r>
              <a:rPr lang="en-US"/>
              <a:t>© 2020</a:t>
            </a:r>
            <a:endParaRPr lang="en-US" dirty="0"/>
          </a:p>
        </p:txBody>
      </p:sp>
      <p:sp>
        <p:nvSpPr>
          <p:cNvPr id="6" name="Slide Number Placeholder 5">
            <a:extLst>
              <a:ext uri="{FF2B5EF4-FFF2-40B4-BE49-F238E27FC236}">
                <a16:creationId xmlns:a16="http://schemas.microsoft.com/office/drawing/2014/main" id="{7D13EC26-5CB3-2042-BBD9-D1622BF0D03F}"/>
              </a:ext>
            </a:extLst>
          </p:cNvPr>
          <p:cNvSpPr>
            <a:spLocks noGrp="1"/>
          </p:cNvSpPr>
          <p:nvPr>
            <p:ph type="sldNum" sz="quarter" idx="11"/>
          </p:nvPr>
        </p:nvSpPr>
        <p:spPr/>
        <p:txBody>
          <a:body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4004988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dark">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5CA0993A-7B96-0B42-9EB2-9BDB1F8CF7D4}"/>
              </a:ext>
            </a:extLst>
          </p:cNvPr>
          <p:cNvSpPr>
            <a:spLocks noGrp="1"/>
          </p:cNvSpPr>
          <p:nvPr>
            <p:ph type="ftr" sz="quarter" idx="11"/>
          </p:nvPr>
        </p:nvSpPr>
        <p:spPr/>
        <p:txBody>
          <a:bodyPr/>
          <a:lstStyle/>
          <a:p>
            <a:r>
              <a:rPr lang="en-US"/>
              <a:t>© 2020</a:t>
            </a:r>
          </a:p>
        </p:txBody>
      </p:sp>
      <p:sp>
        <p:nvSpPr>
          <p:cNvPr id="3" name="Slide Number Placeholder 2">
            <a:extLst>
              <a:ext uri="{FF2B5EF4-FFF2-40B4-BE49-F238E27FC236}">
                <a16:creationId xmlns:a16="http://schemas.microsoft.com/office/drawing/2014/main" id="{C88CC8B3-708D-5842-BE10-5F32932D55C0}"/>
              </a:ext>
            </a:extLst>
          </p:cNvPr>
          <p:cNvSpPr>
            <a:spLocks noGrp="1"/>
          </p:cNvSpPr>
          <p:nvPr>
            <p:ph type="sldNum" sz="quarter" idx="12"/>
          </p:nvPr>
        </p:nvSpPr>
        <p:spPr/>
        <p:txBody>
          <a:bodyPr/>
          <a:lstStyle/>
          <a:p>
            <a:fld id="{CDEE2954-54E9-4846-B9AA-9D6731F553AF}" type="slidenum">
              <a:rPr lang="en-US" smtClean="0"/>
              <a:pPr/>
              <a:t>‹#›</a:t>
            </a:fld>
            <a:endParaRPr lang="en-US"/>
          </a:p>
        </p:txBody>
      </p:sp>
      <p:pic>
        <p:nvPicPr>
          <p:cNvPr id="14" name="Picture 13">
            <a:extLst>
              <a:ext uri="{FF2B5EF4-FFF2-40B4-BE49-F238E27FC236}">
                <a16:creationId xmlns:a16="http://schemas.microsoft.com/office/drawing/2014/main" id="{5FE413D0-4B46-044C-A260-F057F921334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7964446" y="4846409"/>
            <a:ext cx="603086" cy="128366"/>
          </a:xfrm>
          <a:prstGeom prst="rect">
            <a:avLst/>
          </a:prstGeom>
        </p:spPr>
      </p:pic>
    </p:spTree>
    <p:extLst>
      <p:ext uri="{BB962C8B-B14F-4D97-AF65-F5344CB8AC3E}">
        <p14:creationId xmlns:p14="http://schemas.microsoft.com/office/powerpoint/2010/main" val="3485193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plit Screen-1">
    <p:spTree>
      <p:nvGrpSpPr>
        <p:cNvPr id="1" name=""/>
        <p:cNvGrpSpPr/>
        <p:nvPr/>
      </p:nvGrpSpPr>
      <p:grpSpPr>
        <a:xfrm>
          <a:off x="0" y="0"/>
          <a:ext cx="0" cy="0"/>
          <a:chOff x="0" y="0"/>
          <a:chExt cx="0" cy="0"/>
        </a:xfrm>
      </p:grpSpPr>
      <p:pic>
        <p:nvPicPr>
          <p:cNvPr id="3" name="Picture 2" descr="foundry white lines.png"/>
          <p:cNvPicPr>
            <a:picLocks noChangeAspect="1"/>
          </p:cNvPicPr>
          <p:nvPr userDrawn="1"/>
        </p:nvPicPr>
        <p:blipFill rotWithShape="1">
          <a:blip r:embed="rId2" cstate="print">
            <a:alphaModFix amt="20000"/>
            <a:extLst>
              <a:ext uri="{28A0092B-C50C-407E-A947-70E740481C1C}">
                <a14:useLocalDpi xmlns:a14="http://schemas.microsoft.com/office/drawing/2010/main"/>
              </a:ext>
            </a:extLst>
          </a:blip>
          <a:srcRect/>
          <a:stretch/>
        </p:blipFill>
        <p:spPr>
          <a:xfrm>
            <a:off x="0" y="3"/>
            <a:ext cx="3657600" cy="5143501"/>
          </a:xfrm>
          <a:prstGeom prst="rect">
            <a:avLst/>
          </a:prstGeom>
          <a:solidFill>
            <a:schemeClr val="tx1"/>
          </a:solidFill>
        </p:spPr>
      </p:pic>
      <p:sp>
        <p:nvSpPr>
          <p:cNvPr id="9" name="Title 8"/>
          <p:cNvSpPr>
            <a:spLocks noGrp="1"/>
          </p:cNvSpPr>
          <p:nvPr>
            <p:ph type="title"/>
          </p:nvPr>
        </p:nvSpPr>
        <p:spPr>
          <a:xfrm>
            <a:off x="320766" y="1630263"/>
            <a:ext cx="3153816" cy="1588127"/>
          </a:xfrm>
        </p:spPr>
        <p:txBody>
          <a:bodyPr wrap="square" anchor="ctr">
            <a:spAutoFit/>
          </a:bodyPr>
          <a:lstStyle>
            <a:lvl1pPr>
              <a:defRPr sz="3600">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191085B0-FAB1-0A4B-8818-04FEDE0AAB21}"/>
              </a:ext>
            </a:extLst>
          </p:cNvPr>
          <p:cNvSpPr>
            <a:spLocks noGrp="1"/>
          </p:cNvSpPr>
          <p:nvPr>
            <p:ph type="ftr" sz="quarter" idx="12"/>
          </p:nvPr>
        </p:nvSpPr>
        <p:spPr/>
        <p:txBody>
          <a:bodyPr/>
          <a:lstStyle/>
          <a:p>
            <a:r>
              <a:rPr lang="en-US"/>
              <a:t>© 2020</a:t>
            </a:r>
          </a:p>
        </p:txBody>
      </p:sp>
      <p:sp>
        <p:nvSpPr>
          <p:cNvPr id="5" name="Slide Number Placeholder 4">
            <a:extLst>
              <a:ext uri="{FF2B5EF4-FFF2-40B4-BE49-F238E27FC236}">
                <a16:creationId xmlns:a16="http://schemas.microsoft.com/office/drawing/2014/main" id="{5F817F76-73A7-E04D-8A00-A2029DF4C0D5}"/>
              </a:ext>
            </a:extLst>
          </p:cNvPr>
          <p:cNvSpPr>
            <a:spLocks noGrp="1"/>
          </p:cNvSpPr>
          <p:nvPr>
            <p:ph type="sldNum" sz="quarter" idx="13"/>
          </p:nvPr>
        </p:nvSpPr>
        <p:spPr/>
        <p:txBody>
          <a:bodyPr/>
          <a:lstStyle/>
          <a:p>
            <a:fld id="{CDEE2954-54E9-4846-B9AA-9D6731F553AF}" type="slidenum">
              <a:rPr lang="en-US" smtClean="0"/>
              <a:pPr/>
              <a:t>‹#›</a:t>
            </a:fld>
            <a:endParaRPr lang="en-US"/>
          </a:p>
        </p:txBody>
      </p:sp>
    </p:spTree>
    <p:extLst>
      <p:ext uri="{BB962C8B-B14F-4D97-AF65-F5344CB8AC3E}">
        <p14:creationId xmlns:p14="http://schemas.microsoft.com/office/powerpoint/2010/main" val="2244521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plit Screen-2">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36652E-691E-374C-8CDD-FBA016ADEF58}"/>
              </a:ext>
            </a:extLst>
          </p:cNvPr>
          <p:cNvSpPr/>
          <p:nvPr userDrawn="1"/>
        </p:nvSpPr>
        <p:spPr>
          <a:xfrm>
            <a:off x="0" y="0"/>
            <a:ext cx="3657600" cy="51435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Picture 11" descr="foundry white lines.png"/>
          <p:cNvPicPr>
            <a:picLocks noChangeAspect="1"/>
          </p:cNvPicPr>
          <p:nvPr/>
        </p:nvPicPr>
        <p:blipFill rotWithShape="1">
          <a:blip r:embed="rId2" cstate="screen">
            <a:alphaModFix amt="20000"/>
            <a:extLst>
              <a:ext uri="{28A0092B-C50C-407E-A947-70E740481C1C}">
                <a14:useLocalDpi xmlns:a14="http://schemas.microsoft.com/office/drawing/2010/main"/>
              </a:ext>
            </a:extLst>
          </a:blip>
          <a:srcRect/>
          <a:stretch/>
        </p:blipFill>
        <p:spPr>
          <a:xfrm>
            <a:off x="3990732" y="3"/>
            <a:ext cx="5153268" cy="5143501"/>
          </a:xfrm>
          <a:prstGeom prst="rect">
            <a:avLst/>
          </a:prstGeom>
        </p:spPr>
      </p:pic>
      <p:sp>
        <p:nvSpPr>
          <p:cNvPr id="2" name="Title 1"/>
          <p:cNvSpPr>
            <a:spLocks noGrp="1"/>
          </p:cNvSpPr>
          <p:nvPr>
            <p:ph type="title" hasCustomPrompt="1"/>
          </p:nvPr>
        </p:nvSpPr>
        <p:spPr>
          <a:xfrm>
            <a:off x="320766" y="1630261"/>
            <a:ext cx="3185621" cy="1588127"/>
          </a:xfrm>
        </p:spPr>
        <p:txBody>
          <a:bodyPr anchor="ctr"/>
          <a:lstStyle>
            <a:lvl1pPr>
              <a:defRPr sz="3600"/>
            </a:lvl1pPr>
          </a:lstStyle>
          <a:p>
            <a:r>
              <a:rPr lang="en-US" dirty="0"/>
              <a:t>Click to edit Master title style </a:t>
            </a:r>
          </a:p>
        </p:txBody>
      </p:sp>
      <p:sp>
        <p:nvSpPr>
          <p:cNvPr id="4" name="Footer Placeholder 3">
            <a:extLst>
              <a:ext uri="{FF2B5EF4-FFF2-40B4-BE49-F238E27FC236}">
                <a16:creationId xmlns:a16="http://schemas.microsoft.com/office/drawing/2014/main" id="{F6FD2057-75D0-C246-8524-BD644CD876EA}"/>
              </a:ext>
            </a:extLst>
          </p:cNvPr>
          <p:cNvSpPr>
            <a:spLocks noGrp="1"/>
          </p:cNvSpPr>
          <p:nvPr>
            <p:ph type="ftr" sz="quarter" idx="11"/>
          </p:nvPr>
        </p:nvSpPr>
        <p:spPr/>
        <p:txBody>
          <a:bodyPr/>
          <a:lstStyle/>
          <a:p>
            <a:r>
              <a:rPr lang="en-US"/>
              <a:t>© 2020</a:t>
            </a:r>
          </a:p>
        </p:txBody>
      </p:sp>
      <p:sp>
        <p:nvSpPr>
          <p:cNvPr id="5" name="Slide Number Placeholder 4">
            <a:extLst>
              <a:ext uri="{FF2B5EF4-FFF2-40B4-BE49-F238E27FC236}">
                <a16:creationId xmlns:a16="http://schemas.microsoft.com/office/drawing/2014/main" id="{AD91316C-97E2-CC4A-A462-2225587F5503}"/>
              </a:ext>
            </a:extLst>
          </p:cNvPr>
          <p:cNvSpPr>
            <a:spLocks noGrp="1"/>
          </p:cNvSpPr>
          <p:nvPr>
            <p:ph type="sldNum" sz="quarter" idx="12"/>
          </p:nvPr>
        </p:nvSpPr>
        <p:spPr/>
        <p:txBody>
          <a:bodyPr/>
          <a:lstStyle/>
          <a:p>
            <a:fld id="{CDEE2954-54E9-4846-B9AA-9D6731F553AF}" type="slidenum">
              <a:rPr lang="en-US" smtClean="0"/>
              <a:pPr/>
              <a:t>‹#›</a:t>
            </a:fld>
            <a:endParaRPr lang="en-US"/>
          </a:p>
        </p:txBody>
      </p:sp>
      <p:pic>
        <p:nvPicPr>
          <p:cNvPr id="19" name="Picture 18">
            <a:extLst>
              <a:ext uri="{FF2B5EF4-FFF2-40B4-BE49-F238E27FC236}">
                <a16:creationId xmlns:a16="http://schemas.microsoft.com/office/drawing/2014/main" id="{10AF56F8-2776-E74F-B5BE-404189CEF82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7964446" y="4846409"/>
            <a:ext cx="603086" cy="128366"/>
          </a:xfrm>
          <a:prstGeom prst="rect">
            <a:avLst/>
          </a:prstGeom>
        </p:spPr>
      </p:pic>
      <p:cxnSp>
        <p:nvCxnSpPr>
          <p:cNvPr id="22" name="Straight Connector 21">
            <a:extLst>
              <a:ext uri="{FF2B5EF4-FFF2-40B4-BE49-F238E27FC236}">
                <a16:creationId xmlns:a16="http://schemas.microsoft.com/office/drawing/2014/main" id="{16CB86C6-D51A-E34F-864D-AAF4DE0E7FD8}"/>
              </a:ext>
            </a:extLst>
          </p:cNvPr>
          <p:cNvCxnSpPr/>
          <p:nvPr userDrawn="1"/>
        </p:nvCxnSpPr>
        <p:spPr>
          <a:xfrm>
            <a:off x="432997" y="4514387"/>
            <a:ext cx="731520" cy="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19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6.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13.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2.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2520" y="303978"/>
            <a:ext cx="8503427" cy="369332"/>
          </a:xfrm>
          <a:prstGeom prst="rect">
            <a:avLst/>
          </a:prstGeom>
        </p:spPr>
        <p:txBody>
          <a:bodyPr vert="horz" wrap="square" lIns="91440" tIns="45720" rIns="91440" bIns="45720" rtlCol="0" anchor="t">
            <a:spAutoFit/>
          </a:bodyPr>
          <a:lstStyle/>
          <a:p>
            <a:r>
              <a:rPr lang="en-US" dirty="0"/>
              <a:t>Click to edit Master title style</a:t>
            </a:r>
          </a:p>
        </p:txBody>
      </p:sp>
      <p:sp>
        <p:nvSpPr>
          <p:cNvPr id="3" name="Text Placeholder 2"/>
          <p:cNvSpPr>
            <a:spLocks noGrp="1"/>
          </p:cNvSpPr>
          <p:nvPr>
            <p:ph type="body" idx="1"/>
          </p:nvPr>
        </p:nvSpPr>
        <p:spPr>
          <a:xfrm>
            <a:off x="322520" y="1100453"/>
            <a:ext cx="8503427" cy="1003608"/>
          </a:xfrm>
          <a:prstGeom prst="rect">
            <a:avLst/>
          </a:prstGeom>
        </p:spPr>
        <p:txBody>
          <a:bodyPr vert="horz" wrap="square"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4"/>
          </p:nvPr>
        </p:nvSpPr>
        <p:spPr>
          <a:xfrm>
            <a:off x="8728450" y="4810564"/>
            <a:ext cx="295274" cy="200055"/>
          </a:xfrm>
          <a:prstGeom prst="rect">
            <a:avLst/>
          </a:prstGeom>
          <a:ln w="6350">
            <a:noFill/>
          </a:ln>
        </p:spPr>
        <p:txBody>
          <a:bodyPr vert="horz" wrap="none" lIns="91440" tIns="45720" rIns="91440" bIns="45720" rtlCol="0" anchor="ctr">
            <a:spAutoFit/>
          </a:bodyPr>
          <a:lstStyle>
            <a:lvl1pPr algn="ctr">
              <a:defRPr sz="700">
                <a:solidFill>
                  <a:schemeClr val="tx1">
                    <a:lumMod val="50000"/>
                    <a:lumOff val="50000"/>
                  </a:schemeClr>
                </a:solidFill>
              </a:defRPr>
            </a:lvl1pPr>
          </a:lstStyle>
          <a:p>
            <a:pPr algn="l"/>
            <a:fld id="{CDEE2954-54E9-4846-B9AA-9D6731F553AF}" type="slidenum">
              <a:rPr lang="en-US" smtClean="0"/>
              <a:pPr algn="l"/>
              <a:t>‹#›</a:t>
            </a:fld>
            <a:endParaRPr lang="en-US" dirty="0"/>
          </a:p>
        </p:txBody>
      </p:sp>
      <p:sp>
        <p:nvSpPr>
          <p:cNvPr id="5" name="Footer Placeholder 4">
            <a:extLst>
              <a:ext uri="{FF2B5EF4-FFF2-40B4-BE49-F238E27FC236}">
                <a16:creationId xmlns:a16="http://schemas.microsoft.com/office/drawing/2014/main" id="{1E322D83-3EAC-0246-8D45-6634C811C197}"/>
              </a:ext>
            </a:extLst>
          </p:cNvPr>
          <p:cNvSpPr>
            <a:spLocks noGrp="1"/>
          </p:cNvSpPr>
          <p:nvPr>
            <p:ph type="ftr" sz="quarter" idx="3"/>
          </p:nvPr>
        </p:nvSpPr>
        <p:spPr>
          <a:xfrm>
            <a:off x="6717571" y="4810565"/>
            <a:ext cx="474810" cy="200055"/>
          </a:xfrm>
          <a:prstGeom prst="rect">
            <a:avLst/>
          </a:prstGeom>
        </p:spPr>
        <p:txBody>
          <a:bodyPr vert="horz" wrap="none" lIns="91440" tIns="45720" rIns="91440" bIns="45720" rtlCol="0" anchor="ctr">
            <a:spAutoFit/>
          </a:bodyPr>
          <a:lstStyle>
            <a:lvl1pPr algn="r">
              <a:defRPr sz="700">
                <a:solidFill>
                  <a:schemeClr val="tx1">
                    <a:lumMod val="50000"/>
                    <a:lumOff val="50000"/>
                  </a:schemeClr>
                </a:solidFill>
              </a:defRPr>
            </a:lvl1pPr>
          </a:lstStyle>
          <a:p>
            <a:r>
              <a:rPr lang="en-US"/>
              <a:t>© 2020</a:t>
            </a:r>
            <a:endParaRPr lang="en-US" dirty="0"/>
          </a:p>
        </p:txBody>
      </p:sp>
      <p:grpSp>
        <p:nvGrpSpPr>
          <p:cNvPr id="7" name="Group 6">
            <a:extLst>
              <a:ext uri="{FF2B5EF4-FFF2-40B4-BE49-F238E27FC236}">
                <a16:creationId xmlns:a16="http://schemas.microsoft.com/office/drawing/2014/main" id="{187C41D7-372A-054C-89FA-A93DC5A99CDE}"/>
              </a:ext>
            </a:extLst>
          </p:cNvPr>
          <p:cNvGrpSpPr/>
          <p:nvPr userDrawn="1"/>
        </p:nvGrpSpPr>
        <p:grpSpPr>
          <a:xfrm>
            <a:off x="7196286" y="4766403"/>
            <a:ext cx="1532164" cy="288378"/>
            <a:chOff x="7196286" y="4766403"/>
            <a:chExt cx="1532164" cy="288378"/>
          </a:xfrm>
        </p:grpSpPr>
        <p:cxnSp>
          <p:nvCxnSpPr>
            <p:cNvPr id="13" name="Straight Connector 12">
              <a:extLst>
                <a:ext uri="{FF2B5EF4-FFF2-40B4-BE49-F238E27FC236}">
                  <a16:creationId xmlns:a16="http://schemas.microsoft.com/office/drawing/2014/main" id="{D9E698D9-319C-7645-8E74-A6EADF54FF14}"/>
                </a:ext>
              </a:extLst>
            </p:cNvPr>
            <p:cNvCxnSpPr>
              <a:cxnSpLocks/>
            </p:cNvCxnSpPr>
            <p:nvPr userDrawn="1"/>
          </p:nvCxnSpPr>
          <p:spPr>
            <a:xfrm>
              <a:off x="7803527"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7F7779-7499-7E40-AF88-A44B0E1F0774}"/>
                </a:ext>
              </a:extLst>
            </p:cNvPr>
            <p:cNvCxnSpPr>
              <a:cxnSpLocks/>
            </p:cNvCxnSpPr>
            <p:nvPr userDrawn="1"/>
          </p:nvCxnSpPr>
          <p:spPr>
            <a:xfrm>
              <a:off x="7196286"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AD276E70-DFE9-4C47-945B-AD27FB70C059}"/>
                </a:ext>
              </a:extLst>
            </p:cNvPr>
            <p:cNvPicPr>
              <a:picLocks noChangeAspect="1" noChangeArrowheads="1"/>
            </p:cNvPicPr>
            <p:nvPr userDrawn="1"/>
          </p:nvPicPr>
          <p:blipFill>
            <a:blip r:embed="rId13" cstate="print">
              <a:extLst>
                <a:ext uri="{28A0092B-C50C-407E-A947-70E740481C1C}">
                  <a14:useLocalDpi xmlns:a14="http://schemas.microsoft.com/office/drawing/2010/main"/>
                </a:ext>
              </a:extLst>
            </a:blip>
            <a:srcRect/>
            <a:stretch/>
          </p:blipFill>
          <p:spPr bwMode="auto">
            <a:xfrm>
              <a:off x="7357204" y="4766403"/>
              <a:ext cx="285405" cy="288378"/>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55D66F58-6BB7-A340-8585-56CB74E0B0A6}"/>
                </a:ext>
              </a:extLst>
            </p:cNvPr>
            <p:cNvCxnSpPr>
              <a:cxnSpLocks/>
            </p:cNvCxnSpPr>
            <p:nvPr userDrawn="1"/>
          </p:nvCxnSpPr>
          <p:spPr>
            <a:xfrm>
              <a:off x="8728450"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6F3FBB06-B07F-4844-ADCD-3FDFFB962B8D}"/>
                </a:ext>
              </a:extLst>
            </p:cNvPr>
            <p:cNvPicPr>
              <a:picLocks noChangeAspect="1"/>
            </p:cNvPicPr>
            <p:nvPr userDrawn="1"/>
          </p:nvPicPr>
          <p:blipFill>
            <a:blip r:embed="rId14" cstate="print">
              <a:extLst>
                <a:ext uri="{28A0092B-C50C-407E-A947-70E740481C1C}">
                  <a14:useLocalDpi xmlns:a14="http://schemas.microsoft.com/office/drawing/2010/main"/>
                </a:ext>
              </a:extLst>
            </a:blip>
            <a:srcRect/>
            <a:stretch/>
          </p:blipFill>
          <p:spPr>
            <a:xfrm>
              <a:off x="7964445" y="4846409"/>
              <a:ext cx="603089" cy="128366"/>
            </a:xfrm>
            <a:prstGeom prst="rect">
              <a:avLst/>
            </a:prstGeom>
          </p:spPr>
        </p:pic>
      </p:grpSp>
    </p:spTree>
    <p:extLst>
      <p:ext uri="{BB962C8B-B14F-4D97-AF65-F5344CB8AC3E}">
        <p14:creationId xmlns:p14="http://schemas.microsoft.com/office/powerpoint/2010/main" val="2571227896"/>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6" r:id="rId6"/>
    <p:sldLayoutId id="2147483717" r:id="rId7"/>
    <p:sldLayoutId id="2147483718" r:id="rId8"/>
    <p:sldLayoutId id="2147483719" r:id="rId9"/>
    <p:sldLayoutId id="2147483745" r:id="rId10"/>
    <p:sldLayoutId id="2147483748" r:id="rId11"/>
  </p:sldLayoutIdLst>
  <p:hf hdr="0" dt="0"/>
  <p:txStyles>
    <p:titleStyle>
      <a:lvl1pPr algn="l" defTabSz="685783" rtl="0" eaLnBrk="1" latinLnBrk="0" hangingPunct="1">
        <a:lnSpc>
          <a:spcPct val="90000"/>
        </a:lnSpc>
        <a:spcBef>
          <a:spcPct val="0"/>
        </a:spcBef>
        <a:buNone/>
        <a:defRPr sz="2000" b="1" i="0" kern="1200" cap="none" spc="-20" baseline="0">
          <a:solidFill>
            <a:schemeClr val="tx1"/>
          </a:solidFill>
          <a:latin typeface="+mn-lt"/>
          <a:ea typeface="Avenir Next" charset="0"/>
          <a:cs typeface="Avenir Next" charset="0"/>
        </a:defRPr>
      </a:lvl1pPr>
    </p:titleStyle>
    <p:bodyStyle>
      <a:lvl1pPr marL="109725" indent="-109725"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Char char="•"/>
        <a:defRPr sz="1200" b="0" i="0" kern="1200">
          <a:solidFill>
            <a:schemeClr val="tx1">
              <a:lumMod val="75000"/>
              <a:lumOff val="2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7" orient="horz" pos="1620" userDrawn="1">
          <p15:clr>
            <a:srgbClr val="F26B43"/>
          </p15:clr>
        </p15:guide>
        <p15:guide id="8" pos="264" userDrawn="1">
          <p15:clr>
            <a:srgbClr val="F26B43"/>
          </p15:clr>
        </p15:guide>
        <p15:guide id="9" pos="5496" userDrawn="1">
          <p15:clr>
            <a:srgbClr val="F26B43"/>
          </p15:clr>
        </p15:guide>
        <p15:guide id="10" orient="horz" pos="2964" userDrawn="1">
          <p15:clr>
            <a:srgbClr val="F26B43"/>
          </p15:clr>
        </p15:guide>
        <p15:guide id="11"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22" name="Picture 21" descr="foundry white lines.png">
            <a:extLst>
              <a:ext uri="{FF2B5EF4-FFF2-40B4-BE49-F238E27FC236}">
                <a16:creationId xmlns:a16="http://schemas.microsoft.com/office/drawing/2014/main" id="{D161DEBF-AFD8-CA47-866F-068B78D38FF2}"/>
              </a:ext>
            </a:extLst>
          </p:cNvPr>
          <p:cNvPicPr>
            <a:picLocks noChangeAspect="1"/>
          </p:cNvPicPr>
          <p:nvPr/>
        </p:nvPicPr>
        <p:blipFill rotWithShape="1">
          <a:blip r:embed="rId23" cstate="email">
            <a:alphaModFix amt="19000"/>
            <a:extLst>
              <a:ext uri="{28A0092B-C50C-407E-A947-70E740481C1C}">
                <a14:useLocalDpi xmlns:a14="http://schemas.microsoft.com/office/drawing/2010/main"/>
              </a:ext>
            </a:extLst>
          </a:blip>
          <a:srcRect/>
          <a:stretch/>
        </p:blipFill>
        <p:spPr>
          <a:xfrm>
            <a:off x="3990732" y="1"/>
            <a:ext cx="5153268" cy="5143501"/>
          </a:xfrm>
          <a:prstGeom prst="rect">
            <a:avLst/>
          </a:prstGeom>
        </p:spPr>
      </p:pic>
      <p:sp>
        <p:nvSpPr>
          <p:cNvPr id="2" name="Title Placeholder 1"/>
          <p:cNvSpPr>
            <a:spLocks noGrp="1"/>
          </p:cNvSpPr>
          <p:nvPr>
            <p:ph type="title"/>
          </p:nvPr>
        </p:nvSpPr>
        <p:spPr>
          <a:xfrm>
            <a:off x="712155" y="2221045"/>
            <a:ext cx="7957284" cy="590931"/>
          </a:xfrm>
          <a:prstGeom prst="rect">
            <a:avLst/>
          </a:prstGeom>
        </p:spPr>
        <p:txBody>
          <a:bodyPr vert="horz" wrap="square" lIns="91440" tIns="45720" rIns="91440" bIns="45720" rtlCol="0" anchor="t">
            <a:spAutoFit/>
          </a:bodyPr>
          <a:lstStyle/>
          <a:p>
            <a:r>
              <a:rPr lang="en-US" dirty="0"/>
              <a:t>Click To Edit Master Title</a:t>
            </a:r>
          </a:p>
        </p:txBody>
      </p:sp>
      <p:sp>
        <p:nvSpPr>
          <p:cNvPr id="12" name="Slide Number Placeholder 11"/>
          <p:cNvSpPr>
            <a:spLocks noGrp="1"/>
          </p:cNvSpPr>
          <p:nvPr>
            <p:ph type="sldNum" sz="quarter" idx="4"/>
          </p:nvPr>
        </p:nvSpPr>
        <p:spPr>
          <a:xfrm>
            <a:off x="8728450" y="4810564"/>
            <a:ext cx="295274" cy="200055"/>
          </a:xfrm>
          <a:prstGeom prst="rect">
            <a:avLst/>
          </a:prstGeom>
          <a:ln w="6350">
            <a:noFill/>
          </a:ln>
        </p:spPr>
        <p:txBody>
          <a:bodyPr vert="horz" wrap="none" lIns="91440" tIns="45720" rIns="91440" bIns="45720" rtlCol="0" anchor="ctr">
            <a:spAutoFit/>
          </a:bodyPr>
          <a:lstStyle>
            <a:lvl1pPr algn="l">
              <a:defRPr sz="700">
                <a:solidFill>
                  <a:schemeClr val="bg1"/>
                </a:solidFill>
              </a:defRPr>
            </a:lvl1pPr>
          </a:lstStyle>
          <a:p>
            <a:fld id="{CDEE2954-54E9-4846-B9AA-9D6731F553AF}" type="slidenum">
              <a:rPr lang="en-US" smtClean="0"/>
              <a:pPr/>
              <a:t>‹#›</a:t>
            </a:fld>
            <a:endParaRPr lang="en-US" dirty="0"/>
          </a:p>
        </p:txBody>
      </p:sp>
      <p:sp>
        <p:nvSpPr>
          <p:cNvPr id="5" name="Footer Placeholder 4">
            <a:extLst>
              <a:ext uri="{FF2B5EF4-FFF2-40B4-BE49-F238E27FC236}">
                <a16:creationId xmlns:a16="http://schemas.microsoft.com/office/drawing/2014/main" id="{1E322D83-3EAC-0246-8D45-6634C811C197}"/>
              </a:ext>
            </a:extLst>
          </p:cNvPr>
          <p:cNvSpPr>
            <a:spLocks noGrp="1"/>
          </p:cNvSpPr>
          <p:nvPr>
            <p:ph type="ftr" sz="quarter" idx="3"/>
          </p:nvPr>
        </p:nvSpPr>
        <p:spPr>
          <a:xfrm>
            <a:off x="6717571" y="4810565"/>
            <a:ext cx="474810" cy="200055"/>
          </a:xfrm>
          <a:prstGeom prst="rect">
            <a:avLst/>
          </a:prstGeom>
        </p:spPr>
        <p:txBody>
          <a:bodyPr vert="horz" wrap="none" lIns="91440" tIns="45720" rIns="91440" bIns="45720" rtlCol="0" anchor="ctr">
            <a:spAutoFit/>
          </a:bodyPr>
          <a:lstStyle>
            <a:lvl1pPr algn="r">
              <a:defRPr sz="700">
                <a:solidFill>
                  <a:schemeClr val="bg1"/>
                </a:solidFill>
              </a:defRPr>
            </a:lvl1pPr>
          </a:lstStyle>
          <a:p>
            <a:r>
              <a:rPr lang="en-US"/>
              <a:t>© 2020</a:t>
            </a:r>
            <a:endParaRPr lang="en-US" dirty="0"/>
          </a:p>
        </p:txBody>
      </p:sp>
      <p:cxnSp>
        <p:nvCxnSpPr>
          <p:cNvPr id="10" name="Straight Connector 9">
            <a:extLst>
              <a:ext uri="{FF2B5EF4-FFF2-40B4-BE49-F238E27FC236}">
                <a16:creationId xmlns:a16="http://schemas.microsoft.com/office/drawing/2014/main" id="{44E14177-C07A-024F-BC8C-0B3E443A6D3E}"/>
              </a:ext>
            </a:extLst>
          </p:cNvPr>
          <p:cNvCxnSpPr/>
          <p:nvPr/>
        </p:nvCxnSpPr>
        <p:spPr>
          <a:xfrm>
            <a:off x="808384" y="1934818"/>
            <a:ext cx="82163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F069D2A-F2B6-804D-BA16-D8CFC89C1C3C}"/>
              </a:ext>
            </a:extLst>
          </p:cNvPr>
          <p:cNvGrpSpPr/>
          <p:nvPr userDrawn="1"/>
        </p:nvGrpSpPr>
        <p:grpSpPr>
          <a:xfrm>
            <a:off x="7196286" y="4768682"/>
            <a:ext cx="1532164" cy="283819"/>
            <a:chOff x="7196286" y="4768682"/>
            <a:chExt cx="1532164" cy="283819"/>
          </a:xfrm>
        </p:grpSpPr>
        <p:cxnSp>
          <p:nvCxnSpPr>
            <p:cNvPr id="19" name="Straight Connector 18">
              <a:extLst>
                <a:ext uri="{FF2B5EF4-FFF2-40B4-BE49-F238E27FC236}">
                  <a16:creationId xmlns:a16="http://schemas.microsoft.com/office/drawing/2014/main" id="{4CAFA623-FCA3-D748-9EE3-95F0184B73B5}"/>
                </a:ext>
              </a:extLst>
            </p:cNvPr>
            <p:cNvCxnSpPr>
              <a:cxnSpLocks/>
            </p:cNvCxnSpPr>
            <p:nvPr userDrawn="1"/>
          </p:nvCxnSpPr>
          <p:spPr>
            <a:xfrm>
              <a:off x="7803527"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529F0A8-0B19-9349-9BD1-9FD680D26633}"/>
                </a:ext>
              </a:extLst>
            </p:cNvPr>
            <p:cNvCxnSpPr>
              <a:cxnSpLocks/>
            </p:cNvCxnSpPr>
            <p:nvPr userDrawn="1"/>
          </p:nvCxnSpPr>
          <p:spPr>
            <a:xfrm>
              <a:off x="7196286"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6853D312-EEA3-FF40-A05A-EE723D9DFBA5}"/>
                </a:ext>
              </a:extLst>
            </p:cNvPr>
            <p:cNvPicPr>
              <a:picLocks noChangeAspect="1" noChangeArrowheads="1"/>
            </p:cNvPicPr>
            <p:nvPr userDrawn="1"/>
          </p:nvPicPr>
          <p:blipFill>
            <a:blip r:embed="rId24" cstate="print">
              <a:extLst>
                <a:ext uri="{28A0092B-C50C-407E-A947-70E740481C1C}">
                  <a14:useLocalDpi xmlns:a14="http://schemas.microsoft.com/office/drawing/2010/main"/>
                </a:ext>
              </a:extLst>
            </a:blip>
            <a:srcRect/>
            <a:stretch/>
          </p:blipFill>
          <p:spPr bwMode="auto">
            <a:xfrm>
              <a:off x="7357204" y="4768682"/>
              <a:ext cx="285405" cy="283819"/>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21295785-1187-314A-956F-B3C8234B0C89}"/>
                </a:ext>
              </a:extLst>
            </p:cNvPr>
            <p:cNvCxnSpPr>
              <a:cxnSpLocks/>
            </p:cNvCxnSpPr>
            <p:nvPr userDrawn="1"/>
          </p:nvCxnSpPr>
          <p:spPr>
            <a:xfrm>
              <a:off x="8728450"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AC0D3E1-B5F3-9D47-AE47-87F49CFFB2B3}"/>
                </a:ext>
              </a:extLst>
            </p:cNvPr>
            <p:cNvPicPr>
              <a:picLocks noChangeAspect="1"/>
            </p:cNvPicPr>
            <p:nvPr userDrawn="1"/>
          </p:nvPicPr>
          <p:blipFill>
            <a:blip r:embed="rId25" cstate="print">
              <a:extLst>
                <a:ext uri="{28A0092B-C50C-407E-A947-70E740481C1C}">
                  <a14:useLocalDpi xmlns:a14="http://schemas.microsoft.com/office/drawing/2010/main"/>
                </a:ext>
              </a:extLst>
            </a:blip>
            <a:srcRect/>
            <a:stretch/>
          </p:blipFill>
          <p:spPr>
            <a:xfrm>
              <a:off x="7964446" y="4846409"/>
              <a:ext cx="603086" cy="128366"/>
            </a:xfrm>
            <a:prstGeom prst="rect">
              <a:avLst/>
            </a:prstGeom>
          </p:spPr>
        </p:pic>
      </p:grpSp>
    </p:spTree>
    <p:extLst>
      <p:ext uri="{BB962C8B-B14F-4D97-AF65-F5344CB8AC3E}">
        <p14:creationId xmlns:p14="http://schemas.microsoft.com/office/powerpoint/2010/main" val="1934140278"/>
      </p:ext>
    </p:extLst>
  </p:cSld>
  <p:clrMap bg1="lt1" tx1="dk1" bg2="lt2" tx2="dk2" accent1="accent1" accent2="accent2" accent3="accent3" accent4="accent4" accent5="accent5" accent6="accent6" hlink="hlink" folHlink="folHlink"/>
  <p:sldLayoutIdLst>
    <p:sldLayoutId id="2147483720"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6" r:id="rId20"/>
    <p:sldLayoutId id="2147483747" r:id="rId21"/>
  </p:sldLayoutIdLst>
  <p:hf hdr="0" dt="0"/>
  <p:txStyles>
    <p:titleStyle>
      <a:lvl1pPr algn="l" defTabSz="685783" rtl="0" eaLnBrk="1" latinLnBrk="0" hangingPunct="1">
        <a:lnSpc>
          <a:spcPct val="90000"/>
        </a:lnSpc>
        <a:spcBef>
          <a:spcPct val="0"/>
        </a:spcBef>
        <a:buNone/>
        <a:defRPr sz="3600" b="1" i="0" kern="1200" cap="none" spc="-20" baseline="0">
          <a:solidFill>
            <a:schemeClr val="bg1"/>
          </a:solidFill>
          <a:latin typeface="+mn-lt"/>
          <a:ea typeface="Avenir Next" charset="0"/>
          <a:cs typeface="Avenir Next" charset="0"/>
        </a:defRPr>
      </a:lvl1pPr>
    </p:titleStyle>
    <p:bodyStyle>
      <a:lvl1pPr marL="109725" indent="-109725" algn="l" defTabSz="685783" rtl="0" eaLnBrk="1" latinLnBrk="0" hangingPunct="1">
        <a:lnSpc>
          <a:spcPct val="100000"/>
        </a:lnSpc>
        <a:spcBef>
          <a:spcPts val="800"/>
        </a:spcBef>
        <a:spcAft>
          <a:spcPts val="200"/>
        </a:spcAft>
        <a:buClr>
          <a:schemeClr val="accent5"/>
        </a:buClr>
        <a:buSzPct val="120000"/>
        <a:buFont typeface="Arial" panose="020B0604020202020204" pitchFamily="34" charset="0"/>
        <a:buChar char="•"/>
        <a:defRPr sz="1400" b="0" i="0" kern="1200">
          <a:solidFill>
            <a:schemeClr val="tx2">
              <a:lumMod val="75000"/>
            </a:schemeClr>
          </a:solidFill>
          <a:latin typeface="+mn-lt"/>
          <a:ea typeface="Avenir Next" charset="0"/>
          <a:cs typeface="Avenir Next" charset="0"/>
        </a:defRPr>
      </a:lvl1pPr>
      <a:lvl2pPr marL="320032" indent="-137156" algn="l" defTabSz="685783" rtl="0" eaLnBrk="1" latinLnBrk="0" hangingPunct="1">
        <a:lnSpc>
          <a:spcPct val="90000"/>
        </a:lnSpc>
        <a:spcBef>
          <a:spcPts val="200"/>
        </a:spcBef>
        <a:spcAft>
          <a:spcPts val="200"/>
        </a:spcAft>
        <a:buSzPct val="80000"/>
        <a:buFont typeface="System Font Regular"/>
        <a:buChar char="–"/>
        <a:defRPr sz="1300" b="0" i="0" kern="1200">
          <a:solidFill>
            <a:schemeClr val="tx2"/>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1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10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10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3" pos="504" userDrawn="1">
          <p15:clr>
            <a:srgbClr val="F26B43"/>
          </p15:clr>
        </p15:guide>
        <p15:guide id="4" pos="5256" userDrawn="1">
          <p15:clr>
            <a:srgbClr val="F26B43"/>
          </p15:clr>
        </p15:guide>
        <p15:guide id="6"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10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07.png"/><Relationship Id="rId11" Type="http://schemas.openxmlformats.org/officeDocument/2006/relationships/image" Target="../media/image211.png"/><Relationship Id="rId5" Type="http://schemas.openxmlformats.org/officeDocument/2006/relationships/image" Target="../media/image206.png"/><Relationship Id="rId10" Type="http://schemas.microsoft.com/office/2007/relationships/hdphoto" Target="../media/hdphoto3.wdp"/><Relationship Id="rId4" Type="http://schemas.openxmlformats.org/officeDocument/2006/relationships/image" Target="../media/image205.png"/><Relationship Id="rId9" Type="http://schemas.openxmlformats.org/officeDocument/2006/relationships/image" Target="../media/image210.png"/></Relationships>
</file>

<file path=ppt/slides/_rels/slide11.xml.rels><?xml version="1.0" encoding="UTF-8" standalone="yes"?>
<Relationships xmlns="http://schemas.openxmlformats.org/package/2006/relationships"><Relationship Id="rId8" Type="http://schemas.openxmlformats.org/officeDocument/2006/relationships/image" Target="../media/image46.tiff"/><Relationship Id="rId3" Type="http://schemas.openxmlformats.org/officeDocument/2006/relationships/image" Target="../media/image41.png"/><Relationship Id="rId7" Type="http://schemas.openxmlformats.org/officeDocument/2006/relationships/image" Target="../media/image45.tiff"/><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tiff"/><Relationship Id="rId5" Type="http://schemas.openxmlformats.org/officeDocument/2006/relationships/image" Target="../media/image43.jpeg"/><Relationship Id="rId10" Type="http://schemas.openxmlformats.org/officeDocument/2006/relationships/image" Target="../media/image48.tiff"/><Relationship Id="rId4" Type="http://schemas.openxmlformats.org/officeDocument/2006/relationships/image" Target="../media/image42.png"/><Relationship Id="rId9" Type="http://schemas.openxmlformats.org/officeDocument/2006/relationships/image" Target="../media/image47.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9.xml"/><Relationship Id="rId4" Type="http://schemas.openxmlformats.org/officeDocument/2006/relationships/image" Target="../media/image214.png"/></Relationships>
</file>

<file path=ppt/slides/_rels/slide11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217.png"/><Relationship Id="rId4" Type="http://schemas.openxmlformats.org/officeDocument/2006/relationships/image" Target="../media/image216.png"/></Relationships>
</file>

<file path=ppt/slides/_rels/slide117.xml.rels><?xml version="1.0" encoding="UTF-8" standalone="yes"?>
<Relationships xmlns="http://schemas.openxmlformats.org/package/2006/relationships"><Relationship Id="rId3" Type="http://schemas.openxmlformats.org/officeDocument/2006/relationships/image" Target="../media/image218.tiff"/><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220.png"/><Relationship Id="rId4" Type="http://schemas.openxmlformats.org/officeDocument/2006/relationships/image" Target="../media/image2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tiff"/><Relationship Id="rId18" Type="http://schemas.openxmlformats.org/officeDocument/2006/relationships/image" Target="../media/image65.tiff"/><Relationship Id="rId3" Type="http://schemas.openxmlformats.org/officeDocument/2006/relationships/image" Target="../media/image51.tiff"/><Relationship Id="rId21" Type="http://schemas.openxmlformats.org/officeDocument/2006/relationships/image" Target="../media/image68.tiff"/><Relationship Id="rId7" Type="http://schemas.openxmlformats.org/officeDocument/2006/relationships/image" Target="../media/image55.png"/><Relationship Id="rId12" Type="http://schemas.openxmlformats.org/officeDocument/2006/relationships/image" Target="../media/image59.tiff"/><Relationship Id="rId17" Type="http://schemas.openxmlformats.org/officeDocument/2006/relationships/image" Target="../media/image64.tiff"/><Relationship Id="rId2" Type="http://schemas.openxmlformats.org/officeDocument/2006/relationships/image" Target="../media/image50.tiff"/><Relationship Id="rId16" Type="http://schemas.openxmlformats.org/officeDocument/2006/relationships/image" Target="../media/image63.tiff"/><Relationship Id="rId20" Type="http://schemas.openxmlformats.org/officeDocument/2006/relationships/image" Target="../media/image67.tiff"/><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gif"/><Relationship Id="rId5" Type="http://schemas.openxmlformats.org/officeDocument/2006/relationships/image" Target="../media/image53.jpeg"/><Relationship Id="rId15" Type="http://schemas.openxmlformats.org/officeDocument/2006/relationships/image" Target="../media/image62.tiff"/><Relationship Id="rId23" Type="http://schemas.openxmlformats.org/officeDocument/2006/relationships/image" Target="../media/image70.png"/><Relationship Id="rId10" Type="http://schemas.openxmlformats.org/officeDocument/2006/relationships/hyperlink" Target="http://www.autozone.com/autozone/homePage.jsp;jsessionid=5F7AB26D9185738C73DF034C2051D14B.diyprod5-b2c15" TargetMode="External"/><Relationship Id="rId19" Type="http://schemas.openxmlformats.org/officeDocument/2006/relationships/image" Target="../media/image66.tiff"/><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tiff"/><Relationship Id="rId22" Type="http://schemas.openxmlformats.org/officeDocument/2006/relationships/image" Target="../media/image69.png"/></Relationships>
</file>

<file path=ppt/slides/_rels/slide12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7.png"/><Relationship Id="rId7"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30.tiff"/><Relationship Id="rId5" Type="http://schemas.openxmlformats.org/officeDocument/2006/relationships/image" Target="../media/image229.png"/><Relationship Id="rId4" Type="http://schemas.openxmlformats.org/officeDocument/2006/relationships/image" Target="../media/image228.png"/></Relationships>
</file>

<file path=ppt/slides/_rels/slide12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27.png"/><Relationship Id="rId7" Type="http://schemas.openxmlformats.org/officeDocument/2006/relationships/image" Target="../media/image23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87.png"/><Relationship Id="rId9" Type="http://schemas.openxmlformats.org/officeDocument/2006/relationships/image" Target="../media/image236.tiff"/></Relationships>
</file>

<file path=ppt/slides/_rels/slide12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240.png"/><Relationship Id="rId5" Type="http://schemas.openxmlformats.org/officeDocument/2006/relationships/image" Target="../media/image239.tiff"/><Relationship Id="rId4" Type="http://schemas.openxmlformats.org/officeDocument/2006/relationships/image" Target="../media/image23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41.tiff"/></Relationships>
</file>

<file path=ppt/slides/_rels/slide126.xml.rels><?xml version="1.0" encoding="UTF-8" standalone="yes"?>
<Relationships xmlns="http://schemas.openxmlformats.org/package/2006/relationships"><Relationship Id="rId3" Type="http://schemas.openxmlformats.org/officeDocument/2006/relationships/image" Target="../media/image242.tiff"/><Relationship Id="rId2" Type="http://schemas.openxmlformats.org/officeDocument/2006/relationships/image" Target="../media/image226.png"/><Relationship Id="rId1" Type="http://schemas.openxmlformats.org/officeDocument/2006/relationships/slideLayout" Target="../slideLayouts/slideLayout10.xml"/></Relationships>
</file>

<file path=ppt/slides/_rels/slide127.xml.rels><?xml version="1.0" encoding="UTF-8" standalone="yes"?>
<Relationships xmlns="http://schemas.openxmlformats.org/package/2006/relationships"><Relationship Id="rId3" Type="http://schemas.openxmlformats.org/officeDocument/2006/relationships/image" Target="../media/image242.tiff"/><Relationship Id="rId2" Type="http://schemas.openxmlformats.org/officeDocument/2006/relationships/image" Target="../media/image226.png"/><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226.png"/></Relationships>
</file>

<file path=ppt/slides/_rels/slide12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43.png"/><Relationship Id="rId1" Type="http://schemas.openxmlformats.org/officeDocument/2006/relationships/slideLayout" Target="../slideLayouts/slideLayout10.xml"/><Relationship Id="rId4" Type="http://schemas.openxmlformats.org/officeDocument/2006/relationships/image" Target="../media/image24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42.tiff"/><Relationship Id="rId2" Type="http://schemas.openxmlformats.org/officeDocument/2006/relationships/image" Target="../media/image226.png"/><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12" Type="http://schemas.openxmlformats.org/officeDocument/2006/relationships/image" Target="../media/image253.png"/><Relationship Id="rId2" Type="http://schemas.openxmlformats.org/officeDocument/2006/relationships/image" Target="../media/image244.png"/><Relationship Id="rId1" Type="http://schemas.openxmlformats.org/officeDocument/2006/relationships/slideLayout" Target="../slideLayouts/slideLayout5.xml"/><Relationship Id="rId6" Type="http://schemas.openxmlformats.org/officeDocument/2006/relationships/image" Target="../media/image248.png"/><Relationship Id="rId11" Type="http://schemas.openxmlformats.org/officeDocument/2006/relationships/image" Target="../media/image219.png"/><Relationship Id="rId5" Type="http://schemas.openxmlformats.org/officeDocument/2006/relationships/image" Target="../media/image247.png"/><Relationship Id="rId10" Type="http://schemas.openxmlformats.org/officeDocument/2006/relationships/image" Target="../media/image252.png"/><Relationship Id="rId4" Type="http://schemas.openxmlformats.org/officeDocument/2006/relationships/image" Target="../media/image246.png"/><Relationship Id="rId9" Type="http://schemas.openxmlformats.org/officeDocument/2006/relationships/image" Target="../media/image251.png"/></Relationships>
</file>

<file path=ppt/slides/_rels/slide132.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60.png"/><Relationship Id="rId3" Type="http://schemas.openxmlformats.org/officeDocument/2006/relationships/image" Target="../media/image255.tiff"/><Relationship Id="rId7" Type="http://schemas.openxmlformats.org/officeDocument/2006/relationships/image" Target="../media/image232.png"/><Relationship Id="rId12" Type="http://schemas.openxmlformats.org/officeDocument/2006/relationships/image" Target="../media/image259.png"/><Relationship Id="rId2" Type="http://schemas.openxmlformats.org/officeDocument/2006/relationships/image" Target="../media/image254.png"/><Relationship Id="rId1" Type="http://schemas.openxmlformats.org/officeDocument/2006/relationships/slideLayout" Target="../slideLayouts/slideLayout11.xml"/><Relationship Id="rId6" Type="http://schemas.openxmlformats.org/officeDocument/2006/relationships/image" Target="../media/image87.png"/><Relationship Id="rId11" Type="http://schemas.openxmlformats.org/officeDocument/2006/relationships/image" Target="../media/image258.png"/><Relationship Id="rId5" Type="http://schemas.openxmlformats.org/officeDocument/2006/relationships/image" Target="../media/image257.png"/><Relationship Id="rId15" Type="http://schemas.openxmlformats.org/officeDocument/2006/relationships/image" Target="../media/image262.tiff"/><Relationship Id="rId10" Type="http://schemas.openxmlformats.org/officeDocument/2006/relationships/image" Target="../media/image235.png"/><Relationship Id="rId4" Type="http://schemas.openxmlformats.org/officeDocument/2006/relationships/image" Target="../media/image256.jpeg"/><Relationship Id="rId9" Type="http://schemas.openxmlformats.org/officeDocument/2006/relationships/image" Target="../media/image234.png"/><Relationship Id="rId14" Type="http://schemas.openxmlformats.org/officeDocument/2006/relationships/image" Target="../media/image261.png"/></Relationships>
</file>

<file path=ppt/slides/_rels/slide133.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4.png"/><Relationship Id="rId7" Type="http://schemas.openxmlformats.org/officeDocument/2006/relationships/image" Target="../media/image267.png"/><Relationship Id="rId2" Type="http://schemas.openxmlformats.org/officeDocument/2006/relationships/image" Target="../media/image263.png"/><Relationship Id="rId1" Type="http://schemas.openxmlformats.org/officeDocument/2006/relationships/slideLayout" Target="../slideLayouts/slideLayout11.xml"/><Relationship Id="rId6" Type="http://schemas.openxmlformats.org/officeDocument/2006/relationships/image" Target="../media/image266.png"/><Relationship Id="rId5" Type="http://schemas.openxmlformats.org/officeDocument/2006/relationships/image" Target="../media/image239.tiff"/><Relationship Id="rId10" Type="http://schemas.openxmlformats.org/officeDocument/2006/relationships/image" Target="../media/image87.png"/><Relationship Id="rId4" Type="http://schemas.openxmlformats.org/officeDocument/2006/relationships/image" Target="../media/image265.png"/><Relationship Id="rId9" Type="http://schemas.openxmlformats.org/officeDocument/2006/relationships/image" Target="../media/image260.png"/></Relationships>
</file>

<file path=ppt/slides/_rels/slide134.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png"/><Relationship Id="rId7" Type="http://schemas.openxmlformats.org/officeDocument/2006/relationships/image" Target="../media/image273.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 Id="rId9" Type="http://schemas.openxmlformats.org/officeDocument/2006/relationships/image" Target="../media/image27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image" Target="../media/image276.jpg"/><Relationship Id="rId1" Type="http://schemas.openxmlformats.org/officeDocument/2006/relationships/slideLayout" Target="../slideLayouts/slideLayout2.xml"/><Relationship Id="rId4" Type="http://schemas.openxmlformats.org/officeDocument/2006/relationships/image" Target="../media/image278.jpg"/></Relationships>
</file>

<file path=ppt/slides/_rels/slide138.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279.png"/><Relationship Id="rId1" Type="http://schemas.openxmlformats.org/officeDocument/2006/relationships/slideLayout" Target="../slideLayouts/slideLayout6.xml"/><Relationship Id="rId6" Type="http://schemas.openxmlformats.org/officeDocument/2006/relationships/image" Target="../media/image281.png"/><Relationship Id="rId5" Type="http://schemas.microsoft.com/office/2007/relationships/hdphoto" Target="../media/hdphoto5.wdp"/><Relationship Id="rId4" Type="http://schemas.openxmlformats.org/officeDocument/2006/relationships/image" Target="../media/image280.png"/></Relationships>
</file>

<file path=ppt/slides/_rels/slide139.xml.rels><?xml version="1.0" encoding="UTF-8" standalone="yes"?>
<Relationships xmlns="http://schemas.openxmlformats.org/package/2006/relationships"><Relationship Id="rId8" Type="http://schemas.openxmlformats.org/officeDocument/2006/relationships/image" Target="../media/image288.png"/><Relationship Id="rId13" Type="http://schemas.openxmlformats.org/officeDocument/2006/relationships/image" Target="../media/image293.png"/><Relationship Id="rId3" Type="http://schemas.openxmlformats.org/officeDocument/2006/relationships/image" Target="../media/image283.png"/><Relationship Id="rId7" Type="http://schemas.openxmlformats.org/officeDocument/2006/relationships/image" Target="../media/image287.png"/><Relationship Id="rId12" Type="http://schemas.openxmlformats.org/officeDocument/2006/relationships/image" Target="../media/image292.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286.png"/><Relationship Id="rId11" Type="http://schemas.openxmlformats.org/officeDocument/2006/relationships/image" Target="../media/image291.png"/><Relationship Id="rId5" Type="http://schemas.openxmlformats.org/officeDocument/2006/relationships/image" Target="../media/image285.png"/><Relationship Id="rId10" Type="http://schemas.openxmlformats.org/officeDocument/2006/relationships/image" Target="../media/image290.png"/><Relationship Id="rId4" Type="http://schemas.openxmlformats.org/officeDocument/2006/relationships/image" Target="../media/image284.png"/><Relationship Id="rId9" Type="http://schemas.openxmlformats.org/officeDocument/2006/relationships/image" Target="../media/image289.png"/><Relationship Id="rId14" Type="http://schemas.openxmlformats.org/officeDocument/2006/relationships/image" Target="../media/image294.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40.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image" Target="../media/image260.png"/><Relationship Id="rId7" Type="http://schemas.openxmlformats.org/officeDocument/2006/relationships/image" Target="../media/image287.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285.png"/><Relationship Id="rId5" Type="http://schemas.openxmlformats.org/officeDocument/2006/relationships/image" Target="../media/image283.png"/><Relationship Id="rId10" Type="http://schemas.openxmlformats.org/officeDocument/2006/relationships/image" Target="../media/image296.tiff"/><Relationship Id="rId4" Type="http://schemas.openxmlformats.org/officeDocument/2006/relationships/image" Target="../media/image284.png"/><Relationship Id="rId9" Type="http://schemas.openxmlformats.org/officeDocument/2006/relationships/image" Target="../media/image295.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7.png"/><Relationship Id="rId7" Type="http://schemas.openxmlformats.org/officeDocument/2006/relationships/image" Target="../media/image300.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299.png"/><Relationship Id="rId5" Type="http://schemas.openxmlformats.org/officeDocument/2006/relationships/image" Target="../media/image298.jpeg"/><Relationship Id="rId10" Type="http://schemas.openxmlformats.org/officeDocument/2006/relationships/image" Target="../media/image303.png"/><Relationship Id="rId4" Type="http://schemas.microsoft.com/office/2007/relationships/hdphoto" Target="../media/hdphoto7.wdp"/><Relationship Id="rId9" Type="http://schemas.openxmlformats.org/officeDocument/2006/relationships/image" Target="../media/image302.png"/></Relationships>
</file>

<file path=ppt/slides/_rels/slide144.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09.png"/><Relationship Id="rId3" Type="http://schemas.openxmlformats.org/officeDocument/2006/relationships/image" Target="../media/image304.png"/><Relationship Id="rId7" Type="http://schemas.openxmlformats.org/officeDocument/2006/relationships/image" Target="../media/image308.png"/><Relationship Id="rId12" Type="http://schemas.openxmlformats.org/officeDocument/2006/relationships/image" Target="../media/image299.png"/><Relationship Id="rId17" Type="http://schemas.openxmlformats.org/officeDocument/2006/relationships/image" Target="../media/image313.png"/><Relationship Id="rId2" Type="http://schemas.openxmlformats.org/officeDocument/2006/relationships/notesSlide" Target="../notesSlides/notesSlide53.xml"/><Relationship Id="rId16"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307.png"/><Relationship Id="rId11" Type="http://schemas.openxmlformats.org/officeDocument/2006/relationships/image" Target="../media/image302.png"/><Relationship Id="rId5" Type="http://schemas.openxmlformats.org/officeDocument/2006/relationships/image" Target="../media/image306.png"/><Relationship Id="rId15" Type="http://schemas.openxmlformats.org/officeDocument/2006/relationships/image" Target="../media/image311.png"/><Relationship Id="rId10" Type="http://schemas.openxmlformats.org/officeDocument/2006/relationships/image" Target="../media/image300.png"/><Relationship Id="rId4" Type="http://schemas.openxmlformats.org/officeDocument/2006/relationships/image" Target="../media/image305.png"/><Relationship Id="rId9" Type="http://schemas.openxmlformats.org/officeDocument/2006/relationships/image" Target="../media/image303.png"/><Relationship Id="rId14" Type="http://schemas.openxmlformats.org/officeDocument/2006/relationships/image" Target="../media/image310.png"/></Relationships>
</file>

<file path=ppt/slides/_rels/slide145.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png"/><Relationship Id="rId18" Type="http://schemas.openxmlformats.org/officeDocument/2006/relationships/image" Target="../media/image319.png"/><Relationship Id="rId3" Type="http://schemas.openxmlformats.org/officeDocument/2006/relationships/image" Target="../media/image301.png"/><Relationship Id="rId7" Type="http://schemas.openxmlformats.org/officeDocument/2006/relationships/image" Target="../media/image299.png"/><Relationship Id="rId12" Type="http://schemas.openxmlformats.org/officeDocument/2006/relationships/image" Target="../media/image313.png"/><Relationship Id="rId17" Type="http://schemas.openxmlformats.org/officeDocument/2006/relationships/image" Target="../media/image318.png"/><Relationship Id="rId2" Type="http://schemas.openxmlformats.org/officeDocument/2006/relationships/notesSlide" Target="../notesSlides/notesSlide54.xml"/><Relationship Id="rId16"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02.png"/><Relationship Id="rId11" Type="http://schemas.openxmlformats.org/officeDocument/2006/relationships/image" Target="../media/image312.png"/><Relationship Id="rId5" Type="http://schemas.openxmlformats.org/officeDocument/2006/relationships/image" Target="../media/image300.png"/><Relationship Id="rId15" Type="http://schemas.openxmlformats.org/officeDocument/2006/relationships/image" Target="../media/image316.png"/><Relationship Id="rId10" Type="http://schemas.openxmlformats.org/officeDocument/2006/relationships/image" Target="../media/image311.png"/><Relationship Id="rId4" Type="http://schemas.openxmlformats.org/officeDocument/2006/relationships/image" Target="../media/image303.png"/><Relationship Id="rId9" Type="http://schemas.openxmlformats.org/officeDocument/2006/relationships/image" Target="../media/image310.png"/><Relationship Id="rId14" Type="http://schemas.openxmlformats.org/officeDocument/2006/relationships/image" Target="../media/image315.png"/></Relationships>
</file>

<file path=ppt/slides/_rels/slide146.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20.png"/><Relationship Id="rId3" Type="http://schemas.openxmlformats.org/officeDocument/2006/relationships/image" Target="../media/image301.png"/><Relationship Id="rId7" Type="http://schemas.openxmlformats.org/officeDocument/2006/relationships/image" Target="../media/image299.png"/><Relationship Id="rId12" Type="http://schemas.openxmlformats.org/officeDocument/2006/relationships/image" Target="../media/image311.png"/><Relationship Id="rId17" Type="http://schemas.openxmlformats.org/officeDocument/2006/relationships/image" Target="../media/image324.png"/><Relationship Id="rId2" Type="http://schemas.openxmlformats.org/officeDocument/2006/relationships/notesSlide" Target="../notesSlides/notesSlide55.xml"/><Relationship Id="rId16" Type="http://schemas.openxmlformats.org/officeDocument/2006/relationships/image" Target="../media/image323.png"/><Relationship Id="rId1" Type="http://schemas.openxmlformats.org/officeDocument/2006/relationships/slideLayout" Target="../slideLayouts/slideLayout5.xml"/><Relationship Id="rId6" Type="http://schemas.openxmlformats.org/officeDocument/2006/relationships/image" Target="../media/image302.png"/><Relationship Id="rId11" Type="http://schemas.openxmlformats.org/officeDocument/2006/relationships/image" Target="../media/image313.png"/><Relationship Id="rId5" Type="http://schemas.openxmlformats.org/officeDocument/2006/relationships/image" Target="../media/image300.png"/><Relationship Id="rId15" Type="http://schemas.openxmlformats.org/officeDocument/2006/relationships/image" Target="../media/image322.png"/><Relationship Id="rId10" Type="http://schemas.openxmlformats.org/officeDocument/2006/relationships/image" Target="../media/image312.png"/><Relationship Id="rId4" Type="http://schemas.openxmlformats.org/officeDocument/2006/relationships/image" Target="../media/image303.png"/><Relationship Id="rId9" Type="http://schemas.openxmlformats.org/officeDocument/2006/relationships/image" Target="../media/image310.png"/><Relationship Id="rId14" Type="http://schemas.openxmlformats.org/officeDocument/2006/relationships/image" Target="../media/image321.png"/></Relationships>
</file>

<file path=ppt/slides/_rels/slide147.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260.png"/><Relationship Id="rId7" Type="http://schemas.openxmlformats.org/officeDocument/2006/relationships/image" Target="../media/image326.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325.png"/><Relationship Id="rId5" Type="http://schemas.openxmlformats.org/officeDocument/2006/relationships/image" Target="../media/image287.png"/><Relationship Id="rId4" Type="http://schemas.openxmlformats.org/officeDocument/2006/relationships/image" Target="../media/image285.png"/><Relationship Id="rId9" Type="http://schemas.openxmlformats.org/officeDocument/2006/relationships/image" Target="../media/image32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8" Type="http://schemas.openxmlformats.org/officeDocument/2006/relationships/image" Target="../media/image333.png"/><Relationship Id="rId3" Type="http://schemas.openxmlformats.org/officeDocument/2006/relationships/image" Target="../media/image329.png"/><Relationship Id="rId7" Type="http://schemas.openxmlformats.org/officeDocument/2006/relationships/image" Target="../media/image332.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251.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4.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2.png"/><Relationship Id="rId9" Type="http://schemas.microsoft.com/office/2007/relationships/hdphoto" Target="../media/hdphoto1.wdp"/><Relationship Id="rId14" Type="http://schemas.openxmlformats.org/officeDocument/2006/relationships/image" Target="../media/image9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34.tiff"/><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336.png"/><Relationship Id="rId4" Type="http://schemas.openxmlformats.org/officeDocument/2006/relationships/image" Target="../media/image335.tif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42.tiff"/><Relationship Id="rId2" Type="http://schemas.openxmlformats.org/officeDocument/2006/relationships/image" Target="../media/image337.png"/><Relationship Id="rId1" Type="http://schemas.openxmlformats.org/officeDocument/2006/relationships/slideLayout" Target="../slideLayouts/slideLayout6.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43.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344.png"/></Relationships>
</file>

<file path=ppt/slides/_rels/slide15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45.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346.png"/></Relationships>
</file>

<file path=ppt/slides/_rels/slide15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349.png"/><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6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51.jpg"/><Relationship Id="rId4" Type="http://schemas.microsoft.com/office/2007/relationships/hdphoto" Target="../media/hdphoto15.wdp"/></Relationships>
</file>

<file path=ppt/slides/_rels/slide161.xml.rels><?xml version="1.0" encoding="UTF-8" standalone="yes"?>
<Relationships xmlns="http://schemas.openxmlformats.org/package/2006/relationships"><Relationship Id="rId3" Type="http://schemas.openxmlformats.org/officeDocument/2006/relationships/image" Target="../media/image352.png"/><Relationship Id="rId7" Type="http://schemas.openxmlformats.org/officeDocument/2006/relationships/image" Target="../media/image356.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162.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60.png"/><Relationship Id="rId5" Type="http://schemas.openxmlformats.org/officeDocument/2006/relationships/image" Target="../media/image359.png"/><Relationship Id="rId4" Type="http://schemas.openxmlformats.org/officeDocument/2006/relationships/image" Target="../media/image35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2.xml"/><Relationship Id="rId5" Type="http://schemas.openxmlformats.org/officeDocument/2006/relationships/image" Target="../media/image366.jpeg"/><Relationship Id="rId4" Type="http://schemas.openxmlformats.org/officeDocument/2006/relationships/image" Target="../media/image36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6" Type="http://schemas.openxmlformats.org/officeDocument/2006/relationships/image" Target="../media/image371.png"/><Relationship Id="rId5" Type="http://schemas.openxmlformats.org/officeDocument/2006/relationships/image" Target="../media/image370.png"/><Relationship Id="rId4" Type="http://schemas.openxmlformats.org/officeDocument/2006/relationships/image" Target="../media/image3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 Id="rId6" Type="http://schemas.openxmlformats.org/officeDocument/2006/relationships/image" Target="../media/image376.png"/><Relationship Id="rId5" Type="http://schemas.openxmlformats.org/officeDocument/2006/relationships/image" Target="../media/image375.png"/><Relationship Id="rId4" Type="http://schemas.openxmlformats.org/officeDocument/2006/relationships/image" Target="../media/image37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382.png"/><Relationship Id="rId3" Type="http://schemas.openxmlformats.org/officeDocument/2006/relationships/image" Target="../media/image378.png"/><Relationship Id="rId7" Type="http://schemas.openxmlformats.org/officeDocument/2006/relationships/diagramQuickStyle" Target="../diagrams/quickStyle1.xml"/><Relationship Id="rId12" Type="http://schemas.openxmlformats.org/officeDocument/2006/relationships/image" Target="../media/image381.png"/><Relationship Id="rId2" Type="http://schemas.openxmlformats.org/officeDocument/2006/relationships/image" Target="../media/image377.png"/><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380.png"/><Relationship Id="rId5" Type="http://schemas.openxmlformats.org/officeDocument/2006/relationships/diagramData" Target="../diagrams/data1.xml"/><Relationship Id="rId10" Type="http://schemas.openxmlformats.org/officeDocument/2006/relationships/image" Target="../media/image87.png"/><Relationship Id="rId4" Type="http://schemas.openxmlformats.org/officeDocument/2006/relationships/image" Target="../media/image379.jpeg"/><Relationship Id="rId9" Type="http://schemas.microsoft.com/office/2007/relationships/diagramDrawing" Target="../diagrams/drawing1.xml"/><Relationship Id="rId14" Type="http://schemas.openxmlformats.org/officeDocument/2006/relationships/image" Target="../media/image383.png"/></Relationships>
</file>

<file path=ppt/slides/_rels/slide174.xml.rels><?xml version="1.0" encoding="UTF-8" standalone="yes"?>
<Relationships xmlns="http://schemas.openxmlformats.org/package/2006/relationships"><Relationship Id="rId3" Type="http://schemas.openxmlformats.org/officeDocument/2006/relationships/image" Target="../media/image385.jpeg"/><Relationship Id="rId2" Type="http://schemas.openxmlformats.org/officeDocument/2006/relationships/image" Target="../media/image384.jpe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38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89.png"/><Relationship Id="rId5" Type="http://schemas.openxmlformats.org/officeDocument/2006/relationships/image" Target="../media/image388.png"/><Relationship Id="rId4" Type="http://schemas.openxmlformats.org/officeDocument/2006/relationships/image" Target="../media/image387.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image" Target="../media/image97.tiff"/><Relationship Id="rId1" Type="http://schemas.openxmlformats.org/officeDocument/2006/relationships/slideLayout" Target="../slideLayouts/slideLayout2.xml"/><Relationship Id="rId4" Type="http://schemas.openxmlformats.org/officeDocument/2006/relationships/image" Target="../media/image99.tiff"/></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91.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392.png"/></Relationships>
</file>

<file path=ppt/slides/_rels/slide184.xml.rels><?xml version="1.0" encoding="UTF-8" standalone="yes"?>
<Relationships xmlns="http://schemas.openxmlformats.org/package/2006/relationships"><Relationship Id="rId3" Type="http://schemas.openxmlformats.org/officeDocument/2006/relationships/image" Target="../media/image394.jpeg"/><Relationship Id="rId2" Type="http://schemas.openxmlformats.org/officeDocument/2006/relationships/image" Target="../media/image393.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9.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96.png"/><Relationship Id="rId7" Type="http://schemas.openxmlformats.org/officeDocument/2006/relationships/image" Target="../media/image400.png"/><Relationship Id="rId2" Type="http://schemas.openxmlformats.org/officeDocument/2006/relationships/image" Target="../media/image395.png"/><Relationship Id="rId1" Type="http://schemas.openxmlformats.org/officeDocument/2006/relationships/slideLayout" Target="../slideLayouts/slideLayout2.xml"/><Relationship Id="rId6" Type="http://schemas.openxmlformats.org/officeDocument/2006/relationships/image" Target="../media/image399.png"/><Relationship Id="rId5" Type="http://schemas.openxmlformats.org/officeDocument/2006/relationships/image" Target="../media/image398.png"/><Relationship Id="rId4" Type="http://schemas.openxmlformats.org/officeDocument/2006/relationships/image" Target="../media/image397.png"/><Relationship Id="rId9" Type="http://schemas.openxmlformats.org/officeDocument/2006/relationships/image" Target="../media/image402.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06.emf"/><Relationship Id="rId2" Type="http://schemas.openxmlformats.org/officeDocument/2006/relationships/image" Target="../media/image405.png"/><Relationship Id="rId1" Type="http://schemas.openxmlformats.org/officeDocument/2006/relationships/slideLayout" Target="../slideLayouts/slideLayout2.xml"/><Relationship Id="rId5" Type="http://schemas.openxmlformats.org/officeDocument/2006/relationships/image" Target="../media/image408.emf"/><Relationship Id="rId4" Type="http://schemas.openxmlformats.org/officeDocument/2006/relationships/image" Target="../media/image407.e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7.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 Id="rId5" Type="http://schemas.openxmlformats.org/officeDocument/2006/relationships/image" Target="../media/image132.png"/><Relationship Id="rId4" Type="http://schemas.openxmlformats.org/officeDocument/2006/relationships/image" Target="../media/image131.png"/></Relationships>
</file>

<file path=ppt/slides/_rels/slide7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4.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4.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jpeg"/><Relationship Id="rId18" Type="http://schemas.openxmlformats.org/officeDocument/2006/relationships/image" Target="../media/image170.png"/><Relationship Id="rId3" Type="http://schemas.openxmlformats.org/officeDocument/2006/relationships/image" Target="../media/image155.jpeg"/><Relationship Id="rId21" Type="http://schemas.openxmlformats.org/officeDocument/2006/relationships/image" Target="../media/image173.tiff"/><Relationship Id="rId7" Type="http://schemas.openxmlformats.org/officeDocument/2006/relationships/image" Target="../media/image159.jpeg"/><Relationship Id="rId12" Type="http://schemas.openxmlformats.org/officeDocument/2006/relationships/image" Target="../media/image164.jpeg"/><Relationship Id="rId17" Type="http://schemas.openxmlformats.org/officeDocument/2006/relationships/image" Target="../media/image169.png"/><Relationship Id="rId2" Type="http://schemas.openxmlformats.org/officeDocument/2006/relationships/image" Target="../media/image154.png"/><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jpeg"/><Relationship Id="rId15" Type="http://schemas.openxmlformats.org/officeDocument/2006/relationships/image" Target="../media/image167.jpeg"/><Relationship Id="rId23" Type="http://schemas.openxmlformats.org/officeDocument/2006/relationships/image" Target="../media/image175.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 Id="rId22" Type="http://schemas.openxmlformats.org/officeDocument/2006/relationships/image" Target="../media/image174.png"/></Relationships>
</file>

<file path=ppt/slides/_rels/slide85.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image" Target="../media/image176.png"/><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178.png"/><Relationship Id="rId9" Type="http://schemas.openxmlformats.org/officeDocument/2006/relationships/image" Target="../media/image183.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2.emf"/><Relationship Id="rId5" Type="http://schemas.openxmlformats.org/officeDocument/2006/relationships/image" Target="../media/image191.png"/><Relationship Id="rId4" Type="http://schemas.openxmlformats.org/officeDocument/2006/relationships/image" Target="../media/image190.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45" y="2264252"/>
            <a:ext cx="5961411" cy="1089529"/>
          </a:xfrm>
        </p:spPr>
        <p:txBody>
          <a:bodyPr/>
          <a:lstStyle/>
          <a:p>
            <a:r>
              <a:rPr lang="en-US" dirty="0"/>
              <a:t>Creating a Best-in-Class Omnichannel WBA CX</a:t>
            </a:r>
          </a:p>
        </p:txBody>
      </p:sp>
      <p:sp>
        <p:nvSpPr>
          <p:cNvPr id="3" name="Text Placeholder 2"/>
          <p:cNvSpPr>
            <a:spLocks noGrp="1"/>
          </p:cNvSpPr>
          <p:nvPr>
            <p:ph type="body" sz="quarter" idx="10"/>
          </p:nvPr>
        </p:nvSpPr>
        <p:spPr/>
        <p:txBody>
          <a:bodyPr/>
          <a:lstStyle/>
          <a:p>
            <a:r>
              <a:rPr lang="en-US"/>
              <a:t>MARCH 2020</a:t>
            </a:r>
          </a:p>
        </p:txBody>
      </p:sp>
      <p:sp>
        <p:nvSpPr>
          <p:cNvPr id="6" name="Text Placeholder 5">
            <a:extLst>
              <a:ext uri="{FF2B5EF4-FFF2-40B4-BE49-F238E27FC236}">
                <a16:creationId xmlns:a16="http://schemas.microsoft.com/office/drawing/2014/main" id="{582C97AF-5C9F-1447-88D2-7CD88ED4DCBD}"/>
              </a:ext>
            </a:extLst>
          </p:cNvPr>
          <p:cNvSpPr>
            <a:spLocks noGrp="1"/>
          </p:cNvSpPr>
          <p:nvPr>
            <p:ph type="body" sz="quarter" idx="11"/>
          </p:nvPr>
        </p:nvSpPr>
        <p:spPr>
          <a:xfrm>
            <a:off x="687419" y="1955031"/>
            <a:ext cx="8236677" cy="338554"/>
          </a:xfrm>
        </p:spPr>
        <p:txBody>
          <a:bodyPr/>
          <a:lstStyle/>
          <a:p>
            <a:r>
              <a:rPr lang="en-US" sz="1600" dirty="0"/>
              <a:t>Cognizant’s Project Fiore Proposal</a:t>
            </a:r>
          </a:p>
        </p:txBody>
      </p:sp>
    </p:spTree>
    <p:extLst>
      <p:ext uri="{BB962C8B-B14F-4D97-AF65-F5344CB8AC3E}">
        <p14:creationId xmlns:p14="http://schemas.microsoft.com/office/powerpoint/2010/main" val="354768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5"/>
          <p:cNvSpPr txBox="1">
            <a:spLocks/>
          </p:cNvSpPr>
          <p:nvPr/>
        </p:nvSpPr>
        <p:spPr>
          <a:xfrm>
            <a:off x="5368166" y="1162535"/>
            <a:ext cx="3284187" cy="69717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28625" lvl="2" indent="-233363" defTabSz="895350" eaLnBrk="1" hangingPunct="1">
              <a:buClr>
                <a:schemeClr val="tx2"/>
              </a:buClr>
              <a:buSzPct val="110000"/>
              <a:buFont typeface="Arial" charset="0"/>
              <a:buChar char="–"/>
              <a:defRPr baseline="0">
                <a:latin typeface="+mn-lt"/>
                <a:ea typeface="Arial Unicode MS" pitchFamily="34" charset="-128"/>
                <a:cs typeface="Arial Unicode MS" pitchFamily="34" charset="-128"/>
              </a:defRPr>
            </a:lvl3pPr>
            <a:lvl4pPr marL="600075" lvl="3" indent="-171450"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71525" lvl="4" indent="-171450"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lvl="1" indent="0">
              <a:lnSpc>
                <a:spcPct val="110000"/>
              </a:lnSpc>
              <a:spcAft>
                <a:spcPts val="1300"/>
              </a:spcAft>
              <a:buClr>
                <a:srgbClr val="F95547"/>
              </a:buClr>
              <a:buSzPct val="120000"/>
              <a:buNone/>
            </a:pPr>
            <a:r>
              <a:rPr lang="en-US" sz="1050" dirty="0">
                <a:solidFill>
                  <a:schemeClr val="tx1">
                    <a:lumMod val="75000"/>
                    <a:lumOff val="25000"/>
                  </a:schemeClr>
                </a:solidFill>
                <a:ea typeface="Avenir Next" charset="0"/>
                <a:cs typeface="Avenir Next" charset="0"/>
              </a:rPr>
              <a:t>From foresight services and experience design, to digital marketing &amp; systems integration, we help some of the world’s leading digital Brands envision and operate tomorrow’s products and experiences today.</a:t>
            </a:r>
          </a:p>
        </p:txBody>
      </p:sp>
      <p:sp>
        <p:nvSpPr>
          <p:cNvPr id="22" name="Rectangle 5"/>
          <p:cNvSpPr txBox="1">
            <a:spLocks/>
          </p:cNvSpPr>
          <p:nvPr/>
        </p:nvSpPr>
        <p:spPr>
          <a:xfrm>
            <a:off x="5368168" y="2294246"/>
            <a:ext cx="2767133" cy="697179"/>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28625" lvl="2" indent="-233363" defTabSz="895350" eaLnBrk="1" hangingPunct="1">
              <a:buClr>
                <a:schemeClr val="tx2"/>
              </a:buClr>
              <a:buSzPct val="110000"/>
              <a:buFont typeface="Arial" charset="0"/>
              <a:buChar char="–"/>
              <a:defRPr baseline="0">
                <a:latin typeface="+mn-lt"/>
                <a:ea typeface="Arial Unicode MS" pitchFamily="34" charset="-128"/>
                <a:cs typeface="Arial Unicode MS" pitchFamily="34" charset="-128"/>
              </a:defRPr>
            </a:lvl3pPr>
            <a:lvl4pPr marL="600075" lvl="3" indent="-171450"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71525" lvl="4" indent="-171450"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lvl="1" indent="0">
              <a:lnSpc>
                <a:spcPct val="110000"/>
              </a:lnSpc>
              <a:spcAft>
                <a:spcPts val="1300"/>
              </a:spcAft>
              <a:buClr>
                <a:srgbClr val="F95547"/>
              </a:buClr>
              <a:buSzPct val="120000"/>
              <a:buNone/>
            </a:pPr>
            <a:r>
              <a:rPr lang="en-US" sz="1050" dirty="0">
                <a:solidFill>
                  <a:schemeClr val="tx1">
                    <a:lumMod val="75000"/>
                    <a:lumOff val="25000"/>
                  </a:schemeClr>
                </a:solidFill>
                <a:ea typeface="Avenir Next" charset="0"/>
                <a:cs typeface="Avenir Next" charset="0"/>
              </a:rPr>
              <a:t>We have grown by being client centric.  We always have a POV, but we will operate how you want to operate and be flexible with how we deliver to meet your needs. </a:t>
            </a:r>
          </a:p>
        </p:txBody>
      </p:sp>
      <p:sp>
        <p:nvSpPr>
          <p:cNvPr id="23" name="Rectangle 5"/>
          <p:cNvSpPr txBox="1">
            <a:spLocks/>
          </p:cNvSpPr>
          <p:nvPr/>
        </p:nvSpPr>
        <p:spPr>
          <a:xfrm>
            <a:off x="5368168" y="3293495"/>
            <a:ext cx="3021133" cy="874920"/>
          </a:xfrm>
          <a:prstGeom prst="rect">
            <a:avLst/>
          </a:prstGeom>
          <a:noFill/>
          <a:ln w="9525">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895350" eaLnBrk="1" hangingPunct="1">
              <a:buClr>
                <a:schemeClr val="tx2"/>
              </a:buClr>
              <a:defRPr baseline="0">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pitchFamily="34" charset="0"/>
              <a:buChar char="•"/>
              <a:defRPr baseline="0">
                <a:latin typeface="+mn-lt"/>
                <a:ea typeface="Arial Unicode MS" pitchFamily="34" charset="-128"/>
                <a:cs typeface="Arial Unicode MS" pitchFamily="34" charset="-128"/>
              </a:defRPr>
            </a:lvl2pPr>
            <a:lvl3pPr marL="428625" lvl="2" indent="-233363" defTabSz="895350" eaLnBrk="1" hangingPunct="1">
              <a:buClr>
                <a:schemeClr val="tx2"/>
              </a:buClr>
              <a:buSzPct val="110000"/>
              <a:buFont typeface="Arial" charset="0"/>
              <a:buChar char="–"/>
              <a:defRPr baseline="0">
                <a:latin typeface="+mn-lt"/>
                <a:ea typeface="Arial Unicode MS" pitchFamily="34" charset="-128"/>
                <a:cs typeface="Arial Unicode MS" pitchFamily="34" charset="-128"/>
              </a:defRPr>
            </a:lvl3pPr>
            <a:lvl4pPr marL="600075" lvl="3" indent="-171450" defTabSz="895350" eaLnBrk="1" hangingPunct="1">
              <a:buClr>
                <a:schemeClr val="tx2"/>
              </a:buClr>
              <a:buSzPct val="100000"/>
              <a:buFont typeface="Arial" pitchFamily="34" charset="0"/>
              <a:buChar char="•"/>
              <a:defRPr baseline="0">
                <a:latin typeface="+mn-lt"/>
                <a:ea typeface="Arial Unicode MS" pitchFamily="34" charset="-128"/>
                <a:cs typeface="Arial Unicode MS" pitchFamily="34" charset="-128"/>
              </a:defRPr>
            </a:lvl4pPr>
            <a:lvl5pPr marL="771525" lvl="4" indent="-171450" defTabSz="895350" eaLnBrk="1" hangingPunct="1">
              <a:buClr>
                <a:schemeClr val="tx2"/>
              </a:buClr>
              <a:buSzPct val="89000"/>
              <a:buFont typeface="Arial" charset="0"/>
              <a:buChar char="-"/>
              <a:defRPr baseline="0">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lvl="1" indent="0">
              <a:lnSpc>
                <a:spcPct val="110000"/>
              </a:lnSpc>
              <a:spcAft>
                <a:spcPts val="1300"/>
              </a:spcAft>
              <a:buClr>
                <a:srgbClr val="F95547"/>
              </a:buClr>
              <a:buSzPct val="120000"/>
              <a:buNone/>
            </a:pPr>
            <a:r>
              <a:rPr lang="en-US" sz="1050" dirty="0">
                <a:solidFill>
                  <a:schemeClr val="tx1">
                    <a:lumMod val="75000"/>
                    <a:lumOff val="25000"/>
                  </a:schemeClr>
                </a:solidFill>
                <a:ea typeface="Avenir Next" charset="0"/>
                <a:cs typeface="Avenir Next" charset="0"/>
              </a:rPr>
              <a:t>Our bespoke services, leveraging an international network of digital experts across our global offices, allow us to deliver boutique service at global scale – scaling to meet the needs of even the largest and most complex programs.</a:t>
            </a:r>
          </a:p>
        </p:txBody>
      </p:sp>
      <p:grpSp>
        <p:nvGrpSpPr>
          <p:cNvPr id="9" name="Group 8">
            <a:extLst>
              <a:ext uri="{FF2B5EF4-FFF2-40B4-BE49-F238E27FC236}">
                <a16:creationId xmlns:a16="http://schemas.microsoft.com/office/drawing/2014/main" id="{74CA1810-DEB4-9349-9433-F48FFFA31A4E}"/>
              </a:ext>
            </a:extLst>
          </p:cNvPr>
          <p:cNvGrpSpPr/>
          <p:nvPr/>
        </p:nvGrpSpPr>
        <p:grpSpPr>
          <a:xfrm>
            <a:off x="4339474" y="2121416"/>
            <a:ext cx="4089114" cy="1042839"/>
            <a:chOff x="4028661" y="2681952"/>
            <a:chExt cx="4384541" cy="1042839"/>
          </a:xfrm>
        </p:grpSpPr>
        <p:cxnSp>
          <p:nvCxnSpPr>
            <p:cNvPr id="25" name="Straight Connector 24"/>
            <p:cNvCxnSpPr/>
            <p:nvPr/>
          </p:nvCxnSpPr>
          <p:spPr bwMode="gray">
            <a:xfrm flipH="1">
              <a:off x="4028661" y="3724791"/>
              <a:ext cx="4384541" cy="0"/>
            </a:xfrm>
            <a:prstGeom prst="line">
              <a:avLst/>
            </a:prstGeom>
            <a:ln w="6350" cap="rnd">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gray">
            <a:xfrm flipH="1">
              <a:off x="4028661" y="2681952"/>
              <a:ext cx="4384541" cy="0"/>
            </a:xfrm>
            <a:prstGeom prst="line">
              <a:avLst/>
            </a:prstGeom>
            <a:ln w="6350" cap="rnd">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1"/>
          <p:cNvSpPr txBox="1">
            <a:spLocks/>
          </p:cNvSpPr>
          <p:nvPr/>
        </p:nvSpPr>
        <p:spPr>
          <a:xfrm>
            <a:off x="299746" y="1137875"/>
            <a:ext cx="5335154" cy="1200329"/>
          </a:xfrm>
          <a:prstGeom prst="rect">
            <a:avLst/>
          </a:prstGeom>
        </p:spPr>
        <p:txBody>
          <a:bodyPr vert="horz" wrap="square" lIns="91440" tIns="45720" rIns="91440" bIns="45720" rtlCol="0" anchor="ctr">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Next" charset="0"/>
                <a:ea typeface="Avenir Next" charset="0"/>
                <a:cs typeface="Avenir Next" charset="0"/>
              </a:defRPr>
            </a:lvl1pPr>
          </a:lstStyle>
          <a:p>
            <a:r>
              <a:rPr lang="en-US" sz="4000" dirty="0">
                <a:latin typeface="+mn-lt"/>
                <a:ea typeface="Avenir Next Demi Bold" charset="0"/>
                <a:cs typeface="Avenir Next Demi Bold" charset="0"/>
              </a:rPr>
              <a:t>Cognizant </a:t>
            </a:r>
          </a:p>
          <a:p>
            <a:r>
              <a:rPr lang="en-US" sz="4000" dirty="0">
                <a:latin typeface="+mn-lt"/>
                <a:ea typeface="Avenir Next Demi Bold" charset="0"/>
                <a:cs typeface="Avenir Next Demi Bold" charset="0"/>
              </a:rPr>
              <a:t>Digital </a:t>
            </a:r>
          </a:p>
        </p:txBody>
      </p:sp>
      <p:sp>
        <p:nvSpPr>
          <p:cNvPr id="20" name="Title 1"/>
          <p:cNvSpPr>
            <a:spLocks noGrp="1"/>
          </p:cNvSpPr>
          <p:nvPr>
            <p:ph type="title"/>
          </p:nvPr>
        </p:nvSpPr>
        <p:spPr>
          <a:xfrm>
            <a:off x="299746" y="3035604"/>
            <a:ext cx="3204411" cy="1089529"/>
          </a:xfrm>
        </p:spPr>
        <p:txBody>
          <a:bodyPr/>
          <a:lstStyle/>
          <a:p>
            <a:r>
              <a:rPr lang="en-US" sz="1800" b="0" dirty="0"/>
              <a:t>A leading digital partner with global scale delivering world class experiences for our clients</a:t>
            </a:r>
          </a:p>
        </p:txBody>
      </p:sp>
      <p:pic>
        <p:nvPicPr>
          <p:cNvPr id="5" name="Picture 4"/>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417117" y="1259718"/>
            <a:ext cx="682676" cy="520008"/>
          </a:xfrm>
          <a:prstGeom prst="rect">
            <a:avLst/>
          </a:prstGeom>
        </p:spPr>
      </p:pic>
      <p:pic>
        <p:nvPicPr>
          <p:cNvPr id="6" name="Picture 5"/>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492783" y="2335561"/>
            <a:ext cx="531344" cy="617178"/>
          </a:xfrm>
          <a:prstGeom prst="rect">
            <a:avLst/>
          </a:prstGeom>
        </p:spPr>
      </p:pic>
      <p:pic>
        <p:nvPicPr>
          <p:cNvPr id="7" name="Picture 6"/>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463476" y="3376540"/>
            <a:ext cx="589958" cy="592512"/>
          </a:xfrm>
          <a:prstGeom prst="rect">
            <a:avLst/>
          </a:prstGeom>
        </p:spPr>
      </p:pic>
      <p:cxnSp>
        <p:nvCxnSpPr>
          <p:cNvPr id="21" name="Straight Connector 20">
            <a:extLst>
              <a:ext uri="{FF2B5EF4-FFF2-40B4-BE49-F238E27FC236}">
                <a16:creationId xmlns:a16="http://schemas.microsoft.com/office/drawing/2014/main" id="{23700E08-7F19-EF4C-A656-6EFE5D27588D}"/>
              </a:ext>
            </a:extLst>
          </p:cNvPr>
          <p:cNvCxnSpPr/>
          <p:nvPr/>
        </p:nvCxnSpPr>
        <p:spPr>
          <a:xfrm>
            <a:off x="419102" y="2571747"/>
            <a:ext cx="82163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CAD2D82-045C-8644-88B0-C352E630CE61}"/>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100F2009-A2A7-EC48-9FF2-799657534716}"/>
              </a:ext>
            </a:extLst>
          </p:cNvPr>
          <p:cNvSpPr>
            <a:spLocks noGrp="1"/>
          </p:cNvSpPr>
          <p:nvPr>
            <p:ph type="sldNum" sz="quarter" idx="13"/>
          </p:nvPr>
        </p:nvSpPr>
        <p:spPr/>
        <p:txBody>
          <a:bodyPr/>
          <a:lstStyle/>
          <a:p>
            <a:fld id="{CDEE2954-54E9-4846-B9AA-9D6731F553AF}" type="slidenum">
              <a:rPr lang="en-US" smtClean="0"/>
              <a:pPr/>
              <a:t>10</a:t>
            </a:fld>
            <a:endParaRPr lang="en-US"/>
          </a:p>
        </p:txBody>
      </p:sp>
    </p:spTree>
    <p:extLst>
      <p:ext uri="{BB962C8B-B14F-4D97-AF65-F5344CB8AC3E}">
        <p14:creationId xmlns:p14="http://schemas.microsoft.com/office/powerpoint/2010/main" val="390575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1" y="303978"/>
            <a:ext cx="5917860" cy="646331"/>
          </a:xfrm>
        </p:spPr>
        <p:txBody>
          <a:bodyPr/>
          <a:lstStyle/>
          <a:p>
            <a:r>
              <a:rPr lang="en-US" dirty="0"/>
              <a:t>Breaking the next best action &amp; omnichannel orchestration problem into a logical solution </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100</a:t>
            </a:fld>
            <a:endParaRPr lang="en-US" dirty="0"/>
          </a:p>
        </p:txBody>
      </p:sp>
      <p:pic>
        <p:nvPicPr>
          <p:cNvPr id="5" name="Picture 4"/>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3382856" y="1710710"/>
            <a:ext cx="2519008" cy="2335667"/>
          </a:xfrm>
          <a:prstGeom prst="rect">
            <a:avLst/>
          </a:prstGeom>
        </p:spPr>
      </p:pic>
      <p:sp>
        <p:nvSpPr>
          <p:cNvPr id="6" name="TextBox 5"/>
          <p:cNvSpPr txBox="1"/>
          <p:nvPr/>
        </p:nvSpPr>
        <p:spPr>
          <a:xfrm>
            <a:off x="3385059" y="4275723"/>
            <a:ext cx="2514600" cy="161583"/>
          </a:xfrm>
          <a:prstGeom prst="rect">
            <a:avLst/>
          </a:prstGeom>
        </p:spPr>
        <p:txBody>
          <a:bodyPr wrap="square" lIns="0" tIns="0" rIns="0" bIns="0" rtlCol="0">
            <a:spAutoFit/>
          </a:bodyPr>
          <a:lstStyle/>
          <a:p>
            <a:pPr algn="ctr" defTabSz="685800"/>
            <a:r>
              <a:rPr lang="en-US" sz="1050" dirty="0">
                <a:solidFill>
                  <a:srgbClr val="000000"/>
                </a:solidFill>
                <a:latin typeface="Arial" panose="020B0604020202020204"/>
                <a:cs typeface="Arial" panose="020B0604020202020204" pitchFamily="34" charset="0"/>
              </a:rPr>
              <a:t>NBO / NBA SOLUTION FRAMEWORK</a:t>
            </a:r>
          </a:p>
        </p:txBody>
      </p:sp>
      <p:sp>
        <p:nvSpPr>
          <p:cNvPr id="7" name="Rectangle 6"/>
          <p:cNvSpPr/>
          <p:nvPr/>
        </p:nvSpPr>
        <p:spPr>
          <a:xfrm>
            <a:off x="965458" y="1054702"/>
            <a:ext cx="7160079" cy="507831"/>
          </a:xfrm>
          <a:prstGeom prst="rect">
            <a:avLst/>
          </a:prstGeom>
          <a:solidFill>
            <a:schemeClr val="bg1">
              <a:lumMod val="95000"/>
            </a:schemeClr>
          </a:solidFill>
          <a:ln>
            <a:noFill/>
          </a:ln>
        </p:spPr>
        <p:txBody>
          <a:bodyPr wrap="square">
            <a:spAutoFit/>
          </a:bodyPr>
          <a:lstStyle/>
          <a:p>
            <a:pPr algn="ctr" defTabSz="685800"/>
            <a:r>
              <a:rPr lang="en-US" dirty="0">
                <a:solidFill>
                  <a:srgbClr val="000000"/>
                </a:solidFill>
                <a:latin typeface="Arial" panose="020B0604020202020204"/>
              </a:rPr>
              <a:t>Define and implement a next gen framework and use the “dynamic customer context” to orchestrate interactions through all touchpoints to drive innovation</a:t>
            </a:r>
          </a:p>
        </p:txBody>
      </p:sp>
      <p:sp>
        <p:nvSpPr>
          <p:cNvPr id="8" name="Rectangle 7"/>
          <p:cNvSpPr/>
          <p:nvPr/>
        </p:nvSpPr>
        <p:spPr>
          <a:xfrm>
            <a:off x="455467" y="2220874"/>
            <a:ext cx="1906356" cy="300082"/>
          </a:xfrm>
          <a:prstGeom prst="rect">
            <a:avLst/>
          </a:prstGeom>
        </p:spPr>
        <p:txBody>
          <a:bodyPr wrap="none">
            <a:spAutoFit/>
          </a:bodyPr>
          <a:lstStyle/>
          <a:p>
            <a:pPr defTabSz="685800"/>
            <a:r>
              <a:rPr lang="en-US" b="1" dirty="0">
                <a:solidFill>
                  <a:srgbClr val="000000"/>
                </a:solidFill>
                <a:latin typeface="Arial" panose="020B0604020202020204"/>
              </a:rPr>
              <a:t>HOW TO ACHIEVE IT</a:t>
            </a:r>
          </a:p>
        </p:txBody>
      </p:sp>
      <p:sp>
        <p:nvSpPr>
          <p:cNvPr id="9" name="Rectangle 8"/>
          <p:cNvSpPr/>
          <p:nvPr/>
        </p:nvSpPr>
        <p:spPr>
          <a:xfrm>
            <a:off x="6240380" y="2220874"/>
            <a:ext cx="2287806" cy="300082"/>
          </a:xfrm>
          <a:prstGeom prst="rect">
            <a:avLst/>
          </a:prstGeom>
        </p:spPr>
        <p:txBody>
          <a:bodyPr wrap="none">
            <a:spAutoFit/>
          </a:bodyPr>
          <a:lstStyle/>
          <a:p>
            <a:pPr defTabSz="685800"/>
            <a:r>
              <a:rPr lang="en-US" b="1" dirty="0">
                <a:solidFill>
                  <a:srgbClr val="000000"/>
                </a:solidFill>
                <a:latin typeface="Arial" panose="020B0604020202020204"/>
              </a:rPr>
              <a:t>SOLUTION IMPERATIVES</a:t>
            </a:r>
          </a:p>
        </p:txBody>
      </p:sp>
      <p:sp>
        <p:nvSpPr>
          <p:cNvPr id="10" name="Rectangle 9"/>
          <p:cNvSpPr/>
          <p:nvPr/>
        </p:nvSpPr>
        <p:spPr>
          <a:xfrm>
            <a:off x="455466" y="2497873"/>
            <a:ext cx="2802690" cy="738664"/>
          </a:xfrm>
          <a:prstGeom prst="rect">
            <a:avLst/>
          </a:prstGeom>
        </p:spPr>
        <p:txBody>
          <a:bodyPr wrap="none">
            <a:spAutoFit/>
          </a:bodyPr>
          <a:lstStyle/>
          <a:p>
            <a:pPr marL="214313" indent="-214313" defTabSz="685800">
              <a:buFont typeface="Arial" panose="020B0604020202020204" pitchFamily="34" charset="0"/>
              <a:buChar char="/"/>
            </a:pPr>
            <a:r>
              <a:rPr lang="en-US" sz="1050" dirty="0">
                <a:solidFill>
                  <a:srgbClr val="000000"/>
                </a:solidFill>
                <a:latin typeface="Arial" panose="020B0604020202020204"/>
              </a:rPr>
              <a:t>MOST RELEVENT ACTION</a:t>
            </a:r>
          </a:p>
          <a:p>
            <a:pPr marL="214313" indent="-214313" defTabSz="685800">
              <a:buFont typeface="Arial" panose="020B0604020202020204" pitchFamily="34" charset="0"/>
              <a:buChar char="/"/>
            </a:pPr>
            <a:r>
              <a:rPr lang="en-US" sz="1050" dirty="0">
                <a:solidFill>
                  <a:srgbClr val="000000"/>
                </a:solidFill>
                <a:latin typeface="Arial" panose="020B0604020202020204"/>
              </a:rPr>
              <a:t>AT THE RIGHT TIME</a:t>
            </a:r>
          </a:p>
          <a:p>
            <a:pPr marL="214313" indent="-214313" defTabSz="685800">
              <a:buFont typeface="Arial" panose="020B0604020202020204" pitchFamily="34" charset="0"/>
              <a:buChar char="/"/>
            </a:pPr>
            <a:r>
              <a:rPr lang="en-US" sz="1050" dirty="0">
                <a:solidFill>
                  <a:srgbClr val="000000"/>
                </a:solidFill>
                <a:latin typeface="Arial" panose="020B0604020202020204"/>
              </a:rPr>
              <a:t>TO DRIVE CUSTOMER TRUST</a:t>
            </a:r>
          </a:p>
          <a:p>
            <a:pPr marL="214313" indent="-214313" defTabSz="685800">
              <a:buFont typeface="Arial" panose="020B0604020202020204" pitchFamily="34" charset="0"/>
              <a:buChar char="/"/>
            </a:pPr>
            <a:r>
              <a:rPr lang="en-US" sz="1050" dirty="0">
                <a:solidFill>
                  <a:srgbClr val="000000"/>
                </a:solidFill>
                <a:latin typeface="Arial" panose="020B0604020202020204"/>
              </a:rPr>
              <a:t>OPTIMIZE CHANNEL PERFORMANCE</a:t>
            </a:r>
          </a:p>
        </p:txBody>
      </p:sp>
      <p:sp>
        <p:nvSpPr>
          <p:cNvPr id="11" name="Rectangle 10"/>
          <p:cNvSpPr/>
          <p:nvPr/>
        </p:nvSpPr>
        <p:spPr>
          <a:xfrm>
            <a:off x="6240381" y="2521997"/>
            <a:ext cx="2108591" cy="738664"/>
          </a:xfrm>
          <a:prstGeom prst="rect">
            <a:avLst/>
          </a:prstGeom>
        </p:spPr>
        <p:txBody>
          <a:bodyPr wrap="none">
            <a:spAutoFit/>
          </a:bodyPr>
          <a:lstStyle/>
          <a:p>
            <a:pPr marL="214313" indent="-214313" defTabSz="685800">
              <a:buFont typeface="Arial" panose="020B0604020202020204" pitchFamily="34" charset="0"/>
              <a:buChar char="/"/>
            </a:pPr>
            <a:r>
              <a:rPr lang="en-US" sz="1050" dirty="0">
                <a:solidFill>
                  <a:srgbClr val="000000"/>
                </a:solidFill>
                <a:latin typeface="Arial" panose="020B0604020202020204"/>
              </a:rPr>
              <a:t>ACCELERATED ROLL OUT</a:t>
            </a:r>
          </a:p>
          <a:p>
            <a:pPr marL="214313" indent="-214313" defTabSz="685800">
              <a:buFont typeface="Arial" panose="020B0604020202020204" pitchFamily="34" charset="0"/>
              <a:buChar char="/"/>
            </a:pPr>
            <a:r>
              <a:rPr lang="en-US" sz="1050" dirty="0">
                <a:solidFill>
                  <a:srgbClr val="000000"/>
                </a:solidFill>
                <a:latin typeface="Arial" panose="020B0604020202020204"/>
              </a:rPr>
              <a:t>INCREMENTAL DELIVERY</a:t>
            </a:r>
          </a:p>
          <a:p>
            <a:pPr marL="214313" indent="-214313" defTabSz="685800">
              <a:buFont typeface="Arial" panose="020B0604020202020204" pitchFamily="34" charset="0"/>
              <a:buChar char="/"/>
            </a:pPr>
            <a:r>
              <a:rPr lang="en-US" sz="1050" dirty="0">
                <a:solidFill>
                  <a:srgbClr val="000000"/>
                </a:solidFill>
                <a:latin typeface="Arial" panose="020B0604020202020204"/>
              </a:rPr>
              <a:t>PROMOTE REUSE</a:t>
            </a:r>
          </a:p>
          <a:p>
            <a:pPr marL="214313" indent="-214313" defTabSz="685800">
              <a:buFont typeface="Arial" panose="020B0604020202020204" pitchFamily="34" charset="0"/>
              <a:buChar char="/"/>
            </a:pPr>
            <a:r>
              <a:rPr lang="en-US" sz="1050" dirty="0">
                <a:solidFill>
                  <a:srgbClr val="000000"/>
                </a:solidFill>
                <a:latin typeface="Arial" panose="020B0604020202020204"/>
              </a:rPr>
              <a:t>DESIGN FOR FUTURE</a:t>
            </a:r>
          </a:p>
        </p:txBody>
      </p:sp>
      <p:sp>
        <p:nvSpPr>
          <p:cNvPr id="12" name="TextBox 11">
            <a:extLst>
              <a:ext uri="{FF2B5EF4-FFF2-40B4-BE49-F238E27FC236}">
                <a16:creationId xmlns:a16="http://schemas.microsoft.com/office/drawing/2014/main" id="{172C7288-DBD4-8446-A51E-510945AA94BD}"/>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2193420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1" y="303978"/>
            <a:ext cx="5754430" cy="646331"/>
          </a:xfrm>
        </p:spPr>
        <p:txBody>
          <a:bodyPr/>
          <a:lstStyle/>
          <a:p>
            <a:r>
              <a:rPr lang="en-US" dirty="0"/>
              <a:t>Understanding the customer and day-in-the-life helped shape our solution perspective</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101</a:t>
            </a:fld>
            <a:endParaRPr lang="en-US" dirty="0"/>
          </a:p>
        </p:txBody>
      </p:sp>
      <p:pic>
        <p:nvPicPr>
          <p:cNvPr id="5" name="Picture 4"/>
          <p:cNvPicPr>
            <a:picLocks noChangeAspect="1"/>
          </p:cNvPicPr>
          <p:nvPr/>
        </p:nvPicPr>
        <p:blipFill>
          <a:blip r:embed="rId2" cstate="print">
            <a:grayscl/>
            <a:extLst>
              <a:ext uri="{28A0092B-C50C-407E-A947-70E740481C1C}">
                <a14:useLocalDpi xmlns:a14="http://schemas.microsoft.com/office/drawing/2010/main"/>
              </a:ext>
            </a:extLst>
          </a:blip>
          <a:stretch>
            <a:fillRect/>
          </a:stretch>
        </p:blipFill>
        <p:spPr>
          <a:xfrm>
            <a:off x="838200" y="1030080"/>
            <a:ext cx="7682664" cy="3590551"/>
          </a:xfrm>
          <a:prstGeom prst="rect">
            <a:avLst/>
          </a:prstGeom>
        </p:spPr>
      </p:pic>
      <p:sp>
        <p:nvSpPr>
          <p:cNvPr id="6" name="TextBox 5">
            <a:extLst>
              <a:ext uri="{FF2B5EF4-FFF2-40B4-BE49-F238E27FC236}">
                <a16:creationId xmlns:a16="http://schemas.microsoft.com/office/drawing/2014/main" id="{6DF0AF58-37FA-8349-B0C7-C342DE6D2AD1}"/>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24026206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808" y="303978"/>
            <a:ext cx="8417379" cy="369332"/>
          </a:xfrm>
        </p:spPr>
        <p:txBody>
          <a:bodyPr/>
          <a:lstStyle/>
          <a:p>
            <a:r>
              <a:rPr lang="en-US" dirty="0"/>
              <a:t>Key entry &amp; exit dependencies for </a:t>
            </a:r>
            <a:r>
              <a:rPr lang="en-US" dirty="0" err="1"/>
              <a:t>MarTech</a:t>
            </a:r>
            <a:r>
              <a:rPr lang="en-US" dirty="0"/>
              <a:t> implementation track</a:t>
            </a:r>
          </a:p>
        </p:txBody>
      </p:sp>
      <p:sp>
        <p:nvSpPr>
          <p:cNvPr id="3" name="Text Placeholder 2"/>
          <p:cNvSpPr>
            <a:spLocks noGrp="1"/>
          </p:cNvSpPr>
          <p:nvPr>
            <p:ph type="body" sz="quarter" idx="12"/>
          </p:nvPr>
        </p:nvSpPr>
        <p:spPr>
          <a:xfrm>
            <a:off x="336808" y="629266"/>
            <a:ext cx="8648012" cy="415498"/>
          </a:xfrm>
        </p:spPr>
        <p:txBody>
          <a:bodyPr/>
          <a:lstStyle/>
          <a:p>
            <a:r>
              <a:rPr lang="en-US" dirty="0"/>
              <a:t>Below are some of the Key DEPENDENCIES that drive the start and conclusion of the program.</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102</a:t>
            </a:fld>
            <a:endParaRPr lang="en-US"/>
          </a:p>
        </p:txBody>
      </p:sp>
      <p:sp>
        <p:nvSpPr>
          <p:cNvPr id="7" name="TextBox 6"/>
          <p:cNvSpPr txBox="1"/>
          <p:nvPr/>
        </p:nvSpPr>
        <p:spPr>
          <a:xfrm>
            <a:off x="4737238" y="1850853"/>
            <a:ext cx="1832237" cy="276999"/>
          </a:xfrm>
          <a:prstGeom prst="rect">
            <a:avLst/>
          </a:prstGeom>
          <a:noFill/>
        </p:spPr>
        <p:txBody>
          <a:bodyPr wrap="square" rtlCol="0">
            <a:spAutoFit/>
          </a:bodyPr>
          <a:lstStyle/>
          <a:p>
            <a:pPr algn="ctr" defTabSz="914378">
              <a:defRPr/>
            </a:pPr>
            <a:endParaRPr lang="en-US" sz="1200" b="1" kern="0" dirty="0">
              <a:cs typeface="Calibri" panose="020F0502020204030204" pitchFamily="34" charset="0"/>
            </a:endParaRPr>
          </a:p>
        </p:txBody>
      </p:sp>
      <p:sp>
        <p:nvSpPr>
          <p:cNvPr id="9" name="TextBox 8"/>
          <p:cNvSpPr txBox="1"/>
          <p:nvPr/>
        </p:nvSpPr>
        <p:spPr>
          <a:xfrm>
            <a:off x="498871" y="1850853"/>
            <a:ext cx="1507898" cy="461665"/>
          </a:xfrm>
          <a:prstGeom prst="rect">
            <a:avLst/>
          </a:prstGeom>
          <a:noFill/>
        </p:spPr>
        <p:txBody>
          <a:bodyPr wrap="square" rtlCol="0">
            <a:spAutoFit/>
          </a:bodyPr>
          <a:lstStyle/>
          <a:p>
            <a:pPr algn="ctr" defTabSz="914378">
              <a:defRPr/>
            </a:pPr>
            <a:r>
              <a:rPr lang="en-US" sz="1200" b="1" kern="0" dirty="0">
                <a:cs typeface="Calibri" panose="020F0502020204030204" pitchFamily="34" charset="0"/>
              </a:rPr>
              <a:t>DATA </a:t>
            </a:r>
          </a:p>
          <a:p>
            <a:pPr algn="ctr" defTabSz="914378">
              <a:defRPr/>
            </a:pPr>
            <a:r>
              <a:rPr lang="en-US" sz="1200" b="1" kern="0" dirty="0">
                <a:cs typeface="Calibri" panose="020F0502020204030204" pitchFamily="34" charset="0"/>
              </a:rPr>
              <a:t>AND CDP</a:t>
            </a:r>
          </a:p>
        </p:txBody>
      </p:sp>
      <p:sp>
        <p:nvSpPr>
          <p:cNvPr id="10" name="TextBox 9"/>
          <p:cNvSpPr txBox="1"/>
          <p:nvPr/>
        </p:nvSpPr>
        <p:spPr>
          <a:xfrm>
            <a:off x="2476137" y="1850853"/>
            <a:ext cx="1832237" cy="461665"/>
          </a:xfrm>
          <a:prstGeom prst="rect">
            <a:avLst/>
          </a:prstGeom>
          <a:noFill/>
        </p:spPr>
        <p:txBody>
          <a:bodyPr wrap="square" rtlCol="0">
            <a:spAutoFit/>
          </a:bodyPr>
          <a:lstStyle/>
          <a:p>
            <a:pPr algn="ctr" defTabSz="914378">
              <a:defRPr/>
            </a:pPr>
            <a:r>
              <a:rPr lang="en-US" sz="1200" b="1" kern="0" dirty="0">
                <a:cs typeface="Calibri" panose="020F0502020204030204" pitchFamily="34" charset="0"/>
              </a:rPr>
              <a:t>CREATIVES / AGENCY SERVICES</a:t>
            </a:r>
          </a:p>
        </p:txBody>
      </p:sp>
      <p:sp>
        <p:nvSpPr>
          <p:cNvPr id="11" name="Rectangle 10"/>
          <p:cNvSpPr/>
          <p:nvPr/>
        </p:nvSpPr>
        <p:spPr>
          <a:xfrm>
            <a:off x="405713" y="2311458"/>
            <a:ext cx="2028708" cy="2208297"/>
          </a:xfrm>
          <a:prstGeom prst="rect">
            <a:avLst/>
          </a:prstGeom>
        </p:spPr>
        <p:txBody>
          <a:bodyPr wrap="square">
            <a:spAutoFit/>
          </a:bodyPr>
          <a:lstStyle/>
          <a:p>
            <a:pPr marL="214313" indent="-214313" defTabSz="914378">
              <a:spcBef>
                <a:spcPts val="500"/>
              </a:spcBef>
              <a:spcAft>
                <a:spcPts val="400"/>
              </a:spcAft>
              <a:buFont typeface="Arial" panose="020B0604020202020204" pitchFamily="34" charset="0"/>
              <a:buChar char="•"/>
              <a:defRPr/>
            </a:pPr>
            <a:r>
              <a:rPr lang="en-US" sz="1000" kern="0" dirty="0">
                <a:solidFill>
                  <a:prstClr val="black"/>
                </a:solidFill>
                <a:cs typeface="Calibri" panose="020F0502020204030204" pitchFamily="34" charset="0"/>
              </a:rPr>
              <a:t>All Data Stitching / Aggregation/ Modelling Work needed for the Marketing </a:t>
            </a:r>
            <a:r>
              <a:rPr lang="en-US" sz="1000" kern="0" dirty="0" err="1">
                <a:solidFill>
                  <a:prstClr val="black"/>
                </a:solidFill>
                <a:cs typeface="Calibri" panose="020F0502020204030204" pitchFamily="34" charset="0"/>
              </a:rPr>
              <a:t>Usecases</a:t>
            </a:r>
            <a:r>
              <a:rPr lang="en-US" sz="1000" kern="0" dirty="0">
                <a:solidFill>
                  <a:prstClr val="black"/>
                </a:solidFill>
                <a:cs typeface="Calibri" panose="020F0502020204030204" pitchFamily="34" charset="0"/>
              </a:rPr>
              <a:t> will be enabled by the CI Team external to the marketing track</a:t>
            </a:r>
          </a:p>
          <a:p>
            <a:pPr marL="214313" indent="-214313" defTabSz="914378">
              <a:spcBef>
                <a:spcPts val="500"/>
              </a:spcBef>
              <a:spcAft>
                <a:spcPts val="400"/>
              </a:spcAft>
              <a:buFont typeface="Arial" panose="020B0604020202020204" pitchFamily="34" charset="0"/>
              <a:buChar char="•"/>
              <a:defRPr/>
            </a:pPr>
            <a:r>
              <a:rPr lang="en-US" sz="1000" kern="0" dirty="0">
                <a:solidFill>
                  <a:prstClr val="black"/>
                </a:solidFill>
                <a:cs typeface="Calibri" panose="020F0502020204030204" pitchFamily="34" charset="0"/>
              </a:rPr>
              <a:t>All API Services (for Data Onboarding and Consumption in Adobe) &amp; Batch data files will be developed by CI Team and will made available for marketing track</a:t>
            </a:r>
          </a:p>
        </p:txBody>
      </p:sp>
      <p:sp>
        <p:nvSpPr>
          <p:cNvPr id="12" name="Rectangle 11"/>
          <p:cNvSpPr/>
          <p:nvPr/>
        </p:nvSpPr>
        <p:spPr>
          <a:xfrm>
            <a:off x="2492193" y="2311458"/>
            <a:ext cx="2037682" cy="1015663"/>
          </a:xfrm>
          <a:prstGeom prst="rect">
            <a:avLst/>
          </a:prstGeom>
        </p:spPr>
        <p:txBody>
          <a:bodyPr wrap="square">
            <a:spAutoFit/>
          </a:bodyPr>
          <a:lstStyle/>
          <a:p>
            <a:pPr marL="214313" indent="-214313" defTabSz="914378">
              <a:spcBef>
                <a:spcPts val="500"/>
              </a:spcBef>
              <a:spcAft>
                <a:spcPts val="400"/>
              </a:spcAft>
              <a:buFont typeface="Arial" panose="020B0604020202020204" pitchFamily="34" charset="0"/>
              <a:buChar char="•"/>
              <a:defRPr/>
            </a:pPr>
            <a:r>
              <a:rPr lang="en-US" sz="1000" kern="0" dirty="0">
                <a:solidFill>
                  <a:prstClr val="black"/>
                </a:solidFill>
                <a:cs typeface="Calibri" panose="020F0502020204030204" pitchFamily="34" charset="0"/>
              </a:rPr>
              <a:t>All wireframes / Designs / UX needed for development of Newsletter Templates and Experience Offers will be made available  to the marketing track.</a:t>
            </a:r>
          </a:p>
        </p:txBody>
      </p:sp>
      <p:sp>
        <p:nvSpPr>
          <p:cNvPr id="13" name="Rectangle 12"/>
          <p:cNvSpPr/>
          <p:nvPr/>
        </p:nvSpPr>
        <p:spPr>
          <a:xfrm>
            <a:off x="5758766" y="2311458"/>
            <a:ext cx="2166779" cy="1900520"/>
          </a:xfrm>
          <a:prstGeom prst="rect">
            <a:avLst/>
          </a:prstGeom>
        </p:spPr>
        <p:txBody>
          <a:bodyPr wrap="square">
            <a:spAutoFit/>
          </a:bodyPr>
          <a:lstStyle/>
          <a:p>
            <a:pPr marL="214313" indent="-214313" defTabSz="914378">
              <a:spcBef>
                <a:spcPts val="500"/>
              </a:spcBef>
              <a:spcAft>
                <a:spcPts val="400"/>
              </a:spcAft>
              <a:buFont typeface="Arial" panose="020B0604020202020204" pitchFamily="34" charset="0"/>
              <a:buChar char="•"/>
              <a:defRPr/>
            </a:pPr>
            <a:r>
              <a:rPr lang="en-US" sz="1000" kern="0" dirty="0">
                <a:solidFill>
                  <a:prstClr val="black"/>
                </a:solidFill>
                <a:cs typeface="Calibri" panose="020F0502020204030204" pitchFamily="34" charset="0"/>
              </a:rPr>
              <a:t>All Print Fulfillment Data set  will be generated by Marketing Track and will be delivered via the Azure Blob store and integrations built as part of the CI Platform.</a:t>
            </a:r>
          </a:p>
          <a:p>
            <a:pPr marL="214313" indent="-214313" defTabSz="914378">
              <a:spcBef>
                <a:spcPts val="500"/>
              </a:spcBef>
              <a:spcAft>
                <a:spcPts val="400"/>
              </a:spcAft>
              <a:buFont typeface="Arial" panose="020B0604020202020204" pitchFamily="34" charset="0"/>
              <a:buChar char="•"/>
              <a:defRPr/>
            </a:pPr>
            <a:r>
              <a:rPr lang="en-US" sz="1000" kern="0" dirty="0">
                <a:solidFill>
                  <a:prstClr val="black"/>
                </a:solidFill>
                <a:cs typeface="Calibri" panose="020F0502020204030204" pitchFamily="34" charset="0"/>
              </a:rPr>
              <a:t>All API services need for ingesting Campaign metrics and Web/ Mobile Analytics will be created by the CI Team &amp; invoked by Marketing Track</a:t>
            </a:r>
          </a:p>
        </p:txBody>
      </p:sp>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17300" y="1370052"/>
            <a:ext cx="449267" cy="449267"/>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189119" y="1388398"/>
            <a:ext cx="371294" cy="371294"/>
          </a:xfrm>
          <a:prstGeom prst="rect">
            <a:avLst/>
          </a:prstGeom>
        </p:spPr>
      </p:pic>
      <p:sp>
        <p:nvSpPr>
          <p:cNvPr id="23" name="Left Bracket 22"/>
          <p:cNvSpPr/>
          <p:nvPr/>
        </p:nvSpPr>
        <p:spPr>
          <a:xfrm rot="16200000">
            <a:off x="4522637" y="340217"/>
            <a:ext cx="45719" cy="8744004"/>
          </a:xfrm>
          <a:prstGeom prst="lef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3468050" y="4643235"/>
            <a:ext cx="2443298" cy="253916"/>
          </a:xfrm>
          <a:prstGeom prst="rect">
            <a:avLst/>
          </a:prstGeom>
          <a:solidFill>
            <a:schemeClr val="bg1"/>
          </a:solidFill>
        </p:spPr>
        <p:txBody>
          <a:bodyPr wrap="none">
            <a:spAutoFit/>
          </a:bodyPr>
          <a:lstStyle/>
          <a:p>
            <a:r>
              <a:rPr lang="en-US" sz="1050" kern="0" dirty="0">
                <a:solidFill>
                  <a:schemeClr val="tx1">
                    <a:lumMod val="65000"/>
                    <a:lumOff val="35000"/>
                  </a:schemeClr>
                </a:solidFill>
                <a:cs typeface="Calibri" panose="020F0502020204030204" pitchFamily="34" charset="0"/>
              </a:rPr>
              <a:t>NOT SCOPED IN MARTECH TRACK</a:t>
            </a:r>
            <a:endParaRPr lang="en-US" sz="1050" dirty="0">
              <a:solidFill>
                <a:schemeClr val="tx1">
                  <a:lumMod val="65000"/>
                  <a:lumOff val="35000"/>
                </a:schemeClr>
              </a:solidFill>
            </a:endParaRPr>
          </a:p>
        </p:txBody>
      </p:sp>
      <p:sp>
        <p:nvSpPr>
          <p:cNvPr id="19" name="Rounded Rectangle 18"/>
          <p:cNvSpPr/>
          <p:nvPr/>
        </p:nvSpPr>
        <p:spPr>
          <a:xfrm>
            <a:off x="336808" y="1066901"/>
            <a:ext cx="4295120" cy="3622457"/>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689700" y="1031788"/>
            <a:ext cx="4295120" cy="358931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67922" y="1076298"/>
            <a:ext cx="3512575" cy="276999"/>
          </a:xfrm>
          <a:prstGeom prst="rect">
            <a:avLst/>
          </a:prstGeom>
          <a:noFill/>
        </p:spPr>
        <p:txBody>
          <a:bodyPr wrap="square" rtlCol="0">
            <a:spAutoFit/>
          </a:bodyPr>
          <a:lstStyle/>
          <a:p>
            <a:pPr algn="ctr" defTabSz="914378">
              <a:defRPr/>
            </a:pPr>
            <a:r>
              <a:rPr lang="en-US" sz="1200" b="1" kern="0" dirty="0">
                <a:cs typeface="Calibri" panose="020F0502020204030204" pitchFamily="34" charset="0"/>
              </a:rPr>
              <a:t>Upstream Activities / Inbound Integrations</a:t>
            </a:r>
          </a:p>
        </p:txBody>
      </p:sp>
      <p:sp>
        <p:nvSpPr>
          <p:cNvPr id="27" name="TextBox 26"/>
          <p:cNvSpPr txBox="1"/>
          <p:nvPr/>
        </p:nvSpPr>
        <p:spPr>
          <a:xfrm>
            <a:off x="5076977" y="1041305"/>
            <a:ext cx="3705695" cy="276999"/>
          </a:xfrm>
          <a:prstGeom prst="rect">
            <a:avLst/>
          </a:prstGeom>
          <a:noFill/>
        </p:spPr>
        <p:txBody>
          <a:bodyPr wrap="square" rtlCol="0">
            <a:spAutoFit/>
          </a:bodyPr>
          <a:lstStyle/>
          <a:p>
            <a:pPr algn="ctr" defTabSz="914378">
              <a:defRPr/>
            </a:pPr>
            <a:r>
              <a:rPr lang="en-US" sz="1200" b="1" kern="0" dirty="0">
                <a:cs typeface="Calibri" panose="020F0502020204030204" pitchFamily="34" charset="0"/>
              </a:rPr>
              <a:t>Downstream Activities / Outbound Integrations</a:t>
            </a:r>
          </a:p>
        </p:txBody>
      </p:sp>
      <p:sp>
        <p:nvSpPr>
          <p:cNvPr id="28" name="TextBox 27"/>
          <p:cNvSpPr txBox="1"/>
          <p:nvPr/>
        </p:nvSpPr>
        <p:spPr>
          <a:xfrm>
            <a:off x="6153816" y="1880574"/>
            <a:ext cx="1507898" cy="461665"/>
          </a:xfrm>
          <a:prstGeom prst="rect">
            <a:avLst/>
          </a:prstGeom>
          <a:noFill/>
        </p:spPr>
        <p:txBody>
          <a:bodyPr wrap="square" rtlCol="0">
            <a:spAutoFit/>
          </a:bodyPr>
          <a:lstStyle/>
          <a:p>
            <a:pPr algn="ctr" defTabSz="914378">
              <a:defRPr/>
            </a:pPr>
            <a:r>
              <a:rPr lang="en-US" sz="1200" b="1" kern="0" dirty="0">
                <a:cs typeface="Calibri" panose="020F0502020204030204" pitchFamily="34" charset="0"/>
              </a:rPr>
              <a:t>DATA </a:t>
            </a:r>
          </a:p>
          <a:p>
            <a:pPr algn="ctr" defTabSz="914378">
              <a:defRPr/>
            </a:pPr>
            <a:r>
              <a:rPr lang="en-US" sz="1200" b="1" kern="0" dirty="0">
                <a:cs typeface="Calibri" panose="020F0502020204030204" pitchFamily="34" charset="0"/>
              </a:rPr>
              <a:t>AND CDP</a:t>
            </a:r>
          </a:p>
        </p:txBody>
      </p:sp>
      <p:pic>
        <p:nvPicPr>
          <p:cNvPr id="29" name="Picture 2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72245" y="1399773"/>
            <a:ext cx="449267" cy="449267"/>
          </a:xfrm>
          <a:prstGeom prst="rect">
            <a:avLst/>
          </a:prstGeom>
        </p:spPr>
      </p:pic>
    </p:spTree>
    <p:extLst>
      <p:ext uri="{BB962C8B-B14F-4D97-AF65-F5344CB8AC3E}">
        <p14:creationId xmlns:p14="http://schemas.microsoft.com/office/powerpoint/2010/main" val="14304101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Engagement scope and assumptions</a:t>
            </a:r>
          </a:p>
        </p:txBody>
      </p:sp>
      <p:sp>
        <p:nvSpPr>
          <p:cNvPr id="3" name="Text Placeholder 2"/>
          <p:cNvSpPr>
            <a:spLocks noGrp="1"/>
          </p:cNvSpPr>
          <p:nvPr>
            <p:ph type="body" sz="quarter" idx="12"/>
          </p:nvPr>
        </p:nvSpPr>
        <p:spPr/>
        <p:txBody>
          <a:bodyPr/>
          <a:lstStyle/>
          <a:p>
            <a:r>
              <a:rPr lang="en-US" dirty="0"/>
              <a:t>IN SCOPE</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103</a:t>
            </a:fld>
            <a:endParaRPr lang="en-US"/>
          </a:p>
        </p:txBody>
      </p:sp>
      <p:grpSp>
        <p:nvGrpSpPr>
          <p:cNvPr id="6" name="Group 5"/>
          <p:cNvGrpSpPr/>
          <p:nvPr/>
        </p:nvGrpSpPr>
        <p:grpSpPr>
          <a:xfrm>
            <a:off x="357070" y="875025"/>
            <a:ext cx="4093905" cy="1774523"/>
            <a:chOff x="381000" y="804151"/>
            <a:chExt cx="4469065" cy="2324749"/>
          </a:xfrm>
          <a:solidFill>
            <a:schemeClr val="bg1">
              <a:lumMod val="95000"/>
            </a:schemeClr>
          </a:solidFill>
        </p:grpSpPr>
        <p:sp>
          <p:nvSpPr>
            <p:cNvPr id="7" name="Rectangle 6">
              <a:extLst>
                <a:ext uri="{FF2B5EF4-FFF2-40B4-BE49-F238E27FC236}">
                  <a16:creationId xmlns:a16="http://schemas.microsoft.com/office/drawing/2014/main" id="{33C3B2A2-EA25-2E44-8A87-5F6C2F298759}"/>
                </a:ext>
              </a:extLst>
            </p:cNvPr>
            <p:cNvSpPr/>
            <p:nvPr/>
          </p:nvSpPr>
          <p:spPr>
            <a:xfrm>
              <a:off x="381000" y="1193497"/>
              <a:ext cx="4469065" cy="1935403"/>
            </a:xfrm>
            <a:prstGeom prst="rect">
              <a:avLst/>
            </a:prstGeom>
            <a:noFill/>
          </p:spPr>
          <p:txBody>
            <a:bodyPr wrap="square">
              <a:spAutoFit/>
            </a:bodyPr>
            <a:lstStyle/>
            <a:p>
              <a:pPr marL="171450" indent="-171450" defTabSz="914400">
                <a:buFont typeface="Arial" panose="020B0604020202020204" pitchFamily="34" charset="0"/>
                <a:buChar char="•"/>
                <a:defRPr/>
              </a:pPr>
              <a:r>
                <a:rPr lang="en-US" sz="900" dirty="0">
                  <a:latin typeface="+mj-lt"/>
                  <a:cs typeface="Calibri" panose="020F0502020204030204" pitchFamily="34" charset="0"/>
                </a:rPr>
                <a:t>AEM Assets Upgrade (Walgreens) &amp; AEM Assets rollout (Boots)</a:t>
              </a:r>
            </a:p>
            <a:p>
              <a:pPr marL="171450" indent="-171450" defTabSz="914400">
                <a:buFont typeface="Arial" panose="020B0604020202020204" pitchFamily="34" charset="0"/>
                <a:buChar char="•"/>
                <a:defRPr/>
              </a:pPr>
              <a:r>
                <a:rPr lang="en-US" sz="900" dirty="0">
                  <a:latin typeface="+mj-lt"/>
                  <a:cs typeface="Calibri" panose="020F0502020204030204" pitchFamily="34" charset="0"/>
                </a:rPr>
                <a:t>Email Template, Experience Fragments (for Target) , Workflow, Content Creation</a:t>
              </a:r>
            </a:p>
            <a:p>
              <a:pPr marL="171450" indent="-171450" defTabSz="914400">
                <a:buFont typeface="Arial" panose="020B0604020202020204" pitchFamily="34" charset="0"/>
                <a:buChar char="•"/>
                <a:defRPr/>
              </a:pPr>
              <a:r>
                <a:rPr lang="en-US" sz="900" dirty="0">
                  <a:latin typeface="+mj-lt"/>
                  <a:cs typeface="Calibri" panose="020F0502020204030204" pitchFamily="34" charset="0"/>
                </a:rPr>
                <a:t>Integrations for ingestion points</a:t>
              </a:r>
            </a:p>
            <a:p>
              <a:pPr marL="171450" indent="-171450" defTabSz="914400">
                <a:buFont typeface="Arial" panose="020B0604020202020204" pitchFamily="34" charset="0"/>
                <a:buChar char="•"/>
                <a:defRPr/>
              </a:pPr>
              <a:r>
                <a:rPr lang="en-US" sz="900" dirty="0">
                  <a:latin typeface="+mj-lt"/>
                  <a:cs typeface="Calibri" panose="020F0502020204030204" pitchFamily="34" charset="0"/>
                </a:rPr>
                <a:t>Integration of AEM (Author, Publish ) with Analytics , Adobe Campaign, Target System, Audience Manager </a:t>
              </a:r>
            </a:p>
            <a:p>
              <a:pPr marL="171450" indent="-171450" defTabSz="914400">
                <a:buFont typeface="Arial" panose="020B0604020202020204" pitchFamily="34" charset="0"/>
                <a:buChar char="•"/>
                <a:defRPr/>
              </a:pPr>
              <a:r>
                <a:rPr lang="en-US" sz="900" dirty="0">
                  <a:latin typeface="+mj-lt"/>
                  <a:cs typeface="Calibri" panose="020F0502020204030204" pitchFamily="34" charset="0"/>
                </a:rPr>
                <a:t>Dispatcher Configuration, User Group and ACL Setup </a:t>
              </a:r>
            </a:p>
            <a:p>
              <a:pPr marL="171450" indent="-171450" defTabSz="914400">
                <a:buFont typeface="Arial" panose="020B0604020202020204" pitchFamily="34" charset="0"/>
                <a:buChar char="•"/>
                <a:defRPr/>
              </a:pPr>
              <a:r>
                <a:rPr lang="en-US" sz="900" dirty="0">
                  <a:latin typeface="+mj-lt"/>
                  <a:cs typeface="Calibri" panose="020F0502020204030204" pitchFamily="34" charset="0"/>
                </a:rPr>
                <a:t>Deployment and Testing and Warranty Support</a:t>
              </a:r>
            </a:p>
            <a:p>
              <a:pPr marL="171450" indent="-171450" defTabSz="914400">
                <a:buFont typeface="Arial" panose="020B0604020202020204" pitchFamily="34" charset="0"/>
                <a:buChar char="•"/>
                <a:defRPr/>
              </a:pPr>
              <a:r>
                <a:rPr lang="en-US" sz="900" dirty="0">
                  <a:latin typeface="+mj-lt"/>
                  <a:cs typeface="Calibri" panose="020F0502020204030204" pitchFamily="34" charset="0"/>
                </a:rPr>
                <a:t>Support for Security and Performance (need confirmation) Testing </a:t>
              </a:r>
              <a:br>
                <a:rPr lang="en-US" sz="900" dirty="0">
                  <a:latin typeface="+mj-lt"/>
                  <a:cs typeface="Calibri" panose="020F0502020204030204" pitchFamily="34" charset="0"/>
                </a:rPr>
              </a:br>
              <a:endParaRPr lang="en-US" sz="900" dirty="0">
                <a:latin typeface="+mj-lt"/>
                <a:cs typeface="Calibri" panose="020F0502020204030204" pitchFamily="34" charset="0"/>
              </a:endParaRPr>
            </a:p>
          </p:txBody>
        </p:sp>
        <p:sp>
          <p:nvSpPr>
            <p:cNvPr id="8" name="Rectangle 7"/>
            <p:cNvSpPr/>
            <p:nvPr/>
          </p:nvSpPr>
          <p:spPr>
            <a:xfrm>
              <a:off x="381000" y="804151"/>
              <a:ext cx="4107076" cy="310164"/>
            </a:xfrm>
            <a:prstGeom prst="rect">
              <a:avLst/>
            </a:prstGeom>
            <a:grp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AEM</a:t>
              </a:r>
              <a:endParaRPr kumimoji="0" lang="en-US" sz="1200" b="0" i="0" u="none" strike="noStrike" kern="0" cap="none" spc="0" normalizeH="0" baseline="0" noProof="0" dirty="0">
                <a:ln>
                  <a:noFill/>
                </a:ln>
                <a:effectLst/>
                <a:uLnTx/>
                <a:uFillTx/>
                <a:latin typeface="+mj-lt"/>
              </a:endParaRPr>
            </a:p>
          </p:txBody>
        </p:sp>
      </p:grpSp>
      <p:sp>
        <p:nvSpPr>
          <p:cNvPr id="9" name="Rectangle 8"/>
          <p:cNvSpPr/>
          <p:nvPr/>
        </p:nvSpPr>
        <p:spPr>
          <a:xfrm>
            <a:off x="4625937" y="1101724"/>
            <a:ext cx="4733213" cy="1923604"/>
          </a:xfrm>
          <a:prstGeom prst="rect">
            <a:avLst/>
          </a:prstGeom>
          <a:noFill/>
        </p:spPr>
        <p:txBody>
          <a:bodyPr wrap="square">
            <a:spAutoFit/>
          </a:bodyPr>
          <a:lstStyle/>
          <a:p>
            <a:pPr marL="225424"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Platform setup</a:t>
            </a:r>
          </a:p>
          <a:p>
            <a:pPr marL="225424"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Application Setup (</a:t>
            </a:r>
            <a:r>
              <a:rPr lang="en-US" sz="900" dirty="0" err="1">
                <a:solidFill>
                  <a:srgbClr val="000000"/>
                </a:solidFill>
                <a:latin typeface="+mj-lt"/>
                <a:cs typeface="Calibri" panose="020F0502020204030204" pitchFamily="34" charset="0"/>
              </a:rPr>
              <a:t>Nav</a:t>
            </a:r>
            <a:r>
              <a:rPr lang="en-US" sz="900" dirty="0">
                <a:solidFill>
                  <a:srgbClr val="000000"/>
                </a:solidFill>
                <a:latin typeface="+mj-lt"/>
                <a:cs typeface="Calibri" panose="020F0502020204030204" pitchFamily="34" charset="0"/>
              </a:rPr>
              <a:t> hierarchy, access management, user profile setup)</a:t>
            </a:r>
          </a:p>
          <a:p>
            <a:pPr marL="225424"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Following configurations are scoped in	</a:t>
            </a:r>
          </a:p>
          <a:p>
            <a:pPr marL="568324" lvl="1"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20 custom schema creation</a:t>
            </a:r>
          </a:p>
          <a:p>
            <a:pPr marL="568324" lvl="1"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12 data loading workflow via files from Azure Blob storage</a:t>
            </a:r>
          </a:p>
          <a:p>
            <a:pPr marL="568324" lvl="1"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10 data export workflow</a:t>
            </a:r>
          </a:p>
          <a:p>
            <a:pPr marL="568324" lvl="1"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Transactional email, Direct Mail, Mobile Push Enablement/Mobile APP enablement/Web channel enablement</a:t>
            </a:r>
          </a:p>
          <a:p>
            <a:pPr marL="225424"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Integration with AA, AEM, AT (Walgreens only), AAM &amp; Experience Cloud Event Pipeline</a:t>
            </a:r>
          </a:p>
          <a:p>
            <a:pPr marL="225424"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SSO Authentication using Adobe Identity Management Services</a:t>
            </a:r>
          </a:p>
          <a:p>
            <a:pPr marL="225424"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Build common personalization blocks like </a:t>
            </a:r>
            <a:r>
              <a:rPr lang="en-US" sz="900" dirty="0" err="1">
                <a:solidFill>
                  <a:srgbClr val="000000"/>
                </a:solidFill>
                <a:latin typeface="+mj-lt"/>
                <a:cs typeface="Calibri" panose="020F0502020204030204" pitchFamily="34" charset="0"/>
              </a:rPr>
              <a:t>unsub</a:t>
            </a:r>
            <a:r>
              <a:rPr lang="en-US" sz="900" dirty="0">
                <a:solidFill>
                  <a:srgbClr val="000000"/>
                </a:solidFill>
                <a:latin typeface="+mj-lt"/>
                <a:cs typeface="Calibri" panose="020F0502020204030204" pitchFamily="34" charset="0"/>
              </a:rPr>
              <a:t> link, mirror page </a:t>
            </a:r>
            <a:r>
              <a:rPr lang="en-US" sz="900" dirty="0" err="1">
                <a:solidFill>
                  <a:srgbClr val="000000"/>
                </a:solidFill>
                <a:latin typeface="+mj-lt"/>
                <a:cs typeface="Calibri" panose="020F0502020204030204" pitchFamily="34" charset="0"/>
              </a:rPr>
              <a:t>ect</a:t>
            </a:r>
            <a:r>
              <a:rPr lang="en-US" sz="900" dirty="0">
                <a:solidFill>
                  <a:srgbClr val="000000"/>
                </a:solidFill>
                <a:latin typeface="+mj-lt"/>
                <a:cs typeface="Calibri" panose="020F0502020204030204" pitchFamily="34" charset="0"/>
              </a:rPr>
              <a:t>.</a:t>
            </a:r>
          </a:p>
          <a:p>
            <a:pPr marL="225424" indent="-171450" defTabSz="457113" fontAlgn="b">
              <a:buSzPts val="1200"/>
              <a:buFont typeface="Arial" panose="020B0604020202020204" pitchFamily="34" charset="0"/>
              <a:buChar char="•"/>
              <a:defRPr/>
            </a:pPr>
            <a:r>
              <a:rPr lang="en-US" sz="900" dirty="0">
                <a:solidFill>
                  <a:srgbClr val="000000"/>
                </a:solidFill>
                <a:latin typeface="+mj-lt"/>
                <a:cs typeface="Calibri" panose="020F0502020204030204" pitchFamily="34" charset="0"/>
              </a:rPr>
              <a:t>Knowledge transition to Campaign execution team</a:t>
            </a:r>
          </a:p>
          <a:p>
            <a:pPr marL="225424" indent="-171450" defTabSz="457113" fontAlgn="b">
              <a:buSzPts val="1200"/>
              <a:buFont typeface="Arial" panose="020B0604020202020204" pitchFamily="34" charset="0"/>
              <a:buChar char="•"/>
              <a:defRPr/>
            </a:pPr>
            <a:endParaRPr lang="en-US" sz="200" b="1" dirty="0">
              <a:solidFill>
                <a:srgbClr val="000000"/>
              </a:solidFill>
              <a:latin typeface="+mj-lt"/>
              <a:cs typeface="Calibri" panose="020F0502020204030204" pitchFamily="34" charset="0"/>
            </a:endParaRPr>
          </a:p>
        </p:txBody>
      </p:sp>
      <p:sp>
        <p:nvSpPr>
          <p:cNvPr id="10" name="Rectangle 9"/>
          <p:cNvSpPr/>
          <p:nvPr/>
        </p:nvSpPr>
        <p:spPr>
          <a:xfrm>
            <a:off x="357070" y="2875757"/>
            <a:ext cx="4268866" cy="1077218"/>
          </a:xfrm>
          <a:prstGeom prst="rect">
            <a:avLst/>
          </a:prstGeom>
        </p:spPr>
        <p:txBody>
          <a:bodyPr wrap="square">
            <a:spAutoFit/>
          </a:bodyPr>
          <a:lstStyle/>
          <a:p>
            <a:pPr marL="228594" lvl="0" indent="-228594" defTabSz="914400">
              <a:buFont typeface="Arial" panose="020B0604020202020204" pitchFamily="34" charset="0"/>
              <a:buChar char="•"/>
              <a:defRPr/>
            </a:pPr>
            <a:r>
              <a:rPr lang="en-US" sz="800" dirty="0">
                <a:cs typeface="Calibri" panose="020F0502020204030204" pitchFamily="34" charset="0"/>
              </a:rPr>
              <a:t>Identify &amp; Configure Additional Variables for leverage in Adobe Campaign</a:t>
            </a:r>
          </a:p>
          <a:p>
            <a:pPr marL="228594" lvl="0" indent="-228594" defTabSz="914400">
              <a:buFont typeface="Arial" panose="020B0604020202020204" pitchFamily="34" charset="0"/>
              <a:buChar char="•"/>
              <a:defRPr/>
            </a:pPr>
            <a:r>
              <a:rPr lang="en-US" sz="800" dirty="0">
                <a:cs typeface="Calibri" panose="020F0502020204030204" pitchFamily="34" charset="0"/>
              </a:rPr>
              <a:t>Configure Analytics for Target (A4T) Integration</a:t>
            </a:r>
          </a:p>
          <a:p>
            <a:pPr marL="228594" lvl="0" indent="-228594" defTabSz="914400">
              <a:buFont typeface="Arial" panose="020B0604020202020204" pitchFamily="34" charset="0"/>
              <a:buChar char="•"/>
              <a:defRPr/>
            </a:pPr>
            <a:r>
              <a:rPr lang="en-US" sz="800" dirty="0">
                <a:cs typeface="Calibri" panose="020F0502020204030204" pitchFamily="34" charset="0"/>
              </a:rPr>
              <a:t>Integration with AAM</a:t>
            </a:r>
          </a:p>
          <a:p>
            <a:pPr marL="228594" lvl="0" indent="-228594" defTabSz="914400">
              <a:buFont typeface="Arial" panose="020B0604020202020204" pitchFamily="34" charset="0"/>
              <a:buChar char="•"/>
              <a:defRPr/>
            </a:pPr>
            <a:r>
              <a:rPr lang="en-US" sz="800" dirty="0">
                <a:cs typeface="Calibri" panose="020F0502020204030204" pitchFamily="34" charset="0"/>
              </a:rPr>
              <a:t>Marketing Pixels, and Conversion tagging using Adobe Launch</a:t>
            </a:r>
          </a:p>
          <a:p>
            <a:pPr marL="228594" lvl="0" indent="-228594" defTabSz="914400">
              <a:buFont typeface="Arial" panose="020B0604020202020204" pitchFamily="34" charset="0"/>
              <a:buChar char="•"/>
              <a:defRPr/>
            </a:pPr>
            <a:r>
              <a:rPr lang="en-US" sz="800" dirty="0">
                <a:cs typeface="Calibri" panose="020F0502020204030204" pitchFamily="34" charset="0"/>
              </a:rPr>
              <a:t>Adobe Target Enablement using Adobe Launch</a:t>
            </a:r>
          </a:p>
          <a:p>
            <a:pPr marL="228594" lvl="0" indent="-228594" defTabSz="914400">
              <a:buFont typeface="Arial" panose="020B0604020202020204" pitchFamily="34" charset="0"/>
              <a:buChar char="•"/>
              <a:defRPr/>
            </a:pPr>
            <a:r>
              <a:rPr lang="en-US" sz="800" dirty="0">
                <a:cs typeface="Calibri" panose="020F0502020204030204" pitchFamily="34" charset="0"/>
              </a:rPr>
              <a:t>Marketing Channels Configuration in Adobe Analytics</a:t>
            </a:r>
          </a:p>
          <a:p>
            <a:pPr marL="228594" lvl="0" indent="-228594" defTabSz="914400">
              <a:buFont typeface="Arial" panose="020B0604020202020204" pitchFamily="34" charset="0"/>
              <a:buChar char="•"/>
              <a:defRPr/>
            </a:pPr>
            <a:r>
              <a:rPr lang="en-US" sz="800" dirty="0">
                <a:cs typeface="Calibri" panose="020F0502020204030204" pitchFamily="34" charset="0"/>
              </a:rPr>
              <a:t>Campaign Tracking Template for capturing user metadata in Adobe Analytics</a:t>
            </a:r>
          </a:p>
          <a:p>
            <a:pPr marL="228594" lvl="0" indent="-228594" defTabSz="914400">
              <a:buFont typeface="Arial" panose="020B0604020202020204" pitchFamily="34" charset="0"/>
              <a:buChar char="•"/>
              <a:defRPr/>
            </a:pPr>
            <a:r>
              <a:rPr lang="en-US" sz="800" dirty="0">
                <a:cs typeface="Calibri" panose="020F0502020204030204" pitchFamily="34" charset="0"/>
              </a:rPr>
              <a:t>Reports &amp; Dashboards in Adobe Analysis Workspace</a:t>
            </a:r>
          </a:p>
        </p:txBody>
      </p:sp>
      <p:sp>
        <p:nvSpPr>
          <p:cNvPr id="11" name="Rectangle 10"/>
          <p:cNvSpPr/>
          <p:nvPr/>
        </p:nvSpPr>
        <p:spPr>
          <a:xfrm>
            <a:off x="4625937" y="3234523"/>
            <a:ext cx="4961813" cy="1569660"/>
          </a:xfrm>
          <a:prstGeom prst="rect">
            <a:avLst/>
          </a:prstGeom>
        </p:spPr>
        <p:txBody>
          <a:bodyPr wrap="square">
            <a:spAutoFit/>
          </a:bodyPr>
          <a:lstStyle/>
          <a:p>
            <a:pPr marL="53974" defTabSz="457113" fontAlgn="b">
              <a:buSzPts val="1200"/>
              <a:defRPr/>
            </a:pPr>
            <a:r>
              <a:rPr lang="en-US" sz="800" b="1" dirty="0">
                <a:solidFill>
                  <a:srgbClr val="000000"/>
                </a:solidFill>
                <a:latin typeface="+mj-lt"/>
                <a:cs typeface="Calibri" panose="020F0502020204030204" pitchFamily="34" charset="0"/>
              </a:rPr>
              <a:t>Platform setup</a:t>
            </a:r>
            <a:endParaRPr lang="en-US" sz="800" dirty="0">
              <a:solidFill>
                <a:srgbClr val="000000"/>
              </a:solidFill>
              <a:latin typeface="+mj-lt"/>
              <a:cs typeface="Calibri" panose="020F0502020204030204" pitchFamily="34" charset="0"/>
            </a:endParaRPr>
          </a:p>
          <a:p>
            <a:pPr marL="225424" lvl="0"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Setting up of user access configuration in AAM</a:t>
            </a:r>
          </a:p>
          <a:p>
            <a:pPr marL="225424" lvl="0"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Configuration and verification of  AWS S3(or FTP) Access for AAM</a:t>
            </a:r>
          </a:p>
          <a:p>
            <a:pPr marL="225424" lvl="0"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Setting up of folder structure in AAM</a:t>
            </a:r>
          </a:p>
          <a:p>
            <a:pPr marL="225424" lvl="0"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Setting up of profile merge rules in AAM</a:t>
            </a:r>
          </a:p>
          <a:p>
            <a:pPr marL="225424"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SSO Authentication using Adobe Identity Management Services</a:t>
            </a:r>
          </a:p>
          <a:p>
            <a:pPr marL="225424" lvl="0"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Following Integrations are scoped in</a:t>
            </a:r>
          </a:p>
          <a:p>
            <a:pPr marL="568324" lvl="1"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AAM &amp; AC integration</a:t>
            </a:r>
          </a:p>
          <a:p>
            <a:pPr marL="568324" lvl="1"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AAM &amp; AT integration</a:t>
            </a:r>
          </a:p>
          <a:p>
            <a:pPr marL="568324" lvl="1"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AAM &amp; DSP Integrations</a:t>
            </a:r>
          </a:p>
          <a:p>
            <a:pPr marL="568324" lvl="1" indent="-171450" defTabSz="457113" fontAlgn="b">
              <a:buSzPts val="1200"/>
              <a:buFont typeface="Arial" panose="020B0604020202020204" pitchFamily="34" charset="0"/>
              <a:buChar char="•"/>
              <a:defRPr/>
            </a:pPr>
            <a:r>
              <a:rPr lang="en-US" sz="800" dirty="0">
                <a:solidFill>
                  <a:srgbClr val="000000"/>
                </a:solidFill>
                <a:latin typeface="+mj-lt"/>
                <a:cs typeface="Calibri" panose="020F0502020204030204" pitchFamily="34" charset="0"/>
              </a:rPr>
              <a:t>AAM &amp; 3</a:t>
            </a:r>
            <a:r>
              <a:rPr lang="en-US" sz="800" baseline="30000" dirty="0">
                <a:solidFill>
                  <a:srgbClr val="000000"/>
                </a:solidFill>
                <a:latin typeface="+mj-lt"/>
                <a:cs typeface="Calibri" panose="020F0502020204030204" pitchFamily="34" charset="0"/>
              </a:rPr>
              <a:t>rd</a:t>
            </a:r>
            <a:r>
              <a:rPr lang="en-US" sz="800" dirty="0">
                <a:solidFill>
                  <a:srgbClr val="000000"/>
                </a:solidFill>
                <a:latin typeface="+mj-lt"/>
                <a:cs typeface="Calibri" panose="020F0502020204030204" pitchFamily="34" charset="0"/>
              </a:rPr>
              <a:t> Party data integration</a:t>
            </a:r>
          </a:p>
          <a:p>
            <a:pPr marL="53974" lvl="0" defTabSz="457113" fontAlgn="b">
              <a:buSzPts val="1200"/>
              <a:defRPr/>
            </a:pPr>
            <a:endParaRPr lang="en-US" sz="800" dirty="0">
              <a:solidFill>
                <a:srgbClr val="000000"/>
              </a:solidFill>
              <a:latin typeface="+mj-lt"/>
              <a:cs typeface="Calibri" panose="020F0502020204030204" pitchFamily="34" charset="0"/>
            </a:endParaRPr>
          </a:p>
        </p:txBody>
      </p:sp>
      <p:sp>
        <p:nvSpPr>
          <p:cNvPr id="12" name="Rectangle 11"/>
          <p:cNvSpPr/>
          <p:nvPr/>
        </p:nvSpPr>
        <p:spPr>
          <a:xfrm>
            <a:off x="4625937" y="857443"/>
            <a:ext cx="3762303"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ADOBE CAMPAIGN</a:t>
            </a:r>
            <a:endParaRPr kumimoji="0" lang="en-US" sz="1200" b="0" i="0" u="none" strike="noStrike" kern="0" cap="none" spc="0" normalizeH="0" baseline="0" noProof="0" dirty="0">
              <a:ln>
                <a:noFill/>
              </a:ln>
              <a:effectLst/>
              <a:uLnTx/>
              <a:uFillTx/>
              <a:latin typeface="+mj-lt"/>
            </a:endParaRPr>
          </a:p>
        </p:txBody>
      </p:sp>
      <p:sp>
        <p:nvSpPr>
          <p:cNvPr id="13" name="Rectangle 12"/>
          <p:cNvSpPr/>
          <p:nvPr/>
        </p:nvSpPr>
        <p:spPr>
          <a:xfrm>
            <a:off x="336808" y="2600114"/>
            <a:ext cx="3762303"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ADOBE ANALYTICS (Boots only)</a:t>
            </a:r>
            <a:endParaRPr kumimoji="0" lang="en-US" sz="1200" b="0" i="0" u="none" strike="noStrike" kern="0" cap="none" spc="0" normalizeH="0" baseline="0" noProof="0" dirty="0">
              <a:ln>
                <a:noFill/>
              </a:ln>
              <a:effectLst/>
              <a:uLnTx/>
              <a:uFillTx/>
              <a:latin typeface="+mj-lt"/>
            </a:endParaRPr>
          </a:p>
        </p:txBody>
      </p:sp>
      <p:sp>
        <p:nvSpPr>
          <p:cNvPr id="14" name="Rectangle 13"/>
          <p:cNvSpPr/>
          <p:nvPr/>
        </p:nvSpPr>
        <p:spPr>
          <a:xfrm>
            <a:off x="4625937" y="2974969"/>
            <a:ext cx="3762303"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AAM</a:t>
            </a:r>
            <a:endParaRPr kumimoji="0" lang="en-US" sz="1200" b="0" i="0" u="none" strike="noStrike" kern="0" cap="none" spc="0" normalizeH="0" baseline="0" noProof="0" dirty="0">
              <a:ln>
                <a:noFill/>
              </a:ln>
              <a:effectLst/>
              <a:uLnTx/>
              <a:uFillTx/>
              <a:latin typeface="+mj-lt"/>
            </a:endParaRPr>
          </a:p>
        </p:txBody>
      </p:sp>
      <p:sp>
        <p:nvSpPr>
          <p:cNvPr id="15" name="Rectangle 14"/>
          <p:cNvSpPr/>
          <p:nvPr/>
        </p:nvSpPr>
        <p:spPr>
          <a:xfrm>
            <a:off x="336807" y="3991864"/>
            <a:ext cx="3762303"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CI</a:t>
            </a:r>
            <a:endParaRPr kumimoji="0" lang="en-US" sz="1200" b="0" i="0" u="none" strike="noStrike" kern="0" cap="none" spc="0" normalizeH="0" baseline="0" noProof="0" dirty="0">
              <a:ln>
                <a:noFill/>
              </a:ln>
              <a:effectLst/>
              <a:uLnTx/>
              <a:uFillTx/>
              <a:latin typeface="+mj-lt"/>
            </a:endParaRPr>
          </a:p>
        </p:txBody>
      </p:sp>
      <p:sp>
        <p:nvSpPr>
          <p:cNvPr id="16" name="Rectangle 15"/>
          <p:cNvSpPr/>
          <p:nvPr/>
        </p:nvSpPr>
        <p:spPr>
          <a:xfrm>
            <a:off x="357070" y="4252998"/>
            <a:ext cx="4572000" cy="830997"/>
          </a:xfrm>
          <a:prstGeom prst="rect">
            <a:avLst/>
          </a:prstGeom>
        </p:spPr>
        <p:txBody>
          <a:bodyPr>
            <a:spAutoFit/>
          </a:bodyPr>
          <a:lstStyle/>
          <a:p>
            <a:pPr marL="171450" indent="-171450" defTabSz="914400">
              <a:buFont typeface="Arial" panose="020B0604020202020204" pitchFamily="34" charset="0"/>
              <a:buChar char="•"/>
              <a:defRPr/>
            </a:pPr>
            <a:r>
              <a:rPr lang="en-US" sz="800" dirty="0">
                <a:solidFill>
                  <a:srgbClr val="292F3C"/>
                </a:solidFill>
                <a:cs typeface="Calibri" panose="020F0502020204030204" pitchFamily="34" charset="0"/>
              </a:rPr>
              <a:t>Built Relationship Mapping, &amp; Create Customer Segments for Marketing Use Cases</a:t>
            </a:r>
          </a:p>
          <a:p>
            <a:pPr marL="171450" indent="-171450" defTabSz="914400">
              <a:buFont typeface="Arial" panose="020B0604020202020204" pitchFamily="34" charset="0"/>
              <a:buChar char="•"/>
              <a:defRPr/>
            </a:pPr>
            <a:r>
              <a:rPr lang="en-US" sz="800" dirty="0">
                <a:solidFill>
                  <a:srgbClr val="292F3C"/>
                </a:solidFill>
                <a:cs typeface="Calibri" panose="020F0502020204030204" pitchFamily="34" charset="0"/>
              </a:rPr>
              <a:t>Run  ML models using Azure ML service for 2 Use Cases</a:t>
            </a:r>
          </a:p>
          <a:p>
            <a:pPr marL="171450" indent="-171450" defTabSz="914400">
              <a:buFont typeface="Arial" panose="020B0604020202020204" pitchFamily="34" charset="0"/>
              <a:buChar char="•"/>
              <a:defRPr/>
            </a:pPr>
            <a:r>
              <a:rPr lang="en-US" sz="800" dirty="0">
                <a:solidFill>
                  <a:srgbClr val="292F3C"/>
                </a:solidFill>
                <a:cs typeface="Calibri" panose="020F0502020204030204" pitchFamily="34" charset="0"/>
              </a:rPr>
              <a:t>Data Integration between CI, &amp; Adobe cloud platform, and response to WBA data stores</a:t>
            </a:r>
          </a:p>
          <a:p>
            <a:pPr marL="171450" indent="-171450" defTabSz="914400">
              <a:buFont typeface="Arial" panose="020B0604020202020204" pitchFamily="34" charset="0"/>
              <a:buChar char="•"/>
              <a:defRPr/>
            </a:pPr>
            <a:r>
              <a:rPr lang="en-US" sz="800" dirty="0">
                <a:solidFill>
                  <a:srgbClr val="292F3C"/>
                </a:solidFill>
                <a:cs typeface="Calibri" panose="020F0502020204030204" pitchFamily="34" charset="0"/>
              </a:rPr>
              <a:t>CI to support 4 Use Cases for Walgreens, &amp; 3 Use Cases for Boots</a:t>
            </a:r>
          </a:p>
          <a:p>
            <a:pPr marL="171450" indent="-171450" defTabSz="914400">
              <a:buFont typeface="Arial" panose="020B0604020202020204" pitchFamily="34" charset="0"/>
              <a:buChar char="•"/>
              <a:defRPr/>
            </a:pPr>
            <a:r>
              <a:rPr lang="en-US" sz="800" dirty="0">
                <a:solidFill>
                  <a:srgbClr val="292F3C"/>
                </a:solidFill>
                <a:cs typeface="Calibri" panose="020F0502020204030204" pitchFamily="34" charset="0"/>
              </a:rPr>
              <a:t>All use cases would be reviewed to understand the CI leverage during Marketing Use Case Understanding phase</a:t>
            </a:r>
          </a:p>
        </p:txBody>
      </p:sp>
    </p:spTree>
    <p:extLst>
      <p:ext uri="{BB962C8B-B14F-4D97-AF65-F5344CB8AC3E}">
        <p14:creationId xmlns:p14="http://schemas.microsoft.com/office/powerpoint/2010/main" val="23597480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Engagement scope and assumptions</a:t>
            </a:r>
          </a:p>
        </p:txBody>
      </p:sp>
      <p:sp>
        <p:nvSpPr>
          <p:cNvPr id="3" name="Text Placeholder 2"/>
          <p:cNvSpPr>
            <a:spLocks noGrp="1"/>
          </p:cNvSpPr>
          <p:nvPr>
            <p:ph type="body" sz="quarter" idx="12"/>
          </p:nvPr>
        </p:nvSpPr>
        <p:spPr/>
        <p:txBody>
          <a:bodyPr/>
          <a:lstStyle/>
          <a:p>
            <a:r>
              <a:rPr lang="en-US" dirty="0">
                <a:latin typeface="+mj-lt"/>
              </a:rPr>
              <a:t>OUT OF SCOPE</a:t>
            </a:r>
          </a:p>
        </p:txBody>
      </p:sp>
      <p:sp>
        <p:nvSpPr>
          <p:cNvPr id="4" name="Footer Placeholder 3"/>
          <p:cNvSpPr>
            <a:spLocks noGrp="1"/>
          </p:cNvSpPr>
          <p:nvPr>
            <p:ph type="ftr" sz="quarter" idx="13"/>
          </p:nvPr>
        </p:nvSpPr>
        <p:spPr/>
        <p:txBody>
          <a:bodyPr/>
          <a:lstStyle/>
          <a:p>
            <a:r>
              <a:rPr lang="en-US">
                <a:latin typeface="+mj-lt"/>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latin typeface="+mj-lt"/>
              </a:rPr>
              <a:pPr/>
              <a:t>104</a:t>
            </a:fld>
            <a:endParaRPr lang="en-US">
              <a:latin typeface="+mj-lt"/>
            </a:endParaRPr>
          </a:p>
        </p:txBody>
      </p:sp>
      <p:sp>
        <p:nvSpPr>
          <p:cNvPr id="8" name="Rectangle 7"/>
          <p:cNvSpPr/>
          <p:nvPr/>
        </p:nvSpPr>
        <p:spPr>
          <a:xfrm>
            <a:off x="419099" y="863791"/>
            <a:ext cx="3762304"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PROGRAM</a:t>
            </a:r>
            <a:endParaRPr kumimoji="0" lang="en-US" sz="1200" b="0" i="0" u="none" strike="noStrike" kern="0" cap="none" spc="0" normalizeH="0" baseline="0" noProof="0" dirty="0">
              <a:ln>
                <a:noFill/>
              </a:ln>
              <a:effectLst/>
              <a:uLnTx/>
              <a:uFillTx/>
              <a:latin typeface="+mj-lt"/>
            </a:endParaRPr>
          </a:p>
        </p:txBody>
      </p:sp>
      <p:sp>
        <p:nvSpPr>
          <p:cNvPr id="12" name="Rectangle 11"/>
          <p:cNvSpPr/>
          <p:nvPr/>
        </p:nvSpPr>
        <p:spPr>
          <a:xfrm>
            <a:off x="4450172" y="857443"/>
            <a:ext cx="3762303"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AAM / ACM</a:t>
            </a:r>
            <a:endParaRPr kumimoji="0" lang="en-US" sz="1200" b="0" i="0" u="none" strike="noStrike" kern="0" cap="none" spc="0" normalizeH="0" baseline="0" noProof="0" dirty="0">
              <a:ln>
                <a:noFill/>
              </a:ln>
              <a:effectLst/>
              <a:uLnTx/>
              <a:uFillTx/>
              <a:latin typeface="+mj-lt"/>
            </a:endParaRPr>
          </a:p>
        </p:txBody>
      </p:sp>
      <p:sp>
        <p:nvSpPr>
          <p:cNvPr id="18" name="Rectangle 17"/>
          <p:cNvSpPr/>
          <p:nvPr/>
        </p:nvSpPr>
        <p:spPr>
          <a:xfrm>
            <a:off x="419099" y="1094197"/>
            <a:ext cx="4572000" cy="1446550"/>
          </a:xfrm>
          <a:prstGeom prst="rect">
            <a:avLst/>
          </a:prstGeom>
        </p:spPr>
        <p:txBody>
          <a:bodyPr>
            <a:spAutoFit/>
          </a:bodyPr>
          <a:lstStyle/>
          <a:p>
            <a:pPr marL="228600" indent="-228600">
              <a:buSzPct val="100000"/>
              <a:buFont typeface="Arial" panose="020B0604020202020204" pitchFamily="34" charset="0"/>
              <a:buChar char="•"/>
            </a:pPr>
            <a:r>
              <a:rPr lang="en-US" sz="800" dirty="0">
                <a:latin typeface="+mj-lt"/>
              </a:rPr>
              <a:t>Any area not explicitly mentioned under in scope</a:t>
            </a:r>
          </a:p>
          <a:p>
            <a:pPr marL="228600" indent="-228600">
              <a:buSzPct val="100000"/>
              <a:buFont typeface="Arial" panose="020B0604020202020204" pitchFamily="34" charset="0"/>
              <a:buChar char="•"/>
            </a:pPr>
            <a:r>
              <a:rPr lang="en-US" sz="800" dirty="0">
                <a:latin typeface="+mj-lt"/>
              </a:rPr>
              <a:t>Any customization of base product features</a:t>
            </a:r>
          </a:p>
          <a:p>
            <a:pPr marL="228600" indent="-228600">
              <a:buSzPct val="100000"/>
              <a:buFont typeface="Arial" panose="020B0604020202020204" pitchFamily="34" charset="0"/>
              <a:buChar char="•"/>
            </a:pPr>
            <a:r>
              <a:rPr lang="en-US" sz="800" dirty="0">
                <a:latin typeface="+mj-lt"/>
              </a:rPr>
              <a:t>UAT Test Cases preparation &amp; UAT Execution</a:t>
            </a:r>
          </a:p>
          <a:p>
            <a:pPr marL="228600" indent="-228600">
              <a:buSzPct val="100000"/>
              <a:buFont typeface="Arial" panose="020B0604020202020204" pitchFamily="34" charset="0"/>
              <a:buChar char="•"/>
            </a:pPr>
            <a:r>
              <a:rPr lang="en-US" sz="800" dirty="0">
                <a:latin typeface="+mj-lt"/>
              </a:rPr>
              <a:t>Infrastructure related support services</a:t>
            </a:r>
          </a:p>
          <a:p>
            <a:pPr marL="228600" indent="-228600">
              <a:buSzPct val="100000"/>
              <a:buFont typeface="Arial" panose="020B0604020202020204" pitchFamily="34" charset="0"/>
              <a:buChar char="•"/>
            </a:pPr>
            <a:r>
              <a:rPr lang="en-US" sz="800" dirty="0">
                <a:latin typeface="+mj-lt"/>
              </a:rPr>
              <a:t>Support for Integrated Applications</a:t>
            </a:r>
          </a:p>
          <a:p>
            <a:pPr marL="228600" indent="-228600">
              <a:buSzPct val="100000"/>
              <a:buFont typeface="Arial" panose="020B0604020202020204" pitchFamily="34" charset="0"/>
              <a:buChar char="•"/>
            </a:pPr>
            <a:r>
              <a:rPr lang="en-US" sz="800" dirty="0">
                <a:latin typeface="+mj-lt"/>
              </a:rPr>
              <a:t>Network/ Security configuration</a:t>
            </a:r>
          </a:p>
          <a:p>
            <a:pPr marL="228600" indent="-228600">
              <a:buSzPct val="100000"/>
              <a:buFont typeface="Arial" panose="020B0604020202020204" pitchFamily="34" charset="0"/>
              <a:buChar char="•"/>
            </a:pPr>
            <a:r>
              <a:rPr lang="en-US" sz="800" dirty="0">
                <a:latin typeface="+mj-lt"/>
              </a:rPr>
              <a:t>Adobe platform(hardware/ OS) monitoring </a:t>
            </a:r>
          </a:p>
          <a:p>
            <a:pPr marL="228600" indent="-228600">
              <a:buSzPct val="100000"/>
              <a:buFont typeface="Arial" panose="020B0604020202020204" pitchFamily="34" charset="0"/>
              <a:buChar char="•"/>
            </a:pPr>
            <a:r>
              <a:rPr lang="en-US" sz="800" dirty="0">
                <a:latin typeface="+mj-lt"/>
              </a:rPr>
              <a:t>Environment backup, restore, failover and Disaster Recovery</a:t>
            </a:r>
          </a:p>
          <a:p>
            <a:pPr marL="228600" indent="-228600">
              <a:buSzPct val="100000"/>
              <a:buFont typeface="Arial" panose="020B0604020202020204" pitchFamily="34" charset="0"/>
              <a:buChar char="•"/>
            </a:pPr>
            <a:r>
              <a:rPr lang="en-US" sz="800" dirty="0">
                <a:latin typeface="+mj-lt"/>
              </a:rPr>
              <a:t>Deployment and maintenance of 3rd party</a:t>
            </a:r>
          </a:p>
          <a:p>
            <a:pPr marL="228600" indent="-228600">
              <a:buSzPct val="100000"/>
              <a:buFont typeface="Arial" panose="020B0604020202020204" pitchFamily="34" charset="0"/>
              <a:buChar char="•"/>
            </a:pPr>
            <a:r>
              <a:rPr lang="en-US" sz="800" dirty="0">
                <a:latin typeface="+mj-lt"/>
              </a:rPr>
              <a:t>Software, Hardware &amp; Server procurement and maintenance</a:t>
            </a:r>
          </a:p>
          <a:p>
            <a:pPr marL="228600" indent="-228600">
              <a:buSzPct val="100000"/>
              <a:buFont typeface="Arial" panose="020B0604020202020204" pitchFamily="34" charset="0"/>
              <a:buChar char="•"/>
            </a:pPr>
            <a:r>
              <a:rPr lang="en-US" sz="800" dirty="0">
                <a:latin typeface="+mj-lt"/>
              </a:rPr>
              <a:t>Release Management of non-minor enhancements</a:t>
            </a:r>
          </a:p>
        </p:txBody>
      </p:sp>
      <p:sp>
        <p:nvSpPr>
          <p:cNvPr id="19" name="Rectangle 18"/>
          <p:cNvSpPr/>
          <p:nvPr/>
        </p:nvSpPr>
        <p:spPr>
          <a:xfrm>
            <a:off x="4450172" y="1105432"/>
            <a:ext cx="4534078" cy="3000821"/>
          </a:xfrm>
          <a:prstGeom prst="rect">
            <a:avLst/>
          </a:prstGeom>
          <a:noFill/>
        </p:spPr>
        <p:txBody>
          <a:bodyPr wrap="square" numCol="2">
            <a:spAutoFit/>
          </a:bodyPr>
          <a:lstStyle/>
          <a:p>
            <a:pPr marL="225424" lvl="0"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Data Cleansing and Quality</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Any data source Integration with Adobe Campaign</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Any Integration other than what is included into the scope</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Development of any custom reports</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Any other functionality not supported OOTB by Adobe Campaign</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Building of Any Email or Web apps using HTML directly in Campaign</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Upgrade and environment maintenance</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Language support other than English</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Any Additional/ New Campaign Build/ Execution other than the campaigns considered in scope </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Configuration of Data encryption (rest and transit)</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Configuration of Interaction &amp; Offer Management, </a:t>
            </a:r>
            <a:r>
              <a:rPr lang="en-US" sz="800" dirty="0">
                <a:latin typeface="+mj-lt"/>
              </a:rPr>
              <a:t>Coupon module on Campaign platform</a:t>
            </a:r>
          </a:p>
          <a:p>
            <a:pPr marL="225424" indent="-171450" defTabSz="457113" fontAlgn="b">
              <a:buSzPct val="100000"/>
              <a:buFont typeface="Arial" panose="020B0604020202020204" pitchFamily="34" charset="0"/>
              <a:buChar char="•"/>
              <a:defRPr/>
            </a:pPr>
            <a:r>
              <a:rPr lang="en-US" sz="800" dirty="0">
                <a:latin typeface="+mj-lt"/>
              </a:rPr>
              <a:t>Any customization or work around to achieve business requirement that is not feasible using adobe provided connector</a:t>
            </a:r>
          </a:p>
          <a:p>
            <a:pPr marL="225424" indent="-171450" defTabSz="457113" fontAlgn="b">
              <a:buSzPct val="100000"/>
              <a:buFont typeface="Arial" panose="020B0604020202020204" pitchFamily="34" charset="0"/>
              <a:buChar char="•"/>
              <a:defRPr/>
            </a:pPr>
            <a:r>
              <a:rPr lang="en-US" sz="800" dirty="0">
                <a:latin typeface="+mj-lt"/>
              </a:rPr>
              <a:t>Data migration from legacy system/ application or from 3rd party system</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Building or amendment of Mobile App</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Building of any API</a:t>
            </a:r>
          </a:p>
          <a:p>
            <a:pPr marL="225424" indent="-171450" defTabSz="457113" fontAlgn="b">
              <a:buSzPct val="100000"/>
              <a:buFont typeface="Arial" panose="020B0604020202020204" pitchFamily="34" charset="0"/>
              <a:buChar char="•"/>
              <a:defRPr/>
            </a:pPr>
            <a:r>
              <a:rPr lang="en-US" sz="800" dirty="0">
                <a:latin typeface="+mj-lt"/>
              </a:rPr>
              <a:t>Configuration of connectors other than those needed to integrate Adobe products in scope and Azure Blob storage</a:t>
            </a:r>
          </a:p>
          <a:p>
            <a:pPr marL="225424" indent="-171450" defTabSz="457113" fontAlgn="b">
              <a:buSzPct val="100000"/>
              <a:buFont typeface="Arial" panose="020B0604020202020204" pitchFamily="34" charset="0"/>
              <a:buChar char="•"/>
              <a:defRPr/>
            </a:pPr>
            <a:endParaRPr lang="en-US" sz="800" dirty="0">
              <a:latin typeface="+mj-lt"/>
              <a:cs typeface="Calibri" panose="020F0502020204030204" pitchFamily="34" charset="0"/>
            </a:endParaRPr>
          </a:p>
          <a:p>
            <a:pPr marL="225424" indent="-171450" defTabSz="457113" fontAlgn="b">
              <a:buSzPct val="100000"/>
              <a:buFont typeface="Arial" panose="020B0604020202020204" pitchFamily="34" charset="0"/>
              <a:buChar char="•"/>
              <a:defRPr/>
            </a:pPr>
            <a:endParaRPr lang="en-US" sz="800" dirty="0">
              <a:latin typeface="+mj-lt"/>
            </a:endParaRPr>
          </a:p>
          <a:p>
            <a:pPr marL="225424" indent="-171450" defTabSz="457113" fontAlgn="b">
              <a:buSzPct val="100000"/>
              <a:buFont typeface="Arial" panose="020B0604020202020204" pitchFamily="34" charset="0"/>
              <a:buChar char="•"/>
              <a:defRPr/>
            </a:pPr>
            <a:endParaRPr lang="en-US" sz="800" dirty="0">
              <a:latin typeface="+mj-lt"/>
            </a:endParaRPr>
          </a:p>
          <a:p>
            <a:pPr marL="225424" indent="-171450" defTabSz="457113" fontAlgn="b">
              <a:buSzPct val="100000"/>
              <a:buFont typeface="Arial" panose="020B0604020202020204" pitchFamily="34" charset="0"/>
              <a:buChar char="•"/>
              <a:defRPr/>
            </a:pPr>
            <a:endParaRPr lang="en-US" sz="800" dirty="0">
              <a:latin typeface="+mj-lt"/>
            </a:endParaRPr>
          </a:p>
        </p:txBody>
      </p:sp>
      <p:sp>
        <p:nvSpPr>
          <p:cNvPr id="20" name="Rectangle 19"/>
          <p:cNvSpPr/>
          <p:nvPr/>
        </p:nvSpPr>
        <p:spPr>
          <a:xfrm>
            <a:off x="419099" y="2639223"/>
            <a:ext cx="3762304"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ADOBE ANALYTICS</a:t>
            </a:r>
            <a:endParaRPr kumimoji="0" lang="en-US" sz="1200" b="0" i="0" u="none" strike="noStrike" kern="0" cap="none" spc="0" normalizeH="0" baseline="0" noProof="0" dirty="0">
              <a:ln>
                <a:noFill/>
              </a:ln>
              <a:effectLst/>
              <a:uLnTx/>
              <a:uFillTx/>
              <a:latin typeface="+mj-lt"/>
            </a:endParaRPr>
          </a:p>
        </p:txBody>
      </p:sp>
      <p:sp>
        <p:nvSpPr>
          <p:cNvPr id="23" name="Rectangle 22"/>
          <p:cNvSpPr/>
          <p:nvPr/>
        </p:nvSpPr>
        <p:spPr>
          <a:xfrm>
            <a:off x="419099" y="2951681"/>
            <a:ext cx="4191000" cy="1938992"/>
          </a:xfrm>
          <a:prstGeom prst="rect">
            <a:avLst/>
          </a:prstGeom>
          <a:noFill/>
        </p:spPr>
        <p:txBody>
          <a:bodyPr wrap="square" numCol="1">
            <a:spAutoFit/>
          </a:bodyPr>
          <a:lstStyle/>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Identify &amp; Configure Additional Variables for leverage in Adobe Campaign</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Configure Analytics for Target (A4T) Integration</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Integration with AAM</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Marketing Pixels, and Conversion tagging using Adobe Launch</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Adobe Target Enablement using Adobe Launch</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Marketing Channels Configuration in Adobe Analytics</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Campaign Tracking Template for capturing user metadata in Adobe Analytics</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Reports, &amp; Dashboards in Adobe Analysis Workspace</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Mobile Apps , Emails. Paid Media</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Training Documentation, &amp; Training Sessions</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Server side or Client side integration of Adobe Audience Manager</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Optimization, &amp; Personalization using Adobe Target</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Ongoing Data Analysis, &amp; Reporting. And Production Support</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Predictive Analytics</a:t>
            </a:r>
          </a:p>
          <a:p>
            <a:pPr marL="225424" indent="-171450" defTabSz="457113" fontAlgn="b">
              <a:buSzPct val="100000"/>
              <a:buFont typeface="Arial" panose="020B0604020202020204" pitchFamily="34" charset="0"/>
              <a:buChar char="•"/>
              <a:defRPr/>
            </a:pPr>
            <a:endParaRPr lang="en-US" sz="800" dirty="0">
              <a:latin typeface="+mj-lt"/>
              <a:cs typeface="Calibri" panose="020F0502020204030204" pitchFamily="34" charset="0"/>
            </a:endParaRPr>
          </a:p>
        </p:txBody>
      </p:sp>
    </p:spTree>
    <p:extLst>
      <p:ext uri="{BB962C8B-B14F-4D97-AF65-F5344CB8AC3E}">
        <p14:creationId xmlns:p14="http://schemas.microsoft.com/office/powerpoint/2010/main" val="27294006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Engagement scope and assumptions</a:t>
            </a:r>
          </a:p>
        </p:txBody>
      </p:sp>
      <p:sp>
        <p:nvSpPr>
          <p:cNvPr id="3" name="Text Placeholder 2"/>
          <p:cNvSpPr>
            <a:spLocks noGrp="1"/>
          </p:cNvSpPr>
          <p:nvPr>
            <p:ph type="body" sz="quarter" idx="12"/>
          </p:nvPr>
        </p:nvSpPr>
        <p:spPr/>
        <p:txBody>
          <a:bodyPr/>
          <a:lstStyle/>
          <a:p>
            <a:r>
              <a:rPr lang="en-US" dirty="0">
                <a:latin typeface="+mj-lt"/>
              </a:rPr>
              <a:t>OUT OF SCOPE</a:t>
            </a:r>
          </a:p>
        </p:txBody>
      </p:sp>
      <p:sp>
        <p:nvSpPr>
          <p:cNvPr id="4" name="Footer Placeholder 3"/>
          <p:cNvSpPr>
            <a:spLocks noGrp="1"/>
          </p:cNvSpPr>
          <p:nvPr>
            <p:ph type="ftr" sz="quarter" idx="13"/>
          </p:nvPr>
        </p:nvSpPr>
        <p:spPr/>
        <p:txBody>
          <a:bodyPr/>
          <a:lstStyle/>
          <a:p>
            <a:r>
              <a:rPr lang="en-US">
                <a:latin typeface="+mj-lt"/>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latin typeface="+mj-lt"/>
              </a:rPr>
              <a:pPr/>
              <a:t>105</a:t>
            </a:fld>
            <a:endParaRPr lang="en-US">
              <a:latin typeface="+mj-lt"/>
            </a:endParaRPr>
          </a:p>
        </p:txBody>
      </p:sp>
      <p:sp>
        <p:nvSpPr>
          <p:cNvPr id="8" name="Rectangle 7"/>
          <p:cNvSpPr/>
          <p:nvPr/>
        </p:nvSpPr>
        <p:spPr>
          <a:xfrm>
            <a:off x="419099" y="886569"/>
            <a:ext cx="3762304"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AEM</a:t>
            </a:r>
            <a:endParaRPr kumimoji="0" lang="en-US" sz="1200" b="0" i="0" u="none" strike="noStrike" kern="0" cap="none" spc="0" normalizeH="0" baseline="0" noProof="0" dirty="0">
              <a:ln>
                <a:noFill/>
              </a:ln>
              <a:effectLst/>
              <a:uLnTx/>
              <a:uFillTx/>
              <a:latin typeface="+mj-lt"/>
            </a:endParaRPr>
          </a:p>
        </p:txBody>
      </p:sp>
      <p:sp>
        <p:nvSpPr>
          <p:cNvPr id="18" name="Rectangle 17"/>
          <p:cNvSpPr/>
          <p:nvPr/>
        </p:nvSpPr>
        <p:spPr>
          <a:xfrm>
            <a:off x="419099" y="1116975"/>
            <a:ext cx="3678367" cy="1323439"/>
          </a:xfrm>
          <a:prstGeom prst="rect">
            <a:avLst/>
          </a:prstGeom>
        </p:spPr>
        <p:txBody>
          <a:bodyPr wrap="square">
            <a:spAutoFit/>
          </a:bodyPr>
          <a:lstStyle/>
          <a:p>
            <a:pPr marL="228600" indent="-228600">
              <a:buSzPct val="100000"/>
              <a:buFont typeface="Arial" panose="020B0604020202020204" pitchFamily="34" charset="0"/>
              <a:buChar char="•"/>
            </a:pPr>
            <a:r>
              <a:rPr lang="en-US" sz="800" dirty="0">
                <a:latin typeface="+mj-lt"/>
              </a:rPr>
              <a:t>Any Implementation / Updates to websites on AEM Sites or any other technology.</a:t>
            </a:r>
          </a:p>
          <a:p>
            <a:pPr marL="228600" indent="-228600">
              <a:buSzPct val="100000"/>
              <a:buFont typeface="Arial" panose="020B0604020202020204" pitchFamily="34" charset="0"/>
              <a:buChar char="•"/>
            </a:pPr>
            <a:r>
              <a:rPr lang="en-US" sz="800" dirty="0">
                <a:latin typeface="+mj-lt"/>
              </a:rPr>
              <a:t>Development of Landing pages in AEM Sites (both Walgreens and Boots)</a:t>
            </a:r>
          </a:p>
          <a:p>
            <a:pPr marL="228600" indent="-228600">
              <a:buSzPct val="100000"/>
              <a:buFont typeface="Arial" panose="020B0604020202020204" pitchFamily="34" charset="0"/>
              <a:buChar char="•"/>
            </a:pPr>
            <a:r>
              <a:rPr lang="en-US" sz="800" dirty="0">
                <a:latin typeface="+mj-lt"/>
              </a:rPr>
              <a:t>Any new DAM workflow or metadata / taxonomy  as part of AEM Upgrades.</a:t>
            </a:r>
          </a:p>
          <a:p>
            <a:pPr marL="228600" indent="-228600">
              <a:buSzPct val="100000"/>
              <a:buFont typeface="Arial" panose="020B0604020202020204" pitchFamily="34" charset="0"/>
              <a:buChar char="•"/>
            </a:pPr>
            <a:r>
              <a:rPr lang="en-US" sz="800" dirty="0">
                <a:latin typeface="+mj-lt"/>
              </a:rPr>
              <a:t>Asset / content Migration is not in scope of the project for AEM Assets.</a:t>
            </a:r>
          </a:p>
          <a:p>
            <a:pPr marL="228600" indent="-228600">
              <a:buSzPct val="100000"/>
              <a:buFont typeface="Arial" panose="020B0604020202020204" pitchFamily="34" charset="0"/>
              <a:buChar char="•"/>
            </a:pPr>
            <a:r>
              <a:rPr lang="en-US" sz="800" dirty="0">
                <a:latin typeface="+mj-lt"/>
              </a:rPr>
              <a:t>Validation Testing, Implementation of Asset Share Commons and Setup of Performance Monitoring tools  is considered out of scope</a:t>
            </a:r>
          </a:p>
          <a:p>
            <a:pPr marL="228600" indent="-228600">
              <a:buSzPct val="100000"/>
              <a:buFont typeface="Arial" panose="020B0604020202020204" pitchFamily="34" charset="0"/>
              <a:buChar char="•"/>
            </a:pPr>
            <a:endParaRPr lang="en-US" sz="800" dirty="0">
              <a:latin typeface="+mj-lt"/>
            </a:endParaRPr>
          </a:p>
        </p:txBody>
      </p:sp>
      <p:sp>
        <p:nvSpPr>
          <p:cNvPr id="21" name="Rectangle 20">
            <a:extLst>
              <a:ext uri="{FF2B5EF4-FFF2-40B4-BE49-F238E27FC236}">
                <a16:creationId xmlns:a16="http://schemas.microsoft.com/office/drawing/2014/main" id="{CE2DF9DA-B2BF-4A1D-B7D0-060969E4FD9F}"/>
              </a:ext>
            </a:extLst>
          </p:cNvPr>
          <p:cNvSpPr/>
          <p:nvPr/>
        </p:nvSpPr>
        <p:spPr>
          <a:xfrm>
            <a:off x="4384071" y="1194089"/>
            <a:ext cx="3762304" cy="830997"/>
          </a:xfrm>
          <a:prstGeom prst="rect">
            <a:avLst/>
          </a:prstGeom>
          <a:noFill/>
        </p:spPr>
        <p:txBody>
          <a:bodyPr wrap="square" numCol="1">
            <a:spAutoFit/>
          </a:bodyPr>
          <a:lstStyle/>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Support any other Use Case apart from the ones in scope</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Using any other TechStack apart from CI Predictive Intelligence, &amp; Azure ML service for building the ML out puts</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Any other Data apart from ones in scope</a:t>
            </a:r>
          </a:p>
          <a:p>
            <a:pPr marL="225424" indent="-171450" defTabSz="457113" fontAlgn="b">
              <a:buSzPct val="100000"/>
              <a:buFont typeface="Arial" panose="020B0604020202020204" pitchFamily="34" charset="0"/>
              <a:buChar char="•"/>
              <a:defRPr/>
            </a:pPr>
            <a:r>
              <a:rPr lang="en-US" sz="800" dirty="0">
                <a:latin typeface="+mj-lt"/>
                <a:cs typeface="Calibri" panose="020F0502020204030204" pitchFamily="34" charset="0"/>
              </a:rPr>
              <a:t>Real time Data Access</a:t>
            </a:r>
          </a:p>
          <a:p>
            <a:pPr marL="225424" indent="-171450" defTabSz="457113" fontAlgn="b">
              <a:buSzPct val="100000"/>
              <a:buFont typeface="Arial" panose="020B0604020202020204" pitchFamily="34" charset="0"/>
              <a:buChar char="•"/>
              <a:defRPr/>
            </a:pPr>
            <a:endParaRPr lang="en-US" sz="800" dirty="0">
              <a:latin typeface="+mj-lt"/>
              <a:cs typeface="Calibri" panose="020F0502020204030204" pitchFamily="34" charset="0"/>
            </a:endParaRPr>
          </a:p>
        </p:txBody>
      </p:sp>
      <p:sp>
        <p:nvSpPr>
          <p:cNvPr id="22" name="Rectangle 21"/>
          <p:cNvSpPr/>
          <p:nvPr/>
        </p:nvSpPr>
        <p:spPr>
          <a:xfrm>
            <a:off x="4384071" y="880221"/>
            <a:ext cx="3762304"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CI</a:t>
            </a:r>
            <a:endParaRPr kumimoji="0" lang="en-US" sz="1200" b="0" i="0" u="none" strike="noStrike" kern="0" cap="none" spc="0" normalizeH="0" baseline="0" noProof="0" dirty="0">
              <a:ln>
                <a:noFill/>
              </a:ln>
              <a:effectLst/>
              <a:uLnTx/>
              <a:uFillTx/>
              <a:latin typeface="+mj-lt"/>
            </a:endParaRPr>
          </a:p>
        </p:txBody>
      </p:sp>
    </p:spTree>
    <p:extLst>
      <p:ext uri="{BB962C8B-B14F-4D97-AF65-F5344CB8AC3E}">
        <p14:creationId xmlns:p14="http://schemas.microsoft.com/office/powerpoint/2010/main" val="26326444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Engagement scope and assumptions</a:t>
            </a:r>
          </a:p>
        </p:txBody>
      </p:sp>
      <p:sp>
        <p:nvSpPr>
          <p:cNvPr id="3" name="Text Placeholder 2"/>
          <p:cNvSpPr>
            <a:spLocks noGrp="1"/>
          </p:cNvSpPr>
          <p:nvPr>
            <p:ph type="body" sz="quarter" idx="12"/>
          </p:nvPr>
        </p:nvSpPr>
        <p:spPr/>
        <p:txBody>
          <a:bodyPr/>
          <a:lstStyle/>
          <a:p>
            <a:r>
              <a:rPr lang="en-US" dirty="0">
                <a:latin typeface="+mj-lt"/>
              </a:rPr>
              <a:t>ASSUMPTIONS</a:t>
            </a:r>
          </a:p>
        </p:txBody>
      </p:sp>
      <p:sp>
        <p:nvSpPr>
          <p:cNvPr id="4" name="Footer Placeholder 3"/>
          <p:cNvSpPr>
            <a:spLocks noGrp="1"/>
          </p:cNvSpPr>
          <p:nvPr>
            <p:ph type="ftr" sz="quarter" idx="13"/>
          </p:nvPr>
        </p:nvSpPr>
        <p:spPr/>
        <p:txBody>
          <a:bodyPr/>
          <a:lstStyle/>
          <a:p>
            <a:r>
              <a:rPr lang="en-US">
                <a:latin typeface="+mj-lt"/>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latin typeface="+mj-lt"/>
              </a:rPr>
              <a:pPr/>
              <a:t>106</a:t>
            </a:fld>
            <a:endParaRPr lang="en-US">
              <a:latin typeface="+mj-lt"/>
            </a:endParaRPr>
          </a:p>
        </p:txBody>
      </p:sp>
      <p:sp>
        <p:nvSpPr>
          <p:cNvPr id="8" name="Rectangle 7"/>
          <p:cNvSpPr/>
          <p:nvPr/>
        </p:nvSpPr>
        <p:spPr>
          <a:xfrm>
            <a:off x="419099" y="875026"/>
            <a:ext cx="3762304"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ADOBE CAMPAIGN</a:t>
            </a:r>
            <a:endParaRPr kumimoji="0" lang="en-US" sz="1200" b="0" i="0" u="none" strike="noStrike" kern="0" cap="none" spc="0" normalizeH="0" baseline="0" noProof="0" dirty="0">
              <a:ln>
                <a:noFill/>
              </a:ln>
              <a:effectLst/>
              <a:uLnTx/>
              <a:uFillTx/>
              <a:latin typeface="+mj-lt"/>
            </a:endParaRPr>
          </a:p>
        </p:txBody>
      </p:sp>
      <p:sp>
        <p:nvSpPr>
          <p:cNvPr id="12" name="Rectangle 11"/>
          <p:cNvSpPr/>
          <p:nvPr/>
        </p:nvSpPr>
        <p:spPr>
          <a:xfrm>
            <a:off x="4449218" y="2949910"/>
            <a:ext cx="3762303"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AAM / AEM</a:t>
            </a:r>
            <a:endParaRPr kumimoji="0" lang="en-US" sz="1200" b="0" i="0" u="none" strike="noStrike" kern="0" cap="none" spc="0" normalizeH="0" baseline="0" noProof="0" dirty="0">
              <a:ln>
                <a:noFill/>
              </a:ln>
              <a:effectLst/>
              <a:uLnTx/>
              <a:uFillTx/>
              <a:latin typeface="+mj-lt"/>
            </a:endParaRPr>
          </a:p>
        </p:txBody>
      </p:sp>
      <p:sp>
        <p:nvSpPr>
          <p:cNvPr id="20" name="Rectangle 19"/>
          <p:cNvSpPr/>
          <p:nvPr/>
        </p:nvSpPr>
        <p:spPr>
          <a:xfrm>
            <a:off x="4450171" y="875026"/>
            <a:ext cx="3762304"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ADOBE ANALYTICS</a:t>
            </a:r>
            <a:endParaRPr kumimoji="0" lang="en-US" sz="1200" b="0" i="0" u="none" strike="noStrike" kern="0" cap="none" spc="0" normalizeH="0" baseline="0" noProof="0" dirty="0">
              <a:ln>
                <a:noFill/>
              </a:ln>
              <a:effectLst/>
              <a:uLnTx/>
              <a:uFillTx/>
              <a:latin typeface="+mj-lt"/>
            </a:endParaRPr>
          </a:p>
        </p:txBody>
      </p:sp>
      <p:sp>
        <p:nvSpPr>
          <p:cNvPr id="22" name="Rectangle 21"/>
          <p:cNvSpPr/>
          <p:nvPr/>
        </p:nvSpPr>
        <p:spPr>
          <a:xfrm>
            <a:off x="419098" y="3891184"/>
            <a:ext cx="3762304"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CI</a:t>
            </a:r>
            <a:endParaRPr kumimoji="0" lang="en-US" sz="1200" b="0" i="0" u="none" strike="noStrike" kern="0" cap="none" spc="0" normalizeH="0" baseline="0" noProof="0" dirty="0">
              <a:ln>
                <a:noFill/>
              </a:ln>
              <a:effectLst/>
              <a:uLnTx/>
              <a:uFillTx/>
              <a:latin typeface="+mj-lt"/>
            </a:endParaRPr>
          </a:p>
        </p:txBody>
      </p:sp>
      <p:sp>
        <p:nvSpPr>
          <p:cNvPr id="14" name="Rectangle 13">
            <a:extLst>
              <a:ext uri="{FF2B5EF4-FFF2-40B4-BE49-F238E27FC236}">
                <a16:creationId xmlns:a16="http://schemas.microsoft.com/office/drawing/2014/main" id="{9770B4B9-9CA2-4EEA-90D5-3BEEDF7EFCB9}"/>
              </a:ext>
            </a:extLst>
          </p:cNvPr>
          <p:cNvSpPr/>
          <p:nvPr/>
        </p:nvSpPr>
        <p:spPr>
          <a:xfrm>
            <a:off x="419098" y="4127938"/>
            <a:ext cx="3923371" cy="461665"/>
          </a:xfrm>
          <a:prstGeom prst="rect">
            <a:avLst/>
          </a:prstGeom>
        </p:spPr>
        <p:txBody>
          <a:bodyPr wrap="square">
            <a:spAutoFit/>
          </a:bodyPr>
          <a:lstStyle/>
          <a:p>
            <a:pPr marL="228594" lvl="0" indent="-228594" defTabSz="914400">
              <a:buFont typeface="Arial" panose="020B0604020202020204" pitchFamily="34" charset="0"/>
              <a:buChar char="•"/>
              <a:defRPr/>
            </a:pPr>
            <a:r>
              <a:rPr lang="en-US" sz="800" dirty="0">
                <a:latin typeface="+mj-lt"/>
                <a:cs typeface="Calibri" panose="020F0502020204030204" pitchFamily="34" charset="0"/>
              </a:rPr>
              <a:t>WBA would have licenses to Azure ML services to run Analytics Models</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Adobe Cloud Platform to subscribe to CSV, &amp; JSON files.</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Data Access would be batch mode</a:t>
            </a:r>
          </a:p>
        </p:txBody>
      </p:sp>
      <p:sp>
        <p:nvSpPr>
          <p:cNvPr id="6" name="Rectangle 5"/>
          <p:cNvSpPr/>
          <p:nvPr/>
        </p:nvSpPr>
        <p:spPr>
          <a:xfrm>
            <a:off x="419099" y="1133939"/>
            <a:ext cx="3762303" cy="2554545"/>
          </a:xfrm>
          <a:prstGeom prst="rect">
            <a:avLst/>
          </a:prstGeom>
        </p:spPr>
        <p:txBody>
          <a:bodyPr wrap="square">
            <a:spAutoFit/>
          </a:bodyPr>
          <a:lstStyle/>
          <a:p>
            <a:pPr marL="171450" lvl="0" indent="-171450">
              <a:buFont typeface="Arial" panose="020B0604020202020204" pitchFamily="34" charset="0"/>
              <a:buChar char="•"/>
            </a:pPr>
            <a:r>
              <a:rPr lang="en-US" sz="800" dirty="0">
                <a:latin typeface="+mj-lt"/>
              </a:rPr>
              <a:t>Templates and Creatives will be built in AEM and pulled in Campaign delivery</a:t>
            </a:r>
          </a:p>
          <a:p>
            <a:pPr marL="171450" lvl="0" indent="-171450">
              <a:buFont typeface="Arial" panose="020B0604020202020204" pitchFamily="34" charset="0"/>
              <a:buChar char="•"/>
            </a:pPr>
            <a:r>
              <a:rPr lang="en-US" sz="800" dirty="0">
                <a:latin typeface="+mj-lt"/>
              </a:rPr>
              <a:t>AEM will be used as DAM, all the assets will be uploaded and their respective URL’s will be used in Campaign</a:t>
            </a:r>
          </a:p>
          <a:p>
            <a:pPr marL="171450" lvl="0" indent="-171450">
              <a:buFont typeface="Arial" panose="020B0604020202020204" pitchFamily="34" charset="0"/>
              <a:buChar char="•"/>
            </a:pPr>
            <a:r>
              <a:rPr lang="en-US" sz="800" dirty="0">
                <a:latin typeface="+mj-lt"/>
              </a:rPr>
              <a:t>Email and Push templates for all campaigns will be made available for integration before start of campaign development</a:t>
            </a:r>
          </a:p>
          <a:p>
            <a:pPr marL="171450" lvl="0" indent="-171450">
              <a:buFont typeface="Arial" panose="020B0604020202020204" pitchFamily="34" charset="0"/>
              <a:buChar char="•"/>
            </a:pPr>
            <a:r>
              <a:rPr lang="en-US" sz="800" dirty="0">
                <a:latin typeface="+mj-lt"/>
              </a:rPr>
              <a:t>WBA will provide the details of the fields needed by Direct mail channel</a:t>
            </a:r>
          </a:p>
          <a:p>
            <a:pPr marL="171450" lvl="0" indent="-171450">
              <a:buFont typeface="Arial" panose="020B0604020202020204" pitchFamily="34" charset="0"/>
              <a:buChar char="•"/>
            </a:pPr>
            <a:r>
              <a:rPr lang="en-US" sz="800" dirty="0">
                <a:latin typeface="+mj-lt"/>
              </a:rPr>
              <a:t>Email Delivery Server configuration, Domain delegation and proxy server configuration will be done by Adobe support team with assistance of Cognizant and WBA network team</a:t>
            </a:r>
          </a:p>
          <a:p>
            <a:pPr marL="171450" lvl="0" indent="-171450">
              <a:buFont typeface="Arial" panose="020B0604020202020204" pitchFamily="34" charset="0"/>
              <a:buChar char="•"/>
            </a:pPr>
            <a:r>
              <a:rPr lang="en-US" sz="800" dirty="0">
                <a:latin typeface="+mj-lt"/>
              </a:rPr>
              <a:t>Email and SMS Service Provider to be used for campaigns will be identified by WBA</a:t>
            </a:r>
          </a:p>
          <a:p>
            <a:pPr marL="171450" lvl="0" indent="-171450">
              <a:buFont typeface="Arial" panose="020B0604020202020204" pitchFamily="34" charset="0"/>
              <a:buChar char="•"/>
            </a:pPr>
            <a:r>
              <a:rPr lang="en-US" sz="800" dirty="0">
                <a:latin typeface="+mj-lt"/>
              </a:rPr>
              <a:t>All the integrations will use file from Azure Blob Storage or Adobe Provided Connectors</a:t>
            </a:r>
          </a:p>
          <a:p>
            <a:pPr marL="171450" lvl="0" indent="-171450">
              <a:buFont typeface="Arial" panose="020B0604020202020204" pitchFamily="34" charset="0"/>
              <a:buChar char="•"/>
            </a:pPr>
            <a:r>
              <a:rPr lang="en-US" sz="800" dirty="0">
                <a:latin typeface="+mj-lt"/>
              </a:rPr>
              <a:t>A campaign workflow will have maximum 2 deliveries per channel to handle AB testing</a:t>
            </a:r>
          </a:p>
          <a:p>
            <a:pPr marL="171450" lvl="0" indent="-171450">
              <a:buFont typeface="Arial" panose="020B0604020202020204" pitchFamily="34" charset="0"/>
              <a:buChar char="•"/>
            </a:pPr>
            <a:r>
              <a:rPr lang="en-US" sz="800" dirty="0">
                <a:latin typeface="+mj-lt"/>
              </a:rPr>
              <a:t>Only the functionalities supported out of the box by Adobe Campaign will be Implemented</a:t>
            </a:r>
          </a:p>
          <a:p>
            <a:pPr marL="171450" lvl="0" indent="-171450">
              <a:buFont typeface="Arial" panose="020B0604020202020204" pitchFamily="34" charset="0"/>
              <a:buChar char="•"/>
            </a:pPr>
            <a:r>
              <a:rPr lang="en-US" sz="800" dirty="0">
                <a:latin typeface="+mj-lt"/>
              </a:rPr>
              <a:t>UAT design and execution will be owned by WBA. During UAT the scope for Cognizant team will be limited to fixing of Configuration related defects</a:t>
            </a:r>
          </a:p>
        </p:txBody>
      </p:sp>
      <p:sp>
        <p:nvSpPr>
          <p:cNvPr id="7" name="Rectangle 6"/>
          <p:cNvSpPr/>
          <p:nvPr/>
        </p:nvSpPr>
        <p:spPr>
          <a:xfrm>
            <a:off x="4450171" y="1186604"/>
            <a:ext cx="3761350" cy="1446550"/>
          </a:xfrm>
          <a:prstGeom prst="rect">
            <a:avLst/>
          </a:prstGeom>
        </p:spPr>
        <p:txBody>
          <a:bodyPr wrap="square">
            <a:spAutoFit/>
          </a:bodyPr>
          <a:lstStyle/>
          <a:p>
            <a:pPr marL="228594" lvl="0" indent="-228594" defTabSz="914400">
              <a:buFont typeface="Arial" panose="020B0604020202020204" pitchFamily="34" charset="0"/>
              <a:buChar char="•"/>
              <a:defRPr/>
            </a:pPr>
            <a:r>
              <a:rPr lang="en-US" sz="800" dirty="0">
                <a:latin typeface="+mj-lt"/>
                <a:cs typeface="Calibri" panose="020F0502020204030204" pitchFamily="34" charset="0"/>
              </a:rPr>
              <a:t>Launch Migration is underway and would be completed before the commencement of this project</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Adobe SSO integration, &amp; Migration of existing users to Federated Identity  would be enabled by Adobe</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Adobe Target, &amp; Adobe Analytics Deployment via Adobe Launch on Walgreens Website alone</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Google Analytics would be the primary Web Analytics Solution</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Adobe SSO integration, &amp; Migration of existing users to Federated Identity  would be enabled by Adobe</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Adobe Analytics deployment via Adobe Launch would be implemented for the 3 Use Cases in scope. And, this would be for Website (1) only</a:t>
            </a:r>
          </a:p>
        </p:txBody>
      </p:sp>
      <p:sp>
        <p:nvSpPr>
          <p:cNvPr id="9" name="Rectangle 8"/>
          <p:cNvSpPr/>
          <p:nvPr/>
        </p:nvSpPr>
        <p:spPr>
          <a:xfrm>
            <a:off x="4449218" y="3255347"/>
            <a:ext cx="3833439" cy="1569660"/>
          </a:xfrm>
          <a:prstGeom prst="rect">
            <a:avLst/>
          </a:prstGeom>
        </p:spPr>
        <p:txBody>
          <a:bodyPr wrap="square">
            <a:spAutoFit/>
          </a:bodyPr>
          <a:lstStyle/>
          <a:p>
            <a:pPr marL="228594" lvl="0" indent="-228594" defTabSz="914400">
              <a:buFont typeface="Arial" panose="020B0604020202020204" pitchFamily="34" charset="0"/>
              <a:buChar char="•"/>
              <a:defRPr/>
            </a:pPr>
            <a:r>
              <a:rPr lang="en-US" sz="800" dirty="0">
                <a:latin typeface="+mj-lt"/>
                <a:cs typeface="Calibri" panose="020F0502020204030204" pitchFamily="34" charset="0"/>
              </a:rPr>
              <a:t>No Asset / content Migration are planned as part of this project.</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The Metadata / Taxonomy and Asset Workflows are expected to be already defined and available from the program definition phase.</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The designs for the campaign newsletter and Target Offers are available and signed off by the start of the project.</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Information architecture definition - Metadata &amp; taxonomy design will be handed over as a part of Discovery to be considered for upgrade consideration</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Existing architectural design of the solution across US &amp; EU DAM and integration of DAM processes with broader organizational solutions</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It is assumed that the environment will be setup by Adobe on AMS cloud.</a:t>
            </a:r>
          </a:p>
          <a:p>
            <a:pPr marL="228594" lvl="0" indent="-228594" defTabSz="914400">
              <a:buFont typeface="Arial" panose="020B0604020202020204" pitchFamily="34" charset="0"/>
              <a:buChar char="•"/>
              <a:defRPr/>
            </a:pPr>
            <a:endParaRPr lang="en-US" sz="800" dirty="0">
              <a:latin typeface="+mj-lt"/>
              <a:cs typeface="Calibri" panose="020F0502020204030204" pitchFamily="34" charset="0"/>
            </a:endParaRPr>
          </a:p>
        </p:txBody>
      </p:sp>
    </p:spTree>
    <p:extLst>
      <p:ext uri="{BB962C8B-B14F-4D97-AF65-F5344CB8AC3E}">
        <p14:creationId xmlns:p14="http://schemas.microsoft.com/office/powerpoint/2010/main" val="259907555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4577" y="1869735"/>
            <a:ext cx="8032853" cy="1338828"/>
          </a:xfrm>
          <a:prstGeom prst="rect">
            <a:avLst/>
          </a:prstGeom>
          <a:noFill/>
        </p:spPr>
        <p:txBody>
          <a:bodyPr wrap="square" rtlCol="0">
            <a:spAutoFit/>
          </a:bodyPr>
          <a:lstStyle/>
          <a:p>
            <a:r>
              <a:rPr lang="en-US" sz="4050" b="1" dirty="0">
                <a:solidFill>
                  <a:srgbClr val="FFFFFF"/>
                </a:solidFill>
                <a:ea typeface="Avenir Book" charset="0"/>
                <a:cs typeface="Avenir Black"/>
              </a:rPr>
              <a:t>Quality Engineering &amp; Assurance</a:t>
            </a:r>
          </a:p>
        </p:txBody>
      </p:sp>
      <p:cxnSp>
        <p:nvCxnSpPr>
          <p:cNvPr id="9" name="Straight Connector 8">
            <a:extLst>
              <a:ext uri="{FF2B5EF4-FFF2-40B4-BE49-F238E27FC236}">
                <a16:creationId xmlns:a16="http://schemas.microsoft.com/office/drawing/2014/main" id="{C7896834-90D0-FB49-8429-5969F7EA6F96}"/>
              </a:ext>
            </a:extLst>
          </p:cNvPr>
          <p:cNvCxnSpPr/>
          <p:nvPr/>
        </p:nvCxnSpPr>
        <p:spPr>
          <a:xfrm>
            <a:off x="885250" y="3319159"/>
            <a:ext cx="82163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F2AB2BB-1300-F943-88A0-A8FDFD5A7EBA}"/>
              </a:ext>
            </a:extLst>
          </p:cNvPr>
          <p:cNvSpPr>
            <a:spLocks noGrp="1"/>
          </p:cNvSpPr>
          <p:nvPr>
            <p:ph type="ftr" sz="quarter" idx="11"/>
          </p:nvPr>
        </p:nvSpPr>
        <p:spPr/>
        <p:txBody>
          <a:bodyPr/>
          <a:lstStyle/>
          <a:p>
            <a:r>
              <a:rPr lang="en-US"/>
              <a:t>© 2020</a:t>
            </a:r>
          </a:p>
        </p:txBody>
      </p:sp>
      <p:sp>
        <p:nvSpPr>
          <p:cNvPr id="4" name="Slide Number Placeholder 3">
            <a:extLst>
              <a:ext uri="{FF2B5EF4-FFF2-40B4-BE49-F238E27FC236}">
                <a16:creationId xmlns:a16="http://schemas.microsoft.com/office/drawing/2014/main" id="{9CC91D41-81B0-9F42-AA33-961BE1B7172F}"/>
              </a:ext>
            </a:extLst>
          </p:cNvPr>
          <p:cNvSpPr>
            <a:spLocks noGrp="1"/>
          </p:cNvSpPr>
          <p:nvPr>
            <p:ph type="sldNum" sz="quarter" idx="12"/>
          </p:nvPr>
        </p:nvSpPr>
        <p:spPr/>
        <p:txBody>
          <a:bodyPr/>
          <a:lstStyle/>
          <a:p>
            <a:fld id="{CDEE2954-54E9-4846-B9AA-9D6731F553AF}" type="slidenum">
              <a:rPr lang="en-US" smtClean="0"/>
              <a:pPr/>
              <a:t>107</a:t>
            </a:fld>
            <a:endParaRPr lang="en-US"/>
          </a:p>
        </p:txBody>
      </p:sp>
    </p:spTree>
    <p:extLst>
      <p:ext uri="{BB962C8B-B14F-4D97-AF65-F5344CB8AC3E}">
        <p14:creationId xmlns:p14="http://schemas.microsoft.com/office/powerpoint/2010/main" val="153485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engineering &amp; assurance solution summary</a:t>
            </a:r>
          </a:p>
        </p:txBody>
      </p:sp>
      <p:sp>
        <p:nvSpPr>
          <p:cNvPr id="46" name="TextBox 45"/>
          <p:cNvSpPr txBox="1"/>
          <p:nvPr/>
        </p:nvSpPr>
        <p:spPr>
          <a:xfrm>
            <a:off x="3024257" y="1521536"/>
            <a:ext cx="2232000" cy="1600956"/>
          </a:xfrm>
          <a:prstGeom prst="rect">
            <a:avLst/>
          </a:prstGeom>
          <a:solidFill>
            <a:schemeClr val="bg1">
              <a:lumMod val="95000"/>
            </a:schemeClr>
          </a:solidFill>
        </p:spPr>
        <p:txBody>
          <a:bodyPr wrap="square" lIns="45720" tIns="18288" rIns="45720" bIns="18288" rtlCol="0">
            <a:noAutofit/>
          </a:bodyPr>
          <a:lstStyle/>
          <a:p>
            <a:pPr defTabSz="457178">
              <a:spcAft>
                <a:spcPts val="200"/>
              </a:spcAft>
              <a:defRPr/>
            </a:pPr>
            <a:r>
              <a:rPr lang="en-US" sz="1200" b="1" kern="0" dirty="0">
                <a:solidFill>
                  <a:srgbClr val="000000"/>
                </a:solidFill>
                <a:latin typeface="Arial" panose="020B0604020202020204" pitchFamily="34" charset="0"/>
                <a:ea typeface="Segoe UI" panose="020B0502040204020203" pitchFamily="34" charset="0"/>
                <a:cs typeface="Arial" panose="020B0604020202020204" pitchFamily="34" charset="0"/>
              </a:rPr>
              <a:t>Reusability</a:t>
            </a:r>
          </a:p>
          <a:p>
            <a:pPr marL="114297" indent="-114297" defTabSz="457178">
              <a:spcAft>
                <a:spcPts val="200"/>
              </a:spcAft>
              <a:buFont typeface="Arial" panose="020B0604020202020204" pitchFamily="34" charset="0"/>
              <a:buChar char="•"/>
              <a:defRPr/>
            </a:pPr>
            <a:r>
              <a:rPr lang="en-US" sz="800" b="1" kern="0" dirty="0">
                <a:solidFill>
                  <a:srgbClr val="1E0000"/>
                </a:solidFill>
                <a:latin typeface="Arial" panose="020B0604020202020204" pitchFamily="34" charset="0"/>
                <a:ea typeface="Segoe UI" panose="020B0502040204020203" pitchFamily="34" charset="0"/>
                <a:cs typeface="Arial" panose="020B0604020202020204" pitchFamily="34" charset="0"/>
              </a:rPr>
              <a:t>400+ reusable </a:t>
            </a:r>
            <a:r>
              <a:rPr lang="en-US" sz="800" kern="0" dirty="0">
                <a:solidFill>
                  <a:srgbClr val="1E0000"/>
                </a:solidFill>
                <a:latin typeface="Arial" panose="020B0604020202020204" pitchFamily="34" charset="0"/>
                <a:ea typeface="Segoe UI" panose="020B0502040204020203" pitchFamily="34" charset="0"/>
                <a:cs typeface="Arial" panose="020B0604020202020204" pitchFamily="34" charset="0"/>
              </a:rPr>
              <a:t>scenarios from Pharmacy Order life cycle management &amp; 3</a:t>
            </a:r>
            <a:r>
              <a:rPr lang="en-US" sz="800" b="1" kern="0" dirty="0">
                <a:solidFill>
                  <a:srgbClr val="1E0000"/>
                </a:solidFill>
                <a:latin typeface="Arial" panose="020B0604020202020204" pitchFamily="34" charset="0"/>
                <a:ea typeface="Segoe UI" panose="020B0502040204020203" pitchFamily="34" charset="0"/>
                <a:cs typeface="Arial" panose="020B0604020202020204" pitchFamily="34" charset="0"/>
              </a:rPr>
              <a:t>00+ </a:t>
            </a:r>
            <a:r>
              <a:rPr lang="en-US" sz="800" kern="0" dirty="0">
                <a:solidFill>
                  <a:srgbClr val="1E0000"/>
                </a:solidFill>
                <a:latin typeface="Arial" panose="020B0604020202020204" pitchFamily="34" charset="0"/>
                <a:ea typeface="Segoe UI" panose="020B0502040204020203" pitchFamily="34" charset="0"/>
                <a:cs typeface="Arial" panose="020B0604020202020204" pitchFamily="34" charset="0"/>
              </a:rPr>
              <a:t>reusable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test scenario from Digital Marketing and Beauty based engagements</a:t>
            </a:r>
          </a:p>
          <a:p>
            <a:pPr marL="114297" indent="-114297" defTabSz="457178">
              <a:spcAft>
                <a:spcPts val="200"/>
              </a:spcAft>
              <a:buFont typeface="Arial" panose="020B0604020202020204" pitchFamily="34" charset="0"/>
              <a:buChar char="•"/>
              <a:defRPr/>
            </a:pP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CARTS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 Pre- Build reusable test scenario repository - </a:t>
            </a: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20%</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 Test Scripting Effort Reduction</a:t>
            </a:r>
          </a:p>
          <a:p>
            <a:pPr marL="114297" indent="-114297" defTabSz="457178">
              <a:spcAft>
                <a:spcPts val="200"/>
              </a:spcAft>
              <a:buFont typeface="Arial" panose="020B0604020202020204" pitchFamily="34" charset="0"/>
              <a:buChar char="•"/>
              <a:defRPr/>
            </a:pP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EasyRepro</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 -Reusable Components for Test Automation</a:t>
            </a: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in CIQD, Advensure,CIEEM</a:t>
            </a:r>
            <a:endParaRPr lang="en-GB" sz="800" kern="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47" name="TextBox 46"/>
          <p:cNvSpPr txBox="1"/>
          <p:nvPr/>
        </p:nvSpPr>
        <p:spPr>
          <a:xfrm>
            <a:off x="3024257" y="3241270"/>
            <a:ext cx="2232000" cy="1595453"/>
          </a:xfrm>
          <a:prstGeom prst="rect">
            <a:avLst/>
          </a:prstGeom>
          <a:solidFill>
            <a:schemeClr val="bg1">
              <a:lumMod val="95000"/>
            </a:schemeClr>
          </a:solidFill>
        </p:spPr>
        <p:txBody>
          <a:bodyPr wrap="square" lIns="45720" tIns="18288" rIns="45720" bIns="18288" rtlCol="0">
            <a:noAutofit/>
          </a:bodyPr>
          <a:lstStyle/>
          <a:p>
            <a:pPr defTabSz="457178">
              <a:spcAft>
                <a:spcPts val="200"/>
              </a:spcAft>
              <a:defRPr/>
            </a:pPr>
            <a:r>
              <a:rPr lang="en-US" sz="1200" b="1" kern="0" dirty="0">
                <a:solidFill>
                  <a:srgbClr val="000000"/>
                </a:solidFill>
                <a:latin typeface="Arial" panose="020B0604020202020204" pitchFamily="34" charset="0"/>
                <a:ea typeface="Segoe UI" panose="020B0502040204020203" pitchFamily="34" charset="0"/>
                <a:cs typeface="Arial" panose="020B0604020202020204" pitchFamily="34" charset="0"/>
              </a:rPr>
              <a:t>Automation</a:t>
            </a:r>
          </a:p>
          <a:p>
            <a:pPr marL="114297" indent="-114297" defTabSz="457178">
              <a:spcAft>
                <a:spcPts val="200"/>
              </a:spcAft>
              <a:buFont typeface="Arial" panose="020B0604020202020204" pitchFamily="34" charset="0"/>
              <a:buChar char="•"/>
              <a:defRPr/>
            </a:pP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“Automate First”</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 Test approach</a:t>
            </a:r>
          </a:p>
          <a:p>
            <a:pPr marL="114297" indent="-114297" defTabSz="457178">
              <a:spcAft>
                <a:spcPts val="200"/>
              </a:spcAft>
              <a:buFont typeface="Arial" panose="020B0604020202020204" pitchFamily="34" charset="0"/>
              <a:buChar char="•"/>
              <a:defRPr/>
            </a:pP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Customized </a:t>
            </a: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API test automation framework using  Java + cucumber + Rest Assured </a:t>
            </a:r>
          </a:p>
          <a:p>
            <a:pPr marL="114297" indent="-114297" defTabSz="457178">
              <a:spcAft>
                <a:spcPts val="200"/>
              </a:spcAft>
              <a:buFont typeface="Arial" panose="020B0604020202020204" pitchFamily="34" charset="0"/>
              <a:buChar char="•"/>
              <a:defRPr/>
            </a:pP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CORE TEST AUTOMATION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for Marketing campaign </a:t>
            </a:r>
          </a:p>
          <a:p>
            <a:pPr marL="114297" indent="-114297" defTabSz="457178">
              <a:spcAft>
                <a:spcPts val="200"/>
              </a:spcAft>
              <a:buFont typeface="Arial" panose="020B0604020202020204" pitchFamily="34" charset="0"/>
              <a:buChar char="•"/>
              <a:defRPr/>
            </a:pP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NEXT GEN AUTOMATION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for  CI </a:t>
            </a:r>
          </a:p>
          <a:p>
            <a:pPr marL="114297" indent="-114297" defTabSz="457178">
              <a:spcAft>
                <a:spcPts val="200"/>
              </a:spcAft>
              <a:buFont typeface="Arial" panose="020B0604020202020204" pitchFamily="34" charset="0"/>
              <a:buChar char="•"/>
              <a:defRPr/>
            </a:pP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Leverage</a:t>
            </a: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 FASTEST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platform for surge on demand testing</a:t>
            </a:r>
            <a:endPar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49" name="TextBox 48"/>
          <p:cNvSpPr txBox="1"/>
          <p:nvPr/>
        </p:nvSpPr>
        <p:spPr>
          <a:xfrm>
            <a:off x="5347459" y="3241269"/>
            <a:ext cx="2232000" cy="1595454"/>
          </a:xfrm>
          <a:prstGeom prst="rect">
            <a:avLst/>
          </a:prstGeom>
          <a:solidFill>
            <a:schemeClr val="bg1">
              <a:lumMod val="95000"/>
            </a:schemeClr>
          </a:solidFill>
        </p:spPr>
        <p:txBody>
          <a:bodyPr wrap="square" lIns="45720" tIns="18288" rIns="45720" bIns="18288" rtlCol="0">
            <a:noAutofit/>
          </a:bodyPr>
          <a:lstStyle/>
          <a:p>
            <a:pPr defTabSz="457178">
              <a:spcAft>
                <a:spcPts val="200"/>
              </a:spcAft>
              <a:defRPr/>
            </a:pPr>
            <a:r>
              <a:rPr lang="en-US" sz="1200" b="1" kern="0" dirty="0">
                <a:solidFill>
                  <a:srgbClr val="000000"/>
                </a:solidFill>
                <a:latin typeface="Arial" panose="020B0604020202020204" pitchFamily="34" charset="0"/>
                <a:ea typeface="Segoe UI" panose="020B0502040204020203" pitchFamily="34" charset="0"/>
                <a:cs typeface="Arial" panose="020B0604020202020204" pitchFamily="34" charset="0"/>
              </a:rPr>
              <a:t>Right Talent</a:t>
            </a:r>
          </a:p>
          <a:p>
            <a:pPr marL="114297" indent="-114297" defTabSz="457178">
              <a:spcAft>
                <a:spcPts val="200"/>
              </a:spcAft>
              <a:buFont typeface="Arial" panose="020B0604020202020204" pitchFamily="34" charset="0"/>
              <a:buChar char="•"/>
              <a:defRPr/>
            </a:pPr>
            <a:r>
              <a:rPr lang="en-US" sz="800" b="1" dirty="0">
                <a:solidFill>
                  <a:srgbClr val="141414"/>
                </a:solidFill>
                <a:latin typeface="Arial" panose="020B0604020202020204" pitchFamily="34" charset="0"/>
                <a:ea typeface="Times New Roman" panose="02020603050405020304" pitchFamily="18" charset="0"/>
                <a:cs typeface="Arial" panose="020B0604020202020204" pitchFamily="34" charset="0"/>
              </a:rPr>
              <a:t>Leader </a:t>
            </a:r>
            <a:r>
              <a:rPr lang="en-US" sz="800" dirty="0">
                <a:solidFill>
                  <a:srgbClr val="141414"/>
                </a:solidFill>
                <a:latin typeface="Arial" panose="020B0604020202020204" pitchFamily="34" charset="0"/>
                <a:ea typeface="Times New Roman" panose="02020603050405020304" pitchFamily="18" charset="0"/>
                <a:cs typeface="Arial" panose="020B0604020202020204" pitchFamily="34" charset="0"/>
              </a:rPr>
              <a:t>in </a:t>
            </a:r>
            <a:r>
              <a:rPr lang="en-US" sz="800" b="1" dirty="0">
                <a:solidFill>
                  <a:srgbClr val="141414"/>
                </a:solidFill>
                <a:latin typeface="Arial" panose="020B0604020202020204" pitchFamily="34" charset="0"/>
                <a:ea typeface="Times New Roman" panose="02020603050405020304" pitchFamily="18" charset="0"/>
                <a:cs typeface="Arial" panose="020B0604020202020204" pitchFamily="34" charset="0"/>
              </a:rPr>
              <a:t>Gartner Magic Quadrant </a:t>
            </a:r>
            <a:r>
              <a:rPr lang="en-US" sz="800" dirty="0">
                <a:solidFill>
                  <a:srgbClr val="141414"/>
                </a:solidFill>
                <a:latin typeface="Arial" panose="020B0604020202020204" pitchFamily="34" charset="0"/>
                <a:ea typeface="Times New Roman" panose="02020603050405020304" pitchFamily="18" charset="0"/>
                <a:cs typeface="Arial" panose="020B0604020202020204" pitchFamily="34" charset="0"/>
              </a:rPr>
              <a:t>for Application Testing Services, for </a:t>
            </a:r>
            <a:r>
              <a:rPr lang="en-US" sz="800" b="1" dirty="0">
                <a:solidFill>
                  <a:srgbClr val="141414"/>
                </a:solidFill>
                <a:latin typeface="Arial" panose="020B0604020202020204" pitchFamily="34" charset="0"/>
                <a:ea typeface="Times New Roman" panose="02020603050405020304" pitchFamily="18" charset="0"/>
                <a:cs typeface="Arial" panose="020B0604020202020204" pitchFamily="34" charset="0"/>
              </a:rPr>
              <a:t>5 years </a:t>
            </a:r>
            <a:r>
              <a:rPr lang="en-US" sz="800" dirty="0">
                <a:solidFill>
                  <a:srgbClr val="141414"/>
                </a:solidFill>
                <a:latin typeface="Arial" panose="020B0604020202020204" pitchFamily="34" charset="0"/>
                <a:ea typeface="Times New Roman" panose="02020603050405020304" pitchFamily="18" charset="0"/>
                <a:cs typeface="Arial" panose="020B0604020202020204" pitchFamily="34" charset="0"/>
              </a:rPr>
              <a:t>in a row</a:t>
            </a:r>
            <a:endParaRPr lang="en-US" sz="900" b="1" i="1" dirty="0">
              <a:solidFill>
                <a:srgbClr val="FF0000"/>
              </a:solidFill>
              <a:latin typeface="Arial" panose="020B0604020202020204" pitchFamily="34" charset="0"/>
              <a:ea typeface="Times New Roman" panose="02020603050405020304" pitchFamily="18" charset="0"/>
              <a:cs typeface="Arial" panose="020B0604020202020204" pitchFamily="34" charset="0"/>
            </a:endParaRPr>
          </a:p>
          <a:p>
            <a:pPr marL="114297" indent="-114297" defTabSz="457178">
              <a:spcAft>
                <a:spcPts val="200"/>
              </a:spcAft>
              <a:buFont typeface="Arial" panose="020B0604020202020204" pitchFamily="34" charset="0"/>
              <a:buChar char="•"/>
              <a:defRPr/>
            </a:pPr>
            <a:r>
              <a:rPr lang="en-US" sz="800" b="1" dirty="0">
                <a:solidFill>
                  <a:srgbClr val="141414"/>
                </a:solidFill>
                <a:latin typeface="Arial" panose="020B0604020202020204" pitchFamily="34" charset="0"/>
                <a:ea typeface="Times New Roman" panose="02020603050405020304" pitchFamily="18" charset="0"/>
                <a:cs typeface="Arial" panose="020B0604020202020204" pitchFamily="34" charset="0"/>
              </a:rPr>
              <a:t>QA enabled SDET </a:t>
            </a:r>
            <a:r>
              <a:rPr lang="en-US" sz="800" dirty="0">
                <a:solidFill>
                  <a:srgbClr val="141414"/>
                </a:solidFill>
                <a:latin typeface="Arial" panose="020B0604020202020204" pitchFamily="34" charset="0"/>
                <a:ea typeface="Times New Roman" panose="02020603050405020304" pitchFamily="18" charset="0"/>
                <a:cs typeface="Arial" panose="020B0604020202020204" pitchFamily="34" charset="0"/>
              </a:rPr>
              <a:t>for POD based quality assurance </a:t>
            </a:r>
          </a:p>
          <a:p>
            <a:pPr marL="114297" indent="-114297" defTabSz="457178">
              <a:spcAft>
                <a:spcPts val="200"/>
              </a:spcAft>
              <a:buFont typeface="Arial" panose="020B0604020202020204" pitchFamily="34" charset="0"/>
              <a:buChar char="•"/>
              <a:defRPr/>
            </a:pPr>
            <a:r>
              <a:rPr lang="en-US" sz="800" b="1" dirty="0">
                <a:solidFill>
                  <a:srgbClr val="141414"/>
                </a:solidFill>
                <a:latin typeface="Arial" panose="020B0604020202020204" pitchFamily="34" charset="0"/>
                <a:ea typeface="Times New Roman" panose="02020603050405020304" pitchFamily="18" charset="0"/>
                <a:cs typeface="Arial" panose="020B0604020202020204" pitchFamily="34" charset="0"/>
              </a:rPr>
              <a:t>Day 1 ready team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for jump start testing </a:t>
            </a:r>
          </a:p>
          <a:p>
            <a:pPr marL="114297" indent="-114297" defTabSz="457178">
              <a:spcAft>
                <a:spcPts val="200"/>
              </a:spcAft>
              <a:buFont typeface="Arial" panose="020B0604020202020204" pitchFamily="34" charset="0"/>
              <a:buChar char="•"/>
              <a:defRPr/>
            </a:pPr>
            <a:r>
              <a:rPr lang="en-US" sz="800" kern="0" dirty="0">
                <a:solidFill>
                  <a:srgbClr val="1E0000"/>
                </a:solidFill>
                <a:latin typeface="Arial" panose="020B0604020202020204" pitchFamily="34" charset="0"/>
                <a:ea typeface="Segoe UI" panose="020B0502040204020203" pitchFamily="34" charset="0"/>
                <a:cs typeface="Arial" panose="020B0604020202020204" pitchFamily="34" charset="0"/>
              </a:rPr>
              <a:t>Leveraging  </a:t>
            </a:r>
            <a:r>
              <a:rPr lang="en-US" sz="800" b="1" kern="0" dirty="0">
                <a:solidFill>
                  <a:srgbClr val="1E0000"/>
                </a:solidFill>
                <a:latin typeface="Arial" panose="020B0604020202020204" pitchFamily="34" charset="0"/>
                <a:ea typeface="Segoe UI" panose="020B0502040204020203" pitchFamily="34" charset="0"/>
                <a:cs typeface="Arial" panose="020B0604020202020204" pitchFamily="34" charset="0"/>
              </a:rPr>
              <a:t>3</a:t>
            </a:r>
            <a:r>
              <a:rPr lang="en-US" sz="800" kern="0" dirty="0">
                <a:solidFill>
                  <a:srgbClr val="1E0000"/>
                </a:solidFill>
                <a:latin typeface="Arial" panose="020B0604020202020204" pitchFamily="34" charset="0"/>
                <a:ea typeface="Segoe UI" panose="020B0502040204020203" pitchFamily="34" charset="0"/>
                <a:cs typeface="Arial" panose="020B0604020202020204" pitchFamily="34" charset="0"/>
              </a:rPr>
              <a:t>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Walgreen &amp; Boots  QA experienced associates for this program </a:t>
            </a:r>
          </a:p>
        </p:txBody>
      </p:sp>
      <p:sp>
        <p:nvSpPr>
          <p:cNvPr id="52" name="TextBox 51"/>
          <p:cNvSpPr txBox="1"/>
          <p:nvPr/>
        </p:nvSpPr>
        <p:spPr>
          <a:xfrm>
            <a:off x="7667539" y="1516718"/>
            <a:ext cx="1328198" cy="689033"/>
          </a:xfrm>
          <a:prstGeom prst="rect">
            <a:avLst/>
          </a:prstGeom>
          <a:solidFill>
            <a:schemeClr val="tx1"/>
          </a:solidFill>
        </p:spPr>
        <p:txBody>
          <a:bodyPr wrap="square" rtlCol="0" anchor="ctr">
            <a:noAutofit/>
          </a:bodyPr>
          <a:lstStyle/>
          <a:p>
            <a:pPr algn="ctr" defTabSz="457178">
              <a:defRPr/>
            </a:pPr>
            <a:r>
              <a:rPr lang="en-US" sz="1800" b="1" dirty="0">
                <a:solidFill>
                  <a:srgbClr val="FFFFFF"/>
                </a:solidFill>
                <a:latin typeface="Calibri Light" panose="020F0302020204030204" pitchFamily="34" charset="0"/>
                <a:ea typeface="Segoe UI" panose="020B0502040204020203" pitchFamily="34" charset="0"/>
                <a:cs typeface="Calibri Light" panose="020F0302020204030204" pitchFamily="34" charset="0"/>
              </a:rPr>
              <a:t>&lt; 5%</a:t>
            </a:r>
          </a:p>
          <a:p>
            <a:pPr algn="ctr" defTabSz="457178">
              <a:defRPr/>
            </a:pPr>
            <a:r>
              <a:rPr lang="en-US" sz="1100" dirty="0">
                <a:solidFill>
                  <a:prstClr val="white"/>
                </a:solidFill>
                <a:latin typeface="Calibri Light" panose="020F0302020204030204" pitchFamily="34" charset="0"/>
                <a:cs typeface="Calibri Light" panose="020F0302020204030204" pitchFamily="34" charset="0"/>
              </a:rPr>
              <a:t>Defect leakage to and Production </a:t>
            </a:r>
          </a:p>
        </p:txBody>
      </p:sp>
      <p:sp>
        <p:nvSpPr>
          <p:cNvPr id="54" name="TextBox 53"/>
          <p:cNvSpPr txBox="1"/>
          <p:nvPr/>
        </p:nvSpPr>
        <p:spPr>
          <a:xfrm>
            <a:off x="7667539" y="4128869"/>
            <a:ext cx="1328199" cy="689033"/>
          </a:xfrm>
          <a:prstGeom prst="rect">
            <a:avLst/>
          </a:prstGeom>
          <a:solidFill>
            <a:schemeClr val="tx1"/>
          </a:solidFill>
        </p:spPr>
        <p:txBody>
          <a:bodyPr wrap="square" rtlCol="0" anchor="ctr">
            <a:noAutofit/>
          </a:bodyPr>
          <a:lstStyle/>
          <a:p>
            <a:pPr algn="ctr" defTabSz="457178">
              <a:defRPr/>
            </a:pPr>
            <a:r>
              <a:rPr lang="en-US" sz="1800" b="1" kern="0" dirty="0">
                <a:solidFill>
                  <a:srgbClr val="FFFFFF"/>
                </a:solidFill>
                <a:latin typeface="Calibri Light" panose="020F0302020204030204" pitchFamily="34" charset="0"/>
                <a:ea typeface="Segoe UI" panose="020B0502040204020203" pitchFamily="34" charset="0"/>
                <a:cs typeface="Calibri Light" panose="020F0302020204030204" pitchFamily="34" charset="0"/>
              </a:rPr>
              <a:t>20%</a:t>
            </a:r>
          </a:p>
          <a:p>
            <a:pPr algn="ctr" defTabSz="457178">
              <a:defRPr/>
            </a:pPr>
            <a:r>
              <a:rPr lang="en-US" sz="1100" kern="0" dirty="0">
                <a:solidFill>
                  <a:prstClr val="white"/>
                </a:solidFill>
                <a:latin typeface="Calibri Light" panose="020F0302020204030204" pitchFamily="34" charset="0"/>
                <a:cs typeface="Calibri Light" panose="020F0302020204030204" pitchFamily="34" charset="0"/>
              </a:rPr>
              <a:t>Manual Testing Effort reduction</a:t>
            </a:r>
            <a:endParaRPr lang="en-GB" sz="1100" kern="0" dirty="0">
              <a:solidFill>
                <a:prstClr val="white"/>
              </a:solidFill>
              <a:latin typeface="Calibri Light" panose="020F0302020204030204" pitchFamily="34" charset="0"/>
              <a:cs typeface="Calibri Light" panose="020F0302020204030204" pitchFamily="34" charset="0"/>
            </a:endParaRPr>
          </a:p>
        </p:txBody>
      </p:sp>
      <p:sp>
        <p:nvSpPr>
          <p:cNvPr id="55" name="TextBox 54"/>
          <p:cNvSpPr txBox="1"/>
          <p:nvPr/>
        </p:nvSpPr>
        <p:spPr>
          <a:xfrm>
            <a:off x="7667540" y="2834611"/>
            <a:ext cx="1328198" cy="689033"/>
          </a:xfrm>
          <a:prstGeom prst="rect">
            <a:avLst/>
          </a:prstGeom>
          <a:solidFill>
            <a:schemeClr val="tx1"/>
          </a:solidFill>
        </p:spPr>
        <p:txBody>
          <a:bodyPr wrap="square" rtlCol="0" anchor="ctr">
            <a:noAutofit/>
          </a:bodyPr>
          <a:lstStyle/>
          <a:p>
            <a:pPr algn="ctr" defTabSz="457178">
              <a:defRPr/>
            </a:pPr>
            <a:r>
              <a:rPr lang="en-US" sz="1800" b="1" dirty="0">
                <a:solidFill>
                  <a:srgbClr val="FFFFFF"/>
                </a:solidFill>
                <a:latin typeface="Calibri Light" panose="020F0302020204030204" pitchFamily="34" charset="0"/>
                <a:ea typeface="Segoe UI" panose="020B0502040204020203" pitchFamily="34" charset="0"/>
                <a:cs typeface="Calibri Light" panose="020F0302020204030204" pitchFamily="34" charset="0"/>
              </a:rPr>
              <a:t> 70%</a:t>
            </a:r>
          </a:p>
          <a:p>
            <a:pPr algn="ctr" defTabSz="457178">
              <a:defRPr/>
            </a:pPr>
            <a:r>
              <a:rPr lang="en-US" sz="1100" dirty="0">
                <a:solidFill>
                  <a:prstClr val="white"/>
                </a:solidFill>
                <a:latin typeface="Calibri Light" panose="020F0302020204030204" pitchFamily="34" charset="0"/>
                <a:cs typeface="Calibri Light" panose="020F0302020204030204" pitchFamily="34" charset="0"/>
              </a:rPr>
              <a:t>Automation Coverage</a:t>
            </a:r>
            <a:endParaRPr lang="en-GB" sz="1100" dirty="0">
              <a:solidFill>
                <a:prstClr val="white"/>
              </a:solidFill>
              <a:latin typeface="Calibri Light" panose="020F0302020204030204" pitchFamily="34" charset="0"/>
              <a:cs typeface="Calibri Light" panose="020F0302020204030204" pitchFamily="34" charset="0"/>
            </a:endParaRPr>
          </a:p>
        </p:txBody>
      </p:sp>
      <p:sp>
        <p:nvSpPr>
          <p:cNvPr id="32" name="TextBox 31"/>
          <p:cNvSpPr txBox="1"/>
          <p:nvPr/>
        </p:nvSpPr>
        <p:spPr>
          <a:xfrm>
            <a:off x="5347459" y="1521534"/>
            <a:ext cx="2232000" cy="1600956"/>
          </a:xfrm>
          <a:prstGeom prst="rect">
            <a:avLst/>
          </a:prstGeom>
          <a:solidFill>
            <a:schemeClr val="bg1">
              <a:lumMod val="95000"/>
            </a:schemeClr>
          </a:solidFill>
        </p:spPr>
        <p:txBody>
          <a:bodyPr wrap="square" lIns="45720" tIns="18288" rIns="45720" bIns="18288" rtlCol="0">
            <a:noAutofit/>
          </a:bodyPr>
          <a:lstStyle/>
          <a:p>
            <a:pPr defTabSz="457178">
              <a:spcAft>
                <a:spcPts val="200"/>
              </a:spcAft>
              <a:defRPr/>
            </a:pPr>
            <a:r>
              <a:rPr lang="en-US" sz="1200" b="1" kern="0" dirty="0">
                <a:solidFill>
                  <a:srgbClr val="000000"/>
                </a:solidFill>
                <a:latin typeface="Arial" panose="020B0604020202020204" pitchFamily="34" charset="0"/>
                <a:ea typeface="Segoe UI" panose="020B0502040204020203" pitchFamily="34" charset="0"/>
                <a:cs typeface="Arial" panose="020B0604020202020204" pitchFamily="34" charset="0"/>
              </a:rPr>
              <a:t>Digital Marketing Business Process Assurance Framework </a:t>
            </a:r>
          </a:p>
          <a:p>
            <a:pPr marL="114297" indent="-114297" defTabSz="457178">
              <a:spcAft>
                <a:spcPts val="200"/>
              </a:spcAft>
              <a:buFont typeface="Arial" panose="020B0604020202020204" pitchFamily="34" charset="0"/>
              <a:buChar char="•"/>
              <a:defRPr/>
            </a:pP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End to End Business Process Assurance </a:t>
            </a:r>
          </a:p>
          <a:p>
            <a:pPr marL="114297" indent="-114297" defTabSz="457178">
              <a:spcAft>
                <a:spcPts val="200"/>
              </a:spcAft>
              <a:buFont typeface="Arial" panose="020B0604020202020204" pitchFamily="34" charset="0"/>
              <a:buChar char="•"/>
              <a:defRPr/>
            </a:pP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Quality Gates: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Guardian of quality.</a:t>
            </a:r>
          </a:p>
          <a:p>
            <a:pPr marL="114297" indent="-114297" defTabSz="457178">
              <a:spcAft>
                <a:spcPts val="200"/>
              </a:spcAft>
              <a:buFont typeface="Arial" panose="020B0604020202020204" pitchFamily="34" charset="0"/>
              <a:buChar char="•"/>
              <a:defRPr/>
            </a:pP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Robust integration </a:t>
            </a: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Performance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Testing</a:t>
            </a:r>
          </a:p>
          <a:p>
            <a:pPr marL="114297" indent="-114297" defTabSz="457178">
              <a:spcAft>
                <a:spcPts val="200"/>
              </a:spcAft>
              <a:buFont typeface="Arial" panose="020B0604020202020204" pitchFamily="34" charset="0"/>
              <a:buChar char="•"/>
              <a:defRPr/>
            </a:pP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CIEEM:</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 Synthetic Monitoring Tool for Cloud</a:t>
            </a:r>
          </a:p>
          <a:p>
            <a:pPr marL="114297" indent="-114297" defTabSz="457178">
              <a:spcAft>
                <a:spcPts val="200"/>
              </a:spcAft>
              <a:buFont typeface="Arial" panose="020B0604020202020204" pitchFamily="34" charset="0"/>
              <a:buChar char="•"/>
              <a:defRPr/>
            </a:pPr>
            <a:r>
              <a:rPr lang="en-US" sz="800" b="1" kern="0" dirty="0">
                <a:solidFill>
                  <a:srgbClr val="000000"/>
                </a:solidFill>
                <a:latin typeface="Arial" panose="020B0604020202020204" pitchFamily="34" charset="0"/>
                <a:ea typeface="Segoe UI" panose="020B0502040204020203" pitchFamily="34" charset="0"/>
                <a:cs typeface="Arial" panose="020B0604020202020204" pitchFamily="34" charset="0"/>
              </a:rPr>
              <a:t>CXOptimize: </a:t>
            </a:r>
            <a:r>
              <a:rPr lang="en-US" sz="800" kern="0" dirty="0">
                <a:solidFill>
                  <a:srgbClr val="000000"/>
                </a:solidFill>
                <a:latin typeface="Arial" panose="020B0604020202020204" pitchFamily="34" charset="0"/>
                <a:ea typeface="Segoe UI" panose="020B0502040204020203" pitchFamily="34" charset="0"/>
                <a:cs typeface="Arial" panose="020B0604020202020204" pitchFamily="34" charset="0"/>
              </a:rPr>
              <a:t>End User Performance Monitoring.</a:t>
            </a:r>
          </a:p>
        </p:txBody>
      </p:sp>
      <p:sp>
        <p:nvSpPr>
          <p:cNvPr id="63" name="TextBox 62"/>
          <p:cNvSpPr txBox="1"/>
          <p:nvPr/>
        </p:nvSpPr>
        <p:spPr>
          <a:xfrm>
            <a:off x="424731" y="1521535"/>
            <a:ext cx="2502081" cy="916903"/>
          </a:xfrm>
          <a:prstGeom prst="rect">
            <a:avLst/>
          </a:prstGeom>
          <a:noFill/>
          <a:ln>
            <a:solidFill>
              <a:schemeClr val="tx1"/>
            </a:solidFill>
          </a:ln>
        </p:spPr>
        <p:txBody>
          <a:bodyPr wrap="square" lIns="91440" tIns="18288" rIns="45720" bIns="18288" rtlCol="0" anchor="ctr">
            <a:noAutofit/>
          </a:bodyPr>
          <a:lstStyle/>
          <a:p>
            <a:pPr defTabSz="457178">
              <a:defRPr/>
            </a:pPr>
            <a:r>
              <a:rPr lang="en-US" sz="1000" b="1" kern="0" dirty="0">
                <a:solidFill>
                  <a:srgbClr val="000000"/>
                </a:solidFill>
                <a:latin typeface="Arial" panose="020B0604020202020204" pitchFamily="34" charset="0"/>
                <a:cs typeface="Arial" panose="020B0604020202020204" pitchFamily="34" charset="0"/>
              </a:rPr>
              <a:t>HARMONY</a:t>
            </a:r>
          </a:p>
          <a:p>
            <a:pPr defTabSz="457178">
              <a:defRPr/>
            </a:pPr>
            <a:r>
              <a:rPr lang="en-US" sz="1000" kern="0" dirty="0">
                <a:solidFill>
                  <a:srgbClr val="000000"/>
                </a:solidFill>
                <a:latin typeface="Arial" panose="020B0604020202020204" pitchFamily="34" charset="0"/>
                <a:cs typeface="Arial" panose="020B0604020202020204" pitchFamily="34" charset="0"/>
              </a:rPr>
              <a:t>Omnichannel pharmacy order lifecycle throughout pharmacy process</a:t>
            </a:r>
          </a:p>
        </p:txBody>
      </p:sp>
      <p:sp>
        <p:nvSpPr>
          <p:cNvPr id="110" name="Rectangle 109"/>
          <p:cNvSpPr/>
          <p:nvPr/>
        </p:nvSpPr>
        <p:spPr>
          <a:xfrm>
            <a:off x="327424" y="633943"/>
            <a:ext cx="8894331" cy="253916"/>
          </a:xfrm>
          <a:prstGeom prst="rect">
            <a:avLst/>
          </a:prstGeom>
        </p:spPr>
        <p:txBody>
          <a:bodyPr wrap="square">
            <a:spAutoFit/>
          </a:bodyPr>
          <a:lstStyle/>
          <a:p>
            <a:pPr defTabSz="342884">
              <a:defRPr/>
            </a:pPr>
            <a:r>
              <a:rPr lang="en-US" sz="1050" dirty="0">
                <a:solidFill>
                  <a:schemeClr val="accent3"/>
                </a:solidFill>
                <a:latin typeface="Arial" panose="020B0604020202020204" pitchFamily="34" charset="0"/>
                <a:cs typeface="Arial" panose="020B0604020202020204" pitchFamily="34" charset="0"/>
              </a:rPr>
              <a:t>HOLISTIC QA SOLUTION TO ENSURE SUCCESS</a:t>
            </a:r>
          </a:p>
        </p:txBody>
      </p:sp>
      <p:sp>
        <p:nvSpPr>
          <p:cNvPr id="25" name="Google Shape;414;p60">
            <a:extLst>
              <a:ext uri="{FF2B5EF4-FFF2-40B4-BE49-F238E27FC236}">
                <a16:creationId xmlns:a16="http://schemas.microsoft.com/office/drawing/2014/main" id="{85FFF397-67BA-F146-B368-213EC7DCAEB6}"/>
              </a:ext>
            </a:extLst>
          </p:cNvPr>
          <p:cNvSpPr txBox="1"/>
          <p:nvPr/>
        </p:nvSpPr>
        <p:spPr>
          <a:xfrm>
            <a:off x="424731" y="1013582"/>
            <a:ext cx="2502080" cy="346218"/>
          </a:xfrm>
          <a:prstGeom prst="rect">
            <a:avLst/>
          </a:prstGeom>
          <a:noFill/>
          <a:ln>
            <a:solidFill>
              <a:schemeClr val="tx1"/>
            </a:solidFill>
          </a:ln>
        </p:spPr>
        <p:txBody>
          <a:bodyPr spcFirstLastPara="1" wrap="square" lIns="91425" tIns="91425" rIns="91425" bIns="91425" anchor="t" anchorCtr="0">
            <a:spAutoFit/>
          </a:bodyPr>
          <a:lstStyle/>
          <a:p>
            <a:pPr lvl="0" algn="ctr"/>
            <a:r>
              <a:rPr lang="en-US" sz="1050" b="1" spc="150" dirty="0">
                <a:latin typeface="+mj-lt"/>
                <a:ea typeface="Avenir Next" charset="0"/>
                <a:cs typeface="Arial" panose="020B0604020202020204" pitchFamily="34" charset="0"/>
              </a:rPr>
              <a:t>PROGRAM TRACKS</a:t>
            </a:r>
          </a:p>
        </p:txBody>
      </p:sp>
      <p:sp>
        <p:nvSpPr>
          <p:cNvPr id="26" name="TextBox 25">
            <a:extLst>
              <a:ext uri="{FF2B5EF4-FFF2-40B4-BE49-F238E27FC236}">
                <a16:creationId xmlns:a16="http://schemas.microsoft.com/office/drawing/2014/main" id="{F0EE8F8A-1A31-0844-B2D3-A9D323A1D903}"/>
              </a:ext>
            </a:extLst>
          </p:cNvPr>
          <p:cNvSpPr txBox="1"/>
          <p:nvPr/>
        </p:nvSpPr>
        <p:spPr>
          <a:xfrm>
            <a:off x="424729" y="2720677"/>
            <a:ext cx="2502081" cy="916903"/>
          </a:xfrm>
          <a:prstGeom prst="rect">
            <a:avLst/>
          </a:prstGeom>
          <a:noFill/>
          <a:ln>
            <a:solidFill>
              <a:schemeClr val="tx1"/>
            </a:solidFill>
          </a:ln>
        </p:spPr>
        <p:txBody>
          <a:bodyPr wrap="square" lIns="91440" tIns="18288" rIns="45720" bIns="18288" rtlCol="0" anchor="ctr">
            <a:noAutofit/>
          </a:bodyPr>
          <a:lstStyle/>
          <a:p>
            <a:pPr defTabSz="457178">
              <a:defRPr/>
            </a:pPr>
            <a:r>
              <a:rPr lang="en-US" sz="1000" b="1" kern="0" dirty="0">
                <a:solidFill>
                  <a:srgbClr val="000000"/>
                </a:solidFill>
                <a:latin typeface="Arial" panose="020B0604020202020204" pitchFamily="34" charset="0"/>
                <a:cs typeface="Arial" panose="020B0604020202020204" pitchFamily="34" charset="0"/>
              </a:rPr>
              <a:t>WONDER WOMAN</a:t>
            </a:r>
          </a:p>
          <a:p>
            <a:pPr defTabSz="457178">
              <a:defRPr/>
            </a:pPr>
            <a:r>
              <a:rPr lang="en-US" sz="1000" kern="0" dirty="0">
                <a:solidFill>
                  <a:srgbClr val="000000"/>
                </a:solidFill>
                <a:latin typeface="Arial" panose="020B0604020202020204" pitchFamily="34" charset="0"/>
                <a:cs typeface="Arial" panose="020B0604020202020204" pitchFamily="34" charset="0"/>
              </a:rPr>
              <a:t>Beauty consultation in-store service for Boots with aim to enhance customer experience </a:t>
            </a:r>
          </a:p>
        </p:txBody>
      </p:sp>
      <p:sp>
        <p:nvSpPr>
          <p:cNvPr id="27" name="TextBox 26">
            <a:extLst>
              <a:ext uri="{FF2B5EF4-FFF2-40B4-BE49-F238E27FC236}">
                <a16:creationId xmlns:a16="http://schemas.microsoft.com/office/drawing/2014/main" id="{FF528A8A-3B5D-8247-995B-809CF074AF78}"/>
              </a:ext>
            </a:extLst>
          </p:cNvPr>
          <p:cNvSpPr txBox="1"/>
          <p:nvPr/>
        </p:nvSpPr>
        <p:spPr>
          <a:xfrm>
            <a:off x="424729" y="3919820"/>
            <a:ext cx="2502081" cy="916903"/>
          </a:xfrm>
          <a:prstGeom prst="rect">
            <a:avLst/>
          </a:prstGeom>
          <a:noFill/>
          <a:ln>
            <a:solidFill>
              <a:schemeClr val="tx1"/>
            </a:solidFill>
          </a:ln>
        </p:spPr>
        <p:txBody>
          <a:bodyPr wrap="square" lIns="91440" tIns="18288" rIns="45720" bIns="18288" rtlCol="0" anchor="ctr">
            <a:noAutofit/>
          </a:bodyPr>
          <a:lstStyle/>
          <a:p>
            <a:pPr defTabSz="457178">
              <a:defRPr/>
            </a:pPr>
            <a:r>
              <a:rPr lang="en-US" sz="1000" b="1" kern="0" dirty="0">
                <a:solidFill>
                  <a:srgbClr val="000000"/>
                </a:solidFill>
                <a:latin typeface="Arial" panose="020B0604020202020204" pitchFamily="34" charset="0"/>
                <a:cs typeface="Arial" panose="020B0604020202020204" pitchFamily="34" charset="0"/>
              </a:rPr>
              <a:t>WALGREENS &amp; BOOTS MARKETING</a:t>
            </a:r>
          </a:p>
          <a:p>
            <a:pPr defTabSz="457178">
              <a:defRPr/>
            </a:pPr>
            <a:r>
              <a:rPr lang="en-US" sz="1000" kern="0" dirty="0">
                <a:solidFill>
                  <a:srgbClr val="000000"/>
                </a:solidFill>
                <a:latin typeface="Arial" panose="020B0604020202020204" pitchFamily="34" charset="0"/>
                <a:cs typeface="Arial" panose="020B0604020202020204" pitchFamily="34" charset="0"/>
              </a:rPr>
              <a:t>Marketing campaign to build relationship with new local customers &amp; increase engagement with un-engaged customers</a:t>
            </a:r>
          </a:p>
        </p:txBody>
      </p:sp>
      <p:sp>
        <p:nvSpPr>
          <p:cNvPr id="28" name="Google Shape;414;p60">
            <a:extLst>
              <a:ext uri="{FF2B5EF4-FFF2-40B4-BE49-F238E27FC236}">
                <a16:creationId xmlns:a16="http://schemas.microsoft.com/office/drawing/2014/main" id="{5683572E-095F-084F-9E5F-1F152A7E0475}"/>
              </a:ext>
            </a:extLst>
          </p:cNvPr>
          <p:cNvSpPr txBox="1"/>
          <p:nvPr/>
        </p:nvSpPr>
        <p:spPr>
          <a:xfrm>
            <a:off x="3024257" y="1013582"/>
            <a:ext cx="4555202" cy="346218"/>
          </a:xfrm>
          <a:prstGeom prst="rect">
            <a:avLst/>
          </a:prstGeom>
          <a:noFill/>
          <a:ln>
            <a:solidFill>
              <a:schemeClr val="tx1"/>
            </a:solidFill>
          </a:ln>
        </p:spPr>
        <p:txBody>
          <a:bodyPr spcFirstLastPara="1" wrap="square" lIns="91425" tIns="91425" rIns="91425" bIns="91425" anchor="t" anchorCtr="0">
            <a:spAutoFit/>
          </a:bodyPr>
          <a:lstStyle/>
          <a:p>
            <a:pPr lvl="0" algn="ctr"/>
            <a:r>
              <a:rPr lang="en-US" sz="1050" b="1" spc="150" dirty="0">
                <a:latin typeface="+mj-lt"/>
                <a:ea typeface="Avenir Next" charset="0"/>
                <a:cs typeface="Arial" panose="020B0604020202020204" pitchFamily="34" charset="0"/>
              </a:rPr>
              <a:t>COGNIZANT SOLUTION</a:t>
            </a:r>
          </a:p>
        </p:txBody>
      </p:sp>
      <p:sp>
        <p:nvSpPr>
          <p:cNvPr id="30" name="Google Shape;414;p60">
            <a:extLst>
              <a:ext uri="{FF2B5EF4-FFF2-40B4-BE49-F238E27FC236}">
                <a16:creationId xmlns:a16="http://schemas.microsoft.com/office/drawing/2014/main" id="{E028C1A0-70FB-4040-9BE2-5529493242CC}"/>
              </a:ext>
            </a:extLst>
          </p:cNvPr>
          <p:cNvSpPr txBox="1"/>
          <p:nvPr/>
        </p:nvSpPr>
        <p:spPr>
          <a:xfrm>
            <a:off x="7667540" y="1013582"/>
            <a:ext cx="1328199" cy="346218"/>
          </a:xfrm>
          <a:prstGeom prst="rect">
            <a:avLst/>
          </a:prstGeom>
          <a:noFill/>
          <a:ln>
            <a:solidFill>
              <a:schemeClr val="tx1"/>
            </a:solidFill>
          </a:ln>
        </p:spPr>
        <p:txBody>
          <a:bodyPr spcFirstLastPara="1" wrap="square" lIns="91425" tIns="91425" rIns="91425" bIns="91425" anchor="t" anchorCtr="0">
            <a:spAutoFit/>
          </a:bodyPr>
          <a:lstStyle/>
          <a:p>
            <a:pPr lvl="0" algn="ctr"/>
            <a:r>
              <a:rPr lang="en-US" sz="1050" b="1" spc="150" dirty="0">
                <a:latin typeface="+mj-lt"/>
                <a:ea typeface="Avenir Next" charset="0"/>
                <a:cs typeface="Arial" panose="020B0604020202020204" pitchFamily="34" charset="0"/>
              </a:rPr>
              <a:t>OUTCOMES</a:t>
            </a:r>
          </a:p>
        </p:txBody>
      </p:sp>
      <p:sp>
        <p:nvSpPr>
          <p:cNvPr id="3" name="Footer Placeholder 2">
            <a:extLst>
              <a:ext uri="{FF2B5EF4-FFF2-40B4-BE49-F238E27FC236}">
                <a16:creationId xmlns:a16="http://schemas.microsoft.com/office/drawing/2014/main" id="{5EBA0CCB-06FF-EF4A-A1C3-B886BB949324}"/>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4D492EFD-582D-E24D-9919-C1A331ECD373}"/>
              </a:ext>
            </a:extLst>
          </p:cNvPr>
          <p:cNvSpPr>
            <a:spLocks noGrp="1"/>
          </p:cNvSpPr>
          <p:nvPr>
            <p:ph type="sldNum" sz="quarter" idx="13"/>
          </p:nvPr>
        </p:nvSpPr>
        <p:spPr/>
        <p:txBody>
          <a:bodyPr/>
          <a:lstStyle/>
          <a:p>
            <a:fld id="{CDEE2954-54E9-4846-B9AA-9D6731F553AF}" type="slidenum">
              <a:rPr lang="en-US" smtClean="0"/>
              <a:pPr/>
              <a:t>108</a:t>
            </a:fld>
            <a:endParaRPr lang="en-US" dirty="0"/>
          </a:p>
        </p:txBody>
      </p:sp>
    </p:spTree>
    <p:extLst>
      <p:ext uri="{BB962C8B-B14F-4D97-AF65-F5344CB8AC3E}">
        <p14:creationId xmlns:p14="http://schemas.microsoft.com/office/powerpoint/2010/main" val="41537302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engineering &amp; assurance solution scope</a:t>
            </a:r>
          </a:p>
        </p:txBody>
      </p:sp>
      <p:grpSp>
        <p:nvGrpSpPr>
          <p:cNvPr id="3" name="Group 2">
            <a:extLst>
              <a:ext uri="{FF2B5EF4-FFF2-40B4-BE49-F238E27FC236}">
                <a16:creationId xmlns:a16="http://schemas.microsoft.com/office/drawing/2014/main" id="{C6ABCFCB-8C2A-7B4D-A57A-4BED33357B1E}"/>
              </a:ext>
            </a:extLst>
          </p:cNvPr>
          <p:cNvGrpSpPr/>
          <p:nvPr/>
        </p:nvGrpSpPr>
        <p:grpSpPr>
          <a:xfrm>
            <a:off x="424729" y="809464"/>
            <a:ext cx="8575226" cy="457200"/>
            <a:chOff x="424731" y="1028677"/>
            <a:chExt cx="7704924" cy="457200"/>
          </a:xfrm>
        </p:grpSpPr>
        <p:sp>
          <p:nvSpPr>
            <p:cNvPr id="25" name="Google Shape;414;p60">
              <a:extLst>
                <a:ext uri="{FF2B5EF4-FFF2-40B4-BE49-F238E27FC236}">
                  <a16:creationId xmlns:a16="http://schemas.microsoft.com/office/drawing/2014/main" id="{85FFF397-67BA-F146-B368-213EC7DCAEB6}"/>
                </a:ext>
              </a:extLst>
            </p:cNvPr>
            <p:cNvSpPr txBox="1"/>
            <p:nvPr/>
          </p:nvSpPr>
          <p:spPr>
            <a:xfrm>
              <a:off x="424731" y="1028677"/>
              <a:ext cx="2502080" cy="457200"/>
            </a:xfrm>
            <a:prstGeom prst="rect">
              <a:avLst/>
            </a:prstGeom>
            <a:noFill/>
            <a:ln>
              <a:solidFill>
                <a:schemeClr val="tx1"/>
              </a:solidFill>
            </a:ln>
          </p:spPr>
          <p:txBody>
            <a:bodyPr spcFirstLastPara="1" wrap="square" lIns="91425" tIns="91425" rIns="91425" bIns="91425" anchor="ctr" anchorCtr="0">
              <a:spAutoFit/>
            </a:bodyPr>
            <a:lstStyle/>
            <a:p>
              <a:pPr lvl="0" algn="ctr"/>
              <a:r>
                <a:rPr lang="en-US" sz="1050" b="1" spc="150" dirty="0">
                  <a:latin typeface="+mj-lt"/>
                  <a:ea typeface="Avenir Next" charset="0"/>
                  <a:cs typeface="Arial" panose="020B0604020202020204" pitchFamily="34" charset="0"/>
                </a:rPr>
                <a:t>HARMONY</a:t>
              </a:r>
            </a:p>
          </p:txBody>
        </p:sp>
        <p:sp>
          <p:nvSpPr>
            <p:cNvPr id="17" name="Google Shape;414;p60">
              <a:extLst>
                <a:ext uri="{FF2B5EF4-FFF2-40B4-BE49-F238E27FC236}">
                  <a16:creationId xmlns:a16="http://schemas.microsoft.com/office/drawing/2014/main" id="{1C10A048-0BDD-5A47-BEBA-C0C0012D3978}"/>
                </a:ext>
              </a:extLst>
            </p:cNvPr>
            <p:cNvSpPr txBox="1"/>
            <p:nvPr/>
          </p:nvSpPr>
          <p:spPr>
            <a:xfrm>
              <a:off x="3024257" y="1028677"/>
              <a:ext cx="2502080" cy="457200"/>
            </a:xfrm>
            <a:prstGeom prst="rect">
              <a:avLst/>
            </a:prstGeom>
            <a:noFill/>
            <a:ln>
              <a:solidFill>
                <a:schemeClr val="tx1"/>
              </a:solidFill>
            </a:ln>
          </p:spPr>
          <p:txBody>
            <a:bodyPr spcFirstLastPara="1" wrap="square" lIns="91425" tIns="91425" rIns="91425" bIns="91425" anchor="ctr" anchorCtr="0">
              <a:spAutoFit/>
            </a:bodyPr>
            <a:lstStyle/>
            <a:p>
              <a:pPr lvl="0" algn="ctr"/>
              <a:r>
                <a:rPr lang="en-US" sz="1050" b="1" spc="150" dirty="0">
                  <a:latin typeface="+mj-lt"/>
                  <a:ea typeface="Avenir Next" charset="0"/>
                  <a:cs typeface="Arial" panose="020B0604020202020204" pitchFamily="34" charset="0"/>
                </a:rPr>
                <a:t>WONDER WOMAN</a:t>
              </a:r>
            </a:p>
          </p:txBody>
        </p:sp>
        <p:sp>
          <p:nvSpPr>
            <p:cNvPr id="18" name="Google Shape;414;p60">
              <a:extLst>
                <a:ext uri="{FF2B5EF4-FFF2-40B4-BE49-F238E27FC236}">
                  <a16:creationId xmlns:a16="http://schemas.microsoft.com/office/drawing/2014/main" id="{CD944880-CFC6-B34A-8A23-B234F8905FBE}"/>
                </a:ext>
              </a:extLst>
            </p:cNvPr>
            <p:cNvSpPr txBox="1"/>
            <p:nvPr/>
          </p:nvSpPr>
          <p:spPr>
            <a:xfrm>
              <a:off x="5623783" y="1028677"/>
              <a:ext cx="2505872" cy="457200"/>
            </a:xfrm>
            <a:prstGeom prst="rect">
              <a:avLst/>
            </a:prstGeom>
            <a:noFill/>
            <a:ln>
              <a:solidFill>
                <a:schemeClr val="tx1"/>
              </a:solidFill>
            </a:ln>
          </p:spPr>
          <p:txBody>
            <a:bodyPr spcFirstLastPara="1" wrap="square" lIns="91425" tIns="91425" rIns="91425" bIns="91425" anchor="ctr" anchorCtr="0">
              <a:spAutoFit/>
            </a:bodyPr>
            <a:lstStyle/>
            <a:p>
              <a:pPr lvl="0" algn="ctr"/>
              <a:r>
                <a:rPr lang="en-US" sz="1050" b="1" spc="150" dirty="0">
                  <a:latin typeface="+mj-lt"/>
                  <a:ea typeface="Avenir Next" charset="0"/>
                  <a:cs typeface="Arial" panose="020B0604020202020204" pitchFamily="34" charset="0"/>
                </a:rPr>
                <a:t>WALGREENS &amp; BOOTS MARKETING</a:t>
              </a:r>
            </a:p>
          </p:txBody>
        </p:sp>
      </p:grpSp>
      <p:sp>
        <p:nvSpPr>
          <p:cNvPr id="20" name="TextBox 19">
            <a:extLst>
              <a:ext uri="{FF2B5EF4-FFF2-40B4-BE49-F238E27FC236}">
                <a16:creationId xmlns:a16="http://schemas.microsoft.com/office/drawing/2014/main" id="{DB98A8C6-72BD-5748-B8DC-A705F0AA632E}"/>
              </a:ext>
            </a:extLst>
          </p:cNvPr>
          <p:cNvSpPr txBox="1"/>
          <p:nvPr/>
        </p:nvSpPr>
        <p:spPr>
          <a:xfrm>
            <a:off x="424729" y="1402818"/>
            <a:ext cx="2784700" cy="1363531"/>
          </a:xfrm>
          <a:prstGeom prst="rect">
            <a:avLst/>
          </a:prstGeom>
          <a:noFill/>
          <a:ln>
            <a:solidFill>
              <a:schemeClr val="tx1"/>
            </a:solidFill>
          </a:ln>
        </p:spPr>
        <p:txBody>
          <a:bodyPr wrap="square" lIns="91440" tIns="91440" rIns="45720" bIns="18288" rtlCol="0" anchor="t">
            <a:noAutofit/>
          </a:bodyPr>
          <a:lstStyle/>
          <a:p>
            <a:pPr defTabSz="457178">
              <a:defRPr/>
            </a:pPr>
            <a:r>
              <a:rPr lang="en-US" sz="1000" b="1" kern="0" dirty="0">
                <a:solidFill>
                  <a:srgbClr val="000000"/>
                </a:solidFill>
                <a:latin typeface="Arial" panose="020B0604020202020204" pitchFamily="34" charset="0"/>
                <a:cs typeface="Arial" panose="020B0604020202020204" pitchFamily="34" charset="0"/>
              </a:rPr>
              <a:t>SIT &amp; E2E Testing: </a:t>
            </a:r>
            <a:r>
              <a:rPr lang="en-US" sz="1000" kern="0" dirty="0">
                <a:solidFill>
                  <a:srgbClr val="000000"/>
                </a:solidFill>
                <a:latin typeface="Arial" panose="020B0604020202020204" pitchFamily="34" charset="0"/>
                <a:cs typeface="Arial" panose="020B0604020202020204" pitchFamily="34" charset="0"/>
              </a:rPr>
              <a:t>Cross channels, POS, Legacy systems, Functional SIT and E2E Test Execution</a:t>
            </a:r>
          </a:p>
          <a:p>
            <a:pPr defTabSz="457178">
              <a:defRPr/>
            </a:pPr>
            <a:endParaRPr lang="en-US" sz="1000" b="1" kern="0" dirty="0">
              <a:solidFill>
                <a:srgbClr val="000000"/>
              </a:solidFill>
              <a:latin typeface="Arial" panose="020B0604020202020204" pitchFamily="34" charset="0"/>
              <a:cs typeface="Arial" panose="020B0604020202020204" pitchFamily="34" charset="0"/>
            </a:endParaRPr>
          </a:p>
          <a:p>
            <a:pPr defTabSz="457178">
              <a:defRPr/>
            </a:pPr>
            <a:r>
              <a:rPr lang="en-US" sz="1000" b="1" kern="0" dirty="0">
                <a:solidFill>
                  <a:srgbClr val="000000"/>
                </a:solidFill>
                <a:latin typeface="Arial" panose="020B0604020202020204" pitchFamily="34" charset="0"/>
                <a:cs typeface="Arial" panose="020B0604020202020204" pitchFamily="34" charset="0"/>
              </a:rPr>
              <a:t>Automation Testing: </a:t>
            </a:r>
            <a:r>
              <a:rPr lang="en-US" sz="1000" kern="0" dirty="0">
                <a:solidFill>
                  <a:srgbClr val="000000"/>
                </a:solidFill>
                <a:latin typeface="Arial" panose="020B0604020202020204" pitchFamily="34" charset="0"/>
                <a:cs typeface="Arial" panose="020B0604020202020204" pitchFamily="34" charset="0"/>
              </a:rPr>
              <a:t>7 API’s </a:t>
            </a:r>
          </a:p>
          <a:p>
            <a:pPr defTabSz="457178">
              <a:defRPr/>
            </a:pPr>
            <a:endParaRPr lang="en-US" sz="1000" kern="0" dirty="0">
              <a:solidFill>
                <a:srgbClr val="00000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5C356D9-C927-D34D-B658-2BCE8913A205}"/>
              </a:ext>
            </a:extLst>
          </p:cNvPr>
          <p:cNvSpPr txBox="1"/>
          <p:nvPr/>
        </p:nvSpPr>
        <p:spPr>
          <a:xfrm>
            <a:off x="3317882" y="1402818"/>
            <a:ext cx="2784700" cy="1363532"/>
          </a:xfrm>
          <a:prstGeom prst="rect">
            <a:avLst/>
          </a:prstGeom>
          <a:noFill/>
          <a:ln>
            <a:solidFill>
              <a:schemeClr val="tx1"/>
            </a:solidFill>
          </a:ln>
        </p:spPr>
        <p:txBody>
          <a:bodyPr wrap="square" lIns="91440" tIns="91440" rIns="45720" bIns="18288" rtlCol="0" anchor="t">
            <a:noAutofit/>
          </a:bodyPr>
          <a:lstStyle/>
          <a:p>
            <a:pPr defTabSz="457178">
              <a:defRPr/>
            </a:pPr>
            <a:r>
              <a:rPr lang="en-US" sz="1000" b="1" kern="0" dirty="0">
                <a:solidFill>
                  <a:srgbClr val="000000"/>
                </a:solidFill>
                <a:latin typeface="Arial" panose="020B0604020202020204" pitchFamily="34" charset="0"/>
                <a:cs typeface="Arial" panose="020B0604020202020204" pitchFamily="34" charset="0"/>
              </a:rPr>
              <a:t>SIT &amp; E2E Testing: </a:t>
            </a:r>
            <a:r>
              <a:rPr lang="en-US" sz="1000" kern="0" dirty="0">
                <a:solidFill>
                  <a:srgbClr val="000000"/>
                </a:solidFill>
                <a:latin typeface="Arial" panose="020B0604020202020204" pitchFamily="34" charset="0"/>
                <a:cs typeface="Arial" panose="020B0604020202020204" pitchFamily="34" charset="0"/>
              </a:rPr>
              <a:t>Data Validations, Data Mapping Rules, Outbound and Inbound</a:t>
            </a:r>
          </a:p>
          <a:p>
            <a:pPr defTabSz="457178">
              <a:defRPr/>
            </a:pPr>
            <a:endParaRPr lang="en-US" sz="1000" b="1" kern="0" dirty="0">
              <a:solidFill>
                <a:srgbClr val="000000"/>
              </a:solidFill>
              <a:latin typeface="Arial" panose="020B0604020202020204" pitchFamily="34" charset="0"/>
              <a:cs typeface="Arial" panose="020B0604020202020204" pitchFamily="34" charset="0"/>
            </a:endParaRPr>
          </a:p>
          <a:p>
            <a:pPr defTabSz="457178">
              <a:defRPr/>
            </a:pPr>
            <a:r>
              <a:rPr lang="en-US" sz="1000" b="1" kern="0" dirty="0">
                <a:solidFill>
                  <a:srgbClr val="000000"/>
                </a:solidFill>
                <a:latin typeface="Arial" panose="020B0604020202020204" pitchFamily="34" charset="0"/>
                <a:cs typeface="Arial" panose="020B0604020202020204" pitchFamily="34" charset="0"/>
              </a:rPr>
              <a:t>Automation Testing: </a:t>
            </a:r>
            <a:r>
              <a:rPr lang="en-US" sz="1000" kern="0" dirty="0">
                <a:solidFill>
                  <a:srgbClr val="000000"/>
                </a:solidFill>
                <a:latin typeface="Arial" panose="020B0604020202020204" pitchFamily="34" charset="0"/>
                <a:cs typeface="Arial" panose="020B0604020202020204" pitchFamily="34" charset="0"/>
              </a:rPr>
              <a:t>5 API’s </a:t>
            </a:r>
          </a:p>
        </p:txBody>
      </p:sp>
      <p:sp>
        <p:nvSpPr>
          <p:cNvPr id="22" name="TextBox 21">
            <a:extLst>
              <a:ext uri="{FF2B5EF4-FFF2-40B4-BE49-F238E27FC236}">
                <a16:creationId xmlns:a16="http://schemas.microsoft.com/office/drawing/2014/main" id="{9A8AE412-517B-F449-AF5D-1DA830933049}"/>
              </a:ext>
            </a:extLst>
          </p:cNvPr>
          <p:cNvSpPr txBox="1"/>
          <p:nvPr/>
        </p:nvSpPr>
        <p:spPr>
          <a:xfrm>
            <a:off x="6215255" y="1402817"/>
            <a:ext cx="2784700" cy="1363532"/>
          </a:xfrm>
          <a:prstGeom prst="rect">
            <a:avLst/>
          </a:prstGeom>
          <a:noFill/>
          <a:ln>
            <a:solidFill>
              <a:schemeClr val="tx1"/>
            </a:solidFill>
          </a:ln>
        </p:spPr>
        <p:txBody>
          <a:bodyPr wrap="square" lIns="91440" tIns="91440" rIns="45720" bIns="18288" rtlCol="0" anchor="t">
            <a:noAutofit/>
          </a:bodyPr>
          <a:lstStyle/>
          <a:p>
            <a:pPr defTabSz="457178">
              <a:defRPr/>
            </a:pPr>
            <a:r>
              <a:rPr lang="en-US" sz="1000" b="1" kern="0" dirty="0">
                <a:solidFill>
                  <a:srgbClr val="000000"/>
                </a:solidFill>
                <a:latin typeface="Arial" panose="020B0604020202020204" pitchFamily="34" charset="0"/>
                <a:cs typeface="Arial" panose="020B0604020202020204" pitchFamily="34" charset="0"/>
              </a:rPr>
              <a:t>SIT &amp; E2E Testing: </a:t>
            </a:r>
            <a:r>
              <a:rPr lang="en-US" sz="1000" kern="0" dirty="0">
                <a:solidFill>
                  <a:srgbClr val="000000"/>
                </a:solidFill>
                <a:latin typeface="Arial" panose="020B0604020202020204" pitchFamily="34" charset="0"/>
                <a:cs typeface="Arial" panose="020B0604020202020204" pitchFamily="34" charset="0"/>
              </a:rPr>
              <a:t>4 Email Campaigns (Walgreens); 3 Email campaigns (Boots)</a:t>
            </a:r>
          </a:p>
          <a:p>
            <a:pPr defTabSz="457178">
              <a:defRPr/>
            </a:pPr>
            <a:endParaRPr lang="en-US" sz="1000" kern="0" dirty="0">
              <a:solidFill>
                <a:srgbClr val="000000"/>
              </a:solidFill>
              <a:latin typeface="Arial" panose="020B0604020202020204" pitchFamily="34" charset="0"/>
              <a:cs typeface="Arial" panose="020B0604020202020204" pitchFamily="34" charset="0"/>
            </a:endParaRPr>
          </a:p>
          <a:p>
            <a:pPr defTabSz="457178">
              <a:defRPr/>
            </a:pPr>
            <a:r>
              <a:rPr lang="en-US" sz="1000" b="1" kern="0" dirty="0">
                <a:solidFill>
                  <a:srgbClr val="000000"/>
                </a:solidFill>
                <a:latin typeface="Arial" panose="020B0604020202020204" pitchFamily="34" charset="0"/>
                <a:cs typeface="Arial" panose="020B0604020202020204" pitchFamily="34" charset="0"/>
              </a:rPr>
              <a:t>Automation Testing: </a:t>
            </a:r>
            <a:r>
              <a:rPr lang="en-US" sz="1000" kern="0" dirty="0">
                <a:solidFill>
                  <a:srgbClr val="000000"/>
                </a:solidFill>
                <a:latin typeface="Arial" panose="020B0604020202020204" pitchFamily="34" charset="0"/>
                <a:cs typeface="Arial" panose="020B0604020202020204" pitchFamily="34" charset="0"/>
              </a:rPr>
              <a:t>Campaign Management and Automated Email Validations</a:t>
            </a:r>
          </a:p>
          <a:p>
            <a:pPr defTabSz="457178">
              <a:defRPr/>
            </a:pPr>
            <a:endParaRPr lang="en-US" sz="1000" b="1" kern="0" dirty="0">
              <a:solidFill>
                <a:srgbClr val="000000"/>
              </a:solidFill>
              <a:latin typeface="Arial" panose="020B0604020202020204" pitchFamily="34" charset="0"/>
              <a:cs typeface="Arial" panose="020B0604020202020204" pitchFamily="34" charset="0"/>
            </a:endParaRPr>
          </a:p>
          <a:p>
            <a:pPr defTabSz="457178">
              <a:defRPr/>
            </a:pPr>
            <a:r>
              <a:rPr lang="en-US" sz="1000" b="1" kern="0" dirty="0">
                <a:solidFill>
                  <a:srgbClr val="000000"/>
                </a:solidFill>
                <a:latin typeface="Arial" panose="020B0604020202020204" pitchFamily="34" charset="0"/>
                <a:cs typeface="Arial" panose="020B0604020202020204" pitchFamily="34" charset="0"/>
              </a:rPr>
              <a:t>Accessibility Testing: </a:t>
            </a:r>
            <a:r>
              <a:rPr lang="en-US" sz="1000" kern="0" dirty="0">
                <a:solidFill>
                  <a:srgbClr val="000000"/>
                </a:solidFill>
                <a:latin typeface="Arial" panose="020B0604020202020204" pitchFamily="34" charset="0"/>
                <a:cs typeface="Arial" panose="020B0604020202020204" pitchFamily="34" charset="0"/>
              </a:rPr>
              <a:t>7 Templates on WCAG 2.1 Level AA guidelines</a:t>
            </a:r>
          </a:p>
        </p:txBody>
      </p:sp>
      <p:graphicFrame>
        <p:nvGraphicFramePr>
          <p:cNvPr id="4" name="Table 3">
            <a:extLst>
              <a:ext uri="{FF2B5EF4-FFF2-40B4-BE49-F238E27FC236}">
                <a16:creationId xmlns:a16="http://schemas.microsoft.com/office/drawing/2014/main" id="{A1261832-B4DE-454F-8F21-BEC7127245C7}"/>
              </a:ext>
            </a:extLst>
          </p:cNvPr>
          <p:cNvGraphicFramePr>
            <a:graphicFrameLocks noGrp="1"/>
          </p:cNvGraphicFramePr>
          <p:nvPr/>
        </p:nvGraphicFramePr>
        <p:xfrm>
          <a:off x="424728" y="2902501"/>
          <a:ext cx="8575227" cy="627777"/>
        </p:xfrm>
        <a:graphic>
          <a:graphicData uri="http://schemas.openxmlformats.org/drawingml/2006/table">
            <a:tbl>
              <a:tblPr firstRow="1" bandRow="1">
                <a:tableStyleId>{5C22544A-7EE6-4342-B048-85BDC9FD1C3A}</a:tableStyleId>
              </a:tblPr>
              <a:tblGrid>
                <a:gridCol w="2858409">
                  <a:extLst>
                    <a:ext uri="{9D8B030D-6E8A-4147-A177-3AD203B41FA5}">
                      <a16:colId xmlns:a16="http://schemas.microsoft.com/office/drawing/2014/main" val="4103871575"/>
                    </a:ext>
                  </a:extLst>
                </a:gridCol>
                <a:gridCol w="2858409">
                  <a:extLst>
                    <a:ext uri="{9D8B030D-6E8A-4147-A177-3AD203B41FA5}">
                      <a16:colId xmlns:a16="http://schemas.microsoft.com/office/drawing/2014/main" val="3480826582"/>
                    </a:ext>
                  </a:extLst>
                </a:gridCol>
                <a:gridCol w="2858409">
                  <a:extLst>
                    <a:ext uri="{9D8B030D-6E8A-4147-A177-3AD203B41FA5}">
                      <a16:colId xmlns:a16="http://schemas.microsoft.com/office/drawing/2014/main" val="4109863135"/>
                    </a:ext>
                  </a:extLst>
                </a:gridCol>
              </a:tblGrid>
              <a:tr h="627777">
                <a:tc>
                  <a:txBody>
                    <a:bodyPr/>
                    <a:lstStyle/>
                    <a:p>
                      <a:r>
                        <a:rPr lang="en-US" sz="1000" b="1" dirty="0">
                          <a:solidFill>
                            <a:schemeClr val="tx1"/>
                          </a:solidFill>
                        </a:rPr>
                        <a:t>Performance Testing</a:t>
                      </a:r>
                      <a:r>
                        <a:rPr lang="en-US" sz="1000" b="0" dirty="0">
                          <a:solidFill>
                            <a:schemeClr val="tx1"/>
                          </a:solidFill>
                        </a:rPr>
                        <a:t>: Load &amp; Stress Testing of Middleware (15 API’s); Monitoring System Performance</a:t>
                      </a:r>
                    </a:p>
                  </a:txBody>
                  <a:tcPr marT="9144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Security Testing</a:t>
                      </a:r>
                      <a:r>
                        <a:rPr lang="en-US" sz="1000" b="0" dirty="0">
                          <a:solidFill>
                            <a:schemeClr val="tx1"/>
                          </a:solidFill>
                        </a:rPr>
                        <a:t>: 12 API’s &amp; Web Services; Infra Penetration Testing for IP servers</a:t>
                      </a:r>
                    </a:p>
                  </a:txBody>
                  <a:tcPr marT="9144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000" b="1" dirty="0">
                          <a:solidFill>
                            <a:schemeClr val="tx1"/>
                          </a:solidFill>
                        </a:rPr>
                        <a:t>UAT</a:t>
                      </a:r>
                      <a:r>
                        <a:rPr lang="en-US" sz="1000" b="0" dirty="0">
                          <a:solidFill>
                            <a:schemeClr val="tx1"/>
                          </a:solidFill>
                        </a:rPr>
                        <a:t>: Test script writing &amp; testing support</a:t>
                      </a:r>
                    </a:p>
                    <a:p>
                      <a:r>
                        <a:rPr lang="en-US" sz="1000" b="1" dirty="0">
                          <a:solidFill>
                            <a:schemeClr val="tx1"/>
                          </a:solidFill>
                        </a:rPr>
                        <a:t>OAT: </a:t>
                      </a:r>
                      <a:r>
                        <a:rPr lang="en-US" sz="1000" b="0" dirty="0">
                          <a:solidFill>
                            <a:schemeClr val="tx1"/>
                          </a:solidFill>
                        </a:rPr>
                        <a:t>Testing Support</a:t>
                      </a:r>
                    </a:p>
                  </a:txBody>
                  <a:tcPr marT="9144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2996401"/>
                  </a:ext>
                </a:extLst>
              </a:tr>
            </a:tbl>
          </a:graphicData>
        </a:graphic>
      </p:graphicFrame>
      <p:grpSp>
        <p:nvGrpSpPr>
          <p:cNvPr id="5" name="Group 4">
            <a:extLst>
              <a:ext uri="{FF2B5EF4-FFF2-40B4-BE49-F238E27FC236}">
                <a16:creationId xmlns:a16="http://schemas.microsoft.com/office/drawing/2014/main" id="{FF463AC7-6DA2-AA47-A38B-E8DEAEAFA733}"/>
              </a:ext>
            </a:extLst>
          </p:cNvPr>
          <p:cNvGrpSpPr/>
          <p:nvPr/>
        </p:nvGrpSpPr>
        <p:grpSpPr>
          <a:xfrm>
            <a:off x="424729" y="3666429"/>
            <a:ext cx="8575226" cy="1060638"/>
            <a:chOff x="221659" y="3383262"/>
            <a:chExt cx="8716954" cy="1060638"/>
          </a:xfrm>
        </p:grpSpPr>
        <p:sp>
          <p:nvSpPr>
            <p:cNvPr id="31" name="TextBox 30">
              <a:extLst>
                <a:ext uri="{FF2B5EF4-FFF2-40B4-BE49-F238E27FC236}">
                  <a16:creationId xmlns:a16="http://schemas.microsoft.com/office/drawing/2014/main" id="{4E56FF3B-7DE2-1F4A-BAD8-929AB6EFE57B}"/>
                </a:ext>
              </a:extLst>
            </p:cNvPr>
            <p:cNvSpPr txBox="1">
              <a:spLocks/>
            </p:cNvSpPr>
            <p:nvPr/>
          </p:nvSpPr>
          <p:spPr>
            <a:xfrm>
              <a:off x="221659" y="3383262"/>
              <a:ext cx="8716954" cy="236651"/>
            </a:xfrm>
            <a:prstGeom prst="rect">
              <a:avLst/>
            </a:prstGeom>
            <a:solidFill>
              <a:schemeClr val="tx1"/>
            </a:solidFill>
          </p:spPr>
          <p:txBody>
            <a:bodyPr wrap="square" lIns="45720" r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TOOLS &amp; ACCELERATORS</a:t>
              </a:r>
              <a:endParaRPr kumimoji="0" lang="en-US" sz="12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nvGrpSpPr>
            <p:cNvPr id="34" name="Group 33">
              <a:extLst>
                <a:ext uri="{FF2B5EF4-FFF2-40B4-BE49-F238E27FC236}">
                  <a16:creationId xmlns:a16="http://schemas.microsoft.com/office/drawing/2014/main" id="{5947548D-AEA4-0A43-BFB6-4BC0A7E52C04}"/>
                </a:ext>
              </a:extLst>
            </p:cNvPr>
            <p:cNvGrpSpPr/>
            <p:nvPr/>
          </p:nvGrpSpPr>
          <p:grpSpPr>
            <a:xfrm>
              <a:off x="2843703" y="4062893"/>
              <a:ext cx="1037831" cy="344982"/>
              <a:chOff x="1862014" y="4167173"/>
              <a:chExt cx="1030235" cy="312833"/>
            </a:xfrm>
          </p:grpSpPr>
          <p:sp>
            <p:nvSpPr>
              <p:cNvPr id="35" name="Rectangle 34">
                <a:extLst>
                  <a:ext uri="{FF2B5EF4-FFF2-40B4-BE49-F238E27FC236}">
                    <a16:creationId xmlns:a16="http://schemas.microsoft.com/office/drawing/2014/main" id="{422E14E6-F7EF-A04B-AA82-E181447A22AC}"/>
                  </a:ext>
                </a:extLst>
              </p:cNvPr>
              <p:cNvSpPr/>
              <p:nvPr/>
            </p:nvSpPr>
            <p:spPr>
              <a:xfrm>
                <a:off x="1862014" y="4291617"/>
                <a:ext cx="1030235" cy="188389"/>
              </a:xfrm>
              <a:prstGeom prst="rect">
                <a:avLst/>
              </a:prstGeom>
            </p:spPr>
            <p:txBody>
              <a:bodyPr wrap="square">
                <a:spAutoFit/>
              </a:bodyPr>
              <a:lstStyle/>
              <a:p>
                <a:pPr algn="ctr"/>
                <a:r>
                  <a:rPr lang="en-US" sz="750" b="1" dirty="0">
                    <a:latin typeface="Calibri" panose="020F0502020204030204" pitchFamily="34" charset="0"/>
                  </a:rPr>
                  <a:t>Defect Management</a:t>
                </a:r>
              </a:p>
            </p:txBody>
          </p:sp>
          <p:pic>
            <p:nvPicPr>
              <p:cNvPr id="36" name="Picture 8" descr="Image result for jira logo">
                <a:extLst>
                  <a:ext uri="{FF2B5EF4-FFF2-40B4-BE49-F238E27FC236}">
                    <a16:creationId xmlns:a16="http://schemas.microsoft.com/office/drawing/2014/main" id="{F2D09620-7F89-984D-BAAD-6502862E067B}"/>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148929" y="4167173"/>
                <a:ext cx="448965" cy="1679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BFD77F74-B2CB-814F-B8A2-5500BD94F4E1}"/>
                </a:ext>
              </a:extLst>
            </p:cNvPr>
            <p:cNvGrpSpPr/>
            <p:nvPr/>
          </p:nvGrpSpPr>
          <p:grpSpPr>
            <a:xfrm>
              <a:off x="892512" y="4026856"/>
              <a:ext cx="933632" cy="417044"/>
              <a:chOff x="960114" y="4000176"/>
              <a:chExt cx="933632" cy="417044"/>
            </a:xfrm>
          </p:grpSpPr>
          <p:sp>
            <p:nvSpPr>
              <p:cNvPr id="38" name="Rectangle 37">
                <a:extLst>
                  <a:ext uri="{FF2B5EF4-FFF2-40B4-BE49-F238E27FC236}">
                    <a16:creationId xmlns:a16="http://schemas.microsoft.com/office/drawing/2014/main" id="{140242D4-044B-FB4E-8466-A1639D83A9F4}"/>
                  </a:ext>
                </a:extLst>
              </p:cNvPr>
              <p:cNvSpPr/>
              <p:nvPr/>
            </p:nvSpPr>
            <p:spPr>
              <a:xfrm>
                <a:off x="960114" y="4209471"/>
                <a:ext cx="933632" cy="207749"/>
              </a:xfrm>
              <a:prstGeom prst="rect">
                <a:avLst/>
              </a:prstGeom>
            </p:spPr>
            <p:txBody>
              <a:bodyPr wrap="square">
                <a:spAutoFit/>
              </a:bodyPr>
              <a:lstStyle/>
              <a:p>
                <a:pPr algn="ctr"/>
                <a:r>
                  <a:rPr lang="en-US" sz="750" b="1" dirty="0">
                    <a:latin typeface="Calibri" panose="020F0502020204030204" pitchFamily="34" charset="0"/>
                  </a:rPr>
                  <a:t>Test Management</a:t>
                </a:r>
              </a:p>
            </p:txBody>
          </p:sp>
          <p:pic>
            <p:nvPicPr>
              <p:cNvPr id="39" name="Picture 2" descr="Xray Test Management - eazyBI for Jira">
                <a:extLst>
                  <a:ext uri="{FF2B5EF4-FFF2-40B4-BE49-F238E27FC236}">
                    <a16:creationId xmlns:a16="http://schemas.microsoft.com/office/drawing/2014/main" id="{A4B47CEC-3B9D-BE4C-9959-F45AFC0455E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76577" y="4000176"/>
                <a:ext cx="844430" cy="333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657DBC4A-9EE3-DE42-B183-39122FD2AA3D}"/>
                </a:ext>
              </a:extLst>
            </p:cNvPr>
            <p:cNvGrpSpPr/>
            <p:nvPr/>
          </p:nvGrpSpPr>
          <p:grpSpPr>
            <a:xfrm>
              <a:off x="4899093" y="4032946"/>
              <a:ext cx="1083953" cy="404854"/>
              <a:chOff x="4549860" y="4112887"/>
              <a:chExt cx="1076021" cy="367127"/>
            </a:xfrm>
          </p:grpSpPr>
          <p:sp>
            <p:nvSpPr>
              <p:cNvPr id="41" name="Rectangle 40">
                <a:extLst>
                  <a:ext uri="{FF2B5EF4-FFF2-40B4-BE49-F238E27FC236}">
                    <a16:creationId xmlns:a16="http://schemas.microsoft.com/office/drawing/2014/main" id="{3A580159-70E5-F340-A1A1-F48E431F1F75}"/>
                  </a:ext>
                </a:extLst>
              </p:cNvPr>
              <p:cNvSpPr/>
              <p:nvPr/>
            </p:nvSpPr>
            <p:spPr>
              <a:xfrm>
                <a:off x="4549860" y="4291625"/>
                <a:ext cx="1076021" cy="188389"/>
              </a:xfrm>
              <a:prstGeom prst="rect">
                <a:avLst/>
              </a:prstGeom>
            </p:spPr>
            <p:txBody>
              <a:bodyPr wrap="square">
                <a:spAutoFit/>
              </a:bodyPr>
              <a:lstStyle/>
              <a:p>
                <a:pPr algn="ctr">
                  <a:defRPr/>
                </a:pPr>
                <a:r>
                  <a:rPr lang="en-GB" sz="750" b="1" dirty="0">
                    <a:latin typeface="Calibri" panose="020F0502020204030204" pitchFamily="34" charset="0"/>
                  </a:rPr>
                  <a:t>Performance Testing</a:t>
                </a:r>
              </a:p>
            </p:txBody>
          </p:sp>
          <p:pic>
            <p:nvPicPr>
              <p:cNvPr id="42" name="Picture 4" descr="JMeter Tutorial for Beginners - Jmeter - OctoPerf">
                <a:extLst>
                  <a:ext uri="{FF2B5EF4-FFF2-40B4-BE49-F238E27FC236}">
                    <a16:creationId xmlns:a16="http://schemas.microsoft.com/office/drawing/2014/main" id="{8F57DEB8-C97E-1845-8849-159F12377D59}"/>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767788" y="4112887"/>
                <a:ext cx="611470" cy="305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Group 42">
              <a:extLst>
                <a:ext uri="{FF2B5EF4-FFF2-40B4-BE49-F238E27FC236}">
                  <a16:creationId xmlns:a16="http://schemas.microsoft.com/office/drawing/2014/main" id="{634C6F68-7A40-3245-9A2C-DC6354A5C9F6}"/>
                </a:ext>
              </a:extLst>
            </p:cNvPr>
            <p:cNvGrpSpPr/>
            <p:nvPr/>
          </p:nvGrpSpPr>
          <p:grpSpPr>
            <a:xfrm>
              <a:off x="7000606" y="4071977"/>
              <a:ext cx="1250883" cy="326793"/>
              <a:chOff x="6230143" y="4191296"/>
              <a:chExt cx="1241728" cy="296339"/>
            </a:xfrm>
          </p:grpSpPr>
          <p:pic>
            <p:nvPicPr>
              <p:cNvPr id="44" name="Picture 43">
                <a:extLst>
                  <a:ext uri="{FF2B5EF4-FFF2-40B4-BE49-F238E27FC236}">
                    <a16:creationId xmlns:a16="http://schemas.microsoft.com/office/drawing/2014/main" id="{217DBE9D-13C5-1E4C-A138-A9DE9D0D594F}"/>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230143" y="4208999"/>
                <a:ext cx="602373" cy="142736"/>
              </a:xfrm>
              <a:prstGeom prst="rect">
                <a:avLst/>
              </a:prstGeom>
            </p:spPr>
          </p:pic>
          <p:pic>
            <p:nvPicPr>
              <p:cNvPr id="45" name="Picture 8" descr="Nessus Basics | TenableÂ®">
                <a:extLst>
                  <a:ext uri="{FF2B5EF4-FFF2-40B4-BE49-F238E27FC236}">
                    <a16:creationId xmlns:a16="http://schemas.microsoft.com/office/drawing/2014/main" id="{5A628330-D740-9D4A-946D-1DA5039BA68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869170" y="4191296"/>
                <a:ext cx="602701" cy="169203"/>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C9EEE0AD-6E20-3049-B48F-DAECB347ABAD}"/>
                  </a:ext>
                </a:extLst>
              </p:cNvPr>
              <p:cNvSpPr/>
              <p:nvPr/>
            </p:nvSpPr>
            <p:spPr>
              <a:xfrm>
                <a:off x="6458715" y="4299246"/>
                <a:ext cx="808432" cy="188389"/>
              </a:xfrm>
              <a:prstGeom prst="rect">
                <a:avLst/>
              </a:prstGeom>
            </p:spPr>
            <p:txBody>
              <a:bodyPr wrap="square" lIns="0" rIns="0">
                <a:spAutoFit/>
              </a:bodyPr>
              <a:lstStyle/>
              <a:p>
                <a:pPr algn="ctr">
                  <a:defRPr/>
                </a:pPr>
                <a:r>
                  <a:rPr lang="en-GB" sz="750" b="1" dirty="0">
                    <a:latin typeface="Calibri" panose="020F0502020204030204" pitchFamily="34" charset="0"/>
                  </a:rPr>
                  <a:t>Security Testing</a:t>
                </a:r>
              </a:p>
            </p:txBody>
          </p:sp>
        </p:grpSp>
        <p:grpSp>
          <p:nvGrpSpPr>
            <p:cNvPr id="50" name="Group 49">
              <a:extLst>
                <a:ext uri="{FF2B5EF4-FFF2-40B4-BE49-F238E27FC236}">
                  <a16:creationId xmlns:a16="http://schemas.microsoft.com/office/drawing/2014/main" id="{8175044B-3F3C-3D4A-A290-6E21210BB406}"/>
                </a:ext>
              </a:extLst>
            </p:cNvPr>
            <p:cNvGrpSpPr/>
            <p:nvPr/>
          </p:nvGrpSpPr>
          <p:grpSpPr>
            <a:xfrm>
              <a:off x="3486649" y="3641075"/>
              <a:ext cx="1296709" cy="422390"/>
              <a:chOff x="3487669" y="3641075"/>
              <a:chExt cx="1296709" cy="422390"/>
            </a:xfrm>
          </p:grpSpPr>
          <p:pic>
            <p:nvPicPr>
              <p:cNvPr id="51" name="Picture 4" descr="Java Logo clipart - Text, Font, Line, transparent clip art">
                <a:extLst>
                  <a:ext uri="{FF2B5EF4-FFF2-40B4-BE49-F238E27FC236}">
                    <a16:creationId xmlns:a16="http://schemas.microsoft.com/office/drawing/2014/main" id="{CD33A452-F9AE-A340-9A5A-5188EDD2A871}"/>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l="18093" t="1" r="23069" b="-6997"/>
              <a:stretch/>
            </p:blipFill>
            <p:spPr bwMode="auto">
              <a:xfrm>
                <a:off x="3487669" y="3641075"/>
                <a:ext cx="244089" cy="2915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Cucumber Logo">
                <a:extLst>
                  <a:ext uri="{FF2B5EF4-FFF2-40B4-BE49-F238E27FC236}">
                    <a16:creationId xmlns:a16="http://schemas.microsoft.com/office/drawing/2014/main" id="{20D7CA87-F586-8041-BBA8-63A0BF884BF9}"/>
                  </a:ext>
                </a:extLst>
              </p:cNvPr>
              <p:cNvPicPr>
                <a:picLocks noChangeAspect="1" noChangeArrowheads="1"/>
              </p:cNvPicPr>
              <p:nvPr/>
            </p:nvPicPr>
            <p:blipFill rotWithShape="1">
              <a:blip r:embed="rId9" cstate="print">
                <a:clrChange>
                  <a:clrFrom>
                    <a:srgbClr val="E6E6E6"/>
                  </a:clrFrom>
                  <a:clrTo>
                    <a:srgbClr val="E6E6E6">
                      <a:alpha val="0"/>
                    </a:srgbClr>
                  </a:clrTo>
                </a:clrChange>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a:ext>
                </a:extLst>
              </a:blip>
              <a:srcRect l="6332" t="26337" r="6722" b="39265"/>
              <a:stretch/>
            </p:blipFill>
            <p:spPr bwMode="auto">
              <a:xfrm>
                <a:off x="3856223" y="3707749"/>
                <a:ext cx="554015" cy="17995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8" descr="GitHub - rest-assured/rest-assured: Java DSL for easy testing of ...">
                <a:extLst>
                  <a:ext uri="{FF2B5EF4-FFF2-40B4-BE49-F238E27FC236}">
                    <a16:creationId xmlns:a16="http://schemas.microsoft.com/office/drawing/2014/main" id="{8B916BD0-B8C5-E64A-9559-47ABC6C88CD9}"/>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627731" y="3736243"/>
                <a:ext cx="156647" cy="17148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D3B1D6CF-6515-9641-A630-4D59B41EC46D}"/>
                  </a:ext>
                </a:extLst>
              </p:cNvPr>
              <p:cNvSpPr/>
              <p:nvPr/>
            </p:nvSpPr>
            <p:spPr>
              <a:xfrm>
                <a:off x="3669610" y="3855716"/>
                <a:ext cx="855283" cy="207749"/>
              </a:xfrm>
              <a:prstGeom prst="rect">
                <a:avLst/>
              </a:prstGeom>
            </p:spPr>
            <p:txBody>
              <a:bodyPr wrap="square">
                <a:spAutoFit/>
              </a:bodyPr>
              <a:lstStyle/>
              <a:p>
                <a:pPr algn="ctr"/>
                <a:r>
                  <a:rPr lang="en-US" sz="750" b="1" dirty="0">
                    <a:latin typeface="Calibri" panose="020F0502020204030204" pitchFamily="34" charset="0"/>
                  </a:rPr>
                  <a:t>Test Automation</a:t>
                </a:r>
              </a:p>
            </p:txBody>
          </p:sp>
          <p:sp>
            <p:nvSpPr>
              <p:cNvPr id="58" name="TextBox 57">
                <a:extLst>
                  <a:ext uri="{FF2B5EF4-FFF2-40B4-BE49-F238E27FC236}">
                    <a16:creationId xmlns:a16="http://schemas.microsoft.com/office/drawing/2014/main" id="{F6C459DD-3F3F-2C4F-B368-DE3C94AF33DC}"/>
                  </a:ext>
                </a:extLst>
              </p:cNvPr>
              <p:cNvSpPr txBox="1"/>
              <p:nvPr/>
            </p:nvSpPr>
            <p:spPr>
              <a:xfrm>
                <a:off x="3705590" y="3732889"/>
                <a:ext cx="111753" cy="178189"/>
              </a:xfrm>
              <a:prstGeom prst="rect">
                <a:avLst/>
              </a:prstGeom>
            </p:spPr>
            <p:txBody>
              <a:bodyPr wrap="square" lIns="0" tIns="0" rIns="0" bIns="0" rtlCol="0">
                <a:spAutoFit/>
              </a:bodyPr>
              <a:lstStyle/>
              <a:p>
                <a:pPr algn="l"/>
                <a:r>
                  <a:rPr lang="en-US" sz="1050" dirty="0">
                    <a:solidFill>
                      <a:schemeClr val="tx2"/>
                    </a:solidFill>
                  </a:rPr>
                  <a:t>+</a:t>
                </a:r>
              </a:p>
            </p:txBody>
          </p:sp>
          <p:sp>
            <p:nvSpPr>
              <p:cNvPr id="59" name="TextBox 58">
                <a:extLst>
                  <a:ext uri="{FF2B5EF4-FFF2-40B4-BE49-F238E27FC236}">
                    <a16:creationId xmlns:a16="http://schemas.microsoft.com/office/drawing/2014/main" id="{EE10C4F9-2633-D342-A8FD-697C8E9DFD47}"/>
                  </a:ext>
                </a:extLst>
              </p:cNvPr>
              <p:cNvSpPr txBox="1"/>
              <p:nvPr/>
            </p:nvSpPr>
            <p:spPr>
              <a:xfrm>
                <a:off x="4442858" y="3735760"/>
                <a:ext cx="111753" cy="178189"/>
              </a:xfrm>
              <a:prstGeom prst="rect">
                <a:avLst/>
              </a:prstGeom>
            </p:spPr>
            <p:txBody>
              <a:bodyPr wrap="square" lIns="0" tIns="0" rIns="0" bIns="0" rtlCol="0">
                <a:spAutoFit/>
              </a:bodyPr>
              <a:lstStyle/>
              <a:p>
                <a:pPr algn="l"/>
                <a:r>
                  <a:rPr lang="en-US" sz="1050" dirty="0">
                    <a:solidFill>
                      <a:schemeClr val="tx2"/>
                    </a:solidFill>
                  </a:rPr>
                  <a:t>+</a:t>
                </a:r>
              </a:p>
            </p:txBody>
          </p:sp>
        </p:grpSp>
        <p:sp>
          <p:nvSpPr>
            <p:cNvPr id="60" name="Rectangle 59">
              <a:extLst>
                <a:ext uri="{FF2B5EF4-FFF2-40B4-BE49-F238E27FC236}">
                  <a16:creationId xmlns:a16="http://schemas.microsoft.com/office/drawing/2014/main" id="{D834700E-1D56-9F47-B54F-6311D5944762}"/>
                </a:ext>
              </a:extLst>
            </p:cNvPr>
            <p:cNvSpPr/>
            <p:nvPr/>
          </p:nvSpPr>
          <p:spPr>
            <a:xfrm>
              <a:off x="1218960" y="3721466"/>
              <a:ext cx="797013" cy="261610"/>
            </a:xfrm>
            <a:prstGeom prst="rect">
              <a:avLst/>
            </a:prstGeom>
          </p:spPr>
          <p:txBody>
            <a:bodyPr wrap="none" anchor="ctr">
              <a:spAutoFit/>
            </a:bodyPr>
            <a:lstStyle/>
            <a:p>
              <a:pPr algn="ctr"/>
              <a:r>
                <a:rPr lang="en-US" sz="1100" b="1" kern="0" dirty="0">
                  <a:solidFill>
                    <a:srgbClr val="00B050"/>
                  </a:solidFill>
                  <a:latin typeface="Calibri" panose="020F0502020204030204" pitchFamily="34" charset="0"/>
                  <a:ea typeface="Verdana" panose="020B0604030504040204" pitchFamily="34" charset="0"/>
                  <a:cs typeface="Calibri" panose="020F0502020204030204" pitchFamily="34" charset="0"/>
                </a:rPr>
                <a:t>EasyRepro</a:t>
              </a:r>
            </a:p>
          </p:txBody>
        </p:sp>
        <p:sp>
          <p:nvSpPr>
            <p:cNvPr id="61" name="Rectangle 60">
              <a:extLst>
                <a:ext uri="{FF2B5EF4-FFF2-40B4-BE49-F238E27FC236}">
                  <a16:creationId xmlns:a16="http://schemas.microsoft.com/office/drawing/2014/main" id="{D3F22CC1-B1FE-E74C-9E21-5DB6F0A536BD}"/>
                </a:ext>
              </a:extLst>
            </p:cNvPr>
            <p:cNvSpPr/>
            <p:nvPr/>
          </p:nvSpPr>
          <p:spPr>
            <a:xfrm>
              <a:off x="2317939" y="3721466"/>
              <a:ext cx="838691" cy="261610"/>
            </a:xfrm>
            <a:prstGeom prst="rect">
              <a:avLst/>
            </a:prstGeom>
          </p:spPr>
          <p:txBody>
            <a:bodyPr wrap="none" anchor="ctr">
              <a:spAutoFit/>
            </a:bodyPr>
            <a:lstStyle/>
            <a:p>
              <a:pPr algn="ctr" defTabSz="914400" fontAlgn="base">
                <a:spcBef>
                  <a:spcPct val="0"/>
                </a:spcBef>
                <a:spcAft>
                  <a:spcPct val="0"/>
                </a:spcAft>
                <a:tabLst>
                  <a:tab pos="3370263" algn="l"/>
                </a:tabLst>
                <a:defRPr/>
              </a:pPr>
              <a:r>
                <a:rPr lang="en-US" sz="1100" b="1" kern="0" dirty="0">
                  <a:latin typeface="Calibri" panose="020F0502020204030204" pitchFamily="34" charset="0"/>
                  <a:ea typeface="Verdana" panose="020B0604030504040204" pitchFamily="34" charset="0"/>
                  <a:cs typeface="Calibri" panose="020F0502020204030204" pitchFamily="34" charset="0"/>
                </a:rPr>
                <a:t>ADVensure</a:t>
              </a:r>
            </a:p>
          </p:txBody>
        </p:sp>
        <p:sp>
          <p:nvSpPr>
            <p:cNvPr id="62" name="Rectangle 61">
              <a:extLst>
                <a:ext uri="{FF2B5EF4-FFF2-40B4-BE49-F238E27FC236}">
                  <a16:creationId xmlns:a16="http://schemas.microsoft.com/office/drawing/2014/main" id="{B207CC17-61E1-5041-8126-9DAA93E188CB}"/>
                </a:ext>
              </a:extLst>
            </p:cNvPr>
            <p:cNvSpPr/>
            <p:nvPr/>
          </p:nvSpPr>
          <p:spPr>
            <a:xfrm>
              <a:off x="5143032" y="3721466"/>
              <a:ext cx="825303" cy="261610"/>
            </a:xfrm>
            <a:prstGeom prst="rect">
              <a:avLst/>
            </a:prstGeom>
          </p:spPr>
          <p:txBody>
            <a:bodyPr wrap="square" anchor="ctr">
              <a:spAutoFit/>
            </a:bodyPr>
            <a:lstStyle/>
            <a:p>
              <a:pPr algn="ctr" defTabSz="1217448"/>
              <a:r>
                <a:rPr lang="en-US" sz="1100" b="1" i="1" kern="0" dirty="0">
                  <a:solidFill>
                    <a:srgbClr val="CB172F"/>
                  </a:solidFill>
                  <a:latin typeface="Calibri" panose="020F0502020204030204" pitchFamily="34" charset="0"/>
                  <a:ea typeface="Segoe UI" panose="020B0502040204020203" pitchFamily="34" charset="0"/>
                  <a:cs typeface="Calibri" panose="020F0502020204030204" pitchFamily="34" charset="0"/>
                </a:rPr>
                <a:t>CIEEM</a:t>
              </a:r>
            </a:p>
          </p:txBody>
        </p:sp>
        <p:sp>
          <p:nvSpPr>
            <p:cNvPr id="64" name="Rectangle 63">
              <a:extLst>
                <a:ext uri="{FF2B5EF4-FFF2-40B4-BE49-F238E27FC236}">
                  <a16:creationId xmlns:a16="http://schemas.microsoft.com/office/drawing/2014/main" id="{2B6ACC45-6D22-BA4E-8D5A-AE119B14EF21}"/>
                </a:ext>
              </a:extLst>
            </p:cNvPr>
            <p:cNvSpPr/>
            <p:nvPr/>
          </p:nvSpPr>
          <p:spPr>
            <a:xfrm>
              <a:off x="6313582" y="3721466"/>
              <a:ext cx="479619" cy="261610"/>
            </a:xfrm>
            <a:prstGeom prst="rect">
              <a:avLst/>
            </a:prstGeom>
          </p:spPr>
          <p:txBody>
            <a:bodyPr wrap="none" anchor="ctr">
              <a:spAutoFit/>
            </a:bodyPr>
            <a:lstStyle/>
            <a:p>
              <a:pPr algn="ctr"/>
              <a:r>
                <a:rPr lang="en-US" sz="1100" b="1" i="1" kern="0" dirty="0">
                  <a:solidFill>
                    <a:srgbClr val="92D050"/>
                  </a:solidFill>
                  <a:latin typeface="Calibri" panose="020F0502020204030204" pitchFamily="34" charset="0"/>
                  <a:ea typeface="Segoe UI" panose="020B0502040204020203" pitchFamily="34" charset="0"/>
                  <a:cs typeface="Calibri" panose="020F0502020204030204" pitchFamily="34" charset="0"/>
                </a:rPr>
                <a:t>CIQD</a:t>
              </a:r>
              <a:endParaRPr lang="en-US" sz="1100" dirty="0">
                <a:solidFill>
                  <a:srgbClr val="92D050"/>
                </a:solidFill>
                <a:latin typeface="Calibri" panose="020F0502020204030204" pitchFamily="34" charset="0"/>
                <a:cs typeface="Calibri" panose="020F0502020204030204" pitchFamily="34" charset="0"/>
              </a:endParaRPr>
            </a:p>
          </p:txBody>
        </p:sp>
        <p:sp>
          <p:nvSpPr>
            <p:cNvPr id="65" name="Rectangle 64">
              <a:extLst>
                <a:ext uri="{FF2B5EF4-FFF2-40B4-BE49-F238E27FC236}">
                  <a16:creationId xmlns:a16="http://schemas.microsoft.com/office/drawing/2014/main" id="{0C41E97F-223D-8847-B008-CBCF704AB08F}"/>
                </a:ext>
              </a:extLst>
            </p:cNvPr>
            <p:cNvSpPr/>
            <p:nvPr/>
          </p:nvSpPr>
          <p:spPr>
            <a:xfrm>
              <a:off x="312340" y="3721466"/>
              <a:ext cx="595036" cy="261610"/>
            </a:xfrm>
            <a:prstGeom prst="rect">
              <a:avLst/>
            </a:prstGeom>
          </p:spPr>
          <p:txBody>
            <a:bodyPr wrap="none" anchor="ctr">
              <a:spAutoFit/>
            </a:bodyPr>
            <a:lstStyle/>
            <a:p>
              <a:pPr algn="ctr"/>
              <a:r>
                <a:rPr lang="en-US" sz="1100" b="1" kern="0" dirty="0">
                  <a:solidFill>
                    <a:srgbClr val="223E95"/>
                  </a:solidFill>
                  <a:latin typeface="Calibri" panose="020F0502020204030204" pitchFamily="34" charset="0"/>
                  <a:ea typeface="Verdana" panose="020B0604030504040204" pitchFamily="34" charset="0"/>
                  <a:cs typeface="Calibri" panose="020F0502020204030204" pitchFamily="34" charset="0"/>
                </a:rPr>
                <a:t>CARTS </a:t>
              </a:r>
            </a:p>
          </p:txBody>
        </p:sp>
        <p:sp>
          <p:nvSpPr>
            <p:cNvPr id="66" name="Rectangle 65">
              <a:extLst>
                <a:ext uri="{FF2B5EF4-FFF2-40B4-BE49-F238E27FC236}">
                  <a16:creationId xmlns:a16="http://schemas.microsoft.com/office/drawing/2014/main" id="{CF395631-75C1-6D4F-9721-B61E9A8A50BB}"/>
                </a:ext>
              </a:extLst>
            </p:cNvPr>
            <p:cNvSpPr/>
            <p:nvPr/>
          </p:nvSpPr>
          <p:spPr>
            <a:xfrm>
              <a:off x="8249449" y="3721466"/>
              <a:ext cx="580608" cy="261610"/>
            </a:xfrm>
            <a:prstGeom prst="rect">
              <a:avLst/>
            </a:prstGeom>
          </p:spPr>
          <p:txBody>
            <a:bodyPr wrap="none" anchor="ctr">
              <a:spAutoFit/>
            </a:bodyPr>
            <a:lstStyle/>
            <a:p>
              <a:pPr algn="ctr"/>
              <a:r>
                <a:rPr lang="en-US" sz="1100" b="1" i="1" dirty="0">
                  <a:solidFill>
                    <a:srgbClr val="4E7EFF"/>
                  </a:solidFill>
                  <a:latin typeface="Calibri" panose="020F0502020204030204" pitchFamily="34" charset="0"/>
                  <a:ea typeface="Calibri" panose="020F0502020204030204" pitchFamily="34" charset="0"/>
                  <a:cs typeface="Calibri" panose="020F0502020204030204" pitchFamily="34" charset="0"/>
                </a:rPr>
                <a:t>f</a:t>
              </a:r>
              <a:r>
                <a:rPr lang="en-US" sz="1100" b="1" dirty="0">
                  <a:solidFill>
                    <a:srgbClr val="4E7EFF"/>
                  </a:solidFill>
                  <a:latin typeface="Calibri" panose="020F0502020204030204" pitchFamily="34" charset="0"/>
                  <a:ea typeface="Calibri" panose="020F0502020204030204" pitchFamily="34" charset="0"/>
                  <a:cs typeface="Calibri" panose="020F0502020204030204" pitchFamily="34" charset="0"/>
                </a:rPr>
                <a:t>astest</a:t>
              </a:r>
              <a:endParaRPr lang="en-US" sz="1100" dirty="0">
                <a:solidFill>
                  <a:srgbClr val="4E7EFF"/>
                </a:solidFill>
                <a:latin typeface="Calibri" panose="020F0502020204030204" pitchFamily="34" charset="0"/>
                <a:cs typeface="Calibri" panose="020F0502020204030204" pitchFamily="34" charset="0"/>
              </a:endParaRPr>
            </a:p>
          </p:txBody>
        </p:sp>
        <p:sp>
          <p:nvSpPr>
            <p:cNvPr id="67" name="Rectangle 66">
              <a:extLst>
                <a:ext uri="{FF2B5EF4-FFF2-40B4-BE49-F238E27FC236}">
                  <a16:creationId xmlns:a16="http://schemas.microsoft.com/office/drawing/2014/main" id="{766AD96A-7F43-8643-AE8F-D624BDAB864E}"/>
                </a:ext>
              </a:extLst>
            </p:cNvPr>
            <p:cNvSpPr/>
            <p:nvPr/>
          </p:nvSpPr>
          <p:spPr>
            <a:xfrm>
              <a:off x="7108792" y="3721466"/>
              <a:ext cx="829074" cy="261610"/>
            </a:xfrm>
            <a:prstGeom prst="rect">
              <a:avLst/>
            </a:prstGeom>
          </p:spPr>
          <p:txBody>
            <a:bodyPr wrap="none" anchor="ctr">
              <a:spAutoFit/>
            </a:bodyPr>
            <a:lstStyle/>
            <a:p>
              <a:pPr algn="ctr"/>
              <a:r>
                <a:rPr lang="en-US" sz="1100" b="1" kern="0" dirty="0">
                  <a:solidFill>
                    <a:srgbClr val="000000"/>
                  </a:solidFill>
                  <a:latin typeface="Calibri Light" panose="020F0302020204030204"/>
                  <a:ea typeface="Segoe UI" panose="020B0502040204020203" pitchFamily="34" charset="0"/>
                  <a:cs typeface="Segoe UI" panose="020B0502040204020203" pitchFamily="34" charset="0"/>
                </a:rPr>
                <a:t>CXOptimize</a:t>
              </a:r>
              <a:endParaRPr lang="en-US" sz="1100" b="1" dirty="0"/>
            </a:p>
          </p:txBody>
        </p:sp>
      </p:grpSp>
      <p:sp>
        <p:nvSpPr>
          <p:cNvPr id="6" name="Footer Placeholder 5">
            <a:extLst>
              <a:ext uri="{FF2B5EF4-FFF2-40B4-BE49-F238E27FC236}">
                <a16:creationId xmlns:a16="http://schemas.microsoft.com/office/drawing/2014/main" id="{42335A93-1E94-D247-AB2D-BC0BB823F71A}"/>
              </a:ext>
            </a:extLst>
          </p:cNvPr>
          <p:cNvSpPr>
            <a:spLocks noGrp="1"/>
          </p:cNvSpPr>
          <p:nvPr>
            <p:ph type="ftr" sz="quarter" idx="12"/>
          </p:nvPr>
        </p:nvSpPr>
        <p:spPr/>
        <p:txBody>
          <a:bodyPr/>
          <a:lstStyle/>
          <a:p>
            <a:r>
              <a:rPr lang="en-US"/>
              <a:t>© 2020</a:t>
            </a:r>
          </a:p>
        </p:txBody>
      </p:sp>
      <p:sp>
        <p:nvSpPr>
          <p:cNvPr id="7" name="Slide Number Placeholder 6">
            <a:extLst>
              <a:ext uri="{FF2B5EF4-FFF2-40B4-BE49-F238E27FC236}">
                <a16:creationId xmlns:a16="http://schemas.microsoft.com/office/drawing/2014/main" id="{C247ADF3-846A-DA41-9AD4-F8D64CE7E1D7}"/>
              </a:ext>
            </a:extLst>
          </p:cNvPr>
          <p:cNvSpPr>
            <a:spLocks noGrp="1"/>
          </p:cNvSpPr>
          <p:nvPr>
            <p:ph type="sldNum" sz="quarter" idx="13"/>
          </p:nvPr>
        </p:nvSpPr>
        <p:spPr/>
        <p:txBody>
          <a:bodyPr/>
          <a:lstStyle/>
          <a:p>
            <a:fld id="{CDEE2954-54E9-4846-B9AA-9D6731F553AF}" type="slidenum">
              <a:rPr lang="en-US" smtClean="0"/>
              <a:pPr/>
              <a:t>109</a:t>
            </a:fld>
            <a:endParaRPr lang="en-US" dirty="0"/>
          </a:p>
        </p:txBody>
      </p:sp>
    </p:spTree>
    <p:extLst>
      <p:ext uri="{BB962C8B-B14F-4D97-AF65-F5344CB8AC3E}">
        <p14:creationId xmlns:p14="http://schemas.microsoft.com/office/powerpoint/2010/main" val="203323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954" y="303979"/>
            <a:ext cx="8991598" cy="383182"/>
          </a:xfrm>
        </p:spPr>
        <p:txBody>
          <a:bodyPr/>
          <a:lstStyle/>
          <a:p>
            <a:r>
              <a:rPr lang="en-US" sz="2100" dirty="0">
                <a:solidFill>
                  <a:schemeClr val="tx1">
                    <a:lumMod val="95000"/>
                    <a:lumOff val="5000"/>
                  </a:schemeClr>
                </a:solidFill>
                <a:latin typeface="+mj-lt"/>
              </a:rPr>
              <a:t>Global integrated product engineering with scale and agility</a:t>
            </a:r>
            <a:endParaRPr lang="en-US" sz="2100" dirty="0">
              <a:latin typeface="+mj-lt"/>
            </a:endParaRPr>
          </a:p>
        </p:txBody>
      </p:sp>
      <p:sp>
        <p:nvSpPr>
          <p:cNvPr id="30" name="TextBox 29">
            <a:extLst>
              <a:ext uri="{FF2B5EF4-FFF2-40B4-BE49-F238E27FC236}">
                <a16:creationId xmlns:a16="http://schemas.microsoft.com/office/drawing/2014/main" id="{76ECF7F8-3398-9A42-B958-40F01E545653}"/>
              </a:ext>
            </a:extLst>
          </p:cNvPr>
          <p:cNvSpPr txBox="1"/>
          <p:nvPr/>
        </p:nvSpPr>
        <p:spPr bwMode="auto">
          <a:xfrm>
            <a:off x="417247" y="1899399"/>
            <a:ext cx="2492210" cy="227755"/>
          </a:xfrm>
          <a:prstGeom prst="rect">
            <a:avLst/>
          </a:prstGeom>
          <a:noFill/>
          <a:ln w="6350">
            <a:solidFill>
              <a:srgbClr val="00B050"/>
            </a:solidFill>
            <a:miter lim="800000"/>
            <a:headEnd/>
            <a:tailEnd/>
          </a:ln>
        </p:spPr>
        <p:txBody>
          <a:bodyPr wrap="square" bIns="27432" rtlCol="0" anchor="ctr">
            <a:prstTxWarp prst="textNoShape">
              <a:avLst/>
            </a:prstTxWarp>
            <a:spAutoFit/>
          </a:bodyPr>
          <a:lstStyle/>
          <a:p>
            <a:pPr algn="ctr" eaLnBrk="0" hangingPunct="0"/>
            <a:r>
              <a:rPr lang="en-US" sz="1000" b="1" spc="100" dirty="0">
                <a:solidFill>
                  <a:schemeClr val="tx2">
                    <a:lumMod val="85000"/>
                    <a:lumOff val="15000"/>
                  </a:schemeClr>
                </a:solidFill>
                <a:latin typeface="+mj-lt"/>
                <a:ea typeface="Avenir Next" charset="0"/>
                <a:cs typeface="Avenir Next" charset="0"/>
              </a:rPr>
              <a:t>KEY DIVISIONS</a:t>
            </a:r>
            <a:endParaRPr lang="en-US" sz="1200" b="1" spc="100" dirty="0">
              <a:solidFill>
                <a:schemeClr val="tx2">
                  <a:lumMod val="85000"/>
                  <a:lumOff val="15000"/>
                </a:schemeClr>
              </a:solidFill>
              <a:latin typeface="+mj-lt"/>
              <a:ea typeface="Avenir Next" charset="0"/>
              <a:cs typeface="Avenir Next" charset="0"/>
            </a:endParaRPr>
          </a:p>
        </p:txBody>
      </p:sp>
      <p:pic>
        <p:nvPicPr>
          <p:cNvPr id="34" name="Picture 33">
            <a:extLst>
              <a:ext uri="{FF2B5EF4-FFF2-40B4-BE49-F238E27FC236}">
                <a16:creationId xmlns:a16="http://schemas.microsoft.com/office/drawing/2014/main" id="{E78F20C6-2F38-0649-BFF6-32483790099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21921" y="2672541"/>
            <a:ext cx="601055" cy="320062"/>
          </a:xfrm>
          <a:prstGeom prst="rect">
            <a:avLst/>
          </a:prstGeom>
        </p:spPr>
      </p:pic>
      <p:pic>
        <p:nvPicPr>
          <p:cNvPr id="36" name="Picture 35">
            <a:extLst>
              <a:ext uri="{FF2B5EF4-FFF2-40B4-BE49-F238E27FC236}">
                <a16:creationId xmlns:a16="http://schemas.microsoft.com/office/drawing/2014/main" id="{BD5E501E-4341-CD4E-B6C7-5C812C1A709E}"/>
              </a:ext>
            </a:extLst>
          </p:cNvPr>
          <p:cNvPicPr>
            <a:picLocks noChangeAspect="1"/>
          </p:cNvPicPr>
          <p:nvPr/>
        </p:nvPicPr>
        <p:blipFill>
          <a:blip r:embed="rId3" cstate="print">
            <a:biLevel thresh="75000"/>
            <a:extLst>
              <a:ext uri="{28A0092B-C50C-407E-A947-70E740481C1C}">
                <a14:useLocalDpi xmlns:a14="http://schemas.microsoft.com/office/drawing/2010/main"/>
              </a:ext>
            </a:extLst>
          </a:blip>
          <a:stretch>
            <a:fillRect/>
          </a:stretch>
        </p:blipFill>
        <p:spPr>
          <a:xfrm>
            <a:off x="445267" y="2753450"/>
            <a:ext cx="738680" cy="195162"/>
          </a:xfrm>
          <a:prstGeom prst="rect">
            <a:avLst/>
          </a:prstGeom>
        </p:spPr>
      </p:pic>
      <p:pic>
        <p:nvPicPr>
          <p:cNvPr id="37" name="Picture 36">
            <a:extLst>
              <a:ext uri="{FF2B5EF4-FFF2-40B4-BE49-F238E27FC236}">
                <a16:creationId xmlns:a16="http://schemas.microsoft.com/office/drawing/2014/main" id="{9F646117-67AA-F84C-B2CD-7F9285F8E40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13903" y="2278317"/>
            <a:ext cx="656256" cy="297581"/>
          </a:xfrm>
          <a:prstGeom prst="rect">
            <a:avLst/>
          </a:prstGeom>
        </p:spPr>
      </p:pic>
      <p:pic>
        <p:nvPicPr>
          <p:cNvPr id="38" name="Picture 37">
            <a:extLst>
              <a:ext uri="{FF2B5EF4-FFF2-40B4-BE49-F238E27FC236}">
                <a16:creationId xmlns:a16="http://schemas.microsoft.com/office/drawing/2014/main" id="{41EF8446-5ECD-5E4B-9462-1D9FCF4D1AFA}"/>
              </a:ext>
            </a:extLst>
          </p:cNvPr>
          <p:cNvPicPr>
            <a:picLocks noChangeAspect="1"/>
          </p:cNvPicPr>
          <p:nvPr/>
        </p:nvPicPr>
        <p:blipFill rotWithShape="1">
          <a:blip r:embed="rId5" cstate="print">
            <a:biLevel thresh="75000"/>
            <a:extLst>
              <a:ext uri="{28A0092B-C50C-407E-A947-70E740481C1C}">
                <a14:useLocalDpi xmlns:a14="http://schemas.microsoft.com/office/drawing/2010/main"/>
              </a:ext>
            </a:extLst>
          </a:blip>
          <a:srcRect/>
          <a:stretch/>
        </p:blipFill>
        <p:spPr>
          <a:xfrm>
            <a:off x="2014317" y="2757939"/>
            <a:ext cx="817606" cy="169600"/>
          </a:xfrm>
          <a:prstGeom prst="rect">
            <a:avLst/>
          </a:prstGeom>
        </p:spPr>
      </p:pic>
      <p:pic>
        <p:nvPicPr>
          <p:cNvPr id="33" name="Picture 32" descr="A picture containing vector graphics&#10;&#10;Description automatically generated">
            <a:extLst>
              <a:ext uri="{FF2B5EF4-FFF2-40B4-BE49-F238E27FC236}">
                <a16:creationId xmlns:a16="http://schemas.microsoft.com/office/drawing/2014/main" id="{4891E9F7-E26A-9F45-86A8-7A7C8CA66690}"/>
              </a:ext>
            </a:extLst>
          </p:cNvPr>
          <p:cNvPicPr>
            <a:picLocks noChangeAspect="1"/>
          </p:cNvPicPr>
          <p:nvPr/>
        </p:nvPicPr>
        <p:blipFill>
          <a:blip r:embed="rId6" cstate="print">
            <a:biLevel thresh="75000"/>
            <a:extLst>
              <a:ext uri="{28A0092B-C50C-407E-A947-70E740481C1C}">
                <a14:useLocalDpi xmlns:a14="http://schemas.microsoft.com/office/drawing/2010/main"/>
              </a:ext>
            </a:extLst>
          </a:blip>
          <a:stretch>
            <a:fillRect/>
          </a:stretch>
        </p:blipFill>
        <p:spPr>
          <a:xfrm>
            <a:off x="467101" y="2262435"/>
            <a:ext cx="557802" cy="321511"/>
          </a:xfrm>
          <a:prstGeom prst="rect">
            <a:avLst/>
          </a:prstGeom>
        </p:spPr>
      </p:pic>
      <p:pic>
        <p:nvPicPr>
          <p:cNvPr id="39" name="Picture 38">
            <a:extLst>
              <a:ext uri="{FF2B5EF4-FFF2-40B4-BE49-F238E27FC236}">
                <a16:creationId xmlns:a16="http://schemas.microsoft.com/office/drawing/2014/main" id="{BF4D8F9D-3497-AC40-B5A6-772E2E510C2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87661" y="3523481"/>
            <a:ext cx="879229" cy="304575"/>
          </a:xfrm>
          <a:prstGeom prst="rect">
            <a:avLst/>
          </a:prstGeom>
        </p:spPr>
      </p:pic>
      <p:sp>
        <p:nvSpPr>
          <p:cNvPr id="40" name="TextBox 39">
            <a:extLst>
              <a:ext uri="{FF2B5EF4-FFF2-40B4-BE49-F238E27FC236}">
                <a16:creationId xmlns:a16="http://schemas.microsoft.com/office/drawing/2014/main" id="{433447A6-7691-7A49-BEF2-8B33D5C985D1}"/>
              </a:ext>
            </a:extLst>
          </p:cNvPr>
          <p:cNvSpPr txBox="1"/>
          <p:nvPr/>
        </p:nvSpPr>
        <p:spPr bwMode="auto">
          <a:xfrm>
            <a:off x="417248" y="3187494"/>
            <a:ext cx="2492209" cy="227755"/>
          </a:xfrm>
          <a:prstGeom prst="rect">
            <a:avLst/>
          </a:prstGeom>
          <a:noFill/>
          <a:ln w="6350">
            <a:solidFill>
              <a:srgbClr val="00B050"/>
            </a:solidFill>
            <a:miter lim="800000"/>
            <a:headEnd/>
            <a:tailEnd/>
          </a:ln>
        </p:spPr>
        <p:txBody>
          <a:bodyPr wrap="square" bIns="27432" rtlCol="0" anchor="ctr">
            <a:prstTxWarp prst="textNoShape">
              <a:avLst/>
            </a:prstTxWarp>
            <a:spAutoFit/>
          </a:bodyPr>
          <a:lstStyle/>
          <a:p>
            <a:pPr algn="ctr" eaLnBrk="0" hangingPunct="0"/>
            <a:r>
              <a:rPr lang="en-US" sz="1000" b="1" spc="100" dirty="0">
                <a:solidFill>
                  <a:schemeClr val="tx2">
                    <a:lumMod val="85000"/>
                    <a:lumOff val="15000"/>
                  </a:schemeClr>
                </a:solidFill>
                <a:latin typeface="+mj-lt"/>
              </a:rPr>
              <a:t>INDUSTRY RECOGNITION</a:t>
            </a:r>
          </a:p>
        </p:txBody>
      </p:sp>
      <p:grpSp>
        <p:nvGrpSpPr>
          <p:cNvPr id="41" name="Group 40">
            <a:extLst>
              <a:ext uri="{FF2B5EF4-FFF2-40B4-BE49-F238E27FC236}">
                <a16:creationId xmlns:a16="http://schemas.microsoft.com/office/drawing/2014/main" id="{1CA26A14-542D-1047-99A8-D3F13035E2AC}"/>
              </a:ext>
            </a:extLst>
          </p:cNvPr>
          <p:cNvGrpSpPr/>
          <p:nvPr/>
        </p:nvGrpSpPr>
        <p:grpSpPr>
          <a:xfrm>
            <a:off x="3725119" y="1333363"/>
            <a:ext cx="5324495" cy="3347449"/>
            <a:chOff x="-7560" y="1281254"/>
            <a:chExt cx="5165851" cy="3246868"/>
          </a:xfrm>
          <a:solidFill>
            <a:schemeClr val="bg1">
              <a:lumMod val="65000"/>
              <a:alpha val="30000"/>
            </a:schemeClr>
          </a:solidFill>
        </p:grpSpPr>
        <p:sp>
          <p:nvSpPr>
            <p:cNvPr id="42" name="Freeform 53">
              <a:extLst>
                <a:ext uri="{FF2B5EF4-FFF2-40B4-BE49-F238E27FC236}">
                  <a16:creationId xmlns:a16="http://schemas.microsoft.com/office/drawing/2014/main" id="{AEB1A865-A609-EC4A-AFF9-1CD2C808D4B8}"/>
                </a:ext>
              </a:extLst>
            </p:cNvPr>
            <p:cNvSpPr>
              <a:spLocks noChangeAspect="1"/>
            </p:cNvSpPr>
            <p:nvPr/>
          </p:nvSpPr>
          <p:spPr bwMode="gray">
            <a:xfrm>
              <a:off x="4501228" y="4186164"/>
              <a:ext cx="52565" cy="62052"/>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43" name="Freeform 54">
              <a:extLst>
                <a:ext uri="{FF2B5EF4-FFF2-40B4-BE49-F238E27FC236}">
                  <a16:creationId xmlns:a16="http://schemas.microsoft.com/office/drawing/2014/main" id="{C7E6FE57-E1E0-3047-AE32-C0BA026DEEB0}"/>
                </a:ext>
              </a:extLst>
            </p:cNvPr>
            <p:cNvSpPr>
              <a:spLocks noChangeAspect="1"/>
            </p:cNvSpPr>
            <p:nvPr/>
          </p:nvSpPr>
          <p:spPr bwMode="gray">
            <a:xfrm>
              <a:off x="4045223" y="3653678"/>
              <a:ext cx="583475" cy="50073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44" name="Freeform 57">
              <a:extLst>
                <a:ext uri="{FF2B5EF4-FFF2-40B4-BE49-F238E27FC236}">
                  <a16:creationId xmlns:a16="http://schemas.microsoft.com/office/drawing/2014/main" id="{1F0046F2-FC29-7945-A7A5-D2BB4B53A417}"/>
                </a:ext>
              </a:extLst>
            </p:cNvPr>
            <p:cNvSpPr>
              <a:spLocks noChangeAspect="1"/>
            </p:cNvSpPr>
            <p:nvPr/>
          </p:nvSpPr>
          <p:spPr bwMode="gray">
            <a:xfrm>
              <a:off x="4777195" y="3809527"/>
              <a:ext cx="42052" cy="37519"/>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45" name="Freeform 58">
              <a:extLst>
                <a:ext uri="{FF2B5EF4-FFF2-40B4-BE49-F238E27FC236}">
                  <a16:creationId xmlns:a16="http://schemas.microsoft.com/office/drawing/2014/main" id="{862ED5A0-7872-A64E-AA4B-223AFEC2DEBF}"/>
                </a:ext>
              </a:extLst>
            </p:cNvPr>
            <p:cNvSpPr>
              <a:spLocks noChangeAspect="1"/>
            </p:cNvSpPr>
            <p:nvPr/>
          </p:nvSpPr>
          <p:spPr bwMode="gray">
            <a:xfrm>
              <a:off x="3413127" y="2727238"/>
              <a:ext cx="159010" cy="83697"/>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46" name="Freeform 59">
              <a:extLst>
                <a:ext uri="{FF2B5EF4-FFF2-40B4-BE49-F238E27FC236}">
                  <a16:creationId xmlns:a16="http://schemas.microsoft.com/office/drawing/2014/main" id="{F618E7AB-5DE3-304F-B8B0-0BBDC154166B}"/>
                </a:ext>
              </a:extLst>
            </p:cNvPr>
            <p:cNvSpPr>
              <a:spLocks noChangeAspect="1"/>
            </p:cNvSpPr>
            <p:nvPr/>
          </p:nvSpPr>
          <p:spPr bwMode="gray">
            <a:xfrm>
              <a:off x="3386844" y="2773416"/>
              <a:ext cx="109073" cy="89469"/>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47" name="Freeform 60">
              <a:extLst>
                <a:ext uri="{FF2B5EF4-FFF2-40B4-BE49-F238E27FC236}">
                  <a16:creationId xmlns:a16="http://schemas.microsoft.com/office/drawing/2014/main" id="{A2F8426F-3503-034F-B26D-44915695FF9E}"/>
                </a:ext>
              </a:extLst>
            </p:cNvPr>
            <p:cNvSpPr>
              <a:spLocks noChangeAspect="1"/>
            </p:cNvSpPr>
            <p:nvPr/>
          </p:nvSpPr>
          <p:spPr bwMode="gray">
            <a:xfrm>
              <a:off x="3438095" y="2792176"/>
              <a:ext cx="3943" cy="5772"/>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48" name="Freeform 61">
              <a:extLst>
                <a:ext uri="{FF2B5EF4-FFF2-40B4-BE49-F238E27FC236}">
                  <a16:creationId xmlns:a16="http://schemas.microsoft.com/office/drawing/2014/main" id="{E61F2844-0A1E-6E48-B79A-6B5458246C80}"/>
                </a:ext>
              </a:extLst>
            </p:cNvPr>
            <p:cNvSpPr>
              <a:spLocks noChangeAspect="1"/>
            </p:cNvSpPr>
            <p:nvPr/>
          </p:nvSpPr>
          <p:spPr bwMode="gray">
            <a:xfrm>
              <a:off x="3447293" y="2795063"/>
              <a:ext cx="3943" cy="2886"/>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49" name="Freeform 62">
              <a:extLst>
                <a:ext uri="{FF2B5EF4-FFF2-40B4-BE49-F238E27FC236}">
                  <a16:creationId xmlns:a16="http://schemas.microsoft.com/office/drawing/2014/main" id="{81668913-89A4-624F-9481-98CA49F5D937}"/>
                </a:ext>
              </a:extLst>
            </p:cNvPr>
            <p:cNvSpPr>
              <a:spLocks noChangeAspect="1"/>
            </p:cNvSpPr>
            <p:nvPr/>
          </p:nvSpPr>
          <p:spPr bwMode="gray">
            <a:xfrm>
              <a:off x="3431524" y="2797948"/>
              <a:ext cx="2628" cy="2886"/>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50" name="Freeform 63">
              <a:extLst>
                <a:ext uri="{FF2B5EF4-FFF2-40B4-BE49-F238E27FC236}">
                  <a16:creationId xmlns:a16="http://schemas.microsoft.com/office/drawing/2014/main" id="{79E779E8-0DB7-7948-8960-B99D5BB8C998}"/>
                </a:ext>
              </a:extLst>
            </p:cNvPr>
            <p:cNvSpPr>
              <a:spLocks noChangeAspect="1"/>
            </p:cNvSpPr>
            <p:nvPr/>
          </p:nvSpPr>
          <p:spPr bwMode="gray">
            <a:xfrm>
              <a:off x="3286970" y="2826809"/>
              <a:ext cx="207633" cy="173166"/>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51" name="Freeform 64">
              <a:extLst>
                <a:ext uri="{FF2B5EF4-FFF2-40B4-BE49-F238E27FC236}">
                  <a16:creationId xmlns:a16="http://schemas.microsoft.com/office/drawing/2014/main" id="{2BC5756A-3AC9-B749-8B8E-BEF9460541DD}"/>
                </a:ext>
              </a:extLst>
            </p:cNvPr>
            <p:cNvSpPr>
              <a:spLocks noChangeAspect="1"/>
            </p:cNvSpPr>
            <p:nvPr/>
          </p:nvSpPr>
          <p:spPr bwMode="gray">
            <a:xfrm>
              <a:off x="3788968" y="3395372"/>
              <a:ext cx="156382" cy="181824"/>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52" name="Freeform 65">
              <a:extLst>
                <a:ext uri="{FF2B5EF4-FFF2-40B4-BE49-F238E27FC236}">
                  <a16:creationId xmlns:a16="http://schemas.microsoft.com/office/drawing/2014/main" id="{E525A3B2-5DF8-774E-BCE7-DFD3220906DF}"/>
                </a:ext>
              </a:extLst>
            </p:cNvPr>
            <p:cNvSpPr>
              <a:spLocks noChangeAspect="1"/>
            </p:cNvSpPr>
            <p:nvPr/>
          </p:nvSpPr>
          <p:spPr bwMode="gray">
            <a:xfrm>
              <a:off x="3933522" y="3577196"/>
              <a:ext cx="132728" cy="46178"/>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53" name="Freeform 66">
              <a:extLst>
                <a:ext uri="{FF2B5EF4-FFF2-40B4-BE49-F238E27FC236}">
                  <a16:creationId xmlns:a16="http://schemas.microsoft.com/office/drawing/2014/main" id="{B2E1624F-F451-BE4B-A309-CCD41788BFE4}"/>
                </a:ext>
              </a:extLst>
            </p:cNvPr>
            <p:cNvSpPr>
              <a:spLocks noChangeAspect="1"/>
            </p:cNvSpPr>
            <p:nvPr/>
          </p:nvSpPr>
          <p:spPr bwMode="gray">
            <a:xfrm>
              <a:off x="3986087" y="3415575"/>
              <a:ext cx="143241" cy="134204"/>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54" name="Freeform 67">
              <a:extLst>
                <a:ext uri="{FF2B5EF4-FFF2-40B4-BE49-F238E27FC236}">
                  <a16:creationId xmlns:a16="http://schemas.microsoft.com/office/drawing/2014/main" id="{FF1C5B03-3E9C-BF4C-B167-FFD9B1ADB546}"/>
                </a:ext>
              </a:extLst>
            </p:cNvPr>
            <p:cNvSpPr>
              <a:spLocks noChangeAspect="1"/>
            </p:cNvSpPr>
            <p:nvPr/>
          </p:nvSpPr>
          <p:spPr bwMode="gray">
            <a:xfrm>
              <a:off x="4555108" y="3549778"/>
              <a:ext cx="57822" cy="34633"/>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55" name="Freeform 68">
              <a:extLst>
                <a:ext uri="{FF2B5EF4-FFF2-40B4-BE49-F238E27FC236}">
                  <a16:creationId xmlns:a16="http://schemas.microsoft.com/office/drawing/2014/main" id="{F44D3F92-F137-5F40-AB08-AC23CF235D6D}"/>
                </a:ext>
              </a:extLst>
            </p:cNvPr>
            <p:cNvSpPr>
              <a:spLocks noChangeAspect="1"/>
            </p:cNvSpPr>
            <p:nvPr/>
          </p:nvSpPr>
          <p:spPr bwMode="gray">
            <a:xfrm>
              <a:off x="4448662" y="3525247"/>
              <a:ext cx="143241" cy="128432"/>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56" name="Group 69">
              <a:extLst>
                <a:ext uri="{FF2B5EF4-FFF2-40B4-BE49-F238E27FC236}">
                  <a16:creationId xmlns:a16="http://schemas.microsoft.com/office/drawing/2014/main" id="{791BF089-0274-F242-98C8-E8BB22DB2038}"/>
                </a:ext>
              </a:extLst>
            </p:cNvPr>
            <p:cNvGrpSpPr>
              <a:grpSpLocks noChangeAspect="1"/>
            </p:cNvGrpSpPr>
            <p:nvPr/>
          </p:nvGrpSpPr>
          <p:grpSpPr bwMode="gray">
            <a:xfrm>
              <a:off x="4105637" y="3186144"/>
              <a:ext cx="134041" cy="210686"/>
              <a:chOff x="3802" y="2280"/>
              <a:chExt cx="102" cy="146"/>
            </a:xfrm>
            <a:grpFill/>
          </p:grpSpPr>
          <p:sp>
            <p:nvSpPr>
              <p:cNvPr id="380" name="Freeform 70">
                <a:extLst>
                  <a:ext uri="{FF2B5EF4-FFF2-40B4-BE49-F238E27FC236}">
                    <a16:creationId xmlns:a16="http://schemas.microsoft.com/office/drawing/2014/main" id="{9B366CB5-E6E1-4D45-9245-0358EC0FF2EC}"/>
                  </a:ext>
                </a:extLst>
              </p:cNvPr>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81" name="Freeform 71">
                <a:extLst>
                  <a:ext uri="{FF2B5EF4-FFF2-40B4-BE49-F238E27FC236}">
                    <a16:creationId xmlns:a16="http://schemas.microsoft.com/office/drawing/2014/main" id="{C854AA2C-0BF9-5449-945B-F8302FD39023}"/>
                  </a:ext>
                </a:extLst>
              </p:cNvPr>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82" name="Freeform 72">
                <a:extLst>
                  <a:ext uri="{FF2B5EF4-FFF2-40B4-BE49-F238E27FC236}">
                    <a16:creationId xmlns:a16="http://schemas.microsoft.com/office/drawing/2014/main" id="{2B3B19BF-D13D-4A4C-83E2-DCBFE61CFB72}"/>
                  </a:ext>
                </a:extLst>
              </p:cNvPr>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83" name="Freeform 73">
                <a:extLst>
                  <a:ext uri="{FF2B5EF4-FFF2-40B4-BE49-F238E27FC236}">
                    <a16:creationId xmlns:a16="http://schemas.microsoft.com/office/drawing/2014/main" id="{8AA6AA26-BE5C-1949-9B7B-5F21BDF3CDB5}"/>
                  </a:ext>
                </a:extLst>
              </p:cNvPr>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84" name="Freeform 74">
                <a:extLst>
                  <a:ext uri="{FF2B5EF4-FFF2-40B4-BE49-F238E27FC236}">
                    <a16:creationId xmlns:a16="http://schemas.microsoft.com/office/drawing/2014/main" id="{ECFD6DB8-46EE-A64A-B2BE-C175C818EA0A}"/>
                  </a:ext>
                </a:extLst>
              </p:cNvPr>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85" name="Freeform 75">
                <a:extLst>
                  <a:ext uri="{FF2B5EF4-FFF2-40B4-BE49-F238E27FC236}">
                    <a16:creationId xmlns:a16="http://schemas.microsoft.com/office/drawing/2014/main" id="{90E3024B-7747-3647-AD80-CF75723B6313}"/>
                  </a:ext>
                </a:extLst>
              </p:cNvPr>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86" name="Freeform 76">
                <a:extLst>
                  <a:ext uri="{FF2B5EF4-FFF2-40B4-BE49-F238E27FC236}">
                    <a16:creationId xmlns:a16="http://schemas.microsoft.com/office/drawing/2014/main" id="{C394806A-ACF7-9343-8BB3-E9FD794B1663}"/>
                  </a:ext>
                </a:extLst>
              </p:cNvPr>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87" name="Freeform 77">
                <a:extLst>
                  <a:ext uri="{FF2B5EF4-FFF2-40B4-BE49-F238E27FC236}">
                    <a16:creationId xmlns:a16="http://schemas.microsoft.com/office/drawing/2014/main" id="{1DBB7783-24E5-D94E-8A49-FEA5C63092F4}"/>
                  </a:ext>
                </a:extLst>
              </p:cNvPr>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88" name="Freeform 78">
                <a:extLst>
                  <a:ext uri="{FF2B5EF4-FFF2-40B4-BE49-F238E27FC236}">
                    <a16:creationId xmlns:a16="http://schemas.microsoft.com/office/drawing/2014/main" id="{6AF525F7-FED7-6B49-8162-EB7D7F299167}"/>
                  </a:ext>
                </a:extLst>
              </p:cNvPr>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89" name="Freeform 79">
                <a:extLst>
                  <a:ext uri="{FF2B5EF4-FFF2-40B4-BE49-F238E27FC236}">
                    <a16:creationId xmlns:a16="http://schemas.microsoft.com/office/drawing/2014/main" id="{C7ADE6F1-F7CC-B34D-8396-6C1E3BCC5670}"/>
                  </a:ext>
                </a:extLst>
              </p:cNvPr>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90" name="Freeform 80">
                <a:extLst>
                  <a:ext uri="{FF2B5EF4-FFF2-40B4-BE49-F238E27FC236}">
                    <a16:creationId xmlns:a16="http://schemas.microsoft.com/office/drawing/2014/main" id="{5A3DC220-4F40-2F4B-93D1-3DD99F9DB744}"/>
                  </a:ext>
                </a:extLst>
              </p:cNvPr>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57" name="Freeform 81">
              <a:extLst>
                <a:ext uri="{FF2B5EF4-FFF2-40B4-BE49-F238E27FC236}">
                  <a16:creationId xmlns:a16="http://schemas.microsoft.com/office/drawing/2014/main" id="{94FE6598-E82E-E845-8533-D8E3DC1ABA80}"/>
                </a:ext>
              </a:extLst>
            </p:cNvPr>
            <p:cNvSpPr>
              <a:spLocks noChangeAspect="1"/>
            </p:cNvSpPr>
            <p:nvPr/>
          </p:nvSpPr>
          <p:spPr bwMode="gray">
            <a:xfrm>
              <a:off x="4058365" y="3404030"/>
              <a:ext cx="19712" cy="17317"/>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58" name="Freeform 82">
              <a:extLst>
                <a:ext uri="{FF2B5EF4-FFF2-40B4-BE49-F238E27FC236}">
                  <a16:creationId xmlns:a16="http://schemas.microsoft.com/office/drawing/2014/main" id="{20D43A45-6C16-424F-A559-41900DFDF93D}"/>
                </a:ext>
              </a:extLst>
            </p:cNvPr>
            <p:cNvSpPr>
              <a:spLocks noChangeAspect="1"/>
            </p:cNvSpPr>
            <p:nvPr/>
          </p:nvSpPr>
          <p:spPr bwMode="gray">
            <a:xfrm>
              <a:off x="4088590" y="3535347"/>
              <a:ext cx="3943" cy="129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59" name="Freeform 83">
              <a:extLst>
                <a:ext uri="{FF2B5EF4-FFF2-40B4-BE49-F238E27FC236}">
                  <a16:creationId xmlns:a16="http://schemas.microsoft.com/office/drawing/2014/main" id="{6697F3AB-1BFC-8048-AA6A-91E938012AE1}"/>
                </a:ext>
              </a:extLst>
            </p:cNvPr>
            <p:cNvSpPr>
              <a:spLocks noChangeAspect="1"/>
            </p:cNvSpPr>
            <p:nvPr/>
          </p:nvSpPr>
          <p:spPr bwMode="gray">
            <a:xfrm>
              <a:off x="4213433" y="3616158"/>
              <a:ext cx="35482" cy="17317"/>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0" name="Freeform 84">
              <a:extLst>
                <a:ext uri="{FF2B5EF4-FFF2-40B4-BE49-F238E27FC236}">
                  <a16:creationId xmlns:a16="http://schemas.microsoft.com/office/drawing/2014/main" id="{47CA35B2-EE92-0E4C-A4EC-34BE0BC36386}"/>
                </a:ext>
              </a:extLst>
            </p:cNvPr>
            <p:cNvSpPr>
              <a:spLocks noChangeAspect="1"/>
            </p:cNvSpPr>
            <p:nvPr/>
          </p:nvSpPr>
          <p:spPr bwMode="gray">
            <a:xfrm>
              <a:off x="4196349" y="3627702"/>
              <a:ext cx="22341" cy="20203"/>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1" name="Freeform 85">
              <a:extLst>
                <a:ext uri="{FF2B5EF4-FFF2-40B4-BE49-F238E27FC236}">
                  <a16:creationId xmlns:a16="http://schemas.microsoft.com/office/drawing/2014/main" id="{31FED55F-75FB-9F4D-A6C2-07181071DE37}"/>
                </a:ext>
              </a:extLst>
            </p:cNvPr>
            <p:cNvSpPr>
              <a:spLocks noChangeAspect="1"/>
            </p:cNvSpPr>
            <p:nvPr/>
          </p:nvSpPr>
          <p:spPr bwMode="gray">
            <a:xfrm>
              <a:off x="4259427" y="3528132"/>
              <a:ext cx="42052" cy="17317"/>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2" name="Freeform 86">
              <a:extLst>
                <a:ext uri="{FF2B5EF4-FFF2-40B4-BE49-F238E27FC236}">
                  <a16:creationId xmlns:a16="http://schemas.microsoft.com/office/drawing/2014/main" id="{1449D79B-6CC5-A743-B3DF-A0886056EFC9}"/>
                </a:ext>
              </a:extLst>
            </p:cNvPr>
            <p:cNvSpPr>
              <a:spLocks noChangeAspect="1"/>
            </p:cNvSpPr>
            <p:nvPr/>
          </p:nvSpPr>
          <p:spPr bwMode="gray">
            <a:xfrm>
              <a:off x="4129328" y="3457423"/>
              <a:ext cx="90676" cy="1168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3" name="Freeform 87">
              <a:extLst>
                <a:ext uri="{FF2B5EF4-FFF2-40B4-BE49-F238E27FC236}">
                  <a16:creationId xmlns:a16="http://schemas.microsoft.com/office/drawing/2014/main" id="{92B7807E-77D1-A746-A56F-1792AEBA985F}"/>
                </a:ext>
              </a:extLst>
            </p:cNvPr>
            <p:cNvSpPr>
              <a:spLocks noChangeAspect="1"/>
            </p:cNvSpPr>
            <p:nvPr/>
          </p:nvSpPr>
          <p:spPr bwMode="gray">
            <a:xfrm>
              <a:off x="4251543" y="3448764"/>
              <a:ext cx="21026" cy="49064"/>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4" name="Freeform 88">
              <a:extLst>
                <a:ext uri="{FF2B5EF4-FFF2-40B4-BE49-F238E27FC236}">
                  <a16:creationId xmlns:a16="http://schemas.microsoft.com/office/drawing/2014/main" id="{A5D95090-1A57-7C4C-AB15-6063B93F5689}"/>
                </a:ext>
              </a:extLst>
            </p:cNvPr>
            <p:cNvSpPr>
              <a:spLocks noChangeAspect="1"/>
            </p:cNvSpPr>
            <p:nvPr/>
          </p:nvSpPr>
          <p:spPr bwMode="gray">
            <a:xfrm>
              <a:off x="4302794" y="3490613"/>
              <a:ext cx="149811" cy="138533"/>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5" name="Freeform 89">
              <a:extLst>
                <a:ext uri="{FF2B5EF4-FFF2-40B4-BE49-F238E27FC236}">
                  <a16:creationId xmlns:a16="http://schemas.microsoft.com/office/drawing/2014/main" id="{C26FD89A-8338-F34B-8B91-D1F715CB23F3}"/>
                </a:ext>
              </a:extLst>
            </p:cNvPr>
            <p:cNvSpPr>
              <a:spLocks noChangeAspect="1"/>
            </p:cNvSpPr>
            <p:nvPr/>
          </p:nvSpPr>
          <p:spPr bwMode="gray">
            <a:xfrm>
              <a:off x="4590589" y="3525247"/>
              <a:ext cx="34167" cy="34633"/>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6" name="Freeform 90">
              <a:extLst>
                <a:ext uri="{FF2B5EF4-FFF2-40B4-BE49-F238E27FC236}">
                  <a16:creationId xmlns:a16="http://schemas.microsoft.com/office/drawing/2014/main" id="{164A3E68-6BF7-A44F-BA68-605788CC5753}"/>
                </a:ext>
              </a:extLst>
            </p:cNvPr>
            <p:cNvSpPr>
              <a:spLocks noChangeAspect="1"/>
            </p:cNvSpPr>
            <p:nvPr/>
          </p:nvSpPr>
          <p:spPr bwMode="gray">
            <a:xfrm>
              <a:off x="3887528" y="3109647"/>
              <a:ext cx="103817" cy="239546"/>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7" name="Freeform 91">
              <a:extLst>
                <a:ext uri="{FF2B5EF4-FFF2-40B4-BE49-F238E27FC236}">
                  <a16:creationId xmlns:a16="http://schemas.microsoft.com/office/drawing/2014/main" id="{12D880F4-2C40-E749-ABDA-7CEEAA500334}"/>
                </a:ext>
              </a:extLst>
            </p:cNvPr>
            <p:cNvSpPr>
              <a:spLocks noChangeAspect="1"/>
            </p:cNvSpPr>
            <p:nvPr/>
          </p:nvSpPr>
          <p:spPr bwMode="gray">
            <a:xfrm>
              <a:off x="3995287" y="3375169"/>
              <a:ext cx="139298" cy="95241"/>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8" name="Freeform 92">
              <a:extLst>
                <a:ext uri="{FF2B5EF4-FFF2-40B4-BE49-F238E27FC236}">
                  <a16:creationId xmlns:a16="http://schemas.microsoft.com/office/drawing/2014/main" id="{FEFC6942-BCB7-B842-9812-6C9C639098E5}"/>
                </a:ext>
              </a:extLst>
            </p:cNvPr>
            <p:cNvSpPr>
              <a:spLocks noChangeAspect="1"/>
            </p:cNvSpPr>
            <p:nvPr/>
          </p:nvSpPr>
          <p:spPr bwMode="gray">
            <a:xfrm>
              <a:off x="3859931" y="3378054"/>
              <a:ext cx="59136" cy="85140"/>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69" name="Freeform 93">
              <a:extLst>
                <a:ext uri="{FF2B5EF4-FFF2-40B4-BE49-F238E27FC236}">
                  <a16:creationId xmlns:a16="http://schemas.microsoft.com/office/drawing/2014/main" id="{9BAF81C9-07A7-594A-BB21-A1B2A46A4CD9}"/>
                </a:ext>
              </a:extLst>
            </p:cNvPr>
            <p:cNvSpPr>
              <a:spLocks noChangeAspect="1"/>
            </p:cNvSpPr>
            <p:nvPr/>
          </p:nvSpPr>
          <p:spPr bwMode="gray">
            <a:xfrm>
              <a:off x="3823135" y="3151496"/>
              <a:ext cx="113015" cy="243876"/>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70" name="Freeform 94">
              <a:extLst>
                <a:ext uri="{FF2B5EF4-FFF2-40B4-BE49-F238E27FC236}">
                  <a16:creationId xmlns:a16="http://schemas.microsoft.com/office/drawing/2014/main" id="{21008310-CD93-2E4D-8168-B4C0902C9A4A}"/>
                </a:ext>
              </a:extLst>
            </p:cNvPr>
            <p:cNvSpPr>
              <a:spLocks noChangeAspect="1"/>
            </p:cNvSpPr>
            <p:nvPr/>
          </p:nvSpPr>
          <p:spPr bwMode="gray">
            <a:xfrm>
              <a:off x="3745602" y="3020179"/>
              <a:ext cx="127471" cy="303041"/>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71" name="Freeform 95">
              <a:extLst>
                <a:ext uri="{FF2B5EF4-FFF2-40B4-BE49-F238E27FC236}">
                  <a16:creationId xmlns:a16="http://schemas.microsoft.com/office/drawing/2014/main" id="{97DBEFDE-F6C3-834C-8220-837ACDE93A7A}"/>
                </a:ext>
              </a:extLst>
            </p:cNvPr>
            <p:cNvSpPr>
              <a:spLocks noChangeAspect="1"/>
            </p:cNvSpPr>
            <p:nvPr/>
          </p:nvSpPr>
          <p:spPr bwMode="gray">
            <a:xfrm>
              <a:off x="3890156" y="3251067"/>
              <a:ext cx="76220" cy="67824"/>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72" name="Freeform 96">
              <a:extLst>
                <a:ext uri="{FF2B5EF4-FFF2-40B4-BE49-F238E27FC236}">
                  <a16:creationId xmlns:a16="http://schemas.microsoft.com/office/drawing/2014/main" id="{195C5E8A-3057-0246-97FE-08A2B28DA4B8}"/>
                </a:ext>
              </a:extLst>
            </p:cNvPr>
            <p:cNvSpPr>
              <a:spLocks noChangeAspect="1"/>
            </p:cNvSpPr>
            <p:nvPr/>
          </p:nvSpPr>
          <p:spPr bwMode="gray">
            <a:xfrm>
              <a:off x="3859931" y="3121192"/>
              <a:ext cx="103817" cy="141419"/>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73" name="Group 97">
              <a:extLst>
                <a:ext uri="{FF2B5EF4-FFF2-40B4-BE49-F238E27FC236}">
                  <a16:creationId xmlns:a16="http://schemas.microsoft.com/office/drawing/2014/main" id="{91247E06-88F6-2B4E-879A-BACC476241F6}"/>
                </a:ext>
              </a:extLst>
            </p:cNvPr>
            <p:cNvGrpSpPr>
              <a:grpSpLocks noChangeAspect="1"/>
            </p:cNvGrpSpPr>
            <p:nvPr/>
          </p:nvGrpSpPr>
          <p:grpSpPr bwMode="gray">
            <a:xfrm>
              <a:off x="3291797" y="2857009"/>
              <a:ext cx="526914" cy="533910"/>
              <a:chOff x="3183" y="2052"/>
              <a:chExt cx="401" cy="370"/>
            </a:xfrm>
            <a:grpFill/>
          </p:grpSpPr>
          <p:sp>
            <p:nvSpPr>
              <p:cNvPr id="373" name="Freeform 98">
                <a:extLst>
                  <a:ext uri="{FF2B5EF4-FFF2-40B4-BE49-F238E27FC236}">
                    <a16:creationId xmlns:a16="http://schemas.microsoft.com/office/drawing/2014/main" id="{F369AE5A-B967-EA4D-B7BF-34FAFE80E5CE}"/>
                  </a:ext>
                </a:extLst>
              </p:cNvPr>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74" name="Freeform 99">
                <a:extLst>
                  <a:ext uri="{FF2B5EF4-FFF2-40B4-BE49-F238E27FC236}">
                    <a16:creationId xmlns:a16="http://schemas.microsoft.com/office/drawing/2014/main" id="{919A942D-9F90-D64B-9739-C0440550F8BF}"/>
                  </a:ext>
                </a:extLst>
              </p:cNvPr>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75" name="Freeform 100">
                <a:extLst>
                  <a:ext uri="{FF2B5EF4-FFF2-40B4-BE49-F238E27FC236}">
                    <a16:creationId xmlns:a16="http://schemas.microsoft.com/office/drawing/2014/main" id="{77D838B2-C34A-8743-8EDC-DBAEFD0E2955}"/>
                  </a:ext>
                </a:extLst>
              </p:cNvPr>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76" name="Freeform 101">
                <a:extLst>
                  <a:ext uri="{FF2B5EF4-FFF2-40B4-BE49-F238E27FC236}">
                    <a16:creationId xmlns:a16="http://schemas.microsoft.com/office/drawing/2014/main" id="{FBE85538-3FE1-6A4F-8641-2EC054C95D70}"/>
                  </a:ext>
                </a:extLst>
              </p:cNvPr>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77" name="Freeform 102">
                <a:extLst>
                  <a:ext uri="{FF2B5EF4-FFF2-40B4-BE49-F238E27FC236}">
                    <a16:creationId xmlns:a16="http://schemas.microsoft.com/office/drawing/2014/main" id="{44DFCED9-5E57-3949-8036-44BF07ED499B}"/>
                  </a:ext>
                </a:extLst>
              </p:cNvPr>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78" name="Freeform 103">
                <a:extLst>
                  <a:ext uri="{FF2B5EF4-FFF2-40B4-BE49-F238E27FC236}">
                    <a16:creationId xmlns:a16="http://schemas.microsoft.com/office/drawing/2014/main" id="{4DB35160-E30A-2041-977B-8273FE697DCA}"/>
                  </a:ext>
                </a:extLst>
              </p:cNvPr>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79" name="Freeform 104">
                <a:extLst>
                  <a:ext uri="{FF2B5EF4-FFF2-40B4-BE49-F238E27FC236}">
                    <a16:creationId xmlns:a16="http://schemas.microsoft.com/office/drawing/2014/main" id="{8CBEC216-0A89-E74C-A714-E249FDF7C35F}"/>
                  </a:ext>
                </a:extLst>
              </p:cNvPr>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74" name="Freeform 105">
              <a:extLst>
                <a:ext uri="{FF2B5EF4-FFF2-40B4-BE49-F238E27FC236}">
                  <a16:creationId xmlns:a16="http://schemas.microsoft.com/office/drawing/2014/main" id="{01B93E2D-FACA-E14A-8FFC-0A4338C4B59C}"/>
                </a:ext>
              </a:extLst>
            </p:cNvPr>
            <p:cNvSpPr>
              <a:spLocks noChangeAspect="1"/>
            </p:cNvSpPr>
            <p:nvPr/>
          </p:nvSpPr>
          <p:spPr bwMode="gray">
            <a:xfrm>
              <a:off x="4146413" y="3073571"/>
              <a:ext cx="24969" cy="57722"/>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75" name="Group 106">
              <a:extLst>
                <a:ext uri="{FF2B5EF4-FFF2-40B4-BE49-F238E27FC236}">
                  <a16:creationId xmlns:a16="http://schemas.microsoft.com/office/drawing/2014/main" id="{6A32A9F2-2BD8-A443-88E0-B18BC2C5DEEA}"/>
                </a:ext>
              </a:extLst>
            </p:cNvPr>
            <p:cNvGrpSpPr>
              <a:grpSpLocks noChangeAspect="1"/>
            </p:cNvGrpSpPr>
            <p:nvPr/>
          </p:nvGrpSpPr>
          <p:grpSpPr bwMode="gray">
            <a:xfrm>
              <a:off x="4284396" y="2679590"/>
              <a:ext cx="233916" cy="291493"/>
              <a:chOff x="3938" y="1929"/>
              <a:chExt cx="178" cy="202"/>
            </a:xfrm>
            <a:grpFill/>
          </p:grpSpPr>
          <p:sp>
            <p:nvSpPr>
              <p:cNvPr id="369" name="Freeform 107">
                <a:extLst>
                  <a:ext uri="{FF2B5EF4-FFF2-40B4-BE49-F238E27FC236}">
                    <a16:creationId xmlns:a16="http://schemas.microsoft.com/office/drawing/2014/main" id="{C9915D84-6721-B247-98A6-0D328F594486}"/>
                  </a:ext>
                </a:extLst>
              </p:cNvPr>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70" name="Freeform 108">
                <a:extLst>
                  <a:ext uri="{FF2B5EF4-FFF2-40B4-BE49-F238E27FC236}">
                    <a16:creationId xmlns:a16="http://schemas.microsoft.com/office/drawing/2014/main" id="{3B6B74DB-6292-4D46-B798-D58AE65B293E}"/>
                  </a:ext>
                </a:extLst>
              </p:cNvPr>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71" name="Freeform 109">
                <a:extLst>
                  <a:ext uri="{FF2B5EF4-FFF2-40B4-BE49-F238E27FC236}">
                    <a16:creationId xmlns:a16="http://schemas.microsoft.com/office/drawing/2014/main" id="{D8E5E65B-C8F9-724B-8434-2E371F640B0A}"/>
                  </a:ext>
                </a:extLst>
              </p:cNvPr>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72" name="Freeform 110">
                <a:extLst>
                  <a:ext uri="{FF2B5EF4-FFF2-40B4-BE49-F238E27FC236}">
                    <a16:creationId xmlns:a16="http://schemas.microsoft.com/office/drawing/2014/main" id="{505E48A5-247B-A34E-845B-50310124BC56}"/>
                  </a:ext>
                </a:extLst>
              </p:cNvPr>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76" name="Freeform 111">
              <a:extLst>
                <a:ext uri="{FF2B5EF4-FFF2-40B4-BE49-F238E27FC236}">
                  <a16:creationId xmlns:a16="http://schemas.microsoft.com/office/drawing/2014/main" id="{5840B7A7-26CB-E94D-9EFB-229E70DC7C18}"/>
                </a:ext>
              </a:extLst>
            </p:cNvPr>
            <p:cNvSpPr>
              <a:spLocks noChangeAspect="1"/>
            </p:cNvSpPr>
            <p:nvPr/>
          </p:nvSpPr>
          <p:spPr bwMode="gray">
            <a:xfrm>
              <a:off x="4233144" y="2826809"/>
              <a:ext cx="49937" cy="82254"/>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77" name="Freeform 112">
              <a:extLst>
                <a:ext uri="{FF2B5EF4-FFF2-40B4-BE49-F238E27FC236}">
                  <a16:creationId xmlns:a16="http://schemas.microsoft.com/office/drawing/2014/main" id="{62E3A62A-7FC1-9540-97F3-33CCF02381E4}"/>
                </a:ext>
              </a:extLst>
            </p:cNvPr>
            <p:cNvSpPr>
              <a:spLocks noChangeAspect="1"/>
            </p:cNvSpPr>
            <p:nvPr/>
          </p:nvSpPr>
          <p:spPr bwMode="gray">
            <a:xfrm>
              <a:off x="3681209" y="2517997"/>
              <a:ext cx="456005" cy="245319"/>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78" name="Freeform 113">
              <a:extLst>
                <a:ext uri="{FF2B5EF4-FFF2-40B4-BE49-F238E27FC236}">
                  <a16:creationId xmlns:a16="http://schemas.microsoft.com/office/drawing/2014/main" id="{F9854B30-B523-5A4B-AABC-AA38D5923F85}"/>
                </a:ext>
              </a:extLst>
            </p:cNvPr>
            <p:cNvSpPr>
              <a:spLocks noChangeAspect="1"/>
            </p:cNvSpPr>
            <p:nvPr/>
          </p:nvSpPr>
          <p:spPr bwMode="gray">
            <a:xfrm>
              <a:off x="3980832" y="3160154"/>
              <a:ext cx="34167" cy="33191"/>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79" name="Freeform 114">
              <a:extLst>
                <a:ext uri="{FF2B5EF4-FFF2-40B4-BE49-F238E27FC236}">
                  <a16:creationId xmlns:a16="http://schemas.microsoft.com/office/drawing/2014/main" id="{796CCC48-E062-0D45-AA21-5A48803D49DF}"/>
                </a:ext>
              </a:extLst>
            </p:cNvPr>
            <p:cNvSpPr>
              <a:spLocks noChangeAspect="1"/>
            </p:cNvSpPr>
            <p:nvPr/>
          </p:nvSpPr>
          <p:spPr bwMode="gray">
            <a:xfrm>
              <a:off x="3476205" y="2484806"/>
              <a:ext cx="883097" cy="673905"/>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80" name="Freeform 115">
              <a:extLst>
                <a:ext uri="{FF2B5EF4-FFF2-40B4-BE49-F238E27FC236}">
                  <a16:creationId xmlns:a16="http://schemas.microsoft.com/office/drawing/2014/main" id="{2C6736C3-9EF4-B84B-88B3-BC7BC5C5DEB6}"/>
                </a:ext>
              </a:extLst>
            </p:cNvPr>
            <p:cNvSpPr>
              <a:spLocks noChangeAspect="1"/>
            </p:cNvSpPr>
            <p:nvPr/>
          </p:nvSpPr>
          <p:spPr bwMode="gray">
            <a:xfrm>
              <a:off x="4208176" y="2734454"/>
              <a:ext cx="90676" cy="109672"/>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81" name="Group 116">
              <a:extLst>
                <a:ext uri="{FF2B5EF4-FFF2-40B4-BE49-F238E27FC236}">
                  <a16:creationId xmlns:a16="http://schemas.microsoft.com/office/drawing/2014/main" id="{1016AAAD-13F3-AF43-BB7C-0D5A5DD5D008}"/>
                </a:ext>
              </a:extLst>
            </p:cNvPr>
            <p:cNvGrpSpPr>
              <a:grpSpLocks noChangeAspect="1"/>
            </p:cNvGrpSpPr>
            <p:nvPr/>
          </p:nvGrpSpPr>
          <p:grpSpPr bwMode="gray">
            <a:xfrm>
              <a:off x="2696922" y="1281301"/>
              <a:ext cx="2461369" cy="1489228"/>
              <a:chOff x="2730" y="960"/>
              <a:chExt cx="1873" cy="1032"/>
            </a:xfrm>
            <a:grpFill/>
          </p:grpSpPr>
          <p:grpSp>
            <p:nvGrpSpPr>
              <p:cNvPr id="352" name="Group 117">
                <a:extLst>
                  <a:ext uri="{FF2B5EF4-FFF2-40B4-BE49-F238E27FC236}">
                    <a16:creationId xmlns:a16="http://schemas.microsoft.com/office/drawing/2014/main" id="{DF2FA5C0-0008-304C-AD44-10C2FBE9B8EA}"/>
                  </a:ext>
                </a:extLst>
              </p:cNvPr>
              <p:cNvGrpSpPr>
                <a:grpSpLocks noChangeAspect="1"/>
              </p:cNvGrpSpPr>
              <p:nvPr/>
            </p:nvGrpSpPr>
            <p:grpSpPr bwMode="gray">
              <a:xfrm>
                <a:off x="3044" y="960"/>
                <a:ext cx="1473" cy="481"/>
                <a:chOff x="3044" y="960"/>
                <a:chExt cx="1473" cy="481"/>
              </a:xfrm>
              <a:grpFill/>
            </p:grpSpPr>
            <p:sp>
              <p:nvSpPr>
                <p:cNvPr id="356" name="Freeform 118">
                  <a:extLst>
                    <a:ext uri="{FF2B5EF4-FFF2-40B4-BE49-F238E27FC236}">
                      <a16:creationId xmlns:a16="http://schemas.microsoft.com/office/drawing/2014/main" id="{985E88D0-A153-6442-8751-D824325F1018}"/>
                    </a:ext>
                  </a:extLst>
                </p:cNvPr>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57" name="Freeform 119">
                  <a:extLst>
                    <a:ext uri="{FF2B5EF4-FFF2-40B4-BE49-F238E27FC236}">
                      <a16:creationId xmlns:a16="http://schemas.microsoft.com/office/drawing/2014/main" id="{E3A417FC-12A4-414C-9E92-C8D57A373A28}"/>
                    </a:ext>
                  </a:extLst>
                </p:cNvPr>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58" name="Freeform 120">
                  <a:extLst>
                    <a:ext uri="{FF2B5EF4-FFF2-40B4-BE49-F238E27FC236}">
                      <a16:creationId xmlns:a16="http://schemas.microsoft.com/office/drawing/2014/main" id="{9C6BEA95-D9DE-CC4F-BDC3-A7489EBAB852}"/>
                    </a:ext>
                  </a:extLst>
                </p:cNvPr>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59" name="Freeform 121">
                  <a:extLst>
                    <a:ext uri="{FF2B5EF4-FFF2-40B4-BE49-F238E27FC236}">
                      <a16:creationId xmlns:a16="http://schemas.microsoft.com/office/drawing/2014/main" id="{865BF8CD-4E8A-7E4B-A0B1-D7AB6DF068DB}"/>
                    </a:ext>
                  </a:extLst>
                </p:cNvPr>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60" name="Freeform 122">
                  <a:extLst>
                    <a:ext uri="{FF2B5EF4-FFF2-40B4-BE49-F238E27FC236}">
                      <a16:creationId xmlns:a16="http://schemas.microsoft.com/office/drawing/2014/main" id="{2B89B372-2C0A-1B4F-A144-E48167EAAC2A}"/>
                    </a:ext>
                  </a:extLst>
                </p:cNvPr>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61" name="Freeform 123">
                  <a:extLst>
                    <a:ext uri="{FF2B5EF4-FFF2-40B4-BE49-F238E27FC236}">
                      <a16:creationId xmlns:a16="http://schemas.microsoft.com/office/drawing/2014/main" id="{77FE7BFF-FD9C-BC4C-AAE1-4B47B07DA9B0}"/>
                    </a:ext>
                  </a:extLst>
                </p:cNvPr>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62" name="Freeform 124">
                  <a:extLst>
                    <a:ext uri="{FF2B5EF4-FFF2-40B4-BE49-F238E27FC236}">
                      <a16:creationId xmlns:a16="http://schemas.microsoft.com/office/drawing/2014/main" id="{2F6EF95F-0E4C-784E-8A6C-8F73E0F61725}"/>
                    </a:ext>
                  </a:extLst>
                </p:cNvPr>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63" name="Freeform 125">
                  <a:extLst>
                    <a:ext uri="{FF2B5EF4-FFF2-40B4-BE49-F238E27FC236}">
                      <a16:creationId xmlns:a16="http://schemas.microsoft.com/office/drawing/2014/main" id="{EFAC9FD8-9517-9843-A74D-D3679D88337B}"/>
                    </a:ext>
                  </a:extLst>
                </p:cNvPr>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64" name="Freeform 126">
                  <a:extLst>
                    <a:ext uri="{FF2B5EF4-FFF2-40B4-BE49-F238E27FC236}">
                      <a16:creationId xmlns:a16="http://schemas.microsoft.com/office/drawing/2014/main" id="{8860F055-B76F-CF46-9D64-8D0CB1D403BB}"/>
                    </a:ext>
                  </a:extLst>
                </p:cNvPr>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65" name="Freeform 127">
                  <a:extLst>
                    <a:ext uri="{FF2B5EF4-FFF2-40B4-BE49-F238E27FC236}">
                      <a16:creationId xmlns:a16="http://schemas.microsoft.com/office/drawing/2014/main" id="{68D7AEAB-6B12-4042-B23A-6F20D00CC5A1}"/>
                    </a:ext>
                  </a:extLst>
                </p:cNvPr>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66" name="Freeform 128">
                  <a:extLst>
                    <a:ext uri="{FF2B5EF4-FFF2-40B4-BE49-F238E27FC236}">
                      <a16:creationId xmlns:a16="http://schemas.microsoft.com/office/drawing/2014/main" id="{B75A5288-7B5E-B84C-8D22-966CA90CB403}"/>
                    </a:ext>
                  </a:extLst>
                </p:cNvPr>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67" name="Freeform 129">
                  <a:extLst>
                    <a:ext uri="{FF2B5EF4-FFF2-40B4-BE49-F238E27FC236}">
                      <a16:creationId xmlns:a16="http://schemas.microsoft.com/office/drawing/2014/main" id="{05CF288D-BF2D-C443-AD16-15C7C3C67336}"/>
                    </a:ext>
                  </a:extLst>
                </p:cNvPr>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68" name="Freeform 130">
                  <a:extLst>
                    <a:ext uri="{FF2B5EF4-FFF2-40B4-BE49-F238E27FC236}">
                      <a16:creationId xmlns:a16="http://schemas.microsoft.com/office/drawing/2014/main" id="{5949A811-93F3-034C-B02E-845E7FAD0FF4}"/>
                    </a:ext>
                  </a:extLst>
                </p:cNvPr>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353" name="Freeform 131">
                <a:extLst>
                  <a:ext uri="{FF2B5EF4-FFF2-40B4-BE49-F238E27FC236}">
                    <a16:creationId xmlns:a16="http://schemas.microsoft.com/office/drawing/2014/main" id="{EBCB03E5-4AB1-F54E-A730-B556E8FE25E9}"/>
                  </a:ext>
                </a:extLst>
              </p:cNvPr>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54" name="Freeform 132">
                <a:extLst>
                  <a:ext uri="{FF2B5EF4-FFF2-40B4-BE49-F238E27FC236}">
                    <a16:creationId xmlns:a16="http://schemas.microsoft.com/office/drawing/2014/main" id="{7BE6DE1B-6FE5-DE40-8BF2-E4DE9277B073}"/>
                  </a:ext>
                </a:extLst>
              </p:cNvPr>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55" name="Freeform 133">
                <a:extLst>
                  <a:ext uri="{FF2B5EF4-FFF2-40B4-BE49-F238E27FC236}">
                    <a16:creationId xmlns:a16="http://schemas.microsoft.com/office/drawing/2014/main" id="{3577104B-8833-E040-91E0-60D460A1E519}"/>
                  </a:ext>
                </a:extLst>
              </p:cNvPr>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grpSp>
          <p:nvGrpSpPr>
            <p:cNvPr id="82" name="Group 135">
              <a:extLst>
                <a:ext uri="{FF2B5EF4-FFF2-40B4-BE49-F238E27FC236}">
                  <a16:creationId xmlns:a16="http://schemas.microsoft.com/office/drawing/2014/main" id="{17DBC02C-F40C-A043-A05B-982519AF03B3}"/>
                </a:ext>
              </a:extLst>
            </p:cNvPr>
            <p:cNvGrpSpPr>
              <a:grpSpLocks noChangeAspect="1"/>
            </p:cNvGrpSpPr>
            <p:nvPr/>
          </p:nvGrpSpPr>
          <p:grpSpPr bwMode="gray">
            <a:xfrm>
              <a:off x="2791460" y="2751746"/>
              <a:ext cx="536153" cy="532481"/>
              <a:chOff x="2802" y="1979"/>
              <a:chExt cx="408" cy="369"/>
            </a:xfrm>
            <a:grpFill/>
          </p:grpSpPr>
          <p:sp>
            <p:nvSpPr>
              <p:cNvPr id="327" name="Freeform 136">
                <a:extLst>
                  <a:ext uri="{FF2B5EF4-FFF2-40B4-BE49-F238E27FC236}">
                    <a16:creationId xmlns:a16="http://schemas.microsoft.com/office/drawing/2014/main" id="{09F99990-D2CA-8D4D-BF1C-92F3EE4F2738}"/>
                  </a:ext>
                </a:extLst>
              </p:cNvPr>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328" name="Group 137">
                <a:extLst>
                  <a:ext uri="{FF2B5EF4-FFF2-40B4-BE49-F238E27FC236}">
                    <a16:creationId xmlns:a16="http://schemas.microsoft.com/office/drawing/2014/main" id="{ED41EAFA-BFEF-4F47-B2B6-6831D3373311}"/>
                  </a:ext>
                </a:extLst>
              </p:cNvPr>
              <p:cNvGrpSpPr>
                <a:grpSpLocks noChangeAspect="1"/>
              </p:cNvGrpSpPr>
              <p:nvPr/>
            </p:nvGrpSpPr>
            <p:grpSpPr bwMode="gray">
              <a:xfrm>
                <a:off x="2889" y="2101"/>
                <a:ext cx="17" cy="51"/>
                <a:chOff x="2889" y="2101"/>
                <a:chExt cx="17" cy="51"/>
              </a:xfrm>
              <a:grpFill/>
            </p:grpSpPr>
            <p:sp>
              <p:nvSpPr>
                <p:cNvPr id="349" name="Freeform 138">
                  <a:extLst>
                    <a:ext uri="{FF2B5EF4-FFF2-40B4-BE49-F238E27FC236}">
                      <a16:creationId xmlns:a16="http://schemas.microsoft.com/office/drawing/2014/main" id="{86720890-23F8-9C41-9318-E39C1AE400D4}"/>
                    </a:ext>
                  </a:extLst>
                </p:cNvPr>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50" name="Freeform 139">
                  <a:extLst>
                    <a:ext uri="{FF2B5EF4-FFF2-40B4-BE49-F238E27FC236}">
                      <a16:creationId xmlns:a16="http://schemas.microsoft.com/office/drawing/2014/main" id="{DED7EEA2-B200-A744-A729-29D10E4A274F}"/>
                    </a:ext>
                  </a:extLst>
                </p:cNvPr>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51" name="Freeform 140">
                  <a:extLst>
                    <a:ext uri="{FF2B5EF4-FFF2-40B4-BE49-F238E27FC236}">
                      <a16:creationId xmlns:a16="http://schemas.microsoft.com/office/drawing/2014/main" id="{3651ED0E-91C6-9049-AAB9-F62F3A63A40D}"/>
                    </a:ext>
                  </a:extLst>
                </p:cNvPr>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329" name="Freeform 141">
                <a:extLst>
                  <a:ext uri="{FF2B5EF4-FFF2-40B4-BE49-F238E27FC236}">
                    <a16:creationId xmlns:a16="http://schemas.microsoft.com/office/drawing/2014/main" id="{44FAF4EC-5F2D-3842-9407-297A584F785B}"/>
                  </a:ext>
                </a:extLst>
              </p:cNvPr>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30" name="Freeform 143">
                <a:extLst>
                  <a:ext uri="{FF2B5EF4-FFF2-40B4-BE49-F238E27FC236}">
                    <a16:creationId xmlns:a16="http://schemas.microsoft.com/office/drawing/2014/main" id="{E9CD2537-7714-DE4B-A8F8-3BE55A7F5FCF}"/>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31" name="Freeform 146">
                <a:extLst>
                  <a:ext uri="{FF2B5EF4-FFF2-40B4-BE49-F238E27FC236}">
                    <a16:creationId xmlns:a16="http://schemas.microsoft.com/office/drawing/2014/main" id="{A346CAC5-DD55-454A-8ADC-B7F782ED2BE4}"/>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32" name="Freeform 148">
                <a:extLst>
                  <a:ext uri="{FF2B5EF4-FFF2-40B4-BE49-F238E27FC236}">
                    <a16:creationId xmlns:a16="http://schemas.microsoft.com/office/drawing/2014/main" id="{022848E2-8DA9-A14A-99AE-A18F349222BD}"/>
                  </a:ext>
                </a:extLst>
              </p:cNvPr>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333" name="Group 149">
                <a:extLst>
                  <a:ext uri="{FF2B5EF4-FFF2-40B4-BE49-F238E27FC236}">
                    <a16:creationId xmlns:a16="http://schemas.microsoft.com/office/drawing/2014/main" id="{9DD3727F-18B4-D64C-8E8E-AE547E579574}"/>
                  </a:ext>
                </a:extLst>
              </p:cNvPr>
              <p:cNvGrpSpPr>
                <a:grpSpLocks noChangeAspect="1"/>
              </p:cNvGrpSpPr>
              <p:nvPr/>
            </p:nvGrpSpPr>
            <p:grpSpPr bwMode="gray">
              <a:xfrm>
                <a:off x="3086" y="2189"/>
                <a:ext cx="85" cy="114"/>
                <a:chOff x="3086" y="2189"/>
                <a:chExt cx="85" cy="114"/>
              </a:xfrm>
              <a:grpFill/>
            </p:grpSpPr>
            <p:sp>
              <p:nvSpPr>
                <p:cNvPr id="347" name="Freeform 150">
                  <a:extLst>
                    <a:ext uri="{FF2B5EF4-FFF2-40B4-BE49-F238E27FC236}">
                      <a16:creationId xmlns:a16="http://schemas.microsoft.com/office/drawing/2014/main" id="{659C509C-BD43-B647-A8B2-36A7F6C57D45}"/>
                    </a:ext>
                  </a:extLst>
                </p:cNvPr>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48" name="Freeform 151">
                  <a:extLst>
                    <a:ext uri="{FF2B5EF4-FFF2-40B4-BE49-F238E27FC236}">
                      <a16:creationId xmlns:a16="http://schemas.microsoft.com/office/drawing/2014/main" id="{8337C804-A8CB-8A4C-A2B8-44CF42182A1B}"/>
                    </a:ext>
                  </a:extLst>
                </p:cNvPr>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334" name="Freeform 152">
                <a:extLst>
                  <a:ext uri="{FF2B5EF4-FFF2-40B4-BE49-F238E27FC236}">
                    <a16:creationId xmlns:a16="http://schemas.microsoft.com/office/drawing/2014/main" id="{1626CC05-408C-6842-9573-ACB1C1F6F1F6}"/>
                  </a:ext>
                </a:extLst>
              </p:cNvPr>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335" name="Group 153">
                <a:extLst>
                  <a:ext uri="{FF2B5EF4-FFF2-40B4-BE49-F238E27FC236}">
                    <a16:creationId xmlns:a16="http://schemas.microsoft.com/office/drawing/2014/main" id="{081337DF-750E-D540-863C-09E374C029BF}"/>
                  </a:ext>
                </a:extLst>
              </p:cNvPr>
              <p:cNvGrpSpPr>
                <a:grpSpLocks noChangeAspect="1"/>
              </p:cNvGrpSpPr>
              <p:nvPr/>
            </p:nvGrpSpPr>
            <p:grpSpPr bwMode="gray">
              <a:xfrm>
                <a:off x="3000" y="2012"/>
                <a:ext cx="210" cy="192"/>
                <a:chOff x="3000" y="2012"/>
                <a:chExt cx="210" cy="192"/>
              </a:xfrm>
              <a:grpFill/>
            </p:grpSpPr>
            <p:sp>
              <p:nvSpPr>
                <p:cNvPr id="345" name="Freeform 154">
                  <a:extLst>
                    <a:ext uri="{FF2B5EF4-FFF2-40B4-BE49-F238E27FC236}">
                      <a16:creationId xmlns:a16="http://schemas.microsoft.com/office/drawing/2014/main" id="{5E8B1D6E-65B6-FF44-B72A-CEF93DA7D7E1}"/>
                    </a:ext>
                  </a:extLst>
                </p:cNvPr>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46" name="Freeform 155">
                  <a:extLst>
                    <a:ext uri="{FF2B5EF4-FFF2-40B4-BE49-F238E27FC236}">
                      <a16:creationId xmlns:a16="http://schemas.microsoft.com/office/drawing/2014/main" id="{54A29A18-0B69-6C4A-83E5-5C4FC9F554AB}"/>
                    </a:ext>
                  </a:extLst>
                </p:cNvPr>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336" name="Freeform 156">
                <a:extLst>
                  <a:ext uri="{FF2B5EF4-FFF2-40B4-BE49-F238E27FC236}">
                    <a16:creationId xmlns:a16="http://schemas.microsoft.com/office/drawing/2014/main" id="{7B7CA944-5B5D-6442-8F5B-A1D69844305F}"/>
                  </a:ext>
                </a:extLst>
              </p:cNvPr>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37" name="Freeform 157">
                <a:extLst>
                  <a:ext uri="{FF2B5EF4-FFF2-40B4-BE49-F238E27FC236}">
                    <a16:creationId xmlns:a16="http://schemas.microsoft.com/office/drawing/2014/main" id="{8B635B5D-9FA6-6E4B-A168-1CF3134D678B}"/>
                  </a:ext>
                </a:extLst>
              </p:cNvPr>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38" name="Freeform 158">
                <a:extLst>
                  <a:ext uri="{FF2B5EF4-FFF2-40B4-BE49-F238E27FC236}">
                    <a16:creationId xmlns:a16="http://schemas.microsoft.com/office/drawing/2014/main" id="{49B715C1-4B24-7948-AA44-9EF392C71832}"/>
                  </a:ext>
                </a:extLst>
              </p:cNvPr>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339" name="Group 159">
                <a:extLst>
                  <a:ext uri="{FF2B5EF4-FFF2-40B4-BE49-F238E27FC236}">
                    <a16:creationId xmlns:a16="http://schemas.microsoft.com/office/drawing/2014/main" id="{C3505403-6340-8448-9E1A-3AD22899F719}"/>
                  </a:ext>
                </a:extLst>
              </p:cNvPr>
              <p:cNvGrpSpPr>
                <a:grpSpLocks noChangeAspect="1"/>
              </p:cNvGrpSpPr>
              <p:nvPr/>
            </p:nvGrpSpPr>
            <p:grpSpPr bwMode="gray">
              <a:xfrm>
                <a:off x="2802" y="1979"/>
                <a:ext cx="205" cy="88"/>
                <a:chOff x="2802" y="1979"/>
                <a:chExt cx="205" cy="88"/>
              </a:xfrm>
              <a:grpFill/>
            </p:grpSpPr>
            <p:sp>
              <p:nvSpPr>
                <p:cNvPr id="343" name="Freeform 160">
                  <a:extLst>
                    <a:ext uri="{FF2B5EF4-FFF2-40B4-BE49-F238E27FC236}">
                      <a16:creationId xmlns:a16="http://schemas.microsoft.com/office/drawing/2014/main" id="{DA951AF7-6E7D-8649-89A2-9112A1D7DAD2}"/>
                    </a:ext>
                  </a:extLst>
                </p:cNvPr>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44" name="Freeform 161">
                  <a:extLst>
                    <a:ext uri="{FF2B5EF4-FFF2-40B4-BE49-F238E27FC236}">
                      <a16:creationId xmlns:a16="http://schemas.microsoft.com/office/drawing/2014/main" id="{DE579180-6917-324C-AF62-3D1F93E4044C}"/>
                    </a:ext>
                  </a:extLst>
                </p:cNvPr>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340" name="Freeform 162">
                <a:extLst>
                  <a:ext uri="{FF2B5EF4-FFF2-40B4-BE49-F238E27FC236}">
                    <a16:creationId xmlns:a16="http://schemas.microsoft.com/office/drawing/2014/main" id="{E5A3EA17-5C76-7146-89B8-DC991E07C707}"/>
                  </a:ext>
                </a:extLst>
              </p:cNvPr>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41" name="Freeform 163">
                <a:extLst>
                  <a:ext uri="{FF2B5EF4-FFF2-40B4-BE49-F238E27FC236}">
                    <a16:creationId xmlns:a16="http://schemas.microsoft.com/office/drawing/2014/main" id="{FDE893D3-8462-014E-935D-AAE445A13D8D}"/>
                  </a:ext>
                </a:extLst>
              </p:cNvPr>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42" name="Freeform 164">
                <a:extLst>
                  <a:ext uri="{FF2B5EF4-FFF2-40B4-BE49-F238E27FC236}">
                    <a16:creationId xmlns:a16="http://schemas.microsoft.com/office/drawing/2014/main" id="{4A428962-5013-954B-A077-296184D40DB3}"/>
                  </a:ext>
                </a:extLst>
              </p:cNvPr>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83" name="Freeform 165">
              <a:extLst>
                <a:ext uri="{FF2B5EF4-FFF2-40B4-BE49-F238E27FC236}">
                  <a16:creationId xmlns:a16="http://schemas.microsoft.com/office/drawing/2014/main" id="{291ABD16-7A02-DB47-A85A-A942A87CE408}"/>
                </a:ext>
              </a:extLst>
            </p:cNvPr>
            <p:cNvSpPr>
              <a:spLocks noChangeAspect="1"/>
            </p:cNvSpPr>
            <p:nvPr/>
          </p:nvSpPr>
          <p:spPr bwMode="gray">
            <a:xfrm>
              <a:off x="3041226" y="2767644"/>
              <a:ext cx="44681" cy="50507"/>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84" name="Freeform 166">
              <a:extLst>
                <a:ext uri="{FF2B5EF4-FFF2-40B4-BE49-F238E27FC236}">
                  <a16:creationId xmlns:a16="http://schemas.microsoft.com/office/drawing/2014/main" id="{95AC6551-2A79-EC4A-AF15-FEA50AB5856F}"/>
                </a:ext>
              </a:extLst>
            </p:cNvPr>
            <p:cNvSpPr>
              <a:spLocks noChangeAspect="1"/>
            </p:cNvSpPr>
            <p:nvPr/>
          </p:nvSpPr>
          <p:spPr bwMode="gray">
            <a:xfrm>
              <a:off x="3085907" y="2429971"/>
              <a:ext cx="586103" cy="343446"/>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85" name="Freeform 167">
              <a:extLst>
                <a:ext uri="{FF2B5EF4-FFF2-40B4-BE49-F238E27FC236}">
                  <a16:creationId xmlns:a16="http://schemas.microsoft.com/office/drawing/2014/main" id="{B97657AB-5291-1240-ABF3-5B33905E5DB8}"/>
                </a:ext>
              </a:extLst>
            </p:cNvPr>
            <p:cNvSpPr>
              <a:spLocks noChangeAspect="1"/>
            </p:cNvSpPr>
            <p:nvPr/>
          </p:nvSpPr>
          <p:spPr bwMode="gray">
            <a:xfrm>
              <a:off x="2989976" y="2720023"/>
              <a:ext cx="97246" cy="519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86" name="Freeform 168">
              <a:extLst>
                <a:ext uri="{FF2B5EF4-FFF2-40B4-BE49-F238E27FC236}">
                  <a16:creationId xmlns:a16="http://schemas.microsoft.com/office/drawing/2014/main" id="{228DC553-A6A1-4849-8D8C-B78AB88C0820}"/>
                </a:ext>
              </a:extLst>
            </p:cNvPr>
            <p:cNvSpPr>
              <a:spLocks noChangeAspect="1"/>
            </p:cNvSpPr>
            <p:nvPr/>
          </p:nvSpPr>
          <p:spPr bwMode="gray">
            <a:xfrm>
              <a:off x="3222577" y="2675289"/>
              <a:ext cx="247057" cy="176052"/>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87" name="Freeform 169">
              <a:extLst>
                <a:ext uri="{FF2B5EF4-FFF2-40B4-BE49-F238E27FC236}">
                  <a16:creationId xmlns:a16="http://schemas.microsoft.com/office/drawing/2014/main" id="{314940A9-1405-1E49-8122-F0ADFD7152F0}"/>
                </a:ext>
              </a:extLst>
            </p:cNvPr>
            <p:cNvSpPr>
              <a:spLocks noChangeAspect="1"/>
            </p:cNvSpPr>
            <p:nvPr/>
          </p:nvSpPr>
          <p:spPr bwMode="gray">
            <a:xfrm>
              <a:off x="3171326" y="2735897"/>
              <a:ext cx="205005" cy="155849"/>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88" name="Group 170">
              <a:extLst>
                <a:ext uri="{FF2B5EF4-FFF2-40B4-BE49-F238E27FC236}">
                  <a16:creationId xmlns:a16="http://schemas.microsoft.com/office/drawing/2014/main" id="{3F805A04-6DBD-D54C-A782-E49F571E98ED}"/>
                </a:ext>
              </a:extLst>
            </p:cNvPr>
            <p:cNvGrpSpPr>
              <a:grpSpLocks noChangeAspect="1"/>
            </p:cNvGrpSpPr>
            <p:nvPr/>
          </p:nvGrpSpPr>
          <p:grpSpPr bwMode="gray">
            <a:xfrm>
              <a:off x="3060939" y="2756140"/>
              <a:ext cx="80163" cy="70711"/>
              <a:chOff x="3007" y="1982"/>
              <a:chExt cx="61" cy="49"/>
            </a:xfrm>
            <a:grpFill/>
          </p:grpSpPr>
          <p:sp>
            <p:nvSpPr>
              <p:cNvPr id="325" name="Freeform 171">
                <a:extLst>
                  <a:ext uri="{FF2B5EF4-FFF2-40B4-BE49-F238E27FC236}">
                    <a16:creationId xmlns:a16="http://schemas.microsoft.com/office/drawing/2014/main" id="{EDA4CF32-C742-4B4B-BB28-D3A42CEA5C79}"/>
                  </a:ext>
                </a:extLst>
              </p:cNvPr>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26" name="Freeform 172">
                <a:extLst>
                  <a:ext uri="{FF2B5EF4-FFF2-40B4-BE49-F238E27FC236}">
                    <a16:creationId xmlns:a16="http://schemas.microsoft.com/office/drawing/2014/main" id="{CD25A6EE-00B4-9648-ACA3-2461CEB71391}"/>
                  </a:ext>
                </a:extLst>
              </p:cNvPr>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89" name="Freeform 173">
              <a:extLst>
                <a:ext uri="{FF2B5EF4-FFF2-40B4-BE49-F238E27FC236}">
                  <a16:creationId xmlns:a16="http://schemas.microsoft.com/office/drawing/2014/main" id="{75D64810-F8DC-4F4D-9499-2C061EC310E3}"/>
                </a:ext>
              </a:extLst>
            </p:cNvPr>
            <p:cNvSpPr>
              <a:spLocks noChangeAspect="1"/>
            </p:cNvSpPr>
            <p:nvPr/>
          </p:nvSpPr>
          <p:spPr bwMode="gray">
            <a:xfrm>
              <a:off x="2062199" y="2064879"/>
              <a:ext cx="157696" cy="118330"/>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90" name="Group 222">
              <a:extLst>
                <a:ext uri="{FF2B5EF4-FFF2-40B4-BE49-F238E27FC236}">
                  <a16:creationId xmlns:a16="http://schemas.microsoft.com/office/drawing/2014/main" id="{C8E133F8-258F-5043-A5B9-358DD7E71D5E}"/>
                </a:ext>
              </a:extLst>
            </p:cNvPr>
            <p:cNvGrpSpPr>
              <a:grpSpLocks noChangeAspect="1"/>
            </p:cNvGrpSpPr>
            <p:nvPr/>
          </p:nvGrpSpPr>
          <p:grpSpPr bwMode="gray">
            <a:xfrm>
              <a:off x="2569438" y="1281302"/>
              <a:ext cx="237857" cy="269851"/>
              <a:chOff x="3202" y="1036"/>
              <a:chExt cx="181" cy="187"/>
            </a:xfrm>
            <a:grpFill/>
          </p:grpSpPr>
          <p:sp>
            <p:nvSpPr>
              <p:cNvPr id="319" name="Freeform 223">
                <a:extLst>
                  <a:ext uri="{FF2B5EF4-FFF2-40B4-BE49-F238E27FC236}">
                    <a16:creationId xmlns:a16="http://schemas.microsoft.com/office/drawing/2014/main" id="{32AB7F2E-A481-4B4B-9612-724FAED706F5}"/>
                  </a:ext>
                </a:extLst>
              </p:cNvPr>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20" name="Freeform 224">
                <a:extLst>
                  <a:ext uri="{FF2B5EF4-FFF2-40B4-BE49-F238E27FC236}">
                    <a16:creationId xmlns:a16="http://schemas.microsoft.com/office/drawing/2014/main" id="{4881238B-532E-0E47-BAFC-B4EF77BB03C3}"/>
                  </a:ext>
                </a:extLst>
              </p:cNvPr>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21" name="Freeform 225">
                <a:extLst>
                  <a:ext uri="{FF2B5EF4-FFF2-40B4-BE49-F238E27FC236}">
                    <a16:creationId xmlns:a16="http://schemas.microsoft.com/office/drawing/2014/main" id="{D0926918-2CF1-B541-8735-4C31ACB61201}"/>
                  </a:ext>
                </a:extLst>
              </p:cNvPr>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22" name="Freeform 226">
                <a:extLst>
                  <a:ext uri="{FF2B5EF4-FFF2-40B4-BE49-F238E27FC236}">
                    <a16:creationId xmlns:a16="http://schemas.microsoft.com/office/drawing/2014/main" id="{657C8B88-B96E-FD45-BF91-8173D129C89A}"/>
                  </a:ext>
                </a:extLst>
              </p:cNvPr>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23" name="Freeform 227">
                <a:extLst>
                  <a:ext uri="{FF2B5EF4-FFF2-40B4-BE49-F238E27FC236}">
                    <a16:creationId xmlns:a16="http://schemas.microsoft.com/office/drawing/2014/main" id="{3C758034-D815-574B-8925-5C742977955D}"/>
                  </a:ext>
                </a:extLst>
              </p:cNvPr>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24" name="Freeform 228">
                <a:extLst>
                  <a:ext uri="{FF2B5EF4-FFF2-40B4-BE49-F238E27FC236}">
                    <a16:creationId xmlns:a16="http://schemas.microsoft.com/office/drawing/2014/main" id="{8EBEC89A-ECC9-F14C-BD2B-4415BC3CBA26}"/>
                  </a:ext>
                </a:extLst>
              </p:cNvPr>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91" name="Freeform 229">
              <a:extLst>
                <a:ext uri="{FF2B5EF4-FFF2-40B4-BE49-F238E27FC236}">
                  <a16:creationId xmlns:a16="http://schemas.microsoft.com/office/drawing/2014/main" id="{211779CC-D19C-CF4F-AE10-A474CB68526A}"/>
                </a:ext>
              </a:extLst>
            </p:cNvPr>
            <p:cNvSpPr>
              <a:spLocks noChangeAspect="1"/>
            </p:cNvSpPr>
            <p:nvPr/>
          </p:nvSpPr>
          <p:spPr bwMode="gray">
            <a:xfrm>
              <a:off x="1780975" y="2297208"/>
              <a:ext cx="5257" cy="5772"/>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92" name="Freeform 230">
              <a:extLst>
                <a:ext uri="{FF2B5EF4-FFF2-40B4-BE49-F238E27FC236}">
                  <a16:creationId xmlns:a16="http://schemas.microsoft.com/office/drawing/2014/main" id="{7E5925C2-A051-A445-9E86-F3BD9AF51253}"/>
                </a:ext>
              </a:extLst>
            </p:cNvPr>
            <p:cNvSpPr>
              <a:spLocks noChangeAspect="1"/>
            </p:cNvSpPr>
            <p:nvPr/>
          </p:nvSpPr>
          <p:spPr bwMode="gray">
            <a:xfrm>
              <a:off x="2060885" y="1773383"/>
              <a:ext cx="38110" cy="40405"/>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93" name="Freeform 231">
              <a:extLst>
                <a:ext uri="{FF2B5EF4-FFF2-40B4-BE49-F238E27FC236}">
                  <a16:creationId xmlns:a16="http://schemas.microsoft.com/office/drawing/2014/main" id="{B07F9F6F-8284-C34D-83DA-70404C88330D}"/>
                </a:ext>
              </a:extLst>
            </p:cNvPr>
            <p:cNvSpPr>
              <a:spLocks noChangeAspect="1"/>
            </p:cNvSpPr>
            <p:nvPr/>
          </p:nvSpPr>
          <p:spPr bwMode="gray">
            <a:xfrm>
              <a:off x="2010948" y="1867180"/>
              <a:ext cx="38110" cy="28861"/>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94" name="Freeform 232">
              <a:extLst>
                <a:ext uri="{FF2B5EF4-FFF2-40B4-BE49-F238E27FC236}">
                  <a16:creationId xmlns:a16="http://schemas.microsoft.com/office/drawing/2014/main" id="{49C45811-2E39-AF41-8B81-6F204073505F}"/>
                </a:ext>
              </a:extLst>
            </p:cNvPr>
            <p:cNvSpPr>
              <a:spLocks noChangeAspect="1"/>
            </p:cNvSpPr>
            <p:nvPr/>
          </p:nvSpPr>
          <p:spPr bwMode="gray">
            <a:xfrm>
              <a:off x="1782289" y="2292880"/>
              <a:ext cx="11828" cy="4330"/>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95" name="Freeform 233">
              <a:extLst>
                <a:ext uri="{FF2B5EF4-FFF2-40B4-BE49-F238E27FC236}">
                  <a16:creationId xmlns:a16="http://schemas.microsoft.com/office/drawing/2014/main" id="{1299D36E-0F41-574A-A88D-A4CBE8C4F038}"/>
                </a:ext>
              </a:extLst>
            </p:cNvPr>
            <p:cNvSpPr>
              <a:spLocks noChangeAspect="1"/>
            </p:cNvSpPr>
            <p:nvPr/>
          </p:nvSpPr>
          <p:spPr bwMode="gray">
            <a:xfrm>
              <a:off x="1364394" y="1281302"/>
              <a:ext cx="797679" cy="1013021"/>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96" name="Freeform 234">
              <a:extLst>
                <a:ext uri="{FF2B5EF4-FFF2-40B4-BE49-F238E27FC236}">
                  <a16:creationId xmlns:a16="http://schemas.microsoft.com/office/drawing/2014/main" id="{96493FA0-93BD-6042-8631-93F2A715FAE6}"/>
                </a:ext>
              </a:extLst>
            </p:cNvPr>
            <p:cNvSpPr>
              <a:spLocks noChangeAspect="1"/>
            </p:cNvSpPr>
            <p:nvPr/>
          </p:nvSpPr>
          <p:spPr bwMode="gray">
            <a:xfrm>
              <a:off x="1624592" y="1901813"/>
              <a:ext cx="43367" cy="47621"/>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97" name="Freeform 235">
              <a:extLst>
                <a:ext uri="{FF2B5EF4-FFF2-40B4-BE49-F238E27FC236}">
                  <a16:creationId xmlns:a16="http://schemas.microsoft.com/office/drawing/2014/main" id="{AB71F722-08AB-924E-BE0E-57A411D6221E}"/>
                </a:ext>
              </a:extLst>
            </p:cNvPr>
            <p:cNvSpPr>
              <a:spLocks noChangeAspect="1"/>
            </p:cNvSpPr>
            <p:nvPr/>
          </p:nvSpPr>
          <p:spPr bwMode="gray">
            <a:xfrm>
              <a:off x="1422217" y="1491986"/>
              <a:ext cx="43367" cy="17317"/>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98" name="Group 236">
              <a:extLst>
                <a:ext uri="{FF2B5EF4-FFF2-40B4-BE49-F238E27FC236}">
                  <a16:creationId xmlns:a16="http://schemas.microsoft.com/office/drawing/2014/main" id="{D58FCEEB-70D9-0747-922C-5633AC9B08B4}"/>
                </a:ext>
              </a:extLst>
            </p:cNvPr>
            <p:cNvGrpSpPr>
              <a:grpSpLocks noChangeAspect="1"/>
            </p:cNvGrpSpPr>
            <p:nvPr/>
          </p:nvGrpSpPr>
          <p:grpSpPr bwMode="gray">
            <a:xfrm>
              <a:off x="1243497" y="3287110"/>
              <a:ext cx="668895" cy="1241012"/>
              <a:chOff x="1624" y="2350"/>
              <a:chExt cx="509" cy="860"/>
            </a:xfrm>
            <a:grpFill/>
          </p:grpSpPr>
          <p:sp>
            <p:nvSpPr>
              <p:cNvPr id="294" name="Freeform 237">
                <a:extLst>
                  <a:ext uri="{FF2B5EF4-FFF2-40B4-BE49-F238E27FC236}">
                    <a16:creationId xmlns:a16="http://schemas.microsoft.com/office/drawing/2014/main" id="{A4605FEA-CC7F-FE44-AC9E-4C25099C817B}"/>
                  </a:ext>
                </a:extLst>
              </p:cNvPr>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95" name="Freeform 238">
                <a:extLst>
                  <a:ext uri="{FF2B5EF4-FFF2-40B4-BE49-F238E27FC236}">
                    <a16:creationId xmlns:a16="http://schemas.microsoft.com/office/drawing/2014/main" id="{3A48AF20-C19A-EC46-A6A0-2550DD38558C}"/>
                  </a:ext>
                </a:extLst>
              </p:cNvPr>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96" name="Freeform 239">
                <a:extLst>
                  <a:ext uri="{FF2B5EF4-FFF2-40B4-BE49-F238E27FC236}">
                    <a16:creationId xmlns:a16="http://schemas.microsoft.com/office/drawing/2014/main" id="{7EF8B51A-09A4-E847-80AF-D4FDCCC8EC22}"/>
                  </a:ext>
                </a:extLst>
              </p:cNvPr>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97" name="Freeform 240">
                <a:extLst>
                  <a:ext uri="{FF2B5EF4-FFF2-40B4-BE49-F238E27FC236}">
                    <a16:creationId xmlns:a16="http://schemas.microsoft.com/office/drawing/2014/main" id="{4640F153-D302-BF47-8F13-0B2E26E823CF}"/>
                  </a:ext>
                </a:extLst>
              </p:cNvPr>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98" name="Freeform 241">
                <a:extLst>
                  <a:ext uri="{FF2B5EF4-FFF2-40B4-BE49-F238E27FC236}">
                    <a16:creationId xmlns:a16="http://schemas.microsoft.com/office/drawing/2014/main" id="{C6562EC6-C798-274A-B3D7-BFC59C810D32}"/>
                  </a:ext>
                </a:extLst>
              </p:cNvPr>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99" name="Freeform 242">
                <a:extLst>
                  <a:ext uri="{FF2B5EF4-FFF2-40B4-BE49-F238E27FC236}">
                    <a16:creationId xmlns:a16="http://schemas.microsoft.com/office/drawing/2014/main" id="{465CBA92-C1B3-AA43-B2A8-2E131E8E1E14}"/>
                  </a:ext>
                </a:extLst>
              </p:cNvPr>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0" name="Freeform 243">
                <a:extLst>
                  <a:ext uri="{FF2B5EF4-FFF2-40B4-BE49-F238E27FC236}">
                    <a16:creationId xmlns:a16="http://schemas.microsoft.com/office/drawing/2014/main" id="{509175CE-0B17-0A49-BB5D-F1A40B550181}"/>
                  </a:ext>
                </a:extLst>
              </p:cNvPr>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1" name="Freeform 244">
                <a:extLst>
                  <a:ext uri="{FF2B5EF4-FFF2-40B4-BE49-F238E27FC236}">
                    <a16:creationId xmlns:a16="http://schemas.microsoft.com/office/drawing/2014/main" id="{2ED7450D-69CA-ED46-AE43-E2AA82EB936A}"/>
                  </a:ext>
                </a:extLst>
              </p:cNvPr>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2" name="Freeform 245">
                <a:extLst>
                  <a:ext uri="{FF2B5EF4-FFF2-40B4-BE49-F238E27FC236}">
                    <a16:creationId xmlns:a16="http://schemas.microsoft.com/office/drawing/2014/main" id="{E244DAC5-E57A-5949-BA5B-7C8FD04B0772}"/>
                  </a:ext>
                </a:extLst>
              </p:cNvPr>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3" name="Freeform 246">
                <a:extLst>
                  <a:ext uri="{FF2B5EF4-FFF2-40B4-BE49-F238E27FC236}">
                    <a16:creationId xmlns:a16="http://schemas.microsoft.com/office/drawing/2014/main" id="{E6E501B6-2F1F-A645-885A-DCF7F68E7A78}"/>
                  </a:ext>
                </a:extLst>
              </p:cNvPr>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4" name="Freeform 247">
                <a:extLst>
                  <a:ext uri="{FF2B5EF4-FFF2-40B4-BE49-F238E27FC236}">
                    <a16:creationId xmlns:a16="http://schemas.microsoft.com/office/drawing/2014/main" id="{EA451A6F-F1E9-2C47-85C3-DBB75B539DAF}"/>
                  </a:ext>
                </a:extLst>
              </p:cNvPr>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5" name="Freeform 248">
                <a:extLst>
                  <a:ext uri="{FF2B5EF4-FFF2-40B4-BE49-F238E27FC236}">
                    <a16:creationId xmlns:a16="http://schemas.microsoft.com/office/drawing/2014/main" id="{BB7D0F55-FEC1-6F45-9157-FC9E3080B9B9}"/>
                  </a:ext>
                </a:extLst>
              </p:cNvPr>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6" name="Freeform 249">
                <a:extLst>
                  <a:ext uri="{FF2B5EF4-FFF2-40B4-BE49-F238E27FC236}">
                    <a16:creationId xmlns:a16="http://schemas.microsoft.com/office/drawing/2014/main" id="{7E66526A-D86B-FE41-B731-AB330E0555D7}"/>
                  </a:ext>
                </a:extLst>
              </p:cNvPr>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7" name="Freeform 250">
                <a:extLst>
                  <a:ext uri="{FF2B5EF4-FFF2-40B4-BE49-F238E27FC236}">
                    <a16:creationId xmlns:a16="http://schemas.microsoft.com/office/drawing/2014/main" id="{AFAD7CD1-BD3A-6D43-BB2C-B0190204C1A7}"/>
                  </a:ext>
                </a:extLst>
              </p:cNvPr>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8" name="Freeform 251">
                <a:extLst>
                  <a:ext uri="{FF2B5EF4-FFF2-40B4-BE49-F238E27FC236}">
                    <a16:creationId xmlns:a16="http://schemas.microsoft.com/office/drawing/2014/main" id="{E86389AD-D169-EE41-A6F2-606F122C3D1F}"/>
                  </a:ext>
                </a:extLst>
              </p:cNvPr>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09" name="Freeform 252">
                <a:extLst>
                  <a:ext uri="{FF2B5EF4-FFF2-40B4-BE49-F238E27FC236}">
                    <a16:creationId xmlns:a16="http://schemas.microsoft.com/office/drawing/2014/main" id="{46C01CCB-3D2D-5140-8FA0-B62749FBF1A2}"/>
                  </a:ext>
                </a:extLst>
              </p:cNvPr>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10" name="Freeform 253">
                <a:extLst>
                  <a:ext uri="{FF2B5EF4-FFF2-40B4-BE49-F238E27FC236}">
                    <a16:creationId xmlns:a16="http://schemas.microsoft.com/office/drawing/2014/main" id="{646D7AB5-ECE6-DC49-913D-2800D0A097EC}"/>
                  </a:ext>
                </a:extLst>
              </p:cNvPr>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11" name="Freeform 254">
                <a:extLst>
                  <a:ext uri="{FF2B5EF4-FFF2-40B4-BE49-F238E27FC236}">
                    <a16:creationId xmlns:a16="http://schemas.microsoft.com/office/drawing/2014/main" id="{55277D15-B918-AD4B-98AD-F5B5E5803548}"/>
                  </a:ext>
                </a:extLst>
              </p:cNvPr>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12" name="Freeform 255">
                <a:extLst>
                  <a:ext uri="{FF2B5EF4-FFF2-40B4-BE49-F238E27FC236}">
                    <a16:creationId xmlns:a16="http://schemas.microsoft.com/office/drawing/2014/main" id="{D3CF507D-373F-DD48-B026-D97B8614B369}"/>
                  </a:ext>
                </a:extLst>
              </p:cNvPr>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13" name="Freeform 256">
                <a:extLst>
                  <a:ext uri="{FF2B5EF4-FFF2-40B4-BE49-F238E27FC236}">
                    <a16:creationId xmlns:a16="http://schemas.microsoft.com/office/drawing/2014/main" id="{168866B0-E158-6441-960B-FE0A051A45AC}"/>
                  </a:ext>
                </a:extLst>
              </p:cNvPr>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14" name="Freeform 257">
                <a:extLst>
                  <a:ext uri="{FF2B5EF4-FFF2-40B4-BE49-F238E27FC236}">
                    <a16:creationId xmlns:a16="http://schemas.microsoft.com/office/drawing/2014/main" id="{63144C79-F32A-2147-A59F-A81585237CC2}"/>
                  </a:ext>
                </a:extLst>
              </p:cNvPr>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15" name="Freeform 258">
                <a:extLst>
                  <a:ext uri="{FF2B5EF4-FFF2-40B4-BE49-F238E27FC236}">
                    <a16:creationId xmlns:a16="http://schemas.microsoft.com/office/drawing/2014/main" id="{6ECEB48C-D3D9-AC4C-8E1A-ED4A6B742B22}"/>
                  </a:ext>
                </a:extLst>
              </p:cNvPr>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16" name="Freeform 259">
                <a:extLst>
                  <a:ext uri="{FF2B5EF4-FFF2-40B4-BE49-F238E27FC236}">
                    <a16:creationId xmlns:a16="http://schemas.microsoft.com/office/drawing/2014/main" id="{F44410BF-A6F1-2445-AF83-7CFEFC942527}"/>
                  </a:ext>
                </a:extLst>
              </p:cNvPr>
              <p:cNvSpPr>
                <a:spLocks noChangeAspect="1"/>
              </p:cNvSpPr>
              <p:nvPr/>
            </p:nvSpPr>
            <p:spPr bwMode="gray">
              <a:xfrm rot="20552049">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17" name="Freeform 260">
                <a:extLst>
                  <a:ext uri="{FF2B5EF4-FFF2-40B4-BE49-F238E27FC236}">
                    <a16:creationId xmlns:a16="http://schemas.microsoft.com/office/drawing/2014/main" id="{40DD4DD4-1F62-9A48-9E25-AB1466C44B95}"/>
                  </a:ext>
                </a:extLst>
              </p:cNvPr>
              <p:cNvSpPr>
                <a:spLocks noChangeAspect="1"/>
              </p:cNvSpPr>
              <p:nvPr/>
            </p:nvSpPr>
            <p:spPr bwMode="gray">
              <a:xfrm rot="20552049">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318" name="Freeform 261">
                <a:extLst>
                  <a:ext uri="{FF2B5EF4-FFF2-40B4-BE49-F238E27FC236}">
                    <a16:creationId xmlns:a16="http://schemas.microsoft.com/office/drawing/2014/main" id="{5CABE6AC-D471-5A4D-AD29-149D91BC3F02}"/>
                  </a:ext>
                </a:extLst>
              </p:cNvPr>
              <p:cNvSpPr>
                <a:spLocks noChangeAspect="1"/>
              </p:cNvSpPr>
              <p:nvPr/>
            </p:nvSpPr>
            <p:spPr bwMode="gray">
              <a:xfrm rot="20552049">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99" name="Freeform 262">
              <a:extLst>
                <a:ext uri="{FF2B5EF4-FFF2-40B4-BE49-F238E27FC236}">
                  <a16:creationId xmlns:a16="http://schemas.microsoft.com/office/drawing/2014/main" id="{444C81C8-3831-F54F-82C8-071339099032}"/>
                </a:ext>
              </a:extLst>
            </p:cNvPr>
            <p:cNvSpPr>
              <a:spLocks noChangeAspect="1"/>
            </p:cNvSpPr>
            <p:nvPr/>
          </p:nvSpPr>
          <p:spPr bwMode="gray">
            <a:xfrm>
              <a:off x="1152819" y="3245294"/>
              <a:ext cx="61765" cy="67824"/>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00" name="Freeform 263">
              <a:extLst>
                <a:ext uri="{FF2B5EF4-FFF2-40B4-BE49-F238E27FC236}">
                  <a16:creationId xmlns:a16="http://schemas.microsoft.com/office/drawing/2014/main" id="{F12D7628-D4C2-234A-8D49-E454A7C1FBF3}"/>
                </a:ext>
              </a:extLst>
            </p:cNvPr>
            <p:cNvSpPr>
              <a:spLocks noChangeAspect="1"/>
            </p:cNvSpPr>
            <p:nvPr/>
          </p:nvSpPr>
          <p:spPr bwMode="gray">
            <a:xfrm>
              <a:off x="1218526" y="3331877"/>
              <a:ext cx="84105" cy="389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01" name="Freeform 264">
              <a:extLst>
                <a:ext uri="{FF2B5EF4-FFF2-40B4-BE49-F238E27FC236}">
                  <a16:creationId xmlns:a16="http://schemas.microsoft.com/office/drawing/2014/main" id="{1B67A1D7-6B41-9C4A-93FA-D6E4A1A5277A}"/>
                </a:ext>
              </a:extLst>
            </p:cNvPr>
            <p:cNvSpPr>
              <a:spLocks noChangeAspect="1"/>
            </p:cNvSpPr>
            <p:nvPr/>
          </p:nvSpPr>
          <p:spPr bwMode="gray">
            <a:xfrm>
              <a:off x="1085798" y="3199116"/>
              <a:ext cx="56508" cy="67824"/>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02" name="Freeform 265">
              <a:extLst>
                <a:ext uri="{FF2B5EF4-FFF2-40B4-BE49-F238E27FC236}">
                  <a16:creationId xmlns:a16="http://schemas.microsoft.com/office/drawing/2014/main" id="{34FC009F-A774-9E4D-84B2-870C6F345008}"/>
                </a:ext>
              </a:extLst>
            </p:cNvPr>
            <p:cNvSpPr>
              <a:spLocks noChangeAspect="1"/>
            </p:cNvSpPr>
            <p:nvPr/>
          </p:nvSpPr>
          <p:spPr bwMode="gray">
            <a:xfrm>
              <a:off x="1129165" y="3189014"/>
              <a:ext cx="15770" cy="41849"/>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03" name="Freeform 266">
              <a:extLst>
                <a:ext uri="{FF2B5EF4-FFF2-40B4-BE49-F238E27FC236}">
                  <a16:creationId xmlns:a16="http://schemas.microsoft.com/office/drawing/2014/main" id="{52B64FA5-663D-414A-BB32-A81B1F1B5DE8}"/>
                </a:ext>
              </a:extLst>
            </p:cNvPr>
            <p:cNvSpPr>
              <a:spLocks noChangeAspect="1"/>
            </p:cNvSpPr>
            <p:nvPr/>
          </p:nvSpPr>
          <p:spPr bwMode="gray">
            <a:xfrm>
              <a:off x="1117338" y="3255395"/>
              <a:ext cx="32854" cy="20203"/>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04" name="Freeform 267">
              <a:extLst>
                <a:ext uri="{FF2B5EF4-FFF2-40B4-BE49-F238E27FC236}">
                  <a16:creationId xmlns:a16="http://schemas.microsoft.com/office/drawing/2014/main" id="{9DB663FF-5D5B-A04F-BE16-EA3DC29C3A55}"/>
                </a:ext>
              </a:extLst>
            </p:cNvPr>
            <p:cNvSpPr>
              <a:spLocks noChangeAspect="1"/>
            </p:cNvSpPr>
            <p:nvPr/>
          </p:nvSpPr>
          <p:spPr bwMode="gray">
            <a:xfrm>
              <a:off x="1177788" y="3307344"/>
              <a:ext cx="47309" cy="46178"/>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05" name="Freeform 268">
              <a:extLst>
                <a:ext uri="{FF2B5EF4-FFF2-40B4-BE49-F238E27FC236}">
                  <a16:creationId xmlns:a16="http://schemas.microsoft.com/office/drawing/2014/main" id="{FF0DE138-2931-B64F-9E5C-F1AC021ADBAC}"/>
                </a:ext>
              </a:extLst>
            </p:cNvPr>
            <p:cNvSpPr>
              <a:spLocks noChangeAspect="1"/>
            </p:cNvSpPr>
            <p:nvPr/>
          </p:nvSpPr>
          <p:spPr bwMode="gray">
            <a:xfrm>
              <a:off x="1126536" y="3229419"/>
              <a:ext cx="88047" cy="49064"/>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06" name="Freeform 269">
              <a:extLst>
                <a:ext uri="{FF2B5EF4-FFF2-40B4-BE49-F238E27FC236}">
                  <a16:creationId xmlns:a16="http://schemas.microsoft.com/office/drawing/2014/main" id="{F3F3EB5B-2510-6047-B49D-1DCB8C331297}"/>
                </a:ext>
              </a:extLst>
            </p:cNvPr>
            <p:cNvSpPr>
              <a:spLocks noChangeAspect="1"/>
            </p:cNvSpPr>
            <p:nvPr/>
          </p:nvSpPr>
          <p:spPr bwMode="gray">
            <a:xfrm>
              <a:off x="728354" y="2940809"/>
              <a:ext cx="434978" cy="311699"/>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107" name="Group 270">
              <a:extLst>
                <a:ext uri="{FF2B5EF4-FFF2-40B4-BE49-F238E27FC236}">
                  <a16:creationId xmlns:a16="http://schemas.microsoft.com/office/drawing/2014/main" id="{F6DA268F-3D5B-BC4C-96D7-F09D0F692B7E}"/>
                </a:ext>
              </a:extLst>
            </p:cNvPr>
            <p:cNvGrpSpPr>
              <a:grpSpLocks noChangeAspect="1"/>
            </p:cNvGrpSpPr>
            <p:nvPr/>
          </p:nvGrpSpPr>
          <p:grpSpPr bwMode="gray">
            <a:xfrm>
              <a:off x="-7560" y="1852754"/>
              <a:ext cx="1461314" cy="1223708"/>
              <a:chOff x="672" y="1356"/>
              <a:chExt cx="1112" cy="848"/>
            </a:xfrm>
            <a:grpFill/>
          </p:grpSpPr>
          <p:grpSp>
            <p:nvGrpSpPr>
              <p:cNvPr id="282" name="Group 271">
                <a:extLst>
                  <a:ext uri="{FF2B5EF4-FFF2-40B4-BE49-F238E27FC236}">
                    <a16:creationId xmlns:a16="http://schemas.microsoft.com/office/drawing/2014/main" id="{D1650965-2285-FC4C-BE49-41FFA71A1F6F}"/>
                  </a:ext>
                </a:extLst>
              </p:cNvPr>
              <p:cNvGrpSpPr>
                <a:grpSpLocks noChangeAspect="1"/>
              </p:cNvGrpSpPr>
              <p:nvPr/>
            </p:nvGrpSpPr>
            <p:grpSpPr bwMode="gray">
              <a:xfrm>
                <a:off x="672" y="1356"/>
                <a:ext cx="418" cy="413"/>
                <a:chOff x="672" y="1356"/>
                <a:chExt cx="418" cy="413"/>
              </a:xfrm>
              <a:grpFill/>
            </p:grpSpPr>
            <p:sp>
              <p:nvSpPr>
                <p:cNvPr id="289" name="Freeform 272">
                  <a:extLst>
                    <a:ext uri="{FF2B5EF4-FFF2-40B4-BE49-F238E27FC236}">
                      <a16:creationId xmlns:a16="http://schemas.microsoft.com/office/drawing/2014/main" id="{81E6B047-0E09-5448-A87B-BE341DC01D0C}"/>
                    </a:ext>
                  </a:extLst>
                </p:cNvPr>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90" name="Freeform 273">
                  <a:extLst>
                    <a:ext uri="{FF2B5EF4-FFF2-40B4-BE49-F238E27FC236}">
                      <a16:creationId xmlns:a16="http://schemas.microsoft.com/office/drawing/2014/main" id="{39FB96E9-6321-FB4F-90B6-0E87B573A4CF}"/>
                    </a:ext>
                  </a:extLst>
                </p:cNvPr>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91" name="Freeform 274">
                  <a:extLst>
                    <a:ext uri="{FF2B5EF4-FFF2-40B4-BE49-F238E27FC236}">
                      <a16:creationId xmlns:a16="http://schemas.microsoft.com/office/drawing/2014/main" id="{CABC2C72-466C-9C44-BF57-4A6581727680}"/>
                    </a:ext>
                  </a:extLst>
                </p:cNvPr>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92" name="Freeform 275">
                  <a:extLst>
                    <a:ext uri="{FF2B5EF4-FFF2-40B4-BE49-F238E27FC236}">
                      <a16:creationId xmlns:a16="http://schemas.microsoft.com/office/drawing/2014/main" id="{63D6897C-A2F9-8B43-AB1B-0A38C8DBC335}"/>
                    </a:ext>
                  </a:extLst>
                </p:cNvPr>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93" name="Freeform 276">
                  <a:extLst>
                    <a:ext uri="{FF2B5EF4-FFF2-40B4-BE49-F238E27FC236}">
                      <a16:creationId xmlns:a16="http://schemas.microsoft.com/office/drawing/2014/main" id="{F0D4C7DA-9089-4D46-A380-42881852632C}"/>
                    </a:ext>
                  </a:extLst>
                </p:cNvPr>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grpSp>
            <p:nvGrpSpPr>
              <p:cNvPr id="283" name="Group 277">
                <a:extLst>
                  <a:ext uri="{FF2B5EF4-FFF2-40B4-BE49-F238E27FC236}">
                    <a16:creationId xmlns:a16="http://schemas.microsoft.com/office/drawing/2014/main" id="{1A6C8CDF-4308-884B-8B88-01549E86E047}"/>
                  </a:ext>
                </a:extLst>
              </p:cNvPr>
              <p:cNvGrpSpPr>
                <a:grpSpLocks noChangeAspect="1"/>
              </p:cNvGrpSpPr>
              <p:nvPr/>
            </p:nvGrpSpPr>
            <p:grpSpPr bwMode="gray">
              <a:xfrm>
                <a:off x="1149" y="1865"/>
                <a:ext cx="635" cy="339"/>
                <a:chOff x="1149" y="1865"/>
                <a:chExt cx="635" cy="339"/>
              </a:xfrm>
              <a:grpFill/>
            </p:grpSpPr>
            <p:sp>
              <p:nvSpPr>
                <p:cNvPr id="284" name="Freeform 278">
                  <a:extLst>
                    <a:ext uri="{FF2B5EF4-FFF2-40B4-BE49-F238E27FC236}">
                      <a16:creationId xmlns:a16="http://schemas.microsoft.com/office/drawing/2014/main" id="{233DD6E6-1599-E04B-BE4C-C4E15BC18060}"/>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85" name="Freeform 279">
                  <a:extLst>
                    <a:ext uri="{FF2B5EF4-FFF2-40B4-BE49-F238E27FC236}">
                      <a16:creationId xmlns:a16="http://schemas.microsoft.com/office/drawing/2014/main" id="{293064D4-8C2A-8A48-9A5D-6D5EAFF2276C}"/>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86" name="Freeform 280">
                  <a:extLst>
                    <a:ext uri="{FF2B5EF4-FFF2-40B4-BE49-F238E27FC236}">
                      <a16:creationId xmlns:a16="http://schemas.microsoft.com/office/drawing/2014/main" id="{94D66EA2-884F-0844-B51B-1ECC138A62DC}"/>
                    </a:ext>
                  </a:extLst>
                </p:cNvPr>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87" name="Freeform 281">
                  <a:extLst>
                    <a:ext uri="{FF2B5EF4-FFF2-40B4-BE49-F238E27FC236}">
                      <a16:creationId xmlns:a16="http://schemas.microsoft.com/office/drawing/2014/main" id="{58F1234F-CC04-7A46-B372-92AEC7C51B8F}"/>
                    </a:ext>
                  </a:extLst>
                </p:cNvPr>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88" name="Freeform 282">
                  <a:extLst>
                    <a:ext uri="{FF2B5EF4-FFF2-40B4-BE49-F238E27FC236}">
                      <a16:creationId xmlns:a16="http://schemas.microsoft.com/office/drawing/2014/main" id="{2F383D2C-2665-1941-A30E-F8F0EFCE12F6}"/>
                    </a:ext>
                  </a:extLst>
                </p:cNvPr>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grpSp>
        <p:grpSp>
          <p:nvGrpSpPr>
            <p:cNvPr id="108" name="Group 283">
              <a:extLst>
                <a:ext uri="{FF2B5EF4-FFF2-40B4-BE49-F238E27FC236}">
                  <a16:creationId xmlns:a16="http://schemas.microsoft.com/office/drawing/2014/main" id="{3D25A49C-285F-9D49-8B40-F755B856D476}"/>
                </a:ext>
              </a:extLst>
            </p:cNvPr>
            <p:cNvGrpSpPr>
              <a:grpSpLocks noChangeAspect="1"/>
            </p:cNvGrpSpPr>
            <p:nvPr/>
          </p:nvGrpSpPr>
          <p:grpSpPr bwMode="gray">
            <a:xfrm>
              <a:off x="382609" y="1281254"/>
              <a:ext cx="1273266" cy="1474746"/>
              <a:chOff x="969" y="960"/>
              <a:chExt cx="969" cy="1022"/>
            </a:xfrm>
            <a:grpFill/>
          </p:grpSpPr>
          <p:sp>
            <p:nvSpPr>
              <p:cNvPr id="253" name="Freeform 284">
                <a:extLst>
                  <a:ext uri="{FF2B5EF4-FFF2-40B4-BE49-F238E27FC236}">
                    <a16:creationId xmlns:a16="http://schemas.microsoft.com/office/drawing/2014/main" id="{ED70B6D5-6106-3842-A043-6B338A4265D2}"/>
                  </a:ext>
                </a:extLst>
              </p:cNvPr>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54" name="Freeform 285">
                <a:extLst>
                  <a:ext uri="{FF2B5EF4-FFF2-40B4-BE49-F238E27FC236}">
                    <a16:creationId xmlns:a16="http://schemas.microsoft.com/office/drawing/2014/main" id="{2B2CB70F-9597-4D43-A20D-F1FC9696A85D}"/>
                  </a:ext>
                </a:extLst>
              </p:cNvPr>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55" name="Freeform 286">
                <a:extLst>
                  <a:ext uri="{FF2B5EF4-FFF2-40B4-BE49-F238E27FC236}">
                    <a16:creationId xmlns:a16="http://schemas.microsoft.com/office/drawing/2014/main" id="{4AC73AC4-9486-9F43-BE3F-17CE23EAF08B}"/>
                  </a:ext>
                </a:extLst>
              </p:cNvPr>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56" name="Freeform 287">
                <a:extLst>
                  <a:ext uri="{FF2B5EF4-FFF2-40B4-BE49-F238E27FC236}">
                    <a16:creationId xmlns:a16="http://schemas.microsoft.com/office/drawing/2014/main" id="{3CBB6C40-8230-1741-A319-6DF4BB580B10}"/>
                  </a:ext>
                </a:extLst>
              </p:cNvPr>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57" name="Freeform 288">
                <a:extLst>
                  <a:ext uri="{FF2B5EF4-FFF2-40B4-BE49-F238E27FC236}">
                    <a16:creationId xmlns:a16="http://schemas.microsoft.com/office/drawing/2014/main" id="{1024A5BD-60FF-6840-945D-DE1B6127A493}"/>
                  </a:ext>
                </a:extLst>
              </p:cNvPr>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58" name="Freeform 289">
                <a:extLst>
                  <a:ext uri="{FF2B5EF4-FFF2-40B4-BE49-F238E27FC236}">
                    <a16:creationId xmlns:a16="http://schemas.microsoft.com/office/drawing/2014/main" id="{155585F6-2781-6F45-89B3-14E34A1A34B0}"/>
                  </a:ext>
                </a:extLst>
              </p:cNvPr>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59" name="Freeform 290">
                <a:extLst>
                  <a:ext uri="{FF2B5EF4-FFF2-40B4-BE49-F238E27FC236}">
                    <a16:creationId xmlns:a16="http://schemas.microsoft.com/office/drawing/2014/main" id="{47BAEBC0-E45F-DF4E-BC80-BB4DE2FE8466}"/>
                  </a:ext>
                </a:extLst>
              </p:cNvPr>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0" name="Freeform 291">
                <a:extLst>
                  <a:ext uri="{FF2B5EF4-FFF2-40B4-BE49-F238E27FC236}">
                    <a16:creationId xmlns:a16="http://schemas.microsoft.com/office/drawing/2014/main" id="{66BCF7B5-C77E-934F-900F-645087425217}"/>
                  </a:ext>
                </a:extLst>
              </p:cNvPr>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1" name="Freeform 292">
                <a:extLst>
                  <a:ext uri="{FF2B5EF4-FFF2-40B4-BE49-F238E27FC236}">
                    <a16:creationId xmlns:a16="http://schemas.microsoft.com/office/drawing/2014/main" id="{FC380DFA-6755-C441-BC0C-B560F4FDE42A}"/>
                  </a:ext>
                </a:extLst>
              </p:cNvPr>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2" name="Freeform 293">
                <a:extLst>
                  <a:ext uri="{FF2B5EF4-FFF2-40B4-BE49-F238E27FC236}">
                    <a16:creationId xmlns:a16="http://schemas.microsoft.com/office/drawing/2014/main" id="{2A424EE8-1AA6-4648-A48F-AB45B9DB0BDA}"/>
                  </a:ext>
                </a:extLst>
              </p:cNvPr>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3" name="Freeform 294">
                <a:extLst>
                  <a:ext uri="{FF2B5EF4-FFF2-40B4-BE49-F238E27FC236}">
                    <a16:creationId xmlns:a16="http://schemas.microsoft.com/office/drawing/2014/main" id="{36FA4052-9FD8-9049-94C3-ADD4CB4C5B10}"/>
                  </a:ext>
                </a:extLst>
              </p:cNvPr>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4" name="Freeform 295">
                <a:extLst>
                  <a:ext uri="{FF2B5EF4-FFF2-40B4-BE49-F238E27FC236}">
                    <a16:creationId xmlns:a16="http://schemas.microsoft.com/office/drawing/2014/main" id="{AE68A9B3-21BF-1445-AC2A-DFC8B9284B71}"/>
                  </a:ext>
                </a:extLst>
              </p:cNvPr>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5" name="Freeform 296">
                <a:extLst>
                  <a:ext uri="{FF2B5EF4-FFF2-40B4-BE49-F238E27FC236}">
                    <a16:creationId xmlns:a16="http://schemas.microsoft.com/office/drawing/2014/main" id="{41868BD8-9225-7944-871F-EF2859BD43F5}"/>
                  </a:ext>
                </a:extLst>
              </p:cNvPr>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6" name="Freeform 297">
                <a:extLst>
                  <a:ext uri="{FF2B5EF4-FFF2-40B4-BE49-F238E27FC236}">
                    <a16:creationId xmlns:a16="http://schemas.microsoft.com/office/drawing/2014/main" id="{3EBDE932-F0CD-4046-A87E-BCB13377AE49}"/>
                  </a:ext>
                </a:extLst>
              </p:cNvPr>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7" name="Freeform 298">
                <a:extLst>
                  <a:ext uri="{FF2B5EF4-FFF2-40B4-BE49-F238E27FC236}">
                    <a16:creationId xmlns:a16="http://schemas.microsoft.com/office/drawing/2014/main" id="{8E9A3EBA-A728-6847-8CE1-87AC3FAEC21C}"/>
                  </a:ext>
                </a:extLst>
              </p:cNvPr>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8" name="Freeform 299">
                <a:extLst>
                  <a:ext uri="{FF2B5EF4-FFF2-40B4-BE49-F238E27FC236}">
                    <a16:creationId xmlns:a16="http://schemas.microsoft.com/office/drawing/2014/main" id="{11713597-3856-6E40-9D82-A8A44DC78459}"/>
                  </a:ext>
                </a:extLst>
              </p:cNvPr>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69" name="Freeform 300">
                <a:extLst>
                  <a:ext uri="{FF2B5EF4-FFF2-40B4-BE49-F238E27FC236}">
                    <a16:creationId xmlns:a16="http://schemas.microsoft.com/office/drawing/2014/main" id="{E74F4E33-6423-7D4D-81A4-70B4A7BDC142}"/>
                  </a:ext>
                </a:extLst>
              </p:cNvPr>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0" name="Freeform 301">
                <a:extLst>
                  <a:ext uri="{FF2B5EF4-FFF2-40B4-BE49-F238E27FC236}">
                    <a16:creationId xmlns:a16="http://schemas.microsoft.com/office/drawing/2014/main" id="{0B034E2D-B7D6-4244-82C1-873219B7B65F}"/>
                  </a:ext>
                </a:extLst>
              </p:cNvPr>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1" name="Freeform 302">
                <a:extLst>
                  <a:ext uri="{FF2B5EF4-FFF2-40B4-BE49-F238E27FC236}">
                    <a16:creationId xmlns:a16="http://schemas.microsoft.com/office/drawing/2014/main" id="{DD19B5DA-A3B6-6740-B1E0-D5F8FEDEA772}"/>
                  </a:ext>
                </a:extLst>
              </p:cNvPr>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2" name="Freeform 303">
                <a:extLst>
                  <a:ext uri="{FF2B5EF4-FFF2-40B4-BE49-F238E27FC236}">
                    <a16:creationId xmlns:a16="http://schemas.microsoft.com/office/drawing/2014/main" id="{86670A4A-D9F2-3F43-870A-2776368ABA5E}"/>
                  </a:ext>
                </a:extLst>
              </p:cNvPr>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3" name="Freeform 304">
                <a:extLst>
                  <a:ext uri="{FF2B5EF4-FFF2-40B4-BE49-F238E27FC236}">
                    <a16:creationId xmlns:a16="http://schemas.microsoft.com/office/drawing/2014/main" id="{91F8B409-FEC9-1B45-87D0-D8CC9554CD3C}"/>
                  </a:ext>
                </a:extLst>
              </p:cNvPr>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4" name="Freeform 305">
                <a:extLst>
                  <a:ext uri="{FF2B5EF4-FFF2-40B4-BE49-F238E27FC236}">
                    <a16:creationId xmlns:a16="http://schemas.microsoft.com/office/drawing/2014/main" id="{8EC59D31-813A-5E46-9740-034D3FC268C1}"/>
                  </a:ext>
                </a:extLst>
              </p:cNvPr>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5" name="Freeform 306">
                <a:extLst>
                  <a:ext uri="{FF2B5EF4-FFF2-40B4-BE49-F238E27FC236}">
                    <a16:creationId xmlns:a16="http://schemas.microsoft.com/office/drawing/2014/main" id="{13A13750-398D-4C46-B462-949C58D7AE8C}"/>
                  </a:ext>
                </a:extLst>
              </p:cNvPr>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6" name="Freeform 307">
                <a:extLst>
                  <a:ext uri="{FF2B5EF4-FFF2-40B4-BE49-F238E27FC236}">
                    <a16:creationId xmlns:a16="http://schemas.microsoft.com/office/drawing/2014/main" id="{F6608630-30EB-3841-BFC8-D43D0AE52FB3}"/>
                  </a:ext>
                </a:extLst>
              </p:cNvPr>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7" name="Freeform 308">
                <a:extLst>
                  <a:ext uri="{FF2B5EF4-FFF2-40B4-BE49-F238E27FC236}">
                    <a16:creationId xmlns:a16="http://schemas.microsoft.com/office/drawing/2014/main" id="{E8AD7FF2-79B5-F84D-B08D-5BAAA07EA977}"/>
                  </a:ext>
                </a:extLst>
              </p:cNvPr>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8" name="Freeform 309">
                <a:extLst>
                  <a:ext uri="{FF2B5EF4-FFF2-40B4-BE49-F238E27FC236}">
                    <a16:creationId xmlns:a16="http://schemas.microsoft.com/office/drawing/2014/main" id="{001AC285-AF23-8F44-898A-6B5A32066E46}"/>
                  </a:ext>
                </a:extLst>
              </p:cNvPr>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79" name="Freeform 310">
                <a:extLst>
                  <a:ext uri="{FF2B5EF4-FFF2-40B4-BE49-F238E27FC236}">
                    <a16:creationId xmlns:a16="http://schemas.microsoft.com/office/drawing/2014/main" id="{15D6D245-DC84-B24E-B514-12757A75F67C}"/>
                  </a:ext>
                </a:extLst>
              </p:cNvPr>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80" name="Freeform 311">
                <a:extLst>
                  <a:ext uri="{FF2B5EF4-FFF2-40B4-BE49-F238E27FC236}">
                    <a16:creationId xmlns:a16="http://schemas.microsoft.com/office/drawing/2014/main" id="{D519886E-3785-A143-ADD6-CA6160CFA1EE}"/>
                  </a:ext>
                </a:extLst>
              </p:cNvPr>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81" name="Freeform 312">
                <a:extLst>
                  <a:ext uri="{FF2B5EF4-FFF2-40B4-BE49-F238E27FC236}">
                    <a16:creationId xmlns:a16="http://schemas.microsoft.com/office/drawing/2014/main" id="{A4C565BF-5233-D845-B0E3-E4699C87416A}"/>
                  </a:ext>
                </a:extLst>
              </p:cNvPr>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109" name="Freeform 313">
              <a:extLst>
                <a:ext uri="{FF2B5EF4-FFF2-40B4-BE49-F238E27FC236}">
                  <a16:creationId xmlns:a16="http://schemas.microsoft.com/office/drawing/2014/main" id="{2BA454BE-8DE3-5747-AD9B-EC4EBAD6E45C}"/>
                </a:ext>
              </a:extLst>
            </p:cNvPr>
            <p:cNvSpPr>
              <a:spLocks noChangeAspect="1"/>
            </p:cNvSpPr>
            <p:nvPr/>
          </p:nvSpPr>
          <p:spPr bwMode="gray">
            <a:xfrm rot="21085610">
              <a:off x="1289489" y="3024507"/>
              <a:ext cx="10513" cy="5772"/>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0" name="Freeform 314">
              <a:extLst>
                <a:ext uri="{FF2B5EF4-FFF2-40B4-BE49-F238E27FC236}">
                  <a16:creationId xmlns:a16="http://schemas.microsoft.com/office/drawing/2014/main" id="{E5F62365-5E83-6442-8686-7900F4ACE392}"/>
                </a:ext>
              </a:extLst>
            </p:cNvPr>
            <p:cNvSpPr>
              <a:spLocks noChangeAspect="1"/>
            </p:cNvSpPr>
            <p:nvPr/>
          </p:nvSpPr>
          <p:spPr bwMode="gray">
            <a:xfrm rot="21085610">
              <a:off x="1306573" y="3025950"/>
              <a:ext cx="1315" cy="14431"/>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1" name="Freeform 315">
              <a:extLst>
                <a:ext uri="{FF2B5EF4-FFF2-40B4-BE49-F238E27FC236}">
                  <a16:creationId xmlns:a16="http://schemas.microsoft.com/office/drawing/2014/main" id="{17958F08-316D-3E42-BF28-924DC7958E0D}"/>
                </a:ext>
              </a:extLst>
            </p:cNvPr>
            <p:cNvSpPr>
              <a:spLocks noChangeAspect="1"/>
            </p:cNvSpPr>
            <p:nvPr/>
          </p:nvSpPr>
          <p:spPr bwMode="gray">
            <a:xfrm rot="21085610">
              <a:off x="1306573" y="3059140"/>
              <a:ext cx="2628" cy="1444"/>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2" name="Freeform 316">
              <a:extLst>
                <a:ext uri="{FF2B5EF4-FFF2-40B4-BE49-F238E27FC236}">
                  <a16:creationId xmlns:a16="http://schemas.microsoft.com/office/drawing/2014/main" id="{FEBE2147-E6EB-834F-B643-02BB44AF2D2D}"/>
                </a:ext>
              </a:extLst>
            </p:cNvPr>
            <p:cNvSpPr>
              <a:spLocks noChangeAspect="1"/>
            </p:cNvSpPr>
            <p:nvPr/>
          </p:nvSpPr>
          <p:spPr bwMode="gray">
            <a:xfrm rot="21085610">
              <a:off x="1300003" y="3057696"/>
              <a:ext cx="5257" cy="17317"/>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3" name="Freeform 317">
              <a:extLst>
                <a:ext uri="{FF2B5EF4-FFF2-40B4-BE49-F238E27FC236}">
                  <a16:creationId xmlns:a16="http://schemas.microsoft.com/office/drawing/2014/main" id="{A03BB0C8-650B-2B4F-8D3A-23A9F22D8596}"/>
                </a:ext>
              </a:extLst>
            </p:cNvPr>
            <p:cNvSpPr>
              <a:spLocks noChangeAspect="1"/>
            </p:cNvSpPr>
            <p:nvPr/>
          </p:nvSpPr>
          <p:spPr bwMode="gray">
            <a:xfrm rot="21085610">
              <a:off x="1306573" y="3077900"/>
              <a:ext cx="1315" cy="8658"/>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4" name="Freeform 318">
              <a:extLst>
                <a:ext uri="{FF2B5EF4-FFF2-40B4-BE49-F238E27FC236}">
                  <a16:creationId xmlns:a16="http://schemas.microsoft.com/office/drawing/2014/main" id="{D65806AF-721B-184E-A0A9-F7D37431F052}"/>
                </a:ext>
              </a:extLst>
            </p:cNvPr>
            <p:cNvSpPr>
              <a:spLocks noChangeAspect="1"/>
            </p:cNvSpPr>
            <p:nvPr/>
          </p:nvSpPr>
          <p:spPr bwMode="gray">
            <a:xfrm rot="21085610">
              <a:off x="1318401" y="3053368"/>
              <a:ext cx="1315" cy="11544"/>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5" name="Freeform 319">
              <a:extLst>
                <a:ext uri="{FF2B5EF4-FFF2-40B4-BE49-F238E27FC236}">
                  <a16:creationId xmlns:a16="http://schemas.microsoft.com/office/drawing/2014/main" id="{33A75314-8532-944D-B097-3532BDE331FA}"/>
                </a:ext>
              </a:extLst>
            </p:cNvPr>
            <p:cNvSpPr>
              <a:spLocks noChangeAspect="1"/>
            </p:cNvSpPr>
            <p:nvPr/>
          </p:nvSpPr>
          <p:spPr bwMode="gray">
            <a:xfrm rot="21085610">
              <a:off x="1324971" y="3063469"/>
              <a:ext cx="3943" cy="129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6" name="Freeform 320">
              <a:extLst>
                <a:ext uri="{FF2B5EF4-FFF2-40B4-BE49-F238E27FC236}">
                  <a16:creationId xmlns:a16="http://schemas.microsoft.com/office/drawing/2014/main" id="{B997632D-E42D-7746-B5EE-DEB03FD453CC}"/>
                </a:ext>
              </a:extLst>
            </p:cNvPr>
            <p:cNvSpPr>
              <a:spLocks noChangeAspect="1"/>
            </p:cNvSpPr>
            <p:nvPr/>
          </p:nvSpPr>
          <p:spPr bwMode="gray">
            <a:xfrm rot="21085610">
              <a:off x="1336798" y="3073570"/>
              <a:ext cx="2628" cy="2886"/>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7" name="Freeform 321">
              <a:extLst>
                <a:ext uri="{FF2B5EF4-FFF2-40B4-BE49-F238E27FC236}">
                  <a16:creationId xmlns:a16="http://schemas.microsoft.com/office/drawing/2014/main" id="{092C0C82-A224-3E45-9B94-5105597F9AC7}"/>
                </a:ext>
              </a:extLst>
            </p:cNvPr>
            <p:cNvSpPr>
              <a:spLocks noChangeAspect="1"/>
            </p:cNvSpPr>
            <p:nvPr/>
          </p:nvSpPr>
          <p:spPr bwMode="gray">
            <a:xfrm rot="21085610">
              <a:off x="1331542" y="3086557"/>
              <a:ext cx="3943" cy="14431"/>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8" name="Freeform 322">
              <a:extLst>
                <a:ext uri="{FF2B5EF4-FFF2-40B4-BE49-F238E27FC236}">
                  <a16:creationId xmlns:a16="http://schemas.microsoft.com/office/drawing/2014/main" id="{38B6879E-C621-2144-B23E-7997091D4F67}"/>
                </a:ext>
              </a:extLst>
            </p:cNvPr>
            <p:cNvSpPr>
              <a:spLocks noChangeAspect="1"/>
            </p:cNvSpPr>
            <p:nvPr/>
          </p:nvSpPr>
          <p:spPr bwMode="gray">
            <a:xfrm rot="21085610">
              <a:off x="1343369" y="3099544"/>
              <a:ext cx="3943" cy="129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19" name="Freeform 323">
              <a:extLst>
                <a:ext uri="{FF2B5EF4-FFF2-40B4-BE49-F238E27FC236}">
                  <a16:creationId xmlns:a16="http://schemas.microsoft.com/office/drawing/2014/main" id="{1130A2F5-40D6-CB46-98F2-FC4196C96ADB}"/>
                </a:ext>
              </a:extLst>
            </p:cNvPr>
            <p:cNvSpPr>
              <a:spLocks noChangeAspect="1"/>
            </p:cNvSpPr>
            <p:nvPr/>
          </p:nvSpPr>
          <p:spPr bwMode="gray">
            <a:xfrm rot="21085610">
              <a:off x="1353882" y="3108204"/>
              <a:ext cx="3943" cy="1444"/>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0" name="Freeform 324">
              <a:extLst>
                <a:ext uri="{FF2B5EF4-FFF2-40B4-BE49-F238E27FC236}">
                  <a16:creationId xmlns:a16="http://schemas.microsoft.com/office/drawing/2014/main" id="{81B48C7D-EA63-C34A-906A-95A0DD4B41A5}"/>
                </a:ext>
              </a:extLst>
            </p:cNvPr>
            <p:cNvSpPr>
              <a:spLocks noChangeAspect="1"/>
            </p:cNvSpPr>
            <p:nvPr/>
          </p:nvSpPr>
          <p:spPr bwMode="gray">
            <a:xfrm rot="21085610">
              <a:off x="1363081" y="3113975"/>
              <a:ext cx="7885" cy="5772"/>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1" name="Freeform 325">
              <a:extLst>
                <a:ext uri="{FF2B5EF4-FFF2-40B4-BE49-F238E27FC236}">
                  <a16:creationId xmlns:a16="http://schemas.microsoft.com/office/drawing/2014/main" id="{7F2CACB6-CA51-6146-9DB9-6ABB70FAB5C3}"/>
                </a:ext>
              </a:extLst>
            </p:cNvPr>
            <p:cNvSpPr>
              <a:spLocks noChangeAspect="1"/>
            </p:cNvSpPr>
            <p:nvPr/>
          </p:nvSpPr>
          <p:spPr bwMode="gray">
            <a:xfrm rot="21085610">
              <a:off x="1352567" y="3129849"/>
              <a:ext cx="5257" cy="8658"/>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2" name="Freeform 326">
              <a:extLst>
                <a:ext uri="{FF2B5EF4-FFF2-40B4-BE49-F238E27FC236}">
                  <a16:creationId xmlns:a16="http://schemas.microsoft.com/office/drawing/2014/main" id="{3A8F2B45-99DE-8449-86F3-D37619B4F404}"/>
                </a:ext>
              </a:extLst>
            </p:cNvPr>
            <p:cNvSpPr>
              <a:spLocks noChangeAspect="1"/>
            </p:cNvSpPr>
            <p:nvPr/>
          </p:nvSpPr>
          <p:spPr bwMode="gray">
            <a:xfrm rot="21085610">
              <a:off x="1305259" y="3076455"/>
              <a:ext cx="2628" cy="4330"/>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3" name="Freeform 327">
              <a:extLst>
                <a:ext uri="{FF2B5EF4-FFF2-40B4-BE49-F238E27FC236}">
                  <a16:creationId xmlns:a16="http://schemas.microsoft.com/office/drawing/2014/main" id="{1C349F54-F015-F044-AD64-6444C04BF7A0}"/>
                </a:ext>
              </a:extLst>
            </p:cNvPr>
            <p:cNvSpPr>
              <a:spLocks noChangeAspect="1"/>
            </p:cNvSpPr>
            <p:nvPr/>
          </p:nvSpPr>
          <p:spPr bwMode="gray">
            <a:xfrm rot="21085610">
              <a:off x="1278976" y="3062025"/>
              <a:ext cx="1315" cy="5772"/>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4" name="Freeform 328">
              <a:extLst>
                <a:ext uri="{FF2B5EF4-FFF2-40B4-BE49-F238E27FC236}">
                  <a16:creationId xmlns:a16="http://schemas.microsoft.com/office/drawing/2014/main" id="{640F34C4-24C8-FB40-8D31-31A53C70D781}"/>
                </a:ext>
              </a:extLst>
            </p:cNvPr>
            <p:cNvSpPr>
              <a:spLocks noChangeAspect="1"/>
            </p:cNvSpPr>
            <p:nvPr/>
          </p:nvSpPr>
          <p:spPr bwMode="gray">
            <a:xfrm rot="21085610">
              <a:off x="1276348" y="3069242"/>
              <a:ext cx="2628" cy="2886"/>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5" name="Freeform 329">
              <a:extLst>
                <a:ext uri="{FF2B5EF4-FFF2-40B4-BE49-F238E27FC236}">
                  <a16:creationId xmlns:a16="http://schemas.microsoft.com/office/drawing/2014/main" id="{95D1F98B-E7D4-E942-BF7B-F5370939D043}"/>
                </a:ext>
              </a:extLst>
            </p:cNvPr>
            <p:cNvSpPr>
              <a:spLocks noChangeAspect="1"/>
            </p:cNvSpPr>
            <p:nvPr/>
          </p:nvSpPr>
          <p:spPr bwMode="gray">
            <a:xfrm rot="21085610">
              <a:off x="1268463" y="3072127"/>
              <a:ext cx="5257" cy="5772"/>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6" name="Freeform 330">
              <a:extLst>
                <a:ext uri="{FF2B5EF4-FFF2-40B4-BE49-F238E27FC236}">
                  <a16:creationId xmlns:a16="http://schemas.microsoft.com/office/drawing/2014/main" id="{427A728F-3990-5045-B14D-D38FC3DF385C}"/>
                </a:ext>
              </a:extLst>
            </p:cNvPr>
            <p:cNvSpPr>
              <a:spLocks noChangeAspect="1"/>
            </p:cNvSpPr>
            <p:nvPr/>
          </p:nvSpPr>
          <p:spPr bwMode="gray">
            <a:xfrm rot="20552049">
              <a:off x="1303944" y="3196229"/>
              <a:ext cx="19712" cy="15874"/>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7" name="Freeform 331">
              <a:extLst>
                <a:ext uri="{FF2B5EF4-FFF2-40B4-BE49-F238E27FC236}">
                  <a16:creationId xmlns:a16="http://schemas.microsoft.com/office/drawing/2014/main" id="{B3B91E9B-64C6-504C-ADB7-051F7988D016}"/>
                </a:ext>
              </a:extLst>
            </p:cNvPr>
            <p:cNvSpPr>
              <a:spLocks noChangeAspect="1"/>
            </p:cNvSpPr>
            <p:nvPr/>
          </p:nvSpPr>
          <p:spPr bwMode="gray">
            <a:xfrm rot="20552049">
              <a:off x="1357824" y="3144280"/>
              <a:ext cx="31539" cy="47621"/>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8" name="Freeform 332">
              <a:extLst>
                <a:ext uri="{FF2B5EF4-FFF2-40B4-BE49-F238E27FC236}">
                  <a16:creationId xmlns:a16="http://schemas.microsoft.com/office/drawing/2014/main" id="{B6A26C2D-4E30-C540-AF6B-E4CC6E2D5D6C}"/>
                </a:ext>
              </a:extLst>
            </p:cNvPr>
            <p:cNvSpPr>
              <a:spLocks noChangeAspect="1"/>
            </p:cNvSpPr>
            <p:nvPr/>
          </p:nvSpPr>
          <p:spPr bwMode="gray">
            <a:xfrm rot="20552049">
              <a:off x="1452441" y="3173141"/>
              <a:ext cx="1315" cy="1444"/>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29" name="Freeform 333">
              <a:extLst>
                <a:ext uri="{FF2B5EF4-FFF2-40B4-BE49-F238E27FC236}">
                  <a16:creationId xmlns:a16="http://schemas.microsoft.com/office/drawing/2014/main" id="{1F4E6D9F-6865-654F-B821-C3BFB704D4A5}"/>
                </a:ext>
              </a:extLst>
            </p:cNvPr>
            <p:cNvSpPr>
              <a:spLocks noChangeAspect="1"/>
            </p:cNvSpPr>
            <p:nvPr/>
          </p:nvSpPr>
          <p:spPr bwMode="gray">
            <a:xfrm rot="20552049">
              <a:off x="1470840" y="3212103"/>
              <a:ext cx="2628" cy="10102"/>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30" name="Freeform 334">
              <a:extLst>
                <a:ext uri="{FF2B5EF4-FFF2-40B4-BE49-F238E27FC236}">
                  <a16:creationId xmlns:a16="http://schemas.microsoft.com/office/drawing/2014/main" id="{8BED3D30-9577-8C48-A3B1-7A12A0BFA13D}"/>
                </a:ext>
              </a:extLst>
            </p:cNvPr>
            <p:cNvSpPr>
              <a:spLocks noChangeAspect="1"/>
            </p:cNvSpPr>
            <p:nvPr/>
          </p:nvSpPr>
          <p:spPr bwMode="gray">
            <a:xfrm rot="20552049">
              <a:off x="1490551" y="3282812"/>
              <a:ext cx="2628" cy="4330"/>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31" name="Freeform 335">
              <a:extLst>
                <a:ext uri="{FF2B5EF4-FFF2-40B4-BE49-F238E27FC236}">
                  <a16:creationId xmlns:a16="http://schemas.microsoft.com/office/drawing/2014/main" id="{6D998C33-A0D6-8943-8D79-7E554AD42681}"/>
                </a:ext>
              </a:extLst>
            </p:cNvPr>
            <p:cNvSpPr>
              <a:spLocks noChangeAspect="1"/>
            </p:cNvSpPr>
            <p:nvPr/>
          </p:nvSpPr>
          <p:spPr bwMode="gray">
            <a:xfrm rot="20552049">
              <a:off x="1485295" y="3295800"/>
              <a:ext cx="7885" cy="14431"/>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32" name="Freeform 336">
              <a:extLst>
                <a:ext uri="{FF2B5EF4-FFF2-40B4-BE49-F238E27FC236}">
                  <a16:creationId xmlns:a16="http://schemas.microsoft.com/office/drawing/2014/main" id="{F37B4334-A80F-CE45-882A-90582B20A47E}"/>
                </a:ext>
              </a:extLst>
            </p:cNvPr>
            <p:cNvSpPr>
              <a:spLocks noChangeAspect="1"/>
            </p:cNvSpPr>
            <p:nvPr/>
          </p:nvSpPr>
          <p:spPr bwMode="gray">
            <a:xfrm rot="20552049">
              <a:off x="1342054" y="3150052"/>
              <a:ext cx="1315" cy="2886"/>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133" name="Group 337">
              <a:extLst>
                <a:ext uri="{FF2B5EF4-FFF2-40B4-BE49-F238E27FC236}">
                  <a16:creationId xmlns:a16="http://schemas.microsoft.com/office/drawing/2014/main" id="{070BC4C8-97D8-0E46-B68A-EAB7C5C4D45B}"/>
                </a:ext>
              </a:extLst>
            </p:cNvPr>
            <p:cNvGrpSpPr>
              <a:grpSpLocks noChangeAspect="1"/>
            </p:cNvGrpSpPr>
            <p:nvPr/>
          </p:nvGrpSpPr>
          <p:grpSpPr bwMode="gray">
            <a:xfrm>
              <a:off x="1335296" y="3152858"/>
              <a:ext cx="23652" cy="40404"/>
              <a:chOff x="1694" y="2257"/>
              <a:chExt cx="18" cy="28"/>
            </a:xfrm>
            <a:grpFill/>
          </p:grpSpPr>
          <p:sp>
            <p:nvSpPr>
              <p:cNvPr id="251" name="Freeform 338">
                <a:extLst>
                  <a:ext uri="{FF2B5EF4-FFF2-40B4-BE49-F238E27FC236}">
                    <a16:creationId xmlns:a16="http://schemas.microsoft.com/office/drawing/2014/main" id="{16CC455D-15C9-0E43-A39A-2FBDC44F1B64}"/>
                  </a:ext>
                </a:extLst>
              </p:cNvPr>
              <p:cNvSpPr>
                <a:spLocks noChangeAspect="1"/>
              </p:cNvSpPr>
              <p:nvPr/>
            </p:nvSpPr>
            <p:spPr bwMode="gray">
              <a:xfrm rot="20552049">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52" name="Freeform 339">
                <a:extLst>
                  <a:ext uri="{FF2B5EF4-FFF2-40B4-BE49-F238E27FC236}">
                    <a16:creationId xmlns:a16="http://schemas.microsoft.com/office/drawing/2014/main" id="{58A91E3A-8082-2643-B7E2-FACFB94FAAC7}"/>
                  </a:ext>
                </a:extLst>
              </p:cNvPr>
              <p:cNvSpPr>
                <a:spLocks noChangeAspect="1"/>
              </p:cNvSpPr>
              <p:nvPr/>
            </p:nvSpPr>
            <p:spPr bwMode="gray">
              <a:xfrm rot="20552049">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134" name="Freeform 340">
              <a:extLst>
                <a:ext uri="{FF2B5EF4-FFF2-40B4-BE49-F238E27FC236}">
                  <a16:creationId xmlns:a16="http://schemas.microsoft.com/office/drawing/2014/main" id="{CBF29AAB-41A4-934A-AE7B-2CF9555C263F}"/>
                </a:ext>
              </a:extLst>
            </p:cNvPr>
            <p:cNvSpPr>
              <a:spLocks noChangeAspect="1"/>
            </p:cNvSpPr>
            <p:nvPr/>
          </p:nvSpPr>
          <p:spPr bwMode="gray">
            <a:xfrm rot="20552049">
              <a:off x="1399877" y="3161597"/>
              <a:ext cx="13141" cy="11544"/>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35" name="Freeform 341">
              <a:extLst>
                <a:ext uri="{FF2B5EF4-FFF2-40B4-BE49-F238E27FC236}">
                  <a16:creationId xmlns:a16="http://schemas.microsoft.com/office/drawing/2014/main" id="{D305CC54-9738-CD44-B76A-3CCFE20C5F90}"/>
                </a:ext>
              </a:extLst>
            </p:cNvPr>
            <p:cNvSpPr>
              <a:spLocks noChangeAspect="1"/>
            </p:cNvSpPr>
            <p:nvPr/>
          </p:nvSpPr>
          <p:spPr bwMode="gray">
            <a:xfrm rot="20552049">
              <a:off x="1480038" y="3245294"/>
              <a:ext cx="0" cy="4330"/>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36" name="Freeform 342">
              <a:extLst>
                <a:ext uri="{FF2B5EF4-FFF2-40B4-BE49-F238E27FC236}">
                  <a16:creationId xmlns:a16="http://schemas.microsoft.com/office/drawing/2014/main" id="{D0878EA5-E14B-7447-80B4-2C0EBF64869D}"/>
                </a:ext>
              </a:extLst>
            </p:cNvPr>
            <p:cNvSpPr>
              <a:spLocks noChangeAspect="1"/>
            </p:cNvSpPr>
            <p:nvPr/>
          </p:nvSpPr>
          <p:spPr bwMode="gray">
            <a:xfrm rot="20552049">
              <a:off x="1457699" y="3184686"/>
              <a:ext cx="3943" cy="10102"/>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37" name="Freeform 343">
              <a:extLst>
                <a:ext uri="{FF2B5EF4-FFF2-40B4-BE49-F238E27FC236}">
                  <a16:creationId xmlns:a16="http://schemas.microsoft.com/office/drawing/2014/main" id="{277D7C2C-FB67-BA41-BC0F-49C4CE766AC8}"/>
                </a:ext>
              </a:extLst>
            </p:cNvPr>
            <p:cNvSpPr>
              <a:spLocks noChangeAspect="1"/>
            </p:cNvSpPr>
            <p:nvPr/>
          </p:nvSpPr>
          <p:spPr bwMode="gray">
            <a:xfrm rot="20552049">
              <a:off x="1419587" y="3158711"/>
              <a:ext cx="0" cy="1444"/>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38" name="Freeform 344">
              <a:extLst>
                <a:ext uri="{FF2B5EF4-FFF2-40B4-BE49-F238E27FC236}">
                  <a16:creationId xmlns:a16="http://schemas.microsoft.com/office/drawing/2014/main" id="{8B814630-A0F1-1545-B56A-E608B165CCC9}"/>
                </a:ext>
              </a:extLst>
            </p:cNvPr>
            <p:cNvSpPr>
              <a:spLocks noChangeAspect="1"/>
            </p:cNvSpPr>
            <p:nvPr/>
          </p:nvSpPr>
          <p:spPr bwMode="gray">
            <a:xfrm rot="20552049">
              <a:off x="1422217" y="3170255"/>
              <a:ext cx="1315" cy="2886"/>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39" name="Freeform 345">
              <a:extLst>
                <a:ext uri="{FF2B5EF4-FFF2-40B4-BE49-F238E27FC236}">
                  <a16:creationId xmlns:a16="http://schemas.microsoft.com/office/drawing/2014/main" id="{AE775B41-5819-654B-9D76-7A1D955339E6}"/>
                </a:ext>
              </a:extLst>
            </p:cNvPr>
            <p:cNvSpPr>
              <a:spLocks noChangeAspect="1"/>
            </p:cNvSpPr>
            <p:nvPr/>
          </p:nvSpPr>
          <p:spPr bwMode="gray">
            <a:xfrm rot="20552049">
              <a:off x="1464268" y="3200558"/>
              <a:ext cx="2628" cy="7216"/>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40" name="Freeform 346">
              <a:extLst>
                <a:ext uri="{FF2B5EF4-FFF2-40B4-BE49-F238E27FC236}">
                  <a16:creationId xmlns:a16="http://schemas.microsoft.com/office/drawing/2014/main" id="{EDDF9C53-2FE0-814A-9150-42FFCB2F56A8}"/>
                </a:ext>
              </a:extLst>
            </p:cNvPr>
            <p:cNvSpPr>
              <a:spLocks noChangeAspect="1"/>
            </p:cNvSpPr>
            <p:nvPr/>
          </p:nvSpPr>
          <p:spPr bwMode="gray">
            <a:xfrm rot="20552049">
              <a:off x="1480038" y="3268382"/>
              <a:ext cx="1315" cy="4330"/>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41" name="Freeform 347">
              <a:extLst>
                <a:ext uri="{FF2B5EF4-FFF2-40B4-BE49-F238E27FC236}">
                  <a16:creationId xmlns:a16="http://schemas.microsoft.com/office/drawing/2014/main" id="{7FB77F54-03EF-7A45-8147-5BE83D0957DA}"/>
                </a:ext>
              </a:extLst>
            </p:cNvPr>
            <p:cNvSpPr>
              <a:spLocks noChangeAspect="1"/>
            </p:cNvSpPr>
            <p:nvPr/>
          </p:nvSpPr>
          <p:spPr bwMode="gray">
            <a:xfrm rot="20552049">
              <a:off x="1227725" y="3109646"/>
              <a:ext cx="97246" cy="70710"/>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42" name="Freeform 348">
              <a:extLst>
                <a:ext uri="{FF2B5EF4-FFF2-40B4-BE49-F238E27FC236}">
                  <a16:creationId xmlns:a16="http://schemas.microsoft.com/office/drawing/2014/main" id="{BAF651F3-6715-4A4A-976B-CCEB6390CF9C}"/>
                </a:ext>
              </a:extLst>
            </p:cNvPr>
            <p:cNvSpPr>
              <a:spLocks noChangeAspect="1"/>
            </p:cNvSpPr>
            <p:nvPr/>
          </p:nvSpPr>
          <p:spPr bwMode="gray">
            <a:xfrm rot="20552049">
              <a:off x="1243496" y="3147165"/>
              <a:ext cx="3943" cy="8658"/>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43" name="Freeform 349">
              <a:extLst>
                <a:ext uri="{FF2B5EF4-FFF2-40B4-BE49-F238E27FC236}">
                  <a16:creationId xmlns:a16="http://schemas.microsoft.com/office/drawing/2014/main" id="{50DCCDD2-97E1-7049-AAF0-89BB4B4F57EB}"/>
                </a:ext>
              </a:extLst>
            </p:cNvPr>
            <p:cNvSpPr>
              <a:spLocks noChangeAspect="1"/>
            </p:cNvSpPr>
            <p:nvPr/>
          </p:nvSpPr>
          <p:spPr bwMode="gray">
            <a:xfrm rot="20552049">
              <a:off x="1278977" y="3118305"/>
              <a:ext cx="9199" cy="129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44" name="Freeform 350">
              <a:extLst>
                <a:ext uri="{FF2B5EF4-FFF2-40B4-BE49-F238E27FC236}">
                  <a16:creationId xmlns:a16="http://schemas.microsoft.com/office/drawing/2014/main" id="{35AB99D6-7BF7-CD42-82D5-9D6E3D498E58}"/>
                </a:ext>
              </a:extLst>
            </p:cNvPr>
            <p:cNvSpPr>
              <a:spLocks noChangeAspect="1"/>
            </p:cNvSpPr>
            <p:nvPr/>
          </p:nvSpPr>
          <p:spPr bwMode="gray">
            <a:xfrm rot="20552049">
              <a:off x="1443244" y="3170255"/>
              <a:ext cx="0" cy="4330"/>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45" name="Freeform 351">
              <a:extLst>
                <a:ext uri="{FF2B5EF4-FFF2-40B4-BE49-F238E27FC236}">
                  <a16:creationId xmlns:a16="http://schemas.microsoft.com/office/drawing/2014/main" id="{E9B64D29-5883-BF45-B51D-28C4225F51AF}"/>
                </a:ext>
              </a:extLst>
            </p:cNvPr>
            <p:cNvSpPr>
              <a:spLocks noChangeAspect="1"/>
            </p:cNvSpPr>
            <p:nvPr/>
          </p:nvSpPr>
          <p:spPr bwMode="gray">
            <a:xfrm rot="20552049">
              <a:off x="1477411" y="3230863"/>
              <a:ext cx="1315" cy="5772"/>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146" name="Group 362">
              <a:extLst>
                <a:ext uri="{FF2B5EF4-FFF2-40B4-BE49-F238E27FC236}">
                  <a16:creationId xmlns:a16="http://schemas.microsoft.com/office/drawing/2014/main" id="{DF98C2B5-49F8-4446-9FB2-60EFE38C73F7}"/>
                </a:ext>
              </a:extLst>
            </p:cNvPr>
            <p:cNvGrpSpPr/>
            <p:nvPr/>
          </p:nvGrpSpPr>
          <p:grpSpPr bwMode="gray">
            <a:xfrm>
              <a:off x="2267204" y="1865744"/>
              <a:ext cx="728030" cy="1008696"/>
              <a:chOff x="4580731" y="1911694"/>
              <a:chExt cx="879476" cy="1109662"/>
            </a:xfrm>
            <a:grpFill/>
          </p:grpSpPr>
          <p:sp>
            <p:nvSpPr>
              <p:cNvPr id="202" name="Freeform 201">
                <a:extLst>
                  <a:ext uri="{FF2B5EF4-FFF2-40B4-BE49-F238E27FC236}">
                    <a16:creationId xmlns:a16="http://schemas.microsoft.com/office/drawing/2014/main" id="{1744D740-BCAE-354F-843A-3EE605753000}"/>
                  </a:ext>
                </a:extLst>
              </p:cNvPr>
              <p:cNvSpPr>
                <a:spLocks noChangeAspect="1"/>
              </p:cNvSpPr>
              <p:nvPr/>
            </p:nvSpPr>
            <p:spPr bwMode="gray">
              <a:xfrm>
                <a:off x="4923631" y="2716557"/>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03" name="Freeform 202">
                <a:extLst>
                  <a:ext uri="{FF2B5EF4-FFF2-40B4-BE49-F238E27FC236}">
                    <a16:creationId xmlns:a16="http://schemas.microsoft.com/office/drawing/2014/main" id="{202171DD-0B70-2246-B123-47AC14CE00EA}"/>
                  </a:ext>
                </a:extLst>
              </p:cNvPr>
              <p:cNvSpPr>
                <a:spLocks noChangeAspect="1"/>
              </p:cNvSpPr>
              <p:nvPr/>
            </p:nvSpPr>
            <p:spPr bwMode="gray">
              <a:xfrm>
                <a:off x="4783931" y="2875307"/>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04" name="Freeform 203">
                <a:extLst>
                  <a:ext uri="{FF2B5EF4-FFF2-40B4-BE49-F238E27FC236}">
                    <a16:creationId xmlns:a16="http://schemas.microsoft.com/office/drawing/2014/main" id="{457BFD7E-CCF1-3B43-AFFF-33F702C858C6}"/>
                  </a:ext>
                </a:extLst>
              </p:cNvPr>
              <p:cNvSpPr>
                <a:spLocks noChangeAspect="1"/>
              </p:cNvSpPr>
              <p:nvPr/>
            </p:nvSpPr>
            <p:spPr bwMode="gray">
              <a:xfrm>
                <a:off x="4925219" y="2757832"/>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205" name="Group 204">
                <a:extLst>
                  <a:ext uri="{FF2B5EF4-FFF2-40B4-BE49-F238E27FC236}">
                    <a16:creationId xmlns:a16="http://schemas.microsoft.com/office/drawing/2014/main" id="{0FB1912C-F7A0-AF4F-916C-BCE61F1639D0}"/>
                  </a:ext>
                </a:extLst>
              </p:cNvPr>
              <p:cNvGrpSpPr>
                <a:grpSpLocks noChangeAspect="1"/>
              </p:cNvGrpSpPr>
              <p:nvPr/>
            </p:nvGrpSpPr>
            <p:grpSpPr bwMode="gray">
              <a:xfrm>
                <a:off x="4876006" y="2765782"/>
                <a:ext cx="204788" cy="242889"/>
                <a:chOff x="2589" y="1903"/>
                <a:chExt cx="129" cy="153"/>
              </a:xfrm>
              <a:grpFill/>
            </p:grpSpPr>
            <p:sp>
              <p:nvSpPr>
                <p:cNvPr id="248" name="Freeform 179">
                  <a:extLst>
                    <a:ext uri="{FF2B5EF4-FFF2-40B4-BE49-F238E27FC236}">
                      <a16:creationId xmlns:a16="http://schemas.microsoft.com/office/drawing/2014/main" id="{F04EDF24-624B-8B44-B8C9-E88E998CFCD3}"/>
                    </a:ext>
                  </a:extLst>
                </p:cNvPr>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49" name="Freeform 180">
                  <a:extLst>
                    <a:ext uri="{FF2B5EF4-FFF2-40B4-BE49-F238E27FC236}">
                      <a16:creationId xmlns:a16="http://schemas.microsoft.com/office/drawing/2014/main" id="{3A3CA759-3120-BC45-87B4-2A784248DB85}"/>
                    </a:ext>
                  </a:extLst>
                </p:cNvPr>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50" name="Freeform 181">
                  <a:extLst>
                    <a:ext uri="{FF2B5EF4-FFF2-40B4-BE49-F238E27FC236}">
                      <a16:creationId xmlns:a16="http://schemas.microsoft.com/office/drawing/2014/main" id="{E1724A07-CC52-E746-875E-DD0DDCC13223}"/>
                    </a:ext>
                  </a:extLst>
                </p:cNvPr>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206" name="Freeform 182">
                <a:extLst>
                  <a:ext uri="{FF2B5EF4-FFF2-40B4-BE49-F238E27FC236}">
                    <a16:creationId xmlns:a16="http://schemas.microsoft.com/office/drawing/2014/main" id="{CCD1C732-1C29-D840-8E46-F2A20B95FE8F}"/>
                  </a:ext>
                </a:extLst>
              </p:cNvPr>
              <p:cNvSpPr>
                <a:spLocks noChangeAspect="1"/>
              </p:cNvSpPr>
              <p:nvPr/>
            </p:nvSpPr>
            <p:spPr bwMode="gray">
              <a:xfrm>
                <a:off x="4858544" y="2684806"/>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07" name="Freeform 183">
                <a:extLst>
                  <a:ext uri="{FF2B5EF4-FFF2-40B4-BE49-F238E27FC236}">
                    <a16:creationId xmlns:a16="http://schemas.microsoft.com/office/drawing/2014/main" id="{71ED80D4-2C26-F241-9B7F-DB3F7EFECBBD}"/>
                  </a:ext>
                </a:extLst>
              </p:cNvPr>
              <p:cNvSpPr>
                <a:spLocks noChangeAspect="1"/>
              </p:cNvSpPr>
              <p:nvPr/>
            </p:nvSpPr>
            <p:spPr bwMode="gray">
              <a:xfrm>
                <a:off x="4863306" y="2751482"/>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08" name="Freeform 184">
                <a:extLst>
                  <a:ext uri="{FF2B5EF4-FFF2-40B4-BE49-F238E27FC236}">
                    <a16:creationId xmlns:a16="http://schemas.microsoft.com/office/drawing/2014/main" id="{9818B92A-62CA-324A-979D-6A616CFE5EB8}"/>
                  </a:ext>
                </a:extLst>
              </p:cNvPr>
              <p:cNvSpPr>
                <a:spLocks noChangeAspect="1"/>
              </p:cNvSpPr>
              <p:nvPr/>
            </p:nvSpPr>
            <p:spPr bwMode="gray">
              <a:xfrm>
                <a:off x="4809331" y="2649882"/>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09" name="Freeform 185">
                <a:extLst>
                  <a:ext uri="{FF2B5EF4-FFF2-40B4-BE49-F238E27FC236}">
                    <a16:creationId xmlns:a16="http://schemas.microsoft.com/office/drawing/2014/main" id="{B6506095-E293-1F4C-BD84-C45DD68D4778}"/>
                  </a:ext>
                </a:extLst>
              </p:cNvPr>
              <p:cNvSpPr>
                <a:spLocks noChangeAspect="1"/>
              </p:cNvSpPr>
              <p:nvPr/>
            </p:nvSpPr>
            <p:spPr bwMode="gray">
              <a:xfrm>
                <a:off x="4601369" y="2848318"/>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10" name="Freeform 186">
                <a:extLst>
                  <a:ext uri="{FF2B5EF4-FFF2-40B4-BE49-F238E27FC236}">
                    <a16:creationId xmlns:a16="http://schemas.microsoft.com/office/drawing/2014/main" id="{CEABF9E7-D9C3-494F-A0AD-FA15C31DFD62}"/>
                  </a:ext>
                </a:extLst>
              </p:cNvPr>
              <p:cNvSpPr>
                <a:spLocks noChangeAspect="1"/>
              </p:cNvSpPr>
              <p:nvPr/>
            </p:nvSpPr>
            <p:spPr bwMode="gray">
              <a:xfrm>
                <a:off x="4820444" y="2592732"/>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11" name="Freeform 187">
                <a:extLst>
                  <a:ext uri="{FF2B5EF4-FFF2-40B4-BE49-F238E27FC236}">
                    <a16:creationId xmlns:a16="http://schemas.microsoft.com/office/drawing/2014/main" id="{C53AC771-A18F-5B4F-8165-BE79C414E14B}"/>
                  </a:ext>
                </a:extLst>
              </p:cNvPr>
              <p:cNvSpPr>
                <a:spLocks noChangeAspect="1"/>
              </p:cNvSpPr>
              <p:nvPr/>
            </p:nvSpPr>
            <p:spPr bwMode="gray">
              <a:xfrm>
                <a:off x="4598194" y="2888007"/>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12" name="Freeform 188">
                <a:extLst>
                  <a:ext uri="{FF2B5EF4-FFF2-40B4-BE49-F238E27FC236}">
                    <a16:creationId xmlns:a16="http://schemas.microsoft.com/office/drawing/2014/main" id="{A4EB0189-B68B-7149-8134-63AB674C0D8E}"/>
                  </a:ext>
                </a:extLst>
              </p:cNvPr>
              <p:cNvSpPr>
                <a:spLocks noChangeAspect="1"/>
              </p:cNvSpPr>
              <p:nvPr/>
            </p:nvSpPr>
            <p:spPr bwMode="gray">
              <a:xfrm>
                <a:off x="4863306" y="2549868"/>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213" name="Group 189">
                <a:extLst>
                  <a:ext uri="{FF2B5EF4-FFF2-40B4-BE49-F238E27FC236}">
                    <a16:creationId xmlns:a16="http://schemas.microsoft.com/office/drawing/2014/main" id="{8C363868-6FD6-FF4C-9002-EC7A18E1194E}"/>
                  </a:ext>
                </a:extLst>
              </p:cNvPr>
              <p:cNvGrpSpPr>
                <a:grpSpLocks noChangeAspect="1"/>
              </p:cNvGrpSpPr>
              <p:nvPr/>
            </p:nvGrpSpPr>
            <p:grpSpPr bwMode="gray">
              <a:xfrm>
                <a:off x="4679266" y="2659410"/>
                <a:ext cx="247657" cy="244475"/>
                <a:chOff x="2465" y="1836"/>
                <a:chExt cx="156" cy="154"/>
              </a:xfrm>
              <a:grpFill/>
            </p:grpSpPr>
            <p:sp>
              <p:nvSpPr>
                <p:cNvPr id="246" name="Freeform 190">
                  <a:extLst>
                    <a:ext uri="{FF2B5EF4-FFF2-40B4-BE49-F238E27FC236}">
                      <a16:creationId xmlns:a16="http://schemas.microsoft.com/office/drawing/2014/main" id="{D84F1D05-96B4-FE40-8090-FFA4752FC184}"/>
                    </a:ext>
                  </a:extLst>
                </p:cNvPr>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47" name="Freeform 191">
                  <a:extLst>
                    <a:ext uri="{FF2B5EF4-FFF2-40B4-BE49-F238E27FC236}">
                      <a16:creationId xmlns:a16="http://schemas.microsoft.com/office/drawing/2014/main" id="{B32C3A62-B844-C84B-91BE-EBEA6079297E}"/>
                    </a:ext>
                  </a:extLst>
                </p:cNvPr>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grpSp>
            <p:nvGrpSpPr>
              <p:cNvPr id="214" name="Group 192">
                <a:extLst>
                  <a:ext uri="{FF2B5EF4-FFF2-40B4-BE49-F238E27FC236}">
                    <a16:creationId xmlns:a16="http://schemas.microsoft.com/office/drawing/2014/main" id="{EF47B18A-A731-3148-A5A3-8F1E0EE771E6}"/>
                  </a:ext>
                </a:extLst>
              </p:cNvPr>
              <p:cNvGrpSpPr>
                <a:grpSpLocks noChangeAspect="1"/>
              </p:cNvGrpSpPr>
              <p:nvPr/>
            </p:nvGrpSpPr>
            <p:grpSpPr bwMode="gray">
              <a:xfrm>
                <a:off x="4620419" y="2430820"/>
                <a:ext cx="171450" cy="258764"/>
                <a:chOff x="2428" y="1692"/>
                <a:chExt cx="108" cy="163"/>
              </a:xfrm>
              <a:grpFill/>
            </p:grpSpPr>
            <p:sp>
              <p:nvSpPr>
                <p:cNvPr id="244" name="Freeform 193">
                  <a:extLst>
                    <a:ext uri="{FF2B5EF4-FFF2-40B4-BE49-F238E27FC236}">
                      <a16:creationId xmlns:a16="http://schemas.microsoft.com/office/drawing/2014/main" id="{D90EB541-5A1D-F948-8BE4-BD8638F74ABF}"/>
                    </a:ext>
                  </a:extLst>
                </p:cNvPr>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45" name="Freeform 194">
                  <a:extLst>
                    <a:ext uri="{FF2B5EF4-FFF2-40B4-BE49-F238E27FC236}">
                      <a16:creationId xmlns:a16="http://schemas.microsoft.com/office/drawing/2014/main" id="{F1C62B0B-F24A-E241-B1A6-48DF9B67344D}"/>
                    </a:ext>
                  </a:extLst>
                </p:cNvPr>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215" name="Freeform 195">
                <a:extLst>
                  <a:ext uri="{FF2B5EF4-FFF2-40B4-BE49-F238E27FC236}">
                    <a16:creationId xmlns:a16="http://schemas.microsoft.com/office/drawing/2014/main" id="{E1F782BD-081C-5C40-A4D6-BFC78C470ACA}"/>
                  </a:ext>
                </a:extLst>
              </p:cNvPr>
              <p:cNvSpPr>
                <a:spLocks noChangeAspect="1"/>
              </p:cNvSpPr>
              <p:nvPr/>
            </p:nvSpPr>
            <p:spPr bwMode="gray">
              <a:xfrm>
                <a:off x="4580731" y="2540343"/>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16" name="Freeform 196">
                <a:extLst>
                  <a:ext uri="{FF2B5EF4-FFF2-40B4-BE49-F238E27FC236}">
                    <a16:creationId xmlns:a16="http://schemas.microsoft.com/office/drawing/2014/main" id="{324C4563-E681-F94E-B4F1-9831CBB00661}"/>
                  </a:ext>
                </a:extLst>
              </p:cNvPr>
              <p:cNvSpPr>
                <a:spLocks noChangeAspect="1"/>
              </p:cNvSpPr>
              <p:nvPr/>
            </p:nvSpPr>
            <p:spPr bwMode="gray">
              <a:xfrm>
                <a:off x="5144294" y="2622894"/>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17" name="Freeform 197">
                <a:extLst>
                  <a:ext uri="{FF2B5EF4-FFF2-40B4-BE49-F238E27FC236}">
                    <a16:creationId xmlns:a16="http://schemas.microsoft.com/office/drawing/2014/main" id="{336B0FB1-8BA9-7949-8AFC-6C703033EA31}"/>
                  </a:ext>
                </a:extLst>
              </p:cNvPr>
              <p:cNvSpPr>
                <a:spLocks noChangeAspect="1"/>
              </p:cNvSpPr>
              <p:nvPr/>
            </p:nvSpPr>
            <p:spPr bwMode="gray">
              <a:xfrm>
                <a:off x="5222081" y="2729257"/>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18" name="Freeform 198">
                <a:extLst>
                  <a:ext uri="{FF2B5EF4-FFF2-40B4-BE49-F238E27FC236}">
                    <a16:creationId xmlns:a16="http://schemas.microsoft.com/office/drawing/2014/main" id="{FF94BAC5-A070-0447-BF84-58B3BB2B7D75}"/>
                  </a:ext>
                </a:extLst>
              </p:cNvPr>
              <p:cNvSpPr>
                <a:spLocks noChangeAspect="1"/>
              </p:cNvSpPr>
              <p:nvPr/>
            </p:nvSpPr>
            <p:spPr bwMode="gray">
              <a:xfrm>
                <a:off x="5161756" y="2510181"/>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219" name="Group 199">
                <a:extLst>
                  <a:ext uri="{FF2B5EF4-FFF2-40B4-BE49-F238E27FC236}">
                    <a16:creationId xmlns:a16="http://schemas.microsoft.com/office/drawing/2014/main" id="{BCF59C51-4032-074A-9BFE-0551FBD2F03B}"/>
                  </a:ext>
                </a:extLst>
              </p:cNvPr>
              <p:cNvGrpSpPr>
                <a:grpSpLocks noChangeAspect="1"/>
              </p:cNvGrpSpPr>
              <p:nvPr/>
            </p:nvGrpSpPr>
            <p:grpSpPr bwMode="gray">
              <a:xfrm>
                <a:off x="5033169" y="2808635"/>
                <a:ext cx="68263" cy="68263"/>
                <a:chOff x="2688" y="1930"/>
                <a:chExt cx="43" cy="43"/>
              </a:xfrm>
              <a:grpFill/>
            </p:grpSpPr>
            <p:sp>
              <p:nvSpPr>
                <p:cNvPr id="242" name="Freeform 200">
                  <a:extLst>
                    <a:ext uri="{FF2B5EF4-FFF2-40B4-BE49-F238E27FC236}">
                      <a16:creationId xmlns:a16="http://schemas.microsoft.com/office/drawing/2014/main" id="{7982BEE8-7F34-4042-AABA-97C624C89576}"/>
                    </a:ext>
                  </a:extLst>
                </p:cNvPr>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43" name="Freeform 201">
                  <a:extLst>
                    <a:ext uri="{FF2B5EF4-FFF2-40B4-BE49-F238E27FC236}">
                      <a16:creationId xmlns:a16="http://schemas.microsoft.com/office/drawing/2014/main" id="{87FC375F-CFF3-A24B-80C7-D1F43EE3BC2B}"/>
                    </a:ext>
                  </a:extLst>
                </p:cNvPr>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220" name="Freeform 202">
                <a:extLst>
                  <a:ext uri="{FF2B5EF4-FFF2-40B4-BE49-F238E27FC236}">
                    <a16:creationId xmlns:a16="http://schemas.microsoft.com/office/drawing/2014/main" id="{33F6B928-0CB2-7542-9B48-446A1DBDD183}"/>
                  </a:ext>
                </a:extLst>
              </p:cNvPr>
              <p:cNvSpPr>
                <a:spLocks noChangeAspect="1"/>
              </p:cNvSpPr>
              <p:nvPr/>
            </p:nvSpPr>
            <p:spPr bwMode="gray">
              <a:xfrm>
                <a:off x="5128419" y="2973731"/>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21" name="Freeform 203">
                <a:extLst>
                  <a:ext uri="{FF2B5EF4-FFF2-40B4-BE49-F238E27FC236}">
                    <a16:creationId xmlns:a16="http://schemas.microsoft.com/office/drawing/2014/main" id="{93BB1D42-05D8-354C-8680-09D7641A3773}"/>
                  </a:ext>
                </a:extLst>
              </p:cNvPr>
              <p:cNvSpPr>
                <a:spLocks noChangeAspect="1"/>
              </p:cNvSpPr>
              <p:nvPr/>
            </p:nvSpPr>
            <p:spPr bwMode="gray">
              <a:xfrm>
                <a:off x="5110956" y="2894356"/>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22" name="Freeform 204">
                <a:extLst>
                  <a:ext uri="{FF2B5EF4-FFF2-40B4-BE49-F238E27FC236}">
                    <a16:creationId xmlns:a16="http://schemas.microsoft.com/office/drawing/2014/main" id="{FBCC0846-103B-6B44-81FA-879FF0927675}"/>
                  </a:ext>
                </a:extLst>
              </p:cNvPr>
              <p:cNvSpPr>
                <a:spLocks noChangeAspect="1"/>
              </p:cNvSpPr>
              <p:nvPr/>
            </p:nvSpPr>
            <p:spPr bwMode="gray">
              <a:xfrm>
                <a:off x="5039519" y="2727668"/>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23" name="Freeform 205">
                <a:extLst>
                  <a:ext uri="{FF2B5EF4-FFF2-40B4-BE49-F238E27FC236}">
                    <a16:creationId xmlns:a16="http://schemas.microsoft.com/office/drawing/2014/main" id="{AEA77B48-6629-1543-93BB-FEAD8B00128F}"/>
                  </a:ext>
                </a:extLst>
              </p:cNvPr>
              <p:cNvSpPr>
                <a:spLocks noChangeAspect="1"/>
              </p:cNvSpPr>
              <p:nvPr/>
            </p:nvSpPr>
            <p:spPr bwMode="gray">
              <a:xfrm>
                <a:off x="5004594" y="2549868"/>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24" name="Freeform 206">
                <a:extLst>
                  <a:ext uri="{FF2B5EF4-FFF2-40B4-BE49-F238E27FC236}">
                    <a16:creationId xmlns:a16="http://schemas.microsoft.com/office/drawing/2014/main" id="{11C8F15C-3E90-BE49-934E-0C5E89B8F6F6}"/>
                  </a:ext>
                </a:extLst>
              </p:cNvPr>
              <p:cNvSpPr>
                <a:spLocks noChangeAspect="1"/>
              </p:cNvSpPr>
              <p:nvPr/>
            </p:nvSpPr>
            <p:spPr bwMode="gray">
              <a:xfrm>
                <a:off x="5123656" y="2449856"/>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25" name="Freeform 207">
                <a:extLst>
                  <a:ext uri="{FF2B5EF4-FFF2-40B4-BE49-F238E27FC236}">
                    <a16:creationId xmlns:a16="http://schemas.microsoft.com/office/drawing/2014/main" id="{893C7721-A5D1-894C-93E4-5F41F0B377A1}"/>
                  </a:ext>
                </a:extLst>
              </p:cNvPr>
              <p:cNvSpPr>
                <a:spLocks noChangeAspect="1"/>
              </p:cNvSpPr>
              <p:nvPr/>
            </p:nvSpPr>
            <p:spPr bwMode="gray">
              <a:xfrm>
                <a:off x="4966494" y="2657818"/>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26" name="Freeform 208">
                <a:extLst>
                  <a:ext uri="{FF2B5EF4-FFF2-40B4-BE49-F238E27FC236}">
                    <a16:creationId xmlns:a16="http://schemas.microsoft.com/office/drawing/2014/main" id="{8602D5CD-9257-8940-AD07-2C8D7C69F17D}"/>
                  </a:ext>
                </a:extLst>
              </p:cNvPr>
              <p:cNvSpPr>
                <a:spLocks noChangeAspect="1"/>
              </p:cNvSpPr>
              <p:nvPr/>
            </p:nvSpPr>
            <p:spPr bwMode="gray">
              <a:xfrm>
                <a:off x="5149056" y="2837206"/>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27" name="Freeform 209">
                <a:extLst>
                  <a:ext uri="{FF2B5EF4-FFF2-40B4-BE49-F238E27FC236}">
                    <a16:creationId xmlns:a16="http://schemas.microsoft.com/office/drawing/2014/main" id="{DB2083B5-DA3E-E145-B462-282B6C659C58}"/>
                  </a:ext>
                </a:extLst>
              </p:cNvPr>
              <p:cNvSpPr>
                <a:spLocks noChangeAspect="1"/>
              </p:cNvSpPr>
              <p:nvPr/>
            </p:nvSpPr>
            <p:spPr bwMode="gray">
              <a:xfrm>
                <a:off x="4995069" y="2778468"/>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28" name="Freeform 210">
                <a:extLst>
                  <a:ext uri="{FF2B5EF4-FFF2-40B4-BE49-F238E27FC236}">
                    <a16:creationId xmlns:a16="http://schemas.microsoft.com/office/drawing/2014/main" id="{2C0937AF-9A7C-0046-BBF0-71B95A8AF57F}"/>
                  </a:ext>
                </a:extLst>
              </p:cNvPr>
              <p:cNvSpPr>
                <a:spLocks noChangeAspect="1"/>
              </p:cNvSpPr>
              <p:nvPr/>
            </p:nvSpPr>
            <p:spPr bwMode="gray">
              <a:xfrm>
                <a:off x="5095081" y="2873717"/>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29" name="Freeform 211">
                <a:extLst>
                  <a:ext uri="{FF2B5EF4-FFF2-40B4-BE49-F238E27FC236}">
                    <a16:creationId xmlns:a16="http://schemas.microsoft.com/office/drawing/2014/main" id="{696AA3E5-79E2-0741-8BC8-88F150F7924E}"/>
                  </a:ext>
                </a:extLst>
              </p:cNvPr>
              <p:cNvSpPr>
                <a:spLocks noChangeAspect="1"/>
              </p:cNvSpPr>
              <p:nvPr/>
            </p:nvSpPr>
            <p:spPr bwMode="gray">
              <a:xfrm>
                <a:off x="5125244" y="2500656"/>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30" name="Freeform 213">
                <a:extLst>
                  <a:ext uri="{FF2B5EF4-FFF2-40B4-BE49-F238E27FC236}">
                    <a16:creationId xmlns:a16="http://schemas.microsoft.com/office/drawing/2014/main" id="{7424168F-7AB9-9542-8999-FD96242D7948}"/>
                  </a:ext>
                </a:extLst>
              </p:cNvPr>
              <p:cNvSpPr>
                <a:spLocks noChangeAspect="1"/>
              </p:cNvSpPr>
              <p:nvPr/>
            </p:nvSpPr>
            <p:spPr bwMode="gray">
              <a:xfrm>
                <a:off x="5053806" y="2700681"/>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31" name="Freeform 214">
                <a:extLst>
                  <a:ext uri="{FF2B5EF4-FFF2-40B4-BE49-F238E27FC236}">
                    <a16:creationId xmlns:a16="http://schemas.microsoft.com/office/drawing/2014/main" id="{1DD81A2D-A9BE-944F-9BB5-BB6077D29EC0}"/>
                  </a:ext>
                </a:extLst>
              </p:cNvPr>
              <p:cNvSpPr>
                <a:spLocks noChangeAspect="1"/>
              </p:cNvSpPr>
              <p:nvPr/>
            </p:nvSpPr>
            <p:spPr bwMode="gray">
              <a:xfrm>
                <a:off x="4993481" y="2770531"/>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32" name="Freeform 215">
                <a:extLst>
                  <a:ext uri="{FF2B5EF4-FFF2-40B4-BE49-F238E27FC236}">
                    <a16:creationId xmlns:a16="http://schemas.microsoft.com/office/drawing/2014/main" id="{22C46EA4-74B4-604F-8FF2-40B5E4ABB757}"/>
                  </a:ext>
                </a:extLst>
              </p:cNvPr>
              <p:cNvSpPr>
                <a:spLocks noChangeAspect="1"/>
              </p:cNvSpPr>
              <p:nvPr/>
            </p:nvSpPr>
            <p:spPr bwMode="gray">
              <a:xfrm>
                <a:off x="5117306" y="2881655"/>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33" name="Freeform 216">
                <a:extLst>
                  <a:ext uri="{FF2B5EF4-FFF2-40B4-BE49-F238E27FC236}">
                    <a16:creationId xmlns:a16="http://schemas.microsoft.com/office/drawing/2014/main" id="{C2C0BB16-6EB5-9649-897D-C90761F35FF7}"/>
                  </a:ext>
                </a:extLst>
              </p:cNvPr>
              <p:cNvSpPr>
                <a:spLocks noChangeAspect="1"/>
              </p:cNvSpPr>
              <p:nvPr/>
            </p:nvSpPr>
            <p:spPr bwMode="gray">
              <a:xfrm>
                <a:off x="5110956" y="2734018"/>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34" name="Freeform 217">
                <a:extLst>
                  <a:ext uri="{FF2B5EF4-FFF2-40B4-BE49-F238E27FC236}">
                    <a16:creationId xmlns:a16="http://schemas.microsoft.com/office/drawing/2014/main" id="{3EA75227-6C8E-1A4A-97A8-C1EC1A10F88A}"/>
                  </a:ext>
                </a:extLst>
              </p:cNvPr>
              <p:cNvSpPr>
                <a:spLocks noChangeAspect="1"/>
              </p:cNvSpPr>
              <p:nvPr/>
            </p:nvSpPr>
            <p:spPr bwMode="gray">
              <a:xfrm>
                <a:off x="5166519" y="2397469"/>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35" name="Freeform 218">
                <a:extLst>
                  <a:ext uri="{FF2B5EF4-FFF2-40B4-BE49-F238E27FC236}">
                    <a16:creationId xmlns:a16="http://schemas.microsoft.com/office/drawing/2014/main" id="{58DA4277-C89C-5746-BCD7-7F31D7FFE81C}"/>
                  </a:ext>
                </a:extLst>
              </p:cNvPr>
              <p:cNvSpPr>
                <a:spLocks noChangeAspect="1"/>
              </p:cNvSpPr>
              <p:nvPr/>
            </p:nvSpPr>
            <p:spPr bwMode="gray">
              <a:xfrm>
                <a:off x="5117306" y="1964082"/>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36" name="Freeform 219">
                <a:extLst>
                  <a:ext uri="{FF2B5EF4-FFF2-40B4-BE49-F238E27FC236}">
                    <a16:creationId xmlns:a16="http://schemas.microsoft.com/office/drawing/2014/main" id="{B6DC7749-3A4D-A44E-9384-0983277B0A7F}"/>
                  </a:ext>
                </a:extLst>
              </p:cNvPr>
              <p:cNvSpPr>
                <a:spLocks noChangeAspect="1"/>
              </p:cNvSpPr>
              <p:nvPr/>
            </p:nvSpPr>
            <p:spPr bwMode="gray">
              <a:xfrm>
                <a:off x="4899819" y="2460968"/>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37" name="Freeform 220">
                <a:extLst>
                  <a:ext uri="{FF2B5EF4-FFF2-40B4-BE49-F238E27FC236}">
                    <a16:creationId xmlns:a16="http://schemas.microsoft.com/office/drawing/2014/main" id="{ECA6CBD3-5BBA-4842-BB21-A95148CADE4F}"/>
                  </a:ext>
                </a:extLst>
              </p:cNvPr>
              <p:cNvSpPr>
                <a:spLocks noChangeAspect="1"/>
              </p:cNvSpPr>
              <p:nvPr/>
            </p:nvSpPr>
            <p:spPr bwMode="gray">
              <a:xfrm>
                <a:off x="4847431" y="1911694"/>
                <a:ext cx="452438" cy="539749"/>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38" name="Freeform 221">
                <a:extLst>
                  <a:ext uri="{FF2B5EF4-FFF2-40B4-BE49-F238E27FC236}">
                    <a16:creationId xmlns:a16="http://schemas.microsoft.com/office/drawing/2014/main" id="{4BCD517C-F0DD-AB4F-9AC1-1922472F5605}"/>
                  </a:ext>
                </a:extLst>
              </p:cNvPr>
              <p:cNvSpPr>
                <a:spLocks noChangeAspect="1"/>
              </p:cNvSpPr>
              <p:nvPr/>
            </p:nvSpPr>
            <p:spPr bwMode="gray">
              <a:xfrm>
                <a:off x="4952206" y="2013294"/>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239" name="Group 359">
                <a:extLst>
                  <a:ext uri="{FF2B5EF4-FFF2-40B4-BE49-F238E27FC236}">
                    <a16:creationId xmlns:a16="http://schemas.microsoft.com/office/drawing/2014/main" id="{9F67132F-1F17-0B4E-B921-AA20294F9661}"/>
                  </a:ext>
                </a:extLst>
              </p:cNvPr>
              <p:cNvGrpSpPr/>
              <p:nvPr/>
            </p:nvGrpSpPr>
            <p:grpSpPr bwMode="gray">
              <a:xfrm>
                <a:off x="5080794" y="2788573"/>
                <a:ext cx="75600" cy="108001"/>
                <a:chOff x="4160739" y="2986112"/>
                <a:chExt cx="187325" cy="233366"/>
              </a:xfrm>
              <a:grpFill/>
            </p:grpSpPr>
            <p:sp>
              <p:nvSpPr>
                <p:cNvPr id="240" name="Freeform 45">
                  <a:extLst>
                    <a:ext uri="{FF2B5EF4-FFF2-40B4-BE49-F238E27FC236}">
                      <a16:creationId xmlns:a16="http://schemas.microsoft.com/office/drawing/2014/main" id="{3A71F033-55F5-5640-B6D1-86792D9E71FE}"/>
                    </a:ext>
                  </a:extLst>
                </p:cNvPr>
                <p:cNvSpPr>
                  <a:spLocks noChangeAspect="1"/>
                </p:cNvSpPr>
                <p:nvPr/>
              </p:nvSpPr>
              <p:spPr bwMode="gray">
                <a:xfrm>
                  <a:off x="4171852" y="2986112"/>
                  <a:ext cx="176212" cy="225427"/>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41" name="Freeform 46">
                  <a:extLst>
                    <a:ext uri="{FF2B5EF4-FFF2-40B4-BE49-F238E27FC236}">
                      <a16:creationId xmlns:a16="http://schemas.microsoft.com/office/drawing/2014/main" id="{E82ED231-014A-F740-893B-231FFEB103DC}"/>
                    </a:ext>
                  </a:extLst>
                </p:cNvPr>
                <p:cNvSpPr>
                  <a:spLocks noChangeAspect="1"/>
                </p:cNvSpPr>
                <p:nvPr/>
              </p:nvSpPr>
              <p:spPr bwMode="gray">
                <a:xfrm>
                  <a:off x="4160739" y="3130579"/>
                  <a:ext cx="87312" cy="88899"/>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grpSp>
        <p:grpSp>
          <p:nvGrpSpPr>
            <p:cNvPr id="147" name="Group 368">
              <a:extLst>
                <a:ext uri="{FF2B5EF4-FFF2-40B4-BE49-F238E27FC236}">
                  <a16:creationId xmlns:a16="http://schemas.microsoft.com/office/drawing/2014/main" id="{21773085-CDE7-6B4C-B35A-3D8332B79A20}"/>
                </a:ext>
              </a:extLst>
            </p:cNvPr>
            <p:cNvGrpSpPr/>
            <p:nvPr/>
          </p:nvGrpSpPr>
          <p:grpSpPr bwMode="gray">
            <a:xfrm>
              <a:off x="2163388" y="2849895"/>
              <a:ext cx="990855" cy="1217934"/>
              <a:chOff x="4455318" y="2994366"/>
              <a:chExt cx="1196974" cy="1339849"/>
            </a:xfrm>
            <a:grpFill/>
          </p:grpSpPr>
          <p:sp>
            <p:nvSpPr>
              <p:cNvPr id="148" name="Freeform 147">
                <a:extLst>
                  <a:ext uri="{FF2B5EF4-FFF2-40B4-BE49-F238E27FC236}">
                    <a16:creationId xmlns:a16="http://schemas.microsoft.com/office/drawing/2014/main" id="{31D26E0F-648E-B545-8390-2DF210CC2E60}"/>
                  </a:ext>
                </a:extLst>
              </p:cNvPr>
              <p:cNvSpPr>
                <a:spLocks noChangeAspect="1"/>
              </p:cNvSpPr>
              <p:nvPr/>
            </p:nvSpPr>
            <p:spPr bwMode="gray">
              <a:xfrm>
                <a:off x="4918868" y="3083266"/>
                <a:ext cx="276225" cy="265112"/>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49" name="Freeform 148">
                <a:extLst>
                  <a:ext uri="{FF2B5EF4-FFF2-40B4-BE49-F238E27FC236}">
                    <a16:creationId xmlns:a16="http://schemas.microsoft.com/office/drawing/2014/main" id="{5AB83EAD-746C-7647-9E91-AB978E792832}"/>
                  </a:ext>
                </a:extLst>
              </p:cNvPr>
              <p:cNvSpPr>
                <a:spLocks noChangeAspect="1"/>
              </p:cNvSpPr>
              <p:nvPr/>
            </p:nvSpPr>
            <p:spPr bwMode="gray">
              <a:xfrm>
                <a:off x="4464843" y="3192802"/>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150" name="Group 367">
                <a:extLst>
                  <a:ext uri="{FF2B5EF4-FFF2-40B4-BE49-F238E27FC236}">
                    <a16:creationId xmlns:a16="http://schemas.microsoft.com/office/drawing/2014/main" id="{2C03B392-AA45-CB46-9D72-715206A0A324}"/>
                  </a:ext>
                </a:extLst>
              </p:cNvPr>
              <p:cNvGrpSpPr/>
              <p:nvPr/>
            </p:nvGrpSpPr>
            <p:grpSpPr bwMode="gray">
              <a:xfrm>
                <a:off x="4455318" y="2994366"/>
                <a:ext cx="1196974" cy="1339849"/>
                <a:chOff x="4455318" y="2994366"/>
                <a:chExt cx="1196974" cy="1339849"/>
              </a:xfrm>
              <a:grpFill/>
            </p:grpSpPr>
            <p:sp>
              <p:nvSpPr>
                <p:cNvPr id="151" name="Freeform 150">
                  <a:extLst>
                    <a:ext uri="{FF2B5EF4-FFF2-40B4-BE49-F238E27FC236}">
                      <a16:creationId xmlns:a16="http://schemas.microsoft.com/office/drawing/2014/main" id="{B47CDDD3-06BB-3344-BB31-6BC78E36E608}"/>
                    </a:ext>
                  </a:extLst>
                </p:cNvPr>
                <p:cNvSpPr>
                  <a:spLocks noChangeAspect="1"/>
                </p:cNvSpPr>
                <p:nvPr/>
              </p:nvSpPr>
              <p:spPr bwMode="gray">
                <a:xfrm>
                  <a:off x="4704556" y="3497602"/>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52" name="Freeform 151">
                  <a:extLst>
                    <a:ext uri="{FF2B5EF4-FFF2-40B4-BE49-F238E27FC236}">
                      <a16:creationId xmlns:a16="http://schemas.microsoft.com/office/drawing/2014/main" id="{610BC4D6-D887-9D4A-AAC9-7DD3768194E5}"/>
                    </a:ext>
                  </a:extLst>
                </p:cNvPr>
                <p:cNvSpPr>
                  <a:spLocks noChangeAspect="1"/>
                </p:cNvSpPr>
                <p:nvPr/>
              </p:nvSpPr>
              <p:spPr bwMode="gray">
                <a:xfrm>
                  <a:off x="4669631" y="3429340"/>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53" name="Freeform 152">
                  <a:extLst>
                    <a:ext uri="{FF2B5EF4-FFF2-40B4-BE49-F238E27FC236}">
                      <a16:creationId xmlns:a16="http://schemas.microsoft.com/office/drawing/2014/main" id="{12D7CF2A-8F79-3440-91F1-6AABDAEB4F0C}"/>
                    </a:ext>
                  </a:extLst>
                </p:cNvPr>
                <p:cNvSpPr>
                  <a:spLocks noChangeAspect="1"/>
                </p:cNvSpPr>
                <p:nvPr/>
              </p:nvSpPr>
              <p:spPr bwMode="gray">
                <a:xfrm>
                  <a:off x="4906168" y="3469027"/>
                  <a:ext cx="133350" cy="195262"/>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54" name="Freeform 153">
                  <a:extLst>
                    <a:ext uri="{FF2B5EF4-FFF2-40B4-BE49-F238E27FC236}">
                      <a16:creationId xmlns:a16="http://schemas.microsoft.com/office/drawing/2014/main" id="{6C8B18FF-3876-EF47-8126-ABD2010964E9}"/>
                    </a:ext>
                  </a:extLst>
                </p:cNvPr>
                <p:cNvSpPr>
                  <a:spLocks noChangeAspect="1"/>
                </p:cNvSpPr>
                <p:nvPr/>
              </p:nvSpPr>
              <p:spPr bwMode="gray">
                <a:xfrm>
                  <a:off x="4772818" y="3475377"/>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55" name="Freeform 154">
                  <a:extLst>
                    <a:ext uri="{FF2B5EF4-FFF2-40B4-BE49-F238E27FC236}">
                      <a16:creationId xmlns:a16="http://schemas.microsoft.com/office/drawing/2014/main" id="{6FBDDC90-0D5A-F648-9CD3-B29171E2A37A}"/>
                    </a:ext>
                  </a:extLst>
                </p:cNvPr>
                <p:cNvSpPr>
                  <a:spLocks noChangeAspect="1"/>
                </p:cNvSpPr>
                <p:nvPr/>
              </p:nvSpPr>
              <p:spPr bwMode="gray">
                <a:xfrm>
                  <a:off x="4991892" y="3275353"/>
                  <a:ext cx="187325" cy="287337"/>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56" name="Freeform 155">
                  <a:extLst>
                    <a:ext uri="{FF2B5EF4-FFF2-40B4-BE49-F238E27FC236}">
                      <a16:creationId xmlns:a16="http://schemas.microsoft.com/office/drawing/2014/main" id="{DCDE4A97-87C8-0C46-88E9-DAA8F00A659E}"/>
                    </a:ext>
                  </a:extLst>
                </p:cNvPr>
                <p:cNvSpPr>
                  <a:spLocks noChangeAspect="1"/>
                </p:cNvSpPr>
                <p:nvPr/>
              </p:nvSpPr>
              <p:spPr bwMode="gray">
                <a:xfrm>
                  <a:off x="5395117" y="3373777"/>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57" name="Freeform 156">
                  <a:extLst>
                    <a:ext uri="{FF2B5EF4-FFF2-40B4-BE49-F238E27FC236}">
                      <a16:creationId xmlns:a16="http://schemas.microsoft.com/office/drawing/2014/main" id="{1F3557C0-A04B-F441-A483-77350804BEA9}"/>
                    </a:ext>
                  </a:extLst>
                </p:cNvPr>
                <p:cNvSpPr>
                  <a:spLocks noChangeAspect="1"/>
                </p:cNvSpPr>
                <p:nvPr/>
              </p:nvSpPr>
              <p:spPr bwMode="gray">
                <a:xfrm>
                  <a:off x="4548981" y="3245191"/>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58" name="Freeform 157">
                  <a:extLst>
                    <a:ext uri="{FF2B5EF4-FFF2-40B4-BE49-F238E27FC236}">
                      <a16:creationId xmlns:a16="http://schemas.microsoft.com/office/drawing/2014/main" id="{BD57E27A-117E-1645-91D6-1D9AC66A214D}"/>
                    </a:ext>
                  </a:extLst>
                </p:cNvPr>
                <p:cNvSpPr>
                  <a:spLocks noChangeAspect="1"/>
                </p:cNvSpPr>
                <p:nvPr/>
              </p:nvSpPr>
              <p:spPr bwMode="gray">
                <a:xfrm>
                  <a:off x="4887118" y="2994366"/>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59" name="Freeform 158">
                  <a:extLst>
                    <a:ext uri="{FF2B5EF4-FFF2-40B4-BE49-F238E27FC236}">
                      <a16:creationId xmlns:a16="http://schemas.microsoft.com/office/drawing/2014/main" id="{112A57A6-7718-794F-8532-2B124F2A5851}"/>
                    </a:ext>
                  </a:extLst>
                </p:cNvPr>
                <p:cNvSpPr>
                  <a:spLocks noChangeAspect="1"/>
                </p:cNvSpPr>
                <p:nvPr/>
              </p:nvSpPr>
              <p:spPr bwMode="gray">
                <a:xfrm>
                  <a:off x="5187155" y="3115016"/>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0" name="Freeform 159">
                  <a:extLst>
                    <a:ext uri="{FF2B5EF4-FFF2-40B4-BE49-F238E27FC236}">
                      <a16:creationId xmlns:a16="http://schemas.microsoft.com/office/drawing/2014/main" id="{8F8661EB-24F1-044D-A72B-BD04AD8F0E16}"/>
                    </a:ext>
                  </a:extLst>
                </p:cNvPr>
                <p:cNvSpPr>
                  <a:spLocks noChangeAspect="1"/>
                </p:cNvSpPr>
                <p:nvPr/>
              </p:nvSpPr>
              <p:spPr bwMode="gray">
                <a:xfrm>
                  <a:off x="4610893" y="2999129"/>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1" name="Freeform 160">
                  <a:extLst>
                    <a:ext uri="{FF2B5EF4-FFF2-40B4-BE49-F238E27FC236}">
                      <a16:creationId xmlns:a16="http://schemas.microsoft.com/office/drawing/2014/main" id="{DC30D912-836C-2949-9290-9EADC0D55DEB}"/>
                    </a:ext>
                  </a:extLst>
                </p:cNvPr>
                <p:cNvSpPr>
                  <a:spLocks noChangeAspect="1"/>
                </p:cNvSpPr>
                <p:nvPr/>
              </p:nvSpPr>
              <p:spPr bwMode="gray">
                <a:xfrm>
                  <a:off x="4464843" y="3202329"/>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2" name="Freeform 161">
                  <a:extLst>
                    <a:ext uri="{FF2B5EF4-FFF2-40B4-BE49-F238E27FC236}">
                      <a16:creationId xmlns:a16="http://schemas.microsoft.com/office/drawing/2014/main" id="{AD0BF2D0-AC01-B24B-B31F-F85C228A98CB}"/>
                    </a:ext>
                  </a:extLst>
                </p:cNvPr>
                <p:cNvSpPr>
                  <a:spLocks noChangeAspect="1"/>
                </p:cNvSpPr>
                <p:nvPr/>
              </p:nvSpPr>
              <p:spPr bwMode="gray">
                <a:xfrm>
                  <a:off x="4534693" y="3026117"/>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3" name="Freeform 162">
                  <a:extLst>
                    <a:ext uri="{FF2B5EF4-FFF2-40B4-BE49-F238E27FC236}">
                      <a16:creationId xmlns:a16="http://schemas.microsoft.com/office/drawing/2014/main" id="{501AF303-229A-F549-825E-7CCC9B2CB008}"/>
                    </a:ext>
                  </a:extLst>
                </p:cNvPr>
                <p:cNvSpPr>
                  <a:spLocks noChangeAspect="1"/>
                </p:cNvSpPr>
                <p:nvPr/>
              </p:nvSpPr>
              <p:spPr bwMode="gray">
                <a:xfrm>
                  <a:off x="5474492" y="3484903"/>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4" name="Freeform 163">
                  <a:extLst>
                    <a:ext uri="{FF2B5EF4-FFF2-40B4-BE49-F238E27FC236}">
                      <a16:creationId xmlns:a16="http://schemas.microsoft.com/office/drawing/2014/main" id="{526CC626-2BEB-A341-91FB-AC4904B7462E}"/>
                    </a:ext>
                  </a:extLst>
                </p:cNvPr>
                <p:cNvSpPr>
                  <a:spLocks noChangeAspect="1"/>
                </p:cNvSpPr>
                <p:nvPr/>
              </p:nvSpPr>
              <p:spPr bwMode="gray">
                <a:xfrm>
                  <a:off x="4761706" y="3272179"/>
                  <a:ext cx="276225" cy="215899"/>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5" name="Freeform 18">
                  <a:extLst>
                    <a:ext uri="{FF2B5EF4-FFF2-40B4-BE49-F238E27FC236}">
                      <a16:creationId xmlns:a16="http://schemas.microsoft.com/office/drawing/2014/main" id="{4667A6A7-1B06-014F-B67B-A600B19C742C}"/>
                    </a:ext>
                  </a:extLst>
                </p:cNvPr>
                <p:cNvSpPr>
                  <a:spLocks noChangeAspect="1"/>
                </p:cNvSpPr>
                <p:nvPr/>
              </p:nvSpPr>
              <p:spPr bwMode="gray">
                <a:xfrm>
                  <a:off x="5334792" y="3432516"/>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6" name="Freeform 165">
                  <a:extLst>
                    <a:ext uri="{FF2B5EF4-FFF2-40B4-BE49-F238E27FC236}">
                      <a16:creationId xmlns:a16="http://schemas.microsoft.com/office/drawing/2014/main" id="{A8A29B55-F1D8-BC49-B748-828C881414D5}"/>
                    </a:ext>
                  </a:extLst>
                </p:cNvPr>
                <p:cNvSpPr>
                  <a:spLocks noChangeAspect="1"/>
                </p:cNvSpPr>
                <p:nvPr/>
              </p:nvSpPr>
              <p:spPr bwMode="gray">
                <a:xfrm>
                  <a:off x="5296692" y="4153240"/>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7" name="Freeform 166">
                  <a:extLst>
                    <a:ext uri="{FF2B5EF4-FFF2-40B4-BE49-F238E27FC236}">
                      <a16:creationId xmlns:a16="http://schemas.microsoft.com/office/drawing/2014/main" id="{C8B9792B-A84D-B142-929C-CDB69B1ABAAB}"/>
                    </a:ext>
                  </a:extLst>
                </p:cNvPr>
                <p:cNvSpPr>
                  <a:spLocks noChangeAspect="1"/>
                </p:cNvSpPr>
                <p:nvPr/>
              </p:nvSpPr>
              <p:spPr bwMode="gray">
                <a:xfrm>
                  <a:off x="5045867" y="4083390"/>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8" name="Freeform 167">
                  <a:extLst>
                    <a:ext uri="{FF2B5EF4-FFF2-40B4-BE49-F238E27FC236}">
                      <a16:creationId xmlns:a16="http://schemas.microsoft.com/office/drawing/2014/main" id="{5BF59567-78F3-9841-BF70-4342A0035FAC}"/>
                    </a:ext>
                  </a:extLst>
                </p:cNvPr>
                <p:cNvSpPr>
                  <a:spLocks noChangeAspect="1"/>
                </p:cNvSpPr>
                <p:nvPr/>
              </p:nvSpPr>
              <p:spPr bwMode="gray">
                <a:xfrm>
                  <a:off x="5330030" y="3854791"/>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69" name="Freeform 168">
                  <a:extLst>
                    <a:ext uri="{FF2B5EF4-FFF2-40B4-BE49-F238E27FC236}">
                      <a16:creationId xmlns:a16="http://schemas.microsoft.com/office/drawing/2014/main" id="{8F7C221A-207C-E74E-B2D4-6205B5BB452D}"/>
                    </a:ext>
                  </a:extLst>
                </p:cNvPr>
                <p:cNvSpPr>
                  <a:spLocks noChangeAspect="1"/>
                </p:cNvSpPr>
                <p:nvPr/>
              </p:nvSpPr>
              <p:spPr bwMode="gray">
                <a:xfrm>
                  <a:off x="5511005" y="3904002"/>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170" name="Group 25">
                  <a:extLst>
                    <a:ext uri="{FF2B5EF4-FFF2-40B4-BE49-F238E27FC236}">
                      <a16:creationId xmlns:a16="http://schemas.microsoft.com/office/drawing/2014/main" id="{A72C52AD-B47D-EB4D-88F0-E8AAAF6BF583}"/>
                    </a:ext>
                  </a:extLst>
                </p:cNvPr>
                <p:cNvGrpSpPr>
                  <a:grpSpLocks noChangeAspect="1"/>
                </p:cNvGrpSpPr>
                <p:nvPr/>
              </p:nvGrpSpPr>
              <p:grpSpPr bwMode="gray">
                <a:xfrm>
                  <a:off x="4961730" y="3769072"/>
                  <a:ext cx="219075" cy="239713"/>
                  <a:chOff x="2643" y="2535"/>
                  <a:chExt cx="138" cy="151"/>
                </a:xfrm>
                <a:grpFill/>
              </p:grpSpPr>
              <p:sp>
                <p:nvSpPr>
                  <p:cNvPr id="200" name="Freeform 26">
                    <a:extLst>
                      <a:ext uri="{FF2B5EF4-FFF2-40B4-BE49-F238E27FC236}">
                        <a16:creationId xmlns:a16="http://schemas.microsoft.com/office/drawing/2014/main" id="{4210F368-697D-6D43-999E-2F07A516242A}"/>
                      </a:ext>
                    </a:extLst>
                  </p:cNvPr>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201" name="Freeform 27">
                    <a:extLst>
                      <a:ext uri="{FF2B5EF4-FFF2-40B4-BE49-F238E27FC236}">
                        <a16:creationId xmlns:a16="http://schemas.microsoft.com/office/drawing/2014/main" id="{7F1A85B7-6CF0-F84B-B5CD-F301365D5C9C}"/>
                      </a:ext>
                    </a:extLst>
                  </p:cNvPr>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sp>
              <p:nvSpPr>
                <p:cNvPr id="171" name="Freeform 28">
                  <a:extLst>
                    <a:ext uri="{FF2B5EF4-FFF2-40B4-BE49-F238E27FC236}">
                      <a16:creationId xmlns:a16="http://schemas.microsoft.com/office/drawing/2014/main" id="{F4BB4384-35B7-2D4D-9862-DB7E54841218}"/>
                    </a:ext>
                  </a:extLst>
                </p:cNvPr>
                <p:cNvSpPr>
                  <a:spLocks noChangeAspect="1"/>
                </p:cNvSpPr>
                <p:nvPr/>
              </p:nvSpPr>
              <p:spPr bwMode="gray">
                <a:xfrm>
                  <a:off x="5231605" y="4207217"/>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72" name="Freeform 29">
                  <a:extLst>
                    <a:ext uri="{FF2B5EF4-FFF2-40B4-BE49-F238E27FC236}">
                      <a16:creationId xmlns:a16="http://schemas.microsoft.com/office/drawing/2014/main" id="{4415091F-8B5D-A04F-AA73-153CD1957999}"/>
                    </a:ext>
                  </a:extLst>
                </p:cNvPr>
                <p:cNvSpPr>
                  <a:spLocks noChangeAspect="1"/>
                </p:cNvSpPr>
                <p:nvPr/>
              </p:nvSpPr>
              <p:spPr bwMode="gray">
                <a:xfrm>
                  <a:off x="5142705" y="3834155"/>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73" name="Freeform 30">
                  <a:extLst>
                    <a:ext uri="{FF2B5EF4-FFF2-40B4-BE49-F238E27FC236}">
                      <a16:creationId xmlns:a16="http://schemas.microsoft.com/office/drawing/2014/main" id="{F4782FB0-F71C-EE4E-B51B-ED786380CA14}"/>
                    </a:ext>
                  </a:extLst>
                </p:cNvPr>
                <p:cNvSpPr>
                  <a:spLocks noChangeAspect="1"/>
                </p:cNvSpPr>
                <p:nvPr/>
              </p:nvSpPr>
              <p:spPr bwMode="gray">
                <a:xfrm>
                  <a:off x="5198267" y="3965918"/>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74" name="Freeform 31">
                  <a:extLst>
                    <a:ext uri="{FF2B5EF4-FFF2-40B4-BE49-F238E27FC236}">
                      <a16:creationId xmlns:a16="http://schemas.microsoft.com/office/drawing/2014/main" id="{8F0AB5B1-488A-5D4E-94FB-D54ED317E080}"/>
                    </a:ext>
                  </a:extLst>
                </p:cNvPr>
                <p:cNvSpPr>
                  <a:spLocks noChangeAspect="1"/>
                </p:cNvSpPr>
                <p:nvPr/>
              </p:nvSpPr>
              <p:spPr bwMode="gray">
                <a:xfrm>
                  <a:off x="4961730" y="3988143"/>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75" name="Freeform 32">
                  <a:extLst>
                    <a:ext uri="{FF2B5EF4-FFF2-40B4-BE49-F238E27FC236}">
                      <a16:creationId xmlns:a16="http://schemas.microsoft.com/office/drawing/2014/main" id="{BA061D68-6413-3347-8F39-CD7380CA45FA}"/>
                    </a:ext>
                  </a:extLst>
                </p:cNvPr>
                <p:cNvSpPr>
                  <a:spLocks noChangeAspect="1"/>
                </p:cNvSpPr>
                <p:nvPr/>
              </p:nvSpPr>
              <p:spPr bwMode="gray">
                <a:xfrm>
                  <a:off x="5282405" y="3875430"/>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76" name="Freeform 33">
                  <a:extLst>
                    <a:ext uri="{FF2B5EF4-FFF2-40B4-BE49-F238E27FC236}">
                      <a16:creationId xmlns:a16="http://schemas.microsoft.com/office/drawing/2014/main" id="{9EDF8A86-A10F-2744-97D0-6BB06FB08482}"/>
                    </a:ext>
                  </a:extLst>
                </p:cNvPr>
                <p:cNvSpPr>
                  <a:spLocks noChangeAspect="1"/>
                </p:cNvSpPr>
                <p:nvPr/>
              </p:nvSpPr>
              <p:spPr bwMode="gray">
                <a:xfrm>
                  <a:off x="5104605" y="4004017"/>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77" name="Freeform 34">
                  <a:extLst>
                    <a:ext uri="{FF2B5EF4-FFF2-40B4-BE49-F238E27FC236}">
                      <a16:creationId xmlns:a16="http://schemas.microsoft.com/office/drawing/2014/main" id="{D1B13D42-6C72-9B4F-A0D1-66B53FCEA105}"/>
                    </a:ext>
                  </a:extLst>
                </p:cNvPr>
                <p:cNvSpPr>
                  <a:spLocks noChangeAspect="1"/>
                </p:cNvSpPr>
                <p:nvPr/>
              </p:nvSpPr>
              <p:spPr bwMode="gray">
                <a:xfrm>
                  <a:off x="4498181" y="3470619"/>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78" name="Freeform 35">
                  <a:extLst>
                    <a:ext uri="{FF2B5EF4-FFF2-40B4-BE49-F238E27FC236}">
                      <a16:creationId xmlns:a16="http://schemas.microsoft.com/office/drawing/2014/main" id="{E10418E3-7224-274F-A448-5ED331F198B9}"/>
                    </a:ext>
                  </a:extLst>
                </p:cNvPr>
                <p:cNvSpPr>
                  <a:spLocks noChangeAspect="1"/>
                </p:cNvSpPr>
                <p:nvPr/>
              </p:nvSpPr>
              <p:spPr bwMode="gray">
                <a:xfrm>
                  <a:off x="5010942" y="3499193"/>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79" name="Freeform 36">
                  <a:extLst>
                    <a:ext uri="{FF2B5EF4-FFF2-40B4-BE49-F238E27FC236}">
                      <a16:creationId xmlns:a16="http://schemas.microsoft.com/office/drawing/2014/main" id="{A589B586-5011-A442-851F-267419EB9CAC}"/>
                    </a:ext>
                  </a:extLst>
                </p:cNvPr>
                <p:cNvSpPr>
                  <a:spLocks noChangeAspect="1"/>
                </p:cNvSpPr>
                <p:nvPr/>
              </p:nvSpPr>
              <p:spPr bwMode="gray">
                <a:xfrm>
                  <a:off x="4912518" y="3651593"/>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0" name="Freeform 37">
                  <a:extLst>
                    <a:ext uri="{FF2B5EF4-FFF2-40B4-BE49-F238E27FC236}">
                      <a16:creationId xmlns:a16="http://schemas.microsoft.com/office/drawing/2014/main" id="{F37B6153-D429-6643-A161-673FAC689939}"/>
                    </a:ext>
                  </a:extLst>
                </p:cNvPr>
                <p:cNvSpPr>
                  <a:spLocks noChangeAspect="1"/>
                </p:cNvSpPr>
                <p:nvPr/>
              </p:nvSpPr>
              <p:spPr bwMode="gray">
                <a:xfrm>
                  <a:off x="4466431" y="3449980"/>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1" name="Freeform 38">
                  <a:extLst>
                    <a:ext uri="{FF2B5EF4-FFF2-40B4-BE49-F238E27FC236}">
                      <a16:creationId xmlns:a16="http://schemas.microsoft.com/office/drawing/2014/main" id="{6B9473DE-737D-5345-8438-FD6981BC3F0C}"/>
                    </a:ext>
                  </a:extLst>
                </p:cNvPr>
                <p:cNvSpPr>
                  <a:spLocks noChangeAspect="1"/>
                </p:cNvSpPr>
                <p:nvPr/>
              </p:nvSpPr>
              <p:spPr bwMode="gray">
                <a:xfrm>
                  <a:off x="4468018" y="3470619"/>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2" name="Freeform 39">
                  <a:extLst>
                    <a:ext uri="{FF2B5EF4-FFF2-40B4-BE49-F238E27FC236}">
                      <a16:creationId xmlns:a16="http://schemas.microsoft.com/office/drawing/2014/main" id="{AF2EF3C1-1DE7-FE43-B57B-5F9F30C6A27F}"/>
                    </a:ext>
                  </a:extLst>
                </p:cNvPr>
                <p:cNvSpPr>
                  <a:spLocks noChangeAspect="1"/>
                </p:cNvSpPr>
                <p:nvPr/>
              </p:nvSpPr>
              <p:spPr bwMode="gray">
                <a:xfrm>
                  <a:off x="4560093" y="3543643"/>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3" name="Freeform 40">
                  <a:extLst>
                    <a:ext uri="{FF2B5EF4-FFF2-40B4-BE49-F238E27FC236}">
                      <a16:creationId xmlns:a16="http://schemas.microsoft.com/office/drawing/2014/main" id="{6F131CBE-6DB1-F44C-843A-8043565DA568}"/>
                    </a:ext>
                  </a:extLst>
                </p:cNvPr>
                <p:cNvSpPr>
                  <a:spLocks noChangeAspect="1"/>
                </p:cNvSpPr>
                <p:nvPr/>
              </p:nvSpPr>
              <p:spPr bwMode="gray">
                <a:xfrm>
                  <a:off x="4806156" y="3449980"/>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4" name="Freeform 41">
                  <a:extLst>
                    <a:ext uri="{FF2B5EF4-FFF2-40B4-BE49-F238E27FC236}">
                      <a16:creationId xmlns:a16="http://schemas.microsoft.com/office/drawing/2014/main" id="{A68F3CFC-0D06-C645-B86A-2501CD2D9F4B}"/>
                    </a:ext>
                  </a:extLst>
                </p:cNvPr>
                <p:cNvSpPr>
                  <a:spLocks noChangeAspect="1"/>
                </p:cNvSpPr>
                <p:nvPr/>
              </p:nvSpPr>
              <p:spPr bwMode="gray">
                <a:xfrm>
                  <a:off x="4952206" y="3627780"/>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5" name="Freeform 42">
                  <a:extLst>
                    <a:ext uri="{FF2B5EF4-FFF2-40B4-BE49-F238E27FC236}">
                      <a16:creationId xmlns:a16="http://schemas.microsoft.com/office/drawing/2014/main" id="{C08EEA81-DEBF-E84B-80B9-42B94A613FF3}"/>
                    </a:ext>
                  </a:extLst>
                </p:cNvPr>
                <p:cNvSpPr>
                  <a:spLocks noChangeAspect="1"/>
                </p:cNvSpPr>
                <p:nvPr/>
              </p:nvSpPr>
              <p:spPr bwMode="gray">
                <a:xfrm>
                  <a:off x="4922043" y="3653180"/>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6" name="Freeform 43">
                  <a:extLst>
                    <a:ext uri="{FF2B5EF4-FFF2-40B4-BE49-F238E27FC236}">
                      <a16:creationId xmlns:a16="http://schemas.microsoft.com/office/drawing/2014/main" id="{E45011F6-9771-9C4E-868B-CF844B04012A}"/>
                    </a:ext>
                  </a:extLst>
                </p:cNvPr>
                <p:cNvSpPr>
                  <a:spLocks noChangeAspect="1"/>
                </p:cNvSpPr>
                <p:nvPr/>
              </p:nvSpPr>
              <p:spPr bwMode="gray">
                <a:xfrm>
                  <a:off x="5268117" y="3732555"/>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7" name="Freeform 44">
                  <a:extLst>
                    <a:ext uri="{FF2B5EF4-FFF2-40B4-BE49-F238E27FC236}">
                      <a16:creationId xmlns:a16="http://schemas.microsoft.com/office/drawing/2014/main" id="{B366DFE9-B183-9D46-B991-961DFD4FDE30}"/>
                    </a:ext>
                  </a:extLst>
                </p:cNvPr>
                <p:cNvSpPr>
                  <a:spLocks noChangeAspect="1"/>
                </p:cNvSpPr>
                <p:nvPr/>
              </p:nvSpPr>
              <p:spPr bwMode="gray">
                <a:xfrm>
                  <a:off x="5277642" y="3619843"/>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8" name="Freeform 45">
                  <a:extLst>
                    <a:ext uri="{FF2B5EF4-FFF2-40B4-BE49-F238E27FC236}">
                      <a16:creationId xmlns:a16="http://schemas.microsoft.com/office/drawing/2014/main" id="{9CB85F97-5FF2-A44D-903E-42FEEA3EABE7}"/>
                    </a:ext>
                  </a:extLst>
                </p:cNvPr>
                <p:cNvSpPr>
                  <a:spLocks noChangeAspect="1"/>
                </p:cNvSpPr>
                <p:nvPr/>
              </p:nvSpPr>
              <p:spPr bwMode="gray">
                <a:xfrm>
                  <a:off x="5264942" y="3710330"/>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89" name="Freeform 46">
                  <a:extLst>
                    <a:ext uri="{FF2B5EF4-FFF2-40B4-BE49-F238E27FC236}">
                      <a16:creationId xmlns:a16="http://schemas.microsoft.com/office/drawing/2014/main" id="{EC0210FF-7071-2A49-9EAD-58B19435A351}"/>
                    </a:ext>
                  </a:extLst>
                </p:cNvPr>
                <p:cNvSpPr>
                  <a:spLocks noChangeAspect="1"/>
                </p:cNvSpPr>
                <p:nvPr/>
              </p:nvSpPr>
              <p:spPr bwMode="gray">
                <a:xfrm>
                  <a:off x="5350667" y="3611905"/>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90" name="Freeform 47">
                  <a:extLst>
                    <a:ext uri="{FF2B5EF4-FFF2-40B4-BE49-F238E27FC236}">
                      <a16:creationId xmlns:a16="http://schemas.microsoft.com/office/drawing/2014/main" id="{4135A997-31A9-6247-83CF-5CBBEAFB9BFB}"/>
                    </a:ext>
                  </a:extLst>
                </p:cNvPr>
                <p:cNvSpPr>
                  <a:spLocks noChangeAspect="1"/>
                </p:cNvSpPr>
                <p:nvPr/>
              </p:nvSpPr>
              <p:spPr bwMode="gray">
                <a:xfrm>
                  <a:off x="4455318" y="3399180"/>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91" name="Freeform 48">
                  <a:extLst>
                    <a:ext uri="{FF2B5EF4-FFF2-40B4-BE49-F238E27FC236}">
                      <a16:creationId xmlns:a16="http://schemas.microsoft.com/office/drawing/2014/main" id="{62C27F44-8783-B746-82F6-7DD8C9430C5D}"/>
                    </a:ext>
                  </a:extLst>
                </p:cNvPr>
                <p:cNvSpPr>
                  <a:spLocks noChangeAspect="1"/>
                </p:cNvSpPr>
                <p:nvPr/>
              </p:nvSpPr>
              <p:spPr bwMode="gray">
                <a:xfrm>
                  <a:off x="5276055" y="3708743"/>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92" name="Freeform 49">
                  <a:extLst>
                    <a:ext uri="{FF2B5EF4-FFF2-40B4-BE49-F238E27FC236}">
                      <a16:creationId xmlns:a16="http://schemas.microsoft.com/office/drawing/2014/main" id="{69030C64-B324-0F44-879E-66114BB02FA3}"/>
                    </a:ext>
                  </a:extLst>
                </p:cNvPr>
                <p:cNvSpPr>
                  <a:spLocks noChangeAspect="1"/>
                </p:cNvSpPr>
                <p:nvPr/>
              </p:nvSpPr>
              <p:spPr bwMode="gray">
                <a:xfrm>
                  <a:off x="4528343" y="3518243"/>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93" name="Freeform 50">
                  <a:extLst>
                    <a:ext uri="{FF2B5EF4-FFF2-40B4-BE49-F238E27FC236}">
                      <a16:creationId xmlns:a16="http://schemas.microsoft.com/office/drawing/2014/main" id="{673ADA54-1BE8-FA4E-A7BB-EAA98D569C3C}"/>
                    </a:ext>
                  </a:extLst>
                </p:cNvPr>
                <p:cNvSpPr>
                  <a:spLocks noChangeAspect="1"/>
                </p:cNvSpPr>
                <p:nvPr/>
              </p:nvSpPr>
              <p:spPr bwMode="gray">
                <a:xfrm>
                  <a:off x="4610893" y="3505543"/>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94" name="Freeform 51">
                  <a:extLst>
                    <a:ext uri="{FF2B5EF4-FFF2-40B4-BE49-F238E27FC236}">
                      <a16:creationId xmlns:a16="http://schemas.microsoft.com/office/drawing/2014/main" id="{21BD37DF-D67C-3B42-B467-2E817AA43817}"/>
                    </a:ext>
                  </a:extLst>
                </p:cNvPr>
                <p:cNvSpPr>
                  <a:spLocks noChangeAspect="1"/>
                </p:cNvSpPr>
                <p:nvPr/>
              </p:nvSpPr>
              <p:spPr bwMode="gray">
                <a:xfrm>
                  <a:off x="4756943" y="3497605"/>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95" name="Freeform 52">
                  <a:extLst>
                    <a:ext uri="{FF2B5EF4-FFF2-40B4-BE49-F238E27FC236}">
                      <a16:creationId xmlns:a16="http://schemas.microsoft.com/office/drawing/2014/main" id="{FE536D02-66CA-7B4E-9779-306F64706F12}"/>
                    </a:ext>
                  </a:extLst>
                </p:cNvPr>
                <p:cNvSpPr>
                  <a:spLocks noChangeAspect="1"/>
                </p:cNvSpPr>
                <p:nvPr/>
              </p:nvSpPr>
              <p:spPr bwMode="gray">
                <a:xfrm>
                  <a:off x="4972842" y="3600794"/>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sp>
              <p:nvSpPr>
                <p:cNvPr id="196" name="Freeform 134">
                  <a:extLst>
                    <a:ext uri="{FF2B5EF4-FFF2-40B4-BE49-F238E27FC236}">
                      <a16:creationId xmlns:a16="http://schemas.microsoft.com/office/drawing/2014/main" id="{01E7DFC0-E79C-E04C-88F9-12D8E7EE7079}"/>
                    </a:ext>
                  </a:extLst>
                </p:cNvPr>
                <p:cNvSpPr>
                  <a:spLocks noChangeAspect="1"/>
                </p:cNvSpPr>
                <p:nvPr/>
              </p:nvSpPr>
              <p:spPr bwMode="gray">
                <a:xfrm>
                  <a:off x="5488780" y="3469030"/>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US" sz="1800" dirty="0">
                    <a:solidFill>
                      <a:srgbClr val="292F3C"/>
                    </a:solidFill>
                    <a:latin typeface="+mj-lt"/>
                  </a:endParaRPr>
                </a:p>
              </p:txBody>
            </p:sp>
            <p:grpSp>
              <p:nvGrpSpPr>
                <p:cNvPr id="197" name="Group 364">
                  <a:extLst>
                    <a:ext uri="{FF2B5EF4-FFF2-40B4-BE49-F238E27FC236}">
                      <a16:creationId xmlns:a16="http://schemas.microsoft.com/office/drawing/2014/main" id="{3721FAF2-C60D-0D43-9A71-2AAC3DD5AA2C}"/>
                    </a:ext>
                  </a:extLst>
                </p:cNvPr>
                <p:cNvGrpSpPr>
                  <a:grpSpLocks noChangeAspect="1"/>
                </p:cNvGrpSpPr>
                <p:nvPr/>
              </p:nvGrpSpPr>
              <p:grpSpPr bwMode="gray">
                <a:xfrm>
                  <a:off x="5141117" y="3280168"/>
                  <a:ext cx="289379" cy="349198"/>
                  <a:chOff x="3548063" y="12598"/>
                  <a:chExt cx="5667375" cy="6838965"/>
                </a:xfrm>
                <a:grpFill/>
              </p:grpSpPr>
              <p:sp>
                <p:nvSpPr>
                  <p:cNvPr id="198" name="Freeform 6">
                    <a:extLst>
                      <a:ext uri="{FF2B5EF4-FFF2-40B4-BE49-F238E27FC236}">
                        <a16:creationId xmlns:a16="http://schemas.microsoft.com/office/drawing/2014/main" id="{824A3E78-C293-074A-A775-208D7C41AA16}"/>
                      </a:ext>
                    </a:extLst>
                  </p:cNvPr>
                  <p:cNvSpPr>
                    <a:spLocks/>
                  </p:cNvSpPr>
                  <p:nvPr/>
                </p:nvSpPr>
                <p:spPr bwMode="gray">
                  <a:xfrm>
                    <a:off x="4084635" y="3873405"/>
                    <a:ext cx="4257675" cy="2978158"/>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GB" sz="1800" dirty="0">
                      <a:solidFill>
                        <a:srgbClr val="292F3C"/>
                      </a:solidFill>
                      <a:latin typeface="+mj-lt"/>
                    </a:endParaRPr>
                  </a:p>
                </p:txBody>
              </p:sp>
              <p:sp>
                <p:nvSpPr>
                  <p:cNvPr id="199" name="Freeform 9">
                    <a:extLst>
                      <a:ext uri="{FF2B5EF4-FFF2-40B4-BE49-F238E27FC236}">
                        <a16:creationId xmlns:a16="http://schemas.microsoft.com/office/drawing/2014/main" id="{B7B1AD36-8F4F-D045-AF43-11B91CAC876C}"/>
                      </a:ext>
                    </a:extLst>
                  </p:cNvPr>
                  <p:cNvSpPr>
                    <a:spLocks/>
                  </p:cNvSpPr>
                  <p:nvPr/>
                </p:nvSpPr>
                <p:spPr bwMode="gray">
                  <a:xfrm>
                    <a:off x="3548063" y="12598"/>
                    <a:ext cx="5667375" cy="4860919"/>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3175" cap="rnd" cmpd="sng">
                    <a:solidFill>
                      <a:schemeClr val="bg1"/>
                    </a:solidFill>
                    <a:prstDash val="solid"/>
                    <a:round/>
                    <a:headEnd type="none" w="med" len="med"/>
                    <a:tailEnd type="none" w="med" len="med"/>
                  </a:ln>
                  <a:effectLst/>
                </p:spPr>
                <p:txBody>
                  <a:bodyPr/>
                  <a:lstStyle/>
                  <a:p>
                    <a:pPr defTabSz="457142"/>
                    <a:endParaRPr lang="en-GB" sz="1800" dirty="0">
                      <a:solidFill>
                        <a:srgbClr val="292F3C"/>
                      </a:solidFill>
                      <a:latin typeface="+mj-lt"/>
                    </a:endParaRPr>
                  </a:p>
                </p:txBody>
              </p:sp>
            </p:grpSp>
          </p:grpSp>
        </p:grpSp>
      </p:grpSp>
      <p:sp>
        <p:nvSpPr>
          <p:cNvPr id="391" name="Oval 390">
            <a:extLst>
              <a:ext uri="{FF2B5EF4-FFF2-40B4-BE49-F238E27FC236}">
                <a16:creationId xmlns:a16="http://schemas.microsoft.com/office/drawing/2014/main" id="{7467D553-BC56-3C4D-BADE-552E9CB7124A}"/>
              </a:ext>
            </a:extLst>
          </p:cNvPr>
          <p:cNvSpPr>
            <a:spLocks noChangeAspect="1"/>
          </p:cNvSpPr>
          <p:nvPr/>
        </p:nvSpPr>
        <p:spPr>
          <a:xfrm>
            <a:off x="4656502" y="3132816"/>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392" name="Oval 391">
            <a:extLst>
              <a:ext uri="{FF2B5EF4-FFF2-40B4-BE49-F238E27FC236}">
                <a16:creationId xmlns:a16="http://schemas.microsoft.com/office/drawing/2014/main" id="{3898FC07-37E1-5449-BF04-FB5482A1D8C6}"/>
              </a:ext>
            </a:extLst>
          </p:cNvPr>
          <p:cNvSpPr>
            <a:spLocks noChangeAspect="1"/>
          </p:cNvSpPr>
          <p:nvPr/>
        </p:nvSpPr>
        <p:spPr>
          <a:xfrm>
            <a:off x="4931306" y="3375526"/>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393" name="Oval 392">
            <a:extLst>
              <a:ext uri="{FF2B5EF4-FFF2-40B4-BE49-F238E27FC236}">
                <a16:creationId xmlns:a16="http://schemas.microsoft.com/office/drawing/2014/main" id="{E46C011F-8ADF-8E44-93AB-3CF7D4CC53E4}"/>
              </a:ext>
            </a:extLst>
          </p:cNvPr>
          <p:cNvSpPr>
            <a:spLocks noChangeAspect="1"/>
          </p:cNvSpPr>
          <p:nvPr/>
        </p:nvSpPr>
        <p:spPr>
          <a:xfrm>
            <a:off x="5085017" y="2834562"/>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394" name="Oval 393">
            <a:extLst>
              <a:ext uri="{FF2B5EF4-FFF2-40B4-BE49-F238E27FC236}">
                <a16:creationId xmlns:a16="http://schemas.microsoft.com/office/drawing/2014/main" id="{1B6A0460-F0B3-7342-8FA8-AA9265ABF679}"/>
              </a:ext>
            </a:extLst>
          </p:cNvPr>
          <p:cNvSpPr>
            <a:spLocks noChangeAspect="1"/>
          </p:cNvSpPr>
          <p:nvPr/>
        </p:nvSpPr>
        <p:spPr>
          <a:xfrm>
            <a:off x="5038198" y="2677781"/>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395" name="Oval 394">
            <a:extLst>
              <a:ext uri="{FF2B5EF4-FFF2-40B4-BE49-F238E27FC236}">
                <a16:creationId xmlns:a16="http://schemas.microsoft.com/office/drawing/2014/main" id="{4394ABBE-F6EB-1F41-91F7-6B13E1224BAA}"/>
              </a:ext>
            </a:extLst>
          </p:cNvPr>
          <p:cNvSpPr>
            <a:spLocks noChangeAspect="1"/>
          </p:cNvSpPr>
          <p:nvPr/>
        </p:nvSpPr>
        <p:spPr>
          <a:xfrm>
            <a:off x="6112473" y="2506554"/>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396" name="Oval 395">
            <a:extLst>
              <a:ext uri="{FF2B5EF4-FFF2-40B4-BE49-F238E27FC236}">
                <a16:creationId xmlns:a16="http://schemas.microsoft.com/office/drawing/2014/main" id="{6778BAD0-5461-2A45-B44F-1DA0FA2F3E95}"/>
              </a:ext>
            </a:extLst>
          </p:cNvPr>
          <p:cNvSpPr>
            <a:spLocks noChangeAspect="1"/>
          </p:cNvSpPr>
          <p:nvPr/>
        </p:nvSpPr>
        <p:spPr>
          <a:xfrm>
            <a:off x="6172158" y="2665870"/>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397" name="Oval 396">
            <a:extLst>
              <a:ext uri="{FF2B5EF4-FFF2-40B4-BE49-F238E27FC236}">
                <a16:creationId xmlns:a16="http://schemas.microsoft.com/office/drawing/2014/main" id="{6B9C1E3E-864E-B547-B02E-8D83D5DF0054}"/>
              </a:ext>
            </a:extLst>
          </p:cNvPr>
          <p:cNvSpPr>
            <a:spLocks noChangeAspect="1"/>
          </p:cNvSpPr>
          <p:nvPr/>
        </p:nvSpPr>
        <p:spPr>
          <a:xfrm>
            <a:off x="6119590" y="2834911"/>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398" name="Oval 397">
            <a:extLst>
              <a:ext uri="{FF2B5EF4-FFF2-40B4-BE49-F238E27FC236}">
                <a16:creationId xmlns:a16="http://schemas.microsoft.com/office/drawing/2014/main" id="{5CFDFAB5-B261-1541-B79D-C8550F1A162E}"/>
              </a:ext>
            </a:extLst>
          </p:cNvPr>
          <p:cNvSpPr>
            <a:spLocks noChangeAspect="1"/>
          </p:cNvSpPr>
          <p:nvPr/>
        </p:nvSpPr>
        <p:spPr>
          <a:xfrm>
            <a:off x="7356172" y="3181851"/>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399" name="Oval 398">
            <a:extLst>
              <a:ext uri="{FF2B5EF4-FFF2-40B4-BE49-F238E27FC236}">
                <a16:creationId xmlns:a16="http://schemas.microsoft.com/office/drawing/2014/main" id="{14434853-4BA4-FA45-A179-F0968B070F13}"/>
              </a:ext>
            </a:extLst>
          </p:cNvPr>
          <p:cNvSpPr>
            <a:spLocks noChangeAspect="1"/>
          </p:cNvSpPr>
          <p:nvPr/>
        </p:nvSpPr>
        <p:spPr>
          <a:xfrm>
            <a:off x="7211656" y="3245534"/>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01" name="TextBox 400">
            <a:extLst>
              <a:ext uri="{FF2B5EF4-FFF2-40B4-BE49-F238E27FC236}">
                <a16:creationId xmlns:a16="http://schemas.microsoft.com/office/drawing/2014/main" id="{16E9D3B3-5DD6-424C-AC89-56D6045DA960}"/>
              </a:ext>
            </a:extLst>
          </p:cNvPr>
          <p:cNvSpPr txBox="1"/>
          <p:nvPr/>
        </p:nvSpPr>
        <p:spPr>
          <a:xfrm>
            <a:off x="4702184" y="2514298"/>
            <a:ext cx="708848" cy="200055"/>
          </a:xfrm>
          <a:prstGeom prst="rect">
            <a:avLst/>
          </a:prstGeom>
          <a:noFill/>
        </p:spPr>
        <p:txBody>
          <a:bodyPr wrap="none" rtlCol="0">
            <a:spAutoFit/>
          </a:bodyPr>
          <a:lstStyle/>
          <a:p>
            <a:pPr defTabSz="457142"/>
            <a:r>
              <a:rPr lang="en-US" sz="700" b="1" dirty="0">
                <a:solidFill>
                  <a:schemeClr val="tx2"/>
                </a:solidFill>
                <a:latin typeface="+mj-lt"/>
              </a:rPr>
              <a:t>Toronto, ON</a:t>
            </a:r>
          </a:p>
        </p:txBody>
      </p:sp>
      <p:sp>
        <p:nvSpPr>
          <p:cNvPr id="402" name="TextBox 401">
            <a:extLst>
              <a:ext uri="{FF2B5EF4-FFF2-40B4-BE49-F238E27FC236}">
                <a16:creationId xmlns:a16="http://schemas.microsoft.com/office/drawing/2014/main" id="{D49BC07A-FDAA-2B4D-9E6B-CDBBFDCA5DF4}"/>
              </a:ext>
            </a:extLst>
          </p:cNvPr>
          <p:cNvSpPr txBox="1"/>
          <p:nvPr/>
        </p:nvSpPr>
        <p:spPr>
          <a:xfrm>
            <a:off x="5156200" y="2754093"/>
            <a:ext cx="713657" cy="307777"/>
          </a:xfrm>
          <a:prstGeom prst="rect">
            <a:avLst/>
          </a:prstGeom>
          <a:noFill/>
        </p:spPr>
        <p:txBody>
          <a:bodyPr wrap="none" rtlCol="0">
            <a:spAutoFit/>
          </a:bodyPr>
          <a:lstStyle/>
          <a:p>
            <a:pPr defTabSz="457142"/>
            <a:r>
              <a:rPr lang="en-US" sz="700" b="1" dirty="0">
                <a:solidFill>
                  <a:schemeClr val="tx2"/>
                </a:solidFill>
                <a:latin typeface="+mj-lt"/>
              </a:rPr>
              <a:t>New York</a:t>
            </a:r>
          </a:p>
          <a:p>
            <a:pPr defTabSz="457142"/>
            <a:r>
              <a:rPr lang="en-US" sz="700" b="1" dirty="0">
                <a:solidFill>
                  <a:schemeClr val="tx2"/>
                </a:solidFill>
                <a:latin typeface="+mj-lt"/>
              </a:rPr>
              <a:t>Philadelphia</a:t>
            </a:r>
          </a:p>
        </p:txBody>
      </p:sp>
      <p:sp>
        <p:nvSpPr>
          <p:cNvPr id="403" name="TextBox 402">
            <a:extLst>
              <a:ext uri="{FF2B5EF4-FFF2-40B4-BE49-F238E27FC236}">
                <a16:creationId xmlns:a16="http://schemas.microsoft.com/office/drawing/2014/main" id="{98770179-50AA-064F-A2AD-6D21C9A91D8F}"/>
              </a:ext>
            </a:extLst>
          </p:cNvPr>
          <p:cNvSpPr txBox="1"/>
          <p:nvPr/>
        </p:nvSpPr>
        <p:spPr>
          <a:xfrm>
            <a:off x="4705509" y="3128899"/>
            <a:ext cx="489236" cy="200055"/>
          </a:xfrm>
          <a:prstGeom prst="rect">
            <a:avLst/>
          </a:prstGeom>
          <a:noFill/>
        </p:spPr>
        <p:txBody>
          <a:bodyPr wrap="none" rtlCol="0">
            <a:spAutoFit/>
          </a:bodyPr>
          <a:lstStyle/>
          <a:p>
            <a:pPr defTabSz="457142"/>
            <a:r>
              <a:rPr lang="en-US" sz="700" b="1" dirty="0">
                <a:solidFill>
                  <a:schemeClr val="tx2"/>
                </a:solidFill>
                <a:latin typeface="+mj-lt"/>
              </a:rPr>
              <a:t>Mexico</a:t>
            </a:r>
          </a:p>
        </p:txBody>
      </p:sp>
      <p:sp>
        <p:nvSpPr>
          <p:cNvPr id="404" name="TextBox 403">
            <a:extLst>
              <a:ext uri="{FF2B5EF4-FFF2-40B4-BE49-F238E27FC236}">
                <a16:creationId xmlns:a16="http://schemas.microsoft.com/office/drawing/2014/main" id="{B3A645E5-55BF-9840-989F-EB7625C52E7B}"/>
              </a:ext>
            </a:extLst>
          </p:cNvPr>
          <p:cNvSpPr txBox="1"/>
          <p:nvPr/>
        </p:nvSpPr>
        <p:spPr>
          <a:xfrm>
            <a:off x="4336631" y="3332686"/>
            <a:ext cx="643125" cy="200055"/>
          </a:xfrm>
          <a:prstGeom prst="rect">
            <a:avLst/>
          </a:prstGeom>
          <a:noFill/>
        </p:spPr>
        <p:txBody>
          <a:bodyPr wrap="none" rtlCol="0">
            <a:spAutoFit/>
          </a:bodyPr>
          <a:lstStyle/>
          <a:p>
            <a:pPr algn="r" defTabSz="457142"/>
            <a:r>
              <a:rPr lang="en-US" sz="700" b="1" dirty="0">
                <a:solidFill>
                  <a:schemeClr val="tx2"/>
                </a:solidFill>
                <a:latin typeface="+mj-lt"/>
              </a:rPr>
              <a:t>Costa</a:t>
            </a:r>
            <a:r>
              <a:rPr lang="en-US" sz="600" b="1" dirty="0">
                <a:solidFill>
                  <a:schemeClr val="tx2"/>
                </a:solidFill>
                <a:latin typeface="+mj-lt"/>
              </a:rPr>
              <a:t> </a:t>
            </a:r>
            <a:r>
              <a:rPr lang="en-US" sz="700" b="1" dirty="0">
                <a:solidFill>
                  <a:schemeClr val="tx2"/>
                </a:solidFill>
                <a:latin typeface="+mj-lt"/>
              </a:rPr>
              <a:t>Rica</a:t>
            </a:r>
          </a:p>
        </p:txBody>
      </p:sp>
      <p:sp>
        <p:nvSpPr>
          <p:cNvPr id="405" name="TextBox 404">
            <a:extLst>
              <a:ext uri="{FF2B5EF4-FFF2-40B4-BE49-F238E27FC236}">
                <a16:creationId xmlns:a16="http://schemas.microsoft.com/office/drawing/2014/main" id="{DAD78045-A0B9-C341-A162-E748093DF491}"/>
              </a:ext>
            </a:extLst>
          </p:cNvPr>
          <p:cNvSpPr txBox="1"/>
          <p:nvPr/>
        </p:nvSpPr>
        <p:spPr>
          <a:xfrm>
            <a:off x="5633752" y="3749236"/>
            <a:ext cx="429926" cy="200055"/>
          </a:xfrm>
          <a:prstGeom prst="rect">
            <a:avLst/>
          </a:prstGeom>
          <a:noFill/>
        </p:spPr>
        <p:txBody>
          <a:bodyPr wrap="none" rtlCol="0">
            <a:spAutoFit/>
          </a:bodyPr>
          <a:lstStyle/>
          <a:p>
            <a:pPr defTabSz="457142"/>
            <a:r>
              <a:rPr lang="en-US" sz="700" b="1" dirty="0">
                <a:solidFill>
                  <a:schemeClr val="tx2"/>
                </a:solidFill>
                <a:latin typeface="+mj-lt"/>
              </a:rPr>
              <a:t>Brazil</a:t>
            </a:r>
          </a:p>
        </p:txBody>
      </p:sp>
      <p:sp>
        <p:nvSpPr>
          <p:cNvPr id="406" name="TextBox 405">
            <a:extLst>
              <a:ext uri="{FF2B5EF4-FFF2-40B4-BE49-F238E27FC236}">
                <a16:creationId xmlns:a16="http://schemas.microsoft.com/office/drawing/2014/main" id="{75ED9BAA-15A5-FE42-9AFC-67DDA9CB45D6}"/>
              </a:ext>
            </a:extLst>
          </p:cNvPr>
          <p:cNvSpPr txBox="1"/>
          <p:nvPr/>
        </p:nvSpPr>
        <p:spPr>
          <a:xfrm>
            <a:off x="5271081" y="4216954"/>
            <a:ext cx="603050" cy="200055"/>
          </a:xfrm>
          <a:prstGeom prst="rect">
            <a:avLst/>
          </a:prstGeom>
          <a:noFill/>
        </p:spPr>
        <p:txBody>
          <a:bodyPr wrap="none" rtlCol="0">
            <a:spAutoFit/>
          </a:bodyPr>
          <a:lstStyle/>
          <a:p>
            <a:pPr defTabSz="457142"/>
            <a:r>
              <a:rPr lang="en-US" sz="700" b="1" dirty="0">
                <a:solidFill>
                  <a:schemeClr val="tx2"/>
                </a:solidFill>
                <a:latin typeface="+mj-lt"/>
              </a:rPr>
              <a:t>Argentina</a:t>
            </a:r>
          </a:p>
        </p:txBody>
      </p:sp>
      <p:sp>
        <p:nvSpPr>
          <p:cNvPr id="407" name="TextBox 406">
            <a:extLst>
              <a:ext uri="{FF2B5EF4-FFF2-40B4-BE49-F238E27FC236}">
                <a16:creationId xmlns:a16="http://schemas.microsoft.com/office/drawing/2014/main" id="{8373E29C-28D2-B14C-8C72-8D15B6FE165D}"/>
              </a:ext>
            </a:extLst>
          </p:cNvPr>
          <p:cNvSpPr txBox="1"/>
          <p:nvPr/>
        </p:nvSpPr>
        <p:spPr>
          <a:xfrm>
            <a:off x="5647274" y="2458273"/>
            <a:ext cx="511679" cy="200055"/>
          </a:xfrm>
          <a:prstGeom prst="rect">
            <a:avLst/>
          </a:prstGeom>
          <a:noFill/>
        </p:spPr>
        <p:txBody>
          <a:bodyPr wrap="none" rtlCol="0">
            <a:spAutoFit/>
          </a:bodyPr>
          <a:lstStyle/>
          <a:p>
            <a:pPr algn="r" defTabSz="457142"/>
            <a:r>
              <a:rPr lang="en-US" sz="700" b="1" dirty="0">
                <a:solidFill>
                  <a:schemeClr val="tx2"/>
                </a:solidFill>
                <a:latin typeface="+mj-lt"/>
              </a:rPr>
              <a:t>London</a:t>
            </a:r>
          </a:p>
        </p:txBody>
      </p:sp>
      <p:sp>
        <p:nvSpPr>
          <p:cNvPr id="408" name="TextBox 407">
            <a:extLst>
              <a:ext uri="{FF2B5EF4-FFF2-40B4-BE49-F238E27FC236}">
                <a16:creationId xmlns:a16="http://schemas.microsoft.com/office/drawing/2014/main" id="{DB37BBFA-6AE1-9048-B73F-6DDA68AD07DE}"/>
              </a:ext>
            </a:extLst>
          </p:cNvPr>
          <p:cNvSpPr txBox="1"/>
          <p:nvPr/>
        </p:nvSpPr>
        <p:spPr>
          <a:xfrm>
            <a:off x="6186781" y="2798287"/>
            <a:ext cx="479619" cy="200055"/>
          </a:xfrm>
          <a:prstGeom prst="rect">
            <a:avLst/>
          </a:prstGeom>
          <a:noFill/>
        </p:spPr>
        <p:txBody>
          <a:bodyPr wrap="none" rtlCol="0">
            <a:spAutoFit/>
          </a:bodyPr>
          <a:lstStyle/>
          <a:p>
            <a:pPr algn="r" defTabSz="457142"/>
            <a:r>
              <a:rPr lang="en-US" sz="700" b="1" dirty="0">
                <a:solidFill>
                  <a:schemeClr val="tx2"/>
                </a:solidFill>
                <a:latin typeface="+mj-lt"/>
              </a:rPr>
              <a:t>Madrid</a:t>
            </a:r>
          </a:p>
        </p:txBody>
      </p:sp>
      <p:sp>
        <p:nvSpPr>
          <p:cNvPr id="409" name="TextBox 408">
            <a:extLst>
              <a:ext uri="{FF2B5EF4-FFF2-40B4-BE49-F238E27FC236}">
                <a16:creationId xmlns:a16="http://schemas.microsoft.com/office/drawing/2014/main" id="{1217E955-69C7-5141-BDD8-AC894670F36A}"/>
              </a:ext>
            </a:extLst>
          </p:cNvPr>
          <p:cNvSpPr txBox="1"/>
          <p:nvPr/>
        </p:nvSpPr>
        <p:spPr>
          <a:xfrm>
            <a:off x="5827979" y="2612449"/>
            <a:ext cx="404278" cy="200055"/>
          </a:xfrm>
          <a:prstGeom prst="rect">
            <a:avLst/>
          </a:prstGeom>
          <a:noFill/>
        </p:spPr>
        <p:txBody>
          <a:bodyPr wrap="none" rtlCol="0">
            <a:spAutoFit/>
          </a:bodyPr>
          <a:lstStyle/>
          <a:p>
            <a:pPr algn="r" defTabSz="457142"/>
            <a:r>
              <a:rPr lang="en-US" sz="700" b="1" dirty="0">
                <a:solidFill>
                  <a:schemeClr val="tx2"/>
                </a:solidFill>
                <a:latin typeface="+mj-lt"/>
              </a:rPr>
              <a:t>Paris</a:t>
            </a:r>
          </a:p>
        </p:txBody>
      </p:sp>
      <p:sp>
        <p:nvSpPr>
          <p:cNvPr id="410" name="TextBox 409">
            <a:extLst>
              <a:ext uri="{FF2B5EF4-FFF2-40B4-BE49-F238E27FC236}">
                <a16:creationId xmlns:a16="http://schemas.microsoft.com/office/drawing/2014/main" id="{1888981B-68FF-F944-9E34-41F68E289606}"/>
              </a:ext>
            </a:extLst>
          </p:cNvPr>
          <p:cNvSpPr txBox="1"/>
          <p:nvPr/>
        </p:nvSpPr>
        <p:spPr>
          <a:xfrm>
            <a:off x="7430967" y="3138295"/>
            <a:ext cx="402674" cy="200055"/>
          </a:xfrm>
          <a:prstGeom prst="rect">
            <a:avLst/>
          </a:prstGeom>
          <a:noFill/>
        </p:spPr>
        <p:txBody>
          <a:bodyPr wrap="none" rtlCol="0">
            <a:spAutoFit/>
          </a:bodyPr>
          <a:lstStyle/>
          <a:p>
            <a:pPr defTabSz="457142"/>
            <a:r>
              <a:rPr lang="en-US" sz="700" b="1" dirty="0">
                <a:solidFill>
                  <a:schemeClr val="tx2"/>
                </a:solidFill>
                <a:latin typeface="+mj-lt"/>
              </a:rPr>
              <a:t>Pune</a:t>
            </a:r>
          </a:p>
        </p:txBody>
      </p:sp>
      <p:sp>
        <p:nvSpPr>
          <p:cNvPr id="411" name="TextBox 410">
            <a:extLst>
              <a:ext uri="{FF2B5EF4-FFF2-40B4-BE49-F238E27FC236}">
                <a16:creationId xmlns:a16="http://schemas.microsoft.com/office/drawing/2014/main" id="{C769E357-F0DD-6D49-8C6B-D8203C2B10AE}"/>
              </a:ext>
            </a:extLst>
          </p:cNvPr>
          <p:cNvSpPr txBox="1"/>
          <p:nvPr/>
        </p:nvSpPr>
        <p:spPr>
          <a:xfrm>
            <a:off x="7620064" y="2850034"/>
            <a:ext cx="587020" cy="200055"/>
          </a:xfrm>
          <a:prstGeom prst="rect">
            <a:avLst/>
          </a:prstGeom>
          <a:noFill/>
        </p:spPr>
        <p:txBody>
          <a:bodyPr wrap="none" rtlCol="0">
            <a:spAutoFit/>
          </a:bodyPr>
          <a:lstStyle/>
          <a:p>
            <a:pPr defTabSz="457142"/>
            <a:r>
              <a:rPr lang="en-US" sz="700" b="1" dirty="0">
                <a:solidFill>
                  <a:schemeClr val="tx2"/>
                </a:solidFill>
                <a:latin typeface="+mj-lt"/>
              </a:rPr>
              <a:t>Shanghai</a:t>
            </a:r>
          </a:p>
        </p:txBody>
      </p:sp>
      <p:sp>
        <p:nvSpPr>
          <p:cNvPr id="412" name="TextBox 411">
            <a:extLst>
              <a:ext uri="{FF2B5EF4-FFF2-40B4-BE49-F238E27FC236}">
                <a16:creationId xmlns:a16="http://schemas.microsoft.com/office/drawing/2014/main" id="{91FE190F-F6C7-F64A-8B93-DDDF873968D6}"/>
              </a:ext>
            </a:extLst>
          </p:cNvPr>
          <p:cNvSpPr txBox="1"/>
          <p:nvPr/>
        </p:nvSpPr>
        <p:spPr>
          <a:xfrm>
            <a:off x="8321320" y="2847355"/>
            <a:ext cx="453970" cy="200055"/>
          </a:xfrm>
          <a:prstGeom prst="rect">
            <a:avLst/>
          </a:prstGeom>
          <a:noFill/>
        </p:spPr>
        <p:txBody>
          <a:bodyPr wrap="none" rtlCol="0">
            <a:spAutoFit/>
          </a:bodyPr>
          <a:lstStyle/>
          <a:p>
            <a:pPr defTabSz="457142"/>
            <a:r>
              <a:rPr lang="en-US" sz="700" b="1" dirty="0">
                <a:solidFill>
                  <a:schemeClr val="tx2"/>
                </a:solidFill>
                <a:latin typeface="+mj-lt"/>
              </a:rPr>
              <a:t>Osaka</a:t>
            </a:r>
          </a:p>
        </p:txBody>
      </p:sp>
      <p:sp>
        <p:nvSpPr>
          <p:cNvPr id="413" name="TextBox 412">
            <a:extLst>
              <a:ext uri="{FF2B5EF4-FFF2-40B4-BE49-F238E27FC236}">
                <a16:creationId xmlns:a16="http://schemas.microsoft.com/office/drawing/2014/main" id="{47C71AAF-D4CC-2945-B901-F2AD54631235}"/>
              </a:ext>
            </a:extLst>
          </p:cNvPr>
          <p:cNvSpPr txBox="1"/>
          <p:nvPr/>
        </p:nvSpPr>
        <p:spPr>
          <a:xfrm>
            <a:off x="8065474" y="3903070"/>
            <a:ext cx="638316" cy="200055"/>
          </a:xfrm>
          <a:prstGeom prst="rect">
            <a:avLst/>
          </a:prstGeom>
          <a:noFill/>
        </p:spPr>
        <p:txBody>
          <a:bodyPr wrap="none" rtlCol="0">
            <a:spAutoFit/>
          </a:bodyPr>
          <a:lstStyle/>
          <a:p>
            <a:pPr algn="ctr" defTabSz="457142"/>
            <a:r>
              <a:rPr lang="en-US" sz="700" b="1" dirty="0">
                <a:solidFill>
                  <a:schemeClr val="tx2"/>
                </a:solidFill>
                <a:latin typeface="+mj-lt"/>
              </a:rPr>
              <a:t>Melbourne</a:t>
            </a:r>
          </a:p>
        </p:txBody>
      </p:sp>
      <p:sp>
        <p:nvSpPr>
          <p:cNvPr id="414" name="TextBox 413">
            <a:extLst>
              <a:ext uri="{FF2B5EF4-FFF2-40B4-BE49-F238E27FC236}">
                <a16:creationId xmlns:a16="http://schemas.microsoft.com/office/drawing/2014/main" id="{E83A50FD-2FF8-794A-B42D-2F7E8D9E5958}"/>
              </a:ext>
            </a:extLst>
          </p:cNvPr>
          <p:cNvSpPr txBox="1"/>
          <p:nvPr/>
        </p:nvSpPr>
        <p:spPr>
          <a:xfrm>
            <a:off x="6243840" y="2393716"/>
            <a:ext cx="678391" cy="200055"/>
          </a:xfrm>
          <a:prstGeom prst="rect">
            <a:avLst/>
          </a:prstGeom>
          <a:noFill/>
        </p:spPr>
        <p:txBody>
          <a:bodyPr wrap="none" rtlCol="0">
            <a:spAutoFit/>
          </a:bodyPr>
          <a:lstStyle/>
          <a:p>
            <a:pPr defTabSz="457142"/>
            <a:r>
              <a:rPr lang="en-US" sz="700" b="1" dirty="0">
                <a:solidFill>
                  <a:schemeClr val="tx2"/>
                </a:solidFill>
                <a:latin typeface="+mj-lt"/>
              </a:rPr>
              <a:t>Amsterdam</a:t>
            </a:r>
          </a:p>
        </p:txBody>
      </p:sp>
      <p:sp>
        <p:nvSpPr>
          <p:cNvPr id="415" name="TextBox 414">
            <a:extLst>
              <a:ext uri="{FF2B5EF4-FFF2-40B4-BE49-F238E27FC236}">
                <a16:creationId xmlns:a16="http://schemas.microsoft.com/office/drawing/2014/main" id="{29504B3D-06B9-5D45-BE52-1E018E9B1BDE}"/>
              </a:ext>
            </a:extLst>
          </p:cNvPr>
          <p:cNvSpPr txBox="1"/>
          <p:nvPr/>
        </p:nvSpPr>
        <p:spPr>
          <a:xfrm>
            <a:off x="8001458" y="3291757"/>
            <a:ext cx="465192" cy="200055"/>
          </a:xfrm>
          <a:prstGeom prst="rect">
            <a:avLst/>
          </a:prstGeom>
          <a:noFill/>
        </p:spPr>
        <p:txBody>
          <a:bodyPr wrap="none" rtlCol="0">
            <a:spAutoFit/>
          </a:bodyPr>
          <a:lstStyle/>
          <a:p>
            <a:pPr defTabSz="457142"/>
            <a:r>
              <a:rPr lang="en-US" sz="700" b="1" dirty="0">
                <a:solidFill>
                  <a:schemeClr val="tx2"/>
                </a:solidFill>
                <a:latin typeface="+mj-lt"/>
              </a:rPr>
              <a:t>Manila</a:t>
            </a:r>
          </a:p>
        </p:txBody>
      </p:sp>
      <p:sp>
        <p:nvSpPr>
          <p:cNvPr id="416" name="TextBox 415">
            <a:extLst>
              <a:ext uri="{FF2B5EF4-FFF2-40B4-BE49-F238E27FC236}">
                <a16:creationId xmlns:a16="http://schemas.microsoft.com/office/drawing/2014/main" id="{B4C70D08-CE83-2247-A23C-D95E3E0B05C3}"/>
              </a:ext>
            </a:extLst>
          </p:cNvPr>
          <p:cNvSpPr txBox="1"/>
          <p:nvPr/>
        </p:nvSpPr>
        <p:spPr>
          <a:xfrm>
            <a:off x="6624068" y="3202177"/>
            <a:ext cx="646331" cy="200055"/>
          </a:xfrm>
          <a:prstGeom prst="rect">
            <a:avLst/>
          </a:prstGeom>
          <a:noFill/>
        </p:spPr>
        <p:txBody>
          <a:bodyPr wrap="none" rtlCol="0">
            <a:spAutoFit/>
          </a:bodyPr>
          <a:lstStyle/>
          <a:p>
            <a:pPr algn="r" defTabSz="457142"/>
            <a:r>
              <a:rPr lang="en-US" sz="700" b="1" dirty="0">
                <a:solidFill>
                  <a:schemeClr val="tx2"/>
                </a:solidFill>
                <a:latin typeface="+mj-lt"/>
              </a:rPr>
              <a:t>Hyderabad</a:t>
            </a:r>
          </a:p>
        </p:txBody>
      </p:sp>
      <p:sp>
        <p:nvSpPr>
          <p:cNvPr id="417" name="TextBox 416">
            <a:extLst>
              <a:ext uri="{FF2B5EF4-FFF2-40B4-BE49-F238E27FC236}">
                <a16:creationId xmlns:a16="http://schemas.microsoft.com/office/drawing/2014/main" id="{82B803FF-A1B7-0A42-B10C-20C70C78087F}"/>
              </a:ext>
            </a:extLst>
          </p:cNvPr>
          <p:cNvSpPr txBox="1"/>
          <p:nvPr/>
        </p:nvSpPr>
        <p:spPr>
          <a:xfrm>
            <a:off x="3759369" y="2950933"/>
            <a:ext cx="797014" cy="200055"/>
          </a:xfrm>
          <a:prstGeom prst="rect">
            <a:avLst/>
          </a:prstGeom>
          <a:noFill/>
        </p:spPr>
        <p:txBody>
          <a:bodyPr wrap="none" rtlCol="0">
            <a:spAutoFit/>
          </a:bodyPr>
          <a:lstStyle/>
          <a:p>
            <a:pPr algn="r" defTabSz="457142"/>
            <a:r>
              <a:rPr lang="en-US" sz="700" b="1" dirty="0">
                <a:solidFill>
                  <a:schemeClr val="tx2"/>
                </a:solidFill>
                <a:latin typeface="+mj-lt"/>
              </a:rPr>
              <a:t>San Francisco</a:t>
            </a:r>
          </a:p>
        </p:txBody>
      </p:sp>
      <p:sp>
        <p:nvSpPr>
          <p:cNvPr id="418" name="TextBox 417">
            <a:extLst>
              <a:ext uri="{FF2B5EF4-FFF2-40B4-BE49-F238E27FC236}">
                <a16:creationId xmlns:a16="http://schemas.microsoft.com/office/drawing/2014/main" id="{1CDA1BCF-328E-5F48-8314-18703AE8BD24}"/>
              </a:ext>
            </a:extLst>
          </p:cNvPr>
          <p:cNvSpPr txBox="1"/>
          <p:nvPr/>
        </p:nvSpPr>
        <p:spPr>
          <a:xfrm>
            <a:off x="7437334" y="3357046"/>
            <a:ext cx="537327" cy="200055"/>
          </a:xfrm>
          <a:prstGeom prst="rect">
            <a:avLst/>
          </a:prstGeom>
          <a:noFill/>
        </p:spPr>
        <p:txBody>
          <a:bodyPr wrap="none" rtlCol="0">
            <a:spAutoFit/>
          </a:bodyPr>
          <a:lstStyle/>
          <a:p>
            <a:pPr defTabSz="457142"/>
            <a:r>
              <a:rPr lang="en-US" sz="700" b="1" dirty="0">
                <a:solidFill>
                  <a:schemeClr val="tx2"/>
                </a:solidFill>
                <a:latin typeface="+mj-lt"/>
              </a:rPr>
              <a:t>Chennai</a:t>
            </a:r>
          </a:p>
        </p:txBody>
      </p:sp>
      <p:sp>
        <p:nvSpPr>
          <p:cNvPr id="419" name="Oval 418">
            <a:extLst>
              <a:ext uri="{FF2B5EF4-FFF2-40B4-BE49-F238E27FC236}">
                <a16:creationId xmlns:a16="http://schemas.microsoft.com/office/drawing/2014/main" id="{397E7D98-7375-0246-98EA-C24063A70465}"/>
              </a:ext>
            </a:extLst>
          </p:cNvPr>
          <p:cNvSpPr>
            <a:spLocks noChangeAspect="1"/>
          </p:cNvSpPr>
          <p:nvPr/>
        </p:nvSpPr>
        <p:spPr>
          <a:xfrm>
            <a:off x="7364056" y="3397941"/>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20" name="Oval 419">
            <a:extLst>
              <a:ext uri="{FF2B5EF4-FFF2-40B4-BE49-F238E27FC236}">
                <a16:creationId xmlns:a16="http://schemas.microsoft.com/office/drawing/2014/main" id="{2B9C6B80-974E-F741-AA74-AF8668B5483E}"/>
              </a:ext>
            </a:extLst>
          </p:cNvPr>
          <p:cNvSpPr>
            <a:spLocks noChangeAspect="1"/>
          </p:cNvSpPr>
          <p:nvPr/>
        </p:nvSpPr>
        <p:spPr>
          <a:xfrm>
            <a:off x="5538995" y="3785328"/>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21" name="Oval 420">
            <a:extLst>
              <a:ext uri="{FF2B5EF4-FFF2-40B4-BE49-F238E27FC236}">
                <a16:creationId xmlns:a16="http://schemas.microsoft.com/office/drawing/2014/main" id="{67B45A69-9B56-0D43-BF38-EDD7300CA63C}"/>
              </a:ext>
            </a:extLst>
          </p:cNvPr>
          <p:cNvSpPr>
            <a:spLocks noChangeAspect="1"/>
          </p:cNvSpPr>
          <p:nvPr/>
        </p:nvSpPr>
        <p:spPr>
          <a:xfrm>
            <a:off x="5188341" y="4255392"/>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22" name="Oval 421">
            <a:extLst>
              <a:ext uri="{FF2B5EF4-FFF2-40B4-BE49-F238E27FC236}">
                <a16:creationId xmlns:a16="http://schemas.microsoft.com/office/drawing/2014/main" id="{E1379CC9-33D8-6D4C-9918-6839C37AC77F}"/>
              </a:ext>
            </a:extLst>
          </p:cNvPr>
          <p:cNvSpPr>
            <a:spLocks noChangeAspect="1"/>
          </p:cNvSpPr>
          <p:nvPr/>
        </p:nvSpPr>
        <p:spPr>
          <a:xfrm>
            <a:off x="7862566" y="3019250"/>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23" name="Oval 422">
            <a:extLst>
              <a:ext uri="{FF2B5EF4-FFF2-40B4-BE49-F238E27FC236}">
                <a16:creationId xmlns:a16="http://schemas.microsoft.com/office/drawing/2014/main" id="{456E5997-173E-D849-8D25-8648F24557B5}"/>
              </a:ext>
            </a:extLst>
          </p:cNvPr>
          <p:cNvSpPr>
            <a:spLocks noChangeAspect="1"/>
          </p:cNvSpPr>
          <p:nvPr/>
        </p:nvSpPr>
        <p:spPr>
          <a:xfrm>
            <a:off x="8242867" y="2884662"/>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24" name="Oval 423">
            <a:extLst>
              <a:ext uri="{FF2B5EF4-FFF2-40B4-BE49-F238E27FC236}">
                <a16:creationId xmlns:a16="http://schemas.microsoft.com/office/drawing/2014/main" id="{363FF38B-B744-404D-A653-0B46ED6E754F}"/>
              </a:ext>
            </a:extLst>
          </p:cNvPr>
          <p:cNvSpPr>
            <a:spLocks noChangeAspect="1"/>
          </p:cNvSpPr>
          <p:nvPr/>
        </p:nvSpPr>
        <p:spPr>
          <a:xfrm>
            <a:off x="8333244" y="4080266"/>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25" name="Oval 424">
            <a:extLst>
              <a:ext uri="{FF2B5EF4-FFF2-40B4-BE49-F238E27FC236}">
                <a16:creationId xmlns:a16="http://schemas.microsoft.com/office/drawing/2014/main" id="{73928FEE-E44D-B542-BD54-2884E0D699B5}"/>
              </a:ext>
            </a:extLst>
          </p:cNvPr>
          <p:cNvSpPr>
            <a:spLocks noChangeAspect="1"/>
          </p:cNvSpPr>
          <p:nvPr/>
        </p:nvSpPr>
        <p:spPr>
          <a:xfrm>
            <a:off x="7927291" y="3331086"/>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26" name="Oval 425">
            <a:extLst>
              <a:ext uri="{FF2B5EF4-FFF2-40B4-BE49-F238E27FC236}">
                <a16:creationId xmlns:a16="http://schemas.microsoft.com/office/drawing/2014/main" id="{E91666DD-F180-C346-BACB-DAE7009EDE09}"/>
              </a:ext>
            </a:extLst>
          </p:cNvPr>
          <p:cNvSpPr>
            <a:spLocks noChangeAspect="1"/>
          </p:cNvSpPr>
          <p:nvPr/>
        </p:nvSpPr>
        <p:spPr>
          <a:xfrm>
            <a:off x="6257299" y="2547401"/>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27" name="Oval 426">
            <a:extLst>
              <a:ext uri="{FF2B5EF4-FFF2-40B4-BE49-F238E27FC236}">
                <a16:creationId xmlns:a16="http://schemas.microsoft.com/office/drawing/2014/main" id="{E5EF29F4-B2FE-7546-985F-EFB1EA7C398F}"/>
              </a:ext>
            </a:extLst>
          </p:cNvPr>
          <p:cNvSpPr>
            <a:spLocks noChangeAspect="1"/>
          </p:cNvSpPr>
          <p:nvPr/>
        </p:nvSpPr>
        <p:spPr>
          <a:xfrm>
            <a:off x="4368539" y="2889980"/>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28" name="Rectangle 427">
            <a:extLst>
              <a:ext uri="{FF2B5EF4-FFF2-40B4-BE49-F238E27FC236}">
                <a16:creationId xmlns:a16="http://schemas.microsoft.com/office/drawing/2014/main" id="{71501CF5-6AD2-E542-B49E-28C3EC44EC32}"/>
              </a:ext>
            </a:extLst>
          </p:cNvPr>
          <p:cNvSpPr/>
          <p:nvPr/>
        </p:nvSpPr>
        <p:spPr>
          <a:xfrm>
            <a:off x="3613439" y="1294548"/>
            <a:ext cx="5530563" cy="45206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graphicFrame>
        <p:nvGraphicFramePr>
          <p:cNvPr id="429" name="Table 428">
            <a:extLst>
              <a:ext uri="{FF2B5EF4-FFF2-40B4-BE49-F238E27FC236}">
                <a16:creationId xmlns:a16="http://schemas.microsoft.com/office/drawing/2014/main" id="{6B747851-458A-514B-8DEA-9FCC6B653B68}"/>
              </a:ext>
            </a:extLst>
          </p:cNvPr>
          <p:cNvGraphicFramePr>
            <a:graphicFrameLocks noGrp="1"/>
          </p:cNvGraphicFramePr>
          <p:nvPr/>
        </p:nvGraphicFramePr>
        <p:xfrm>
          <a:off x="1" y="955625"/>
          <a:ext cx="8991598" cy="702945"/>
        </p:xfrm>
        <a:graphic>
          <a:graphicData uri="http://schemas.openxmlformats.org/drawingml/2006/table">
            <a:tbl>
              <a:tblPr firstRow="1" bandRow="1"/>
              <a:tblGrid>
                <a:gridCol w="1284514">
                  <a:extLst>
                    <a:ext uri="{9D8B030D-6E8A-4147-A177-3AD203B41FA5}">
                      <a16:colId xmlns:a16="http://schemas.microsoft.com/office/drawing/2014/main" val="20000"/>
                    </a:ext>
                  </a:extLst>
                </a:gridCol>
                <a:gridCol w="1284514">
                  <a:extLst>
                    <a:ext uri="{9D8B030D-6E8A-4147-A177-3AD203B41FA5}">
                      <a16:colId xmlns:a16="http://schemas.microsoft.com/office/drawing/2014/main" val="20001"/>
                    </a:ext>
                  </a:extLst>
                </a:gridCol>
                <a:gridCol w="1284514">
                  <a:extLst>
                    <a:ext uri="{9D8B030D-6E8A-4147-A177-3AD203B41FA5}">
                      <a16:colId xmlns:a16="http://schemas.microsoft.com/office/drawing/2014/main" val="20002"/>
                    </a:ext>
                  </a:extLst>
                </a:gridCol>
                <a:gridCol w="1284514">
                  <a:extLst>
                    <a:ext uri="{9D8B030D-6E8A-4147-A177-3AD203B41FA5}">
                      <a16:colId xmlns:a16="http://schemas.microsoft.com/office/drawing/2014/main" val="20003"/>
                    </a:ext>
                  </a:extLst>
                </a:gridCol>
                <a:gridCol w="1284514">
                  <a:extLst>
                    <a:ext uri="{9D8B030D-6E8A-4147-A177-3AD203B41FA5}">
                      <a16:colId xmlns:a16="http://schemas.microsoft.com/office/drawing/2014/main" val="20005"/>
                    </a:ext>
                  </a:extLst>
                </a:gridCol>
                <a:gridCol w="1284514">
                  <a:extLst>
                    <a:ext uri="{9D8B030D-6E8A-4147-A177-3AD203B41FA5}">
                      <a16:colId xmlns:a16="http://schemas.microsoft.com/office/drawing/2014/main" val="4221198703"/>
                    </a:ext>
                  </a:extLst>
                </a:gridCol>
                <a:gridCol w="1284514">
                  <a:extLst>
                    <a:ext uri="{9D8B030D-6E8A-4147-A177-3AD203B41FA5}">
                      <a16:colId xmlns:a16="http://schemas.microsoft.com/office/drawing/2014/main" val="520008546"/>
                    </a:ext>
                  </a:extLst>
                </a:gridCol>
              </a:tblGrid>
              <a:tr h="360045">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600" b="1" i="0" spc="-50" baseline="0" dirty="0">
                          <a:solidFill>
                            <a:schemeClr val="tx1"/>
                          </a:solidFill>
                          <a:latin typeface="+mj-lt"/>
                          <a:ea typeface="Avenir Next" charset="0"/>
                          <a:cs typeface="Avenir Next Regular"/>
                        </a:rPr>
                        <a:t>70+</a:t>
                      </a:r>
                    </a:p>
                  </a:txBody>
                  <a:tcPr marT="0" marB="0">
                    <a:lnL>
                      <a:noFill/>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600" b="1" i="0" kern="1200" spc="-50" baseline="0" dirty="0">
                          <a:solidFill>
                            <a:schemeClr val="tx1"/>
                          </a:solidFill>
                          <a:latin typeface="+mj-lt"/>
                          <a:ea typeface="Avenir Next" charset="0"/>
                          <a:cs typeface="Avenir Next Regular"/>
                        </a:rPr>
                        <a:t>6,500</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600" b="1" i="0" kern="1200" spc="-50" baseline="0" dirty="0">
                          <a:solidFill>
                            <a:schemeClr val="tx1"/>
                          </a:solidFill>
                          <a:latin typeface="+mj-lt"/>
                          <a:ea typeface="Avenir Next" charset="0"/>
                          <a:cs typeface="Avenir Next Regular"/>
                        </a:rPr>
                        <a:t>1,150</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600" b="1" i="0" kern="1200" spc="-50" baseline="0" dirty="0">
                          <a:solidFill>
                            <a:schemeClr val="tx1"/>
                          </a:solidFill>
                          <a:latin typeface="+mj-lt"/>
                          <a:ea typeface="Avenir Next" charset="0"/>
                          <a:cs typeface="Avenir Next Regular"/>
                        </a:rPr>
                        <a:t>20,000</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600" b="1" i="0" u="none" strike="noStrike" kern="1200" cap="none" spc="-50" normalizeH="0" baseline="0" noProof="0" dirty="0">
                          <a:ln>
                            <a:noFill/>
                          </a:ln>
                          <a:solidFill>
                            <a:prstClr val="black"/>
                          </a:solidFill>
                          <a:effectLst/>
                          <a:uLnTx/>
                          <a:uFillTx/>
                          <a:latin typeface="+mj-lt"/>
                          <a:ea typeface="Avenir Next" charset="0"/>
                          <a:cs typeface="Avenir Next Regular"/>
                        </a:rPr>
                        <a:t>1,650</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600" b="1" i="0" u="none" strike="noStrike" kern="1200" cap="none" spc="-50" normalizeH="0" baseline="0" dirty="0">
                          <a:ln>
                            <a:noFill/>
                          </a:ln>
                          <a:solidFill>
                            <a:prstClr val="black"/>
                          </a:solidFill>
                          <a:effectLst/>
                          <a:uLnTx/>
                          <a:uFillTx/>
                          <a:latin typeface="+mj-lt"/>
                          <a:ea typeface="Avenir Next" charset="0"/>
                          <a:cs typeface="Avenir Next Regular"/>
                        </a:rPr>
                        <a:t>15,000</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2600" b="1" i="0" u="none" strike="noStrike" kern="1200" cap="none" spc="-50" normalizeH="0" baseline="0" dirty="0">
                          <a:ln>
                            <a:noFill/>
                          </a:ln>
                          <a:solidFill>
                            <a:prstClr val="black"/>
                          </a:solidFill>
                          <a:effectLst/>
                          <a:uLnTx/>
                          <a:uFillTx/>
                          <a:latin typeface="+mj-lt"/>
                          <a:ea typeface="Avenir Next" charset="0"/>
                          <a:cs typeface="Avenir Next Regular"/>
                        </a:rPr>
                        <a:t>7,000</a:t>
                      </a:r>
                    </a:p>
                  </a:txBody>
                  <a:tcPr marT="0" marB="0">
                    <a:lnL w="9525" cap="flat" cmpd="sng" algn="ctr">
                      <a:solidFill>
                        <a:sysClr val="window" lastClr="FFFFFF">
                          <a:lumMod val="75000"/>
                        </a:sysClr>
                      </a:solidFill>
                      <a:prstDash val="sysDash"/>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4290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Medium"/>
                        </a:rPr>
                        <a:t>Offices </a:t>
                      </a:r>
                      <a:br>
                        <a:rPr lang="en-US" sz="1100" b="0" kern="1200" spc="0" baseline="0" dirty="0">
                          <a:solidFill>
                            <a:schemeClr val="tx2"/>
                          </a:solidFill>
                          <a:latin typeface="+mj-lt"/>
                          <a:ea typeface="Avenir Next" charset="0"/>
                          <a:cs typeface="Avenir Next Medium"/>
                        </a:rPr>
                      </a:br>
                      <a:r>
                        <a:rPr lang="en-US" sz="1100" b="0" kern="1200" spc="0" baseline="0" dirty="0">
                          <a:solidFill>
                            <a:schemeClr val="tx2"/>
                          </a:solidFill>
                          <a:latin typeface="+mj-lt"/>
                          <a:ea typeface="Avenir Next" charset="0"/>
                          <a:cs typeface="Avenir Next Medium"/>
                        </a:rPr>
                        <a:t>Globally</a:t>
                      </a:r>
                    </a:p>
                  </a:txBody>
                  <a:tcPr marT="0" marB="0">
                    <a:lnL>
                      <a:noFill/>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Medium"/>
                        </a:rPr>
                        <a:t>Experience Designers</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Medium"/>
                        </a:rPr>
                        <a:t>Marketing Consultants</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Medium"/>
                        </a:rPr>
                        <a:t>Digital Engineers</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noProof="0" dirty="0">
                          <a:solidFill>
                            <a:schemeClr val="tx2"/>
                          </a:solidFill>
                          <a:latin typeface="+mj-lt"/>
                          <a:ea typeface="Avenir Next" charset="0"/>
                          <a:cs typeface="Avenir Next Medium"/>
                        </a:rPr>
                        <a:t>Commerce Specialists</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Regular"/>
                        </a:rPr>
                        <a:t>Data Engineers</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Regular"/>
                        </a:rPr>
                        <a:t>AI Specialists</a:t>
                      </a:r>
                    </a:p>
                  </a:txBody>
                  <a:tcPr marT="0" marB="0">
                    <a:lnL w="9525" cap="flat" cmpd="sng" algn="ctr">
                      <a:solidFill>
                        <a:sysClr val="window" lastClr="FFFFFF">
                          <a:lumMod val="75000"/>
                        </a:sysClr>
                      </a:solidFill>
                      <a:prstDash val="sysDash"/>
                      <a:round/>
                      <a:headEnd type="none" w="med" len="med"/>
                      <a:tailEnd type="none" w="med" len="med"/>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87684943"/>
                  </a:ext>
                </a:extLst>
              </a:tr>
            </a:tbl>
          </a:graphicData>
        </a:graphic>
      </p:graphicFrame>
      <p:sp>
        <p:nvSpPr>
          <p:cNvPr id="430" name="Rectangle 429">
            <a:extLst>
              <a:ext uri="{FF2B5EF4-FFF2-40B4-BE49-F238E27FC236}">
                <a16:creationId xmlns:a16="http://schemas.microsoft.com/office/drawing/2014/main" id="{02B73C30-933E-834A-8BF8-B50DC088C366}"/>
              </a:ext>
            </a:extLst>
          </p:cNvPr>
          <p:cNvSpPr/>
          <p:nvPr/>
        </p:nvSpPr>
        <p:spPr>
          <a:xfrm>
            <a:off x="1588415" y="3517466"/>
            <a:ext cx="2804475" cy="420628"/>
          </a:xfrm>
          <a:prstGeom prst="rect">
            <a:avLst/>
          </a:prstGeom>
        </p:spPr>
        <p:txBody>
          <a:bodyPr wrap="square">
            <a:spAutoFit/>
          </a:bodyPr>
          <a:lstStyle/>
          <a:p>
            <a:pPr>
              <a:spcAft>
                <a:spcPts val="400"/>
              </a:spcAft>
              <a:defRPr/>
            </a:pPr>
            <a:r>
              <a:rPr lang="en-US" sz="900" b="1" dirty="0">
                <a:solidFill>
                  <a:schemeClr val="accent6"/>
                </a:solidFill>
                <a:latin typeface="+mj-lt"/>
              </a:rPr>
              <a:t>#1</a:t>
            </a:r>
            <a:r>
              <a:rPr lang="en-US" sz="900" dirty="0">
                <a:solidFill>
                  <a:schemeClr val="accent6"/>
                </a:solidFill>
                <a:latin typeface="+mj-lt"/>
              </a:rPr>
              <a:t> </a:t>
            </a:r>
            <a:r>
              <a:rPr lang="en-US" sz="900" dirty="0">
                <a:solidFill>
                  <a:srgbClr val="000000">
                    <a:lumMod val="85000"/>
                    <a:lumOff val="15000"/>
                  </a:srgbClr>
                </a:solidFill>
                <a:latin typeface="+mj-lt"/>
              </a:rPr>
              <a:t>Digital Agency Network in the US</a:t>
            </a:r>
          </a:p>
          <a:p>
            <a:pPr>
              <a:spcAft>
                <a:spcPts val="400"/>
              </a:spcAft>
              <a:defRPr/>
            </a:pPr>
            <a:r>
              <a:rPr lang="en-US" sz="900" b="1" dirty="0">
                <a:solidFill>
                  <a:schemeClr val="accent6"/>
                </a:solidFill>
                <a:latin typeface="+mj-lt"/>
              </a:rPr>
              <a:t>#3 </a:t>
            </a:r>
            <a:r>
              <a:rPr lang="en-US" sz="900" dirty="0">
                <a:solidFill>
                  <a:srgbClr val="000000">
                    <a:lumMod val="85000"/>
                    <a:lumOff val="15000"/>
                  </a:srgbClr>
                </a:solidFill>
                <a:latin typeface="+mj-lt"/>
              </a:rPr>
              <a:t>Digital Agency Network in the World</a:t>
            </a:r>
          </a:p>
        </p:txBody>
      </p:sp>
      <p:pic>
        <p:nvPicPr>
          <p:cNvPr id="431" name="Picture 430">
            <a:extLst>
              <a:ext uri="{FF2B5EF4-FFF2-40B4-BE49-F238E27FC236}">
                <a16:creationId xmlns:a16="http://schemas.microsoft.com/office/drawing/2014/main" id="{13D79653-1EC7-0047-BF91-1B1B1B5B3450}"/>
              </a:ext>
            </a:extLst>
          </p:cNvPr>
          <p:cNvPicPr>
            <a:picLocks noChangeAspect="1"/>
          </p:cNvPicPr>
          <p:nvPr/>
        </p:nvPicPr>
        <p:blipFill>
          <a:blip r:embed="rId8"/>
          <a:stretch>
            <a:fillRect/>
          </a:stretch>
        </p:blipFill>
        <p:spPr>
          <a:xfrm>
            <a:off x="417246" y="4157688"/>
            <a:ext cx="1882912" cy="376582"/>
          </a:xfrm>
          <a:prstGeom prst="rect">
            <a:avLst/>
          </a:prstGeom>
        </p:spPr>
      </p:pic>
      <p:pic>
        <p:nvPicPr>
          <p:cNvPr id="432" name="Picture 431">
            <a:extLst>
              <a:ext uri="{FF2B5EF4-FFF2-40B4-BE49-F238E27FC236}">
                <a16:creationId xmlns:a16="http://schemas.microsoft.com/office/drawing/2014/main" id="{CD4F8FEF-FA2B-C446-A6AE-76287F809CBB}"/>
              </a:ext>
            </a:extLst>
          </p:cNvPr>
          <p:cNvPicPr>
            <a:picLocks noChangeAspect="1"/>
          </p:cNvPicPr>
          <p:nvPr/>
        </p:nvPicPr>
        <p:blipFill>
          <a:blip r:embed="rId8"/>
          <a:stretch>
            <a:fillRect/>
          </a:stretch>
        </p:blipFill>
        <p:spPr>
          <a:xfrm>
            <a:off x="2538258" y="4157688"/>
            <a:ext cx="1882912" cy="376582"/>
          </a:xfrm>
          <a:prstGeom prst="rect">
            <a:avLst/>
          </a:prstGeom>
        </p:spPr>
      </p:pic>
      <p:sp>
        <p:nvSpPr>
          <p:cNvPr id="433" name="Rectangle 432">
            <a:extLst>
              <a:ext uri="{FF2B5EF4-FFF2-40B4-BE49-F238E27FC236}">
                <a16:creationId xmlns:a16="http://schemas.microsoft.com/office/drawing/2014/main" id="{6802CA8F-F23A-4049-AE19-3AC0A5C73448}"/>
              </a:ext>
            </a:extLst>
          </p:cNvPr>
          <p:cNvSpPr/>
          <p:nvPr/>
        </p:nvSpPr>
        <p:spPr>
          <a:xfrm>
            <a:off x="104192" y="3765896"/>
            <a:ext cx="1595310" cy="215444"/>
          </a:xfrm>
          <a:prstGeom prst="rect">
            <a:avLst/>
          </a:prstGeom>
        </p:spPr>
        <p:txBody>
          <a:bodyPr wrap="none">
            <a:spAutoFit/>
          </a:bodyPr>
          <a:lstStyle/>
          <a:p>
            <a:pPr marL="57145" algn="ctr"/>
            <a:r>
              <a:rPr lang="en-US" sz="800" b="1" dirty="0">
                <a:solidFill>
                  <a:schemeClr val="accent6"/>
                </a:solidFill>
                <a:latin typeface="+mj-lt"/>
                <a:cs typeface="Helvetica"/>
              </a:rPr>
              <a:t>2018 &amp; 2019 Agency Report</a:t>
            </a:r>
          </a:p>
        </p:txBody>
      </p:sp>
      <p:cxnSp>
        <p:nvCxnSpPr>
          <p:cNvPr id="434" name="Straight Connector 433">
            <a:extLst>
              <a:ext uri="{FF2B5EF4-FFF2-40B4-BE49-F238E27FC236}">
                <a16:creationId xmlns:a16="http://schemas.microsoft.com/office/drawing/2014/main" id="{F3DD1CC7-8069-6B4D-B972-71A47EA66DC5}"/>
              </a:ext>
            </a:extLst>
          </p:cNvPr>
          <p:cNvCxnSpPr>
            <a:cxnSpLocks/>
          </p:cNvCxnSpPr>
          <p:nvPr/>
        </p:nvCxnSpPr>
        <p:spPr>
          <a:xfrm>
            <a:off x="381002" y="4034672"/>
            <a:ext cx="4087305"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5" name="Straight Connector 434">
            <a:extLst>
              <a:ext uri="{FF2B5EF4-FFF2-40B4-BE49-F238E27FC236}">
                <a16:creationId xmlns:a16="http://schemas.microsoft.com/office/drawing/2014/main" id="{7D998A44-CA55-034C-A0EB-FA759760A61B}"/>
              </a:ext>
            </a:extLst>
          </p:cNvPr>
          <p:cNvCxnSpPr>
            <a:cxnSpLocks/>
          </p:cNvCxnSpPr>
          <p:nvPr/>
        </p:nvCxnSpPr>
        <p:spPr>
          <a:xfrm>
            <a:off x="2410513" y="4093786"/>
            <a:ext cx="0" cy="47821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6" name="TextBox 435">
            <a:extLst>
              <a:ext uri="{FF2B5EF4-FFF2-40B4-BE49-F238E27FC236}">
                <a16:creationId xmlns:a16="http://schemas.microsoft.com/office/drawing/2014/main" id="{96A876ED-B123-4A48-A81F-9BAFC486C316}"/>
              </a:ext>
            </a:extLst>
          </p:cNvPr>
          <p:cNvSpPr txBox="1"/>
          <p:nvPr/>
        </p:nvSpPr>
        <p:spPr>
          <a:xfrm>
            <a:off x="1021679" y="4116112"/>
            <a:ext cx="84960" cy="184666"/>
          </a:xfrm>
          <a:prstGeom prst="rect">
            <a:avLst/>
          </a:prstGeom>
          <a:solidFill>
            <a:schemeClr val="bg1"/>
          </a:solidFill>
          <a:ln>
            <a:noFill/>
          </a:ln>
        </p:spPr>
        <p:txBody>
          <a:bodyPr wrap="none" lIns="0" tIns="0" rIns="0" bIns="0" rtlCol="0">
            <a:spAutoFit/>
          </a:bodyPr>
          <a:lstStyle/>
          <a:p>
            <a:pPr algn="l"/>
            <a:r>
              <a:rPr lang="en-US" sz="1200" dirty="0">
                <a:solidFill>
                  <a:schemeClr val="tx2"/>
                </a:solidFill>
                <a:latin typeface="+mj-lt"/>
                <a:ea typeface="MingLiU" panose="02020509000000000000" pitchFamily="49" charset="-120"/>
              </a:rPr>
              <a:t>8</a:t>
            </a:r>
          </a:p>
        </p:txBody>
      </p:sp>
      <p:pic>
        <p:nvPicPr>
          <p:cNvPr id="438" name="Picture 437">
            <a:extLst>
              <a:ext uri="{FF2B5EF4-FFF2-40B4-BE49-F238E27FC236}">
                <a16:creationId xmlns:a16="http://schemas.microsoft.com/office/drawing/2014/main" id="{865DD3E9-11BE-9244-A0D2-A2446E732A0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t="-15151"/>
          <a:stretch/>
        </p:blipFill>
        <p:spPr>
          <a:xfrm>
            <a:off x="2026977" y="2291030"/>
            <a:ext cx="765497" cy="284053"/>
          </a:xfrm>
          <a:prstGeom prst="rect">
            <a:avLst/>
          </a:prstGeom>
        </p:spPr>
      </p:pic>
      <p:sp>
        <p:nvSpPr>
          <p:cNvPr id="439" name="Oval 438">
            <a:extLst>
              <a:ext uri="{FF2B5EF4-FFF2-40B4-BE49-F238E27FC236}">
                <a16:creationId xmlns:a16="http://schemas.microsoft.com/office/drawing/2014/main" id="{976110C5-CF1E-3142-ACD9-706A008F3579}"/>
              </a:ext>
            </a:extLst>
          </p:cNvPr>
          <p:cNvSpPr>
            <a:spLocks noChangeAspect="1"/>
          </p:cNvSpPr>
          <p:nvPr/>
        </p:nvSpPr>
        <p:spPr>
          <a:xfrm>
            <a:off x="4978062" y="3072317"/>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40" name="TextBox 439">
            <a:extLst>
              <a:ext uri="{FF2B5EF4-FFF2-40B4-BE49-F238E27FC236}">
                <a16:creationId xmlns:a16="http://schemas.microsoft.com/office/drawing/2014/main" id="{984F164E-A9BF-DA4C-8618-0A42BE335E89}"/>
              </a:ext>
            </a:extLst>
          </p:cNvPr>
          <p:cNvSpPr txBox="1"/>
          <p:nvPr/>
        </p:nvSpPr>
        <p:spPr>
          <a:xfrm>
            <a:off x="5017177" y="3041641"/>
            <a:ext cx="473206" cy="200055"/>
          </a:xfrm>
          <a:prstGeom prst="rect">
            <a:avLst/>
          </a:prstGeom>
          <a:noFill/>
        </p:spPr>
        <p:txBody>
          <a:bodyPr wrap="none" rtlCol="0">
            <a:spAutoFit/>
          </a:bodyPr>
          <a:lstStyle/>
          <a:p>
            <a:pPr defTabSz="457142"/>
            <a:r>
              <a:rPr lang="en-US" sz="700" b="1" dirty="0">
                <a:solidFill>
                  <a:schemeClr val="tx2"/>
                </a:solidFill>
                <a:latin typeface="+mj-lt"/>
              </a:rPr>
              <a:t>Tampa</a:t>
            </a:r>
          </a:p>
        </p:txBody>
      </p:sp>
      <p:sp>
        <p:nvSpPr>
          <p:cNvPr id="441" name="Oval 440">
            <a:extLst>
              <a:ext uri="{FF2B5EF4-FFF2-40B4-BE49-F238E27FC236}">
                <a16:creationId xmlns:a16="http://schemas.microsoft.com/office/drawing/2014/main" id="{647524CF-F2C4-654B-BDAA-FEC591358106}"/>
              </a:ext>
            </a:extLst>
          </p:cNvPr>
          <p:cNvSpPr>
            <a:spLocks noChangeAspect="1"/>
          </p:cNvSpPr>
          <p:nvPr/>
        </p:nvSpPr>
        <p:spPr>
          <a:xfrm>
            <a:off x="4725515" y="2968256"/>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42" name="TextBox 441">
            <a:extLst>
              <a:ext uri="{FF2B5EF4-FFF2-40B4-BE49-F238E27FC236}">
                <a16:creationId xmlns:a16="http://schemas.microsoft.com/office/drawing/2014/main" id="{E7DF26AA-9B2B-8F44-BCA3-DC864B6F416C}"/>
              </a:ext>
            </a:extLst>
          </p:cNvPr>
          <p:cNvSpPr txBox="1"/>
          <p:nvPr/>
        </p:nvSpPr>
        <p:spPr>
          <a:xfrm>
            <a:off x="4776598" y="2925115"/>
            <a:ext cx="449162" cy="200055"/>
          </a:xfrm>
          <a:prstGeom prst="rect">
            <a:avLst/>
          </a:prstGeom>
          <a:noFill/>
        </p:spPr>
        <p:txBody>
          <a:bodyPr wrap="none" rtlCol="0">
            <a:spAutoFit/>
          </a:bodyPr>
          <a:lstStyle/>
          <a:p>
            <a:pPr defTabSz="457142"/>
            <a:r>
              <a:rPr lang="en-US" sz="700" b="1" dirty="0">
                <a:solidFill>
                  <a:schemeClr val="tx2"/>
                </a:solidFill>
                <a:latin typeface="+mj-lt"/>
              </a:rPr>
              <a:t>Dallas</a:t>
            </a:r>
          </a:p>
        </p:txBody>
      </p:sp>
      <p:sp>
        <p:nvSpPr>
          <p:cNvPr id="443" name="Oval 442">
            <a:extLst>
              <a:ext uri="{FF2B5EF4-FFF2-40B4-BE49-F238E27FC236}">
                <a16:creationId xmlns:a16="http://schemas.microsoft.com/office/drawing/2014/main" id="{A97A3CE4-049E-6D45-8333-8FB10E680957}"/>
              </a:ext>
            </a:extLst>
          </p:cNvPr>
          <p:cNvSpPr>
            <a:spLocks noChangeAspect="1"/>
          </p:cNvSpPr>
          <p:nvPr/>
        </p:nvSpPr>
        <p:spPr>
          <a:xfrm>
            <a:off x="4801255" y="2837855"/>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sp>
        <p:nvSpPr>
          <p:cNvPr id="444" name="TextBox 443">
            <a:extLst>
              <a:ext uri="{FF2B5EF4-FFF2-40B4-BE49-F238E27FC236}">
                <a16:creationId xmlns:a16="http://schemas.microsoft.com/office/drawing/2014/main" id="{FE9939E0-417E-6948-95AE-9E5C2E0BE8DF}"/>
              </a:ext>
            </a:extLst>
          </p:cNvPr>
          <p:cNvSpPr txBox="1"/>
          <p:nvPr/>
        </p:nvSpPr>
        <p:spPr>
          <a:xfrm>
            <a:off x="4484704" y="2692036"/>
            <a:ext cx="537327" cy="200055"/>
          </a:xfrm>
          <a:prstGeom prst="rect">
            <a:avLst/>
          </a:prstGeom>
          <a:noFill/>
        </p:spPr>
        <p:txBody>
          <a:bodyPr wrap="none" rtlCol="0">
            <a:spAutoFit/>
          </a:bodyPr>
          <a:lstStyle/>
          <a:p>
            <a:pPr defTabSz="457142"/>
            <a:r>
              <a:rPr lang="en-US" sz="700" b="1" dirty="0">
                <a:solidFill>
                  <a:schemeClr val="tx2"/>
                </a:solidFill>
                <a:latin typeface="+mj-lt"/>
              </a:rPr>
              <a:t>Chicago</a:t>
            </a:r>
          </a:p>
        </p:txBody>
      </p:sp>
      <p:sp>
        <p:nvSpPr>
          <p:cNvPr id="445" name="TextBox 444">
            <a:extLst>
              <a:ext uri="{FF2B5EF4-FFF2-40B4-BE49-F238E27FC236}">
                <a16:creationId xmlns:a16="http://schemas.microsoft.com/office/drawing/2014/main" id="{55906C43-3742-DD41-9486-6AC6C9224603}"/>
              </a:ext>
            </a:extLst>
          </p:cNvPr>
          <p:cNvSpPr txBox="1"/>
          <p:nvPr/>
        </p:nvSpPr>
        <p:spPr>
          <a:xfrm>
            <a:off x="6630820" y="2525353"/>
            <a:ext cx="562975" cy="200055"/>
          </a:xfrm>
          <a:prstGeom prst="rect">
            <a:avLst/>
          </a:prstGeom>
          <a:noFill/>
        </p:spPr>
        <p:txBody>
          <a:bodyPr wrap="none" rtlCol="0">
            <a:spAutoFit/>
          </a:bodyPr>
          <a:lstStyle/>
          <a:p>
            <a:pPr defTabSz="457142"/>
            <a:r>
              <a:rPr lang="en-US" sz="700" b="1" dirty="0">
                <a:solidFill>
                  <a:schemeClr val="tx2"/>
                </a:solidFill>
                <a:latin typeface="+mj-lt"/>
              </a:rPr>
              <a:t>Romania</a:t>
            </a:r>
          </a:p>
        </p:txBody>
      </p:sp>
      <p:sp>
        <p:nvSpPr>
          <p:cNvPr id="446" name="Oval 445">
            <a:extLst>
              <a:ext uri="{FF2B5EF4-FFF2-40B4-BE49-F238E27FC236}">
                <a16:creationId xmlns:a16="http://schemas.microsoft.com/office/drawing/2014/main" id="{B3464C57-9B35-9C48-BDED-4B7CD91E7A66}"/>
              </a:ext>
            </a:extLst>
          </p:cNvPr>
          <p:cNvSpPr>
            <a:spLocks noChangeAspect="1"/>
          </p:cNvSpPr>
          <p:nvPr/>
        </p:nvSpPr>
        <p:spPr>
          <a:xfrm>
            <a:off x="6566704" y="2570515"/>
            <a:ext cx="109728" cy="109728"/>
          </a:xfrm>
          <a:prstGeom prst="ellipse">
            <a:avLst/>
          </a:prstGeom>
          <a:solidFill>
            <a:schemeClr val="accent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42"/>
            <a:endParaRPr lang="en-US" sz="1800" dirty="0">
              <a:solidFill>
                <a:srgbClr val="FFFFFF"/>
              </a:solidFill>
              <a:latin typeface="+mj-lt"/>
            </a:endParaRPr>
          </a:p>
        </p:txBody>
      </p:sp>
      <p:pic>
        <p:nvPicPr>
          <p:cNvPr id="5" name="Picture 4">
            <a:extLst>
              <a:ext uri="{FF2B5EF4-FFF2-40B4-BE49-F238E27FC236}">
                <a16:creationId xmlns:a16="http://schemas.microsoft.com/office/drawing/2014/main" id="{45E405DE-CD63-0C4F-9040-BAFB7BA7E7CF}"/>
              </a:ext>
            </a:extLst>
          </p:cNvPr>
          <p:cNvPicPr>
            <a:picLocks noChangeAspect="1"/>
          </p:cNvPicPr>
          <p:nvPr/>
        </p:nvPicPr>
        <p:blipFill>
          <a:blip r:embed="rId10" cstate="print">
            <a:biLevel thresh="75000"/>
            <a:extLst>
              <a:ext uri="{28A0092B-C50C-407E-A947-70E740481C1C}">
                <a14:useLocalDpi xmlns:a14="http://schemas.microsoft.com/office/drawing/2010/main"/>
              </a:ext>
            </a:extLst>
          </a:blip>
          <a:stretch>
            <a:fillRect/>
          </a:stretch>
        </p:blipFill>
        <p:spPr>
          <a:xfrm>
            <a:off x="2995238" y="2679131"/>
            <a:ext cx="515067" cy="354189"/>
          </a:xfrm>
          <a:prstGeom prst="rect">
            <a:avLst/>
          </a:prstGeom>
        </p:spPr>
      </p:pic>
      <p:sp>
        <p:nvSpPr>
          <p:cNvPr id="3" name="Footer Placeholder 2">
            <a:extLst>
              <a:ext uri="{FF2B5EF4-FFF2-40B4-BE49-F238E27FC236}">
                <a16:creationId xmlns:a16="http://schemas.microsoft.com/office/drawing/2014/main" id="{7D45DD7F-91BB-1549-8FE8-39BC3B6C1401}"/>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8CCFA26C-7772-EC46-BF06-5418323459DF}"/>
              </a:ext>
            </a:extLst>
          </p:cNvPr>
          <p:cNvSpPr>
            <a:spLocks noGrp="1"/>
          </p:cNvSpPr>
          <p:nvPr>
            <p:ph type="sldNum" sz="quarter" idx="13"/>
          </p:nvPr>
        </p:nvSpPr>
        <p:spPr/>
        <p:txBody>
          <a:bodyPr/>
          <a:lstStyle/>
          <a:p>
            <a:fld id="{CDEE2954-54E9-4846-B9AA-9D6731F553AF}" type="slidenum">
              <a:rPr lang="en-US" smtClean="0"/>
              <a:pPr/>
              <a:t>11</a:t>
            </a:fld>
            <a:endParaRPr lang="en-US" dirty="0"/>
          </a:p>
        </p:txBody>
      </p:sp>
      <p:pic>
        <p:nvPicPr>
          <p:cNvPr id="8" name="Picture 7">
            <a:extLst>
              <a:ext uri="{FF2B5EF4-FFF2-40B4-BE49-F238E27FC236}">
                <a16:creationId xmlns:a16="http://schemas.microsoft.com/office/drawing/2014/main" id="{1C669A64-EE33-7445-BB98-4D728D25C955}"/>
              </a:ext>
            </a:extLst>
          </p:cNvPr>
          <p:cNvPicPr>
            <a:picLocks noChangeAspect="1"/>
          </p:cNvPicPr>
          <p:nvPr/>
        </p:nvPicPr>
        <p:blipFill rotWithShape="1">
          <a:blip r:embed="rId11" cstate="print">
            <a:biLevel thresh="75000"/>
            <a:extLst>
              <a:ext uri="{28A0092B-C50C-407E-A947-70E740481C1C}">
                <a14:useLocalDpi xmlns:a14="http://schemas.microsoft.com/office/drawing/2010/main"/>
              </a:ext>
            </a:extLst>
          </a:blip>
          <a:srcRect/>
          <a:stretch/>
        </p:blipFill>
        <p:spPr>
          <a:xfrm>
            <a:off x="2889882" y="2277267"/>
            <a:ext cx="708848" cy="386487"/>
          </a:xfrm>
          <a:prstGeom prst="rect">
            <a:avLst/>
          </a:prstGeom>
        </p:spPr>
      </p:pic>
    </p:spTree>
    <p:extLst>
      <p:ext uri="{BB962C8B-B14F-4D97-AF65-F5344CB8AC3E}">
        <p14:creationId xmlns:p14="http://schemas.microsoft.com/office/powerpoint/2010/main" val="390040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engineering &amp; assurance accelerators</a:t>
            </a:r>
          </a:p>
        </p:txBody>
      </p:sp>
      <p:sp>
        <p:nvSpPr>
          <p:cNvPr id="55" name="Rectangle 54">
            <a:extLst>
              <a:ext uri="{FF2B5EF4-FFF2-40B4-BE49-F238E27FC236}">
                <a16:creationId xmlns:a16="http://schemas.microsoft.com/office/drawing/2014/main" id="{2509666B-E567-6940-8F15-A7A3EDB7DB08}"/>
              </a:ext>
            </a:extLst>
          </p:cNvPr>
          <p:cNvSpPr/>
          <p:nvPr/>
        </p:nvSpPr>
        <p:spPr>
          <a:xfrm>
            <a:off x="327424" y="633943"/>
            <a:ext cx="8894331" cy="253916"/>
          </a:xfrm>
          <a:prstGeom prst="rect">
            <a:avLst/>
          </a:prstGeom>
        </p:spPr>
        <p:txBody>
          <a:bodyPr wrap="square">
            <a:spAutoFit/>
          </a:bodyPr>
          <a:lstStyle/>
          <a:p>
            <a:pPr defTabSz="342884">
              <a:defRPr/>
            </a:pPr>
            <a:r>
              <a:rPr lang="en-US" sz="1050" dirty="0">
                <a:solidFill>
                  <a:schemeClr val="accent3"/>
                </a:solidFill>
                <a:latin typeface="Arial" panose="020B0604020202020204" pitchFamily="34" charset="0"/>
                <a:cs typeface="Arial" panose="020B0604020202020204" pitchFamily="34" charset="0"/>
              </a:rPr>
              <a:t>COGNIZANT PROPRIETARY TOOLS THAT IMPROVE TEST EFFICIENCY AND REDUCE COST OF QUALITY </a:t>
            </a:r>
          </a:p>
        </p:txBody>
      </p:sp>
      <p:sp>
        <p:nvSpPr>
          <p:cNvPr id="63" name="Rectangle 62">
            <a:extLst>
              <a:ext uri="{FF2B5EF4-FFF2-40B4-BE49-F238E27FC236}">
                <a16:creationId xmlns:a16="http://schemas.microsoft.com/office/drawing/2014/main" id="{2E6AECBC-C92C-8746-89A8-F67D82C5EA58}"/>
              </a:ext>
            </a:extLst>
          </p:cNvPr>
          <p:cNvSpPr/>
          <p:nvPr/>
        </p:nvSpPr>
        <p:spPr>
          <a:xfrm>
            <a:off x="445166" y="2343160"/>
            <a:ext cx="2662425" cy="363945"/>
          </a:xfrm>
          <a:prstGeom prst="rect">
            <a:avLst/>
          </a:prstGeom>
          <a:solidFill>
            <a:schemeClr val="bg1">
              <a:lumMod val="95000"/>
            </a:schemeClr>
          </a:solidFill>
        </p:spPr>
        <p:txBody>
          <a:bodyPr wrap="square" anchor="ctr">
            <a:noAutofit/>
          </a:bodyPr>
          <a:lstStyle/>
          <a:p>
            <a:pPr algn="ctr" defTabSz="914333">
              <a:defRPr/>
            </a:pPr>
            <a:r>
              <a:rPr lang="en-US" sz="1050" b="1" kern="0" dirty="0">
                <a:solidFill>
                  <a:prstClr val="black">
                    <a:lumMod val="75000"/>
                    <a:lumOff val="25000"/>
                  </a:prstClr>
                </a:solidFill>
                <a:latin typeface="Arial" panose="020B0604020202020204" pitchFamily="34" charset="0"/>
                <a:cs typeface="Arial" panose="020B0604020202020204" pitchFamily="34" charset="0"/>
              </a:rPr>
              <a:t>~20% Test Design Effort Savings</a:t>
            </a:r>
          </a:p>
        </p:txBody>
      </p:sp>
      <p:sp>
        <p:nvSpPr>
          <p:cNvPr id="6" name="Rectangle 5">
            <a:extLst>
              <a:ext uri="{FF2B5EF4-FFF2-40B4-BE49-F238E27FC236}">
                <a16:creationId xmlns:a16="http://schemas.microsoft.com/office/drawing/2014/main" id="{E4860B4B-5327-934B-9579-DDAAEF3C23FA}"/>
              </a:ext>
            </a:extLst>
          </p:cNvPr>
          <p:cNvSpPr/>
          <p:nvPr/>
        </p:nvSpPr>
        <p:spPr>
          <a:xfrm>
            <a:off x="445168" y="866274"/>
            <a:ext cx="2662425" cy="184083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rPr>
              <a:t>Reusable Test Case Repository (CARTS)</a:t>
            </a:r>
          </a:p>
          <a:p>
            <a:endParaRPr lang="en-US" sz="1000" b="1" dirty="0">
              <a:solidFill>
                <a:schemeClr val="tx1"/>
              </a:solidFill>
            </a:endParaRPr>
          </a:p>
          <a:p>
            <a:pPr marL="285750" indent="-285750">
              <a:buFont typeface="System Font Regular"/>
              <a:buChar char="/"/>
            </a:pPr>
            <a:r>
              <a:rPr lang="en-US" sz="900" dirty="0">
                <a:solidFill>
                  <a:schemeClr val="tx1"/>
                </a:solidFill>
              </a:rPr>
              <a:t>Cache Of Reusable Test Scenarios to Optimize Test Design Effort.</a:t>
            </a:r>
          </a:p>
          <a:p>
            <a:pPr marL="285750" indent="-285750">
              <a:buFont typeface="System Font Regular"/>
              <a:buChar char="/"/>
            </a:pPr>
            <a:r>
              <a:rPr lang="en-US" sz="900" dirty="0">
                <a:solidFill>
                  <a:schemeClr val="tx1"/>
                </a:solidFill>
              </a:rPr>
              <a:t>Reusable Test Scenarios across various Pharmacy &amp; Retail domains</a:t>
            </a:r>
          </a:p>
          <a:p>
            <a:pPr marL="285750" indent="-285750">
              <a:buFont typeface="System Font Regular"/>
              <a:buChar char="/"/>
            </a:pPr>
            <a:r>
              <a:rPr lang="en-US" sz="900" dirty="0">
                <a:solidFill>
                  <a:schemeClr val="tx1"/>
                </a:solidFill>
              </a:rPr>
              <a:t>Test Design – 4 Wall Testing, System Integration Testing, Regression Testing</a:t>
            </a:r>
          </a:p>
          <a:p>
            <a:pPr marL="285750" indent="-285750">
              <a:buFont typeface="System Font Regular"/>
              <a:buChar char="/"/>
            </a:pPr>
            <a:endParaRPr lang="en-US" dirty="0">
              <a:solidFill>
                <a:schemeClr val="tx1"/>
              </a:solidFill>
            </a:endParaRPr>
          </a:p>
        </p:txBody>
      </p:sp>
      <p:sp>
        <p:nvSpPr>
          <p:cNvPr id="68" name="Rectangle 67">
            <a:extLst>
              <a:ext uri="{FF2B5EF4-FFF2-40B4-BE49-F238E27FC236}">
                <a16:creationId xmlns:a16="http://schemas.microsoft.com/office/drawing/2014/main" id="{1FD0829A-0879-1445-AA23-E3CC1258FBAD}"/>
              </a:ext>
            </a:extLst>
          </p:cNvPr>
          <p:cNvSpPr/>
          <p:nvPr/>
        </p:nvSpPr>
        <p:spPr>
          <a:xfrm>
            <a:off x="3304344" y="2343160"/>
            <a:ext cx="2662425" cy="363945"/>
          </a:xfrm>
          <a:prstGeom prst="rect">
            <a:avLst/>
          </a:prstGeom>
          <a:solidFill>
            <a:schemeClr val="bg1">
              <a:lumMod val="95000"/>
            </a:schemeClr>
          </a:solidFill>
        </p:spPr>
        <p:txBody>
          <a:bodyPr wrap="square" anchor="ctr">
            <a:noAutofit/>
          </a:bodyPr>
          <a:lstStyle/>
          <a:p>
            <a:pPr algn="ctr" defTabSz="914333">
              <a:defRPr/>
            </a:pPr>
            <a:r>
              <a:rPr lang="en-US" sz="1050" b="1" kern="0" dirty="0">
                <a:solidFill>
                  <a:prstClr val="black">
                    <a:lumMod val="75000"/>
                    <a:lumOff val="25000"/>
                  </a:prstClr>
                </a:solidFill>
                <a:latin typeface="Arial" panose="020B0604020202020204" pitchFamily="34" charset="0"/>
                <a:cs typeface="Arial" panose="020B0604020202020204" pitchFamily="34" charset="0"/>
              </a:rPr>
              <a:t>15-20% Test Design Effort Savings</a:t>
            </a:r>
          </a:p>
        </p:txBody>
      </p:sp>
      <p:sp>
        <p:nvSpPr>
          <p:cNvPr id="69" name="Rectangle 68">
            <a:extLst>
              <a:ext uri="{FF2B5EF4-FFF2-40B4-BE49-F238E27FC236}">
                <a16:creationId xmlns:a16="http://schemas.microsoft.com/office/drawing/2014/main" id="{8713A4AE-A287-C547-A3B6-C1D621881BB6}"/>
              </a:ext>
            </a:extLst>
          </p:cNvPr>
          <p:cNvSpPr/>
          <p:nvPr/>
        </p:nvSpPr>
        <p:spPr>
          <a:xfrm>
            <a:off x="6163521" y="2343160"/>
            <a:ext cx="2662425" cy="363945"/>
          </a:xfrm>
          <a:prstGeom prst="rect">
            <a:avLst/>
          </a:prstGeom>
          <a:solidFill>
            <a:schemeClr val="bg1">
              <a:lumMod val="95000"/>
            </a:schemeClr>
          </a:solidFill>
        </p:spPr>
        <p:txBody>
          <a:bodyPr wrap="square" anchor="ctr">
            <a:noAutofit/>
          </a:bodyPr>
          <a:lstStyle/>
          <a:p>
            <a:pPr algn="ctr" defTabSz="914333">
              <a:defRPr/>
            </a:pPr>
            <a:r>
              <a:rPr lang="en-US" sz="1050" b="1" kern="0" dirty="0">
                <a:solidFill>
                  <a:prstClr val="black">
                    <a:lumMod val="75000"/>
                    <a:lumOff val="25000"/>
                  </a:prstClr>
                </a:solidFill>
                <a:latin typeface="Arial" panose="020B0604020202020204" pitchFamily="34" charset="0"/>
                <a:cs typeface="Arial" panose="020B0604020202020204" pitchFamily="34" charset="0"/>
              </a:rPr>
              <a:t>~20% Test Execution Effort Reduction </a:t>
            </a:r>
          </a:p>
        </p:txBody>
      </p:sp>
      <p:sp>
        <p:nvSpPr>
          <p:cNvPr id="70" name="Rectangle 69">
            <a:extLst>
              <a:ext uri="{FF2B5EF4-FFF2-40B4-BE49-F238E27FC236}">
                <a16:creationId xmlns:a16="http://schemas.microsoft.com/office/drawing/2014/main" id="{3450AD23-812E-2943-8932-09B44D5DCEDB}"/>
              </a:ext>
            </a:extLst>
          </p:cNvPr>
          <p:cNvSpPr/>
          <p:nvPr/>
        </p:nvSpPr>
        <p:spPr>
          <a:xfrm>
            <a:off x="445165" y="4376955"/>
            <a:ext cx="2662425" cy="363945"/>
          </a:xfrm>
          <a:prstGeom prst="rect">
            <a:avLst/>
          </a:prstGeom>
          <a:solidFill>
            <a:schemeClr val="bg1">
              <a:lumMod val="95000"/>
            </a:schemeClr>
          </a:solidFill>
        </p:spPr>
        <p:txBody>
          <a:bodyPr wrap="square" anchor="ctr">
            <a:noAutofit/>
          </a:bodyPr>
          <a:lstStyle/>
          <a:p>
            <a:pPr algn="ctr" defTabSz="914333">
              <a:defRPr/>
            </a:pPr>
            <a:r>
              <a:rPr lang="en-US" sz="1050" b="1" kern="0" dirty="0">
                <a:solidFill>
                  <a:prstClr val="black">
                    <a:lumMod val="75000"/>
                    <a:lumOff val="25000"/>
                  </a:prstClr>
                </a:solidFill>
                <a:latin typeface="Arial" panose="020B0604020202020204" pitchFamily="34" charset="0"/>
                <a:cs typeface="Arial" panose="020B0604020202020204" pitchFamily="34" charset="0"/>
              </a:rPr>
              <a:t>15-30% Effort Savings in Automation Script Design</a:t>
            </a:r>
          </a:p>
        </p:txBody>
      </p:sp>
      <p:sp>
        <p:nvSpPr>
          <p:cNvPr id="71" name="Rectangle 70">
            <a:extLst>
              <a:ext uri="{FF2B5EF4-FFF2-40B4-BE49-F238E27FC236}">
                <a16:creationId xmlns:a16="http://schemas.microsoft.com/office/drawing/2014/main" id="{1D0DBD55-3727-DD42-9765-E999A4455DBF}"/>
              </a:ext>
            </a:extLst>
          </p:cNvPr>
          <p:cNvSpPr/>
          <p:nvPr/>
        </p:nvSpPr>
        <p:spPr>
          <a:xfrm>
            <a:off x="3304342" y="4376954"/>
            <a:ext cx="2662425" cy="363945"/>
          </a:xfrm>
          <a:prstGeom prst="rect">
            <a:avLst/>
          </a:prstGeom>
          <a:solidFill>
            <a:schemeClr val="bg1">
              <a:lumMod val="95000"/>
            </a:schemeClr>
          </a:solidFill>
        </p:spPr>
        <p:txBody>
          <a:bodyPr wrap="square" anchor="ctr">
            <a:noAutofit/>
          </a:bodyPr>
          <a:lstStyle/>
          <a:p>
            <a:pPr algn="ctr" defTabSz="914333">
              <a:defRPr/>
            </a:pPr>
            <a:r>
              <a:rPr lang="en-US" sz="1050" b="1" kern="0" dirty="0">
                <a:solidFill>
                  <a:prstClr val="black">
                    <a:lumMod val="75000"/>
                    <a:lumOff val="25000"/>
                  </a:prstClr>
                </a:solidFill>
                <a:latin typeface="Arial" panose="020B0604020202020204" pitchFamily="34" charset="0"/>
                <a:cs typeface="Arial" panose="020B0604020202020204" pitchFamily="34" charset="0"/>
              </a:rPr>
              <a:t>0% Mobile Device Holding Cost</a:t>
            </a:r>
          </a:p>
        </p:txBody>
      </p:sp>
      <p:sp>
        <p:nvSpPr>
          <p:cNvPr id="72" name="Rectangle 71">
            <a:extLst>
              <a:ext uri="{FF2B5EF4-FFF2-40B4-BE49-F238E27FC236}">
                <a16:creationId xmlns:a16="http://schemas.microsoft.com/office/drawing/2014/main" id="{95D72E6B-10DC-264D-8543-2C21C8FF7DA3}"/>
              </a:ext>
            </a:extLst>
          </p:cNvPr>
          <p:cNvSpPr/>
          <p:nvPr/>
        </p:nvSpPr>
        <p:spPr>
          <a:xfrm>
            <a:off x="6163521" y="4376953"/>
            <a:ext cx="2662425" cy="363945"/>
          </a:xfrm>
          <a:prstGeom prst="rect">
            <a:avLst/>
          </a:prstGeom>
          <a:solidFill>
            <a:schemeClr val="bg1">
              <a:lumMod val="95000"/>
            </a:schemeClr>
          </a:solidFill>
        </p:spPr>
        <p:txBody>
          <a:bodyPr wrap="square" anchor="ctr">
            <a:noAutofit/>
          </a:bodyPr>
          <a:lstStyle/>
          <a:p>
            <a:pPr algn="ctr" defTabSz="914333">
              <a:defRPr/>
            </a:pPr>
            <a:r>
              <a:rPr lang="en-US" sz="1050" b="1" kern="0" dirty="0">
                <a:solidFill>
                  <a:prstClr val="black">
                    <a:lumMod val="75000"/>
                    <a:lumOff val="25000"/>
                  </a:prstClr>
                </a:solidFill>
                <a:latin typeface="Arial" panose="020B0604020202020204" pitchFamily="34" charset="0"/>
                <a:cs typeface="Arial" panose="020B0604020202020204" pitchFamily="34" charset="0"/>
              </a:rPr>
              <a:t>Monitors Application Availability &amp; UX 24X7</a:t>
            </a:r>
          </a:p>
        </p:txBody>
      </p:sp>
      <p:sp>
        <p:nvSpPr>
          <p:cNvPr id="3" name="Footer Placeholder 2">
            <a:extLst>
              <a:ext uri="{FF2B5EF4-FFF2-40B4-BE49-F238E27FC236}">
                <a16:creationId xmlns:a16="http://schemas.microsoft.com/office/drawing/2014/main" id="{05669558-9352-4C49-B9AE-F920E1C8C9E5}"/>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301F221E-D146-6F43-BDA7-8E1DCA8C96CC}"/>
              </a:ext>
            </a:extLst>
          </p:cNvPr>
          <p:cNvSpPr>
            <a:spLocks noGrp="1"/>
          </p:cNvSpPr>
          <p:nvPr>
            <p:ph type="sldNum" sz="quarter" idx="13"/>
          </p:nvPr>
        </p:nvSpPr>
        <p:spPr/>
        <p:txBody>
          <a:bodyPr/>
          <a:lstStyle/>
          <a:p>
            <a:fld id="{CDEE2954-54E9-4846-B9AA-9D6731F553AF}" type="slidenum">
              <a:rPr lang="en-US" smtClean="0"/>
              <a:pPr/>
              <a:t>110</a:t>
            </a:fld>
            <a:endParaRPr lang="en-US" dirty="0"/>
          </a:p>
        </p:txBody>
      </p:sp>
      <p:sp>
        <p:nvSpPr>
          <p:cNvPr id="46" name="Rectangle 45">
            <a:extLst>
              <a:ext uri="{FF2B5EF4-FFF2-40B4-BE49-F238E27FC236}">
                <a16:creationId xmlns:a16="http://schemas.microsoft.com/office/drawing/2014/main" id="{A1C9BBDB-6E80-C24C-822D-A505E4543062}"/>
              </a:ext>
            </a:extLst>
          </p:cNvPr>
          <p:cNvSpPr/>
          <p:nvPr/>
        </p:nvSpPr>
        <p:spPr>
          <a:xfrm>
            <a:off x="445167" y="2900069"/>
            <a:ext cx="2662425" cy="184083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rPr>
              <a:t>Reusable Components for Test Automation - </a:t>
            </a:r>
            <a:r>
              <a:rPr lang="en-US" sz="1000" b="1" dirty="0" err="1">
                <a:solidFill>
                  <a:schemeClr val="tx1"/>
                </a:solidFill>
              </a:rPr>
              <a:t>EasyRepro</a:t>
            </a:r>
            <a:endParaRPr lang="en-US" sz="1000" b="1" dirty="0">
              <a:solidFill>
                <a:schemeClr val="tx1"/>
              </a:solidFill>
            </a:endParaRPr>
          </a:p>
          <a:p>
            <a:pPr marL="285750" indent="-285750">
              <a:buFont typeface="System Font Regular"/>
              <a:buChar char="/"/>
            </a:pPr>
            <a:r>
              <a:rPr lang="en-US" sz="900" dirty="0">
                <a:solidFill>
                  <a:schemeClr val="tx1"/>
                </a:solidFill>
              </a:rPr>
              <a:t>Custom libraries, plug in and modules built for </a:t>
            </a:r>
            <a:r>
              <a:rPr lang="en-US" sz="900" dirty="0" err="1">
                <a:solidFill>
                  <a:schemeClr val="tx1"/>
                </a:solidFill>
              </a:rPr>
              <a:t>EasyRepro</a:t>
            </a:r>
            <a:r>
              <a:rPr lang="en-US" sz="900" dirty="0">
                <a:solidFill>
                  <a:schemeClr val="tx1"/>
                </a:solidFill>
              </a:rPr>
              <a:t> – Microsoft’s open source Automation framework</a:t>
            </a:r>
          </a:p>
          <a:p>
            <a:pPr marL="285750" indent="-285750">
              <a:buFont typeface="System Font Regular"/>
              <a:buChar char="/"/>
            </a:pPr>
            <a:r>
              <a:rPr lang="en-US" sz="900" dirty="0">
                <a:solidFill>
                  <a:schemeClr val="tx1"/>
                </a:solidFill>
              </a:rPr>
              <a:t>Built across Reporting (Custom Library), Test Data (Custom Plug-in)</a:t>
            </a:r>
          </a:p>
        </p:txBody>
      </p:sp>
      <p:sp>
        <p:nvSpPr>
          <p:cNvPr id="47" name="Rectangle 46">
            <a:extLst>
              <a:ext uri="{FF2B5EF4-FFF2-40B4-BE49-F238E27FC236}">
                <a16:creationId xmlns:a16="http://schemas.microsoft.com/office/drawing/2014/main" id="{F6686FEA-6257-984E-B015-08C9C5E8E215}"/>
              </a:ext>
            </a:extLst>
          </p:cNvPr>
          <p:cNvSpPr/>
          <p:nvPr/>
        </p:nvSpPr>
        <p:spPr>
          <a:xfrm>
            <a:off x="3304345" y="866274"/>
            <a:ext cx="2662425" cy="184083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rPr>
              <a:t>Test Design &amp; Business Process Automation (CIQD)</a:t>
            </a:r>
          </a:p>
          <a:p>
            <a:pPr marL="285750" indent="-285750">
              <a:buFont typeface="System Font Regular"/>
              <a:buChar char="/"/>
            </a:pPr>
            <a:r>
              <a:rPr lang="en-US" sz="900" dirty="0">
                <a:solidFill>
                  <a:schemeClr val="tx1"/>
                </a:solidFill>
              </a:rPr>
              <a:t>Cognizant Intelligent Quality Designer assists in faster business process flows  with automated test scenario generation</a:t>
            </a:r>
          </a:p>
          <a:p>
            <a:pPr marL="285750" indent="-285750">
              <a:buFont typeface="System Font Regular"/>
              <a:buChar char="/"/>
            </a:pPr>
            <a:r>
              <a:rPr lang="en-US" sz="900" dirty="0">
                <a:solidFill>
                  <a:schemeClr val="tx1"/>
                </a:solidFill>
              </a:rPr>
              <a:t>Helps in automating test design process, integrating with business process flows; Helps validate against requirements</a:t>
            </a:r>
          </a:p>
          <a:p>
            <a:pPr marL="285750" indent="-285750">
              <a:buFont typeface="System Font Regular"/>
              <a:buChar char="/"/>
            </a:pPr>
            <a:r>
              <a:rPr lang="en-US" sz="900" dirty="0">
                <a:solidFill>
                  <a:schemeClr val="tx1"/>
                </a:solidFill>
              </a:rPr>
              <a:t>Test Design – 4 Wall Testing, Regression Testing</a:t>
            </a:r>
          </a:p>
        </p:txBody>
      </p:sp>
      <p:sp>
        <p:nvSpPr>
          <p:cNvPr id="49" name="Rectangle 48">
            <a:extLst>
              <a:ext uri="{FF2B5EF4-FFF2-40B4-BE49-F238E27FC236}">
                <a16:creationId xmlns:a16="http://schemas.microsoft.com/office/drawing/2014/main" id="{519C473F-D008-424B-8022-0CD2B1D321EA}"/>
              </a:ext>
            </a:extLst>
          </p:cNvPr>
          <p:cNvSpPr/>
          <p:nvPr/>
        </p:nvSpPr>
        <p:spPr>
          <a:xfrm>
            <a:off x="3304344" y="2900069"/>
            <a:ext cx="2662425" cy="184083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rPr>
              <a:t>Cognizant fastest</a:t>
            </a:r>
          </a:p>
          <a:p>
            <a:endParaRPr lang="en-US" sz="1000" b="1" dirty="0">
              <a:solidFill>
                <a:schemeClr val="tx1"/>
              </a:solidFill>
            </a:endParaRPr>
          </a:p>
          <a:p>
            <a:pPr marL="285750" indent="-285750">
              <a:buFont typeface="System Font Regular"/>
              <a:buChar char="/"/>
            </a:pPr>
            <a:r>
              <a:rPr lang="en-US" sz="900" dirty="0">
                <a:solidFill>
                  <a:schemeClr val="tx1"/>
                </a:solidFill>
              </a:rPr>
              <a:t>Cloud-based, on-demand software testing platform that helps in digitized test processes with predictable outcomes.</a:t>
            </a:r>
          </a:p>
          <a:p>
            <a:pPr marL="285750" indent="-285750">
              <a:buFont typeface="System Font Regular"/>
              <a:buChar char="/"/>
            </a:pPr>
            <a:r>
              <a:rPr lang="en-US" sz="900" dirty="0">
                <a:solidFill>
                  <a:schemeClr val="tx1"/>
                </a:solidFill>
              </a:rPr>
              <a:t>Swiftly scale testing needs for short durations and reduce total cost of ownership.</a:t>
            </a:r>
          </a:p>
        </p:txBody>
      </p:sp>
      <p:sp>
        <p:nvSpPr>
          <p:cNvPr id="52" name="Rectangle 51">
            <a:extLst>
              <a:ext uri="{FF2B5EF4-FFF2-40B4-BE49-F238E27FC236}">
                <a16:creationId xmlns:a16="http://schemas.microsoft.com/office/drawing/2014/main" id="{5BE68098-E6BB-C447-B7B9-BC4A1C61C53A}"/>
              </a:ext>
            </a:extLst>
          </p:cNvPr>
          <p:cNvSpPr/>
          <p:nvPr/>
        </p:nvSpPr>
        <p:spPr>
          <a:xfrm>
            <a:off x="6163522" y="866274"/>
            <a:ext cx="2662425" cy="184083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rPr>
              <a:t>Data Validation Automation Framework - </a:t>
            </a:r>
            <a:r>
              <a:rPr lang="en-US" sz="1000" b="1" dirty="0" err="1">
                <a:solidFill>
                  <a:schemeClr val="tx1"/>
                </a:solidFill>
              </a:rPr>
              <a:t>ADVensure</a:t>
            </a:r>
            <a:endParaRPr lang="en-US" sz="1000" b="1" dirty="0">
              <a:solidFill>
                <a:schemeClr val="tx1"/>
              </a:solidFill>
            </a:endParaRPr>
          </a:p>
          <a:p>
            <a:pPr marL="285750" indent="-285750">
              <a:buFont typeface="System Font Regular"/>
              <a:buChar char="/"/>
            </a:pPr>
            <a:r>
              <a:rPr lang="en-US" sz="900" dirty="0">
                <a:solidFill>
                  <a:schemeClr val="tx1"/>
                </a:solidFill>
              </a:rPr>
              <a:t>Automation framework developed on Java platform for automatic data validation – Reconciliation, Accuracy, Completeness etc.</a:t>
            </a:r>
          </a:p>
          <a:p>
            <a:pPr marL="285750" indent="-285750">
              <a:buFont typeface="System Font Regular"/>
              <a:buChar char="/"/>
            </a:pPr>
            <a:r>
              <a:rPr lang="en-US" sz="900" dirty="0">
                <a:solidFill>
                  <a:schemeClr val="tx1"/>
                </a:solidFill>
              </a:rPr>
              <a:t>Detailed reporting comparison and outputs are repeatable</a:t>
            </a:r>
          </a:p>
        </p:txBody>
      </p:sp>
      <p:sp>
        <p:nvSpPr>
          <p:cNvPr id="54" name="Rectangle 53">
            <a:extLst>
              <a:ext uri="{FF2B5EF4-FFF2-40B4-BE49-F238E27FC236}">
                <a16:creationId xmlns:a16="http://schemas.microsoft.com/office/drawing/2014/main" id="{E6BA09FE-748F-9646-9E86-3E44F13101A0}"/>
              </a:ext>
            </a:extLst>
          </p:cNvPr>
          <p:cNvSpPr/>
          <p:nvPr/>
        </p:nvSpPr>
        <p:spPr>
          <a:xfrm>
            <a:off x="6163521" y="2900069"/>
            <a:ext cx="2662425" cy="184083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00" b="1" dirty="0">
                <a:solidFill>
                  <a:schemeClr val="tx1"/>
                </a:solidFill>
              </a:rPr>
              <a:t>Cognizant Intelligent End-User Experience Monitor (CIEEM)</a:t>
            </a:r>
          </a:p>
          <a:p>
            <a:pPr marL="285750" indent="-285750">
              <a:buFont typeface="System Font Regular"/>
              <a:buChar char="/"/>
            </a:pPr>
            <a:r>
              <a:rPr lang="en-US" sz="900" dirty="0">
                <a:solidFill>
                  <a:schemeClr val="tx1"/>
                </a:solidFill>
              </a:rPr>
              <a:t>Synthetic monitoring solution for Cloud infrastructure that proactively monitors webpage performance</a:t>
            </a:r>
          </a:p>
          <a:p>
            <a:pPr marL="285750" indent="-285750">
              <a:buFont typeface="System Font Regular"/>
              <a:buChar char="/"/>
            </a:pPr>
            <a:r>
              <a:rPr lang="en-US" sz="900" dirty="0">
                <a:solidFill>
                  <a:schemeClr val="tx1"/>
                </a:solidFill>
              </a:rPr>
              <a:t>Proactively catch performance issues in cloud production setup not waiting for end user to report</a:t>
            </a:r>
          </a:p>
          <a:p>
            <a:pPr marL="285750" indent="-285750">
              <a:buFont typeface="System Font Regular"/>
              <a:buChar char="/"/>
            </a:pPr>
            <a:r>
              <a:rPr lang="en-US" sz="900" dirty="0">
                <a:solidFill>
                  <a:schemeClr val="tx1"/>
                </a:solidFill>
              </a:rPr>
              <a:t>Synthetic Monitoring, Real-Time UX Monitoring</a:t>
            </a:r>
          </a:p>
        </p:txBody>
      </p:sp>
    </p:spTree>
    <p:extLst>
      <p:ext uri="{BB962C8B-B14F-4D97-AF65-F5344CB8AC3E}">
        <p14:creationId xmlns:p14="http://schemas.microsoft.com/office/powerpoint/2010/main" val="19627850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engineering &amp; assurance: assumptions &amp; dependencies</a:t>
            </a:r>
            <a:endParaRPr lang="en-US" dirty="0">
              <a:latin typeface="+mj-lt"/>
            </a:endParaRPr>
          </a:p>
        </p:txBody>
      </p:sp>
      <p:sp>
        <p:nvSpPr>
          <p:cNvPr id="3" name="Text Placeholder 2"/>
          <p:cNvSpPr>
            <a:spLocks noGrp="1"/>
          </p:cNvSpPr>
          <p:nvPr>
            <p:ph type="body" sz="quarter" idx="12"/>
          </p:nvPr>
        </p:nvSpPr>
        <p:spPr/>
        <p:txBody>
          <a:bodyPr/>
          <a:lstStyle/>
          <a:p>
            <a:r>
              <a:rPr lang="en-US" dirty="0">
                <a:latin typeface="+mj-lt"/>
              </a:rPr>
              <a:t>ASSUMPTIONS</a:t>
            </a:r>
          </a:p>
        </p:txBody>
      </p:sp>
      <p:sp>
        <p:nvSpPr>
          <p:cNvPr id="4" name="Footer Placeholder 3"/>
          <p:cNvSpPr>
            <a:spLocks noGrp="1"/>
          </p:cNvSpPr>
          <p:nvPr>
            <p:ph type="ftr" sz="quarter" idx="13"/>
          </p:nvPr>
        </p:nvSpPr>
        <p:spPr/>
        <p:txBody>
          <a:bodyPr/>
          <a:lstStyle/>
          <a:p>
            <a:r>
              <a:rPr lang="en-US">
                <a:latin typeface="+mj-lt"/>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latin typeface="+mj-lt"/>
              </a:rPr>
              <a:pPr/>
              <a:t>111</a:t>
            </a:fld>
            <a:endParaRPr lang="en-US">
              <a:latin typeface="+mj-lt"/>
            </a:endParaRPr>
          </a:p>
        </p:txBody>
      </p:sp>
      <p:sp>
        <p:nvSpPr>
          <p:cNvPr id="6" name="Rectangle 5"/>
          <p:cNvSpPr/>
          <p:nvPr/>
        </p:nvSpPr>
        <p:spPr>
          <a:xfrm>
            <a:off x="336808" y="998598"/>
            <a:ext cx="4184499" cy="3539430"/>
          </a:xfrm>
          <a:prstGeom prst="rect">
            <a:avLst/>
          </a:prstGeom>
        </p:spPr>
        <p:txBody>
          <a:bodyPr wrap="square">
            <a:spAutoFit/>
          </a:bodyPr>
          <a:lstStyle/>
          <a:p>
            <a:pPr marL="171450" lvl="0" indent="-171450">
              <a:buFont typeface="System Font Regular"/>
              <a:buChar char="/"/>
            </a:pPr>
            <a:r>
              <a:rPr lang="en-US" sz="800" dirty="0">
                <a:latin typeface="+mj-lt"/>
              </a:rPr>
              <a:t>XRAY for Test case management, JIRA for defect management and status reporting.</a:t>
            </a:r>
          </a:p>
          <a:p>
            <a:pPr marL="171450" lvl="0" indent="-171450">
              <a:buFont typeface="System Font Regular"/>
              <a:buChar char="/"/>
            </a:pPr>
            <a:r>
              <a:rPr lang="en-US" sz="800" dirty="0">
                <a:latin typeface="+mj-lt"/>
              </a:rPr>
              <a:t>API Test automation and Marketing Campaign test automation using Open source frameworks and tools and will be finalized during the due diligence phase of the engagement.</a:t>
            </a:r>
          </a:p>
          <a:p>
            <a:pPr marL="171450" lvl="0" indent="-171450">
              <a:buFont typeface="System Font Regular"/>
              <a:buChar char="/"/>
            </a:pPr>
            <a:r>
              <a:rPr lang="en-US" sz="800" dirty="0">
                <a:latin typeface="+mj-lt"/>
              </a:rPr>
              <a:t>Accessibility testing of the templates in 3 platforms (Desktop, Mobile &amp; Tablet) &amp; 2 browsers (Chrome &amp; Safari) in each platform is considered for this estimation. Chrome browser in all 3 platforms are considered as primary browser (100% effort) &amp; Safari is considered as secondary browser (80% effort)</a:t>
            </a:r>
          </a:p>
          <a:p>
            <a:pPr marL="171450" lvl="0" indent="-171450">
              <a:buFont typeface="System Font Regular"/>
              <a:buChar char="/"/>
            </a:pPr>
            <a:r>
              <a:rPr lang="en-US" sz="800" dirty="0">
                <a:latin typeface="+mj-lt"/>
              </a:rPr>
              <a:t>For Accessibility testing , 120 Defects(20 defects per browser per platform) is considered for defect only retest. Increase in defect could would need additional effort and 40 Defects is considered for remediation support. Increase in defect could would need additional effort </a:t>
            </a:r>
          </a:p>
          <a:p>
            <a:pPr marL="171450" lvl="0" indent="-171450">
              <a:buFont typeface="System Font Regular"/>
              <a:buChar char="/"/>
            </a:pPr>
            <a:r>
              <a:rPr lang="en-US" sz="800" dirty="0">
                <a:latin typeface="+mj-lt"/>
              </a:rPr>
              <a:t>Accessibility testing will be restricted to English language screens/content</a:t>
            </a:r>
          </a:p>
          <a:p>
            <a:pPr marL="171450" lvl="0" indent="-171450">
              <a:buFont typeface="System Font Regular"/>
              <a:buChar char="/"/>
            </a:pPr>
            <a:r>
              <a:rPr lang="en-US" sz="800" dirty="0">
                <a:latin typeface="+mj-lt"/>
              </a:rPr>
              <a:t>Security testing will be carried out on pre-Production, and not on Production systems; a functionally-stable instance of the application will be deployed in this dedicated environment during the security testing phase. 			</a:t>
            </a:r>
          </a:p>
          <a:p>
            <a:pPr marL="171450" lvl="0" indent="-171450">
              <a:buFont typeface="System Font Regular"/>
              <a:buChar char="/"/>
            </a:pPr>
            <a:r>
              <a:rPr lang="en-US" sz="800" dirty="0">
                <a:latin typeface="+mj-lt"/>
              </a:rPr>
              <a:t>Security testing team will be provided with connectivity for accessing the APIs and Infra components which are subjected to assessment. Cognizant  will provide respective commercial tools for this engagement and this will be billed against client. Open source tools such as </a:t>
            </a:r>
            <a:r>
              <a:rPr lang="en-US" sz="800" dirty="0" err="1">
                <a:latin typeface="+mj-lt"/>
              </a:rPr>
              <a:t>BurpSuite</a:t>
            </a:r>
            <a:r>
              <a:rPr lang="en-US" sz="800" dirty="0">
                <a:latin typeface="+mj-lt"/>
              </a:rPr>
              <a:t>, ZAP, SoapUI will be used for additional coverage as well as for false positive analysis. The application will be benchmarked against OWASP Top 10 standards.	</a:t>
            </a:r>
          </a:p>
          <a:p>
            <a:pPr marL="171450" lvl="0" indent="-171450">
              <a:buFont typeface="System Font Regular"/>
              <a:buChar char="/"/>
            </a:pPr>
            <a:r>
              <a:rPr lang="en-US" sz="800" dirty="0">
                <a:latin typeface="+mj-lt"/>
              </a:rPr>
              <a:t>Performance testing will be done for critical services. Cognizant expects 10-12 services are critical for each of Harmony and Wonder Woman and 5-6 services are critical for Walgreens and Boots Marketing Campaign. </a:t>
            </a:r>
          </a:p>
          <a:p>
            <a:pPr marL="171450" lvl="0" indent="-171450">
              <a:buFont typeface="System Font Regular"/>
              <a:buChar char="/"/>
            </a:pPr>
            <a:r>
              <a:rPr lang="en-US" sz="800" dirty="0">
                <a:latin typeface="+mj-lt"/>
              </a:rPr>
              <a:t>Performance environment should be available and should be at least 50% of Production</a:t>
            </a:r>
          </a:p>
        </p:txBody>
      </p:sp>
      <p:sp>
        <p:nvSpPr>
          <p:cNvPr id="7" name="Rectangle 6"/>
          <p:cNvSpPr/>
          <p:nvPr/>
        </p:nvSpPr>
        <p:spPr>
          <a:xfrm>
            <a:off x="4521307" y="998598"/>
            <a:ext cx="4572000" cy="1815882"/>
          </a:xfrm>
          <a:prstGeom prst="rect">
            <a:avLst/>
          </a:prstGeom>
        </p:spPr>
        <p:txBody>
          <a:bodyPr>
            <a:spAutoFit/>
          </a:bodyPr>
          <a:lstStyle/>
          <a:p>
            <a:pPr marL="228594" lvl="0" indent="-228594" defTabSz="914400">
              <a:buFont typeface="System Font Regular"/>
              <a:buChar char="/"/>
              <a:defRPr/>
            </a:pPr>
            <a:r>
              <a:rPr lang="en-US" sz="800" dirty="0">
                <a:latin typeface="+mj-lt"/>
                <a:cs typeface="Calibri" panose="020F0502020204030204" pitchFamily="34" charset="0"/>
              </a:rPr>
              <a:t>Data volumes are comparable to Production sizing in the performance environment</a:t>
            </a:r>
          </a:p>
          <a:p>
            <a:pPr marL="228594" lvl="0" indent="-228594" defTabSz="914400">
              <a:buFont typeface="System Font Regular"/>
              <a:buChar char="/"/>
              <a:defRPr/>
            </a:pPr>
            <a:r>
              <a:rPr lang="en-US" sz="800" dirty="0">
                <a:latin typeface="+mj-lt"/>
                <a:cs typeface="Calibri" panose="020F0502020204030204" pitchFamily="34" charset="0"/>
              </a:rPr>
              <a:t>NFRs will be determined for each of the services identified and required support needed from WBA teams </a:t>
            </a:r>
          </a:p>
          <a:p>
            <a:pPr marL="228594" lvl="0" indent="-228594" defTabSz="914400">
              <a:buFont typeface="System Font Regular"/>
              <a:buChar char="/"/>
              <a:defRPr/>
            </a:pPr>
            <a:r>
              <a:rPr lang="en-US" sz="800" dirty="0">
                <a:latin typeface="+mj-lt"/>
                <a:cs typeface="Calibri" panose="020F0502020204030204" pitchFamily="34" charset="0"/>
              </a:rPr>
              <a:t>VMs/environment setup of Performance testing tools will be provided by WBA</a:t>
            </a:r>
          </a:p>
          <a:p>
            <a:pPr marL="228594" lvl="0" indent="-228594" defTabSz="914400">
              <a:buFont typeface="System Font Regular"/>
              <a:buChar char="/"/>
              <a:defRPr/>
            </a:pPr>
            <a:r>
              <a:rPr lang="en-US" sz="800" dirty="0">
                <a:latin typeface="+mj-lt"/>
                <a:cs typeface="Calibri" panose="020F0502020204030204" pitchFamily="34" charset="0"/>
              </a:rPr>
              <a:t>Availability of APM tools and Monitoring tools will be available and can be leveraged during Performance testing</a:t>
            </a:r>
          </a:p>
          <a:p>
            <a:pPr marL="228594" lvl="0" indent="-228594" defTabSz="914400">
              <a:buFont typeface="System Font Regular"/>
              <a:buChar char="/"/>
              <a:defRPr/>
            </a:pPr>
            <a:r>
              <a:rPr lang="en-US" sz="800" dirty="0">
                <a:latin typeface="+mj-lt"/>
                <a:cs typeface="Calibri" panose="020F0502020204030204" pitchFamily="34" charset="0"/>
              </a:rPr>
              <a:t>Performance team will be participating in all the architectural discussions (n+1 release) and will provide architectural recommendations for frameworks and Patterns around Performance and Resilience</a:t>
            </a:r>
          </a:p>
          <a:p>
            <a:pPr marL="228594" lvl="0" indent="-228594" defTabSz="914400">
              <a:buFont typeface="System Font Regular"/>
              <a:buChar char="/"/>
              <a:defRPr/>
            </a:pPr>
            <a:r>
              <a:rPr lang="en-US" sz="800" dirty="0">
                <a:latin typeface="+mj-lt"/>
                <a:cs typeface="Calibri" panose="020F0502020204030204" pitchFamily="34" charset="0"/>
              </a:rPr>
              <a:t>Partner Performance environment will be utilized for E2E testing if available in DTS zone, else Service virtualization will be leveraged</a:t>
            </a:r>
          </a:p>
          <a:p>
            <a:pPr marL="228594" lvl="0" indent="-228594" defTabSz="914400">
              <a:buFont typeface="System Font Regular"/>
              <a:buChar char="/"/>
              <a:defRPr/>
            </a:pPr>
            <a:r>
              <a:rPr lang="en-US" sz="800" dirty="0">
                <a:latin typeface="+mj-lt"/>
                <a:cs typeface="Calibri" panose="020F0502020204030204" pitchFamily="34" charset="0"/>
              </a:rPr>
              <a:t>Virtual services used by engineering team will be re-used for early performance testing of the platform</a:t>
            </a:r>
          </a:p>
          <a:p>
            <a:pPr marL="228594" lvl="0" indent="-228594" defTabSz="914400">
              <a:buFont typeface="System Font Regular"/>
              <a:buChar char="/"/>
              <a:defRPr/>
            </a:pPr>
            <a:r>
              <a:rPr lang="en-US" sz="800" dirty="0">
                <a:latin typeface="+mj-lt"/>
                <a:cs typeface="Calibri" panose="020F0502020204030204" pitchFamily="34" charset="0"/>
              </a:rPr>
              <a:t>Work Load Model will be determined during the initial sprints</a:t>
            </a:r>
          </a:p>
        </p:txBody>
      </p:sp>
    </p:spTree>
    <p:extLst>
      <p:ext uri="{BB962C8B-B14F-4D97-AF65-F5344CB8AC3E}">
        <p14:creationId xmlns:p14="http://schemas.microsoft.com/office/powerpoint/2010/main" val="26637525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engineering &amp; assurance: assumptions &amp; dependencies</a:t>
            </a:r>
            <a:endParaRPr lang="en-US" dirty="0">
              <a:latin typeface="+mj-lt"/>
            </a:endParaRPr>
          </a:p>
        </p:txBody>
      </p:sp>
      <p:sp>
        <p:nvSpPr>
          <p:cNvPr id="3" name="Text Placeholder 2"/>
          <p:cNvSpPr>
            <a:spLocks noGrp="1"/>
          </p:cNvSpPr>
          <p:nvPr>
            <p:ph type="body" sz="quarter" idx="12"/>
          </p:nvPr>
        </p:nvSpPr>
        <p:spPr/>
        <p:txBody>
          <a:bodyPr/>
          <a:lstStyle/>
          <a:p>
            <a:r>
              <a:rPr lang="en-US" dirty="0">
                <a:latin typeface="+mj-lt"/>
              </a:rPr>
              <a:t>DEPENDENCIES</a:t>
            </a:r>
          </a:p>
        </p:txBody>
      </p:sp>
      <p:sp>
        <p:nvSpPr>
          <p:cNvPr id="4" name="Footer Placeholder 3"/>
          <p:cNvSpPr>
            <a:spLocks noGrp="1"/>
          </p:cNvSpPr>
          <p:nvPr>
            <p:ph type="ftr" sz="quarter" idx="13"/>
          </p:nvPr>
        </p:nvSpPr>
        <p:spPr/>
        <p:txBody>
          <a:bodyPr/>
          <a:lstStyle/>
          <a:p>
            <a:r>
              <a:rPr lang="en-US">
                <a:latin typeface="+mj-lt"/>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latin typeface="+mj-lt"/>
              </a:rPr>
              <a:pPr/>
              <a:t>112</a:t>
            </a:fld>
            <a:endParaRPr lang="en-US">
              <a:latin typeface="+mj-lt"/>
            </a:endParaRPr>
          </a:p>
        </p:txBody>
      </p:sp>
      <p:sp>
        <p:nvSpPr>
          <p:cNvPr id="6" name="Rectangle 5"/>
          <p:cNvSpPr/>
          <p:nvPr/>
        </p:nvSpPr>
        <p:spPr>
          <a:xfrm>
            <a:off x="336808" y="998598"/>
            <a:ext cx="4184499" cy="2308324"/>
          </a:xfrm>
          <a:prstGeom prst="rect">
            <a:avLst/>
          </a:prstGeom>
        </p:spPr>
        <p:txBody>
          <a:bodyPr wrap="square">
            <a:spAutoFit/>
          </a:bodyPr>
          <a:lstStyle/>
          <a:p>
            <a:pPr marL="171450" lvl="0" indent="-171450">
              <a:buFont typeface="System Font Regular"/>
              <a:buChar char="/"/>
            </a:pPr>
            <a:r>
              <a:rPr lang="en-US" sz="800" dirty="0">
                <a:latin typeface="+mj-lt"/>
              </a:rPr>
              <a:t>Client/Project team shall provide Performance test infrastructure ( Required Controller &amp; Load Generator machines) </a:t>
            </a:r>
          </a:p>
          <a:p>
            <a:pPr marL="171450" lvl="0" indent="-171450">
              <a:buFont typeface="System Font Regular"/>
              <a:buChar char="/"/>
            </a:pPr>
            <a:r>
              <a:rPr lang="en-US" sz="800" dirty="0">
                <a:latin typeface="+mj-lt"/>
              </a:rPr>
              <a:t>Client/Project team shall install and configure required testing tools</a:t>
            </a:r>
          </a:p>
          <a:p>
            <a:pPr marL="171450" lvl="0" indent="-171450">
              <a:buFont typeface="System Font Regular"/>
              <a:buChar char="/"/>
            </a:pPr>
            <a:r>
              <a:rPr lang="en-US" sz="800" dirty="0">
                <a:latin typeface="+mj-lt"/>
              </a:rPr>
              <a:t>Client/Project team shall provide performance test environment similar to that of production for testing purpose</a:t>
            </a:r>
          </a:p>
          <a:p>
            <a:pPr marL="171450" lvl="0" indent="-171450">
              <a:buFont typeface="System Font Regular"/>
              <a:buChar char="/"/>
            </a:pPr>
            <a:r>
              <a:rPr lang="en-US" sz="800" dirty="0">
                <a:latin typeface="+mj-lt"/>
              </a:rPr>
              <a:t>Necessary access to load testing environment for test scripting, data creation, test execution and monitoring will be provided to PT team</a:t>
            </a:r>
          </a:p>
          <a:p>
            <a:pPr marL="171450" lvl="0" indent="-171450">
              <a:buFont typeface="System Font Regular"/>
              <a:buChar char="/"/>
            </a:pPr>
            <a:r>
              <a:rPr lang="en-US" sz="800" dirty="0">
                <a:latin typeface="+mj-lt"/>
              </a:rPr>
              <a:t>Availability of single point-of-contact / coordinator from application team for arranging discussions with application SME, facilitating required system access and providing clarifications.</a:t>
            </a:r>
          </a:p>
          <a:p>
            <a:pPr marL="171450" lvl="0" indent="-171450">
              <a:buFont typeface="System Font Regular"/>
              <a:buChar char="/"/>
            </a:pPr>
            <a:r>
              <a:rPr lang="en-US" sz="800" dirty="0">
                <a:latin typeface="+mj-lt"/>
              </a:rPr>
              <a:t>Support from system administrators &amp; DBAs for server monitoring / analysis.</a:t>
            </a:r>
          </a:p>
          <a:p>
            <a:pPr marL="171450" lvl="0" indent="-171450">
              <a:buFont typeface="System Font Regular"/>
              <a:buChar char="/"/>
            </a:pPr>
            <a:r>
              <a:rPr lang="en-US" sz="800" dirty="0">
                <a:latin typeface="+mj-lt"/>
              </a:rPr>
              <a:t>The resources will be on - boarded /ramped down by Accessibility testing team with an advance notice of 2-3 weeks for performing the accessibility evaluation</a:t>
            </a:r>
          </a:p>
          <a:p>
            <a:pPr marL="171450" lvl="0" indent="-171450">
              <a:buFont typeface="System Font Regular"/>
              <a:buChar char="/"/>
            </a:pPr>
            <a:r>
              <a:rPr lang="en-US" sz="800" dirty="0">
                <a:latin typeface="+mj-lt"/>
              </a:rPr>
              <a:t>Mobile and MAC Devices should be provided by project team			</a:t>
            </a:r>
          </a:p>
          <a:p>
            <a:pPr marL="171450" lvl="0" indent="-171450">
              <a:buFont typeface="System Font Regular"/>
              <a:buChar char="/"/>
            </a:pPr>
            <a:r>
              <a:rPr lang="en-US" sz="800" dirty="0">
                <a:latin typeface="+mj-lt"/>
              </a:rPr>
              <a:t>Application is accessible over internet (or) connectivity is available from ODC for non-internet application</a:t>
            </a:r>
          </a:p>
          <a:p>
            <a:pPr marL="171450" lvl="0" indent="-171450">
              <a:buFont typeface="System Font Regular"/>
              <a:buChar char="/"/>
            </a:pPr>
            <a:r>
              <a:rPr lang="en-US" sz="800" dirty="0">
                <a:latin typeface="+mj-lt"/>
              </a:rPr>
              <a:t>Test data should be provided by the project team to access the applications</a:t>
            </a:r>
          </a:p>
          <a:p>
            <a:pPr marL="171450" lvl="0" indent="-171450">
              <a:buFont typeface="System Font Regular"/>
              <a:buChar char="/"/>
            </a:pPr>
            <a:r>
              <a:rPr lang="en-US" sz="800" dirty="0">
                <a:latin typeface="+mj-lt"/>
              </a:rPr>
              <a:t>Access to defect management tool should be provided (if applicable) by project team</a:t>
            </a:r>
          </a:p>
        </p:txBody>
      </p:sp>
    </p:spTree>
    <p:extLst>
      <p:ext uri="{BB962C8B-B14F-4D97-AF65-F5344CB8AC3E}">
        <p14:creationId xmlns:p14="http://schemas.microsoft.com/office/powerpoint/2010/main" val="18308097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4577" y="2179752"/>
            <a:ext cx="8032853" cy="715581"/>
          </a:xfrm>
          <a:prstGeom prst="rect">
            <a:avLst/>
          </a:prstGeom>
          <a:noFill/>
        </p:spPr>
        <p:txBody>
          <a:bodyPr wrap="square" rtlCol="0">
            <a:spAutoFit/>
          </a:bodyPr>
          <a:lstStyle/>
          <a:p>
            <a:r>
              <a:rPr lang="en-US" sz="4050" b="1" dirty="0">
                <a:solidFill>
                  <a:srgbClr val="FFFFFF"/>
                </a:solidFill>
                <a:ea typeface="Avenir Book" charset="0"/>
                <a:cs typeface="Avenir Black"/>
              </a:rPr>
              <a:t>Campaign Execution Partner</a:t>
            </a:r>
          </a:p>
        </p:txBody>
      </p:sp>
      <p:cxnSp>
        <p:nvCxnSpPr>
          <p:cNvPr id="9" name="Straight Connector 8">
            <a:extLst>
              <a:ext uri="{FF2B5EF4-FFF2-40B4-BE49-F238E27FC236}">
                <a16:creationId xmlns:a16="http://schemas.microsoft.com/office/drawing/2014/main" id="{C7896834-90D0-FB49-8429-5969F7EA6F96}"/>
              </a:ext>
            </a:extLst>
          </p:cNvPr>
          <p:cNvCxnSpPr/>
          <p:nvPr/>
        </p:nvCxnSpPr>
        <p:spPr>
          <a:xfrm>
            <a:off x="894645" y="3018534"/>
            <a:ext cx="82163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605ABD2-B64B-A547-9006-E20E620C6CF3}"/>
              </a:ext>
            </a:extLst>
          </p:cNvPr>
          <p:cNvSpPr>
            <a:spLocks noGrp="1"/>
          </p:cNvSpPr>
          <p:nvPr>
            <p:ph type="ftr" sz="quarter" idx="11"/>
          </p:nvPr>
        </p:nvSpPr>
        <p:spPr/>
        <p:txBody>
          <a:bodyPr/>
          <a:lstStyle/>
          <a:p>
            <a:r>
              <a:rPr lang="en-US"/>
              <a:t>© 2020</a:t>
            </a:r>
          </a:p>
        </p:txBody>
      </p:sp>
      <p:sp>
        <p:nvSpPr>
          <p:cNvPr id="4" name="Slide Number Placeholder 3">
            <a:extLst>
              <a:ext uri="{FF2B5EF4-FFF2-40B4-BE49-F238E27FC236}">
                <a16:creationId xmlns:a16="http://schemas.microsoft.com/office/drawing/2014/main" id="{523BC033-C3F2-3E42-9EB5-F6760112E88C}"/>
              </a:ext>
            </a:extLst>
          </p:cNvPr>
          <p:cNvSpPr>
            <a:spLocks noGrp="1"/>
          </p:cNvSpPr>
          <p:nvPr>
            <p:ph type="sldNum" sz="quarter" idx="12"/>
          </p:nvPr>
        </p:nvSpPr>
        <p:spPr/>
        <p:txBody>
          <a:bodyPr/>
          <a:lstStyle/>
          <a:p>
            <a:fld id="{CDEE2954-54E9-4846-B9AA-9D6731F553AF}" type="slidenum">
              <a:rPr lang="en-US" smtClean="0"/>
              <a:pPr/>
              <a:t>113</a:t>
            </a:fld>
            <a:endParaRPr lang="en-US"/>
          </a:p>
        </p:txBody>
      </p:sp>
    </p:spTree>
    <p:extLst>
      <p:ext uri="{BB962C8B-B14F-4D97-AF65-F5344CB8AC3E}">
        <p14:creationId xmlns:p14="http://schemas.microsoft.com/office/powerpoint/2010/main" val="77172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36E104-6A3D-DE40-985E-6CDF3AFA59D2}"/>
              </a:ext>
            </a:extLst>
          </p:cNvPr>
          <p:cNvSpPr txBox="1">
            <a:spLocks/>
          </p:cNvSpPr>
          <p:nvPr/>
        </p:nvSpPr>
        <p:spPr>
          <a:xfrm>
            <a:off x="434295" y="1875031"/>
            <a:ext cx="7852455" cy="1191095"/>
          </a:xfrm>
          <a:prstGeom prst="rect">
            <a:avLst/>
          </a:prstGeom>
        </p:spPr>
        <p:txBody>
          <a:bodyPr vert="horz" wrap="square"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pPr defTabSz="914354"/>
            <a:r>
              <a:rPr lang="en-US" sz="2700" dirty="0">
                <a:latin typeface="+mj-lt"/>
                <a:cs typeface="Arial" panose="020B0604020202020204" pitchFamily="34" charset="0"/>
              </a:rPr>
              <a:t>You need marketing excellence, orchestrated by local teams, that know how to get the best out of AEC, while operating at-speed and at-scale</a:t>
            </a:r>
          </a:p>
        </p:txBody>
      </p:sp>
      <p:sp>
        <p:nvSpPr>
          <p:cNvPr id="8" name="Title 1">
            <a:extLst>
              <a:ext uri="{FF2B5EF4-FFF2-40B4-BE49-F238E27FC236}">
                <a16:creationId xmlns:a16="http://schemas.microsoft.com/office/drawing/2014/main" id="{304AFCA9-ECAD-D64C-ABD2-7BA506F9CAEB}"/>
              </a:ext>
            </a:extLst>
          </p:cNvPr>
          <p:cNvSpPr txBox="1">
            <a:spLocks/>
          </p:cNvSpPr>
          <p:nvPr/>
        </p:nvSpPr>
        <p:spPr>
          <a:xfrm>
            <a:off x="434295" y="3136292"/>
            <a:ext cx="7957230" cy="1449628"/>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pPr marL="178594" indent="-178594">
              <a:buFont typeface="System Font Regular"/>
              <a:buChar char="/"/>
            </a:pPr>
            <a:r>
              <a:rPr lang="en-US" sz="1400" b="0" dirty="0">
                <a:latin typeface="+mj-lt"/>
              </a:rPr>
              <a:t>We have deep experience &amp; expertise in healthcare marketing – we understand the regulations in the space and what patient want and need to improve outcomes</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We’ve aligned dedicated local teams to deliver for Walgreens &amp; Boots independently</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With one of the largest AI teams in the world, we’re on the forefront of enabling intelligent personalized marketing optimization, powered by our at-scale global content services team </a:t>
            </a:r>
          </a:p>
        </p:txBody>
      </p:sp>
      <p:sp>
        <p:nvSpPr>
          <p:cNvPr id="7" name="Rectangle 6">
            <a:extLst>
              <a:ext uri="{FF2B5EF4-FFF2-40B4-BE49-F238E27FC236}">
                <a16:creationId xmlns:a16="http://schemas.microsoft.com/office/drawing/2014/main" id="{CBF521F4-AFE3-DC4E-85C2-9208531A7000}"/>
              </a:ext>
            </a:extLst>
          </p:cNvPr>
          <p:cNvSpPr/>
          <p:nvPr/>
        </p:nvSpPr>
        <p:spPr>
          <a:xfrm>
            <a:off x="514350" y="1360681"/>
            <a:ext cx="3028950" cy="438150"/>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accent3"/>
                </a:solidFill>
              </a:rPr>
              <a:t>OVERCOMING KEY CHALLENGES</a:t>
            </a:r>
          </a:p>
        </p:txBody>
      </p:sp>
      <p:sp>
        <p:nvSpPr>
          <p:cNvPr id="9" name="Footer Placeholder 4">
            <a:extLst>
              <a:ext uri="{FF2B5EF4-FFF2-40B4-BE49-F238E27FC236}">
                <a16:creationId xmlns:a16="http://schemas.microsoft.com/office/drawing/2014/main" id="{99A36267-7389-CD4A-B0DC-40A630B6C880}"/>
              </a:ext>
            </a:extLst>
          </p:cNvPr>
          <p:cNvSpPr>
            <a:spLocks noGrp="1"/>
          </p:cNvSpPr>
          <p:nvPr>
            <p:ph type="ftr" sz="quarter" idx="11"/>
          </p:nvPr>
        </p:nvSpPr>
        <p:spPr>
          <a:xfrm>
            <a:off x="6717571" y="4810565"/>
            <a:ext cx="474810" cy="200055"/>
          </a:xfrm>
        </p:spPr>
        <p:txBody>
          <a:bodyPr/>
          <a:lstStyle/>
          <a:p>
            <a:r>
              <a:rPr lang="en-US" dirty="0"/>
              <a:t>© 2020</a:t>
            </a:r>
          </a:p>
        </p:txBody>
      </p:sp>
      <p:sp>
        <p:nvSpPr>
          <p:cNvPr id="11" name="Slide Number Placeholder 5">
            <a:extLst>
              <a:ext uri="{FF2B5EF4-FFF2-40B4-BE49-F238E27FC236}">
                <a16:creationId xmlns:a16="http://schemas.microsoft.com/office/drawing/2014/main" id="{5B0DAD85-FDB3-9041-9FE4-4DFA497D3523}"/>
              </a:ext>
            </a:extLst>
          </p:cNvPr>
          <p:cNvSpPr>
            <a:spLocks noGrp="1"/>
          </p:cNvSpPr>
          <p:nvPr>
            <p:ph type="sldNum" sz="quarter" idx="12"/>
          </p:nvPr>
        </p:nvSpPr>
        <p:spPr>
          <a:xfrm>
            <a:off x="8728450" y="4810564"/>
            <a:ext cx="295274" cy="200055"/>
          </a:xfrm>
        </p:spPr>
        <p:txBody>
          <a:bodyPr/>
          <a:lstStyle/>
          <a:p>
            <a:fld id="{CDEE2954-54E9-4846-B9AA-9D6731F553AF}" type="slidenum">
              <a:rPr lang="en-US" smtClean="0"/>
              <a:pPr/>
              <a:t>114</a:t>
            </a:fld>
            <a:endParaRPr lang="en-US"/>
          </a:p>
        </p:txBody>
      </p:sp>
    </p:spTree>
    <p:extLst>
      <p:ext uri="{BB962C8B-B14F-4D97-AF65-F5344CB8AC3E}">
        <p14:creationId xmlns:p14="http://schemas.microsoft.com/office/powerpoint/2010/main" val="222272857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37FD5F-F416-B148-AD8C-5C8A73B1149C}"/>
              </a:ext>
            </a:extLst>
          </p:cNvPr>
          <p:cNvSpPr>
            <a:spLocks noGrp="1"/>
          </p:cNvSpPr>
          <p:nvPr>
            <p:ph type="title"/>
          </p:nvPr>
        </p:nvSpPr>
        <p:spPr>
          <a:xfrm>
            <a:off x="320766" y="893695"/>
            <a:ext cx="3347108" cy="1006429"/>
          </a:xfrm>
        </p:spPr>
        <p:txBody>
          <a:bodyPr/>
          <a:lstStyle/>
          <a:p>
            <a:r>
              <a:rPr lang="en-US" sz="3300" spc="-50" dirty="0"/>
              <a:t>Our Understanding </a:t>
            </a:r>
          </a:p>
        </p:txBody>
      </p:sp>
      <p:sp>
        <p:nvSpPr>
          <p:cNvPr id="3" name="Content Placeholder 2"/>
          <p:cNvSpPr>
            <a:spLocks noGrp="1"/>
          </p:cNvSpPr>
          <p:nvPr>
            <p:ph idx="4294967295"/>
          </p:nvPr>
        </p:nvSpPr>
        <p:spPr>
          <a:xfrm>
            <a:off x="328773" y="1899096"/>
            <a:ext cx="3030876" cy="2066335"/>
          </a:xfrm>
        </p:spPr>
        <p:txBody>
          <a:bodyPr/>
          <a:lstStyle/>
          <a:p>
            <a:pPr marL="0" indent="0">
              <a:lnSpc>
                <a:spcPct val="120000"/>
              </a:lnSpc>
              <a:buNone/>
            </a:pPr>
            <a:r>
              <a:rPr lang="en-US">
                <a:solidFill>
                  <a:schemeClr val="tx1">
                    <a:lumMod val="65000"/>
                    <a:lumOff val="35000"/>
                  </a:schemeClr>
                </a:solidFill>
              </a:rPr>
              <a:t>As part of the overall Customer Experience Transformation driven by Walgreens-Boots, a Campaign Execution partner for Walgreens US and Boots </a:t>
            </a:r>
            <a:br>
              <a:rPr lang="en-US">
                <a:solidFill>
                  <a:schemeClr val="tx1">
                    <a:lumMod val="65000"/>
                    <a:lumOff val="35000"/>
                  </a:schemeClr>
                </a:solidFill>
              </a:rPr>
            </a:br>
            <a:r>
              <a:rPr lang="en-US">
                <a:solidFill>
                  <a:schemeClr val="tx1">
                    <a:lumMod val="65000"/>
                    <a:lumOff val="35000"/>
                  </a:schemeClr>
                </a:solidFill>
              </a:rPr>
              <a:t>UK is needed to drive the </a:t>
            </a:r>
            <a:r>
              <a:rPr lang="en-US" b="1">
                <a:solidFill>
                  <a:schemeClr val="accent3"/>
                </a:solidFill>
              </a:rPr>
              <a:t>strategic evolution of customer engagement</a:t>
            </a:r>
            <a:r>
              <a:rPr lang="en-US">
                <a:solidFill>
                  <a:schemeClr val="accent3"/>
                </a:solidFill>
              </a:rPr>
              <a:t> </a:t>
            </a:r>
            <a:br>
              <a:rPr lang="en-US">
                <a:solidFill>
                  <a:schemeClr val="tx1">
                    <a:lumMod val="85000"/>
                    <a:lumOff val="15000"/>
                  </a:schemeClr>
                </a:solidFill>
              </a:rPr>
            </a:br>
            <a:r>
              <a:rPr lang="en-US">
                <a:solidFill>
                  <a:schemeClr val="tx1">
                    <a:lumMod val="65000"/>
                    <a:lumOff val="35000"/>
                  </a:schemeClr>
                </a:solidFill>
              </a:rPr>
              <a:t>and drive </a:t>
            </a:r>
            <a:r>
              <a:rPr lang="en-US" b="1">
                <a:solidFill>
                  <a:schemeClr val="accent3"/>
                </a:solidFill>
              </a:rPr>
              <a:t>optimized results</a:t>
            </a:r>
            <a:r>
              <a:rPr lang="en-US">
                <a:solidFill>
                  <a:schemeClr val="accent3"/>
                </a:solidFill>
              </a:rPr>
              <a:t> </a:t>
            </a:r>
            <a:r>
              <a:rPr lang="en-US">
                <a:solidFill>
                  <a:schemeClr val="tx1">
                    <a:lumMod val="65000"/>
                    <a:lumOff val="35000"/>
                  </a:schemeClr>
                </a:solidFill>
              </a:rPr>
              <a:t>for how customers engage with Walgreens </a:t>
            </a:r>
            <a:br>
              <a:rPr lang="en-US">
                <a:solidFill>
                  <a:schemeClr val="tx1">
                    <a:lumMod val="65000"/>
                    <a:lumOff val="35000"/>
                  </a:schemeClr>
                </a:solidFill>
              </a:rPr>
            </a:br>
            <a:r>
              <a:rPr lang="en-US">
                <a:solidFill>
                  <a:schemeClr val="tx1">
                    <a:lumMod val="65000"/>
                    <a:lumOff val="35000"/>
                  </a:schemeClr>
                </a:solidFill>
              </a:rPr>
              <a:t>US across channels</a:t>
            </a:r>
          </a:p>
        </p:txBody>
      </p:sp>
      <p:graphicFrame>
        <p:nvGraphicFramePr>
          <p:cNvPr id="18" name="Table 17">
            <a:extLst>
              <a:ext uri="{FF2B5EF4-FFF2-40B4-BE49-F238E27FC236}">
                <a16:creationId xmlns:a16="http://schemas.microsoft.com/office/drawing/2014/main" id="{99D6220F-B92E-B447-9764-C76CB57ED17B}"/>
              </a:ext>
            </a:extLst>
          </p:cNvPr>
          <p:cNvGraphicFramePr>
            <a:graphicFrameLocks noGrp="1"/>
          </p:cNvGraphicFramePr>
          <p:nvPr/>
        </p:nvGraphicFramePr>
        <p:xfrm>
          <a:off x="4264810" y="1342046"/>
          <a:ext cx="4086871" cy="3175827"/>
        </p:xfrm>
        <a:graphic>
          <a:graphicData uri="http://schemas.openxmlformats.org/drawingml/2006/table">
            <a:tbl>
              <a:tblPr firstRow="1" bandRow="1">
                <a:tableStyleId>{2D5ABB26-0587-4C30-8999-92F81FD0307C}</a:tableStyleId>
              </a:tblPr>
              <a:tblGrid>
                <a:gridCol w="4086871">
                  <a:extLst>
                    <a:ext uri="{9D8B030D-6E8A-4147-A177-3AD203B41FA5}">
                      <a16:colId xmlns:a16="http://schemas.microsoft.com/office/drawing/2014/main" val="691782614"/>
                    </a:ext>
                  </a:extLst>
                </a:gridCol>
              </a:tblGrid>
              <a:tr h="795926">
                <a:tc>
                  <a:txBody>
                    <a:bodyPr/>
                    <a:lstStyle/>
                    <a:p>
                      <a:pPr marL="0" marR="0" lvl="0" indent="0" algn="l" defTabSz="914378" rtl="0" eaLnBrk="1" fontAlgn="auto" latinLnBrk="0" hangingPunct="1">
                        <a:lnSpc>
                          <a:spcPts val="1600"/>
                        </a:lnSpc>
                        <a:spcBef>
                          <a:spcPts val="0"/>
                        </a:spcBef>
                        <a:spcAft>
                          <a:spcPts val="0"/>
                        </a:spcAft>
                        <a:buClrTx/>
                        <a:buSzTx/>
                        <a:buFontTx/>
                        <a:buNone/>
                        <a:tabLst>
                          <a:tab pos="623888" algn="l"/>
                        </a:tabLst>
                        <a:defRPr/>
                      </a:pPr>
                      <a:r>
                        <a:rPr lang="en-US" sz="1300">
                          <a:solidFill>
                            <a:schemeClr val="bg1"/>
                          </a:solidFill>
                        </a:rPr>
                        <a:t>A </a:t>
                      </a:r>
                      <a:r>
                        <a:rPr lang="en-US" sz="1400" b="1" kern="1200">
                          <a:solidFill>
                            <a:schemeClr val="accent3"/>
                          </a:solidFill>
                          <a:latin typeface="+mn-lt"/>
                          <a:ea typeface="+mn-ea"/>
                          <a:cs typeface="+mn-cs"/>
                        </a:rPr>
                        <a:t>single partner for WBA</a:t>
                      </a:r>
                      <a:r>
                        <a:rPr lang="en-US" sz="1300" b="1" kern="1200">
                          <a:solidFill>
                            <a:schemeClr val="bg1"/>
                          </a:solidFill>
                          <a:latin typeface="+mn-lt"/>
                          <a:ea typeface="+mn-ea"/>
                          <a:cs typeface="+mn-cs"/>
                        </a:rPr>
                        <a:t> </a:t>
                      </a:r>
                      <a:r>
                        <a:rPr lang="en-US" sz="1300">
                          <a:solidFill>
                            <a:schemeClr val="bg1"/>
                          </a:solidFill>
                        </a:rPr>
                        <a:t>to coordinate with (streamlining communications with WBA and internally via execution</a:t>
                      </a:r>
                    </a:p>
                  </a:txBody>
                  <a:tcPr marL="822960" marR="0" marT="91440" marB="137160" anchor="ctr">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2295105"/>
                  </a:ext>
                </a:extLst>
              </a:tr>
              <a:tr h="1219082">
                <a:tc>
                  <a:txBody>
                    <a:bodyPr/>
                    <a:lstStyle/>
                    <a:p>
                      <a:pPr marL="0" marR="0" lvl="0" indent="0" algn="l" defTabSz="914378" rtl="0" eaLnBrk="1" fontAlgn="auto" latinLnBrk="0" hangingPunct="1">
                        <a:lnSpc>
                          <a:spcPts val="1600"/>
                        </a:lnSpc>
                        <a:spcBef>
                          <a:spcPts val="0"/>
                        </a:spcBef>
                        <a:spcAft>
                          <a:spcPts val="0"/>
                        </a:spcAft>
                        <a:buClrTx/>
                        <a:buSzTx/>
                        <a:buFontTx/>
                        <a:buNone/>
                        <a:tabLst/>
                        <a:defRPr/>
                      </a:pPr>
                      <a:r>
                        <a:rPr lang="en-US" sz="1300">
                          <a:solidFill>
                            <a:schemeClr val="bg1"/>
                          </a:solidFill>
                        </a:rPr>
                        <a:t>Our </a:t>
                      </a:r>
                      <a:r>
                        <a:rPr lang="en-US" sz="1400" b="1">
                          <a:solidFill>
                            <a:schemeClr val="accent3"/>
                          </a:solidFill>
                        </a:rPr>
                        <a:t>Integration and tech teams</a:t>
                      </a:r>
                      <a:r>
                        <a:rPr lang="en-US" sz="1300" b="1">
                          <a:solidFill>
                            <a:schemeClr val="bg1"/>
                          </a:solidFill>
                        </a:rPr>
                        <a:t> </a:t>
                      </a:r>
                      <a:r>
                        <a:rPr lang="en-US" sz="1300">
                          <a:solidFill>
                            <a:schemeClr val="bg1"/>
                          </a:solidFill>
                        </a:rPr>
                        <a:t>understand deeply the CSFs for execution success and our campaign delivery teams have Adobe and Data resources that </a:t>
                      </a:r>
                      <a:br>
                        <a:rPr lang="en-US" sz="1300">
                          <a:solidFill>
                            <a:schemeClr val="bg1"/>
                          </a:solidFill>
                        </a:rPr>
                      </a:br>
                      <a:r>
                        <a:rPr lang="en-US" sz="1300">
                          <a:solidFill>
                            <a:schemeClr val="bg1"/>
                          </a:solidFill>
                        </a:rPr>
                        <a:t>“speak the language” minimizing questions/delays in production </a:t>
                      </a:r>
                    </a:p>
                  </a:txBody>
                  <a:tcPr marL="822960" marR="0" marT="137160" marB="13716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261990"/>
                  </a:ext>
                </a:extLst>
              </a:tr>
              <a:tr h="795926">
                <a:tc>
                  <a:txBody>
                    <a:bodyPr/>
                    <a:lstStyle/>
                    <a:p>
                      <a:pPr marL="0" marR="0" lvl="0" indent="0" algn="l" defTabSz="914378" rtl="0" eaLnBrk="1" fontAlgn="auto" latinLnBrk="0" hangingPunct="1">
                        <a:lnSpc>
                          <a:spcPts val="1600"/>
                        </a:lnSpc>
                        <a:spcBef>
                          <a:spcPts val="0"/>
                        </a:spcBef>
                        <a:spcAft>
                          <a:spcPts val="0"/>
                        </a:spcAft>
                        <a:buClrTx/>
                        <a:buSzTx/>
                        <a:buFontTx/>
                        <a:buNone/>
                        <a:tabLst/>
                        <a:defRPr/>
                      </a:pPr>
                      <a:r>
                        <a:rPr lang="en-US" sz="1400" b="1" kern="1200">
                          <a:solidFill>
                            <a:schemeClr val="accent3"/>
                          </a:solidFill>
                          <a:latin typeface="+mn-lt"/>
                          <a:ea typeface="+mn-ea"/>
                          <a:cs typeface="+mn-cs"/>
                        </a:rPr>
                        <a:t>Global understanding</a:t>
                      </a:r>
                      <a:r>
                        <a:rPr lang="en-US" sz="1300" b="1" kern="1200">
                          <a:solidFill>
                            <a:schemeClr val="bg1"/>
                          </a:solidFill>
                          <a:latin typeface="+mn-lt"/>
                          <a:ea typeface="+mn-ea"/>
                          <a:cs typeface="+mn-cs"/>
                        </a:rPr>
                        <a:t> </a:t>
                      </a:r>
                      <a:r>
                        <a:rPr lang="en-US" sz="1300">
                          <a:solidFill>
                            <a:schemeClr val="bg1"/>
                          </a:solidFill>
                        </a:rPr>
                        <a:t>of the intersection of healthcare and retail customer behavior and preference</a:t>
                      </a:r>
                    </a:p>
                  </a:txBody>
                  <a:tcPr marL="822960" marR="0" marT="137160" marB="13716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601063"/>
                  </a:ext>
                </a:extLst>
              </a:tr>
            </a:tbl>
          </a:graphicData>
        </a:graphic>
      </p:graphicFrame>
      <p:pic>
        <p:nvPicPr>
          <p:cNvPr id="22" name="Picture 21">
            <a:extLst>
              <a:ext uri="{FF2B5EF4-FFF2-40B4-BE49-F238E27FC236}">
                <a16:creationId xmlns:a16="http://schemas.microsoft.com/office/drawing/2014/main" id="{6675D631-B5FA-2242-BD15-35C9A6E8F780}"/>
              </a:ext>
            </a:extLst>
          </p:cNvPr>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380633" y="3770044"/>
            <a:ext cx="540547" cy="591039"/>
          </a:xfrm>
          <a:prstGeom prst="rect">
            <a:avLst/>
          </a:prstGeom>
        </p:spPr>
      </p:pic>
      <p:pic>
        <p:nvPicPr>
          <p:cNvPr id="24" name="Picture 23">
            <a:extLst>
              <a:ext uri="{FF2B5EF4-FFF2-40B4-BE49-F238E27FC236}">
                <a16:creationId xmlns:a16="http://schemas.microsoft.com/office/drawing/2014/main" id="{25E7741C-2440-3C46-B280-D970C75EF0D4}"/>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347416" y="2580450"/>
            <a:ext cx="603284" cy="562872"/>
          </a:xfrm>
          <a:prstGeom prst="rect">
            <a:avLst/>
          </a:prstGeom>
        </p:spPr>
      </p:pic>
      <p:sp>
        <p:nvSpPr>
          <p:cNvPr id="9" name="Rectangle 8">
            <a:extLst>
              <a:ext uri="{FF2B5EF4-FFF2-40B4-BE49-F238E27FC236}">
                <a16:creationId xmlns:a16="http://schemas.microsoft.com/office/drawing/2014/main" id="{1BF2E5DF-7835-A242-B4AD-8E1A8BA9D580}"/>
              </a:ext>
            </a:extLst>
          </p:cNvPr>
          <p:cNvSpPr/>
          <p:nvPr/>
        </p:nvSpPr>
        <p:spPr>
          <a:xfrm>
            <a:off x="4250268" y="472521"/>
            <a:ext cx="4115955" cy="600164"/>
          </a:xfrm>
          <a:prstGeom prst="rect">
            <a:avLst/>
          </a:prstGeom>
        </p:spPr>
        <p:txBody>
          <a:bodyPr wrap="square">
            <a:spAutoFit/>
          </a:bodyPr>
          <a:lstStyle/>
          <a:p>
            <a:pPr algn="ctr"/>
            <a:r>
              <a:rPr lang="en-US" sz="1100" i="1">
                <a:solidFill>
                  <a:schemeClr val="bg1"/>
                </a:solidFill>
              </a:rPr>
              <a:t>While Cognizant can and has worked across both a coupled and de-coupled model for Campaign Execution, our experience is that sole-source delivery enables additional value via:</a:t>
            </a:r>
          </a:p>
        </p:txBody>
      </p:sp>
      <p:pic>
        <p:nvPicPr>
          <p:cNvPr id="26" name="Picture 25">
            <a:extLst>
              <a:ext uri="{FF2B5EF4-FFF2-40B4-BE49-F238E27FC236}">
                <a16:creationId xmlns:a16="http://schemas.microsoft.com/office/drawing/2014/main" id="{1A9739CC-E373-D248-A7F5-9F79ED088418}"/>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347608" y="1511424"/>
            <a:ext cx="602900" cy="429820"/>
          </a:xfrm>
          <a:prstGeom prst="rect">
            <a:avLst/>
          </a:prstGeom>
        </p:spPr>
      </p:pic>
      <p:cxnSp>
        <p:nvCxnSpPr>
          <p:cNvPr id="19" name="Straight Connector 18">
            <a:extLst>
              <a:ext uri="{FF2B5EF4-FFF2-40B4-BE49-F238E27FC236}">
                <a16:creationId xmlns:a16="http://schemas.microsoft.com/office/drawing/2014/main" id="{F60B2DF9-DB11-C84F-BFE4-B6BEEACCDAF7}"/>
              </a:ext>
            </a:extLst>
          </p:cNvPr>
          <p:cNvCxnSpPr/>
          <p:nvPr/>
        </p:nvCxnSpPr>
        <p:spPr>
          <a:xfrm>
            <a:off x="432997" y="4514387"/>
            <a:ext cx="73152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1A281DD-3D1D-F64B-AB53-2170CBF56FE3}"/>
              </a:ext>
            </a:extLst>
          </p:cNvPr>
          <p:cNvCxnSpPr>
            <a:cxnSpLocks/>
          </p:cNvCxnSpPr>
          <p:nvPr/>
        </p:nvCxnSpPr>
        <p:spPr>
          <a:xfrm>
            <a:off x="4321908" y="417601"/>
            <a:ext cx="3972674"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FD2C0D5-E5EE-4C43-B5ED-36CEE42D4E36}"/>
              </a:ext>
            </a:extLst>
          </p:cNvPr>
          <p:cNvCxnSpPr>
            <a:cxnSpLocks/>
          </p:cNvCxnSpPr>
          <p:nvPr/>
        </p:nvCxnSpPr>
        <p:spPr>
          <a:xfrm>
            <a:off x="4321908" y="1123950"/>
            <a:ext cx="3972674"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3481776-5FBC-DD4E-BDE0-C17260DCBA83}"/>
              </a:ext>
            </a:extLst>
          </p:cNvPr>
          <p:cNvSpPr>
            <a:spLocks noGrp="1"/>
          </p:cNvSpPr>
          <p:nvPr>
            <p:ph type="ftr" sz="quarter" idx="11"/>
          </p:nvPr>
        </p:nvSpPr>
        <p:spPr/>
        <p:txBody>
          <a:bodyPr/>
          <a:lstStyle/>
          <a:p>
            <a:r>
              <a:rPr lang="en-US"/>
              <a:t>© 2020</a:t>
            </a:r>
          </a:p>
        </p:txBody>
      </p:sp>
      <p:sp>
        <p:nvSpPr>
          <p:cNvPr id="4" name="Slide Number Placeholder 3">
            <a:extLst>
              <a:ext uri="{FF2B5EF4-FFF2-40B4-BE49-F238E27FC236}">
                <a16:creationId xmlns:a16="http://schemas.microsoft.com/office/drawing/2014/main" id="{968A40E1-3810-804D-8D0A-8EA2CF6DAB49}"/>
              </a:ext>
            </a:extLst>
          </p:cNvPr>
          <p:cNvSpPr>
            <a:spLocks noGrp="1"/>
          </p:cNvSpPr>
          <p:nvPr>
            <p:ph type="sldNum" sz="quarter" idx="12"/>
          </p:nvPr>
        </p:nvSpPr>
        <p:spPr/>
        <p:txBody>
          <a:bodyPr/>
          <a:lstStyle/>
          <a:p>
            <a:fld id="{2EFEF571-C9B4-4D92-A7F7-315B894862A8}" type="slidenum">
              <a:rPr lang="en-US" smtClean="0"/>
              <a:pPr/>
              <a:t>115</a:t>
            </a:fld>
            <a:endParaRPr lang="en-US"/>
          </a:p>
        </p:txBody>
      </p:sp>
    </p:spTree>
    <p:extLst>
      <p:ext uri="{BB962C8B-B14F-4D97-AF65-F5344CB8AC3E}">
        <p14:creationId xmlns:p14="http://schemas.microsoft.com/office/powerpoint/2010/main" val="1168547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itle 4">
            <a:extLst>
              <a:ext uri="{FF2B5EF4-FFF2-40B4-BE49-F238E27FC236}">
                <a16:creationId xmlns:a16="http://schemas.microsoft.com/office/drawing/2014/main" id="{F385ABFC-FB8F-C84E-BA87-A7975B50D28C}"/>
              </a:ext>
            </a:extLst>
          </p:cNvPr>
          <p:cNvSpPr>
            <a:spLocks noGrp="1"/>
          </p:cNvSpPr>
          <p:nvPr>
            <p:ph type="title"/>
          </p:nvPr>
        </p:nvSpPr>
        <p:spPr>
          <a:xfrm>
            <a:off x="320765" y="1131665"/>
            <a:ext cx="3414893" cy="2585323"/>
          </a:xfrm>
        </p:spPr>
        <p:txBody>
          <a:bodyPr/>
          <a:lstStyle/>
          <a:p>
            <a:r>
              <a:rPr lang="en-US" dirty="0">
                <a:solidFill>
                  <a:schemeClr val="accent3"/>
                </a:solidFill>
                <a:sym typeface="Arial"/>
              </a:rPr>
              <a:t>Our </a:t>
            </a:r>
            <a:br>
              <a:rPr lang="en-US" dirty="0">
                <a:solidFill>
                  <a:schemeClr val="accent3"/>
                </a:solidFill>
                <a:sym typeface="Arial"/>
              </a:rPr>
            </a:br>
            <a:r>
              <a:rPr lang="en-US" dirty="0">
                <a:solidFill>
                  <a:schemeClr val="accent3"/>
                </a:solidFill>
                <a:sym typeface="Arial"/>
              </a:rPr>
              <a:t>Solution </a:t>
            </a:r>
            <a:br>
              <a:rPr lang="en-US" dirty="0">
                <a:sym typeface="Arial"/>
              </a:rPr>
            </a:br>
            <a:r>
              <a:rPr lang="en-US" dirty="0">
                <a:sym typeface="Arial"/>
              </a:rPr>
              <a:t>will Drive Value </a:t>
            </a:r>
            <a:br>
              <a:rPr lang="en-US" dirty="0">
                <a:sym typeface="Arial"/>
              </a:rPr>
            </a:br>
            <a:r>
              <a:rPr lang="en-US" dirty="0">
                <a:sym typeface="Arial"/>
              </a:rPr>
              <a:t>for WBA</a:t>
            </a:r>
            <a:endParaRPr lang="en-US" dirty="0"/>
          </a:p>
        </p:txBody>
      </p:sp>
      <p:sp>
        <p:nvSpPr>
          <p:cNvPr id="231" name="Google Shape;231;p37"/>
          <p:cNvSpPr/>
          <p:nvPr/>
        </p:nvSpPr>
        <p:spPr>
          <a:xfrm>
            <a:off x="3940902" y="407297"/>
            <a:ext cx="284332" cy="291420"/>
          </a:xfrm>
          <a:custGeom>
            <a:avLst/>
            <a:gdLst/>
            <a:ahLst/>
            <a:cxnLst/>
            <a:rect l="l" t="t" r="r" b="b"/>
            <a:pathLst>
              <a:path w="10895" h="11216" extrusionOk="0">
                <a:moveTo>
                  <a:pt x="5454" y="322"/>
                </a:moveTo>
                <a:cubicBezTo>
                  <a:pt x="5740" y="322"/>
                  <a:pt x="5954" y="548"/>
                  <a:pt x="5954" y="834"/>
                </a:cubicBezTo>
                <a:cubicBezTo>
                  <a:pt x="5954" y="1012"/>
                  <a:pt x="5871" y="1155"/>
                  <a:pt x="5716" y="1250"/>
                </a:cubicBezTo>
                <a:lnTo>
                  <a:pt x="5704" y="1262"/>
                </a:lnTo>
                <a:lnTo>
                  <a:pt x="5692" y="1262"/>
                </a:lnTo>
                <a:cubicBezTo>
                  <a:pt x="5680" y="1262"/>
                  <a:pt x="5680" y="1274"/>
                  <a:pt x="5656" y="1274"/>
                </a:cubicBezTo>
                <a:lnTo>
                  <a:pt x="5644" y="1274"/>
                </a:lnTo>
                <a:cubicBezTo>
                  <a:pt x="5644" y="1274"/>
                  <a:pt x="5632" y="1274"/>
                  <a:pt x="5632" y="1298"/>
                </a:cubicBezTo>
                <a:lnTo>
                  <a:pt x="5621" y="1298"/>
                </a:lnTo>
                <a:cubicBezTo>
                  <a:pt x="5597" y="1298"/>
                  <a:pt x="5597" y="1298"/>
                  <a:pt x="5585" y="1310"/>
                </a:cubicBezTo>
                <a:lnTo>
                  <a:pt x="5263" y="1310"/>
                </a:lnTo>
                <a:cubicBezTo>
                  <a:pt x="5240" y="1310"/>
                  <a:pt x="5240" y="1310"/>
                  <a:pt x="5228" y="1298"/>
                </a:cubicBezTo>
                <a:lnTo>
                  <a:pt x="5216" y="1298"/>
                </a:lnTo>
                <a:cubicBezTo>
                  <a:pt x="5216" y="1298"/>
                  <a:pt x="5204" y="1298"/>
                  <a:pt x="5204" y="1274"/>
                </a:cubicBezTo>
                <a:lnTo>
                  <a:pt x="5180" y="1274"/>
                </a:lnTo>
                <a:cubicBezTo>
                  <a:pt x="5168" y="1274"/>
                  <a:pt x="5168" y="1262"/>
                  <a:pt x="5156" y="1262"/>
                </a:cubicBezTo>
                <a:lnTo>
                  <a:pt x="5144" y="1262"/>
                </a:lnTo>
                <a:cubicBezTo>
                  <a:pt x="5144" y="1262"/>
                  <a:pt x="5120" y="1262"/>
                  <a:pt x="5120" y="1250"/>
                </a:cubicBezTo>
                <a:cubicBezTo>
                  <a:pt x="4989" y="1155"/>
                  <a:pt x="4882" y="1012"/>
                  <a:pt x="4882" y="834"/>
                </a:cubicBezTo>
                <a:cubicBezTo>
                  <a:pt x="4942" y="548"/>
                  <a:pt x="5168" y="322"/>
                  <a:pt x="5454" y="322"/>
                </a:cubicBezTo>
                <a:close/>
                <a:moveTo>
                  <a:pt x="5644" y="1631"/>
                </a:moveTo>
                <a:lnTo>
                  <a:pt x="5644" y="1834"/>
                </a:lnTo>
                <a:lnTo>
                  <a:pt x="5240" y="1834"/>
                </a:lnTo>
                <a:lnTo>
                  <a:pt x="5240" y="1631"/>
                </a:lnTo>
                <a:lnTo>
                  <a:pt x="5263" y="1631"/>
                </a:lnTo>
                <a:cubicBezTo>
                  <a:pt x="5275" y="1631"/>
                  <a:pt x="5287" y="1631"/>
                  <a:pt x="5287" y="1655"/>
                </a:cubicBezTo>
                <a:lnTo>
                  <a:pt x="5632" y="1655"/>
                </a:lnTo>
                <a:cubicBezTo>
                  <a:pt x="5621" y="1631"/>
                  <a:pt x="5632" y="1631"/>
                  <a:pt x="5644" y="1631"/>
                </a:cubicBezTo>
                <a:close/>
                <a:moveTo>
                  <a:pt x="7002" y="2143"/>
                </a:moveTo>
                <a:cubicBezTo>
                  <a:pt x="7418" y="2143"/>
                  <a:pt x="7799" y="2310"/>
                  <a:pt x="8085" y="2584"/>
                </a:cubicBezTo>
                <a:cubicBezTo>
                  <a:pt x="8335" y="2858"/>
                  <a:pt x="8680" y="3001"/>
                  <a:pt x="9050" y="3001"/>
                </a:cubicBezTo>
                <a:lnTo>
                  <a:pt x="10514" y="3001"/>
                </a:lnTo>
                <a:lnTo>
                  <a:pt x="10514" y="3334"/>
                </a:lnTo>
                <a:lnTo>
                  <a:pt x="9050" y="3334"/>
                </a:lnTo>
                <a:lnTo>
                  <a:pt x="9050" y="3346"/>
                </a:lnTo>
                <a:cubicBezTo>
                  <a:pt x="8597" y="3346"/>
                  <a:pt x="8180" y="3167"/>
                  <a:pt x="7859" y="2846"/>
                </a:cubicBezTo>
                <a:cubicBezTo>
                  <a:pt x="7645" y="2608"/>
                  <a:pt x="7323" y="2465"/>
                  <a:pt x="7002" y="2465"/>
                </a:cubicBezTo>
                <a:lnTo>
                  <a:pt x="3942" y="2465"/>
                </a:lnTo>
                <a:cubicBezTo>
                  <a:pt x="3573" y="2465"/>
                  <a:pt x="3227" y="2620"/>
                  <a:pt x="2977" y="2882"/>
                </a:cubicBezTo>
                <a:cubicBezTo>
                  <a:pt x="2715" y="3167"/>
                  <a:pt x="2311" y="3334"/>
                  <a:pt x="1894" y="3334"/>
                </a:cubicBezTo>
                <a:lnTo>
                  <a:pt x="370" y="3334"/>
                </a:lnTo>
                <a:lnTo>
                  <a:pt x="370" y="3001"/>
                </a:lnTo>
                <a:lnTo>
                  <a:pt x="1834" y="3001"/>
                </a:lnTo>
                <a:cubicBezTo>
                  <a:pt x="2203" y="3001"/>
                  <a:pt x="2549" y="2858"/>
                  <a:pt x="2799" y="2584"/>
                </a:cubicBezTo>
                <a:cubicBezTo>
                  <a:pt x="3073" y="2310"/>
                  <a:pt x="3477" y="2143"/>
                  <a:pt x="3894" y="2143"/>
                </a:cubicBezTo>
                <a:close/>
                <a:moveTo>
                  <a:pt x="1525" y="3894"/>
                </a:moveTo>
                <a:lnTo>
                  <a:pt x="2644" y="6382"/>
                </a:lnTo>
                <a:lnTo>
                  <a:pt x="406" y="6382"/>
                </a:lnTo>
                <a:lnTo>
                  <a:pt x="1525" y="3894"/>
                </a:lnTo>
                <a:close/>
                <a:moveTo>
                  <a:pt x="9371" y="3894"/>
                </a:moveTo>
                <a:lnTo>
                  <a:pt x="10478" y="6382"/>
                </a:lnTo>
                <a:lnTo>
                  <a:pt x="8252" y="6382"/>
                </a:lnTo>
                <a:lnTo>
                  <a:pt x="9371" y="3894"/>
                </a:lnTo>
                <a:close/>
                <a:moveTo>
                  <a:pt x="2739" y="6692"/>
                </a:moveTo>
                <a:cubicBezTo>
                  <a:pt x="2727" y="7335"/>
                  <a:pt x="2227" y="7847"/>
                  <a:pt x="1596" y="7847"/>
                </a:cubicBezTo>
                <a:lnTo>
                  <a:pt x="1477" y="7847"/>
                </a:lnTo>
                <a:cubicBezTo>
                  <a:pt x="858" y="7847"/>
                  <a:pt x="334" y="7335"/>
                  <a:pt x="334" y="6692"/>
                </a:cubicBezTo>
                <a:close/>
                <a:moveTo>
                  <a:pt x="10574" y="6692"/>
                </a:moveTo>
                <a:cubicBezTo>
                  <a:pt x="10574" y="7335"/>
                  <a:pt x="10050" y="7847"/>
                  <a:pt x="9431" y="7847"/>
                </a:cubicBezTo>
                <a:lnTo>
                  <a:pt x="9300" y="7847"/>
                </a:lnTo>
                <a:cubicBezTo>
                  <a:pt x="8680" y="7847"/>
                  <a:pt x="8157" y="7335"/>
                  <a:pt x="8157" y="6692"/>
                </a:cubicBezTo>
                <a:close/>
                <a:moveTo>
                  <a:pt x="7645" y="9585"/>
                </a:moveTo>
                <a:cubicBezTo>
                  <a:pt x="7728" y="9585"/>
                  <a:pt x="7811" y="9656"/>
                  <a:pt x="7811" y="9763"/>
                </a:cubicBezTo>
                <a:lnTo>
                  <a:pt x="7811" y="10049"/>
                </a:lnTo>
                <a:lnTo>
                  <a:pt x="4418" y="10049"/>
                </a:lnTo>
                <a:cubicBezTo>
                  <a:pt x="4335" y="10049"/>
                  <a:pt x="4263" y="10121"/>
                  <a:pt x="4263" y="10204"/>
                </a:cubicBezTo>
                <a:cubicBezTo>
                  <a:pt x="4263" y="10299"/>
                  <a:pt x="4335" y="10371"/>
                  <a:pt x="4418" y="10371"/>
                </a:cubicBezTo>
                <a:lnTo>
                  <a:pt x="8407" y="10371"/>
                </a:lnTo>
                <a:cubicBezTo>
                  <a:pt x="8514" y="10371"/>
                  <a:pt x="8585" y="10442"/>
                  <a:pt x="8585" y="10549"/>
                </a:cubicBezTo>
                <a:lnTo>
                  <a:pt x="8585" y="10906"/>
                </a:lnTo>
                <a:lnTo>
                  <a:pt x="2275" y="10906"/>
                </a:lnTo>
                <a:lnTo>
                  <a:pt x="2275" y="10549"/>
                </a:lnTo>
                <a:cubicBezTo>
                  <a:pt x="2275" y="10442"/>
                  <a:pt x="2358" y="10371"/>
                  <a:pt x="2453" y="10371"/>
                </a:cubicBezTo>
                <a:lnTo>
                  <a:pt x="3382" y="10371"/>
                </a:lnTo>
                <a:cubicBezTo>
                  <a:pt x="3465" y="10371"/>
                  <a:pt x="3549" y="10299"/>
                  <a:pt x="3549" y="10204"/>
                </a:cubicBezTo>
                <a:cubicBezTo>
                  <a:pt x="3549" y="10121"/>
                  <a:pt x="3465" y="10049"/>
                  <a:pt x="3382" y="10049"/>
                </a:cubicBezTo>
                <a:lnTo>
                  <a:pt x="3073" y="10049"/>
                </a:lnTo>
                <a:lnTo>
                  <a:pt x="3073" y="9763"/>
                </a:lnTo>
                <a:cubicBezTo>
                  <a:pt x="3073" y="9668"/>
                  <a:pt x="3144" y="9585"/>
                  <a:pt x="3251" y="9585"/>
                </a:cubicBezTo>
                <a:close/>
                <a:moveTo>
                  <a:pt x="5454" y="0"/>
                </a:moveTo>
                <a:cubicBezTo>
                  <a:pt x="4989" y="0"/>
                  <a:pt x="4632" y="369"/>
                  <a:pt x="4632" y="822"/>
                </a:cubicBezTo>
                <a:cubicBezTo>
                  <a:pt x="4632" y="1072"/>
                  <a:pt x="4751" y="1298"/>
                  <a:pt x="4930" y="1453"/>
                </a:cubicBezTo>
                <a:lnTo>
                  <a:pt x="4930" y="1810"/>
                </a:lnTo>
                <a:lnTo>
                  <a:pt x="3894" y="1810"/>
                </a:lnTo>
                <a:cubicBezTo>
                  <a:pt x="3382" y="1810"/>
                  <a:pt x="2906" y="2024"/>
                  <a:pt x="2584" y="2370"/>
                </a:cubicBezTo>
                <a:cubicBezTo>
                  <a:pt x="2382" y="2572"/>
                  <a:pt x="2120" y="2691"/>
                  <a:pt x="1834" y="2691"/>
                </a:cubicBezTo>
                <a:lnTo>
                  <a:pt x="346" y="2691"/>
                </a:lnTo>
                <a:cubicBezTo>
                  <a:pt x="179" y="2691"/>
                  <a:pt x="48" y="2822"/>
                  <a:pt x="48" y="2989"/>
                </a:cubicBezTo>
                <a:lnTo>
                  <a:pt x="48" y="3382"/>
                </a:lnTo>
                <a:cubicBezTo>
                  <a:pt x="48" y="3536"/>
                  <a:pt x="179" y="3679"/>
                  <a:pt x="346" y="3679"/>
                </a:cubicBezTo>
                <a:lnTo>
                  <a:pt x="1263" y="3679"/>
                </a:lnTo>
                <a:lnTo>
                  <a:pt x="1" y="6477"/>
                </a:lnTo>
                <a:lnTo>
                  <a:pt x="1" y="6489"/>
                </a:lnTo>
                <a:lnTo>
                  <a:pt x="1" y="6501"/>
                </a:lnTo>
                <a:lnTo>
                  <a:pt x="1" y="6513"/>
                </a:lnTo>
                <a:lnTo>
                  <a:pt x="1" y="6537"/>
                </a:lnTo>
                <a:lnTo>
                  <a:pt x="1" y="6692"/>
                </a:lnTo>
                <a:cubicBezTo>
                  <a:pt x="1" y="7501"/>
                  <a:pt x="656" y="8168"/>
                  <a:pt x="1477" y="8168"/>
                </a:cubicBezTo>
                <a:lnTo>
                  <a:pt x="1596" y="8168"/>
                </a:lnTo>
                <a:cubicBezTo>
                  <a:pt x="2406" y="8168"/>
                  <a:pt x="3073" y="7513"/>
                  <a:pt x="3073" y="6692"/>
                </a:cubicBezTo>
                <a:lnTo>
                  <a:pt x="3073" y="6537"/>
                </a:lnTo>
                <a:lnTo>
                  <a:pt x="3073" y="6513"/>
                </a:lnTo>
                <a:lnTo>
                  <a:pt x="3073" y="6501"/>
                </a:lnTo>
                <a:lnTo>
                  <a:pt x="3073" y="6489"/>
                </a:lnTo>
                <a:lnTo>
                  <a:pt x="3073" y="6477"/>
                </a:lnTo>
                <a:lnTo>
                  <a:pt x="1811" y="3679"/>
                </a:lnTo>
                <a:lnTo>
                  <a:pt x="1930" y="3679"/>
                </a:lnTo>
                <a:cubicBezTo>
                  <a:pt x="2430" y="3679"/>
                  <a:pt x="2906" y="3465"/>
                  <a:pt x="3239" y="3120"/>
                </a:cubicBezTo>
                <a:cubicBezTo>
                  <a:pt x="3430" y="2917"/>
                  <a:pt x="3692" y="2798"/>
                  <a:pt x="3977" y="2798"/>
                </a:cubicBezTo>
                <a:lnTo>
                  <a:pt x="4942" y="2798"/>
                </a:lnTo>
                <a:lnTo>
                  <a:pt x="4942" y="9251"/>
                </a:lnTo>
                <a:lnTo>
                  <a:pt x="3275" y="9251"/>
                </a:lnTo>
                <a:cubicBezTo>
                  <a:pt x="3013" y="9251"/>
                  <a:pt x="2787" y="9478"/>
                  <a:pt x="2787" y="9752"/>
                </a:cubicBezTo>
                <a:lnTo>
                  <a:pt x="2787" y="10025"/>
                </a:lnTo>
                <a:lnTo>
                  <a:pt x="2501" y="10025"/>
                </a:lnTo>
                <a:cubicBezTo>
                  <a:pt x="2227" y="10025"/>
                  <a:pt x="2001" y="10252"/>
                  <a:pt x="2001" y="10537"/>
                </a:cubicBezTo>
                <a:lnTo>
                  <a:pt x="2001" y="11061"/>
                </a:lnTo>
                <a:cubicBezTo>
                  <a:pt x="2001" y="11145"/>
                  <a:pt x="2072" y="11216"/>
                  <a:pt x="2168" y="11216"/>
                </a:cubicBezTo>
                <a:lnTo>
                  <a:pt x="8799" y="11216"/>
                </a:lnTo>
                <a:cubicBezTo>
                  <a:pt x="8895" y="11216"/>
                  <a:pt x="8966" y="11145"/>
                  <a:pt x="8966" y="11061"/>
                </a:cubicBezTo>
                <a:lnTo>
                  <a:pt x="8966" y="10537"/>
                </a:lnTo>
                <a:cubicBezTo>
                  <a:pt x="8966" y="10252"/>
                  <a:pt x="8740" y="10025"/>
                  <a:pt x="8454" y="10025"/>
                </a:cubicBezTo>
                <a:lnTo>
                  <a:pt x="8180" y="10025"/>
                </a:lnTo>
                <a:lnTo>
                  <a:pt x="8180" y="9752"/>
                </a:lnTo>
                <a:cubicBezTo>
                  <a:pt x="8180" y="9478"/>
                  <a:pt x="7954" y="9251"/>
                  <a:pt x="7680" y="9251"/>
                </a:cubicBezTo>
                <a:lnTo>
                  <a:pt x="5978" y="9251"/>
                </a:lnTo>
                <a:lnTo>
                  <a:pt x="5978" y="4572"/>
                </a:lnTo>
                <a:cubicBezTo>
                  <a:pt x="5978" y="4477"/>
                  <a:pt x="5894" y="4406"/>
                  <a:pt x="5811" y="4406"/>
                </a:cubicBezTo>
                <a:cubicBezTo>
                  <a:pt x="5716" y="4406"/>
                  <a:pt x="5644" y="4477"/>
                  <a:pt x="5644" y="4572"/>
                </a:cubicBezTo>
                <a:lnTo>
                  <a:pt x="5644" y="9251"/>
                </a:lnTo>
                <a:lnTo>
                  <a:pt x="5240" y="9251"/>
                </a:lnTo>
                <a:lnTo>
                  <a:pt x="5240" y="2798"/>
                </a:lnTo>
                <a:lnTo>
                  <a:pt x="5644" y="2798"/>
                </a:lnTo>
                <a:lnTo>
                  <a:pt x="5644" y="3536"/>
                </a:lnTo>
                <a:cubicBezTo>
                  <a:pt x="5644" y="3632"/>
                  <a:pt x="5716" y="3703"/>
                  <a:pt x="5811" y="3703"/>
                </a:cubicBezTo>
                <a:cubicBezTo>
                  <a:pt x="5894" y="3703"/>
                  <a:pt x="5978" y="3632"/>
                  <a:pt x="5978" y="3536"/>
                </a:cubicBezTo>
                <a:lnTo>
                  <a:pt x="5978" y="2798"/>
                </a:lnTo>
                <a:lnTo>
                  <a:pt x="7002" y="2798"/>
                </a:lnTo>
                <a:cubicBezTo>
                  <a:pt x="7240" y="2798"/>
                  <a:pt x="7466" y="2905"/>
                  <a:pt x="7621" y="3060"/>
                </a:cubicBezTo>
                <a:cubicBezTo>
                  <a:pt x="8002" y="3453"/>
                  <a:pt x="8502" y="3679"/>
                  <a:pt x="9050" y="3679"/>
                </a:cubicBezTo>
                <a:lnTo>
                  <a:pt x="9097" y="3679"/>
                </a:lnTo>
                <a:lnTo>
                  <a:pt x="7835" y="6477"/>
                </a:lnTo>
                <a:lnTo>
                  <a:pt x="7835" y="6489"/>
                </a:lnTo>
                <a:lnTo>
                  <a:pt x="7835" y="6501"/>
                </a:lnTo>
                <a:lnTo>
                  <a:pt x="7835" y="6513"/>
                </a:lnTo>
                <a:lnTo>
                  <a:pt x="7835" y="6537"/>
                </a:lnTo>
                <a:lnTo>
                  <a:pt x="7835" y="6692"/>
                </a:lnTo>
                <a:cubicBezTo>
                  <a:pt x="7835" y="7501"/>
                  <a:pt x="8490" y="8168"/>
                  <a:pt x="9311" y="8168"/>
                </a:cubicBezTo>
                <a:lnTo>
                  <a:pt x="9431" y="8168"/>
                </a:lnTo>
                <a:cubicBezTo>
                  <a:pt x="10228" y="8168"/>
                  <a:pt x="10895" y="7513"/>
                  <a:pt x="10895" y="6692"/>
                </a:cubicBezTo>
                <a:lnTo>
                  <a:pt x="10895" y="6537"/>
                </a:lnTo>
                <a:lnTo>
                  <a:pt x="10895" y="6513"/>
                </a:lnTo>
                <a:lnTo>
                  <a:pt x="10895" y="6501"/>
                </a:lnTo>
                <a:lnTo>
                  <a:pt x="10895" y="6489"/>
                </a:lnTo>
                <a:lnTo>
                  <a:pt x="10895" y="6465"/>
                </a:lnTo>
                <a:lnTo>
                  <a:pt x="9633" y="3667"/>
                </a:lnTo>
                <a:lnTo>
                  <a:pt x="10562" y="3667"/>
                </a:lnTo>
                <a:cubicBezTo>
                  <a:pt x="10716" y="3667"/>
                  <a:pt x="10859" y="3536"/>
                  <a:pt x="10859" y="3370"/>
                </a:cubicBezTo>
                <a:lnTo>
                  <a:pt x="10859" y="2989"/>
                </a:lnTo>
                <a:cubicBezTo>
                  <a:pt x="10859" y="2822"/>
                  <a:pt x="10716" y="2691"/>
                  <a:pt x="10562" y="2691"/>
                </a:cubicBezTo>
                <a:lnTo>
                  <a:pt x="9073" y="2691"/>
                </a:lnTo>
                <a:cubicBezTo>
                  <a:pt x="8788" y="2691"/>
                  <a:pt x="8514" y="2572"/>
                  <a:pt x="8323" y="2370"/>
                </a:cubicBezTo>
                <a:cubicBezTo>
                  <a:pt x="8002" y="2012"/>
                  <a:pt x="7502" y="1810"/>
                  <a:pt x="7014" y="1810"/>
                </a:cubicBezTo>
                <a:lnTo>
                  <a:pt x="5978" y="1810"/>
                </a:lnTo>
                <a:lnTo>
                  <a:pt x="5978" y="1453"/>
                </a:lnTo>
                <a:cubicBezTo>
                  <a:pt x="6156" y="1310"/>
                  <a:pt x="6275" y="1072"/>
                  <a:pt x="6275" y="822"/>
                </a:cubicBezTo>
                <a:cubicBezTo>
                  <a:pt x="6275" y="358"/>
                  <a:pt x="5894" y="0"/>
                  <a:pt x="54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3" name="Table 2">
            <a:extLst>
              <a:ext uri="{FF2B5EF4-FFF2-40B4-BE49-F238E27FC236}">
                <a16:creationId xmlns:a16="http://schemas.microsoft.com/office/drawing/2014/main" id="{AC4CD8B7-E9B6-2E46-ACC9-B77781BE0A78}"/>
              </a:ext>
            </a:extLst>
          </p:cNvPr>
          <p:cNvGraphicFramePr>
            <a:graphicFrameLocks noGrp="1"/>
          </p:cNvGraphicFramePr>
          <p:nvPr/>
        </p:nvGraphicFramePr>
        <p:xfrm>
          <a:off x="4027469" y="1782923"/>
          <a:ext cx="4787757" cy="1930845"/>
        </p:xfrm>
        <a:graphic>
          <a:graphicData uri="http://schemas.openxmlformats.org/drawingml/2006/table">
            <a:tbl>
              <a:tblPr firstRow="1" bandRow="1">
                <a:tableStyleId>{2D5ABB26-0587-4C30-8999-92F81FD0307C}</a:tableStyleId>
              </a:tblPr>
              <a:tblGrid>
                <a:gridCol w="1595919">
                  <a:extLst>
                    <a:ext uri="{9D8B030D-6E8A-4147-A177-3AD203B41FA5}">
                      <a16:colId xmlns:a16="http://schemas.microsoft.com/office/drawing/2014/main" val="3449318747"/>
                    </a:ext>
                  </a:extLst>
                </a:gridCol>
                <a:gridCol w="1595919">
                  <a:extLst>
                    <a:ext uri="{9D8B030D-6E8A-4147-A177-3AD203B41FA5}">
                      <a16:colId xmlns:a16="http://schemas.microsoft.com/office/drawing/2014/main" val="2717811328"/>
                    </a:ext>
                  </a:extLst>
                </a:gridCol>
                <a:gridCol w="1595919">
                  <a:extLst>
                    <a:ext uri="{9D8B030D-6E8A-4147-A177-3AD203B41FA5}">
                      <a16:colId xmlns:a16="http://schemas.microsoft.com/office/drawing/2014/main" val="641513568"/>
                    </a:ext>
                  </a:extLst>
                </a:gridCol>
              </a:tblGrid>
              <a:tr h="370840">
                <a:tc>
                  <a:txBody>
                    <a:bodyPr/>
                    <a:lstStyle/>
                    <a:p>
                      <a:pPr marL="0" marR="0" lvl="0" indent="0" algn="ctr" defTabSz="685783" rtl="0" eaLnBrk="1" fontAlgn="auto" latinLnBrk="0" hangingPunct="1">
                        <a:lnSpc>
                          <a:spcPct val="90000"/>
                        </a:lnSpc>
                        <a:spcBef>
                          <a:spcPts val="0"/>
                        </a:spcBef>
                        <a:spcAft>
                          <a:spcPts val="0"/>
                        </a:spcAft>
                        <a:buClrTx/>
                        <a:buSzTx/>
                        <a:buFontTx/>
                        <a:buNone/>
                        <a:tabLst/>
                        <a:defRPr/>
                      </a:pPr>
                      <a:r>
                        <a:rPr kumimoji="0" lang="en-US" sz="1600" b="1" i="0" u="none" strike="noStrike" kern="0" cap="all" spc="100" normalizeH="0" baseline="0" noProof="0">
                          <a:ln>
                            <a:noFill/>
                          </a:ln>
                          <a:solidFill>
                            <a:schemeClr val="accent3"/>
                          </a:solidFill>
                          <a:effectLst/>
                          <a:uLnTx/>
                          <a:uFillTx/>
                          <a:latin typeface="+mn-lt"/>
                          <a:cs typeface="Arial"/>
                          <a:sym typeface="Arial"/>
                        </a:rPr>
                        <a:t>Speed </a:t>
                      </a:r>
                      <a:br>
                        <a:rPr kumimoji="0" lang="en-US" sz="1600" b="1" i="0" u="none" strike="noStrike" kern="0" cap="all" spc="100" normalizeH="0" baseline="0" noProof="0">
                          <a:ln>
                            <a:noFill/>
                          </a:ln>
                          <a:solidFill>
                            <a:schemeClr val="accent3"/>
                          </a:solidFill>
                          <a:effectLst/>
                          <a:uLnTx/>
                          <a:uFillTx/>
                          <a:latin typeface="+mn-lt"/>
                          <a:cs typeface="Arial"/>
                          <a:sym typeface="Arial"/>
                        </a:rPr>
                      </a:br>
                      <a:r>
                        <a:rPr kumimoji="0" lang="en-US" sz="1600" b="1" i="0" u="none" strike="noStrike" kern="0" cap="all" spc="100" normalizeH="0" baseline="0" noProof="0">
                          <a:ln>
                            <a:noFill/>
                          </a:ln>
                          <a:solidFill>
                            <a:schemeClr val="accent3"/>
                          </a:solidFill>
                          <a:effectLst/>
                          <a:uLnTx/>
                          <a:uFillTx/>
                          <a:latin typeface="+mn-lt"/>
                          <a:cs typeface="Arial"/>
                          <a:sym typeface="Arial"/>
                        </a:rPr>
                        <a:t>To Market</a:t>
                      </a:r>
                    </a:p>
                  </a:txBody>
                  <a:tcPr>
                    <a:lnL>
                      <a:noFill/>
                    </a:lnL>
                    <a:lnR w="6350" cap="flat" cmpd="sng" algn="ctr">
                      <a:noFill/>
                      <a:prstDash val="solid"/>
                      <a:round/>
                      <a:headEnd type="none" w="med" len="med"/>
                      <a:tailEnd type="none" w="med" len="med"/>
                    </a:lnR>
                    <a:lnT>
                      <a:noFill/>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783" rtl="0" eaLnBrk="1" fontAlgn="auto" latinLnBrk="0" hangingPunct="1">
                        <a:lnSpc>
                          <a:spcPct val="90000"/>
                        </a:lnSpc>
                        <a:spcBef>
                          <a:spcPts val="0"/>
                        </a:spcBef>
                        <a:spcAft>
                          <a:spcPts val="0"/>
                        </a:spcAft>
                        <a:buClrTx/>
                        <a:buSzTx/>
                        <a:buFontTx/>
                        <a:buNone/>
                        <a:tabLst/>
                        <a:defRPr/>
                      </a:pPr>
                      <a:r>
                        <a:rPr lang="en-US" sz="1600" b="1" kern="0" cap="all" spc="100" baseline="0">
                          <a:solidFill>
                            <a:schemeClr val="accent3"/>
                          </a:solidFill>
                          <a:latin typeface="+mn-lt"/>
                          <a:cs typeface="Arial"/>
                          <a:sym typeface="Arial"/>
                        </a:rPr>
                        <a:t>Global Team</a:t>
                      </a:r>
                      <a:endParaRPr kumimoji="0" lang="en-US" sz="1600" b="1" i="0" u="none" strike="noStrike" kern="0" cap="all" spc="100" normalizeH="0" baseline="0" noProof="0">
                        <a:ln>
                          <a:noFill/>
                        </a:ln>
                        <a:solidFill>
                          <a:schemeClr val="accent3"/>
                        </a:solidFill>
                        <a:effectLst/>
                        <a:uLnTx/>
                        <a:uFillTx/>
                        <a:latin typeface="+mn-lt"/>
                        <a:cs typeface="Arial"/>
                        <a:sym typeface="Arial"/>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a:noFill/>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90000"/>
                        </a:lnSpc>
                      </a:pPr>
                      <a:r>
                        <a:rPr kumimoji="0" lang="en-US" sz="1600" b="1" i="0" u="none" strike="noStrike" kern="0" cap="all" spc="100" normalizeH="0" baseline="0" noProof="0">
                          <a:ln>
                            <a:noFill/>
                          </a:ln>
                          <a:solidFill>
                            <a:schemeClr val="accent3"/>
                          </a:solidFill>
                          <a:effectLst/>
                          <a:uLnTx/>
                          <a:uFillTx/>
                          <a:latin typeface="+mn-lt"/>
                          <a:cs typeface="Arial"/>
                          <a:sym typeface="Arial"/>
                        </a:rPr>
                        <a:t>Cost</a:t>
                      </a:r>
                      <a:endParaRPr lang="en-US" sz="1400" b="1" cap="all" spc="100" baseline="0">
                        <a:solidFill>
                          <a:schemeClr val="accent3"/>
                        </a:solidFill>
                      </a:endParaRPr>
                    </a:p>
                  </a:txBody>
                  <a:tcPr>
                    <a:lnL w="6350" cap="flat" cmpd="sng" algn="ctr">
                      <a:noFill/>
                      <a:prstDash val="solid"/>
                      <a:round/>
                      <a:headEnd type="none" w="med" len="med"/>
                      <a:tailEnd type="none" w="med" len="med"/>
                    </a:lnL>
                    <a:lnR>
                      <a:noFill/>
                    </a:lnR>
                    <a:lnT>
                      <a:noFill/>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16999827"/>
                  </a:ext>
                </a:extLst>
              </a:tr>
              <a:tr h="370840">
                <a:tc>
                  <a:txBody>
                    <a:bodyPr/>
                    <a:lstStyle/>
                    <a:p>
                      <a:pPr marL="0" marR="0" lvl="0" indent="0" algn="ctr" defTabSz="685783" rtl="0" eaLnBrk="1" fontAlgn="auto" latinLnBrk="0" hangingPunct="1">
                        <a:lnSpc>
                          <a:spcPct val="120000"/>
                        </a:lnSpc>
                        <a:spcBef>
                          <a:spcPts val="0"/>
                        </a:spcBef>
                        <a:spcAft>
                          <a:spcPts val="0"/>
                        </a:spcAft>
                        <a:buClrTx/>
                        <a:buSzTx/>
                        <a:buFontTx/>
                        <a:buNone/>
                        <a:tabLst/>
                        <a:defRPr/>
                      </a:pPr>
                      <a:r>
                        <a:rPr kumimoji="0" lang="en" sz="1000" b="0" i="0" u="none" strike="noStrike" kern="0" cap="none" spc="0" normalizeH="0" baseline="0" noProof="0">
                          <a:ln>
                            <a:noFill/>
                          </a:ln>
                          <a:solidFill>
                            <a:srgbClr val="000000"/>
                          </a:solidFill>
                          <a:effectLst/>
                          <a:uLnTx/>
                          <a:uFillTx/>
                          <a:latin typeface="+mn-lt"/>
                          <a:cs typeface="Arial"/>
                          <a:sym typeface="Arial"/>
                        </a:rPr>
                        <a:t>Our pragmatic and output oriented approach guarantees to implement and </a:t>
                      </a:r>
                      <a:br>
                        <a:rPr kumimoji="0" lang="en" sz="1000" b="0" i="0" u="none" strike="noStrike" kern="0" cap="none" spc="0" normalizeH="0" baseline="0" noProof="0">
                          <a:ln>
                            <a:noFill/>
                          </a:ln>
                          <a:solidFill>
                            <a:srgbClr val="000000"/>
                          </a:solidFill>
                          <a:effectLst/>
                          <a:uLnTx/>
                          <a:uFillTx/>
                          <a:latin typeface="+mn-lt"/>
                          <a:cs typeface="Arial"/>
                          <a:sym typeface="Arial"/>
                        </a:rPr>
                      </a:br>
                      <a:r>
                        <a:rPr kumimoji="0" lang="en" sz="1000" b="0" i="0" u="none" strike="noStrike" kern="0" cap="none" spc="0" normalizeH="0" baseline="0" noProof="0">
                          <a:ln>
                            <a:noFill/>
                          </a:ln>
                          <a:solidFill>
                            <a:srgbClr val="000000"/>
                          </a:solidFill>
                          <a:effectLst/>
                          <a:uLnTx/>
                          <a:uFillTx/>
                          <a:latin typeface="+mn-lt"/>
                          <a:cs typeface="Arial"/>
                          <a:sym typeface="Arial"/>
                        </a:rPr>
                        <a:t>run the defined campaigns in the </a:t>
                      </a:r>
                      <a:br>
                        <a:rPr kumimoji="0" lang="en" sz="1000" b="0" i="0" u="none" strike="noStrike" kern="0" cap="none" spc="0" normalizeH="0" baseline="0" noProof="0">
                          <a:ln>
                            <a:noFill/>
                          </a:ln>
                          <a:solidFill>
                            <a:srgbClr val="000000"/>
                          </a:solidFill>
                          <a:effectLst/>
                          <a:uLnTx/>
                          <a:uFillTx/>
                          <a:latin typeface="+mn-lt"/>
                          <a:cs typeface="Arial"/>
                          <a:sym typeface="Arial"/>
                        </a:rPr>
                      </a:br>
                      <a:r>
                        <a:rPr kumimoji="0" lang="en" sz="1000" b="0" i="0" u="none" strike="noStrike" kern="0" cap="none" spc="0" normalizeH="0" baseline="0" noProof="0">
                          <a:ln>
                            <a:noFill/>
                          </a:ln>
                          <a:solidFill>
                            <a:srgbClr val="000000"/>
                          </a:solidFill>
                          <a:effectLst/>
                          <a:uLnTx/>
                          <a:uFillTx/>
                          <a:latin typeface="+mn-lt"/>
                          <a:cs typeface="Arial"/>
                          <a:sym typeface="Arial"/>
                        </a:rPr>
                        <a:t>given timeframe</a:t>
                      </a:r>
                      <a:endParaRPr lang="en" sz="1000" kern="0">
                        <a:solidFill>
                          <a:srgbClr val="000000"/>
                        </a:solidFill>
                        <a:latin typeface="+mn-lt"/>
                        <a:cs typeface="Arial"/>
                        <a:sym typeface="Arial"/>
                      </a:endParaRPr>
                    </a:p>
                  </a:txBody>
                  <a:tcPr marR="182880" marT="91440">
                    <a:lnR w="635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tcPr>
                </a:tc>
                <a:tc>
                  <a:txBody>
                    <a:bodyPr/>
                    <a:lstStyle/>
                    <a:p>
                      <a:pPr marL="0" marR="0" lvl="0" indent="0" algn="ctr" defTabSz="685783" rtl="0" eaLnBrk="1" fontAlgn="auto" latinLnBrk="0" hangingPunct="1">
                        <a:lnSpc>
                          <a:spcPct val="120000"/>
                        </a:lnSpc>
                        <a:spcBef>
                          <a:spcPts val="0"/>
                        </a:spcBef>
                        <a:spcAft>
                          <a:spcPts val="0"/>
                        </a:spcAft>
                        <a:buClrTx/>
                        <a:buSzTx/>
                        <a:buFontTx/>
                        <a:buNone/>
                        <a:tabLst/>
                        <a:defRPr/>
                      </a:pPr>
                      <a:r>
                        <a:rPr lang="en-US" sz="1000" kern="0">
                          <a:solidFill>
                            <a:srgbClr val="000000"/>
                          </a:solidFill>
                          <a:latin typeface="+mn-lt"/>
                          <a:cs typeface="Arial"/>
                          <a:sym typeface="Arial"/>
                        </a:rPr>
                        <a:t>Our highly skilled </a:t>
                      </a:r>
                      <a:br>
                        <a:rPr lang="en-US" sz="1000" kern="0">
                          <a:solidFill>
                            <a:srgbClr val="000000"/>
                          </a:solidFill>
                          <a:latin typeface="+mn-lt"/>
                          <a:cs typeface="Arial"/>
                          <a:sym typeface="Arial"/>
                        </a:rPr>
                      </a:br>
                      <a:r>
                        <a:rPr lang="en-US" sz="1000" kern="0">
                          <a:solidFill>
                            <a:srgbClr val="000000"/>
                          </a:solidFill>
                          <a:latin typeface="+mn-lt"/>
                          <a:cs typeface="Arial"/>
                          <a:sym typeface="Arial"/>
                        </a:rPr>
                        <a:t>and flexible global teams will apply </a:t>
                      </a:r>
                      <a:br>
                        <a:rPr lang="en-US" sz="1000" kern="0">
                          <a:solidFill>
                            <a:srgbClr val="000000"/>
                          </a:solidFill>
                          <a:latin typeface="+mn-lt"/>
                          <a:cs typeface="Arial"/>
                          <a:sym typeface="Arial"/>
                        </a:rPr>
                      </a:br>
                      <a:r>
                        <a:rPr lang="en-US" sz="1000" kern="0">
                          <a:solidFill>
                            <a:srgbClr val="000000"/>
                          </a:solidFill>
                          <a:latin typeface="+mn-lt"/>
                          <a:cs typeface="Arial"/>
                          <a:sym typeface="Arial"/>
                        </a:rPr>
                        <a:t>our unbeaten expertise in building and running complex </a:t>
                      </a:r>
                      <a:r>
                        <a:rPr lang="en-US" sz="1000" kern="0" err="1">
                          <a:solidFill>
                            <a:srgbClr val="000000"/>
                          </a:solidFill>
                          <a:latin typeface="+mn-lt"/>
                          <a:cs typeface="Arial"/>
                          <a:sym typeface="Arial"/>
                        </a:rPr>
                        <a:t>MarTech</a:t>
                      </a:r>
                      <a:r>
                        <a:rPr lang="en-US" sz="1000" kern="0">
                          <a:solidFill>
                            <a:srgbClr val="000000"/>
                          </a:solidFill>
                          <a:latin typeface="+mn-lt"/>
                          <a:cs typeface="Arial"/>
                          <a:sym typeface="Arial"/>
                        </a:rPr>
                        <a:t> solutions</a:t>
                      </a:r>
                      <a:endParaRPr lang="en-US" sz="1000" kern="0">
                        <a:solidFill>
                          <a:srgbClr val="000000"/>
                        </a:solidFill>
                        <a:latin typeface="+mn-lt"/>
                        <a:cs typeface="Arial"/>
                      </a:endParaRPr>
                    </a:p>
                  </a:txBody>
                  <a:tcPr marL="182880" marR="182880" marT="9144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tcPr>
                </a:tc>
                <a:tc>
                  <a:txBody>
                    <a:bodyPr/>
                    <a:lstStyle/>
                    <a:p>
                      <a:pPr marL="0" marR="0" lvl="0" indent="0" algn="ctr" defTabSz="685783" rtl="0" eaLnBrk="1" fontAlgn="auto" latinLnBrk="0" hangingPunct="1">
                        <a:lnSpc>
                          <a:spcPct val="120000"/>
                        </a:lnSpc>
                        <a:spcBef>
                          <a:spcPts val="0"/>
                        </a:spcBef>
                        <a:spcAft>
                          <a:spcPts val="0"/>
                        </a:spcAft>
                        <a:buClrTx/>
                        <a:buSzTx/>
                        <a:buFontTx/>
                        <a:buNone/>
                        <a:tabLst/>
                        <a:defRPr/>
                      </a:pPr>
                      <a:r>
                        <a:rPr lang="en-US" sz="1000" kern="0">
                          <a:solidFill>
                            <a:srgbClr val="000000"/>
                          </a:solidFill>
                          <a:latin typeface="+mn-lt"/>
                          <a:cs typeface="Arial"/>
                          <a:sym typeface="Arial"/>
                        </a:rPr>
                        <a:t>Our mix of on-site and off-shore resources provides the most </a:t>
                      </a:r>
                      <a:br>
                        <a:rPr lang="en-US" sz="1000" kern="0">
                          <a:solidFill>
                            <a:srgbClr val="000000"/>
                          </a:solidFill>
                          <a:latin typeface="+mn-lt"/>
                          <a:cs typeface="Arial"/>
                          <a:sym typeface="Arial"/>
                        </a:rPr>
                      </a:br>
                      <a:r>
                        <a:rPr lang="en-US" sz="1000" kern="0">
                          <a:solidFill>
                            <a:srgbClr val="000000"/>
                          </a:solidFill>
                          <a:latin typeface="+mn-lt"/>
                          <a:cs typeface="Arial"/>
                          <a:sym typeface="Arial"/>
                        </a:rPr>
                        <a:t>cost-effective solution, maintaining our high standards of pod </a:t>
                      </a:r>
                      <a:br>
                        <a:rPr lang="en-US" sz="1000" kern="0">
                          <a:solidFill>
                            <a:srgbClr val="000000"/>
                          </a:solidFill>
                          <a:latin typeface="+mn-lt"/>
                          <a:cs typeface="Arial"/>
                          <a:sym typeface="Arial"/>
                        </a:rPr>
                      </a:br>
                      <a:r>
                        <a:rPr lang="en-US" sz="1000" kern="0">
                          <a:solidFill>
                            <a:srgbClr val="000000"/>
                          </a:solidFill>
                          <a:latin typeface="+mn-lt"/>
                          <a:cs typeface="Arial"/>
                          <a:sym typeface="Arial"/>
                        </a:rPr>
                        <a:t>based delivery</a:t>
                      </a:r>
                    </a:p>
                  </a:txBody>
                  <a:tcPr marL="182880" marT="91440">
                    <a:lnL w="6350" cap="flat" cmpd="sng" algn="ctr">
                      <a:solidFill>
                        <a:schemeClr val="bg2"/>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tcPr>
                </a:tc>
                <a:extLst>
                  <a:ext uri="{0D108BD9-81ED-4DB2-BD59-A6C34878D82A}">
                    <a16:rowId xmlns:a16="http://schemas.microsoft.com/office/drawing/2014/main" val="2209152717"/>
                  </a:ext>
                </a:extLst>
              </a:tr>
            </a:tbl>
          </a:graphicData>
        </a:graphic>
      </p:graphicFrame>
      <p:cxnSp>
        <p:nvCxnSpPr>
          <p:cNvPr id="61" name="Straight Connector 60">
            <a:extLst>
              <a:ext uri="{FF2B5EF4-FFF2-40B4-BE49-F238E27FC236}">
                <a16:creationId xmlns:a16="http://schemas.microsoft.com/office/drawing/2014/main" id="{7585E4EE-42FD-424D-B3F5-B90010B22702}"/>
              </a:ext>
            </a:extLst>
          </p:cNvPr>
          <p:cNvCxnSpPr/>
          <p:nvPr/>
        </p:nvCxnSpPr>
        <p:spPr>
          <a:xfrm>
            <a:off x="432997" y="3876212"/>
            <a:ext cx="73152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64D056B-3EF6-A141-80C9-D091919FFA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02946" y="907371"/>
            <a:ext cx="896980" cy="779195"/>
          </a:xfrm>
          <a:prstGeom prst="rect">
            <a:avLst/>
          </a:prstGeom>
        </p:spPr>
      </p:pic>
      <p:pic>
        <p:nvPicPr>
          <p:cNvPr id="13" name="Picture 12">
            <a:extLst>
              <a:ext uri="{FF2B5EF4-FFF2-40B4-BE49-F238E27FC236}">
                <a16:creationId xmlns:a16="http://schemas.microsoft.com/office/drawing/2014/main" id="{B342C7C7-6636-604D-BAC9-BE88BEC464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2575" y="936576"/>
            <a:ext cx="662539" cy="720784"/>
          </a:xfrm>
          <a:prstGeom prst="rect">
            <a:avLst/>
          </a:prstGeom>
        </p:spPr>
      </p:pic>
      <p:pic>
        <p:nvPicPr>
          <p:cNvPr id="15" name="Picture 14">
            <a:extLst>
              <a:ext uri="{FF2B5EF4-FFF2-40B4-BE49-F238E27FC236}">
                <a16:creationId xmlns:a16="http://schemas.microsoft.com/office/drawing/2014/main" id="{1A54390F-2F8E-F34A-8C4F-116EE7E3654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64522" y="932914"/>
            <a:ext cx="728109" cy="728109"/>
          </a:xfrm>
          <a:prstGeom prst="rect">
            <a:avLst/>
          </a:prstGeom>
        </p:spPr>
      </p:pic>
      <p:sp>
        <p:nvSpPr>
          <p:cNvPr id="2" name="Footer Placeholder 1">
            <a:extLst>
              <a:ext uri="{FF2B5EF4-FFF2-40B4-BE49-F238E27FC236}">
                <a16:creationId xmlns:a16="http://schemas.microsoft.com/office/drawing/2014/main" id="{A721D4D8-CD88-4B44-B4E1-0F844EE9FA4F}"/>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5FD588D9-124C-C642-AA03-9E5BCDBCC934}"/>
              </a:ext>
            </a:extLst>
          </p:cNvPr>
          <p:cNvSpPr>
            <a:spLocks noGrp="1"/>
          </p:cNvSpPr>
          <p:nvPr>
            <p:ph type="sldNum" sz="quarter" idx="13"/>
          </p:nvPr>
        </p:nvSpPr>
        <p:spPr/>
        <p:txBody>
          <a:bodyPr/>
          <a:lstStyle/>
          <a:p>
            <a:pPr marL="0" lvl="0" indent="0" algn="l" rtl="0">
              <a:spcBef>
                <a:spcPts val="0"/>
              </a:spcBef>
              <a:spcAft>
                <a:spcPts val="0"/>
              </a:spcAft>
              <a:buNone/>
            </a:pPr>
            <a:fld id="{00000000-1234-1234-1234-123412341234}" type="slidenum">
              <a:rPr lang="en" smtClean="0"/>
              <a:t>116</a:t>
            </a:fld>
            <a:endParaRPr lang="en"/>
          </a:p>
        </p:txBody>
      </p:sp>
    </p:spTree>
    <p:extLst>
      <p:ext uri="{BB962C8B-B14F-4D97-AF65-F5344CB8AC3E}">
        <p14:creationId xmlns:p14="http://schemas.microsoft.com/office/powerpoint/2010/main" val="23272569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4" name="Footer Placeholder 3">
            <a:extLst>
              <a:ext uri="{FF2B5EF4-FFF2-40B4-BE49-F238E27FC236}">
                <a16:creationId xmlns:a16="http://schemas.microsoft.com/office/drawing/2014/main" id="{7581137C-6579-6541-A18D-86E567BA6FCA}"/>
              </a:ext>
            </a:extLst>
          </p:cNvPr>
          <p:cNvSpPr>
            <a:spLocks noGrp="1"/>
          </p:cNvSpPr>
          <p:nvPr>
            <p:ph type="ftr" sz="quarter" idx="10"/>
          </p:nvPr>
        </p:nvSpPr>
        <p:spPr/>
        <p:txBody>
          <a:bodyPr/>
          <a:lstStyle/>
          <a:p>
            <a:r>
              <a:rPr lang="en-US"/>
              <a:t>© 2020</a:t>
            </a:r>
          </a:p>
        </p:txBody>
      </p:sp>
      <p:sp>
        <p:nvSpPr>
          <p:cNvPr id="5" name="Slide Number Placeholder 4">
            <a:extLst>
              <a:ext uri="{FF2B5EF4-FFF2-40B4-BE49-F238E27FC236}">
                <a16:creationId xmlns:a16="http://schemas.microsoft.com/office/drawing/2014/main" id="{6F176D2B-BA8A-1F4A-8D75-E35CB9D526DC}"/>
              </a:ext>
            </a:extLst>
          </p:cNvPr>
          <p:cNvSpPr>
            <a:spLocks noGrp="1"/>
          </p:cNvSpPr>
          <p:nvPr>
            <p:ph type="sldNum" sz="quarter" idx="11"/>
          </p:nvPr>
        </p:nvSpPr>
        <p:spPr/>
        <p:txBody>
          <a:bodyPr/>
          <a:lstStyle/>
          <a:p>
            <a:pPr algn="l"/>
            <a:fld id="{00000000-1234-1234-1234-123412341234}" type="slidenum">
              <a:rPr lang="en" smtClean="0"/>
              <a:pPr algn="l"/>
              <a:t>117</a:t>
            </a:fld>
            <a:endParaRPr lang="en"/>
          </a:p>
        </p:txBody>
      </p:sp>
      <p:sp>
        <p:nvSpPr>
          <p:cNvPr id="218" name="Google Shape;218;p37"/>
          <p:cNvSpPr txBox="1"/>
          <p:nvPr/>
        </p:nvSpPr>
        <p:spPr>
          <a:xfrm>
            <a:off x="4592214" y="652625"/>
            <a:ext cx="4023360" cy="1378839"/>
          </a:xfrm>
          <a:prstGeom prst="rect">
            <a:avLst/>
          </a:prstGeom>
          <a:noFill/>
          <a:ln>
            <a:noFill/>
          </a:ln>
        </p:spPr>
        <p:txBody>
          <a:bodyPr spcFirstLastPara="1" wrap="square" lIns="91440" tIns="45720" rIns="91440" bIns="45720" anchor="t" anchorCtr="0">
            <a:spAutoFit/>
          </a:bodyPr>
          <a:lstStyle/>
          <a:p>
            <a:pPr defTabSz="914378">
              <a:lnSpc>
                <a:spcPct val="110000"/>
              </a:lnSpc>
              <a:buClr>
                <a:srgbClr val="000000"/>
              </a:buClr>
              <a:defRPr/>
            </a:pPr>
            <a:r>
              <a:rPr lang="en-US" sz="1600" b="1" kern="0" cap="all" dirty="0" err="1">
                <a:latin typeface="Arial"/>
                <a:cs typeface="Arial"/>
                <a:sym typeface="Arial"/>
              </a:rPr>
              <a:t>Cx</a:t>
            </a:r>
            <a:r>
              <a:rPr lang="en-US" sz="1600" b="1" kern="0" dirty="0">
                <a:latin typeface="Arial"/>
                <a:cs typeface="Arial"/>
                <a:sym typeface="Arial"/>
              </a:rPr>
              <a:t> is at the Core of Our Approach</a:t>
            </a:r>
          </a:p>
          <a:p>
            <a:pPr lvl="0" defTabSz="914378">
              <a:lnSpc>
                <a:spcPct val="110000"/>
              </a:lnSpc>
              <a:buClr>
                <a:srgbClr val="0033A0"/>
              </a:buClr>
              <a:buSzPts val="1100"/>
              <a:defRPr/>
            </a:pPr>
            <a:r>
              <a:rPr lang="en-US" sz="1000" kern="0" dirty="0">
                <a:solidFill>
                  <a:srgbClr val="000000"/>
                </a:solidFill>
                <a:cs typeface="Arial"/>
                <a:sym typeface="Arial"/>
              </a:rPr>
              <a:t>Customer Experience is not just the responsibility of our strategy and creative teams.  Every discipline engaged with project Fiore has a CX perspective and is accountable for maximizing a positive user brand experience - from our data analysts reviewing campaign results and creating optimization recommendations through to our  HTML developers ensuring that content is viewable on every device. </a:t>
            </a:r>
          </a:p>
        </p:txBody>
      </p:sp>
      <p:sp>
        <p:nvSpPr>
          <p:cNvPr id="259" name="Google Shape;259;p37"/>
          <p:cNvSpPr txBox="1"/>
          <p:nvPr/>
        </p:nvSpPr>
        <p:spPr>
          <a:xfrm>
            <a:off x="4592212" y="2171731"/>
            <a:ext cx="4023360" cy="1209562"/>
          </a:xfrm>
          <a:prstGeom prst="rect">
            <a:avLst/>
          </a:prstGeom>
          <a:noFill/>
          <a:ln>
            <a:noFill/>
          </a:ln>
        </p:spPr>
        <p:txBody>
          <a:bodyPr spcFirstLastPara="1" wrap="square" lIns="91440" tIns="45720" rIns="91440" bIns="45720" anchor="t" anchorCtr="0">
            <a:spAutoFit/>
          </a:bodyPr>
          <a:lstStyle/>
          <a:p>
            <a:pPr defTabSz="914378">
              <a:lnSpc>
                <a:spcPct val="110000"/>
              </a:lnSpc>
              <a:buClr>
                <a:srgbClr val="000000"/>
              </a:buClr>
              <a:defRPr/>
            </a:pPr>
            <a:r>
              <a:rPr lang="en-US" sz="1600" b="1" kern="0" dirty="0">
                <a:latin typeface="Arial"/>
                <a:cs typeface="Arial"/>
                <a:sym typeface="Arial"/>
              </a:rPr>
              <a:t>Data is Our Best Friend</a:t>
            </a:r>
          </a:p>
          <a:p>
            <a:pPr defTabSz="914378">
              <a:lnSpc>
                <a:spcPct val="110000"/>
              </a:lnSpc>
              <a:buClr>
                <a:srgbClr val="0033A0"/>
              </a:buClr>
              <a:buSzPts val="1100"/>
              <a:defRPr/>
            </a:pPr>
            <a:r>
              <a:rPr lang="en-US" sz="1000" kern="0" dirty="0">
                <a:solidFill>
                  <a:srgbClr val="000000"/>
                </a:solidFill>
                <a:cs typeface="Arial"/>
                <a:sym typeface="Arial"/>
              </a:rPr>
              <a:t>Analyzing and assessing data directs our teams strategic, creative and channel choices. We combine qualitative and quantitative data to create a hyper-personalized brand experience that is continually monitored to ensure it provides the optimized consumer experience and delivers value to your brand and business.</a:t>
            </a:r>
          </a:p>
        </p:txBody>
      </p:sp>
      <p:sp>
        <p:nvSpPr>
          <p:cNvPr id="76" name="Google Shape;259;p37"/>
          <p:cNvSpPr txBox="1"/>
          <p:nvPr/>
        </p:nvSpPr>
        <p:spPr>
          <a:xfrm>
            <a:off x="4635555" y="3997966"/>
            <a:ext cx="1618500" cy="292976"/>
          </a:xfrm>
          <a:prstGeom prst="rect">
            <a:avLst/>
          </a:prstGeom>
          <a:noFill/>
          <a:ln>
            <a:noFill/>
          </a:ln>
        </p:spPr>
        <p:txBody>
          <a:bodyPr spcFirstLastPara="1" wrap="square" lIns="0" tIns="0" rIns="0" bIns="0" anchor="t" anchorCtr="0">
            <a:noAutofit/>
          </a:bodyPr>
          <a:lstStyle/>
          <a:p>
            <a:pPr algn="ctr" defTabSz="914378">
              <a:lnSpc>
                <a:spcPct val="115000"/>
              </a:lnSpc>
              <a:buClr>
                <a:srgbClr val="000000"/>
              </a:buClr>
              <a:defRPr/>
            </a:pPr>
            <a:endParaRPr sz="1200" b="1" kern="0">
              <a:solidFill>
                <a:srgbClr val="0033A0"/>
              </a:solidFill>
              <a:latin typeface="Arial"/>
              <a:cs typeface="Arial"/>
              <a:sym typeface="Arial"/>
            </a:endParaRPr>
          </a:p>
          <a:p>
            <a:pPr algn="ctr" defTabSz="914378">
              <a:lnSpc>
                <a:spcPct val="115000"/>
              </a:lnSpc>
              <a:buClr>
                <a:srgbClr val="000000"/>
              </a:buClr>
              <a:defRPr/>
            </a:pPr>
            <a:endParaRPr sz="1200" b="1" kern="0">
              <a:solidFill>
                <a:srgbClr val="0033A0"/>
              </a:solidFill>
              <a:latin typeface="Arial"/>
              <a:cs typeface="Arial"/>
              <a:sym typeface="Arial"/>
            </a:endParaRPr>
          </a:p>
        </p:txBody>
      </p:sp>
      <p:sp>
        <p:nvSpPr>
          <p:cNvPr id="77" name="Google Shape;259;p37"/>
          <p:cNvSpPr txBox="1"/>
          <p:nvPr/>
        </p:nvSpPr>
        <p:spPr>
          <a:xfrm>
            <a:off x="4592212" y="3499543"/>
            <a:ext cx="4023360" cy="871008"/>
          </a:xfrm>
          <a:prstGeom prst="rect">
            <a:avLst/>
          </a:prstGeom>
          <a:noFill/>
          <a:ln>
            <a:noFill/>
          </a:ln>
        </p:spPr>
        <p:txBody>
          <a:bodyPr spcFirstLastPara="1" wrap="square" lIns="91440" tIns="45720" rIns="91440" bIns="45720" anchor="t" anchorCtr="0">
            <a:spAutoFit/>
          </a:bodyPr>
          <a:lstStyle/>
          <a:p>
            <a:pPr defTabSz="914378">
              <a:lnSpc>
                <a:spcPct val="110000"/>
              </a:lnSpc>
              <a:buClr>
                <a:srgbClr val="000000"/>
              </a:buClr>
              <a:defRPr/>
            </a:pPr>
            <a:r>
              <a:rPr lang="en-US" sz="1600" b="1" kern="0" dirty="0">
                <a:latin typeface="Arial"/>
                <a:cs typeface="Arial"/>
                <a:sym typeface="Arial"/>
              </a:rPr>
              <a:t>Healthcare and Retail are Our Passion </a:t>
            </a:r>
          </a:p>
          <a:p>
            <a:pPr defTabSz="914378">
              <a:lnSpc>
                <a:spcPct val="110000"/>
              </a:lnSpc>
              <a:buClr>
                <a:srgbClr val="0033A0"/>
              </a:buClr>
              <a:buSzPts val="1100"/>
              <a:defRPr/>
            </a:pPr>
            <a:r>
              <a:rPr lang="en-US" sz="1000" kern="0" dirty="0">
                <a:solidFill>
                  <a:srgbClr val="000000"/>
                </a:solidFill>
                <a:latin typeface="Arial"/>
                <a:cs typeface="Arial"/>
                <a:sym typeface="Arial"/>
              </a:rPr>
              <a:t>We don’t just have a deep legacy with the retail and healthcare category it is our passion. We understand the distinctive needs </a:t>
            </a:r>
            <a:br>
              <a:rPr lang="en-US" sz="1000" kern="0" dirty="0">
                <a:solidFill>
                  <a:srgbClr val="000000"/>
                </a:solidFill>
                <a:latin typeface="Arial"/>
                <a:cs typeface="Arial"/>
                <a:sym typeface="Arial"/>
              </a:rPr>
            </a:br>
            <a:r>
              <a:rPr lang="en-US" sz="1000" kern="0" dirty="0">
                <a:solidFill>
                  <a:srgbClr val="000000"/>
                </a:solidFill>
                <a:latin typeface="Arial"/>
                <a:cs typeface="Arial"/>
                <a:sym typeface="Arial"/>
              </a:rPr>
              <a:t>of retail and regulations associated with the pharmacy business.  </a:t>
            </a:r>
          </a:p>
        </p:txBody>
      </p:sp>
      <p:sp>
        <p:nvSpPr>
          <p:cNvPr id="39" name="Title 1">
            <a:extLst>
              <a:ext uri="{FF2B5EF4-FFF2-40B4-BE49-F238E27FC236}">
                <a16:creationId xmlns:a16="http://schemas.microsoft.com/office/drawing/2014/main" id="{4C88AEEC-7A7C-EE41-B586-466428CF862C}"/>
              </a:ext>
            </a:extLst>
          </p:cNvPr>
          <p:cNvSpPr txBox="1">
            <a:spLocks/>
          </p:cNvSpPr>
          <p:nvPr/>
        </p:nvSpPr>
        <p:spPr>
          <a:xfrm>
            <a:off x="338694" y="1533086"/>
            <a:ext cx="3328610" cy="1588127"/>
          </a:xfrm>
          <a:prstGeom prst="rect">
            <a:avLst/>
          </a:prstGeom>
        </p:spPr>
        <p:txBody>
          <a:bodyPr vert="horz" wrap="square" lIns="91440" tIns="45720" rIns="91440" bIns="45720" rtlCol="0" anchor="t">
            <a:spAutoFit/>
          </a:bodyPr>
          <a:lstStyle>
            <a:lvl1pPr algn="l" defTabSz="685783" rtl="0" eaLnBrk="1" latinLnBrk="0" hangingPunct="1">
              <a:lnSpc>
                <a:spcPct val="90000"/>
              </a:lnSpc>
              <a:spcBef>
                <a:spcPct val="0"/>
              </a:spcBef>
              <a:buNone/>
              <a:defRPr sz="2000" b="1" i="0" kern="1200" cap="none" spc="-20" baseline="0">
                <a:solidFill>
                  <a:schemeClr val="tx1"/>
                </a:solidFill>
                <a:latin typeface="+mn-lt"/>
                <a:ea typeface="Avenir Next" charset="0"/>
                <a:cs typeface="Avenir Next" charset="0"/>
              </a:defRPr>
            </a:lvl1pPr>
          </a:lstStyle>
          <a:p>
            <a:r>
              <a:rPr lang="en-US" sz="3600" dirty="0">
                <a:solidFill>
                  <a:schemeClr val="tx1">
                    <a:lumMod val="85000"/>
                    <a:lumOff val="15000"/>
                  </a:schemeClr>
                </a:solidFill>
                <a:sym typeface="Arial"/>
              </a:rPr>
              <a:t>We have all the pieces to deliver</a:t>
            </a:r>
            <a:endParaRPr lang="en-US" sz="3600" dirty="0">
              <a:solidFill>
                <a:schemeClr val="tx1">
                  <a:lumMod val="85000"/>
                  <a:lumOff val="15000"/>
                </a:schemeClr>
              </a:solidFill>
            </a:endParaRPr>
          </a:p>
        </p:txBody>
      </p:sp>
      <p:pic>
        <p:nvPicPr>
          <p:cNvPr id="8" name="Picture 7">
            <a:extLst>
              <a:ext uri="{FF2B5EF4-FFF2-40B4-BE49-F238E27FC236}">
                <a16:creationId xmlns:a16="http://schemas.microsoft.com/office/drawing/2014/main" id="{FE5E9012-DAB1-A543-9365-FBFFE9D2B245}"/>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106334" y="3481774"/>
            <a:ext cx="575734" cy="575734"/>
          </a:xfrm>
          <a:prstGeom prst="rect">
            <a:avLst/>
          </a:prstGeom>
        </p:spPr>
      </p:pic>
      <p:pic>
        <p:nvPicPr>
          <p:cNvPr id="16" name="Picture 15">
            <a:extLst>
              <a:ext uri="{FF2B5EF4-FFF2-40B4-BE49-F238E27FC236}">
                <a16:creationId xmlns:a16="http://schemas.microsoft.com/office/drawing/2014/main" id="{C8E865F4-139E-9C44-858E-FD4268FFED5B}"/>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186319" y="2251631"/>
            <a:ext cx="415764" cy="348343"/>
          </a:xfrm>
          <a:prstGeom prst="rect">
            <a:avLst/>
          </a:prstGeom>
        </p:spPr>
      </p:pic>
      <p:cxnSp>
        <p:nvCxnSpPr>
          <p:cNvPr id="12" name="Straight Connector 11">
            <a:extLst>
              <a:ext uri="{FF2B5EF4-FFF2-40B4-BE49-F238E27FC236}">
                <a16:creationId xmlns:a16="http://schemas.microsoft.com/office/drawing/2014/main" id="{EF3C22D4-16AF-0F4A-96B1-338CFFF16277}"/>
              </a:ext>
            </a:extLst>
          </p:cNvPr>
          <p:cNvCxnSpPr/>
          <p:nvPr/>
        </p:nvCxnSpPr>
        <p:spPr>
          <a:xfrm>
            <a:off x="432997" y="3478803"/>
            <a:ext cx="73152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AB2A95BF-4705-9344-9A01-7A53333E9E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2900" y="675139"/>
            <a:ext cx="419100" cy="457200"/>
          </a:xfrm>
          <a:prstGeom prst="rect">
            <a:avLst/>
          </a:prstGeom>
        </p:spPr>
      </p:pic>
    </p:spTree>
    <p:extLst>
      <p:ext uri="{BB962C8B-B14F-4D97-AF65-F5344CB8AC3E}">
        <p14:creationId xmlns:p14="http://schemas.microsoft.com/office/powerpoint/2010/main" val="40882343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6653-6B06-0346-B287-107A7332EBEF}"/>
              </a:ext>
            </a:extLst>
          </p:cNvPr>
          <p:cNvSpPr>
            <a:spLocks noGrp="1"/>
          </p:cNvSpPr>
          <p:nvPr>
            <p:ph type="title"/>
          </p:nvPr>
        </p:nvSpPr>
        <p:spPr>
          <a:xfrm>
            <a:off x="945256" y="1702559"/>
            <a:ext cx="5499386" cy="1311128"/>
          </a:xfrm>
        </p:spPr>
        <p:txBody>
          <a:bodyPr/>
          <a:lstStyle/>
          <a:p>
            <a:r>
              <a:rPr lang="en-US" sz="4400" dirty="0"/>
              <a:t>Establishing the Global Operation</a:t>
            </a:r>
          </a:p>
        </p:txBody>
      </p:sp>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55154" y="2950537"/>
            <a:ext cx="7474469" cy="590931"/>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Setting up the common, global ways of working, team, and campaign operation to enable efficient localization for Walgreens &amp; Boots</a:t>
            </a:r>
          </a:p>
        </p:txBody>
      </p:sp>
      <p:sp>
        <p:nvSpPr>
          <p:cNvPr id="5" name="Footer Placeholder 4">
            <a:extLst>
              <a:ext uri="{FF2B5EF4-FFF2-40B4-BE49-F238E27FC236}">
                <a16:creationId xmlns:a16="http://schemas.microsoft.com/office/drawing/2014/main" id="{9D7754E9-0AF8-834F-BDC5-23DB3E25EA7B}"/>
              </a:ext>
            </a:extLst>
          </p:cNvPr>
          <p:cNvSpPr>
            <a:spLocks noGrp="1"/>
          </p:cNvSpPr>
          <p:nvPr>
            <p:ph type="ftr" sz="quarter" idx="11"/>
          </p:nvPr>
        </p:nvSpPr>
        <p:spPr/>
        <p:txBody>
          <a:bodyPr/>
          <a:lstStyle/>
          <a:p>
            <a:r>
              <a:rPr lang="en-US"/>
              <a:t>© 2020</a:t>
            </a:r>
          </a:p>
        </p:txBody>
      </p:sp>
      <p:sp>
        <p:nvSpPr>
          <p:cNvPr id="6" name="Slide Number Placeholder 5">
            <a:extLst>
              <a:ext uri="{FF2B5EF4-FFF2-40B4-BE49-F238E27FC236}">
                <a16:creationId xmlns:a16="http://schemas.microsoft.com/office/drawing/2014/main" id="{8C62B593-29E5-E540-875C-201CCA860451}"/>
              </a:ext>
            </a:extLst>
          </p:cNvPr>
          <p:cNvSpPr>
            <a:spLocks noGrp="1"/>
          </p:cNvSpPr>
          <p:nvPr>
            <p:ph type="sldNum" sz="quarter" idx="12"/>
          </p:nvPr>
        </p:nvSpPr>
        <p:spPr/>
        <p:txBody>
          <a:bodyPr/>
          <a:lstStyle/>
          <a:p>
            <a:fld id="{CDEE2954-54E9-4846-B9AA-9D6731F553AF}" type="slidenum">
              <a:rPr lang="en-US" smtClean="0"/>
              <a:pPr/>
              <a:t>118</a:t>
            </a:fld>
            <a:endParaRPr lang="en-US"/>
          </a:p>
        </p:txBody>
      </p:sp>
    </p:spTree>
    <p:extLst>
      <p:ext uri="{BB962C8B-B14F-4D97-AF65-F5344CB8AC3E}">
        <p14:creationId xmlns:p14="http://schemas.microsoft.com/office/powerpoint/2010/main" val="310425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Title 1">
            <a:extLst>
              <a:ext uri="{FF2B5EF4-FFF2-40B4-BE49-F238E27FC236}">
                <a16:creationId xmlns:a16="http://schemas.microsoft.com/office/drawing/2014/main" id="{D91C761C-A745-0441-BE9A-90A4876D0C7B}"/>
              </a:ext>
            </a:extLst>
          </p:cNvPr>
          <p:cNvSpPr>
            <a:spLocks noGrp="1"/>
          </p:cNvSpPr>
          <p:nvPr>
            <p:ph type="title" idx="4294967295"/>
          </p:nvPr>
        </p:nvSpPr>
        <p:spPr>
          <a:xfrm>
            <a:off x="628875" y="600920"/>
            <a:ext cx="8021965" cy="840230"/>
          </a:xfrm>
        </p:spPr>
        <p:txBody>
          <a:bodyPr/>
          <a:lstStyle/>
          <a:p>
            <a:r>
              <a:rPr lang="en-US" sz="1800" b="0" cap="all" spc="100" dirty="0">
                <a:solidFill>
                  <a:srgbClr val="00B050"/>
                </a:solidFill>
                <a:sym typeface="Arial"/>
              </a:rPr>
              <a:t>ELEMENTS of Our </a:t>
            </a:r>
            <a:br>
              <a:rPr lang="en-US" sz="2800" b="0" dirty="0">
                <a:solidFill>
                  <a:schemeClr val="tx1">
                    <a:lumMod val="75000"/>
                    <a:lumOff val="25000"/>
                  </a:schemeClr>
                </a:solidFill>
                <a:sym typeface="Arial"/>
              </a:rPr>
            </a:br>
            <a:r>
              <a:rPr lang="en-US" sz="3600" dirty="0">
                <a:solidFill>
                  <a:schemeClr val="tx1">
                    <a:lumMod val="85000"/>
                    <a:lumOff val="15000"/>
                  </a:schemeClr>
                </a:solidFill>
                <a:sym typeface="Arial"/>
              </a:rPr>
              <a:t>Global Operational Approach</a:t>
            </a:r>
            <a:endParaRPr lang="en-US" sz="3200" dirty="0">
              <a:solidFill>
                <a:schemeClr val="tx1">
                  <a:lumMod val="85000"/>
                  <a:lumOff val="15000"/>
                </a:schemeClr>
              </a:solidFill>
            </a:endParaRPr>
          </a:p>
        </p:txBody>
      </p:sp>
      <p:graphicFrame>
        <p:nvGraphicFramePr>
          <p:cNvPr id="6" name="Table 5">
            <a:extLst>
              <a:ext uri="{FF2B5EF4-FFF2-40B4-BE49-F238E27FC236}">
                <a16:creationId xmlns:a16="http://schemas.microsoft.com/office/drawing/2014/main" id="{AC579611-9E1A-394D-8BA8-551FA2D7163D}"/>
              </a:ext>
            </a:extLst>
          </p:cNvPr>
          <p:cNvGraphicFramePr>
            <a:graphicFrameLocks noGrp="1"/>
          </p:cNvGraphicFramePr>
          <p:nvPr>
            <p:extLst>
              <p:ext uri="{D42A27DB-BD31-4B8C-83A1-F6EECF244321}">
                <p14:modId xmlns:p14="http://schemas.microsoft.com/office/powerpoint/2010/main" val="517172344"/>
              </p:ext>
            </p:extLst>
          </p:nvPr>
        </p:nvGraphicFramePr>
        <p:xfrm>
          <a:off x="756557" y="2340428"/>
          <a:ext cx="8290560" cy="1937957"/>
        </p:xfrm>
        <a:graphic>
          <a:graphicData uri="http://schemas.openxmlformats.org/drawingml/2006/table">
            <a:tbl>
              <a:tblPr firstRow="1" bandRow="1">
                <a:tableStyleId>{2D5ABB26-0587-4C30-8999-92F81FD0307C}</a:tableStyleId>
              </a:tblPr>
              <a:tblGrid>
                <a:gridCol w="1661160">
                  <a:extLst>
                    <a:ext uri="{9D8B030D-6E8A-4147-A177-3AD203B41FA5}">
                      <a16:colId xmlns:a16="http://schemas.microsoft.com/office/drawing/2014/main" val="3919794860"/>
                    </a:ext>
                  </a:extLst>
                </a:gridCol>
                <a:gridCol w="1661160">
                  <a:extLst>
                    <a:ext uri="{9D8B030D-6E8A-4147-A177-3AD203B41FA5}">
                      <a16:colId xmlns:a16="http://schemas.microsoft.com/office/drawing/2014/main" val="1096051155"/>
                    </a:ext>
                  </a:extLst>
                </a:gridCol>
                <a:gridCol w="1661160">
                  <a:extLst>
                    <a:ext uri="{9D8B030D-6E8A-4147-A177-3AD203B41FA5}">
                      <a16:colId xmlns:a16="http://schemas.microsoft.com/office/drawing/2014/main" val="230068302"/>
                    </a:ext>
                  </a:extLst>
                </a:gridCol>
                <a:gridCol w="1661160">
                  <a:extLst>
                    <a:ext uri="{9D8B030D-6E8A-4147-A177-3AD203B41FA5}">
                      <a16:colId xmlns:a16="http://schemas.microsoft.com/office/drawing/2014/main" val="2218604067"/>
                    </a:ext>
                  </a:extLst>
                </a:gridCol>
                <a:gridCol w="1645920">
                  <a:extLst>
                    <a:ext uri="{9D8B030D-6E8A-4147-A177-3AD203B41FA5}">
                      <a16:colId xmlns:a16="http://schemas.microsoft.com/office/drawing/2014/main" val="2484862218"/>
                    </a:ext>
                  </a:extLst>
                </a:gridCol>
              </a:tblGrid>
              <a:tr h="741680">
                <a:tc>
                  <a:txBody>
                    <a:bodyPr/>
                    <a:lstStyle/>
                    <a:p>
                      <a:pPr marL="0" marR="0" lvl="0" indent="0" algn="l" defTabSz="685783" rtl="0" eaLnBrk="1" fontAlgn="auto" latinLnBrk="0" hangingPunct="1">
                        <a:lnSpc>
                          <a:spcPct val="90000"/>
                        </a:lnSpc>
                        <a:spcBef>
                          <a:spcPts val="0"/>
                        </a:spcBef>
                        <a:spcAft>
                          <a:spcPts val="200"/>
                        </a:spcAft>
                        <a:buClrTx/>
                        <a:buSzTx/>
                        <a:buFontTx/>
                        <a:buNone/>
                        <a:tabLst/>
                        <a:defRPr/>
                      </a:pPr>
                      <a:r>
                        <a:rPr kumimoji="0" lang="en-US" sz="1400" b="1" i="0" u="none" strike="noStrike" kern="0" cap="none" spc="-50" normalizeH="0" baseline="0" noProof="0" dirty="0">
                          <a:ln>
                            <a:noFill/>
                          </a:ln>
                          <a:solidFill>
                            <a:srgbClr val="00B050"/>
                          </a:solidFill>
                          <a:effectLst/>
                          <a:uLnTx/>
                          <a:uFillTx/>
                          <a:latin typeface="+mn-lt"/>
                          <a:cs typeface="Arial"/>
                          <a:sym typeface="Arial"/>
                        </a:rPr>
                        <a:t>Simplified </a:t>
                      </a:r>
                      <a:br>
                        <a:rPr kumimoji="0" lang="en-US" sz="1400" b="1" i="0" u="none" strike="noStrike" kern="0" cap="none" spc="-50" normalizeH="0" baseline="0" noProof="0" dirty="0">
                          <a:ln>
                            <a:noFill/>
                          </a:ln>
                          <a:solidFill>
                            <a:srgbClr val="00B050"/>
                          </a:solidFill>
                          <a:effectLst/>
                          <a:uLnTx/>
                          <a:uFillTx/>
                          <a:latin typeface="+mn-lt"/>
                          <a:cs typeface="Arial"/>
                          <a:sym typeface="Arial"/>
                        </a:rPr>
                      </a:br>
                      <a:r>
                        <a:rPr kumimoji="0" lang="en-US" sz="1400" b="1" i="0" u="none" strike="noStrike" kern="0" cap="none" spc="-50" normalizeH="0" baseline="0" noProof="0" dirty="0">
                          <a:ln>
                            <a:noFill/>
                          </a:ln>
                          <a:solidFill>
                            <a:srgbClr val="00B050"/>
                          </a:solidFill>
                          <a:effectLst/>
                          <a:uLnTx/>
                          <a:uFillTx/>
                          <a:latin typeface="+mn-lt"/>
                          <a:cs typeface="Arial"/>
                          <a:sym typeface="Arial"/>
                        </a:rPr>
                        <a:t>Project Transitions</a:t>
                      </a:r>
                    </a:p>
                    <a:p>
                      <a:pPr marL="0" marR="0" lvl="0" indent="0" algn="l" defTabSz="685783" rtl="0" eaLnBrk="1" fontAlgn="auto" latinLnBrk="0" hangingPunct="1">
                        <a:lnSpc>
                          <a:spcPct val="12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65000"/>
                              <a:lumOff val="35000"/>
                            </a:schemeClr>
                          </a:solidFill>
                          <a:effectLst/>
                          <a:uLnTx/>
                          <a:uFillTx/>
                          <a:latin typeface="+mn-lt"/>
                          <a:cs typeface="Arial"/>
                          <a:sym typeface="Arial"/>
                        </a:rPr>
                        <a:t>Smooth and effortless transition from technical integration to platform campaign execution </a:t>
                      </a:r>
                    </a:p>
                  </a:txBody>
                  <a:tcPr marR="274320"/>
                </a:tc>
                <a:tc>
                  <a:txBody>
                    <a:bodyPr/>
                    <a:lstStyle/>
                    <a:p>
                      <a:pPr marL="0" marR="0" lvl="0" indent="0" algn="l" defTabSz="914400" rtl="0" eaLnBrk="1" fontAlgn="auto" latinLnBrk="0" hangingPunct="1">
                        <a:lnSpc>
                          <a:spcPct val="90000"/>
                        </a:lnSpc>
                        <a:spcBef>
                          <a:spcPts val="0"/>
                        </a:spcBef>
                        <a:spcAft>
                          <a:spcPts val="200"/>
                        </a:spcAft>
                        <a:buClr>
                          <a:srgbClr val="000000"/>
                        </a:buClr>
                        <a:buSzPts val="1100"/>
                        <a:buFont typeface="Arial"/>
                        <a:buNone/>
                        <a:tabLst/>
                        <a:defRPr/>
                      </a:pPr>
                      <a:r>
                        <a:rPr kumimoji="0" lang="en-US" sz="1400" b="1" i="0" u="none" strike="noStrike" kern="0" cap="none" spc="-50" normalizeH="0" baseline="0" noProof="0" dirty="0">
                          <a:ln>
                            <a:noFill/>
                          </a:ln>
                          <a:solidFill>
                            <a:srgbClr val="00B050"/>
                          </a:solidFill>
                          <a:effectLst/>
                          <a:uLnTx/>
                          <a:uFillTx/>
                          <a:latin typeface="+mn-lt"/>
                          <a:cs typeface="Arial"/>
                          <a:sym typeface="Arial"/>
                        </a:rPr>
                        <a:t>Streamlined Communications</a:t>
                      </a:r>
                    </a:p>
                    <a:p>
                      <a:pPr marL="0" marR="0" lvl="0" indent="0" algn="l" defTabSz="685783" rtl="0" eaLnBrk="1" fontAlgn="auto" latinLnBrk="0" hangingPunct="1">
                        <a:lnSpc>
                          <a:spcPct val="120000"/>
                        </a:lnSpc>
                        <a:spcBef>
                          <a:spcPts val="0"/>
                        </a:spcBef>
                        <a:spcAft>
                          <a:spcPts val="0"/>
                        </a:spcAft>
                        <a:buClrTx/>
                        <a:buSzTx/>
                        <a:buFontTx/>
                        <a:buNone/>
                        <a:tabLst/>
                        <a:defRPr/>
                      </a:pPr>
                      <a:r>
                        <a:rPr kumimoji="0" lang="en-US" sz="1000" b="0" i="0" u="none" strike="noStrike" kern="0" cap="none" spc="0" normalizeH="0" baseline="0" dirty="0">
                          <a:ln>
                            <a:noFill/>
                          </a:ln>
                          <a:solidFill>
                            <a:schemeClr val="tx1">
                              <a:lumMod val="65000"/>
                              <a:lumOff val="35000"/>
                            </a:schemeClr>
                          </a:solidFill>
                          <a:effectLst/>
                          <a:uLnTx/>
                          <a:uFillTx/>
                          <a:latin typeface="+mn-lt"/>
                          <a:ea typeface="+mn-ea"/>
                          <a:cs typeface="Arial"/>
                          <a:sym typeface="Arial"/>
                        </a:rPr>
                        <a:t>Internal and client communications channels are uncomplicated and straightforward with one individual project partner  </a:t>
                      </a:r>
                      <a:endParaRPr kumimoji="0" lang="en-US" sz="1000" b="0" i="0" u="none" strike="noStrike" kern="0" cap="none" spc="0" normalizeH="0" baseline="0" noProof="0" dirty="0">
                        <a:ln>
                          <a:noFill/>
                        </a:ln>
                        <a:solidFill>
                          <a:schemeClr val="tx1">
                            <a:lumMod val="65000"/>
                            <a:lumOff val="35000"/>
                          </a:schemeClr>
                        </a:solidFill>
                        <a:effectLst/>
                        <a:uLnTx/>
                        <a:uFillTx/>
                        <a:latin typeface="+mn-lt"/>
                        <a:ea typeface="+mn-ea"/>
                        <a:cs typeface="Arial"/>
                        <a:sym typeface="Arial"/>
                      </a:endParaRPr>
                    </a:p>
                  </a:txBody>
                  <a:tcPr marR="182880"/>
                </a:tc>
                <a:tc>
                  <a:txBody>
                    <a:bodyPr/>
                    <a:lstStyle/>
                    <a:p>
                      <a:pPr marL="0" marR="0" lvl="0" indent="0" algn="l" defTabSz="914400" rtl="0" eaLnBrk="1" fontAlgn="auto" latinLnBrk="0" hangingPunct="1">
                        <a:lnSpc>
                          <a:spcPct val="90000"/>
                        </a:lnSpc>
                        <a:spcBef>
                          <a:spcPts val="0"/>
                        </a:spcBef>
                        <a:spcAft>
                          <a:spcPts val="200"/>
                        </a:spcAft>
                        <a:buClr>
                          <a:srgbClr val="000000"/>
                        </a:buClr>
                        <a:buSzTx/>
                        <a:buFont typeface="Arial"/>
                        <a:buNone/>
                        <a:tabLst/>
                        <a:defRPr/>
                      </a:pPr>
                      <a:r>
                        <a:rPr kumimoji="0" lang="en-US" sz="1400" b="1" i="0" u="none" strike="noStrike" kern="0" cap="none" spc="-50" normalizeH="0" baseline="0" noProof="0" dirty="0">
                          <a:ln>
                            <a:noFill/>
                          </a:ln>
                          <a:solidFill>
                            <a:srgbClr val="00B050"/>
                          </a:solidFill>
                          <a:effectLst/>
                          <a:uLnTx/>
                          <a:uFillTx/>
                          <a:latin typeface="+mn-lt"/>
                          <a:cs typeface="Arial"/>
                          <a:sym typeface="Arial"/>
                        </a:rPr>
                        <a:t>Shared </a:t>
                      </a:r>
                      <a:br>
                        <a:rPr kumimoji="0" lang="en-US" sz="1400" b="1" i="0" u="none" strike="noStrike" kern="0" cap="none" spc="-50" normalizeH="0" baseline="0" noProof="0" dirty="0">
                          <a:ln>
                            <a:noFill/>
                          </a:ln>
                          <a:solidFill>
                            <a:srgbClr val="00B050"/>
                          </a:solidFill>
                          <a:effectLst/>
                          <a:uLnTx/>
                          <a:uFillTx/>
                          <a:latin typeface="+mn-lt"/>
                          <a:cs typeface="Arial"/>
                          <a:sym typeface="Arial"/>
                        </a:rPr>
                      </a:br>
                      <a:r>
                        <a:rPr kumimoji="0" lang="en-US" sz="1400" b="1" i="0" u="none" strike="noStrike" kern="0" cap="none" spc="-50" normalizeH="0" baseline="0" noProof="0" dirty="0">
                          <a:ln>
                            <a:noFill/>
                          </a:ln>
                          <a:solidFill>
                            <a:srgbClr val="00B050"/>
                          </a:solidFill>
                          <a:effectLst/>
                          <a:uLnTx/>
                          <a:uFillTx/>
                          <a:latin typeface="+mn-lt"/>
                          <a:cs typeface="Arial"/>
                          <a:sym typeface="Arial"/>
                        </a:rPr>
                        <a:t>Resources</a:t>
                      </a:r>
                    </a:p>
                    <a:p>
                      <a:pPr marL="0" marR="0" lvl="0" indent="0" algn="l" defTabSz="685783" rtl="0" eaLnBrk="1" fontAlgn="auto" latinLnBrk="0" hangingPunct="1">
                        <a:lnSpc>
                          <a:spcPct val="12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lumMod val="65000"/>
                              <a:lumOff val="35000"/>
                            </a:schemeClr>
                          </a:solidFill>
                          <a:effectLst/>
                          <a:uLnTx/>
                          <a:uFillTx/>
                          <a:latin typeface="+mn-lt"/>
                          <a:ea typeface="+mn-ea"/>
                          <a:cs typeface="Arial"/>
                          <a:sym typeface="Arial"/>
                        </a:rPr>
                        <a:t>Our global model shares resources to ensure project efficiency, campaign knowledge and execution proficiency</a:t>
                      </a:r>
                    </a:p>
                  </a:txBody>
                  <a:tcPr marR="274320"/>
                </a:tc>
                <a:tc>
                  <a:txBody>
                    <a:bodyPr/>
                    <a:lstStyle/>
                    <a:p>
                      <a:pPr marL="0" marR="0" lvl="0" indent="0" algn="l" defTabSz="685783" rtl="0" eaLnBrk="1" fontAlgn="auto" latinLnBrk="0" hangingPunct="1">
                        <a:lnSpc>
                          <a:spcPct val="90000"/>
                        </a:lnSpc>
                        <a:spcBef>
                          <a:spcPts val="0"/>
                        </a:spcBef>
                        <a:spcAft>
                          <a:spcPts val="200"/>
                        </a:spcAft>
                        <a:buClrTx/>
                        <a:buSzTx/>
                        <a:buFontTx/>
                        <a:buNone/>
                        <a:tabLst/>
                        <a:defRPr/>
                      </a:pPr>
                      <a:r>
                        <a:rPr kumimoji="0" lang="en-US" sz="1400" b="1" i="0" u="none" strike="noStrike" kern="0" cap="none" spc="-50" normalizeH="0" baseline="0" noProof="0" dirty="0">
                          <a:ln>
                            <a:noFill/>
                          </a:ln>
                          <a:solidFill>
                            <a:srgbClr val="00B050"/>
                          </a:solidFill>
                          <a:effectLst/>
                          <a:uLnTx/>
                          <a:uFillTx/>
                          <a:latin typeface="+mn-lt"/>
                          <a:cs typeface="Arial"/>
                          <a:sym typeface="Arial"/>
                        </a:rPr>
                        <a:t>Single Model</a:t>
                      </a:r>
                    </a:p>
                    <a:p>
                      <a:pPr marL="0" marR="0" lvl="0" indent="0" algn="l" defTabSz="685783" rtl="0" eaLnBrk="1" fontAlgn="auto" latinLnBrk="0" hangingPunct="1">
                        <a:lnSpc>
                          <a:spcPct val="120000"/>
                        </a:lnSpc>
                        <a:spcBef>
                          <a:spcPts val="0"/>
                        </a:spcBef>
                        <a:spcAft>
                          <a:spcPts val="0"/>
                        </a:spcAft>
                        <a:buClrTx/>
                        <a:buSzTx/>
                        <a:buFontTx/>
                        <a:buNone/>
                        <a:tabLst/>
                        <a:defRPr/>
                      </a:pPr>
                      <a:r>
                        <a:rPr kumimoji="0" lang="en-US" sz="1000" b="0" i="0" u="none" strike="noStrike" kern="0" cap="none" spc="0" normalizeH="0" baseline="0" dirty="0">
                          <a:ln>
                            <a:noFill/>
                          </a:ln>
                          <a:solidFill>
                            <a:schemeClr val="tx1">
                              <a:lumMod val="65000"/>
                              <a:lumOff val="35000"/>
                            </a:schemeClr>
                          </a:solidFill>
                          <a:effectLst/>
                          <a:uLnTx/>
                          <a:uFillTx/>
                          <a:latin typeface="+mn-lt"/>
                          <a:ea typeface="+mn-ea"/>
                          <a:cs typeface="Arial"/>
                          <a:sym typeface="Arial"/>
                        </a:rPr>
                        <a:t>A single global model enables all client partners to have a complete understanding of our </a:t>
                      </a:r>
                      <a:br>
                        <a:rPr kumimoji="0" lang="en-US" sz="1000" b="0" i="0" u="none" strike="noStrike" kern="0" cap="none" spc="0" normalizeH="0" baseline="0" dirty="0">
                          <a:ln>
                            <a:noFill/>
                          </a:ln>
                          <a:solidFill>
                            <a:schemeClr val="tx1">
                              <a:lumMod val="65000"/>
                              <a:lumOff val="35000"/>
                            </a:schemeClr>
                          </a:solidFill>
                          <a:effectLst/>
                          <a:uLnTx/>
                          <a:uFillTx/>
                          <a:latin typeface="+mn-lt"/>
                          <a:ea typeface="+mn-ea"/>
                          <a:cs typeface="Arial"/>
                          <a:sym typeface="Arial"/>
                        </a:rPr>
                      </a:br>
                      <a:r>
                        <a:rPr kumimoji="0" lang="en-US" sz="1000" b="0" i="0" u="none" strike="noStrike" kern="0" cap="none" spc="0" normalizeH="0" baseline="0" dirty="0">
                          <a:ln>
                            <a:noFill/>
                          </a:ln>
                          <a:solidFill>
                            <a:schemeClr val="tx1">
                              <a:lumMod val="65000"/>
                              <a:lumOff val="35000"/>
                            </a:schemeClr>
                          </a:solidFill>
                          <a:effectLst/>
                          <a:uLnTx/>
                          <a:uFillTx/>
                          <a:latin typeface="+mn-lt"/>
                          <a:ea typeface="+mn-ea"/>
                          <a:cs typeface="Arial"/>
                          <a:sym typeface="Arial"/>
                        </a:rPr>
                        <a:t>end to end campaign process. Knowledge and resources can easily be allocated to any location as demand is identified</a:t>
                      </a:r>
                    </a:p>
                  </a:txBody>
                  <a:tcPr/>
                </a:tc>
                <a:tc>
                  <a:txBody>
                    <a:bodyPr/>
                    <a:lstStyle/>
                    <a:p>
                      <a:pPr marL="0" marR="0" lvl="0" indent="0" algn="l" defTabSz="685783" rtl="0" eaLnBrk="1" fontAlgn="auto" latinLnBrk="0" hangingPunct="1">
                        <a:lnSpc>
                          <a:spcPct val="90000"/>
                        </a:lnSpc>
                        <a:spcBef>
                          <a:spcPts val="0"/>
                        </a:spcBef>
                        <a:spcAft>
                          <a:spcPts val="200"/>
                        </a:spcAft>
                        <a:buClrTx/>
                        <a:buSzTx/>
                        <a:buFontTx/>
                        <a:buNone/>
                        <a:tabLst/>
                        <a:defRPr/>
                      </a:pPr>
                      <a:r>
                        <a:rPr kumimoji="0" lang="en-US" sz="1400" b="1" i="0" u="none" strike="noStrike" kern="0" cap="none" spc="-50" normalizeH="0" baseline="0" noProof="0" dirty="0">
                          <a:ln>
                            <a:noFill/>
                          </a:ln>
                          <a:solidFill>
                            <a:srgbClr val="00B050"/>
                          </a:solidFill>
                          <a:effectLst/>
                          <a:uLnTx/>
                          <a:uFillTx/>
                          <a:latin typeface="+mn-lt"/>
                          <a:cs typeface="Arial"/>
                          <a:sym typeface="Arial"/>
                        </a:rPr>
                        <a:t>Regional Flexibility</a:t>
                      </a:r>
                    </a:p>
                    <a:p>
                      <a:pPr marL="0" marR="0" lvl="0" indent="0" algn="l" defTabSz="685783" rtl="0" eaLnBrk="1" fontAlgn="auto" latinLnBrk="0" hangingPunct="1">
                        <a:lnSpc>
                          <a:spcPct val="120000"/>
                        </a:lnSpc>
                        <a:spcBef>
                          <a:spcPts val="0"/>
                        </a:spcBef>
                        <a:spcAft>
                          <a:spcPts val="0"/>
                        </a:spcAft>
                        <a:buClrTx/>
                        <a:buSzTx/>
                        <a:buFontTx/>
                        <a:buNone/>
                        <a:tabLst/>
                        <a:defRPr/>
                      </a:pPr>
                      <a:r>
                        <a:rPr kumimoji="0" lang="en-US" sz="1000" b="0" i="0" u="none" strike="noStrike" kern="0" cap="none" spc="0" normalizeH="0" baseline="0" dirty="0">
                          <a:ln>
                            <a:noFill/>
                          </a:ln>
                          <a:solidFill>
                            <a:schemeClr val="tx1">
                              <a:lumMod val="65000"/>
                              <a:lumOff val="35000"/>
                            </a:schemeClr>
                          </a:solidFill>
                          <a:effectLst/>
                          <a:uLnTx/>
                          <a:uFillTx/>
                          <a:latin typeface="+mn-lt"/>
                          <a:ea typeface="+mn-ea"/>
                          <a:cs typeface="Arial"/>
                          <a:sym typeface="Arial"/>
                        </a:rPr>
                        <a:t>Our operational </a:t>
                      </a:r>
                      <a:br>
                        <a:rPr kumimoji="0" lang="en-US" sz="1000" b="0" i="0" u="none" strike="noStrike" kern="0" cap="none" spc="0" normalizeH="0" baseline="0" dirty="0">
                          <a:ln>
                            <a:noFill/>
                          </a:ln>
                          <a:solidFill>
                            <a:schemeClr val="tx1">
                              <a:lumMod val="65000"/>
                              <a:lumOff val="35000"/>
                            </a:schemeClr>
                          </a:solidFill>
                          <a:effectLst/>
                          <a:uLnTx/>
                          <a:uFillTx/>
                          <a:latin typeface="+mn-lt"/>
                          <a:ea typeface="+mn-ea"/>
                          <a:cs typeface="Arial"/>
                          <a:sym typeface="Arial"/>
                        </a:rPr>
                      </a:br>
                      <a:r>
                        <a:rPr kumimoji="0" lang="en-US" sz="1000" b="0" i="0" u="none" strike="noStrike" kern="0" cap="none" spc="0" normalizeH="0" baseline="0" dirty="0">
                          <a:ln>
                            <a:noFill/>
                          </a:ln>
                          <a:solidFill>
                            <a:schemeClr val="tx1">
                              <a:lumMod val="65000"/>
                              <a:lumOff val="35000"/>
                            </a:schemeClr>
                          </a:solidFill>
                          <a:effectLst/>
                          <a:uLnTx/>
                          <a:uFillTx/>
                          <a:latin typeface="+mn-lt"/>
                          <a:ea typeface="+mn-ea"/>
                          <a:cs typeface="Arial"/>
                          <a:sym typeface="Arial"/>
                        </a:rPr>
                        <a:t>model understands regions have specific needs and adapts to regional requirements as appropriate.</a:t>
                      </a:r>
                      <a:endParaRPr kumimoji="0" lang="en-US" sz="1000" b="0" i="0" u="none" strike="noStrike" kern="0" cap="none" spc="0" normalizeH="0" baseline="0" noProof="0" dirty="0">
                        <a:ln>
                          <a:noFill/>
                        </a:ln>
                        <a:solidFill>
                          <a:schemeClr val="tx1">
                            <a:lumMod val="65000"/>
                            <a:lumOff val="35000"/>
                          </a:schemeClr>
                        </a:solidFill>
                        <a:effectLst/>
                        <a:uLnTx/>
                        <a:uFillTx/>
                        <a:latin typeface="+mn-lt"/>
                        <a:ea typeface="+mn-ea"/>
                        <a:cs typeface="Arial"/>
                        <a:sym typeface="Arial"/>
                      </a:endParaRPr>
                    </a:p>
                  </a:txBody>
                  <a:tcPr marR="274320"/>
                </a:tc>
                <a:extLst>
                  <a:ext uri="{0D108BD9-81ED-4DB2-BD59-A6C34878D82A}">
                    <a16:rowId xmlns:a16="http://schemas.microsoft.com/office/drawing/2014/main" val="1095580998"/>
                  </a:ext>
                </a:extLst>
              </a:tr>
            </a:tbl>
          </a:graphicData>
        </a:graphic>
      </p:graphicFrame>
      <p:cxnSp>
        <p:nvCxnSpPr>
          <p:cNvPr id="15" name="Straight Connector 14">
            <a:extLst>
              <a:ext uri="{FF2B5EF4-FFF2-40B4-BE49-F238E27FC236}">
                <a16:creationId xmlns:a16="http://schemas.microsoft.com/office/drawing/2014/main" id="{36EF201B-A4F1-8A42-9BA9-FB57EA4C068F}"/>
              </a:ext>
            </a:extLst>
          </p:cNvPr>
          <p:cNvCxnSpPr>
            <a:cxnSpLocks/>
          </p:cNvCxnSpPr>
          <p:nvPr/>
        </p:nvCxnSpPr>
        <p:spPr>
          <a:xfrm>
            <a:off x="5725886" y="1763486"/>
            <a:ext cx="0" cy="243703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02B3BF1-E7D1-2948-B876-895E12AE36F1}"/>
              </a:ext>
            </a:extLst>
          </p:cNvPr>
          <p:cNvGrpSpPr/>
          <p:nvPr/>
        </p:nvGrpSpPr>
        <p:grpSpPr>
          <a:xfrm>
            <a:off x="740226" y="1763486"/>
            <a:ext cx="6651172" cy="2437039"/>
            <a:chOff x="740226" y="1763486"/>
            <a:chExt cx="6651172" cy="2310767"/>
          </a:xfrm>
        </p:grpSpPr>
        <p:cxnSp>
          <p:nvCxnSpPr>
            <p:cNvPr id="5" name="Straight Connector 4">
              <a:extLst>
                <a:ext uri="{FF2B5EF4-FFF2-40B4-BE49-F238E27FC236}">
                  <a16:creationId xmlns:a16="http://schemas.microsoft.com/office/drawing/2014/main" id="{4A0E0A7F-CB87-3944-B2CA-B1719726EE12}"/>
                </a:ext>
              </a:extLst>
            </p:cNvPr>
            <p:cNvCxnSpPr>
              <a:cxnSpLocks/>
            </p:cNvCxnSpPr>
            <p:nvPr/>
          </p:nvCxnSpPr>
          <p:spPr>
            <a:xfrm>
              <a:off x="740226" y="1763486"/>
              <a:ext cx="0" cy="231076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4D3B83F-C54C-A348-AED6-AC82820F2BAF}"/>
                </a:ext>
              </a:extLst>
            </p:cNvPr>
            <p:cNvCxnSpPr>
              <a:cxnSpLocks/>
            </p:cNvCxnSpPr>
            <p:nvPr/>
          </p:nvCxnSpPr>
          <p:spPr>
            <a:xfrm>
              <a:off x="2405742" y="1763486"/>
              <a:ext cx="0" cy="231076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22B5C93-993C-E640-9B73-E09A2438A19D}"/>
                </a:ext>
              </a:extLst>
            </p:cNvPr>
            <p:cNvCxnSpPr>
              <a:cxnSpLocks/>
            </p:cNvCxnSpPr>
            <p:nvPr/>
          </p:nvCxnSpPr>
          <p:spPr>
            <a:xfrm>
              <a:off x="4060370" y="1763486"/>
              <a:ext cx="0" cy="231076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9427BB-6118-954B-B006-C41AD5EB955A}"/>
                </a:ext>
              </a:extLst>
            </p:cNvPr>
            <p:cNvCxnSpPr>
              <a:cxnSpLocks/>
            </p:cNvCxnSpPr>
            <p:nvPr/>
          </p:nvCxnSpPr>
          <p:spPr>
            <a:xfrm>
              <a:off x="7391398" y="1763486"/>
              <a:ext cx="0" cy="231076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B0580D6E-BFC9-6740-81CD-337523C3D3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82447" y="1771410"/>
            <a:ext cx="629040" cy="502128"/>
          </a:xfrm>
          <a:prstGeom prst="rect">
            <a:avLst/>
          </a:prstGeom>
        </p:spPr>
      </p:pic>
      <p:pic>
        <p:nvPicPr>
          <p:cNvPr id="17" name="Picture 16">
            <a:extLst>
              <a:ext uri="{FF2B5EF4-FFF2-40B4-BE49-F238E27FC236}">
                <a16:creationId xmlns:a16="http://schemas.microsoft.com/office/drawing/2014/main" id="{11D20105-3787-034D-A3F8-1F4806B3C6A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58143" y="1767114"/>
            <a:ext cx="473865" cy="510721"/>
          </a:xfrm>
          <a:prstGeom prst="rect">
            <a:avLst/>
          </a:prstGeom>
        </p:spPr>
      </p:pic>
      <p:pic>
        <p:nvPicPr>
          <p:cNvPr id="19" name="Picture 18">
            <a:extLst>
              <a:ext uri="{FF2B5EF4-FFF2-40B4-BE49-F238E27FC236}">
                <a16:creationId xmlns:a16="http://schemas.microsoft.com/office/drawing/2014/main" id="{2C8DBBC6-8148-7048-9D25-19356485AC9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59434" y="1790699"/>
            <a:ext cx="441779" cy="441779"/>
          </a:xfrm>
          <a:prstGeom prst="rect">
            <a:avLst/>
          </a:prstGeom>
        </p:spPr>
      </p:pic>
      <p:pic>
        <p:nvPicPr>
          <p:cNvPr id="21" name="Picture 20">
            <a:extLst>
              <a:ext uri="{FF2B5EF4-FFF2-40B4-BE49-F238E27FC236}">
                <a16:creationId xmlns:a16="http://schemas.microsoft.com/office/drawing/2014/main" id="{2C2D071E-1B32-ED4A-BF5A-6C037CDE0B8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7228" y="1815646"/>
            <a:ext cx="533751" cy="413657"/>
          </a:xfrm>
          <a:prstGeom prst="rect">
            <a:avLst/>
          </a:prstGeom>
        </p:spPr>
      </p:pic>
      <p:pic>
        <p:nvPicPr>
          <p:cNvPr id="23" name="Picture 22">
            <a:extLst>
              <a:ext uri="{FF2B5EF4-FFF2-40B4-BE49-F238E27FC236}">
                <a16:creationId xmlns:a16="http://schemas.microsoft.com/office/drawing/2014/main" id="{BB07D7DA-9F1D-6446-A942-A1CDA310200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04807" y="1726292"/>
            <a:ext cx="592364" cy="592364"/>
          </a:xfrm>
          <a:prstGeom prst="rect">
            <a:avLst/>
          </a:prstGeom>
        </p:spPr>
      </p:pic>
      <p:sp>
        <p:nvSpPr>
          <p:cNvPr id="3" name="Footer Placeholder 2">
            <a:extLst>
              <a:ext uri="{FF2B5EF4-FFF2-40B4-BE49-F238E27FC236}">
                <a16:creationId xmlns:a16="http://schemas.microsoft.com/office/drawing/2014/main" id="{0CFCB5FE-8649-EE4C-A8DF-8D3C21E9F6C9}"/>
              </a:ext>
            </a:extLst>
          </p:cNvPr>
          <p:cNvSpPr>
            <a:spLocks noGrp="1"/>
          </p:cNvSpPr>
          <p:nvPr>
            <p:ph type="ftr" sz="quarter" idx="10"/>
          </p:nvPr>
        </p:nvSpPr>
        <p:spPr/>
        <p:txBody>
          <a:bodyPr/>
          <a:lstStyle/>
          <a:p>
            <a:r>
              <a:rPr lang="en-US"/>
              <a:t>© 2020</a:t>
            </a:r>
            <a:endParaRPr lang="en-US" dirty="0"/>
          </a:p>
        </p:txBody>
      </p:sp>
      <p:sp>
        <p:nvSpPr>
          <p:cNvPr id="4" name="Slide Number Placeholder 3">
            <a:extLst>
              <a:ext uri="{FF2B5EF4-FFF2-40B4-BE49-F238E27FC236}">
                <a16:creationId xmlns:a16="http://schemas.microsoft.com/office/drawing/2014/main" id="{F41FBDD5-095B-8C4E-B3F2-1658B3B171D6}"/>
              </a:ext>
            </a:extLst>
          </p:cNvPr>
          <p:cNvSpPr>
            <a:spLocks noGrp="1"/>
          </p:cNvSpPr>
          <p:nvPr>
            <p:ph type="sldNum" sz="quarter" idx="11"/>
          </p:nvPr>
        </p:nvSpPr>
        <p:spPr/>
        <p:txBody>
          <a:bodyPr/>
          <a:lstStyle/>
          <a:p>
            <a:fld id="{2EFEF571-C9B4-4D92-A7F7-315B894862A8}" type="slidenum">
              <a:rPr lang="en-US" smtClean="0"/>
              <a:pPr/>
              <a:t>119</a:t>
            </a:fld>
            <a:endParaRPr lang="en-US" dirty="0"/>
          </a:p>
        </p:txBody>
      </p:sp>
    </p:spTree>
    <p:extLst>
      <p:ext uri="{BB962C8B-B14F-4D97-AF65-F5344CB8AC3E}">
        <p14:creationId xmlns:p14="http://schemas.microsoft.com/office/powerpoint/2010/main" val="3765848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808" y="303978"/>
            <a:ext cx="8197592" cy="674031"/>
          </a:xfrm>
        </p:spPr>
        <p:txBody>
          <a:bodyPr/>
          <a:lstStyle/>
          <a:p>
            <a:r>
              <a:rPr lang="en-US" sz="2100" dirty="0"/>
              <a:t>We are a </a:t>
            </a:r>
            <a:r>
              <a:rPr lang="en-US" sz="2100" dirty="0">
                <a:solidFill>
                  <a:srgbClr val="00B050"/>
                </a:solidFill>
              </a:rPr>
              <a:t>leading digital partner</a:t>
            </a:r>
            <a:r>
              <a:rPr lang="en-US" sz="2100" dirty="0"/>
              <a:t> in pharmacy, retail, &amp; hospitality</a:t>
            </a:r>
            <a:endParaRPr lang="en-US" dirty="0"/>
          </a:p>
        </p:txBody>
      </p:sp>
      <p:pic>
        <p:nvPicPr>
          <p:cNvPr id="22" name="Picture 21">
            <a:extLst>
              <a:ext uri="{FF2B5EF4-FFF2-40B4-BE49-F238E27FC236}">
                <a16:creationId xmlns:a16="http://schemas.microsoft.com/office/drawing/2014/main" id="{0BF5197D-5A5C-0946-9BD0-F03678875683}"/>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6427316" y="2809670"/>
            <a:ext cx="937081" cy="702811"/>
          </a:xfrm>
          <a:prstGeom prst="rect">
            <a:avLst/>
          </a:prstGeom>
        </p:spPr>
      </p:pic>
      <p:pic>
        <p:nvPicPr>
          <p:cNvPr id="15" name="Picture 14">
            <a:extLst>
              <a:ext uri="{FF2B5EF4-FFF2-40B4-BE49-F238E27FC236}">
                <a16:creationId xmlns:a16="http://schemas.microsoft.com/office/drawing/2014/main" id="{2C1000EB-55D9-F245-AD43-F1549B21C0FD}"/>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264555" y="4387506"/>
            <a:ext cx="1116030" cy="270290"/>
          </a:xfrm>
          <a:prstGeom prst="rect">
            <a:avLst/>
          </a:prstGeom>
        </p:spPr>
      </p:pic>
      <p:sp>
        <p:nvSpPr>
          <p:cNvPr id="25" name="TextBox 24">
            <a:extLst>
              <a:ext uri="{FF2B5EF4-FFF2-40B4-BE49-F238E27FC236}">
                <a16:creationId xmlns:a16="http://schemas.microsoft.com/office/drawing/2014/main" id="{AF172577-BB1F-484F-A3CA-29AF8202630D}"/>
              </a:ext>
            </a:extLst>
          </p:cNvPr>
          <p:cNvSpPr txBox="1"/>
          <p:nvPr/>
        </p:nvSpPr>
        <p:spPr>
          <a:xfrm>
            <a:off x="351061" y="1061050"/>
            <a:ext cx="5375484" cy="276999"/>
          </a:xfrm>
          <a:prstGeom prst="rect">
            <a:avLst/>
          </a:prstGeom>
          <a:ln>
            <a:noFill/>
          </a:ln>
        </p:spPr>
        <p:txBody>
          <a:bodyPr wrap="square">
            <a:spAutoFit/>
          </a:bodyPr>
          <a:lstStyle>
            <a:defPPr>
              <a:defRPr lang="en-US"/>
            </a:defPPr>
            <a:lvl1pPr>
              <a:defRPr sz="1200" b="1" cap="all" spc="200">
                <a:solidFill>
                  <a:schemeClr val="tx1">
                    <a:lumMod val="85000"/>
                    <a:lumOff val="15000"/>
                  </a:schemeClr>
                </a:solidFill>
              </a:defRPr>
            </a:lvl1pPr>
          </a:lstStyle>
          <a:p>
            <a:r>
              <a:rPr lang="en-US" dirty="0">
                <a:latin typeface="+mj-lt"/>
              </a:rPr>
              <a:t>CX CLIENTS IN PHARMACY, RETAIL &amp; Hospitality</a:t>
            </a:r>
          </a:p>
        </p:txBody>
      </p:sp>
      <p:grpSp>
        <p:nvGrpSpPr>
          <p:cNvPr id="38" name="Group 37">
            <a:extLst>
              <a:ext uri="{FF2B5EF4-FFF2-40B4-BE49-F238E27FC236}">
                <a16:creationId xmlns:a16="http://schemas.microsoft.com/office/drawing/2014/main" id="{1A6A2D2E-121F-A146-B890-F13CE7448FA3}"/>
              </a:ext>
            </a:extLst>
          </p:cNvPr>
          <p:cNvGrpSpPr/>
          <p:nvPr/>
        </p:nvGrpSpPr>
        <p:grpSpPr>
          <a:xfrm>
            <a:off x="419102" y="1363978"/>
            <a:ext cx="3863639" cy="30822"/>
            <a:chOff x="419100" y="1213102"/>
            <a:chExt cx="3863639" cy="30822"/>
          </a:xfrm>
        </p:grpSpPr>
        <p:cxnSp>
          <p:nvCxnSpPr>
            <p:cNvPr id="39" name="Straight Connector 38">
              <a:extLst>
                <a:ext uri="{FF2B5EF4-FFF2-40B4-BE49-F238E27FC236}">
                  <a16:creationId xmlns:a16="http://schemas.microsoft.com/office/drawing/2014/main" id="{417112D5-B526-054F-A92B-3B1A1E438716}"/>
                </a:ext>
              </a:extLst>
            </p:cNvPr>
            <p:cNvCxnSpPr>
              <a:cxnSpLocks/>
            </p:cNvCxnSpPr>
            <p:nvPr/>
          </p:nvCxnSpPr>
          <p:spPr>
            <a:xfrm>
              <a:off x="419100" y="1243924"/>
              <a:ext cx="3863639"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E2172D5-D33C-A240-BC40-CD5869CB9155}"/>
                </a:ext>
              </a:extLst>
            </p:cNvPr>
            <p:cNvCxnSpPr>
              <a:cxnSpLocks/>
            </p:cNvCxnSpPr>
            <p:nvPr/>
          </p:nvCxnSpPr>
          <p:spPr>
            <a:xfrm>
              <a:off x="419100" y="1213102"/>
              <a:ext cx="1265862"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48" name="Picture 12" descr="Macys logo.sv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623977" y="2196763"/>
            <a:ext cx="1372990" cy="3516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ALGREENS CONSIDERING GOING PRIVATE; MAY SOMEONE ELSE BUY THEM FIRST?"/>
          <p:cNvPicPr>
            <a:picLocks noChangeAspect="1" noChangeArrowheads="1"/>
          </p:cNvPicPr>
          <p:nvPr/>
        </p:nvPicPr>
        <p:blipFill rotWithShape="1">
          <a:blip r:embed="rId5" cstate="print">
            <a:grayscl/>
            <a:extLst>
              <a:ext uri="{28A0092B-C50C-407E-A947-70E740481C1C}">
                <a14:useLocalDpi xmlns:a14="http://schemas.microsoft.com/office/drawing/2010/main"/>
              </a:ext>
            </a:extLst>
          </a:blip>
          <a:srcRect/>
          <a:stretch/>
        </p:blipFill>
        <p:spPr bwMode="auto">
          <a:xfrm>
            <a:off x="448079" y="1586666"/>
            <a:ext cx="1359198" cy="3363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eaning Walmart logo and symbol | history and evolution"/>
          <p:cNvPicPr>
            <a:picLocks noChangeAspect="1" noChangeArrowheads="1"/>
          </p:cNvPicPr>
          <p:nvPr/>
        </p:nvPicPr>
        <p:blipFill>
          <a:blip r:embed="rId6" cstate="print">
            <a:grayscl/>
            <a:extLst>
              <a:ext uri="{28A0092B-C50C-407E-A947-70E740481C1C}">
                <a14:useLocalDpi xmlns:a14="http://schemas.microsoft.com/office/drawing/2010/main"/>
              </a:ext>
            </a:extLst>
          </a:blip>
          <a:srcRect/>
          <a:stretch>
            <a:fillRect/>
          </a:stretch>
        </p:blipFill>
        <p:spPr bwMode="auto">
          <a:xfrm>
            <a:off x="3255999" y="1528552"/>
            <a:ext cx="1668130" cy="45257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kaiser logo"/>
          <p:cNvPicPr>
            <a:picLocks noChangeAspect="1" noChangeArrowheads="1"/>
          </p:cNvPicPr>
          <p:nvPr/>
        </p:nvPicPr>
        <p:blipFill>
          <a:blip r:embed="rId7" cstate="print">
            <a:grayscl/>
            <a:extLst>
              <a:ext uri="{28A0092B-C50C-407E-A947-70E740481C1C}">
                <a14:useLocalDpi xmlns:a14="http://schemas.microsoft.com/office/drawing/2010/main"/>
              </a:ext>
            </a:extLst>
          </a:blip>
          <a:srcRect/>
          <a:stretch>
            <a:fillRect/>
          </a:stretch>
        </p:blipFill>
        <p:spPr bwMode="auto">
          <a:xfrm>
            <a:off x="449546" y="2127293"/>
            <a:ext cx="1456890" cy="49058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mage result for 7 eleven logo"/>
          <p:cNvPicPr>
            <a:picLocks noChangeAspect="1" noChangeArrowheads="1"/>
          </p:cNvPicPr>
          <p:nvPr/>
        </p:nvPicPr>
        <p:blipFill>
          <a:blip r:embed="rId8" cstate="print">
            <a:grayscl/>
            <a:extLst>
              <a:ext uri="{28A0092B-C50C-407E-A947-70E740481C1C}">
                <a14:useLocalDpi xmlns:a14="http://schemas.microsoft.com/office/drawing/2010/main"/>
              </a:ext>
            </a:extLst>
          </a:blip>
          <a:srcRect/>
          <a:stretch>
            <a:fillRect/>
          </a:stretch>
        </p:blipFill>
        <p:spPr bwMode="auto">
          <a:xfrm>
            <a:off x="2976448" y="2808236"/>
            <a:ext cx="1480711" cy="7056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xpress Scripts Logo"/>
          <p:cNvPicPr>
            <a:picLocks noChangeAspect="1" noChangeArrowheads="1"/>
          </p:cNvPicPr>
          <p:nvPr/>
        </p:nvPicPr>
        <p:blipFill rotWithShape="1">
          <a:blip r:embed="rId9" cstate="print">
            <a:grayscl/>
            <a:extLst>
              <a:ext uri="{28A0092B-C50C-407E-A947-70E740481C1C}">
                <a14:useLocalDpi xmlns:a14="http://schemas.microsoft.com/office/drawing/2010/main"/>
              </a:ext>
            </a:extLst>
          </a:blip>
          <a:srcRect/>
          <a:stretch/>
        </p:blipFill>
        <p:spPr bwMode="auto">
          <a:xfrm>
            <a:off x="448080" y="2904736"/>
            <a:ext cx="1945721" cy="51267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Home">
            <a:hlinkClick r:id="rId10" tooltip="Home"/>
          </p:cNvPr>
          <p:cNvPicPr>
            <a:picLocks noChangeAspect="1" noChangeArrowheads="1"/>
          </p:cNvPicPr>
          <p:nvPr/>
        </p:nvPicPr>
        <p:blipFill>
          <a:blip r:embed="rId11" cstate="email">
            <a:grayscl/>
            <a:extLst>
              <a:ext uri="{28A0092B-C50C-407E-A947-70E740481C1C}">
                <a14:useLocalDpi xmlns:a14="http://schemas.microsoft.com/office/drawing/2010/main"/>
              </a:ext>
            </a:extLst>
          </a:blip>
          <a:srcRect/>
          <a:stretch>
            <a:fillRect/>
          </a:stretch>
        </p:blipFill>
        <p:spPr bwMode="auto">
          <a:xfrm>
            <a:off x="5288624" y="4438692"/>
            <a:ext cx="1513462" cy="196562"/>
          </a:xfrm>
          <a:prstGeom prst="rect">
            <a:avLst/>
          </a:prstGeom>
          <a:noFill/>
        </p:spPr>
      </p:pic>
      <p:pic>
        <p:nvPicPr>
          <p:cNvPr id="65" name="Picture 64">
            <a:extLst>
              <a:ext uri="{FF2B5EF4-FFF2-40B4-BE49-F238E27FC236}">
                <a16:creationId xmlns:a16="http://schemas.microsoft.com/office/drawing/2014/main" id="{A18385EB-A8BC-6145-BB86-0EED415BFEAE}"/>
              </a:ext>
            </a:extLst>
          </p:cNvPr>
          <p:cNvPicPr>
            <a:picLocks noChangeAspect="1"/>
          </p:cNvPicPr>
          <p:nvPr/>
        </p:nvPicPr>
        <p:blipFill>
          <a:blip r:embed="rId12" cstate="print">
            <a:grayscl/>
            <a:extLst>
              <a:ext uri="{28A0092B-C50C-407E-A947-70E740481C1C}">
                <a14:useLocalDpi xmlns:a14="http://schemas.microsoft.com/office/drawing/2010/main"/>
              </a:ext>
            </a:extLst>
          </a:blip>
          <a:stretch>
            <a:fillRect/>
          </a:stretch>
        </p:blipFill>
        <p:spPr>
          <a:xfrm>
            <a:off x="4052124" y="3729302"/>
            <a:ext cx="1300786" cy="299181"/>
          </a:xfrm>
          <a:prstGeom prst="rect">
            <a:avLst/>
          </a:prstGeom>
        </p:spPr>
      </p:pic>
      <p:pic>
        <p:nvPicPr>
          <p:cNvPr id="67" name="Picture 66">
            <a:extLst>
              <a:ext uri="{FF2B5EF4-FFF2-40B4-BE49-F238E27FC236}">
                <a16:creationId xmlns:a16="http://schemas.microsoft.com/office/drawing/2014/main" id="{D5A40816-6F02-7C4E-A066-9315A7496652}"/>
              </a:ext>
            </a:extLst>
          </p:cNvPr>
          <p:cNvPicPr>
            <a:picLocks noChangeAspect="1"/>
          </p:cNvPicPr>
          <p:nvPr/>
        </p:nvPicPr>
        <p:blipFill>
          <a:blip r:embed="rId13" cstate="print">
            <a:grayscl/>
            <a:extLst>
              <a:ext uri="{28A0092B-C50C-407E-A947-70E740481C1C}">
                <a14:useLocalDpi xmlns:a14="http://schemas.microsoft.com/office/drawing/2010/main"/>
              </a:ext>
            </a:extLst>
          </a:blip>
          <a:stretch>
            <a:fillRect/>
          </a:stretch>
        </p:blipFill>
        <p:spPr>
          <a:xfrm>
            <a:off x="3839166" y="4378047"/>
            <a:ext cx="887146" cy="317854"/>
          </a:xfrm>
          <a:prstGeom prst="rect">
            <a:avLst/>
          </a:prstGeom>
        </p:spPr>
      </p:pic>
      <p:pic>
        <p:nvPicPr>
          <p:cNvPr id="71" name="Picture 70">
            <a:extLst>
              <a:ext uri="{FF2B5EF4-FFF2-40B4-BE49-F238E27FC236}">
                <a16:creationId xmlns:a16="http://schemas.microsoft.com/office/drawing/2014/main" id="{28C2F5FC-AA0B-5640-87F5-7986795DF94E}"/>
              </a:ext>
            </a:extLst>
          </p:cNvPr>
          <p:cNvPicPr>
            <a:picLocks noChangeAspect="1"/>
          </p:cNvPicPr>
          <p:nvPr/>
        </p:nvPicPr>
        <p:blipFill>
          <a:blip r:embed="rId14" cstate="print">
            <a:grayscl/>
            <a:extLst>
              <a:ext uri="{28A0092B-C50C-407E-A947-70E740481C1C}">
                <a14:useLocalDpi xmlns:a14="http://schemas.microsoft.com/office/drawing/2010/main"/>
              </a:ext>
            </a:extLst>
          </a:blip>
          <a:stretch>
            <a:fillRect/>
          </a:stretch>
        </p:blipFill>
        <p:spPr>
          <a:xfrm>
            <a:off x="5383535" y="1620002"/>
            <a:ext cx="1148598" cy="269670"/>
          </a:xfrm>
          <a:prstGeom prst="rect">
            <a:avLst/>
          </a:prstGeom>
        </p:spPr>
      </p:pic>
      <p:pic>
        <p:nvPicPr>
          <p:cNvPr id="72" name="Picture 71">
            <a:extLst>
              <a:ext uri="{FF2B5EF4-FFF2-40B4-BE49-F238E27FC236}">
                <a16:creationId xmlns:a16="http://schemas.microsoft.com/office/drawing/2014/main" id="{2ADE3DC0-6A80-414E-ABD5-879A16745B88}"/>
              </a:ext>
            </a:extLst>
          </p:cNvPr>
          <p:cNvPicPr>
            <a:picLocks noChangeAspect="1"/>
          </p:cNvPicPr>
          <p:nvPr/>
        </p:nvPicPr>
        <p:blipFill>
          <a:blip r:embed="rId15" cstate="print">
            <a:grayscl/>
            <a:extLst>
              <a:ext uri="{28A0092B-C50C-407E-A947-70E740481C1C}">
                <a14:useLocalDpi xmlns:a14="http://schemas.microsoft.com/office/drawing/2010/main"/>
              </a:ext>
            </a:extLst>
          </a:blip>
          <a:stretch>
            <a:fillRect/>
          </a:stretch>
        </p:blipFill>
        <p:spPr>
          <a:xfrm>
            <a:off x="2243112" y="3746456"/>
            <a:ext cx="1324374" cy="264875"/>
          </a:xfrm>
          <a:prstGeom prst="rect">
            <a:avLst/>
          </a:prstGeom>
        </p:spPr>
      </p:pic>
      <p:pic>
        <p:nvPicPr>
          <p:cNvPr id="78" name="Picture 77">
            <a:extLst>
              <a:ext uri="{FF2B5EF4-FFF2-40B4-BE49-F238E27FC236}">
                <a16:creationId xmlns:a16="http://schemas.microsoft.com/office/drawing/2014/main" id="{C2ED301D-33BB-2F4D-B3D8-30E2E5E9C636}"/>
              </a:ext>
            </a:extLst>
          </p:cNvPr>
          <p:cNvPicPr>
            <a:picLocks noChangeAspect="1"/>
          </p:cNvPicPr>
          <p:nvPr/>
        </p:nvPicPr>
        <p:blipFill>
          <a:blip r:embed="rId16">
            <a:grayscl/>
          </a:blip>
          <a:stretch>
            <a:fillRect/>
          </a:stretch>
        </p:blipFill>
        <p:spPr>
          <a:xfrm>
            <a:off x="5944510" y="3742689"/>
            <a:ext cx="1571576" cy="272406"/>
          </a:xfrm>
          <a:prstGeom prst="rect">
            <a:avLst/>
          </a:prstGeom>
        </p:spPr>
      </p:pic>
      <p:pic>
        <p:nvPicPr>
          <p:cNvPr id="80" name="Picture 79">
            <a:extLst>
              <a:ext uri="{FF2B5EF4-FFF2-40B4-BE49-F238E27FC236}">
                <a16:creationId xmlns:a16="http://schemas.microsoft.com/office/drawing/2014/main" id="{6A95F80D-47CF-6646-9D1F-35B2159D2CCE}"/>
              </a:ext>
            </a:extLst>
          </p:cNvPr>
          <p:cNvPicPr>
            <a:picLocks noChangeAspect="1"/>
          </p:cNvPicPr>
          <p:nvPr/>
        </p:nvPicPr>
        <p:blipFill rotWithShape="1">
          <a:blip r:embed="rId17" cstate="hqprint">
            <a:grayscl/>
            <a:extLst>
              <a:ext uri="{28A0092B-C50C-407E-A947-70E740481C1C}">
                <a14:useLocalDpi xmlns:a14="http://schemas.microsoft.com/office/drawing/2010/main"/>
              </a:ext>
            </a:extLst>
          </a:blip>
          <a:srcRect/>
          <a:stretch/>
        </p:blipFill>
        <p:spPr>
          <a:xfrm>
            <a:off x="523889" y="3714246"/>
            <a:ext cx="1237737" cy="329292"/>
          </a:xfrm>
          <a:prstGeom prst="rect">
            <a:avLst/>
          </a:prstGeom>
        </p:spPr>
      </p:pic>
      <p:pic>
        <p:nvPicPr>
          <p:cNvPr id="83" name="Picture 82">
            <a:extLst>
              <a:ext uri="{FF2B5EF4-FFF2-40B4-BE49-F238E27FC236}">
                <a16:creationId xmlns:a16="http://schemas.microsoft.com/office/drawing/2014/main" id="{5AB1246E-4B4F-8447-8EEB-7E4DBC05584A}"/>
              </a:ext>
            </a:extLst>
          </p:cNvPr>
          <p:cNvPicPr>
            <a:picLocks noChangeAspect="1"/>
          </p:cNvPicPr>
          <p:nvPr/>
        </p:nvPicPr>
        <p:blipFill>
          <a:blip r:embed="rId18" cstate="hqprint">
            <a:grayscl/>
            <a:extLst>
              <a:ext uri="{28A0092B-C50C-407E-A947-70E740481C1C}">
                <a14:useLocalDpi xmlns:a14="http://schemas.microsoft.com/office/drawing/2010/main"/>
              </a:ext>
            </a:extLst>
          </a:blip>
          <a:stretch>
            <a:fillRect/>
          </a:stretch>
        </p:blipFill>
        <p:spPr>
          <a:xfrm>
            <a:off x="485073" y="4307667"/>
            <a:ext cx="1028662" cy="458614"/>
          </a:xfrm>
          <a:prstGeom prst="rect">
            <a:avLst/>
          </a:prstGeom>
        </p:spPr>
      </p:pic>
      <p:pic>
        <p:nvPicPr>
          <p:cNvPr id="84" name="Picture 83">
            <a:extLst>
              <a:ext uri="{FF2B5EF4-FFF2-40B4-BE49-F238E27FC236}">
                <a16:creationId xmlns:a16="http://schemas.microsoft.com/office/drawing/2014/main" id="{8FD787B7-55C6-EA4D-923B-415FA30C0521}"/>
              </a:ext>
            </a:extLst>
          </p:cNvPr>
          <p:cNvPicPr>
            <a:picLocks noChangeAspect="1"/>
          </p:cNvPicPr>
          <p:nvPr/>
        </p:nvPicPr>
        <p:blipFill>
          <a:blip r:embed="rId19" cstate="print">
            <a:grayscl/>
            <a:extLst>
              <a:ext uri="{28A0092B-C50C-407E-A947-70E740481C1C}">
                <a14:useLocalDpi xmlns:a14="http://schemas.microsoft.com/office/drawing/2010/main"/>
              </a:ext>
            </a:extLst>
          </a:blip>
          <a:stretch>
            <a:fillRect/>
          </a:stretch>
        </p:blipFill>
        <p:spPr>
          <a:xfrm>
            <a:off x="4843826" y="2056042"/>
            <a:ext cx="633089" cy="633089"/>
          </a:xfrm>
          <a:prstGeom prst="rect">
            <a:avLst/>
          </a:prstGeom>
        </p:spPr>
      </p:pic>
      <p:pic>
        <p:nvPicPr>
          <p:cNvPr id="85" name="Picture 84">
            <a:extLst>
              <a:ext uri="{FF2B5EF4-FFF2-40B4-BE49-F238E27FC236}">
                <a16:creationId xmlns:a16="http://schemas.microsoft.com/office/drawing/2014/main" id="{05280673-4339-4841-AFE4-D48E418C14B3}"/>
              </a:ext>
            </a:extLst>
          </p:cNvPr>
          <p:cNvPicPr>
            <a:picLocks noChangeAspect="1"/>
          </p:cNvPicPr>
          <p:nvPr/>
        </p:nvPicPr>
        <p:blipFill>
          <a:blip r:embed="rId20" cstate="print">
            <a:grayscl/>
            <a:extLst>
              <a:ext uri="{28A0092B-C50C-407E-A947-70E740481C1C}">
                <a14:useLocalDpi xmlns:a14="http://schemas.microsoft.com/office/drawing/2010/main"/>
              </a:ext>
            </a:extLst>
          </a:blip>
          <a:stretch>
            <a:fillRect/>
          </a:stretch>
        </p:blipFill>
        <p:spPr>
          <a:xfrm>
            <a:off x="5023990" y="2889259"/>
            <a:ext cx="817790" cy="543632"/>
          </a:xfrm>
          <a:prstGeom prst="rect">
            <a:avLst/>
          </a:prstGeom>
        </p:spPr>
      </p:pic>
      <p:pic>
        <p:nvPicPr>
          <p:cNvPr id="86" name="Picture 85">
            <a:extLst>
              <a:ext uri="{FF2B5EF4-FFF2-40B4-BE49-F238E27FC236}">
                <a16:creationId xmlns:a16="http://schemas.microsoft.com/office/drawing/2014/main" id="{0BCECF58-EE72-6B49-90EA-72A7A7E5FB2A}"/>
              </a:ext>
            </a:extLst>
          </p:cNvPr>
          <p:cNvPicPr>
            <a:picLocks noChangeAspect="1"/>
          </p:cNvPicPr>
          <p:nvPr/>
        </p:nvPicPr>
        <p:blipFill>
          <a:blip r:embed="rId21" cstate="print">
            <a:grayscl/>
            <a:extLst>
              <a:ext uri="{28A0092B-C50C-407E-A947-70E740481C1C}">
                <a14:useLocalDpi xmlns:a14="http://schemas.microsoft.com/office/drawing/2010/main"/>
              </a:ext>
            </a:extLst>
          </a:blip>
          <a:stretch>
            <a:fillRect/>
          </a:stretch>
        </p:blipFill>
        <p:spPr>
          <a:xfrm>
            <a:off x="2174959" y="4364938"/>
            <a:ext cx="928274" cy="344071"/>
          </a:xfrm>
          <a:prstGeom prst="rect">
            <a:avLst/>
          </a:prstGeom>
        </p:spPr>
      </p:pic>
      <p:pic>
        <p:nvPicPr>
          <p:cNvPr id="1038" name="Picture 14" descr="Meaning Boots logo and symbol | history and evolution"/>
          <p:cNvPicPr>
            <a:picLocks noChangeAspect="1" noChangeArrowheads="1"/>
          </p:cNvPicPr>
          <p:nvPr/>
        </p:nvPicPr>
        <p:blipFill>
          <a:blip r:embed="rId22" cstate="print">
            <a:grayscl/>
            <a:extLst>
              <a:ext uri="{28A0092B-C50C-407E-A947-70E740481C1C}">
                <a14:useLocalDpi xmlns:a14="http://schemas.microsoft.com/office/drawing/2010/main"/>
              </a:ext>
            </a:extLst>
          </a:blip>
          <a:srcRect/>
          <a:stretch>
            <a:fillRect/>
          </a:stretch>
        </p:blipFill>
        <p:spPr bwMode="auto">
          <a:xfrm>
            <a:off x="1967533" y="1447791"/>
            <a:ext cx="982556" cy="614096"/>
          </a:xfrm>
          <a:prstGeom prst="rect">
            <a:avLst/>
          </a:prstGeom>
          <a:noFill/>
          <a:extLst>
            <a:ext uri="{909E8E84-426E-40DD-AFC4-6F175D3DCCD1}">
              <a14:hiddenFill xmlns:a14="http://schemas.microsoft.com/office/drawing/2010/main">
                <a:solidFill>
                  <a:srgbClr val="FFFFFF"/>
                </a:solidFill>
              </a14:hiddenFill>
            </a:ext>
          </a:extLst>
        </p:spPr>
      </p:pic>
      <p:sp>
        <p:nvSpPr>
          <p:cNvPr id="28" name="Footer Placeholder 1">
            <a:extLst>
              <a:ext uri="{FF2B5EF4-FFF2-40B4-BE49-F238E27FC236}">
                <a16:creationId xmlns:a16="http://schemas.microsoft.com/office/drawing/2014/main" id="{B2D444BB-C61A-B94C-836D-BDEC65EF410E}"/>
              </a:ext>
            </a:extLst>
          </p:cNvPr>
          <p:cNvSpPr>
            <a:spLocks noGrp="1"/>
          </p:cNvSpPr>
          <p:nvPr>
            <p:ph type="ftr" sz="quarter" idx="12"/>
          </p:nvPr>
        </p:nvSpPr>
        <p:spPr>
          <a:xfrm>
            <a:off x="6717571" y="4810565"/>
            <a:ext cx="474810" cy="200055"/>
          </a:xfrm>
        </p:spPr>
        <p:txBody>
          <a:bodyPr/>
          <a:lstStyle>
            <a:lvl1pPr>
              <a:defRPr>
                <a:solidFill>
                  <a:schemeClr val="tx1">
                    <a:lumMod val="50000"/>
                    <a:lumOff val="50000"/>
                  </a:schemeClr>
                </a:solidFill>
              </a:defRPr>
            </a:lvl1pPr>
          </a:lstStyle>
          <a:p>
            <a:r>
              <a:rPr lang="en-US"/>
              <a:t>© 2020</a:t>
            </a:r>
          </a:p>
        </p:txBody>
      </p:sp>
      <p:sp>
        <p:nvSpPr>
          <p:cNvPr id="29" name="Slide Number Placeholder 5">
            <a:extLst>
              <a:ext uri="{FF2B5EF4-FFF2-40B4-BE49-F238E27FC236}">
                <a16:creationId xmlns:a16="http://schemas.microsoft.com/office/drawing/2014/main" id="{23103AC9-8E4B-6A40-BBFC-1025A8A478E3}"/>
              </a:ext>
            </a:extLst>
          </p:cNvPr>
          <p:cNvSpPr>
            <a:spLocks noGrp="1"/>
          </p:cNvSpPr>
          <p:nvPr>
            <p:ph type="sldNum" sz="quarter" idx="13"/>
          </p:nvPr>
        </p:nvSpPr>
        <p:spPr>
          <a:xfrm>
            <a:off x="8728450" y="4810564"/>
            <a:ext cx="295274" cy="200055"/>
          </a:xfrm>
        </p:spPr>
        <p:txBody>
          <a:bodyPr/>
          <a:lstStyle>
            <a:lvl1pPr>
              <a:defRPr>
                <a:solidFill>
                  <a:schemeClr val="tx1">
                    <a:lumMod val="50000"/>
                    <a:lumOff val="50000"/>
                  </a:schemeClr>
                </a:solidFill>
              </a:defRPr>
            </a:lvl1pPr>
          </a:lstStyle>
          <a:p>
            <a:fld id="{CDEE2954-54E9-4846-B9AA-9D6731F553AF}" type="slidenum">
              <a:rPr lang="en-US" smtClean="0"/>
              <a:pPr/>
              <a:t>12</a:t>
            </a:fld>
            <a:endParaRPr lang="en-US" dirty="0"/>
          </a:p>
        </p:txBody>
      </p:sp>
      <p:pic>
        <p:nvPicPr>
          <p:cNvPr id="4" name="Picture 3">
            <a:extLst>
              <a:ext uri="{FF2B5EF4-FFF2-40B4-BE49-F238E27FC236}">
                <a16:creationId xmlns:a16="http://schemas.microsoft.com/office/drawing/2014/main" id="{F33EC11D-CC9C-F74B-AB1A-0E2A0A483F3D}"/>
              </a:ext>
            </a:extLst>
          </p:cNvPr>
          <p:cNvPicPr>
            <a:picLocks noChangeAspect="1"/>
          </p:cNvPicPr>
          <p:nvPr/>
        </p:nvPicPr>
        <p:blipFill>
          <a:blip r:embed="rId23" cstate="print">
            <a:biLevel thresh="75000"/>
            <a:extLst>
              <a:ext uri="{28A0092B-C50C-407E-A947-70E740481C1C}">
                <a14:useLocalDpi xmlns:a14="http://schemas.microsoft.com/office/drawing/2010/main"/>
              </a:ext>
            </a:extLst>
          </a:blip>
          <a:stretch>
            <a:fillRect/>
          </a:stretch>
        </p:blipFill>
        <p:spPr>
          <a:xfrm>
            <a:off x="6006383" y="2160577"/>
            <a:ext cx="1779603" cy="274059"/>
          </a:xfrm>
          <a:prstGeom prst="rect">
            <a:avLst/>
          </a:prstGeom>
        </p:spPr>
      </p:pic>
    </p:spTree>
    <p:extLst>
      <p:ext uri="{BB962C8B-B14F-4D97-AF65-F5344CB8AC3E}">
        <p14:creationId xmlns:p14="http://schemas.microsoft.com/office/powerpoint/2010/main" val="137654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50" name="Google Shape;350;p42"/>
          <p:cNvSpPr/>
          <p:nvPr/>
        </p:nvSpPr>
        <p:spPr>
          <a:xfrm>
            <a:off x="1189538" y="945222"/>
            <a:ext cx="5766066" cy="2013737"/>
          </a:xfrm>
          <a:prstGeom prst="roundRect">
            <a:avLst>
              <a:gd name="adj" fmla="val 3789"/>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tIns="73152" rtlCol="0" anchor="t"/>
          <a:lstStyle/>
          <a:p>
            <a:pPr algn="ctr"/>
            <a:r>
              <a:rPr lang="en-US" sz="1050" b="1" cap="all" spc="100">
                <a:solidFill>
                  <a:schemeClr val="tx1">
                    <a:lumMod val="85000"/>
                    <a:lumOff val="15000"/>
                  </a:schemeClr>
                </a:solidFill>
                <a:latin typeface="Arial" panose="020B0604020202020204" pitchFamily="34" charset="0"/>
                <a:cs typeface="Arial" panose="020B0604020202020204" pitchFamily="34" charset="0"/>
                <a:sym typeface="Century Gothic"/>
              </a:rPr>
              <a:t>Strategy and Governance</a:t>
            </a:r>
          </a:p>
        </p:txBody>
      </p:sp>
      <p:graphicFrame>
        <p:nvGraphicFramePr>
          <p:cNvPr id="55" name="Table 54">
            <a:extLst>
              <a:ext uri="{FF2B5EF4-FFF2-40B4-BE49-F238E27FC236}">
                <a16:creationId xmlns:a16="http://schemas.microsoft.com/office/drawing/2014/main" id="{0E1496B9-069A-174D-8E22-AB0F0C36A3E6}"/>
              </a:ext>
            </a:extLst>
          </p:cNvPr>
          <p:cNvGraphicFramePr>
            <a:graphicFrameLocks noGrp="1"/>
          </p:cNvGraphicFramePr>
          <p:nvPr/>
        </p:nvGraphicFramePr>
        <p:xfrm>
          <a:off x="1283651" y="1286010"/>
          <a:ext cx="5577840" cy="157226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88164122"/>
                    </a:ext>
                  </a:extLst>
                </a:gridCol>
                <a:gridCol w="457200">
                  <a:extLst>
                    <a:ext uri="{9D8B030D-6E8A-4147-A177-3AD203B41FA5}">
                      <a16:colId xmlns:a16="http://schemas.microsoft.com/office/drawing/2014/main" val="1408291542"/>
                    </a:ext>
                  </a:extLst>
                </a:gridCol>
                <a:gridCol w="2560320">
                  <a:extLst>
                    <a:ext uri="{9D8B030D-6E8A-4147-A177-3AD203B41FA5}">
                      <a16:colId xmlns:a16="http://schemas.microsoft.com/office/drawing/2014/main" val="1014465460"/>
                    </a:ext>
                  </a:extLst>
                </a:gridCol>
              </a:tblGrid>
              <a:tr h="276691">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50" b="1" kern="1200">
                          <a:solidFill>
                            <a:schemeClr val="tx1">
                              <a:lumMod val="85000"/>
                              <a:lumOff val="15000"/>
                            </a:schemeClr>
                          </a:solidFill>
                          <a:latin typeface="+mn-lt"/>
                          <a:ea typeface="+mn-ea"/>
                          <a:cs typeface="+mn-cs"/>
                          <a:sym typeface="Quattrocento Sans"/>
                        </a:rPr>
                        <a:t>Platform and Data Readiness</a:t>
                      </a:r>
                      <a:endParaRPr lang="en-US" sz="1050" b="1" kern="1200">
                        <a:solidFill>
                          <a:schemeClr val="tx1">
                            <a:lumMod val="85000"/>
                            <a:lumOff val="15000"/>
                          </a:schemeClr>
                        </a:solidFill>
                        <a:latin typeface="+mn-lt"/>
                        <a:ea typeface="+mn-ea"/>
                        <a:cs typeface="+mn-cs"/>
                      </a:endParaRPr>
                    </a:p>
                    <a:p>
                      <a:pPr marL="0" marR="0" lvl="0" indent="0" algn="ctr" defTabSz="685783" rtl="0" eaLnBrk="1" fontAlgn="auto" latinLnBrk="0" hangingPunct="1">
                        <a:lnSpc>
                          <a:spcPct val="100000"/>
                        </a:lnSpc>
                        <a:spcBef>
                          <a:spcPts val="200"/>
                        </a:spcBef>
                        <a:spcAft>
                          <a:spcPts val="0"/>
                        </a:spcAft>
                        <a:buClrTx/>
                        <a:buSzTx/>
                        <a:buFontTx/>
                        <a:buNone/>
                        <a:tabLst/>
                        <a:defRPr/>
                      </a:pPr>
                      <a:r>
                        <a:rPr lang="en-US" sz="800" b="0" i="1" u="none" strike="noStrike" kern="1200"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Project Planning, Delivery Management, </a:t>
                      </a:r>
                      <a:br>
                        <a:rPr lang="en-US" sz="800" b="0" i="1" u="none" strike="noStrike" kern="1200"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br>
                      <a:r>
                        <a:rPr lang="en-US" sz="800" b="0" i="1" u="none" strike="noStrike" kern="1200"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Integration and Handover</a:t>
                      </a:r>
                    </a:p>
                  </a:txBody>
                  <a:tcPr marB="91440">
                    <a:lnL w="190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E8E8E8"/>
                    </a:solidFill>
                  </a:tcPr>
                </a:tc>
                <a:tc rowSpan="5">
                  <a:txBody>
                    <a:bodyPr/>
                    <a:lstStyle/>
                    <a:p>
                      <a:pPr marL="338328" marR="0" lvl="0" indent="0" algn="l" defTabSz="685783" rtl="0" eaLnBrk="1" fontAlgn="auto" latinLnBrk="0" hangingPunct="1">
                        <a:lnSpc>
                          <a:spcPct val="100000"/>
                        </a:lnSpc>
                        <a:spcBef>
                          <a:spcPts val="0"/>
                        </a:spcBef>
                        <a:spcAft>
                          <a:spcPts val="0"/>
                        </a:spcAft>
                        <a:buClrTx/>
                        <a:buSzTx/>
                        <a:buFontTx/>
                        <a:buNone/>
                        <a:tabLst/>
                        <a:defRPr/>
                      </a:pPr>
                      <a:r>
                        <a:rPr lang="en-US" sz="1000" b="0" kern="1200" cap="all" spc="100">
                          <a:solidFill>
                            <a:schemeClr val="bg1"/>
                          </a:solidFill>
                          <a:latin typeface="Arial" panose="020B0604020202020204" pitchFamily="34" charset="0"/>
                          <a:ea typeface="+mn-ea"/>
                          <a:cs typeface="Arial" panose="020B0604020202020204" pitchFamily="34" charset="0"/>
                          <a:sym typeface="Quattrocento Sans"/>
                        </a:rPr>
                        <a:t>Creative Production</a:t>
                      </a:r>
                    </a:p>
                  </a:txBody>
                  <a:tcPr marT="0" marB="91440"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6"/>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50" b="1" kern="1200">
                          <a:solidFill>
                            <a:schemeClr val="tx1">
                              <a:lumMod val="85000"/>
                              <a:lumOff val="15000"/>
                            </a:schemeClr>
                          </a:solidFill>
                          <a:latin typeface="+mn-lt"/>
                          <a:ea typeface="+mn-ea"/>
                          <a:cs typeface="+mn-cs"/>
                          <a:sym typeface="Quattrocento Sans"/>
                        </a:rPr>
                        <a:t>Campaign Management</a:t>
                      </a:r>
                      <a:endParaRPr lang="en-US" sz="1050" b="1" kern="1200">
                        <a:solidFill>
                          <a:schemeClr val="tx1">
                            <a:lumMod val="85000"/>
                            <a:lumOff val="15000"/>
                          </a:schemeClr>
                        </a:solidFill>
                        <a:latin typeface="+mn-lt"/>
                        <a:ea typeface="+mn-ea"/>
                        <a:cs typeface="+mn-cs"/>
                      </a:endParaRPr>
                    </a:p>
                    <a:p>
                      <a:pPr marL="0" marR="0" lvl="0" indent="0" algn="ctr" defTabSz="685783" rtl="0" eaLnBrk="1" fontAlgn="auto" latinLnBrk="0" hangingPunct="1">
                        <a:lnSpc>
                          <a:spcPct val="100000"/>
                        </a:lnSpc>
                        <a:spcBef>
                          <a:spcPts val="200"/>
                        </a:spcBef>
                        <a:spcAft>
                          <a:spcPts val="0"/>
                        </a:spcAft>
                        <a:buClrTx/>
                        <a:buSzTx/>
                        <a:buFontTx/>
                        <a:buNone/>
                        <a:tabLst/>
                        <a:defRPr/>
                      </a:pPr>
                      <a:r>
                        <a:rPr lang="en-US" sz="800" b="0" i="1"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Demand Planning, Customer Success Management, Reporting and </a:t>
                      </a:r>
                      <a:r>
                        <a:rPr lang="en-US" sz="800" i="1">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Optimization</a:t>
                      </a:r>
                      <a:endParaRPr lang="en-US" sz="900" b="0" i="1"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endParaRPr>
                    </a:p>
                  </a:txBody>
                  <a:tcPr>
                    <a:lnL w="1270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1">
                        <a:lumMod val="85000"/>
                        <a:alpha val="60000"/>
                      </a:schemeClr>
                    </a:solidFill>
                  </a:tcPr>
                </a:tc>
                <a:extLst>
                  <a:ext uri="{0D108BD9-81ED-4DB2-BD59-A6C34878D82A}">
                    <a16:rowId xmlns:a16="http://schemas.microsoft.com/office/drawing/2014/main" val="1787129235"/>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Platform Stand-up and Configuration</a:t>
                      </a:r>
                    </a:p>
                  </a:txBody>
                  <a:tcPr marT="137160">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v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endParaRPr>
                    </a:p>
                  </a:txBody>
                  <a:tcPr>
                    <a:lnL>
                      <a:noFill/>
                    </a:lnL>
                    <a:lnR w="6350" cap="flat" cmpd="sng" algn="ctr">
                      <a:noFill/>
                      <a:prstDash val="solid"/>
                      <a:round/>
                      <a:headEnd type="none" w="med" len="med"/>
                      <a:tailEnd type="none" w="med" len="med"/>
                    </a:lnR>
                    <a:lnB w="6350" cap="flat" cmpd="sng" algn="ctr">
                      <a:solidFill>
                        <a:schemeClr val="bg2"/>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Campaign Planning and Design</a:t>
                      </a:r>
                    </a:p>
                  </a:txBody>
                  <a:tcPr marT="137160">
                    <a:lnL w="19050" cap="flat" cmpd="sng" algn="ctr">
                      <a:solidFill>
                        <a:schemeClr val="bg1"/>
                      </a:solidFill>
                      <a:prstDash val="solid"/>
                      <a:round/>
                      <a:headEnd type="none" w="med" len="med"/>
                      <a:tailEnd type="none" w="med" len="med"/>
                    </a:lnL>
                    <a:lnT w="19050" cap="flat" cmpd="sng" algn="ctr">
                      <a:solidFill>
                        <a:schemeClr val="bg1"/>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167669"/>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Modular Integration</a:t>
                      </a:r>
                      <a:endParaRPr lang="en-US" sz="900" b="0" i="0" u="none" strike="noStrike" cap="none">
                        <a:solidFill>
                          <a:schemeClr val="tx1">
                            <a:lumMod val="75000"/>
                            <a:lumOff val="25000"/>
                          </a:schemeClr>
                        </a:solidFill>
                        <a:latin typeface="Arial" panose="020B0604020202020204" pitchFamily="34" charset="0"/>
                        <a:ea typeface="Arial"/>
                        <a:cs typeface="Arial" panose="020B0604020202020204" pitchFamily="34" charset="0"/>
                        <a:sym typeface="Arial"/>
                      </a:endParaRPr>
                    </a:p>
                  </a:txBody>
                  <a:tcPr>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v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900" b="0" i="0" u="none" strike="noStrike" cap="none">
                        <a:solidFill>
                          <a:schemeClr val="tx1">
                            <a:lumMod val="75000"/>
                            <a:lumOff val="25000"/>
                          </a:schemeClr>
                        </a:solidFill>
                        <a:latin typeface="Arial" panose="020B0604020202020204" pitchFamily="34" charset="0"/>
                        <a:ea typeface="Arial"/>
                        <a:cs typeface="Arial" panose="020B0604020202020204" pitchFamily="34" charset="0"/>
                        <a:sym typeface="Arial"/>
                      </a:endParaRPr>
                    </a:p>
                  </a:txBody>
                  <a:tcPr>
                    <a:lnL>
                      <a:noFill/>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Campaign Set-up and Execution</a:t>
                      </a:r>
                      <a:endParaRPr lang="en-US" sz="900" b="0" i="0" u="none" strike="noStrike" cap="none">
                        <a:solidFill>
                          <a:schemeClr val="tx1">
                            <a:lumMod val="75000"/>
                            <a:lumOff val="25000"/>
                          </a:schemeClr>
                        </a:solidFill>
                        <a:latin typeface="Arial" panose="020B0604020202020204" pitchFamily="34" charset="0"/>
                        <a:ea typeface="Arial"/>
                        <a:cs typeface="Arial" panose="020B0604020202020204" pitchFamily="34" charset="0"/>
                        <a:sym typeface="Arial"/>
                      </a:endParaRPr>
                    </a:p>
                  </a:txBody>
                  <a:tcPr>
                    <a:lnL w="19050" cap="flat" cmpd="sng" algn="ctr">
                      <a:solidFill>
                        <a:schemeClr val="bg1"/>
                      </a:solid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68985813"/>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Security and Access </a:t>
                      </a:r>
                    </a:p>
                  </a:txBody>
                  <a:tcPr>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v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endParaRPr>
                    </a:p>
                  </a:txBody>
                  <a:tcPr>
                    <a:lnL>
                      <a:noFill/>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UX Development</a:t>
                      </a:r>
                    </a:p>
                  </a:txBody>
                  <a:tcPr>
                    <a:lnL w="19050" cap="flat" cmpd="sng" algn="ctr">
                      <a:solidFill>
                        <a:schemeClr val="bg1"/>
                      </a:solid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88280451"/>
                  </a:ext>
                </a:extLst>
              </a:tr>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Data Design And Data Integration</a:t>
                      </a:r>
                    </a:p>
                  </a:txBody>
                  <a:tcPr>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tcPr>
                </a:tc>
                <a:tc v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endParaRPr>
                    </a:p>
                  </a:txBody>
                  <a:tcPr>
                    <a:lnL>
                      <a:noFill/>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rPr>
                        <a:t>Data Analytics and Reporting</a:t>
                      </a:r>
                    </a:p>
                  </a:txBody>
                  <a:tcPr>
                    <a:lnL w="19050" cap="flat" cmpd="sng" algn="ctr">
                      <a:solidFill>
                        <a:schemeClr val="bg1"/>
                      </a:solidFill>
                      <a:prstDash val="solid"/>
                      <a:round/>
                      <a:headEnd type="none" w="med" len="med"/>
                      <a:tailEnd type="none" w="med" len="med"/>
                    </a:lnL>
                    <a:lnT w="635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222745617"/>
                  </a:ext>
                </a:extLst>
              </a:tr>
            </a:tbl>
          </a:graphicData>
        </a:graphic>
      </p:graphicFrame>
      <p:sp>
        <p:nvSpPr>
          <p:cNvPr id="5" name="Title 4">
            <a:extLst>
              <a:ext uri="{FF2B5EF4-FFF2-40B4-BE49-F238E27FC236}">
                <a16:creationId xmlns:a16="http://schemas.microsoft.com/office/drawing/2014/main" id="{F36CABAE-891A-1446-B2ED-396CB90F88DC}"/>
              </a:ext>
            </a:extLst>
          </p:cNvPr>
          <p:cNvSpPr>
            <a:spLocks noGrp="1"/>
          </p:cNvSpPr>
          <p:nvPr>
            <p:ph type="title"/>
          </p:nvPr>
        </p:nvSpPr>
        <p:spPr/>
        <p:txBody>
          <a:bodyPr/>
          <a:lstStyle/>
          <a:p>
            <a:r>
              <a:rPr lang="en-US"/>
              <a:t>Cognizant Campaign Management Operating Model</a:t>
            </a:r>
          </a:p>
        </p:txBody>
      </p:sp>
      <p:grpSp>
        <p:nvGrpSpPr>
          <p:cNvPr id="7" name="Group 6">
            <a:extLst>
              <a:ext uri="{FF2B5EF4-FFF2-40B4-BE49-F238E27FC236}">
                <a16:creationId xmlns:a16="http://schemas.microsoft.com/office/drawing/2014/main" id="{82CDD4A0-1849-3F4B-A644-C93291D05F6C}"/>
              </a:ext>
            </a:extLst>
          </p:cNvPr>
          <p:cNvGrpSpPr/>
          <p:nvPr/>
        </p:nvGrpSpPr>
        <p:grpSpPr>
          <a:xfrm>
            <a:off x="425742" y="946250"/>
            <a:ext cx="678822" cy="2011680"/>
            <a:chOff x="25050" y="853263"/>
            <a:chExt cx="678822" cy="1993462"/>
          </a:xfrm>
          <a:solidFill>
            <a:schemeClr val="accent4"/>
          </a:solidFill>
        </p:grpSpPr>
        <p:sp>
          <p:nvSpPr>
            <p:cNvPr id="361" name="Google Shape;361;p42"/>
            <p:cNvSpPr/>
            <p:nvPr/>
          </p:nvSpPr>
          <p:spPr>
            <a:xfrm rot="-5400000">
              <a:off x="-392939" y="1749914"/>
              <a:ext cx="1993462" cy="200160"/>
            </a:xfrm>
            <a:prstGeom prst="roundRect">
              <a:avLst/>
            </a:prstGeom>
            <a:grpFill/>
            <a:ln>
              <a:noFill/>
            </a:ln>
            <a:effectLst>
              <a:outerShdw dist="38100" sx="1000" sy="1000" algn="tl" rotWithShape="0">
                <a:srgbClr val="000000"/>
              </a:outerShdw>
            </a:effectLst>
          </p:spPr>
          <p:txBody>
            <a:bodyPr spcFirstLastPara="1" wrap="square" lIns="5800" tIns="14525" rIns="5800" bIns="14525" anchor="ctr" anchorCtr="0">
              <a:noAutofit/>
            </a:bodyPr>
            <a:lstStyle/>
            <a:p>
              <a:pPr marL="0" marR="0" lvl="0" indent="0" algn="ctr" rtl="0">
                <a:spcBef>
                  <a:spcPts val="0"/>
                </a:spcBef>
                <a:spcAft>
                  <a:spcPts val="0"/>
                </a:spcAft>
                <a:buNone/>
              </a:pPr>
              <a:r>
                <a:rPr lang="en" sz="900" b="0" i="0" u="none" strike="noStrike" cap="all" spc="100">
                  <a:solidFill>
                    <a:srgbClr val="FFFFFF"/>
                  </a:solidFill>
                  <a:latin typeface="Arial" panose="020B0604020202020204" pitchFamily="34" charset="0"/>
                  <a:ea typeface="Quattrocento Sans"/>
                  <a:cs typeface="Arial" panose="020B0604020202020204" pitchFamily="34" charset="0"/>
                  <a:sym typeface="Quattrocento Sans"/>
                </a:rPr>
                <a:t>Operations support</a:t>
              </a:r>
              <a:endParaRPr sz="900" b="0" i="0" u="none" strike="noStrike" cap="all" spc="100">
                <a:solidFill>
                  <a:srgbClr val="FFFFFF"/>
                </a:solidFill>
                <a:latin typeface="Arial" panose="020B0604020202020204" pitchFamily="34" charset="0"/>
                <a:ea typeface="Quattrocento Sans"/>
                <a:cs typeface="Arial" panose="020B0604020202020204" pitchFamily="34" charset="0"/>
                <a:sym typeface="Quattrocento Sans"/>
              </a:endParaRPr>
            </a:p>
          </p:txBody>
        </p:sp>
        <p:sp>
          <p:nvSpPr>
            <p:cNvPr id="362" name="Google Shape;362;p42"/>
            <p:cNvSpPr/>
            <p:nvPr/>
          </p:nvSpPr>
          <p:spPr>
            <a:xfrm rot="-5400000">
              <a:off x="-632270" y="1749914"/>
              <a:ext cx="1993462" cy="200160"/>
            </a:xfrm>
            <a:prstGeom prst="roundRect">
              <a:avLst/>
            </a:prstGeom>
            <a:grpFill/>
            <a:ln>
              <a:noFill/>
            </a:ln>
            <a:effectLst>
              <a:outerShdw dist="38100" sx="1000" sy="1000" algn="tl" rotWithShape="0">
                <a:srgbClr val="000000"/>
              </a:outerShdw>
            </a:effectLst>
          </p:spPr>
          <p:txBody>
            <a:bodyPr spcFirstLastPara="1" wrap="square" lIns="5800" tIns="14525" rIns="5800" bIns="14525" anchor="ctr" anchorCtr="0">
              <a:noAutofit/>
            </a:bodyPr>
            <a:lstStyle/>
            <a:p>
              <a:pPr marL="0" marR="0" lvl="0" indent="0" algn="ctr" rtl="0">
                <a:spcBef>
                  <a:spcPts val="0"/>
                </a:spcBef>
                <a:spcAft>
                  <a:spcPts val="0"/>
                </a:spcAft>
                <a:buNone/>
              </a:pPr>
              <a:r>
                <a:rPr lang="en" sz="900" b="0" i="0" u="none" strike="noStrike" cap="all" spc="100">
                  <a:solidFill>
                    <a:srgbClr val="FFFFFF"/>
                  </a:solidFill>
                  <a:latin typeface="Arial" panose="020B0604020202020204" pitchFamily="34" charset="0"/>
                  <a:ea typeface="Quattrocento Sans"/>
                  <a:cs typeface="Arial" panose="020B0604020202020204" pitchFamily="34" charset="0"/>
                  <a:sym typeface="Quattrocento Sans"/>
                </a:rPr>
                <a:t>Integration Partner</a:t>
              </a:r>
              <a:endParaRPr sz="900" b="0" i="0" u="none" strike="noStrike" cap="all" spc="100">
                <a:solidFill>
                  <a:srgbClr val="FFFFFF"/>
                </a:solidFill>
                <a:latin typeface="Arial" panose="020B0604020202020204" pitchFamily="34" charset="0"/>
                <a:ea typeface="Quattrocento Sans"/>
                <a:cs typeface="Arial" panose="020B0604020202020204" pitchFamily="34" charset="0"/>
                <a:sym typeface="Quattrocento Sans"/>
              </a:endParaRPr>
            </a:p>
          </p:txBody>
        </p:sp>
        <p:sp>
          <p:nvSpPr>
            <p:cNvPr id="363" name="Google Shape;363;p42"/>
            <p:cNvSpPr/>
            <p:nvPr/>
          </p:nvSpPr>
          <p:spPr>
            <a:xfrm rot="-5400000">
              <a:off x="-871601" y="1749914"/>
              <a:ext cx="1993462" cy="200160"/>
            </a:xfrm>
            <a:prstGeom prst="roundRect">
              <a:avLst/>
            </a:prstGeom>
            <a:grpFill/>
            <a:ln>
              <a:noFill/>
            </a:ln>
            <a:effectLst>
              <a:outerShdw dist="38100" sx="1000" sy="1000" algn="tl" rotWithShape="0">
                <a:srgbClr val="000000"/>
              </a:outerShdw>
            </a:effectLst>
          </p:spPr>
          <p:txBody>
            <a:bodyPr spcFirstLastPara="1" wrap="square" lIns="5800" tIns="14525" rIns="5800" bIns="14525" anchor="ctr" anchorCtr="0">
              <a:noAutofit/>
            </a:bodyPr>
            <a:lstStyle/>
            <a:p>
              <a:pPr marL="0" marR="0" lvl="0" indent="0" algn="ctr" rtl="0">
                <a:spcBef>
                  <a:spcPts val="0"/>
                </a:spcBef>
                <a:spcAft>
                  <a:spcPts val="0"/>
                </a:spcAft>
                <a:buNone/>
              </a:pPr>
              <a:r>
                <a:rPr lang="en" sz="900" b="0" i="0" u="none" strike="noStrike" cap="all" spc="100">
                  <a:solidFill>
                    <a:srgbClr val="FFFFFF"/>
                  </a:solidFill>
                  <a:latin typeface="Arial" panose="020B0604020202020204" pitchFamily="34" charset="0"/>
                  <a:ea typeface="Quattrocento Sans"/>
                  <a:cs typeface="Arial" panose="020B0604020202020204" pitchFamily="34" charset="0"/>
                  <a:sym typeface="Quattrocento Sans"/>
                </a:rPr>
                <a:t>WBA business + agency</a:t>
              </a:r>
              <a:endParaRPr sz="900" b="0" i="0" u="none" strike="noStrike" cap="all" spc="100">
                <a:solidFill>
                  <a:srgbClr val="FFFFFF"/>
                </a:solidFill>
                <a:latin typeface="Arial" panose="020B0604020202020204" pitchFamily="34" charset="0"/>
                <a:ea typeface="Quattrocento Sans"/>
                <a:cs typeface="Arial" panose="020B0604020202020204" pitchFamily="34" charset="0"/>
                <a:sym typeface="Quattrocento Sans"/>
              </a:endParaRPr>
            </a:p>
          </p:txBody>
        </p:sp>
      </p:grpSp>
      <p:pic>
        <p:nvPicPr>
          <p:cNvPr id="48" name="Picture 47">
            <a:extLst>
              <a:ext uri="{FF2B5EF4-FFF2-40B4-BE49-F238E27FC236}">
                <a16:creationId xmlns:a16="http://schemas.microsoft.com/office/drawing/2014/main" id="{8DD57446-78EA-884D-B8ED-5EC8EEC9D74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933847" y="2496622"/>
            <a:ext cx="277448" cy="294792"/>
          </a:xfrm>
          <a:prstGeom prst="rect">
            <a:avLst/>
          </a:prstGeom>
        </p:spPr>
      </p:pic>
      <p:sp>
        <p:nvSpPr>
          <p:cNvPr id="3" name="Rectangle 2">
            <a:extLst>
              <a:ext uri="{FF2B5EF4-FFF2-40B4-BE49-F238E27FC236}">
                <a16:creationId xmlns:a16="http://schemas.microsoft.com/office/drawing/2014/main" id="{438BC83A-BEDD-8E40-B86A-5EE3863FAF86}"/>
              </a:ext>
            </a:extLst>
          </p:cNvPr>
          <p:cNvSpPr/>
          <p:nvPr/>
        </p:nvSpPr>
        <p:spPr>
          <a:xfrm>
            <a:off x="7158088" y="1033890"/>
            <a:ext cx="1657137" cy="1836400"/>
          </a:xfrm>
          <a:prstGeom prst="rect">
            <a:avLst/>
          </a:prstGeom>
        </p:spPr>
        <p:txBody>
          <a:bodyPr wrap="square">
            <a:spAutoFit/>
          </a:bodyPr>
          <a:lstStyle/>
          <a:p>
            <a:pPr marL="91440" lvl="0" indent="-91440">
              <a:spcBef>
                <a:spcPts val="400"/>
              </a:spcBef>
              <a:buClr>
                <a:schemeClr val="accent2"/>
              </a:buClr>
              <a:buSzPct val="120000"/>
              <a:buFont typeface="Arial" panose="020B0604020202020204" pitchFamily="34" charset="0"/>
              <a:buChar char="•"/>
            </a:pPr>
            <a:r>
              <a:rPr lang="en-US" sz="1000">
                <a:solidFill>
                  <a:srgbClr val="595959"/>
                </a:solidFill>
                <a:latin typeface="Arial" panose="020B0604020202020204" pitchFamily="34" charset="0"/>
                <a:ea typeface="Quattrocento Sans"/>
                <a:cs typeface="Arial" panose="020B0604020202020204" pitchFamily="34" charset="0"/>
                <a:sym typeface="Quattrocento Sans"/>
              </a:rPr>
              <a:t>Optimally structured </a:t>
            </a:r>
            <a:br>
              <a:rPr lang="en-US" sz="1000">
                <a:solidFill>
                  <a:srgbClr val="595959"/>
                </a:solidFill>
                <a:latin typeface="Arial" panose="020B0604020202020204" pitchFamily="34" charset="0"/>
                <a:ea typeface="Quattrocento Sans"/>
                <a:cs typeface="Arial" panose="020B0604020202020204" pitchFamily="34" charset="0"/>
                <a:sym typeface="Quattrocento Sans"/>
              </a:rPr>
            </a:br>
            <a:r>
              <a:rPr lang="en-US" sz="1000">
                <a:solidFill>
                  <a:srgbClr val="595959"/>
                </a:solidFill>
                <a:latin typeface="Arial" panose="020B0604020202020204" pitchFamily="34" charset="0"/>
                <a:ea typeface="Quattrocento Sans"/>
                <a:cs typeface="Arial" panose="020B0604020202020204" pitchFamily="34" charset="0"/>
                <a:sym typeface="Quattrocento Sans"/>
              </a:rPr>
              <a:t>and modular</a:t>
            </a:r>
          </a:p>
          <a:p>
            <a:pPr marL="91440" lvl="0" indent="-91440">
              <a:spcBef>
                <a:spcPts val="400"/>
              </a:spcBef>
              <a:buClr>
                <a:schemeClr val="accent2"/>
              </a:buClr>
              <a:buSzPct val="120000"/>
              <a:buFont typeface="Arial" panose="020B0604020202020204" pitchFamily="34" charset="0"/>
              <a:buChar char="•"/>
            </a:pPr>
            <a:r>
              <a:rPr lang="en-US" sz="1000">
                <a:solidFill>
                  <a:srgbClr val="595959"/>
                </a:solidFill>
                <a:latin typeface="Arial" panose="020B0604020202020204" pitchFamily="34" charset="0"/>
                <a:ea typeface="Quattrocento Sans"/>
                <a:cs typeface="Arial" panose="020B0604020202020204" pitchFamily="34" charset="0"/>
                <a:sym typeface="Quattrocento Sans"/>
              </a:rPr>
              <a:t>SME-led work streams</a:t>
            </a:r>
          </a:p>
          <a:p>
            <a:pPr marL="91440" lvl="0" indent="-91440">
              <a:spcBef>
                <a:spcPts val="400"/>
              </a:spcBef>
              <a:buClr>
                <a:schemeClr val="accent2"/>
              </a:buClr>
              <a:buSzPct val="120000"/>
              <a:buFont typeface="Arial" panose="020B0604020202020204" pitchFamily="34" charset="0"/>
              <a:buChar char="•"/>
            </a:pPr>
            <a:r>
              <a:rPr lang="en-US" sz="1000">
                <a:solidFill>
                  <a:srgbClr val="595959"/>
                </a:solidFill>
                <a:latin typeface="Arial" panose="020B0604020202020204" pitchFamily="34" charset="0"/>
                <a:ea typeface="Quattrocento Sans"/>
                <a:cs typeface="Arial" panose="020B0604020202020204" pitchFamily="34" charset="0"/>
                <a:sym typeface="Quattrocento Sans"/>
              </a:rPr>
              <a:t>On-demand expertise for specialty projects</a:t>
            </a:r>
          </a:p>
          <a:p>
            <a:pPr marL="91440" lvl="0" indent="-91440">
              <a:spcBef>
                <a:spcPts val="400"/>
              </a:spcBef>
              <a:buClr>
                <a:schemeClr val="accent2"/>
              </a:buClr>
              <a:buSzPct val="120000"/>
              <a:buFont typeface="Arial" panose="020B0604020202020204" pitchFamily="34" charset="0"/>
              <a:buChar char="•"/>
            </a:pPr>
            <a:r>
              <a:rPr lang="en-US" sz="1000">
                <a:solidFill>
                  <a:srgbClr val="595959"/>
                </a:solidFill>
                <a:latin typeface="Arial" panose="020B0604020202020204" pitchFamily="34" charset="0"/>
                <a:ea typeface="Quattrocento Sans"/>
                <a:cs typeface="Arial" panose="020B0604020202020204" pitchFamily="34" charset="0"/>
                <a:sym typeface="Quattrocento Sans"/>
              </a:rPr>
              <a:t>Process-driven and repeatable </a:t>
            </a:r>
          </a:p>
          <a:p>
            <a:pPr marL="91440" lvl="0" indent="-91440">
              <a:spcBef>
                <a:spcPts val="400"/>
              </a:spcBef>
              <a:buClr>
                <a:schemeClr val="accent2"/>
              </a:buClr>
              <a:buSzPct val="120000"/>
              <a:buFont typeface="Arial" panose="020B0604020202020204" pitchFamily="34" charset="0"/>
              <a:buChar char="•"/>
            </a:pPr>
            <a:r>
              <a:rPr lang="en-US" sz="1000">
                <a:solidFill>
                  <a:srgbClr val="595959"/>
                </a:solidFill>
                <a:latin typeface="Arial" panose="020B0604020202020204" pitchFamily="34" charset="0"/>
                <a:ea typeface="Quattrocento Sans"/>
                <a:cs typeface="Arial" panose="020B0604020202020204" pitchFamily="34" charset="0"/>
                <a:sym typeface="Quattrocento Sans"/>
              </a:rPr>
              <a:t>Data driven journey automation where possible</a:t>
            </a:r>
            <a:endParaRPr lang="en-US" sz="1400">
              <a:solidFill>
                <a:srgbClr val="000000"/>
              </a:solidFill>
              <a:latin typeface="Arial" panose="020B0604020202020204" pitchFamily="34" charset="0"/>
              <a:ea typeface="Arial"/>
              <a:cs typeface="Arial" panose="020B0604020202020204" pitchFamily="34" charset="0"/>
              <a:sym typeface="Arial"/>
            </a:endParaRPr>
          </a:p>
        </p:txBody>
      </p:sp>
      <p:grpSp>
        <p:nvGrpSpPr>
          <p:cNvPr id="6" name="Group 5">
            <a:extLst>
              <a:ext uri="{FF2B5EF4-FFF2-40B4-BE49-F238E27FC236}">
                <a16:creationId xmlns:a16="http://schemas.microsoft.com/office/drawing/2014/main" id="{99D33307-6B76-8E4E-B339-0D900D2E31F7}"/>
              </a:ext>
            </a:extLst>
          </p:cNvPr>
          <p:cNvGrpSpPr/>
          <p:nvPr/>
        </p:nvGrpSpPr>
        <p:grpSpPr>
          <a:xfrm>
            <a:off x="2386173" y="1797980"/>
            <a:ext cx="3390208" cy="154110"/>
            <a:chOff x="2016304" y="1623318"/>
            <a:chExt cx="3390208" cy="154110"/>
          </a:xfrm>
        </p:grpSpPr>
        <p:sp>
          <p:nvSpPr>
            <p:cNvPr id="4" name="Triangle 3">
              <a:extLst>
                <a:ext uri="{FF2B5EF4-FFF2-40B4-BE49-F238E27FC236}">
                  <a16:creationId xmlns:a16="http://schemas.microsoft.com/office/drawing/2014/main" id="{739ED211-858D-9142-B87E-7AB727699EE7}"/>
                </a:ext>
              </a:extLst>
            </p:cNvPr>
            <p:cNvSpPr/>
            <p:nvPr/>
          </p:nvSpPr>
          <p:spPr>
            <a:xfrm flipV="1">
              <a:off x="5034337" y="1623318"/>
              <a:ext cx="372175" cy="154110"/>
            </a:xfrm>
            <a:prstGeom prst="triangle">
              <a:avLst/>
            </a:prstGeom>
            <a:solidFill>
              <a:srgbClr val="E8E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iangle 49">
              <a:extLst>
                <a:ext uri="{FF2B5EF4-FFF2-40B4-BE49-F238E27FC236}">
                  <a16:creationId xmlns:a16="http://schemas.microsoft.com/office/drawing/2014/main" id="{1818F3E9-603D-5943-9A3E-F203949C4AFF}"/>
                </a:ext>
              </a:extLst>
            </p:cNvPr>
            <p:cNvSpPr/>
            <p:nvPr/>
          </p:nvSpPr>
          <p:spPr>
            <a:xfrm flipV="1">
              <a:off x="2016304" y="1623318"/>
              <a:ext cx="372175" cy="154110"/>
            </a:xfrm>
            <a:prstGeom prst="triangle">
              <a:avLst/>
            </a:prstGeom>
            <a:solidFill>
              <a:srgbClr val="E8E8E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riangle 52">
            <a:extLst>
              <a:ext uri="{FF2B5EF4-FFF2-40B4-BE49-F238E27FC236}">
                <a16:creationId xmlns:a16="http://schemas.microsoft.com/office/drawing/2014/main" id="{78D55667-8079-FD42-B46F-61FCE0D02613}"/>
              </a:ext>
            </a:extLst>
          </p:cNvPr>
          <p:cNvSpPr/>
          <p:nvPr/>
        </p:nvSpPr>
        <p:spPr>
          <a:xfrm rot="16200000" flipV="1">
            <a:off x="6861424" y="1875035"/>
            <a:ext cx="372175" cy="154110"/>
          </a:xfrm>
          <a:prstGeom prst="triangl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6" name="Table 55">
            <a:extLst>
              <a:ext uri="{FF2B5EF4-FFF2-40B4-BE49-F238E27FC236}">
                <a16:creationId xmlns:a16="http://schemas.microsoft.com/office/drawing/2014/main" id="{A1ECB15D-E839-D447-815F-AEF28FD1D2DA}"/>
              </a:ext>
            </a:extLst>
          </p:cNvPr>
          <p:cNvGraphicFramePr>
            <a:graphicFrameLocks noGrp="1"/>
          </p:cNvGraphicFramePr>
          <p:nvPr/>
        </p:nvGraphicFramePr>
        <p:xfrm>
          <a:off x="1283651" y="3177925"/>
          <a:ext cx="5577840" cy="1303020"/>
        </p:xfrm>
        <a:graphic>
          <a:graphicData uri="http://schemas.openxmlformats.org/drawingml/2006/table">
            <a:tbl>
              <a:tblPr firstRow="1" bandRow="1">
                <a:tableStyleId>{2D5ABB26-0587-4C30-8999-92F81FD0307C}</a:tableStyleId>
              </a:tblPr>
              <a:tblGrid>
                <a:gridCol w="2788920">
                  <a:extLst>
                    <a:ext uri="{9D8B030D-6E8A-4147-A177-3AD203B41FA5}">
                      <a16:colId xmlns:a16="http://schemas.microsoft.com/office/drawing/2014/main" val="1788164122"/>
                    </a:ext>
                  </a:extLst>
                </a:gridCol>
                <a:gridCol w="2788920">
                  <a:extLst>
                    <a:ext uri="{9D8B030D-6E8A-4147-A177-3AD203B41FA5}">
                      <a16:colId xmlns:a16="http://schemas.microsoft.com/office/drawing/2014/main" val="1014465460"/>
                    </a:ext>
                  </a:extLst>
                </a:gridCol>
              </a:tblGrid>
              <a:tr h="276691">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50" b="1" kern="1200">
                          <a:solidFill>
                            <a:schemeClr val="tx1">
                              <a:lumMod val="85000"/>
                              <a:lumOff val="15000"/>
                            </a:schemeClr>
                          </a:solidFill>
                          <a:latin typeface="+mn-lt"/>
                          <a:ea typeface="+mn-ea"/>
                          <a:cs typeface="+mn-cs"/>
                          <a:sym typeface="Quattrocento Sans"/>
                        </a:rPr>
                        <a:t>Key Enablers</a:t>
                      </a:r>
                    </a:p>
                  </a:txBody>
                  <a:tcPr marB="91440">
                    <a:lnL w="19050" cap="flat" cmpd="sng" algn="ctr">
                      <a:noFill/>
                      <a:prstDash val="solid"/>
                      <a:round/>
                      <a:headEnd type="none" w="med" len="med"/>
                      <a:tailEnd type="none" w="med" len="med"/>
                    </a:lnL>
                    <a:lnR w="9525" cap="flat" cmpd="sng" algn="ctr">
                      <a:solidFill>
                        <a:schemeClr val="accent2">
                          <a:lumMod val="60000"/>
                          <a:lumOff val="40000"/>
                        </a:schemeClr>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4EDFC"/>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50" b="1" kern="1200">
                          <a:solidFill>
                            <a:schemeClr val="tx1">
                              <a:lumMod val="85000"/>
                              <a:lumOff val="15000"/>
                            </a:schemeClr>
                          </a:solidFill>
                          <a:latin typeface="+mn-lt"/>
                          <a:ea typeface="+mn-ea"/>
                          <a:cs typeface="+mn-cs"/>
                          <a:sym typeface="Quattrocento Sans"/>
                        </a:rPr>
                        <a:t>Shared Functions</a:t>
                      </a:r>
                    </a:p>
                  </a:txBody>
                  <a:tcPr>
                    <a:lnL w="9525" cap="flat" cmpd="sng" algn="ctr">
                      <a:solidFill>
                        <a:schemeClr val="accent2">
                          <a:lumMod val="60000"/>
                          <a:lumOff val="40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E4EDFC"/>
                    </a:solidFill>
                  </a:tcPr>
                </a:tc>
                <a:extLst>
                  <a:ext uri="{0D108BD9-81ED-4DB2-BD59-A6C34878D82A}">
                    <a16:rowId xmlns:a16="http://schemas.microsoft.com/office/drawing/2014/main" val="1787129235"/>
                  </a:ext>
                </a:extLst>
              </a:tr>
              <a:tr h="0">
                <a:tc>
                  <a:txBody>
                    <a:bodyPr/>
                    <a:lstStyle/>
                    <a:p>
                      <a:pPr marL="0" marR="0" lvl="0" indent="0" algn="ctr" rtl="0">
                        <a:spcBef>
                          <a:spcPts val="0"/>
                        </a:spcBef>
                        <a:spcAft>
                          <a:spcPts val="0"/>
                        </a:spcAft>
                        <a:buNone/>
                      </a:pPr>
                      <a:r>
                        <a:rPr lang="en-US" sz="900" b="0" i="0" u="none" strike="noStrike" cap="none">
                          <a:solidFill>
                            <a:srgbClr val="3F3F3F"/>
                          </a:solidFill>
                          <a:latin typeface="Arial" panose="020B0604020202020204" pitchFamily="34" charset="0"/>
                          <a:ea typeface="Quattrocento Sans"/>
                          <a:cs typeface="Arial" panose="020B0604020202020204" pitchFamily="34" charset="0"/>
                          <a:sym typeface="Quattrocento Sans"/>
                        </a:rPr>
                        <a:t>Domain expertise, AEC certified resource pool</a:t>
                      </a:r>
                      <a:endParaRPr lang="en-US" sz="14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T="137160">
                    <a:lnR w="9525" cap="flat" cmpd="sng" algn="ctr">
                      <a:solidFill>
                        <a:schemeClr val="accent2">
                          <a:lumMod val="60000"/>
                          <a:lumOff val="40000"/>
                        </a:schemeClr>
                      </a:solid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tcPr>
                </a:tc>
                <a:tc>
                  <a:txBody>
                    <a:bodyPr/>
                    <a:lstStyle/>
                    <a:p>
                      <a:pPr marL="0" marR="0" lvl="0" indent="0" algn="ctr" rtl="0">
                        <a:spcBef>
                          <a:spcPts val="0"/>
                        </a:spcBef>
                        <a:spcAft>
                          <a:spcPts val="0"/>
                        </a:spcAft>
                        <a:buNone/>
                      </a:pPr>
                      <a:r>
                        <a:rPr lang="en-US" sz="900" b="0" i="0" u="none" strike="noStrike" cap="none">
                          <a:solidFill>
                            <a:srgbClr val="3F3F3F"/>
                          </a:solidFill>
                          <a:latin typeface="Arial" panose="020B0604020202020204" pitchFamily="34" charset="0"/>
                          <a:ea typeface="Quattrocento Sans"/>
                          <a:cs typeface="Arial" panose="020B0604020202020204" pitchFamily="34" charset="0"/>
                          <a:sym typeface="Quattrocento Sans"/>
                        </a:rPr>
                        <a:t>UX Design</a:t>
                      </a:r>
                      <a:endParaRPr lang="en-US" sz="14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marT="137160">
                    <a:lnL w="9525" cap="flat" cmpd="sng" algn="ctr">
                      <a:solidFill>
                        <a:schemeClr val="accent2">
                          <a:lumMod val="60000"/>
                          <a:lumOff val="40000"/>
                        </a:schemeClr>
                      </a:solidFill>
                      <a:prstDash val="solid"/>
                      <a:round/>
                      <a:headEnd type="none" w="med" len="med"/>
                      <a:tailEnd type="none" w="med" len="med"/>
                    </a:lnL>
                    <a:lnT w="190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54167669"/>
                  </a:ext>
                </a:extLst>
              </a:tr>
              <a:tr h="0">
                <a:tc rowSpan="2">
                  <a:txBody>
                    <a:bodyPr/>
                    <a:lstStyle/>
                    <a:p>
                      <a:pPr marL="0" marR="0" lvl="0" indent="0" algn="ctr" rtl="0">
                        <a:spcBef>
                          <a:spcPts val="0"/>
                        </a:spcBef>
                        <a:spcAft>
                          <a:spcPts val="0"/>
                        </a:spcAft>
                        <a:buNone/>
                      </a:pPr>
                      <a:r>
                        <a:rPr lang="en-US" sz="900" b="0" i="0" u="none" strike="noStrike" cap="none">
                          <a:solidFill>
                            <a:srgbClr val="3F3F3F"/>
                          </a:solidFill>
                          <a:latin typeface="Arial" panose="020B0604020202020204" pitchFamily="34" charset="0"/>
                          <a:ea typeface="Quattrocento Sans"/>
                          <a:cs typeface="Arial" panose="020B0604020202020204" pitchFamily="34" charset="0"/>
                          <a:sym typeface="Quattrocento Sans"/>
                        </a:rPr>
                        <a:t>Pre-defined, tested and reusable templates, component library &amp; integration codebase</a:t>
                      </a:r>
                      <a:endParaRPr lang="en-US" sz="14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anchor="ctr">
                    <a:lnR w="9525" cap="flat" cmpd="sng" algn="ctr">
                      <a:solidFill>
                        <a:schemeClr val="accent2">
                          <a:lumMod val="60000"/>
                          <a:lumOff val="40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a:txBody>
                    <a:bodyPr/>
                    <a:lstStyle/>
                    <a:p>
                      <a:pPr marL="0" marR="0" lvl="0" indent="0" algn="ctr" rtl="0">
                        <a:spcBef>
                          <a:spcPts val="0"/>
                        </a:spcBef>
                        <a:spcAft>
                          <a:spcPts val="0"/>
                        </a:spcAft>
                        <a:buNone/>
                      </a:pPr>
                      <a:r>
                        <a:rPr lang="en-US" sz="900" b="0" i="0" u="none" strike="noStrike" cap="none">
                          <a:solidFill>
                            <a:srgbClr val="3F3F3F"/>
                          </a:solidFill>
                          <a:latin typeface="Arial" panose="020B0604020202020204" pitchFamily="34" charset="0"/>
                          <a:ea typeface="Quattrocento Sans"/>
                          <a:cs typeface="Arial" panose="020B0604020202020204" pitchFamily="34" charset="0"/>
                          <a:sym typeface="Quattrocento Sans"/>
                        </a:rPr>
                        <a:t>Solution Architecture</a:t>
                      </a:r>
                      <a:endParaRPr lang="en-US" sz="14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a:lnL w="9525" cap="flat" cmpd="sng" algn="ctr">
                      <a:solidFill>
                        <a:schemeClr val="accent2">
                          <a:lumMod val="60000"/>
                          <a:lumOff val="40000"/>
                        </a:schemeClr>
                      </a:solid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168985813"/>
                  </a:ext>
                </a:extLst>
              </a:tr>
              <a:tr h="0">
                <a:tc vMerge="1">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en-US" sz="900" b="0" i="0" u="none" strike="noStrike" cap="none">
                        <a:solidFill>
                          <a:schemeClr val="tx1">
                            <a:lumMod val="75000"/>
                            <a:lumOff val="25000"/>
                          </a:schemeClr>
                        </a:solidFill>
                        <a:latin typeface="Arial" panose="020B0604020202020204" pitchFamily="34" charset="0"/>
                        <a:ea typeface="Quattrocento Sans"/>
                        <a:cs typeface="Arial" panose="020B0604020202020204" pitchFamily="34" charset="0"/>
                        <a:sym typeface="Quattrocento Sans"/>
                      </a:endParaRPr>
                    </a:p>
                  </a:txBody>
                  <a:tcPr>
                    <a:lnR w="190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tc>
                  <a:txBody>
                    <a:bodyPr/>
                    <a:lstStyle/>
                    <a:p>
                      <a:pPr marL="0" marR="0" lvl="0" indent="0" algn="ctr" rtl="0">
                        <a:spcBef>
                          <a:spcPts val="0"/>
                        </a:spcBef>
                        <a:spcAft>
                          <a:spcPts val="0"/>
                        </a:spcAft>
                        <a:buNone/>
                      </a:pPr>
                      <a:r>
                        <a:rPr lang="en-US" sz="900" b="0" i="0" u="none" strike="noStrike" cap="none">
                          <a:solidFill>
                            <a:srgbClr val="3F3F3F"/>
                          </a:solidFill>
                          <a:latin typeface="Arial" panose="020B0604020202020204" pitchFamily="34" charset="0"/>
                          <a:ea typeface="Quattrocento Sans"/>
                          <a:cs typeface="Arial" panose="020B0604020202020204" pitchFamily="34" charset="0"/>
                          <a:sym typeface="Quattrocento Sans"/>
                        </a:rPr>
                        <a:t>Data Modelling and Connectors</a:t>
                      </a:r>
                      <a:endParaRPr lang="en-US" sz="12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a:lnL w="9525" cap="flat" cmpd="sng" algn="ctr">
                      <a:solidFill>
                        <a:schemeClr val="accent2">
                          <a:lumMod val="60000"/>
                          <a:lumOff val="40000"/>
                        </a:schemeClr>
                      </a:solidFill>
                      <a:prstDash val="solid"/>
                      <a:round/>
                      <a:headEnd type="none" w="med" len="med"/>
                      <a:tailEnd type="none" w="med" len="med"/>
                    </a:lnL>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488280451"/>
                  </a:ext>
                </a:extLst>
              </a:tr>
              <a:tr h="0">
                <a:tc>
                  <a:txBody>
                    <a:bodyPr/>
                    <a:lstStyle/>
                    <a:p>
                      <a:pPr marL="0" marR="0" lvl="0" indent="0" algn="ctr" rtl="0">
                        <a:spcBef>
                          <a:spcPts val="0"/>
                        </a:spcBef>
                        <a:spcAft>
                          <a:spcPts val="0"/>
                        </a:spcAft>
                        <a:buNone/>
                      </a:pPr>
                      <a:r>
                        <a:rPr lang="en-US" sz="900" b="0" i="0" u="none" strike="noStrike" cap="none">
                          <a:solidFill>
                            <a:srgbClr val="3F3F3F"/>
                          </a:solidFill>
                          <a:latin typeface="Arial" panose="020B0604020202020204" pitchFamily="34" charset="0"/>
                          <a:ea typeface="Quattrocento Sans"/>
                          <a:cs typeface="Arial" panose="020B0604020202020204" pitchFamily="34" charset="0"/>
                          <a:sym typeface="Quattrocento Sans"/>
                        </a:rPr>
                        <a:t>Follow the sun support model</a:t>
                      </a:r>
                      <a:endParaRPr lang="en-US" sz="12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a:lnR w="9525" cap="flat" cmpd="sng" algn="ctr">
                      <a:solidFill>
                        <a:schemeClr val="accent2">
                          <a:lumMod val="60000"/>
                          <a:lumOff val="40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tcPr>
                </a:tc>
                <a:tc>
                  <a:txBody>
                    <a:bodyPr/>
                    <a:lstStyle/>
                    <a:p>
                      <a:pPr marL="0" marR="0" lvl="0" indent="0" algn="ctr" rtl="0">
                        <a:spcBef>
                          <a:spcPts val="0"/>
                        </a:spcBef>
                        <a:spcAft>
                          <a:spcPts val="0"/>
                        </a:spcAft>
                        <a:buNone/>
                      </a:pPr>
                      <a:r>
                        <a:rPr lang="en-US" sz="900" b="0" i="0" u="none" strike="noStrike" cap="none">
                          <a:solidFill>
                            <a:srgbClr val="3F3F3F"/>
                          </a:solidFill>
                          <a:latin typeface="Arial" panose="020B0604020202020204" pitchFamily="34" charset="0"/>
                          <a:ea typeface="Quattrocento Sans"/>
                          <a:cs typeface="Arial" panose="020B0604020202020204" pitchFamily="34" charset="0"/>
                          <a:sym typeface="Quattrocento Sans"/>
                        </a:rPr>
                        <a:t>Asset Integration and Management</a:t>
                      </a:r>
                      <a:endParaRPr lang="en-US" sz="1200" b="0" i="0" u="none" strike="noStrike" cap="none">
                        <a:solidFill>
                          <a:srgbClr val="000000"/>
                        </a:solidFill>
                        <a:latin typeface="Arial" panose="020B0604020202020204" pitchFamily="34" charset="0"/>
                        <a:ea typeface="Arial"/>
                        <a:cs typeface="Arial" panose="020B0604020202020204" pitchFamily="34" charset="0"/>
                        <a:sym typeface="Arial"/>
                      </a:endParaRPr>
                    </a:p>
                  </a:txBody>
                  <a:tcPr>
                    <a:lnL w="9525" cap="flat" cmpd="sng" algn="ctr">
                      <a:solidFill>
                        <a:schemeClr val="accent2">
                          <a:lumMod val="60000"/>
                          <a:lumOff val="40000"/>
                        </a:schemeClr>
                      </a:solidFill>
                      <a:prstDash val="solid"/>
                      <a:round/>
                      <a:headEnd type="none" w="med" len="med"/>
                      <a:tailEnd type="none" w="med" len="med"/>
                    </a:lnL>
                    <a:lnT w="635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1222745617"/>
                  </a:ext>
                </a:extLst>
              </a:tr>
            </a:tbl>
          </a:graphicData>
        </a:graphic>
      </p:graphicFrame>
      <p:sp>
        <p:nvSpPr>
          <p:cNvPr id="57" name="Google Shape;350;p42">
            <a:extLst>
              <a:ext uri="{FF2B5EF4-FFF2-40B4-BE49-F238E27FC236}">
                <a16:creationId xmlns:a16="http://schemas.microsoft.com/office/drawing/2014/main" id="{50E2C410-DCBC-E140-8945-5CBE3C18D039}"/>
              </a:ext>
            </a:extLst>
          </p:cNvPr>
          <p:cNvSpPr/>
          <p:nvPr/>
        </p:nvSpPr>
        <p:spPr>
          <a:xfrm>
            <a:off x="1189538" y="3102581"/>
            <a:ext cx="5766066" cy="1428323"/>
          </a:xfrm>
          <a:prstGeom prst="roundRect">
            <a:avLst>
              <a:gd name="adj" fmla="val 3789"/>
            </a:avLst>
          </a:prstGeom>
          <a:no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b="1" cap="all" spc="100">
              <a:solidFill>
                <a:schemeClr val="tx1">
                  <a:lumMod val="85000"/>
                  <a:lumOff val="15000"/>
                </a:schemeClr>
              </a:solidFill>
              <a:latin typeface="Arial" panose="020B0604020202020204" pitchFamily="34" charset="0"/>
              <a:cs typeface="Arial" panose="020B0604020202020204" pitchFamily="34" charset="0"/>
              <a:sym typeface="Century Gothic"/>
            </a:endParaRPr>
          </a:p>
        </p:txBody>
      </p:sp>
      <p:grpSp>
        <p:nvGrpSpPr>
          <p:cNvPr id="59" name="Group 58">
            <a:extLst>
              <a:ext uri="{FF2B5EF4-FFF2-40B4-BE49-F238E27FC236}">
                <a16:creationId xmlns:a16="http://schemas.microsoft.com/office/drawing/2014/main" id="{B02C52B5-41F8-A648-A935-2C541187EDF9}"/>
              </a:ext>
            </a:extLst>
          </p:cNvPr>
          <p:cNvGrpSpPr/>
          <p:nvPr/>
        </p:nvGrpSpPr>
        <p:grpSpPr>
          <a:xfrm>
            <a:off x="2509461" y="3417656"/>
            <a:ext cx="3133358" cy="154110"/>
            <a:chOff x="2139592" y="1623318"/>
            <a:chExt cx="3133358" cy="154110"/>
          </a:xfrm>
          <a:solidFill>
            <a:srgbClr val="E4EDFC"/>
          </a:solidFill>
        </p:grpSpPr>
        <p:sp>
          <p:nvSpPr>
            <p:cNvPr id="60" name="Triangle 59">
              <a:extLst>
                <a:ext uri="{FF2B5EF4-FFF2-40B4-BE49-F238E27FC236}">
                  <a16:creationId xmlns:a16="http://schemas.microsoft.com/office/drawing/2014/main" id="{0A4C6EF8-128A-E54A-AC5B-5E583A0D9BAE}"/>
                </a:ext>
              </a:extLst>
            </p:cNvPr>
            <p:cNvSpPr/>
            <p:nvPr/>
          </p:nvSpPr>
          <p:spPr>
            <a:xfrm flipV="1">
              <a:off x="4900775" y="1623318"/>
              <a:ext cx="372175" cy="154110"/>
            </a:xfrm>
            <a:prstGeom prst="triangl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B0534144-4DD7-C74A-909E-15E09267313B}"/>
                </a:ext>
              </a:extLst>
            </p:cNvPr>
            <p:cNvSpPr/>
            <p:nvPr/>
          </p:nvSpPr>
          <p:spPr>
            <a:xfrm flipV="1">
              <a:off x="2139592" y="1623318"/>
              <a:ext cx="372175" cy="154110"/>
            </a:xfrm>
            <a:prstGeom prst="triangl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1">
            <a:extLst>
              <a:ext uri="{FF2B5EF4-FFF2-40B4-BE49-F238E27FC236}">
                <a16:creationId xmlns:a16="http://schemas.microsoft.com/office/drawing/2014/main" id="{02449EA3-22A9-C14C-98D9-A2C5F67B5495}"/>
              </a:ext>
            </a:extLst>
          </p:cNvPr>
          <p:cNvSpPr>
            <a:spLocks noGrp="1"/>
          </p:cNvSpPr>
          <p:nvPr>
            <p:ph type="ftr" sz="quarter" idx="12"/>
          </p:nvPr>
        </p:nvSpPr>
        <p:spPr/>
        <p:txBody>
          <a:bodyPr/>
          <a:lstStyle/>
          <a:p>
            <a:r>
              <a:rPr lang="en-US"/>
              <a:t>© 2020</a:t>
            </a:r>
          </a:p>
        </p:txBody>
      </p:sp>
      <p:sp>
        <p:nvSpPr>
          <p:cNvPr id="8" name="Slide Number Placeholder 7">
            <a:extLst>
              <a:ext uri="{FF2B5EF4-FFF2-40B4-BE49-F238E27FC236}">
                <a16:creationId xmlns:a16="http://schemas.microsoft.com/office/drawing/2014/main" id="{F10EEA22-A220-2C48-AF9E-DFB7695B4ABC}"/>
              </a:ext>
            </a:extLst>
          </p:cNvPr>
          <p:cNvSpPr>
            <a:spLocks noGrp="1"/>
          </p:cNvSpPr>
          <p:nvPr>
            <p:ph type="sldNum" sz="quarter" idx="13"/>
          </p:nvPr>
        </p:nvSpPr>
        <p:spPr/>
        <p:txBody>
          <a:bodyPr/>
          <a:lstStyle/>
          <a:p>
            <a:fld id="{CDEE2954-54E9-4846-B9AA-9D6731F553AF}" type="slidenum">
              <a:rPr lang="en-US" smtClean="0"/>
              <a:pPr/>
              <a:t>120</a:t>
            </a:fld>
            <a:endParaRPr lang="en-US" dirty="0"/>
          </a:p>
        </p:txBody>
      </p:sp>
    </p:spTree>
    <p:extLst>
      <p:ext uri="{BB962C8B-B14F-4D97-AF65-F5344CB8AC3E}">
        <p14:creationId xmlns:p14="http://schemas.microsoft.com/office/powerpoint/2010/main" val="17023427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grpSp>
        <p:nvGrpSpPr>
          <p:cNvPr id="8" name="Group 7">
            <a:extLst>
              <a:ext uri="{FF2B5EF4-FFF2-40B4-BE49-F238E27FC236}">
                <a16:creationId xmlns:a16="http://schemas.microsoft.com/office/drawing/2014/main" id="{5F048A81-4021-644A-A733-72ACDA20052B}"/>
              </a:ext>
            </a:extLst>
          </p:cNvPr>
          <p:cNvGrpSpPr/>
          <p:nvPr/>
        </p:nvGrpSpPr>
        <p:grpSpPr>
          <a:xfrm>
            <a:off x="2067692" y="2243281"/>
            <a:ext cx="5980176" cy="216979"/>
            <a:chOff x="2216257" y="1611824"/>
            <a:chExt cx="5912603" cy="216979"/>
          </a:xfrm>
        </p:grpSpPr>
        <p:sp>
          <p:nvSpPr>
            <p:cNvPr id="5" name="Left Bracket 4">
              <a:extLst>
                <a:ext uri="{FF2B5EF4-FFF2-40B4-BE49-F238E27FC236}">
                  <a16:creationId xmlns:a16="http://schemas.microsoft.com/office/drawing/2014/main" id="{2C16017E-74F6-EE43-A4BD-44AD302D3ABF}"/>
                </a:ext>
              </a:extLst>
            </p:cNvPr>
            <p:cNvSpPr/>
            <p:nvPr/>
          </p:nvSpPr>
          <p:spPr>
            <a:xfrm rot="5400000">
              <a:off x="5094239" y="-1205819"/>
              <a:ext cx="156640" cy="5912603"/>
            </a:xfrm>
            <a:prstGeom prst="leftBracket">
              <a:avLst>
                <a:gd name="adj" fmla="val 109126"/>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36758FA8-43DA-D544-86A3-98552E90873D}"/>
                </a:ext>
              </a:extLst>
            </p:cNvPr>
            <p:cNvSpPr/>
            <p:nvPr/>
          </p:nvSpPr>
          <p:spPr>
            <a:xfrm>
              <a:off x="4378271" y="1611824"/>
              <a:ext cx="1588576" cy="1394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 name="Table 20">
            <a:extLst>
              <a:ext uri="{FF2B5EF4-FFF2-40B4-BE49-F238E27FC236}">
                <a16:creationId xmlns:a16="http://schemas.microsoft.com/office/drawing/2014/main" id="{0DE4F929-2286-DF46-866B-FA78293E7D31}"/>
              </a:ext>
            </a:extLst>
          </p:cNvPr>
          <p:cNvGraphicFramePr>
            <a:graphicFrameLocks noGrp="1"/>
          </p:cNvGraphicFramePr>
          <p:nvPr>
            <p:extLst>
              <p:ext uri="{D42A27DB-BD31-4B8C-83A1-F6EECF244321}">
                <p14:modId xmlns:p14="http://schemas.microsoft.com/office/powerpoint/2010/main" val="2846970667"/>
              </p:ext>
            </p:extLst>
          </p:nvPr>
        </p:nvGraphicFramePr>
        <p:xfrm>
          <a:off x="2085980" y="1782181"/>
          <a:ext cx="5943600" cy="640080"/>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2424525169"/>
                    </a:ext>
                  </a:extLst>
                </a:gridCol>
                <a:gridCol w="990600">
                  <a:extLst>
                    <a:ext uri="{9D8B030D-6E8A-4147-A177-3AD203B41FA5}">
                      <a16:colId xmlns:a16="http://schemas.microsoft.com/office/drawing/2014/main" val="4093657960"/>
                    </a:ext>
                  </a:extLst>
                </a:gridCol>
                <a:gridCol w="990600">
                  <a:extLst>
                    <a:ext uri="{9D8B030D-6E8A-4147-A177-3AD203B41FA5}">
                      <a16:colId xmlns:a16="http://schemas.microsoft.com/office/drawing/2014/main" val="3659855976"/>
                    </a:ext>
                  </a:extLst>
                </a:gridCol>
                <a:gridCol w="990600">
                  <a:extLst>
                    <a:ext uri="{9D8B030D-6E8A-4147-A177-3AD203B41FA5}">
                      <a16:colId xmlns:a16="http://schemas.microsoft.com/office/drawing/2014/main" val="376976987"/>
                    </a:ext>
                  </a:extLst>
                </a:gridCol>
                <a:gridCol w="990600">
                  <a:extLst>
                    <a:ext uri="{9D8B030D-6E8A-4147-A177-3AD203B41FA5}">
                      <a16:colId xmlns:a16="http://schemas.microsoft.com/office/drawing/2014/main" val="2879346885"/>
                    </a:ext>
                  </a:extLst>
                </a:gridCol>
                <a:gridCol w="990600">
                  <a:extLst>
                    <a:ext uri="{9D8B030D-6E8A-4147-A177-3AD203B41FA5}">
                      <a16:colId xmlns:a16="http://schemas.microsoft.com/office/drawing/2014/main" val="3049870202"/>
                    </a:ext>
                  </a:extLst>
                </a:gridCol>
              </a:tblGrid>
              <a:tr h="178092">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a:solidFill>
                            <a:schemeClr val="tx1">
                              <a:lumMod val="85000"/>
                              <a:lumOff val="15000"/>
                            </a:schemeClr>
                          </a:solidFill>
                        </a:rPr>
                        <a:t>Lead Campaign Consultant</a:t>
                      </a:r>
                      <a:endParaRPr lang="en-US" sz="700" i="0" u="none" strike="noStrike" cap="none">
                        <a:solidFill>
                          <a:schemeClr val="tx1">
                            <a:lumMod val="85000"/>
                            <a:lumOff val="15000"/>
                          </a:schemeClr>
                        </a:solidFill>
                      </a:endParaRPr>
                    </a:p>
                  </a:txBody>
                  <a:tcPr anchor="ctr">
                    <a:lnR w="28575" cap="flat" cmpd="sng" algn="ctr">
                      <a:solidFill>
                        <a:schemeClr val="bg1"/>
                      </a:solidFill>
                      <a:prstDash val="solid"/>
                      <a:round/>
                      <a:headEnd type="none" w="med" len="med"/>
                      <a:tailEnd type="none" w="med" len="med"/>
                    </a:lnR>
                    <a:lnB w="19050" cap="flat" cmpd="sng" algn="ctr">
                      <a:noFill/>
                      <a:prstDash val="solid"/>
                      <a:round/>
                      <a:headEnd type="none" w="med" len="med"/>
                      <a:tailEnd type="none" w="med" len="med"/>
                    </a:lnB>
                    <a:solidFill>
                      <a:schemeClr val="bg1">
                        <a:lumMod val="95000"/>
                      </a:schemeClr>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kern="1200">
                          <a:solidFill>
                            <a:schemeClr val="bg1"/>
                          </a:solidFill>
                          <a:latin typeface="+mn-lt"/>
                          <a:ea typeface="+mn-ea"/>
                          <a:cs typeface="+mn-cs"/>
                        </a:rPr>
                        <a:t>Lead Creative Supervisor</a:t>
                      </a:r>
                    </a:p>
                  </a:txBody>
                  <a:tcPr marL="274320" marR="4572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9050" cap="flat" cmpd="sng" algn="ctr">
                      <a:noFill/>
                      <a:prstDash val="solid"/>
                      <a:round/>
                      <a:headEnd type="none" w="med" len="med"/>
                      <a:tailEnd type="none" w="med" len="med"/>
                    </a:lnB>
                    <a:solidFill>
                      <a:schemeClr val="accent6"/>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kern="1200">
                          <a:solidFill>
                            <a:schemeClr val="bg1"/>
                          </a:solidFill>
                          <a:latin typeface="+mn-lt"/>
                          <a:ea typeface="+mn-ea"/>
                          <a:cs typeface="+mn-cs"/>
                        </a:rPr>
                        <a:t>Lead Copy </a:t>
                      </a:r>
                      <a:br>
                        <a:rPr lang="en-US" sz="700" kern="1200">
                          <a:solidFill>
                            <a:schemeClr val="bg1"/>
                          </a:solidFill>
                          <a:latin typeface="+mn-lt"/>
                          <a:ea typeface="+mn-ea"/>
                          <a:cs typeface="+mn-cs"/>
                        </a:rPr>
                      </a:br>
                      <a:r>
                        <a:rPr lang="en-US" sz="700" kern="1200">
                          <a:solidFill>
                            <a:schemeClr val="bg1"/>
                          </a:solidFill>
                          <a:latin typeface="+mn-lt"/>
                          <a:ea typeface="+mn-ea"/>
                          <a:cs typeface="+mn-cs"/>
                        </a:rPr>
                        <a:t>Writer</a:t>
                      </a:r>
                    </a:p>
                  </a:txBody>
                  <a:tcPr marL="2286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9050" cap="flat" cmpd="sng" algn="ctr">
                      <a:noFill/>
                      <a:prstDash val="solid"/>
                      <a:round/>
                      <a:headEnd type="none" w="med" len="med"/>
                      <a:tailEnd type="none" w="med" len="med"/>
                    </a:lnB>
                    <a:solidFill>
                      <a:schemeClr val="accent6"/>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kern="1200">
                          <a:solidFill>
                            <a:schemeClr val="tx1">
                              <a:lumMod val="85000"/>
                              <a:lumOff val="15000"/>
                            </a:schemeClr>
                          </a:solidFill>
                          <a:latin typeface="+mn-lt"/>
                          <a:ea typeface="+mn-ea"/>
                          <a:cs typeface="+mn-cs"/>
                        </a:rPr>
                        <a:t>Lead UI/UX Consultant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9050" cap="flat" cmpd="sng" algn="ctr">
                      <a:noFill/>
                      <a:prstDash val="solid"/>
                      <a:round/>
                      <a:headEnd type="none" w="med" len="med"/>
                      <a:tailEnd type="none" w="med" len="med"/>
                    </a:lnB>
                    <a:solidFill>
                      <a:schemeClr val="bg1">
                        <a:lumMod val="95000"/>
                      </a:schemeClr>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kern="1200">
                          <a:solidFill>
                            <a:schemeClr val="tx1">
                              <a:lumMod val="85000"/>
                              <a:lumOff val="15000"/>
                            </a:schemeClr>
                          </a:solidFill>
                          <a:latin typeface="+mn-lt"/>
                          <a:ea typeface="+mn-ea"/>
                          <a:cs typeface="+mn-cs"/>
                        </a:rPr>
                        <a:t>Lead Data Consultant</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9050" cap="flat" cmpd="sng" algn="ctr">
                      <a:noFill/>
                      <a:prstDash val="solid"/>
                      <a:round/>
                      <a:headEnd type="none" w="med" len="med"/>
                      <a:tailEnd type="none" w="med" len="med"/>
                    </a:lnB>
                    <a:solidFill>
                      <a:schemeClr val="bg1">
                        <a:lumMod val="95000"/>
                      </a:schemeClr>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kern="1200">
                          <a:solidFill>
                            <a:schemeClr val="tx1">
                              <a:lumMod val="85000"/>
                              <a:lumOff val="15000"/>
                            </a:schemeClr>
                          </a:solidFill>
                          <a:latin typeface="+mn-lt"/>
                          <a:ea typeface="+mn-ea"/>
                          <a:cs typeface="+mn-cs"/>
                        </a:rPr>
                        <a:t>Lead Marketing </a:t>
                      </a:r>
                      <a:br>
                        <a:rPr lang="en-US" sz="700" kern="1200">
                          <a:solidFill>
                            <a:schemeClr val="tx1">
                              <a:lumMod val="85000"/>
                              <a:lumOff val="15000"/>
                            </a:schemeClr>
                          </a:solidFill>
                          <a:latin typeface="+mn-lt"/>
                          <a:ea typeface="+mn-ea"/>
                          <a:cs typeface="+mn-cs"/>
                        </a:rPr>
                      </a:br>
                      <a:r>
                        <a:rPr lang="en-US" sz="700" kern="1200">
                          <a:solidFill>
                            <a:schemeClr val="tx1">
                              <a:lumMod val="85000"/>
                              <a:lumOff val="15000"/>
                            </a:schemeClr>
                          </a:solidFill>
                          <a:latin typeface="+mn-lt"/>
                          <a:ea typeface="+mn-ea"/>
                          <a:cs typeface="+mn-cs"/>
                        </a:rPr>
                        <a:t>Ops</a:t>
                      </a:r>
                    </a:p>
                  </a:txBody>
                  <a:tcPr anchor="ctr">
                    <a:lnL w="28575" cap="flat" cmpd="sng" algn="ctr">
                      <a:solidFill>
                        <a:schemeClr val="bg1"/>
                      </a:solidFill>
                      <a:prstDash val="solid"/>
                      <a:round/>
                      <a:headEnd type="none" w="med" len="med"/>
                      <a:tailEnd type="none" w="med" len="med"/>
                    </a:lnL>
                    <a:lnB w="190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5873622"/>
                  </a:ext>
                </a:extLst>
              </a:tr>
              <a:tr h="0">
                <a:tc gridSpan="6">
                  <a:txBody>
                    <a:bodyPr/>
                    <a:lstStyle/>
                    <a:p>
                      <a:pPr algn="ctr"/>
                      <a:r>
                        <a:rPr lang="en-US" sz="1000" dirty="0">
                          <a:solidFill>
                            <a:schemeClr val="accent2"/>
                          </a:solidFill>
                        </a:rPr>
                        <a:t>Campaign Services Team</a:t>
                      </a:r>
                    </a:p>
                  </a:txBody>
                  <a:tcPr marT="137160">
                    <a:lnT>
                      <a:noFill/>
                    </a:lnT>
                    <a:lnB w="19050" cap="flat" cmpd="sng" algn="ctr">
                      <a:no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19076237"/>
                  </a:ext>
                </a:extLst>
              </a:tr>
            </a:tbl>
          </a:graphicData>
        </a:graphic>
      </p:graphicFrame>
      <p:sp>
        <p:nvSpPr>
          <p:cNvPr id="6" name="Title 5">
            <a:extLst>
              <a:ext uri="{FF2B5EF4-FFF2-40B4-BE49-F238E27FC236}">
                <a16:creationId xmlns:a16="http://schemas.microsoft.com/office/drawing/2014/main" id="{E854A42D-F8FC-9A43-B4ED-7E1BBC2A9019}"/>
              </a:ext>
            </a:extLst>
          </p:cNvPr>
          <p:cNvSpPr>
            <a:spLocks noGrp="1"/>
          </p:cNvSpPr>
          <p:nvPr>
            <p:ph type="title"/>
          </p:nvPr>
        </p:nvSpPr>
        <p:spPr/>
        <p:txBody>
          <a:bodyPr/>
          <a:lstStyle/>
          <a:p>
            <a:pPr lvl="0"/>
            <a:r>
              <a:rPr lang="en-US"/>
              <a:t>Our Marketing Campaign Delivery Team</a:t>
            </a:r>
          </a:p>
        </p:txBody>
      </p:sp>
      <p:sp>
        <p:nvSpPr>
          <p:cNvPr id="207" name="Rounded Rectangle 206">
            <a:extLst>
              <a:ext uri="{FF2B5EF4-FFF2-40B4-BE49-F238E27FC236}">
                <a16:creationId xmlns:a16="http://schemas.microsoft.com/office/drawing/2014/main" id="{77CAD8D4-881F-8848-860F-586215DFD096}"/>
              </a:ext>
            </a:extLst>
          </p:cNvPr>
          <p:cNvSpPr/>
          <p:nvPr/>
        </p:nvSpPr>
        <p:spPr>
          <a:xfrm>
            <a:off x="2085980" y="875353"/>
            <a:ext cx="5943600" cy="316682"/>
          </a:xfrm>
          <a:prstGeom prst="roundRect">
            <a:avLst/>
          </a:prstGeom>
          <a:solidFill>
            <a:schemeClr val="bg1"/>
          </a:solidFill>
          <a:ln w="6350">
            <a:solidFill>
              <a:schemeClr val="bg2"/>
            </a:solidFill>
            <a:round/>
            <a:headEnd/>
            <a:tailEnd/>
          </a:ln>
          <a:effectLst/>
        </p:spPr>
        <p:txBody>
          <a:bodyPr rot="0" spcFirstLastPara="0" vertOverflow="overflow" horzOverflow="overflow" vert="horz" wrap="none" lIns="91440" tIns="73152" rIns="91440" bIns="73152" numCol="1" spcCol="0" rtlCol="0" fromWordArt="0" anchor="t" anchorCtr="0" forceAA="0" compatLnSpc="1">
            <a:prstTxWarp prst="textNoShape">
              <a:avLst/>
            </a:prstTxWarp>
            <a:noAutofit/>
          </a:bodyPr>
          <a:lstStyle/>
          <a:p>
            <a:pPr algn="ctr"/>
            <a:r>
              <a:rPr lang="en-US" sz="900" kern="0">
                <a:solidFill>
                  <a:schemeClr val="tx1">
                    <a:lumMod val="85000"/>
                    <a:lumOff val="15000"/>
                  </a:schemeClr>
                </a:solidFill>
                <a:ea typeface="Avenir Next Demi Bold" charset="0"/>
                <a:cs typeface="Avenir Next Demi Bold" charset="0"/>
              </a:rPr>
              <a:t>Coordination with Walgreens and Boots programs for shared learnings and operations management</a:t>
            </a:r>
          </a:p>
        </p:txBody>
      </p:sp>
      <p:sp>
        <p:nvSpPr>
          <p:cNvPr id="246" name="Rectangle 245">
            <a:extLst>
              <a:ext uri="{FF2B5EF4-FFF2-40B4-BE49-F238E27FC236}">
                <a16:creationId xmlns:a16="http://schemas.microsoft.com/office/drawing/2014/main" id="{8A76EA81-28B6-8944-BD09-4893F3BB7F4C}"/>
              </a:ext>
            </a:extLst>
          </p:cNvPr>
          <p:cNvSpPr/>
          <p:nvPr/>
        </p:nvSpPr>
        <p:spPr>
          <a:xfrm>
            <a:off x="322520" y="936697"/>
            <a:ext cx="1506280" cy="3493264"/>
          </a:xfrm>
          <a:prstGeom prst="rect">
            <a:avLst/>
          </a:prstGeom>
        </p:spPr>
        <p:txBody>
          <a:bodyPr wrap="square">
            <a:spAutoFit/>
          </a:bodyPr>
          <a:lstStyle/>
          <a:p>
            <a:r>
              <a:rPr lang="en-US" sz="900" cap="all" spc="100">
                <a:solidFill>
                  <a:schemeClr val="accent3"/>
                </a:solidFill>
              </a:rPr>
              <a:t>THE SQUAD</a:t>
            </a:r>
          </a:p>
          <a:p>
            <a:r>
              <a:rPr lang="en-US" sz="1600" b="1" spc="-30">
                <a:solidFill>
                  <a:schemeClr val="accent2"/>
                </a:solidFill>
              </a:rPr>
              <a:t>One Team</a:t>
            </a:r>
          </a:p>
          <a:p>
            <a:pPr marL="91440" indent="-91440">
              <a:spcBef>
                <a:spcPts val="600"/>
              </a:spcBef>
              <a:buClr>
                <a:schemeClr val="accent3"/>
              </a:buClr>
              <a:buSzPct val="120000"/>
              <a:buFont typeface="Arial" panose="020B0604020202020204" pitchFamily="34" charset="0"/>
              <a:buChar char="•"/>
            </a:pPr>
            <a:r>
              <a:rPr lang="en-US" sz="800">
                <a:solidFill>
                  <a:schemeClr val="tx1">
                    <a:lumMod val="75000"/>
                    <a:lumOff val="25000"/>
                  </a:schemeClr>
                </a:solidFill>
              </a:rPr>
              <a:t>All use cases delivered from one team with </a:t>
            </a:r>
            <a:br>
              <a:rPr lang="en-US" sz="800">
                <a:solidFill>
                  <a:schemeClr val="tx1">
                    <a:lumMod val="75000"/>
                    <a:lumOff val="25000"/>
                  </a:schemeClr>
                </a:solidFill>
              </a:rPr>
            </a:br>
            <a:r>
              <a:rPr lang="en-US" sz="800">
                <a:solidFill>
                  <a:schemeClr val="tx1">
                    <a:lumMod val="75000"/>
                    <a:lumOff val="25000"/>
                  </a:schemeClr>
                </a:solidFill>
              </a:rPr>
              <a:t>specific roles dedicated </a:t>
            </a:r>
            <a:br>
              <a:rPr lang="en-US" sz="800">
                <a:solidFill>
                  <a:schemeClr val="tx1">
                    <a:lumMod val="75000"/>
                    <a:lumOff val="25000"/>
                  </a:schemeClr>
                </a:solidFill>
              </a:rPr>
            </a:br>
            <a:r>
              <a:rPr lang="en-US" sz="800">
                <a:solidFill>
                  <a:schemeClr val="tx1">
                    <a:lumMod val="75000"/>
                    <a:lumOff val="25000"/>
                  </a:schemeClr>
                </a:solidFill>
              </a:rPr>
              <a:t>to Boots and Walgreens respectively</a:t>
            </a:r>
          </a:p>
          <a:p>
            <a:pPr marL="91440" indent="-91440">
              <a:spcBef>
                <a:spcPts val="600"/>
              </a:spcBef>
              <a:buClr>
                <a:schemeClr val="accent3"/>
              </a:buClr>
              <a:buSzPct val="120000"/>
              <a:buFont typeface="Arial" panose="020B0604020202020204" pitchFamily="34" charset="0"/>
              <a:buChar char="•"/>
            </a:pPr>
            <a:r>
              <a:rPr lang="en-US" sz="800">
                <a:solidFill>
                  <a:schemeClr val="tx1">
                    <a:lumMod val="75000"/>
                    <a:lumOff val="25000"/>
                  </a:schemeClr>
                </a:solidFill>
              </a:rPr>
              <a:t>Dedicated execution campaign consultants for each use case</a:t>
            </a:r>
          </a:p>
          <a:p>
            <a:pPr marL="91440" indent="-91440">
              <a:spcBef>
                <a:spcPts val="600"/>
              </a:spcBef>
              <a:buClr>
                <a:schemeClr val="accent3"/>
              </a:buClr>
              <a:buSzPct val="120000"/>
              <a:buFont typeface="Arial" panose="020B0604020202020204" pitchFamily="34" charset="0"/>
              <a:buChar char="•"/>
            </a:pPr>
            <a:r>
              <a:rPr lang="en-US" sz="800">
                <a:solidFill>
                  <a:schemeClr val="tx1">
                    <a:lumMod val="75000"/>
                    <a:lumOff val="25000"/>
                  </a:schemeClr>
                </a:solidFill>
              </a:rPr>
              <a:t>Cognizant program directors (dedicated) to drive coordination between Walgreens and Boots </a:t>
            </a:r>
          </a:p>
          <a:p>
            <a:pPr marL="91440" indent="-91440">
              <a:spcBef>
                <a:spcPts val="600"/>
              </a:spcBef>
              <a:buClr>
                <a:schemeClr val="accent3"/>
              </a:buClr>
              <a:buSzPct val="120000"/>
              <a:buFont typeface="Arial" panose="020B0604020202020204" pitchFamily="34" charset="0"/>
              <a:buChar char="•"/>
            </a:pPr>
            <a:r>
              <a:rPr lang="en-US" sz="800">
                <a:solidFill>
                  <a:schemeClr val="tx1">
                    <a:lumMod val="75000"/>
                    <a:lumOff val="25000"/>
                  </a:schemeClr>
                </a:solidFill>
              </a:rPr>
              <a:t>Regionally dedicated teams for synergies and shared learnings</a:t>
            </a:r>
          </a:p>
          <a:p>
            <a:pPr marL="91440" indent="-91440">
              <a:spcBef>
                <a:spcPts val="600"/>
              </a:spcBef>
              <a:buClr>
                <a:schemeClr val="accent3"/>
              </a:buClr>
              <a:buSzPct val="120000"/>
              <a:buFont typeface="Arial" panose="020B0604020202020204" pitchFamily="34" charset="0"/>
              <a:buChar char="•"/>
            </a:pPr>
            <a:r>
              <a:rPr lang="en-US" sz="800">
                <a:solidFill>
                  <a:schemeClr val="tx1">
                    <a:lumMod val="75000"/>
                    <a:lumOff val="25000"/>
                  </a:schemeClr>
                </a:solidFill>
              </a:rPr>
              <a:t>Shared marketing ops services to scale up and down</a:t>
            </a:r>
          </a:p>
          <a:p>
            <a:pPr marL="91440" indent="-91440">
              <a:spcBef>
                <a:spcPts val="600"/>
              </a:spcBef>
              <a:buClr>
                <a:schemeClr val="accent3"/>
              </a:buClr>
              <a:buSzPct val="120000"/>
              <a:buFont typeface="Arial" panose="020B0604020202020204" pitchFamily="34" charset="0"/>
              <a:buChar char="•"/>
            </a:pPr>
            <a:r>
              <a:rPr lang="en-US" sz="800">
                <a:solidFill>
                  <a:schemeClr val="tx1">
                    <a:lumMod val="75000"/>
                    <a:lumOff val="25000"/>
                  </a:schemeClr>
                </a:solidFill>
              </a:rPr>
              <a:t>Close collaboration within team to ensure rapid change management</a:t>
            </a:r>
          </a:p>
        </p:txBody>
      </p:sp>
      <p:pic>
        <p:nvPicPr>
          <p:cNvPr id="4" name="Picture 3">
            <a:extLst>
              <a:ext uri="{FF2B5EF4-FFF2-40B4-BE49-F238E27FC236}">
                <a16:creationId xmlns:a16="http://schemas.microsoft.com/office/drawing/2014/main" id="{705AF44E-68D8-EB4D-B935-333B067FC88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3133155" y="1812982"/>
            <a:ext cx="233814" cy="248430"/>
          </a:xfrm>
          <a:prstGeom prst="rect">
            <a:avLst/>
          </a:prstGeom>
        </p:spPr>
      </p:pic>
      <p:grpSp>
        <p:nvGrpSpPr>
          <p:cNvPr id="23" name="Group 22">
            <a:extLst>
              <a:ext uri="{FF2B5EF4-FFF2-40B4-BE49-F238E27FC236}">
                <a16:creationId xmlns:a16="http://schemas.microsoft.com/office/drawing/2014/main" id="{A251135B-4759-E343-8022-959BA2AC7943}"/>
              </a:ext>
            </a:extLst>
          </p:cNvPr>
          <p:cNvGrpSpPr>
            <a:grpSpLocks noChangeAspect="1"/>
          </p:cNvGrpSpPr>
          <p:nvPr/>
        </p:nvGrpSpPr>
        <p:grpSpPr>
          <a:xfrm>
            <a:off x="2085981" y="1398970"/>
            <a:ext cx="5943602" cy="230832"/>
            <a:chOff x="2208530" y="1468459"/>
            <a:chExt cx="5953443" cy="230832"/>
          </a:xfrm>
        </p:grpSpPr>
        <p:cxnSp>
          <p:nvCxnSpPr>
            <p:cNvPr id="17" name="Straight Connector 16">
              <a:extLst>
                <a:ext uri="{FF2B5EF4-FFF2-40B4-BE49-F238E27FC236}">
                  <a16:creationId xmlns:a16="http://schemas.microsoft.com/office/drawing/2014/main" id="{753E4B17-66CD-834B-B426-645FC5627CD2}"/>
                </a:ext>
              </a:extLst>
            </p:cNvPr>
            <p:cNvCxnSpPr/>
            <p:nvPr/>
          </p:nvCxnSpPr>
          <p:spPr>
            <a:xfrm>
              <a:off x="2421669" y="1583876"/>
              <a:ext cx="5527165" cy="0"/>
            </a:xfrm>
            <a:prstGeom prst="line">
              <a:avLst/>
            </a:prstGeom>
            <a:ln w="12700">
              <a:gradFill>
                <a:gsLst>
                  <a:gs pos="54000">
                    <a:schemeClr val="accent5"/>
                  </a:gs>
                  <a:gs pos="44000">
                    <a:schemeClr val="accent2">
                      <a:lumMod val="60000"/>
                      <a:lumOff val="40000"/>
                    </a:schemeClr>
                  </a:gs>
                  <a:gs pos="0">
                    <a:schemeClr val="accent2">
                      <a:lumMod val="60000"/>
                      <a:lumOff val="40000"/>
                    </a:schemeClr>
                  </a:gs>
                  <a:gs pos="97000">
                    <a:schemeClr val="accent5"/>
                  </a:gs>
                </a:gsLst>
                <a:lin ang="0" scaled="0"/>
              </a:gra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6DF8115-30D0-584D-86A5-8CE0816B50F0}"/>
                </a:ext>
              </a:extLst>
            </p:cNvPr>
            <p:cNvGrpSpPr/>
            <p:nvPr/>
          </p:nvGrpSpPr>
          <p:grpSpPr>
            <a:xfrm>
              <a:off x="2935613" y="1468459"/>
              <a:ext cx="4478695" cy="230832"/>
              <a:chOff x="2812323" y="1468459"/>
              <a:chExt cx="4478695" cy="230832"/>
            </a:xfrm>
          </p:grpSpPr>
          <p:sp>
            <p:nvSpPr>
              <p:cNvPr id="239" name="Google Shape;1228;p57"/>
              <p:cNvSpPr/>
              <p:nvPr/>
            </p:nvSpPr>
            <p:spPr>
              <a:xfrm>
                <a:off x="2812323" y="1468459"/>
                <a:ext cx="1810752" cy="230832"/>
              </a:xfrm>
              <a:prstGeom prst="roundRect">
                <a:avLst>
                  <a:gd name="adj" fmla="val 0"/>
                </a:avLst>
              </a:prstGeom>
              <a:solidFill>
                <a:schemeClr val="bg1"/>
              </a:solidFill>
              <a:ln>
                <a:noFill/>
              </a:ln>
            </p:spPr>
            <p:txBody>
              <a:bodyPr spcFirstLastPara="1" wrap="none" lIns="45720" tIns="45720" rIns="45720" bIns="45720" anchor="ctr" anchorCtr="0">
                <a:spAutoFit/>
              </a:bodyPr>
              <a:lstStyle/>
              <a:p>
                <a:pPr marL="0" lvl="0" indent="0" algn="ctr" rtl="0">
                  <a:spcBef>
                    <a:spcPts val="0"/>
                  </a:spcBef>
                  <a:spcAft>
                    <a:spcPts val="0"/>
                  </a:spcAft>
                  <a:buClr>
                    <a:srgbClr val="0033A0"/>
                  </a:buClr>
                  <a:buSzPts val="1100"/>
                  <a:buFont typeface="Arial"/>
                  <a:buNone/>
                </a:pPr>
                <a:r>
                  <a:rPr lang="en-US" sz="900" b="1">
                    <a:solidFill>
                      <a:schemeClr val="accent2"/>
                    </a:solidFill>
                  </a:rPr>
                  <a:t>Cognizant Campaign Lead (US)</a:t>
                </a:r>
                <a:endParaRPr sz="900" b="1">
                  <a:solidFill>
                    <a:schemeClr val="accent2"/>
                  </a:solidFill>
                </a:endParaRPr>
              </a:p>
            </p:txBody>
          </p:sp>
          <p:sp>
            <p:nvSpPr>
              <p:cNvPr id="244" name="Google Shape;1228;p57"/>
              <p:cNvSpPr/>
              <p:nvPr/>
            </p:nvSpPr>
            <p:spPr>
              <a:xfrm>
                <a:off x="5473854" y="1468459"/>
                <a:ext cx="1817164" cy="230832"/>
              </a:xfrm>
              <a:prstGeom prst="roundRect">
                <a:avLst>
                  <a:gd name="adj" fmla="val 0"/>
                </a:avLst>
              </a:prstGeom>
              <a:solidFill>
                <a:schemeClr val="bg1"/>
              </a:solidFill>
              <a:ln>
                <a:noFill/>
              </a:ln>
            </p:spPr>
            <p:txBody>
              <a:bodyPr spcFirstLastPara="1" wrap="none" lIns="45720" tIns="45720" rIns="45720" bIns="45720" anchor="ctr" anchorCtr="0">
                <a:spAutoFit/>
              </a:bodyPr>
              <a:lstStyle/>
              <a:p>
                <a:pPr lvl="0" algn="ctr">
                  <a:buClr>
                    <a:srgbClr val="0033A0"/>
                  </a:buClr>
                  <a:buSzPts val="1100"/>
                </a:pPr>
                <a:r>
                  <a:rPr lang="en-US" sz="900" b="1">
                    <a:solidFill>
                      <a:schemeClr val="accent5"/>
                    </a:solidFill>
                  </a:rPr>
                  <a:t>Cognizant Campaign Lead (UK)</a:t>
                </a:r>
                <a:endParaRPr sz="900" b="1">
                  <a:solidFill>
                    <a:schemeClr val="accent5"/>
                  </a:solidFill>
                </a:endParaRPr>
              </a:p>
            </p:txBody>
          </p:sp>
        </p:grpSp>
        <p:pic>
          <p:nvPicPr>
            <p:cNvPr id="13" name="Picture 12">
              <a:extLst>
                <a:ext uri="{FF2B5EF4-FFF2-40B4-BE49-F238E27FC236}">
                  <a16:creationId xmlns:a16="http://schemas.microsoft.com/office/drawing/2014/main" id="{C6DB28CC-366E-A740-AB4A-08D4DAA4BE0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08530" y="1477306"/>
              <a:ext cx="213139" cy="213139"/>
            </a:xfrm>
            <a:prstGeom prst="rect">
              <a:avLst/>
            </a:prstGeom>
          </p:spPr>
        </p:pic>
        <p:pic>
          <p:nvPicPr>
            <p:cNvPr id="15" name="Picture 14">
              <a:extLst>
                <a:ext uri="{FF2B5EF4-FFF2-40B4-BE49-F238E27FC236}">
                  <a16:creationId xmlns:a16="http://schemas.microsoft.com/office/drawing/2014/main" id="{FBAE4154-6F48-CA49-9C0D-1898FFD768E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48834" y="1477306"/>
              <a:ext cx="213139" cy="213139"/>
            </a:xfrm>
            <a:prstGeom prst="rect">
              <a:avLst/>
            </a:prstGeom>
          </p:spPr>
        </p:pic>
      </p:grpSp>
      <p:graphicFrame>
        <p:nvGraphicFramePr>
          <p:cNvPr id="20" name="Table 19">
            <a:extLst>
              <a:ext uri="{FF2B5EF4-FFF2-40B4-BE49-F238E27FC236}">
                <a16:creationId xmlns:a16="http://schemas.microsoft.com/office/drawing/2014/main" id="{98D8996B-B320-C947-8F39-D4DE35C3669F}"/>
              </a:ext>
            </a:extLst>
          </p:cNvPr>
          <p:cNvGraphicFramePr>
            <a:graphicFrameLocks noGrp="1"/>
          </p:cNvGraphicFramePr>
          <p:nvPr/>
        </p:nvGraphicFramePr>
        <p:xfrm>
          <a:off x="2084541" y="2463358"/>
          <a:ext cx="5943600" cy="1996440"/>
        </p:xfrm>
        <a:graphic>
          <a:graphicData uri="http://schemas.openxmlformats.org/drawingml/2006/table">
            <a:tbl>
              <a:tblPr firstRow="1" bandRow="1">
                <a:tableStyleId>{2D5ABB26-0587-4C30-8999-92F81FD0307C}</a:tableStyleId>
              </a:tblPr>
              <a:tblGrid>
                <a:gridCol w="1417320">
                  <a:extLst>
                    <a:ext uri="{9D8B030D-6E8A-4147-A177-3AD203B41FA5}">
                      <a16:colId xmlns:a16="http://schemas.microsoft.com/office/drawing/2014/main" val="1452087304"/>
                    </a:ext>
                  </a:extLst>
                </a:gridCol>
                <a:gridCol w="905256">
                  <a:extLst>
                    <a:ext uri="{9D8B030D-6E8A-4147-A177-3AD203B41FA5}">
                      <a16:colId xmlns:a16="http://schemas.microsoft.com/office/drawing/2014/main" val="1758035257"/>
                    </a:ext>
                  </a:extLst>
                </a:gridCol>
                <a:gridCol w="905256">
                  <a:extLst>
                    <a:ext uri="{9D8B030D-6E8A-4147-A177-3AD203B41FA5}">
                      <a16:colId xmlns:a16="http://schemas.microsoft.com/office/drawing/2014/main" val="2924263434"/>
                    </a:ext>
                  </a:extLst>
                </a:gridCol>
                <a:gridCol w="905256">
                  <a:extLst>
                    <a:ext uri="{9D8B030D-6E8A-4147-A177-3AD203B41FA5}">
                      <a16:colId xmlns:a16="http://schemas.microsoft.com/office/drawing/2014/main" val="2925936549"/>
                    </a:ext>
                  </a:extLst>
                </a:gridCol>
                <a:gridCol w="905256">
                  <a:extLst>
                    <a:ext uri="{9D8B030D-6E8A-4147-A177-3AD203B41FA5}">
                      <a16:colId xmlns:a16="http://schemas.microsoft.com/office/drawing/2014/main" val="4211566244"/>
                    </a:ext>
                  </a:extLst>
                </a:gridCol>
                <a:gridCol w="905256">
                  <a:extLst>
                    <a:ext uri="{9D8B030D-6E8A-4147-A177-3AD203B41FA5}">
                      <a16:colId xmlns:a16="http://schemas.microsoft.com/office/drawing/2014/main" val="1061382565"/>
                    </a:ext>
                  </a:extLst>
                </a:gridCol>
              </a:tblGrid>
              <a:tr h="143228">
                <a:tc>
                  <a:txBody>
                    <a:bodyPr/>
                    <a:lstStyle/>
                    <a:p>
                      <a:endParaRPr lang="en-US" sz="900">
                        <a:solidFill>
                          <a:schemeClr val="tx1">
                            <a:lumMod val="85000"/>
                            <a:lumOff val="15000"/>
                          </a:schemeClr>
                        </a:solidFill>
                      </a:endParaRPr>
                    </a:p>
                  </a:txBody>
                  <a:tcPr>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cap="all" spc="50" baseline="0">
                          <a:solidFill>
                            <a:schemeClr val="accent2"/>
                          </a:solidFill>
                        </a:rPr>
                        <a:t>Brief and Plan</a:t>
                      </a: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 sz="700" cap="all" spc="50" baseline="0">
                          <a:solidFill>
                            <a:schemeClr val="accent2"/>
                          </a:solidFill>
                        </a:rPr>
                        <a:t>Readiness</a:t>
                      </a:r>
                      <a:endParaRPr lang="en-US" sz="800" cap="all" spc="50" baseline="0">
                        <a:solidFill>
                          <a:schemeClr val="accent2"/>
                        </a:solidFill>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 sz="700" cap="all" spc="50" baseline="0">
                          <a:solidFill>
                            <a:schemeClr val="accent2"/>
                          </a:solidFill>
                        </a:rPr>
                        <a:t>Execution</a:t>
                      </a:r>
                      <a:endParaRPr lang="en-US" sz="800" cap="all" spc="50" baseline="0">
                        <a:solidFill>
                          <a:schemeClr val="accent2"/>
                        </a:solidFill>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cap="all" spc="50" baseline="0">
                          <a:solidFill>
                            <a:schemeClr val="accent2"/>
                          </a:solidFill>
                        </a:rPr>
                        <a:t>Report and optimization</a:t>
                      </a: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cap="all" spc="50" baseline="0">
                          <a:solidFill>
                            <a:schemeClr val="accent2"/>
                          </a:solidFill>
                        </a:rPr>
                        <a:t>Hypercare</a:t>
                      </a:r>
                      <a:br>
                        <a:rPr lang="en-US" sz="700" cap="all" spc="50" baseline="0">
                          <a:solidFill>
                            <a:schemeClr val="accent2"/>
                          </a:solidFill>
                        </a:rPr>
                      </a:br>
                      <a:r>
                        <a:rPr lang="en-US" sz="600" i="1" cap="all" spc="50" baseline="0">
                          <a:solidFill>
                            <a:schemeClr val="accent2"/>
                          </a:solidFill>
                        </a:rPr>
                        <a:t>optional</a:t>
                      </a:r>
                      <a:endParaRPr lang="en-US" sz="700" i="1" cap="all" spc="50" baseline="0">
                        <a:solidFill>
                          <a:schemeClr val="accent2"/>
                        </a:solidFill>
                      </a:endParaRPr>
                    </a:p>
                  </a:txBody>
                  <a:tcPr marL="45720" marR="45720" anchor="b">
                    <a:lnL w="19050" cap="flat" cmpd="sng" algn="ctr">
                      <a:noFill/>
                      <a:prstDash val="solid"/>
                      <a:round/>
                      <a:headEnd type="none" w="med" len="med"/>
                      <a:tailEnd type="none" w="med" len="med"/>
                    </a:lnL>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974900014"/>
                  </a:ext>
                </a:extLst>
              </a:tr>
              <a:tr h="143228">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b="1">
                          <a:solidFill>
                            <a:schemeClr val="tx1">
                              <a:lumMod val="85000"/>
                              <a:lumOff val="15000"/>
                            </a:schemeClr>
                          </a:solidFill>
                        </a:rPr>
                        <a:t>Creative Production</a:t>
                      </a:r>
                    </a:p>
                    <a:p>
                      <a:pPr marL="0" marR="0" lvl="0" indent="0" algn="l" defTabSz="685783" rtl="0" eaLnBrk="1" fontAlgn="auto" latinLnBrk="0" hangingPunct="1">
                        <a:lnSpc>
                          <a:spcPct val="100000"/>
                        </a:lnSpc>
                        <a:spcBef>
                          <a:spcPts val="0"/>
                        </a:spcBef>
                        <a:spcAft>
                          <a:spcPts val="0"/>
                        </a:spcAft>
                        <a:buClrTx/>
                        <a:buSzTx/>
                        <a:buFontTx/>
                        <a:buNone/>
                        <a:tabLst/>
                        <a:defRPr/>
                      </a:pPr>
                      <a:r>
                        <a:rPr lang="en-US" sz="600" b="0">
                          <a:solidFill>
                            <a:schemeClr val="tx1">
                              <a:lumMod val="65000"/>
                              <a:lumOff val="35000"/>
                            </a:schemeClr>
                          </a:solidFill>
                        </a:rPr>
                        <a:t>Media Designer, Writer, Print </a:t>
                      </a:r>
                      <a:r>
                        <a:rPr lang="en-US" sz="600" b="0" err="1">
                          <a:solidFill>
                            <a:schemeClr val="tx1">
                              <a:lumMod val="65000"/>
                              <a:lumOff val="35000"/>
                            </a:schemeClr>
                          </a:solidFill>
                        </a:rPr>
                        <a:t>Mgr</a:t>
                      </a:r>
                      <a:endParaRPr lang="en-US" sz="700" b="0">
                        <a:solidFill>
                          <a:schemeClr val="tx1">
                            <a:lumMod val="65000"/>
                            <a:lumOff val="35000"/>
                          </a:schemeClr>
                        </a:solidFill>
                        <a:cs typeface="Arial"/>
                      </a:endParaRPr>
                    </a:p>
                  </a:txBody>
                  <a:tcPr marL="228600" marR="45720">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432926961"/>
                  </a:ext>
                </a:extLst>
              </a:tr>
              <a:tr h="143228">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b="1" err="1">
                          <a:solidFill>
                            <a:schemeClr val="tx1">
                              <a:lumMod val="85000"/>
                              <a:lumOff val="15000"/>
                            </a:schemeClr>
                          </a:solidFill>
                        </a:rPr>
                        <a:t>Martech</a:t>
                      </a:r>
                      <a:r>
                        <a:rPr lang="en-US" sz="900" b="1">
                          <a:solidFill>
                            <a:schemeClr val="tx1">
                              <a:lumMod val="85000"/>
                              <a:lumOff val="15000"/>
                            </a:schemeClr>
                          </a:solidFill>
                        </a:rPr>
                        <a:t> Consultant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4744100"/>
                  </a:ext>
                </a:extLst>
              </a:tr>
              <a:tr h="143228">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b="1" err="1">
                          <a:solidFill>
                            <a:schemeClr val="tx1">
                              <a:lumMod val="85000"/>
                              <a:lumOff val="15000"/>
                            </a:schemeClr>
                          </a:solidFill>
                        </a:rPr>
                        <a:t>Martech</a:t>
                      </a:r>
                      <a:r>
                        <a:rPr lang="en-US" sz="900" b="1">
                          <a:solidFill>
                            <a:schemeClr val="tx1">
                              <a:lumMod val="85000"/>
                              <a:lumOff val="15000"/>
                            </a:schemeClr>
                          </a:solidFill>
                        </a:rPr>
                        <a:t> Engineer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384590100"/>
                  </a:ext>
                </a:extLst>
              </a:tr>
              <a:tr h="143228">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b="1">
                          <a:solidFill>
                            <a:schemeClr val="tx1">
                              <a:lumMod val="85000"/>
                              <a:lumOff val="15000"/>
                            </a:schemeClr>
                          </a:solidFill>
                        </a:rPr>
                        <a:t>Frontend Developer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70396527"/>
                  </a:ext>
                </a:extLst>
              </a:tr>
              <a:tr h="143228">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b="1">
                          <a:solidFill>
                            <a:schemeClr val="tx1">
                              <a:lumMod val="85000"/>
                              <a:lumOff val="15000"/>
                            </a:schemeClr>
                          </a:solidFill>
                        </a:rPr>
                        <a:t>Test &amp; QA</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212163163"/>
                  </a:ext>
                </a:extLst>
              </a:tr>
              <a:tr h="143228">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b="1">
                          <a:solidFill>
                            <a:schemeClr val="tx1">
                              <a:lumMod val="85000"/>
                              <a:lumOff val="15000"/>
                            </a:schemeClr>
                          </a:solidFill>
                        </a:rPr>
                        <a:t>Data Science Engineer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0654852"/>
                  </a:ext>
                </a:extLst>
              </a:tr>
              <a:tr h="143228">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900" b="1">
                          <a:solidFill>
                            <a:schemeClr val="tx1">
                              <a:lumMod val="85000"/>
                              <a:lumOff val="15000"/>
                            </a:schemeClr>
                          </a:solidFill>
                        </a:rPr>
                        <a:t>Marketing Ops</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T w="6350" cap="flat" cmpd="sng" algn="ctr">
                      <a:noFill/>
                      <a:prstDash val="solid"/>
                      <a:round/>
                      <a:headEnd type="none" w="med" len="med"/>
                      <a:tailEnd type="none" w="med" len="med"/>
                    </a:lnT>
                    <a:noFill/>
                  </a:tcPr>
                </a:tc>
                <a:extLst>
                  <a:ext uri="{0D108BD9-81ED-4DB2-BD59-A6C34878D82A}">
                    <a16:rowId xmlns:a16="http://schemas.microsoft.com/office/drawing/2014/main" val="3519896390"/>
                  </a:ext>
                </a:extLst>
              </a:tr>
            </a:tbl>
          </a:graphicData>
        </a:graphic>
      </p:graphicFrame>
      <p:sp>
        <p:nvSpPr>
          <p:cNvPr id="24" name="Rectangle 23">
            <a:extLst>
              <a:ext uri="{FF2B5EF4-FFF2-40B4-BE49-F238E27FC236}">
                <a16:creationId xmlns:a16="http://schemas.microsoft.com/office/drawing/2014/main" id="{2A53CBC4-74BF-BF44-854D-7A8A55E23E43}"/>
              </a:ext>
            </a:extLst>
          </p:cNvPr>
          <p:cNvSpPr/>
          <p:nvPr/>
        </p:nvSpPr>
        <p:spPr>
          <a:xfrm>
            <a:off x="8244723" y="3068066"/>
            <a:ext cx="832279" cy="646331"/>
          </a:xfrm>
          <a:prstGeom prst="rect">
            <a:avLst/>
          </a:prstGeom>
        </p:spPr>
        <p:txBody>
          <a:bodyPr wrap="none">
            <a:spAutoFit/>
          </a:bodyPr>
          <a:lstStyle/>
          <a:p>
            <a:r>
              <a:rPr lang="en-US" sz="900" b="1" cap="all" spc="50">
                <a:solidFill>
                  <a:schemeClr val="accent2"/>
                </a:solidFill>
              </a:rPr>
              <a:t>STUDIO(s)</a:t>
            </a:r>
          </a:p>
          <a:p>
            <a:pPr marL="54864" indent="-54864">
              <a:buFont typeface="System Font Regular"/>
              <a:buChar char="-"/>
            </a:pPr>
            <a:r>
              <a:rPr lang="en-US" sz="900" i="1" kern="0">
                <a:solidFill>
                  <a:schemeClr val="tx1">
                    <a:lumMod val="65000"/>
                    <a:lumOff val="35000"/>
                  </a:schemeClr>
                </a:solidFill>
              </a:rPr>
              <a:t>Onshore</a:t>
            </a:r>
          </a:p>
          <a:p>
            <a:pPr marL="54864" indent="-54864">
              <a:buFont typeface="System Font Regular"/>
              <a:buChar char="-"/>
            </a:pPr>
            <a:r>
              <a:rPr lang="en-US" sz="900" i="1" kern="0">
                <a:solidFill>
                  <a:schemeClr val="tx1">
                    <a:lumMod val="65000"/>
                    <a:lumOff val="35000"/>
                  </a:schemeClr>
                </a:solidFill>
              </a:rPr>
              <a:t>Offshore</a:t>
            </a:r>
          </a:p>
          <a:p>
            <a:pPr marL="54864" indent="-54864">
              <a:buFont typeface="System Font Regular"/>
              <a:buChar char="-"/>
            </a:pPr>
            <a:r>
              <a:rPr lang="en-US" sz="900" i="1" kern="0">
                <a:solidFill>
                  <a:schemeClr val="tx1">
                    <a:lumMod val="65000"/>
                    <a:lumOff val="35000"/>
                  </a:schemeClr>
                </a:solidFill>
              </a:rPr>
              <a:t>Nearshore</a:t>
            </a:r>
          </a:p>
        </p:txBody>
      </p:sp>
      <p:cxnSp>
        <p:nvCxnSpPr>
          <p:cNvPr id="27" name="Straight Connector 26">
            <a:extLst>
              <a:ext uri="{FF2B5EF4-FFF2-40B4-BE49-F238E27FC236}">
                <a16:creationId xmlns:a16="http://schemas.microsoft.com/office/drawing/2014/main" id="{8CC62EE5-DA92-DA48-BA4D-C7A25D035795}"/>
              </a:ext>
            </a:extLst>
          </p:cNvPr>
          <p:cNvCxnSpPr/>
          <p:nvPr/>
        </p:nvCxnSpPr>
        <p:spPr>
          <a:xfrm>
            <a:off x="8158038" y="2234316"/>
            <a:ext cx="0" cy="231383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49" name="Picture 248">
            <a:extLst>
              <a:ext uri="{FF2B5EF4-FFF2-40B4-BE49-F238E27FC236}">
                <a16:creationId xmlns:a16="http://schemas.microsoft.com/office/drawing/2014/main" id="{AC8EBA0F-F590-E047-BCAC-A874B26CB93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58694" y="2833282"/>
            <a:ext cx="219286" cy="219284"/>
          </a:xfrm>
          <a:prstGeom prst="rect">
            <a:avLst/>
          </a:prstGeom>
        </p:spPr>
      </p:pic>
      <p:cxnSp>
        <p:nvCxnSpPr>
          <p:cNvPr id="254" name="Straight Connector 253">
            <a:extLst>
              <a:ext uri="{FF2B5EF4-FFF2-40B4-BE49-F238E27FC236}">
                <a16:creationId xmlns:a16="http://schemas.microsoft.com/office/drawing/2014/main" id="{AA4A9AF7-F360-7E49-AD43-FB4B7BE18065}"/>
              </a:ext>
            </a:extLst>
          </p:cNvPr>
          <p:cNvCxnSpPr>
            <a:cxnSpLocks/>
          </p:cNvCxnSpPr>
          <p:nvPr/>
        </p:nvCxnSpPr>
        <p:spPr>
          <a:xfrm>
            <a:off x="8158038" y="1352550"/>
            <a:ext cx="0" cy="743378"/>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71D2E92-735F-F34D-91F6-8C6AEF9DE53B}"/>
              </a:ext>
            </a:extLst>
          </p:cNvPr>
          <p:cNvGrpSpPr/>
          <p:nvPr/>
        </p:nvGrpSpPr>
        <p:grpSpPr>
          <a:xfrm>
            <a:off x="4499735" y="2822718"/>
            <a:ext cx="706448" cy="201168"/>
            <a:chOff x="4475754" y="2804310"/>
            <a:chExt cx="797415" cy="227073"/>
          </a:xfrm>
        </p:grpSpPr>
        <p:grpSp>
          <p:nvGrpSpPr>
            <p:cNvPr id="35" name="Group 34">
              <a:extLst>
                <a:ext uri="{FF2B5EF4-FFF2-40B4-BE49-F238E27FC236}">
                  <a16:creationId xmlns:a16="http://schemas.microsoft.com/office/drawing/2014/main" id="{4F6FA1B0-7B94-AF47-83FE-F1B00B20B55F}"/>
                </a:ext>
              </a:extLst>
            </p:cNvPr>
            <p:cNvGrpSpPr/>
            <p:nvPr/>
          </p:nvGrpSpPr>
          <p:grpSpPr>
            <a:xfrm>
              <a:off x="4475754" y="2804310"/>
              <a:ext cx="402988" cy="227073"/>
              <a:chOff x="4133850" y="2038350"/>
              <a:chExt cx="1753449" cy="988021"/>
            </a:xfrm>
          </p:grpSpPr>
          <p:pic>
            <p:nvPicPr>
              <p:cNvPr id="32" name="Picture 31">
                <a:extLst>
                  <a:ext uri="{FF2B5EF4-FFF2-40B4-BE49-F238E27FC236}">
                    <a16:creationId xmlns:a16="http://schemas.microsoft.com/office/drawing/2014/main" id="{AFC38B1B-E771-7C4C-A11C-507F721EBEE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b="7384"/>
              <a:stretch/>
            </p:blipFill>
            <p:spPr>
              <a:xfrm>
                <a:off x="4133850" y="2038350"/>
                <a:ext cx="876302" cy="988021"/>
              </a:xfrm>
              <a:prstGeom prst="rect">
                <a:avLst/>
              </a:prstGeom>
            </p:spPr>
          </p:pic>
          <p:pic>
            <p:nvPicPr>
              <p:cNvPr id="34" name="Picture 33">
                <a:extLst>
                  <a:ext uri="{FF2B5EF4-FFF2-40B4-BE49-F238E27FC236}">
                    <a16:creationId xmlns:a16="http://schemas.microsoft.com/office/drawing/2014/main" id="{F16C908C-AE59-1D4F-8FCD-8FF2712164A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 t="-1" r="-1" b="7385"/>
              <a:stretch/>
            </p:blipFill>
            <p:spPr>
              <a:xfrm>
                <a:off x="4972899" y="2038350"/>
                <a:ext cx="914400" cy="988021"/>
              </a:xfrm>
              <a:prstGeom prst="rect">
                <a:avLst/>
              </a:prstGeom>
            </p:spPr>
          </p:pic>
        </p:grpSp>
        <p:grpSp>
          <p:nvGrpSpPr>
            <p:cNvPr id="263" name="Group 262">
              <a:extLst>
                <a:ext uri="{FF2B5EF4-FFF2-40B4-BE49-F238E27FC236}">
                  <a16:creationId xmlns:a16="http://schemas.microsoft.com/office/drawing/2014/main" id="{12231C78-7E0F-DE47-8454-1AF78FF70B22}"/>
                </a:ext>
              </a:extLst>
            </p:cNvPr>
            <p:cNvGrpSpPr/>
            <p:nvPr/>
          </p:nvGrpSpPr>
          <p:grpSpPr>
            <a:xfrm>
              <a:off x="4870180" y="2804310"/>
              <a:ext cx="402989" cy="227073"/>
              <a:chOff x="4105059" y="2038350"/>
              <a:chExt cx="1753454" cy="988021"/>
            </a:xfrm>
          </p:grpSpPr>
          <p:pic>
            <p:nvPicPr>
              <p:cNvPr id="264" name="Picture 263">
                <a:extLst>
                  <a:ext uri="{FF2B5EF4-FFF2-40B4-BE49-F238E27FC236}">
                    <a16:creationId xmlns:a16="http://schemas.microsoft.com/office/drawing/2014/main" id="{A042C7CE-C05D-144B-AD14-CBA5FFDCA37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7385"/>
              <a:stretch/>
            </p:blipFill>
            <p:spPr>
              <a:xfrm>
                <a:off x="4105059" y="2038350"/>
                <a:ext cx="876302" cy="988021"/>
              </a:xfrm>
              <a:prstGeom prst="rect">
                <a:avLst/>
              </a:prstGeom>
            </p:spPr>
          </p:pic>
          <p:pic>
            <p:nvPicPr>
              <p:cNvPr id="265" name="Picture 264">
                <a:extLst>
                  <a:ext uri="{FF2B5EF4-FFF2-40B4-BE49-F238E27FC236}">
                    <a16:creationId xmlns:a16="http://schemas.microsoft.com/office/drawing/2014/main" id="{DCA121F1-4DDD-5E49-ACA2-1185EF9FF6B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 t="-1" r="-1" b="7385"/>
              <a:stretch/>
            </p:blipFill>
            <p:spPr>
              <a:xfrm>
                <a:off x="4944113" y="2038350"/>
                <a:ext cx="914400" cy="988021"/>
              </a:xfrm>
              <a:prstGeom prst="rect">
                <a:avLst/>
              </a:prstGeom>
            </p:spPr>
          </p:pic>
        </p:grpSp>
      </p:grpSp>
      <p:grpSp>
        <p:nvGrpSpPr>
          <p:cNvPr id="274" name="Group 273">
            <a:extLst>
              <a:ext uri="{FF2B5EF4-FFF2-40B4-BE49-F238E27FC236}">
                <a16:creationId xmlns:a16="http://schemas.microsoft.com/office/drawing/2014/main" id="{20EDB4B7-242E-5245-8A20-F8F3F5867E53}"/>
              </a:ext>
            </a:extLst>
          </p:cNvPr>
          <p:cNvGrpSpPr/>
          <p:nvPr/>
        </p:nvGrpSpPr>
        <p:grpSpPr>
          <a:xfrm>
            <a:off x="5500751" y="3105146"/>
            <a:ext cx="527854" cy="192025"/>
            <a:chOff x="4475754" y="2804310"/>
            <a:chExt cx="595826" cy="216753"/>
          </a:xfrm>
        </p:grpSpPr>
        <p:grpSp>
          <p:nvGrpSpPr>
            <p:cNvPr id="275" name="Group 274">
              <a:extLst>
                <a:ext uri="{FF2B5EF4-FFF2-40B4-BE49-F238E27FC236}">
                  <a16:creationId xmlns:a16="http://schemas.microsoft.com/office/drawing/2014/main" id="{CE1AB700-2645-8C42-A55C-038D236AD02B}"/>
                </a:ext>
              </a:extLst>
            </p:cNvPr>
            <p:cNvGrpSpPr/>
            <p:nvPr/>
          </p:nvGrpSpPr>
          <p:grpSpPr>
            <a:xfrm>
              <a:off x="4475754" y="2804311"/>
              <a:ext cx="402988" cy="216752"/>
              <a:chOff x="4133850" y="2038350"/>
              <a:chExt cx="1753449" cy="943111"/>
            </a:xfrm>
          </p:grpSpPr>
          <p:pic>
            <p:nvPicPr>
              <p:cNvPr id="279" name="Picture 278">
                <a:extLst>
                  <a:ext uri="{FF2B5EF4-FFF2-40B4-BE49-F238E27FC236}">
                    <a16:creationId xmlns:a16="http://schemas.microsoft.com/office/drawing/2014/main" id="{C7902729-8E70-F34B-8079-A5CE2F4BAAC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b="11593"/>
              <a:stretch/>
            </p:blipFill>
            <p:spPr>
              <a:xfrm>
                <a:off x="4133850" y="2038350"/>
                <a:ext cx="876302" cy="943111"/>
              </a:xfrm>
              <a:prstGeom prst="rect">
                <a:avLst/>
              </a:prstGeom>
            </p:spPr>
          </p:pic>
          <p:pic>
            <p:nvPicPr>
              <p:cNvPr id="280" name="Picture 279">
                <a:extLst>
                  <a:ext uri="{FF2B5EF4-FFF2-40B4-BE49-F238E27FC236}">
                    <a16:creationId xmlns:a16="http://schemas.microsoft.com/office/drawing/2014/main" id="{F8FD4174-2047-594A-95DF-7794E3DF207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4972899" y="2038350"/>
                <a:ext cx="914400" cy="943111"/>
              </a:xfrm>
              <a:prstGeom prst="rect">
                <a:avLst/>
              </a:prstGeom>
            </p:spPr>
          </p:pic>
        </p:grpSp>
        <p:pic>
          <p:nvPicPr>
            <p:cNvPr id="277" name="Picture 276">
              <a:extLst>
                <a:ext uri="{FF2B5EF4-FFF2-40B4-BE49-F238E27FC236}">
                  <a16:creationId xmlns:a16="http://schemas.microsoft.com/office/drawing/2014/main" id="{A5EF59BF-A112-FE47-B6B1-1521DFF34B7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4870183" y="2804310"/>
              <a:ext cx="201397" cy="216752"/>
            </a:xfrm>
            <a:prstGeom prst="rect">
              <a:avLst/>
            </a:prstGeom>
          </p:spPr>
        </p:pic>
      </p:grpSp>
      <p:grpSp>
        <p:nvGrpSpPr>
          <p:cNvPr id="281" name="Group 280">
            <a:extLst>
              <a:ext uri="{FF2B5EF4-FFF2-40B4-BE49-F238E27FC236}">
                <a16:creationId xmlns:a16="http://schemas.microsoft.com/office/drawing/2014/main" id="{547E22D2-A7E6-054D-B5FF-36069AFD83A3}"/>
              </a:ext>
            </a:extLst>
          </p:cNvPr>
          <p:cNvGrpSpPr/>
          <p:nvPr/>
        </p:nvGrpSpPr>
        <p:grpSpPr>
          <a:xfrm>
            <a:off x="4679895" y="3562350"/>
            <a:ext cx="357017" cy="192025"/>
            <a:chOff x="4668591" y="2804310"/>
            <a:chExt cx="402989" cy="216753"/>
          </a:xfrm>
        </p:grpSpPr>
        <p:pic>
          <p:nvPicPr>
            <p:cNvPr id="285" name="Picture 284">
              <a:extLst>
                <a:ext uri="{FF2B5EF4-FFF2-40B4-BE49-F238E27FC236}">
                  <a16:creationId xmlns:a16="http://schemas.microsoft.com/office/drawing/2014/main" id="{F5E166C4-3D65-004B-8067-F8AB3756F47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4668591" y="2804311"/>
              <a:ext cx="210153" cy="216752"/>
            </a:xfrm>
            <a:prstGeom prst="rect">
              <a:avLst/>
            </a:prstGeom>
          </p:spPr>
        </p:pic>
        <p:pic>
          <p:nvPicPr>
            <p:cNvPr id="283" name="Picture 282">
              <a:extLst>
                <a:ext uri="{FF2B5EF4-FFF2-40B4-BE49-F238E27FC236}">
                  <a16:creationId xmlns:a16="http://schemas.microsoft.com/office/drawing/2014/main" id="{8154787F-DEC1-CB4F-867E-3683F29DC5F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4870183" y="2804310"/>
              <a:ext cx="201397" cy="216752"/>
            </a:xfrm>
            <a:prstGeom prst="rect">
              <a:avLst/>
            </a:prstGeom>
          </p:spPr>
        </p:pic>
      </p:grpSp>
      <p:grpSp>
        <p:nvGrpSpPr>
          <p:cNvPr id="286" name="Group 285">
            <a:extLst>
              <a:ext uri="{FF2B5EF4-FFF2-40B4-BE49-F238E27FC236}">
                <a16:creationId xmlns:a16="http://schemas.microsoft.com/office/drawing/2014/main" id="{87058325-D115-9247-805E-F8C673394451}"/>
              </a:ext>
            </a:extLst>
          </p:cNvPr>
          <p:cNvGrpSpPr/>
          <p:nvPr/>
        </p:nvGrpSpPr>
        <p:grpSpPr>
          <a:xfrm>
            <a:off x="4594077" y="4256101"/>
            <a:ext cx="527854" cy="192025"/>
            <a:chOff x="4475754" y="2804310"/>
            <a:chExt cx="595826" cy="216753"/>
          </a:xfrm>
        </p:grpSpPr>
        <p:grpSp>
          <p:nvGrpSpPr>
            <p:cNvPr id="287" name="Group 286">
              <a:extLst>
                <a:ext uri="{FF2B5EF4-FFF2-40B4-BE49-F238E27FC236}">
                  <a16:creationId xmlns:a16="http://schemas.microsoft.com/office/drawing/2014/main" id="{05ED6962-643B-C34E-9AD4-9219ABE1C585}"/>
                </a:ext>
              </a:extLst>
            </p:cNvPr>
            <p:cNvGrpSpPr/>
            <p:nvPr/>
          </p:nvGrpSpPr>
          <p:grpSpPr>
            <a:xfrm>
              <a:off x="4475754" y="2804311"/>
              <a:ext cx="402988" cy="216752"/>
              <a:chOff x="4133850" y="2038350"/>
              <a:chExt cx="1753449" cy="943111"/>
            </a:xfrm>
          </p:grpSpPr>
          <p:pic>
            <p:nvPicPr>
              <p:cNvPr id="289" name="Picture 288">
                <a:extLst>
                  <a:ext uri="{FF2B5EF4-FFF2-40B4-BE49-F238E27FC236}">
                    <a16:creationId xmlns:a16="http://schemas.microsoft.com/office/drawing/2014/main" id="{0605C60A-4AE7-7D41-81F3-CF91058AF4B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b="11593"/>
              <a:stretch/>
            </p:blipFill>
            <p:spPr>
              <a:xfrm>
                <a:off x="4133850" y="2038350"/>
                <a:ext cx="876302" cy="943111"/>
              </a:xfrm>
              <a:prstGeom prst="rect">
                <a:avLst/>
              </a:prstGeom>
            </p:spPr>
          </p:pic>
          <p:pic>
            <p:nvPicPr>
              <p:cNvPr id="290" name="Picture 289">
                <a:extLst>
                  <a:ext uri="{FF2B5EF4-FFF2-40B4-BE49-F238E27FC236}">
                    <a16:creationId xmlns:a16="http://schemas.microsoft.com/office/drawing/2014/main" id="{6F7A8E80-C144-934C-8092-B2938AD8FD3E}"/>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4972899" y="2038350"/>
                <a:ext cx="914400" cy="943111"/>
              </a:xfrm>
              <a:prstGeom prst="rect">
                <a:avLst/>
              </a:prstGeom>
            </p:spPr>
          </p:pic>
        </p:grpSp>
        <p:pic>
          <p:nvPicPr>
            <p:cNvPr id="288" name="Picture 287">
              <a:extLst>
                <a:ext uri="{FF2B5EF4-FFF2-40B4-BE49-F238E27FC236}">
                  <a16:creationId xmlns:a16="http://schemas.microsoft.com/office/drawing/2014/main" id="{8FB9DF53-D401-C44A-8B28-64F873EE2A6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4870183" y="2804310"/>
              <a:ext cx="201397" cy="216752"/>
            </a:xfrm>
            <a:prstGeom prst="rect">
              <a:avLst/>
            </a:prstGeom>
          </p:spPr>
        </p:pic>
      </p:grpSp>
      <p:grpSp>
        <p:nvGrpSpPr>
          <p:cNvPr id="291" name="Group 290">
            <a:extLst>
              <a:ext uri="{FF2B5EF4-FFF2-40B4-BE49-F238E27FC236}">
                <a16:creationId xmlns:a16="http://schemas.microsoft.com/office/drawing/2014/main" id="{F4BB65AE-91C3-1442-8C7C-97E45341C9E1}"/>
              </a:ext>
            </a:extLst>
          </p:cNvPr>
          <p:cNvGrpSpPr/>
          <p:nvPr/>
        </p:nvGrpSpPr>
        <p:grpSpPr>
          <a:xfrm>
            <a:off x="6490263" y="4256101"/>
            <a:ext cx="357017" cy="192025"/>
            <a:chOff x="4668591" y="2804310"/>
            <a:chExt cx="402989" cy="216753"/>
          </a:xfrm>
        </p:grpSpPr>
        <p:pic>
          <p:nvPicPr>
            <p:cNvPr id="292" name="Picture 291">
              <a:extLst>
                <a:ext uri="{FF2B5EF4-FFF2-40B4-BE49-F238E27FC236}">
                  <a16:creationId xmlns:a16="http://schemas.microsoft.com/office/drawing/2014/main" id="{0CD9A0D3-60FD-9A41-B3F1-30530DDC264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4668591" y="2804311"/>
              <a:ext cx="210153" cy="216752"/>
            </a:xfrm>
            <a:prstGeom prst="rect">
              <a:avLst/>
            </a:prstGeom>
          </p:spPr>
        </p:pic>
        <p:pic>
          <p:nvPicPr>
            <p:cNvPr id="293" name="Picture 292">
              <a:extLst>
                <a:ext uri="{FF2B5EF4-FFF2-40B4-BE49-F238E27FC236}">
                  <a16:creationId xmlns:a16="http://schemas.microsoft.com/office/drawing/2014/main" id="{A7C5627F-F762-A849-B2C2-C64E5EA15EE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4870183" y="2804310"/>
              <a:ext cx="201397" cy="216752"/>
            </a:xfrm>
            <a:prstGeom prst="rect">
              <a:avLst/>
            </a:prstGeom>
          </p:spPr>
        </p:pic>
      </p:grpSp>
      <p:pic>
        <p:nvPicPr>
          <p:cNvPr id="295" name="Picture 294">
            <a:extLst>
              <a:ext uri="{FF2B5EF4-FFF2-40B4-BE49-F238E27FC236}">
                <a16:creationId xmlns:a16="http://schemas.microsoft.com/office/drawing/2014/main" id="{CDD11482-470A-EE4F-91BE-E369DF9AF73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3859695" y="3105146"/>
            <a:ext cx="186179" cy="192024"/>
          </a:xfrm>
          <a:prstGeom prst="rect">
            <a:avLst/>
          </a:prstGeom>
        </p:spPr>
      </p:pic>
      <p:pic>
        <p:nvPicPr>
          <p:cNvPr id="296" name="Picture 295">
            <a:extLst>
              <a:ext uri="{FF2B5EF4-FFF2-40B4-BE49-F238E27FC236}">
                <a16:creationId xmlns:a16="http://schemas.microsoft.com/office/drawing/2014/main" id="{E35F7D51-221F-A246-8D77-96316EDD8D3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3863573" y="3341480"/>
            <a:ext cx="178422" cy="192024"/>
          </a:xfrm>
          <a:prstGeom prst="rect">
            <a:avLst/>
          </a:prstGeom>
        </p:spPr>
      </p:pic>
      <p:pic>
        <p:nvPicPr>
          <p:cNvPr id="297" name="Picture 296">
            <a:extLst>
              <a:ext uri="{FF2B5EF4-FFF2-40B4-BE49-F238E27FC236}">
                <a16:creationId xmlns:a16="http://schemas.microsoft.com/office/drawing/2014/main" id="{6B8C50F5-0020-CF4F-AE51-27EC0151534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3859695" y="4256102"/>
            <a:ext cx="186179" cy="192024"/>
          </a:xfrm>
          <a:prstGeom prst="rect">
            <a:avLst/>
          </a:prstGeom>
        </p:spPr>
      </p:pic>
      <p:pic>
        <p:nvPicPr>
          <p:cNvPr id="299" name="Picture 298">
            <a:extLst>
              <a:ext uri="{FF2B5EF4-FFF2-40B4-BE49-F238E27FC236}">
                <a16:creationId xmlns:a16="http://schemas.microsoft.com/office/drawing/2014/main" id="{AEEAA5F2-21AA-9B44-8693-86DC6048E58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7484729" y="3105146"/>
            <a:ext cx="178422" cy="192024"/>
          </a:xfrm>
          <a:prstGeom prst="rect">
            <a:avLst/>
          </a:prstGeom>
        </p:spPr>
      </p:pic>
      <p:pic>
        <p:nvPicPr>
          <p:cNvPr id="300" name="Picture 299">
            <a:extLst>
              <a:ext uri="{FF2B5EF4-FFF2-40B4-BE49-F238E27FC236}">
                <a16:creationId xmlns:a16="http://schemas.microsoft.com/office/drawing/2014/main" id="{A36F557A-5740-D24C-931D-0348784BA4F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7480851" y="3341480"/>
            <a:ext cx="186179" cy="192024"/>
          </a:xfrm>
          <a:prstGeom prst="rect">
            <a:avLst/>
          </a:prstGeom>
        </p:spPr>
      </p:pic>
      <p:pic>
        <p:nvPicPr>
          <p:cNvPr id="301" name="Picture 300">
            <a:extLst>
              <a:ext uri="{FF2B5EF4-FFF2-40B4-BE49-F238E27FC236}">
                <a16:creationId xmlns:a16="http://schemas.microsoft.com/office/drawing/2014/main" id="{030270EF-7394-884B-96BC-B7D1678D661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7484729" y="4256102"/>
            <a:ext cx="178422" cy="192024"/>
          </a:xfrm>
          <a:prstGeom prst="rect">
            <a:avLst/>
          </a:prstGeom>
        </p:spPr>
      </p:pic>
      <p:pic>
        <p:nvPicPr>
          <p:cNvPr id="302" name="Picture 301">
            <a:extLst>
              <a:ext uri="{FF2B5EF4-FFF2-40B4-BE49-F238E27FC236}">
                <a16:creationId xmlns:a16="http://schemas.microsoft.com/office/drawing/2014/main" id="{29510428-4A75-114F-8980-7C76AA8F85B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5675474" y="3790950"/>
            <a:ext cx="178422" cy="192024"/>
          </a:xfrm>
          <a:prstGeom prst="rect">
            <a:avLst/>
          </a:prstGeom>
        </p:spPr>
      </p:pic>
      <p:pic>
        <p:nvPicPr>
          <p:cNvPr id="303" name="Picture 302">
            <a:extLst>
              <a:ext uri="{FF2B5EF4-FFF2-40B4-BE49-F238E27FC236}">
                <a16:creationId xmlns:a16="http://schemas.microsoft.com/office/drawing/2014/main" id="{D143389E-6429-6D40-914C-EC382A7C3CE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6575670" y="3562350"/>
            <a:ext cx="186179" cy="192024"/>
          </a:xfrm>
          <a:prstGeom prst="rect">
            <a:avLst/>
          </a:prstGeom>
        </p:spPr>
      </p:pic>
      <p:pic>
        <p:nvPicPr>
          <p:cNvPr id="304" name="Picture 303">
            <a:extLst>
              <a:ext uri="{FF2B5EF4-FFF2-40B4-BE49-F238E27FC236}">
                <a16:creationId xmlns:a16="http://schemas.microsoft.com/office/drawing/2014/main" id="{188AB30E-9052-9542-9D13-3914CFA5A92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6579548" y="4019550"/>
            <a:ext cx="178422" cy="192024"/>
          </a:xfrm>
          <a:prstGeom prst="rect">
            <a:avLst/>
          </a:prstGeom>
        </p:spPr>
      </p:pic>
      <p:pic>
        <p:nvPicPr>
          <p:cNvPr id="305" name="Picture 304">
            <a:extLst>
              <a:ext uri="{FF2B5EF4-FFF2-40B4-BE49-F238E27FC236}">
                <a16:creationId xmlns:a16="http://schemas.microsoft.com/office/drawing/2014/main" id="{D93A84B1-1F7C-3B49-B81B-11D7EDA1A4A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4765264" y="3341480"/>
            <a:ext cx="186179" cy="192024"/>
          </a:xfrm>
          <a:prstGeom prst="rect">
            <a:avLst/>
          </a:prstGeom>
        </p:spPr>
      </p:pic>
      <p:pic>
        <p:nvPicPr>
          <p:cNvPr id="306" name="Picture 305">
            <a:extLst>
              <a:ext uri="{FF2B5EF4-FFF2-40B4-BE49-F238E27FC236}">
                <a16:creationId xmlns:a16="http://schemas.microsoft.com/office/drawing/2014/main" id="{F36F9EAE-DC44-8A4D-95BC-ADBB318291B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1" b="11594"/>
          <a:stretch/>
        </p:blipFill>
        <p:spPr>
          <a:xfrm>
            <a:off x="4769142" y="3790950"/>
            <a:ext cx="178422" cy="192024"/>
          </a:xfrm>
          <a:prstGeom prst="rect">
            <a:avLst/>
          </a:prstGeom>
        </p:spPr>
      </p:pic>
      <p:pic>
        <p:nvPicPr>
          <p:cNvPr id="307" name="Picture 306">
            <a:extLst>
              <a:ext uri="{FF2B5EF4-FFF2-40B4-BE49-F238E27FC236}">
                <a16:creationId xmlns:a16="http://schemas.microsoft.com/office/drawing/2014/main" id="{BE2EDABD-4D5B-4D40-BE11-8E6B74E9D13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 t="-1" r="-4" b="11594"/>
          <a:stretch/>
        </p:blipFill>
        <p:spPr>
          <a:xfrm>
            <a:off x="4765264" y="4019550"/>
            <a:ext cx="186179" cy="192024"/>
          </a:xfrm>
          <a:prstGeom prst="rect">
            <a:avLst/>
          </a:prstGeom>
        </p:spPr>
      </p:pic>
      <p:pic>
        <p:nvPicPr>
          <p:cNvPr id="309" name="Picture 308">
            <a:extLst>
              <a:ext uri="{FF2B5EF4-FFF2-40B4-BE49-F238E27FC236}">
                <a16:creationId xmlns:a16="http://schemas.microsoft.com/office/drawing/2014/main" id="{253BF3CC-306A-6945-B3D2-86D6B4E5D57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134855" y="1812982"/>
            <a:ext cx="233814" cy="248430"/>
          </a:xfrm>
          <a:prstGeom prst="rect">
            <a:avLst/>
          </a:prstGeom>
        </p:spPr>
      </p:pic>
      <p:sp>
        <p:nvSpPr>
          <p:cNvPr id="2" name="Footer Placeholder 1">
            <a:extLst>
              <a:ext uri="{FF2B5EF4-FFF2-40B4-BE49-F238E27FC236}">
                <a16:creationId xmlns:a16="http://schemas.microsoft.com/office/drawing/2014/main" id="{BE2CE564-E678-C04B-B601-7FF7A21EAC9E}"/>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3ACB0724-DC60-104C-866C-B09B34FBA42A}"/>
              </a:ext>
            </a:extLst>
          </p:cNvPr>
          <p:cNvSpPr>
            <a:spLocks noGrp="1"/>
          </p:cNvSpPr>
          <p:nvPr>
            <p:ph type="sldNum" sz="quarter" idx="13"/>
          </p:nvPr>
        </p:nvSpPr>
        <p:spPr/>
        <p:txBody>
          <a:bodyPr/>
          <a:lstStyle/>
          <a:p>
            <a:fld id="{CDEE2954-54E9-4846-B9AA-9D6731F553AF}" type="slidenum">
              <a:rPr lang="en-US" smtClean="0"/>
              <a:pPr/>
              <a:t>121</a:t>
            </a:fld>
            <a:endParaRPr lang="en-US" dirty="0"/>
          </a:p>
        </p:txBody>
      </p:sp>
    </p:spTree>
    <p:extLst>
      <p:ext uri="{BB962C8B-B14F-4D97-AF65-F5344CB8AC3E}">
        <p14:creationId xmlns:p14="http://schemas.microsoft.com/office/powerpoint/2010/main" val="11188384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42"/>
          <p:cNvSpPr/>
          <p:nvPr/>
        </p:nvSpPr>
        <p:spPr>
          <a:xfrm>
            <a:off x="1469092" y="782750"/>
            <a:ext cx="2132100" cy="3612600"/>
          </a:xfrm>
          <a:prstGeom prst="rect">
            <a:avLst/>
          </a:prstGeom>
          <a:solidFill>
            <a:srgbClr val="D9D9D9">
              <a:alpha val="34300"/>
            </a:srgbClr>
          </a:solidFill>
          <a:ln>
            <a:noFill/>
          </a:ln>
          <a:effectLst/>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all" spc="100" normalizeH="0" noProof="0" dirty="0">
                <a:ln>
                  <a:noFill/>
                </a:ln>
                <a:solidFill>
                  <a:srgbClr val="0033A0"/>
                </a:solidFill>
                <a:uLnTx/>
                <a:uFillTx/>
                <a:latin typeface="Arial"/>
                <a:cs typeface="Arial"/>
                <a:sym typeface="Arial"/>
              </a:rPr>
              <a:t>Data Foundation</a:t>
            </a:r>
            <a:endParaRPr kumimoji="0" sz="900" b="1" i="0" u="none" strike="noStrike" kern="0" cap="all" spc="100" normalizeH="0" noProof="0" dirty="0">
              <a:ln>
                <a:noFill/>
              </a:ln>
              <a:solidFill>
                <a:srgbClr val="0033A0"/>
              </a:solidFill>
              <a:uLnTx/>
              <a:uFillTx/>
              <a:latin typeface="Arial"/>
              <a:cs typeface="Arial"/>
              <a:sym typeface="Arial"/>
            </a:endParaRPr>
          </a:p>
        </p:txBody>
      </p:sp>
      <p:sp>
        <p:nvSpPr>
          <p:cNvPr id="360" name="Google Shape;360;p42"/>
          <p:cNvSpPr/>
          <p:nvPr/>
        </p:nvSpPr>
        <p:spPr>
          <a:xfrm>
            <a:off x="3652617" y="782725"/>
            <a:ext cx="4000040" cy="3612600"/>
          </a:xfrm>
          <a:prstGeom prst="rect">
            <a:avLst/>
          </a:prstGeom>
          <a:solidFill>
            <a:srgbClr val="D9D9D9">
              <a:alpha val="34300"/>
            </a:srgbClr>
          </a:solidFill>
          <a:ln>
            <a:noFill/>
          </a:ln>
          <a:effectLst/>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all" spc="100" normalizeH="0" noProof="0" dirty="0">
                <a:ln>
                  <a:noFill/>
                </a:ln>
                <a:solidFill>
                  <a:srgbClr val="0033A0"/>
                </a:solidFill>
                <a:uLnTx/>
                <a:uFillTx/>
                <a:latin typeface="Arial"/>
                <a:cs typeface="Arial"/>
                <a:sym typeface="Arial"/>
              </a:rPr>
              <a:t>Content Services</a:t>
            </a:r>
            <a:endParaRPr kumimoji="0" sz="900" b="1" i="0" u="none" strike="noStrike" kern="0" cap="all" spc="100" normalizeH="0" noProof="0" dirty="0">
              <a:ln>
                <a:noFill/>
              </a:ln>
              <a:solidFill>
                <a:srgbClr val="0033A0"/>
              </a:solidFill>
              <a:uLnTx/>
              <a:uFillTx/>
              <a:latin typeface="Arial"/>
              <a:cs typeface="Arial"/>
              <a:sym typeface="Arial"/>
            </a:endParaRPr>
          </a:p>
        </p:txBody>
      </p:sp>
      <p:sp>
        <p:nvSpPr>
          <p:cNvPr id="348" name="Google Shape;348;p42"/>
          <p:cNvSpPr txBox="1">
            <a:spLocks noGrp="1"/>
          </p:cNvSpPr>
          <p:nvPr>
            <p:ph type="title"/>
          </p:nvPr>
        </p:nvSpPr>
        <p:spPr>
          <a:xfrm>
            <a:off x="322520" y="303978"/>
            <a:ext cx="8503427" cy="369332"/>
          </a:xfrm>
        </p:spPr>
        <p:txBody>
          <a:bodyPr/>
          <a:lstStyle/>
          <a:p>
            <a:pPr lvl="0"/>
            <a:r>
              <a:rPr lang="en-US" dirty="0"/>
              <a:t>We understand the technology to deliver all of WBA’s use cases</a:t>
            </a:r>
          </a:p>
        </p:txBody>
      </p:sp>
      <p:sp>
        <p:nvSpPr>
          <p:cNvPr id="350" name="Google Shape;350;p42"/>
          <p:cNvSpPr/>
          <p:nvPr/>
        </p:nvSpPr>
        <p:spPr>
          <a:xfrm>
            <a:off x="8002275" y="2328641"/>
            <a:ext cx="960120" cy="283930"/>
          </a:xfrm>
          <a:prstGeom prst="rect">
            <a:avLst/>
          </a:prstGeom>
          <a:solidFill>
            <a:schemeClr val="bg1"/>
          </a:solidFill>
          <a:ln>
            <a:solidFill>
              <a:schemeClr val="accent6"/>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900" b="0" i="0" u="none" strike="noStrike" kern="0" cap="none" spc="0" normalizeH="0" baseline="0" noProof="0">
                <a:ln>
                  <a:noFill/>
                </a:ln>
                <a:solidFill>
                  <a:schemeClr val="tx1">
                    <a:lumMod val="85000"/>
                    <a:lumOff val="15000"/>
                  </a:schemeClr>
                </a:solidFill>
                <a:effectLst/>
                <a:uLnTx/>
                <a:uFillTx/>
                <a:latin typeface="Arial"/>
                <a:cs typeface="Arial"/>
                <a:sym typeface="Arial"/>
              </a:rPr>
              <a:t>Website</a:t>
            </a:r>
            <a:endParaRPr kumimoji="0" sz="9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352" name="Google Shape;352;p42"/>
          <p:cNvSpPr/>
          <p:nvPr/>
        </p:nvSpPr>
        <p:spPr>
          <a:xfrm>
            <a:off x="580943" y="2613613"/>
            <a:ext cx="777300" cy="320100"/>
          </a:xfrm>
          <a:prstGeom prst="roundRect">
            <a:avLst/>
          </a:prstGeom>
          <a:solidFill>
            <a:srgbClr val="0033A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a:ln>
                  <a:noFill/>
                </a:ln>
                <a:solidFill>
                  <a:srgbClr val="FFFFFF"/>
                </a:solidFill>
                <a:effectLst/>
                <a:uLnTx/>
                <a:uFillTx/>
                <a:latin typeface="Arial"/>
                <a:cs typeface="Arial"/>
                <a:sym typeface="Arial"/>
              </a:rPr>
              <a:t>CRM /  ERP</a:t>
            </a: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353" name="Google Shape;353;p42"/>
          <p:cNvSpPr txBox="1"/>
          <p:nvPr/>
        </p:nvSpPr>
        <p:spPr>
          <a:xfrm>
            <a:off x="7822663" y="823825"/>
            <a:ext cx="1223366" cy="230832"/>
          </a:xfrm>
          <a:prstGeom prst="rect">
            <a:avLst/>
          </a:prstGeom>
          <a:noFill/>
          <a:ln>
            <a:noFill/>
          </a:ln>
        </p:spPr>
        <p:txBody>
          <a:bodyPr spcFirstLastPara="1" wrap="square" lIns="91440" tIns="45720" rIns="91440" bIns="45720" anchor="t" anchorCtr="0">
            <a:spAutoFit/>
          </a:bodyPr>
          <a:lstStyle/>
          <a:p>
            <a:pPr marL="0" marR="0" lvl="0" indent="0" defTabSz="914400" rtl="0" eaLnBrk="1" fontAlgn="auto" latinLnBrk="0" hangingPunct="1">
              <a:lnSpc>
                <a:spcPct val="100000"/>
              </a:lnSpc>
              <a:spcBef>
                <a:spcPts val="0"/>
              </a:spcBef>
              <a:spcAft>
                <a:spcPts val="0"/>
              </a:spcAft>
              <a:buClr>
                <a:srgbClr val="000000"/>
              </a:buClr>
              <a:buSzPts val="600"/>
              <a:buFont typeface="Arial"/>
              <a:buNone/>
              <a:tabLst/>
              <a:defRPr/>
            </a:pPr>
            <a:r>
              <a:rPr lang="en" sz="900" b="1" kern="0" cap="all" spc="100" dirty="0">
                <a:solidFill>
                  <a:srgbClr val="0033A0"/>
                </a:solidFill>
                <a:latin typeface="Arial"/>
                <a:cs typeface="Arial"/>
                <a:sym typeface="Arial"/>
              </a:rPr>
              <a:t>Touchpoints</a:t>
            </a:r>
            <a:endParaRPr sz="900" b="1" kern="0" cap="all" spc="100" dirty="0">
              <a:solidFill>
                <a:srgbClr val="0033A0"/>
              </a:solidFill>
              <a:latin typeface="Arial"/>
              <a:cs typeface="Arial"/>
              <a:sym typeface="Arial"/>
            </a:endParaRPr>
          </a:p>
        </p:txBody>
      </p:sp>
      <p:sp>
        <p:nvSpPr>
          <p:cNvPr id="354" name="Google Shape;354;p42"/>
          <p:cNvSpPr txBox="1"/>
          <p:nvPr/>
        </p:nvSpPr>
        <p:spPr>
          <a:xfrm>
            <a:off x="534357" y="765991"/>
            <a:ext cx="871200" cy="369332"/>
          </a:xfrm>
          <a:prstGeom prst="rect">
            <a:avLst/>
          </a:prstGeom>
          <a:noFill/>
          <a:ln>
            <a:noFill/>
          </a:ln>
        </p:spPr>
        <p:txBody>
          <a:bodyPr spcFirstLastPara="1" wrap="square" lIns="91440" tIns="45720" rIns="91440" bIns="45720" anchor="t" anchorCtr="0">
            <a:spAutoFit/>
          </a:bodyPr>
          <a:lstStyle>
            <a:defPPr>
              <a:defRPr lang="en-US"/>
            </a:defPPr>
            <a:lvl1pPr marR="0" lvl="0" indent="0" defTabSz="914400" fontAlgn="auto">
              <a:lnSpc>
                <a:spcPct val="100000"/>
              </a:lnSpc>
              <a:spcBef>
                <a:spcPts val="0"/>
              </a:spcBef>
              <a:spcAft>
                <a:spcPts val="0"/>
              </a:spcAft>
              <a:buClr>
                <a:srgbClr val="000000"/>
              </a:buClr>
              <a:buSzPts val="600"/>
              <a:buFont typeface="Arial"/>
              <a:buNone/>
              <a:tabLst/>
              <a:defRPr sz="900" b="1" kern="0" cap="all" spc="100">
                <a:solidFill>
                  <a:srgbClr val="0033A0"/>
                </a:solidFill>
                <a:latin typeface="Arial"/>
                <a:cs typeface="Arial"/>
              </a:defRPr>
            </a:lvl1pPr>
          </a:lstStyle>
          <a:p>
            <a:pPr algn="ctr"/>
            <a:r>
              <a:rPr lang="en" dirty="0">
                <a:sym typeface="Arial"/>
              </a:rPr>
              <a:t>Data sources</a:t>
            </a:r>
            <a:endParaRPr dirty="0">
              <a:sym typeface="Arial"/>
            </a:endParaRPr>
          </a:p>
        </p:txBody>
      </p:sp>
      <p:sp>
        <p:nvSpPr>
          <p:cNvPr id="355" name="Google Shape;355;p42"/>
          <p:cNvSpPr/>
          <p:nvPr/>
        </p:nvSpPr>
        <p:spPr>
          <a:xfrm>
            <a:off x="8002275" y="3425588"/>
            <a:ext cx="956866" cy="320100"/>
          </a:xfrm>
          <a:prstGeom prst="rect">
            <a:avLst/>
          </a:prstGeom>
          <a:noFill/>
          <a:ln w="6350">
            <a:solidFill>
              <a:schemeClr val="accent3"/>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900" b="0" i="0" u="none" strike="noStrike" kern="0" cap="none" spc="0" normalizeH="0" baseline="0" noProof="0">
                <a:ln>
                  <a:noFill/>
                </a:ln>
                <a:solidFill>
                  <a:schemeClr val="tx1">
                    <a:lumMod val="85000"/>
                    <a:lumOff val="15000"/>
                  </a:schemeClr>
                </a:solidFill>
                <a:effectLst/>
                <a:uLnTx/>
                <a:uFillTx/>
                <a:latin typeface="Arial"/>
                <a:cs typeface="Arial"/>
                <a:sym typeface="Arial"/>
              </a:rPr>
              <a:t>Email</a:t>
            </a:r>
            <a:endParaRPr kumimoji="0" sz="9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356" name="Google Shape;356;p42"/>
          <p:cNvSpPr/>
          <p:nvPr/>
        </p:nvSpPr>
        <p:spPr>
          <a:xfrm>
            <a:off x="8002275" y="3801863"/>
            <a:ext cx="956866" cy="320100"/>
          </a:xfrm>
          <a:prstGeom prst="rect">
            <a:avLst/>
          </a:prstGeom>
          <a:noFill/>
          <a:ln w="6350">
            <a:solidFill>
              <a:schemeClr val="accent3"/>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900" b="0" i="0" u="none" strike="noStrike" kern="0" cap="none" spc="0" normalizeH="0" baseline="0" noProof="0">
                <a:ln>
                  <a:noFill/>
                </a:ln>
                <a:solidFill>
                  <a:schemeClr val="tx1">
                    <a:lumMod val="85000"/>
                    <a:lumOff val="15000"/>
                  </a:schemeClr>
                </a:solidFill>
                <a:effectLst/>
                <a:uLnTx/>
                <a:uFillTx/>
                <a:latin typeface="Arial"/>
                <a:cs typeface="Arial"/>
                <a:sym typeface="Arial"/>
              </a:rPr>
              <a:t>Mobile Apps</a:t>
            </a:r>
            <a:endParaRPr kumimoji="0" sz="9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357" name="Google Shape;357;p42"/>
          <p:cNvSpPr/>
          <p:nvPr/>
        </p:nvSpPr>
        <p:spPr>
          <a:xfrm>
            <a:off x="580943" y="1143000"/>
            <a:ext cx="777300" cy="320100"/>
          </a:xfrm>
          <a:prstGeom prst="roundRect">
            <a:avLst/>
          </a:prstGeom>
          <a:solidFill>
            <a:schemeClr val="accent6"/>
          </a:solid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700" b="0" i="0" u="none" strike="noStrike" kern="0" cap="none" spc="0" normalizeH="0" baseline="0" noProof="0" dirty="0">
                <a:ln>
                  <a:noFill/>
                </a:ln>
                <a:solidFill>
                  <a:srgbClr val="FFFFFF"/>
                </a:solidFill>
                <a:effectLst/>
                <a:uLnTx/>
                <a:uFillTx/>
                <a:latin typeface="Arial"/>
                <a:cs typeface="Arial"/>
                <a:sym typeface="Arial"/>
              </a:rPr>
              <a:t>Inbound Ad  Visitor</a:t>
            </a:r>
            <a:endParaRPr kumimoji="0" sz="700" b="0" i="0" u="none" strike="noStrike" kern="0" cap="none" spc="0" normalizeH="0" baseline="0" noProof="0" dirty="0">
              <a:ln>
                <a:noFill/>
              </a:ln>
              <a:solidFill>
                <a:srgbClr val="FFFFFF"/>
              </a:solidFill>
              <a:effectLst/>
              <a:uLnTx/>
              <a:uFillTx/>
              <a:latin typeface="Arial"/>
              <a:cs typeface="Arial"/>
              <a:sym typeface="Arial"/>
            </a:endParaRPr>
          </a:p>
        </p:txBody>
      </p:sp>
      <p:sp>
        <p:nvSpPr>
          <p:cNvPr id="358" name="Google Shape;358;p42"/>
          <p:cNvSpPr txBox="1"/>
          <p:nvPr/>
        </p:nvSpPr>
        <p:spPr>
          <a:xfrm>
            <a:off x="580942" y="3601992"/>
            <a:ext cx="637200" cy="137100"/>
          </a:xfrm>
          <a:prstGeom prst="rect">
            <a:avLst/>
          </a:prstGeom>
          <a:noFill/>
          <a:ln>
            <a:noFill/>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a:ln>
                  <a:noFill/>
                </a:ln>
                <a:solidFill>
                  <a:srgbClr val="FFFFFF"/>
                </a:solidFill>
                <a:effectLst/>
                <a:uLnTx/>
                <a:uFillTx/>
                <a:latin typeface="Open Sans"/>
                <a:ea typeface="Open Sans"/>
                <a:cs typeface="Open Sans"/>
                <a:sym typeface="Open Sans"/>
              </a:rPr>
              <a:t>Catalogue / PIM</a:t>
            </a:r>
            <a:endParaRPr kumimoji="0" sz="7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359" name="Google Shape;359;p42"/>
          <p:cNvSpPr/>
          <p:nvPr/>
        </p:nvSpPr>
        <p:spPr>
          <a:xfrm>
            <a:off x="580824" y="1494844"/>
            <a:ext cx="777300" cy="320100"/>
          </a:xfrm>
          <a:prstGeom prst="roundRect">
            <a:avLst/>
          </a:prstGeom>
          <a:solidFill>
            <a:schemeClr val="accent6"/>
          </a:solid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700" b="0" i="0" u="none" strike="noStrike" kern="0" cap="none" spc="0" normalizeH="0" baseline="0" noProof="0">
                <a:ln>
                  <a:noFill/>
                </a:ln>
                <a:solidFill>
                  <a:srgbClr val="FFFFFF"/>
                </a:solidFill>
                <a:effectLst/>
                <a:uLnTx/>
                <a:uFillTx/>
                <a:latin typeface="Arial"/>
                <a:cs typeface="Arial"/>
                <a:sym typeface="Arial"/>
              </a:rPr>
              <a:t>Anonymous Web Visitor</a:t>
            </a: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361" name="Google Shape;361;p42"/>
          <p:cNvSpPr/>
          <p:nvPr/>
        </p:nvSpPr>
        <p:spPr>
          <a:xfrm>
            <a:off x="580943" y="3762050"/>
            <a:ext cx="777300" cy="320100"/>
          </a:xfrm>
          <a:prstGeom prst="roundRect">
            <a:avLst/>
          </a:prstGeom>
          <a:solidFill>
            <a:schemeClr val="accent6"/>
          </a:solid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700" b="0" i="0" u="none" strike="noStrike" kern="0" cap="none" spc="0" normalizeH="0" baseline="0" noProof="0" dirty="0">
                <a:ln>
                  <a:noFill/>
                </a:ln>
                <a:solidFill>
                  <a:srgbClr val="FFFFFF"/>
                </a:solidFill>
                <a:effectLst/>
                <a:uLnTx/>
                <a:uFillTx/>
                <a:latin typeface="Arial"/>
                <a:cs typeface="Arial"/>
                <a:sym typeface="Arial"/>
              </a:rPr>
              <a:t>Email Sent/ Bounce/Open/</a:t>
            </a:r>
            <a:br>
              <a:rPr kumimoji="0" lang="en" sz="700" b="0" i="0" u="none" strike="noStrike" kern="0" cap="none" spc="0" normalizeH="0" baseline="0" noProof="0" dirty="0">
                <a:ln>
                  <a:noFill/>
                </a:ln>
                <a:solidFill>
                  <a:srgbClr val="FFFFFF"/>
                </a:solidFill>
                <a:effectLst/>
                <a:uLnTx/>
                <a:uFillTx/>
                <a:latin typeface="Arial"/>
                <a:cs typeface="Arial"/>
                <a:sym typeface="Arial"/>
              </a:rPr>
            </a:br>
            <a:r>
              <a:rPr kumimoji="0" lang="en" sz="700" b="0" i="0" u="none" strike="noStrike" kern="0" cap="none" spc="0" normalizeH="0" baseline="0" noProof="0" dirty="0">
                <a:ln>
                  <a:noFill/>
                </a:ln>
                <a:solidFill>
                  <a:srgbClr val="FFFFFF"/>
                </a:solidFill>
                <a:effectLst/>
                <a:uLnTx/>
                <a:uFillTx/>
                <a:latin typeface="Arial"/>
                <a:cs typeface="Arial"/>
                <a:sym typeface="Arial"/>
              </a:rPr>
              <a:t>Click</a:t>
            </a:r>
            <a:endParaRPr kumimoji="0" sz="700" b="0" i="0" u="none" strike="noStrike" kern="0" cap="none" spc="0" normalizeH="0" baseline="0" noProof="0" dirty="0">
              <a:ln>
                <a:noFill/>
              </a:ln>
              <a:solidFill>
                <a:srgbClr val="FFFFFF"/>
              </a:solidFill>
              <a:effectLst/>
              <a:uLnTx/>
              <a:uFillTx/>
              <a:latin typeface="Arial"/>
              <a:cs typeface="Arial"/>
              <a:sym typeface="Arial"/>
            </a:endParaRPr>
          </a:p>
        </p:txBody>
      </p:sp>
      <p:sp>
        <p:nvSpPr>
          <p:cNvPr id="362" name="Google Shape;362;p42"/>
          <p:cNvSpPr/>
          <p:nvPr/>
        </p:nvSpPr>
        <p:spPr>
          <a:xfrm>
            <a:off x="580949" y="1846688"/>
            <a:ext cx="777300" cy="320100"/>
          </a:xfrm>
          <a:prstGeom prst="roundRect">
            <a:avLst/>
          </a:prstGeom>
          <a:solidFill>
            <a:schemeClr val="accent6"/>
          </a:solid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700" b="0" i="0" u="none" strike="noStrike" kern="0" cap="none" spc="0" normalizeH="0" baseline="0" noProof="0">
                <a:ln>
                  <a:noFill/>
                </a:ln>
                <a:solidFill>
                  <a:srgbClr val="FFFFFF"/>
                </a:solidFill>
                <a:effectLst/>
                <a:uLnTx/>
                <a:uFillTx/>
                <a:latin typeface="Arial"/>
                <a:cs typeface="Arial"/>
                <a:sym typeface="Arial"/>
              </a:rPr>
              <a:t>Authenticated Web Visitor</a:t>
            </a: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363" name="Google Shape;363;p42"/>
          <p:cNvSpPr/>
          <p:nvPr/>
        </p:nvSpPr>
        <p:spPr>
          <a:xfrm>
            <a:off x="580943" y="2974063"/>
            <a:ext cx="777300" cy="320100"/>
          </a:xfrm>
          <a:prstGeom prst="roundRect">
            <a:avLst/>
          </a:prstGeom>
          <a:solidFill>
            <a:srgbClr val="0033A0"/>
          </a:solidFill>
          <a:ln>
            <a:noFill/>
          </a:ln>
        </p:spPr>
        <p:txBody>
          <a:bodyPr spcFirstLastPara="1" wrap="square" lIns="91425"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a:ln>
                  <a:noFill/>
                </a:ln>
                <a:solidFill>
                  <a:srgbClr val="FFFFFF"/>
                </a:solidFill>
                <a:effectLst/>
                <a:uLnTx/>
                <a:uFillTx/>
                <a:latin typeface="Arial"/>
                <a:cs typeface="Arial"/>
                <a:sym typeface="Arial"/>
              </a:rPr>
              <a:t>DWH/Enterprise Data Stream</a:t>
            </a: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364" name="Google Shape;364;p42"/>
          <p:cNvSpPr/>
          <p:nvPr/>
        </p:nvSpPr>
        <p:spPr>
          <a:xfrm>
            <a:off x="579118" y="2253163"/>
            <a:ext cx="777300" cy="320100"/>
          </a:xfrm>
          <a:prstGeom prst="roundRect">
            <a:avLst/>
          </a:prstGeom>
          <a:solidFill>
            <a:srgbClr val="0033A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dirty="0">
                <a:ln>
                  <a:noFill/>
                </a:ln>
                <a:solidFill>
                  <a:srgbClr val="FFFFFF"/>
                </a:solidFill>
                <a:effectLst/>
                <a:uLnTx/>
                <a:uFillTx/>
                <a:latin typeface="Arial"/>
                <a:cs typeface="Arial"/>
                <a:sym typeface="Arial"/>
              </a:rPr>
              <a:t>Unintegrated contact data</a:t>
            </a:r>
            <a:endParaRPr kumimoji="0" sz="700" b="0" i="0" u="none" strike="noStrike" kern="0" cap="none" spc="0" normalizeH="0" baseline="0" noProof="0" dirty="0">
              <a:ln>
                <a:noFill/>
              </a:ln>
              <a:solidFill>
                <a:srgbClr val="FFFFFF"/>
              </a:solidFill>
              <a:effectLst/>
              <a:uLnTx/>
              <a:uFillTx/>
              <a:latin typeface="Arial"/>
              <a:cs typeface="Arial"/>
              <a:sym typeface="Arial"/>
            </a:endParaRPr>
          </a:p>
        </p:txBody>
      </p:sp>
      <p:sp>
        <p:nvSpPr>
          <p:cNvPr id="365" name="Google Shape;365;p42"/>
          <p:cNvSpPr/>
          <p:nvPr/>
        </p:nvSpPr>
        <p:spPr>
          <a:xfrm>
            <a:off x="2716642" y="2424250"/>
            <a:ext cx="936000" cy="1038600"/>
          </a:xfrm>
          <a:prstGeom prst="roundRect">
            <a:avLst>
              <a:gd name="adj" fmla="val 4455"/>
            </a:avLst>
          </a:prstGeom>
          <a:noFill/>
          <a:ln w="6350">
            <a:solidFill>
              <a:schemeClr val="accent3"/>
            </a:solid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endParaRPr kumimoji="0" sz="700" b="0" i="0"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endParaRPr kumimoji="0" sz="700" b="0" i="0"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1" i="0" u="none" strike="noStrike" kern="0" cap="all" spc="0" normalizeH="0" noProof="0" dirty="0">
                <a:ln>
                  <a:noFill/>
                </a:ln>
                <a:solidFill>
                  <a:schemeClr val="tx1">
                    <a:lumMod val="75000"/>
                    <a:lumOff val="25000"/>
                  </a:schemeClr>
                </a:solidFill>
                <a:effectLst/>
                <a:uLnTx/>
                <a:uFillTx/>
                <a:latin typeface="Arial"/>
                <a:cs typeface="Arial"/>
                <a:sym typeface="Arial"/>
              </a:rPr>
              <a:t>Data:</a:t>
            </a:r>
            <a:r>
              <a:rPr kumimoji="0" lang="en" sz="700" b="0" i="0" u="none" strike="noStrike" kern="0" cap="none" spc="0" normalizeH="0" baseline="0" noProof="0" dirty="0">
                <a:ln>
                  <a:noFill/>
                </a:ln>
                <a:solidFill>
                  <a:schemeClr val="tx1">
                    <a:lumMod val="75000"/>
                    <a:lumOff val="25000"/>
                  </a:schemeClr>
                </a:solidFill>
                <a:effectLst/>
                <a:uLnTx/>
                <a:uFillTx/>
                <a:latin typeface="Arial"/>
                <a:cs typeface="Arial"/>
                <a:sym typeface="Arial"/>
              </a:rPr>
              <a:t> </a:t>
            </a:r>
            <a:endParaRPr kumimoji="0" sz="700" b="0" i="0"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dirty="0">
                <a:ln>
                  <a:noFill/>
                </a:ln>
                <a:solidFill>
                  <a:schemeClr val="tx1">
                    <a:lumMod val="75000"/>
                    <a:lumOff val="25000"/>
                  </a:schemeClr>
                </a:solidFill>
                <a:effectLst/>
                <a:uLnTx/>
                <a:uFillTx/>
                <a:latin typeface="Arial"/>
                <a:cs typeface="Arial"/>
                <a:sym typeface="Arial"/>
              </a:rPr>
              <a:t>Ingestion,</a:t>
            </a:r>
            <a:endParaRPr kumimoji="0" sz="700" b="0" i="0"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dirty="0">
                <a:ln>
                  <a:noFill/>
                </a:ln>
                <a:solidFill>
                  <a:schemeClr val="tx1">
                    <a:lumMod val="75000"/>
                    <a:lumOff val="25000"/>
                  </a:schemeClr>
                </a:solidFill>
                <a:effectLst/>
                <a:uLnTx/>
                <a:uFillTx/>
                <a:latin typeface="Arial"/>
                <a:cs typeface="Arial"/>
                <a:sym typeface="Arial"/>
              </a:rPr>
              <a:t>Structure,</a:t>
            </a:r>
            <a:endParaRPr kumimoji="0" sz="700" b="0" i="0"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dirty="0">
                <a:ln>
                  <a:noFill/>
                </a:ln>
                <a:solidFill>
                  <a:schemeClr val="tx1">
                    <a:lumMod val="75000"/>
                    <a:lumOff val="25000"/>
                  </a:schemeClr>
                </a:solidFill>
                <a:effectLst/>
                <a:uLnTx/>
                <a:uFillTx/>
                <a:latin typeface="Arial"/>
                <a:cs typeface="Arial"/>
                <a:sym typeface="Arial"/>
              </a:rPr>
              <a:t>Governance, Security</a:t>
            </a:r>
            <a:endParaRPr kumimoji="0" sz="700" b="0" i="0"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p:txBody>
      </p:sp>
      <p:sp>
        <p:nvSpPr>
          <p:cNvPr id="366" name="Google Shape;366;p42"/>
          <p:cNvSpPr/>
          <p:nvPr/>
        </p:nvSpPr>
        <p:spPr>
          <a:xfrm>
            <a:off x="2850342" y="3857872"/>
            <a:ext cx="4089300" cy="282000"/>
          </a:xfrm>
          <a:prstGeom prst="roundRect">
            <a:avLst/>
          </a:prstGeom>
          <a:solidFill>
            <a:schemeClr val="accent4"/>
          </a:solidFill>
          <a:ln>
            <a:noFill/>
          </a:ln>
        </p:spPr>
        <p:txBody>
          <a:bodyPr spcFirstLastPara="1" wrap="square" lIns="18000" tIns="91425" rIns="1800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800" b="1" i="0" u="none" strike="noStrike" kern="0" cap="none" spc="0" normalizeH="0" baseline="0" noProof="0" dirty="0">
                <a:ln>
                  <a:noFill/>
                </a:ln>
                <a:solidFill>
                  <a:schemeClr val="tx1">
                    <a:lumMod val="85000"/>
                    <a:lumOff val="15000"/>
                  </a:schemeClr>
                </a:solidFill>
                <a:effectLst/>
                <a:uLnTx/>
                <a:uFillTx/>
                <a:latin typeface="Arial"/>
                <a:cs typeface="Arial"/>
                <a:sym typeface="Arial"/>
              </a:rPr>
              <a:t>Marketing Automation</a:t>
            </a:r>
            <a:endParaRPr kumimoji="0" sz="800" b="1" i="0" u="none" strike="noStrike" kern="0" cap="none" spc="0" normalizeH="0" baseline="0" noProof="0" dirty="0">
              <a:ln>
                <a:noFill/>
              </a:ln>
              <a:solidFill>
                <a:schemeClr val="tx1">
                  <a:lumMod val="85000"/>
                  <a:lumOff val="15000"/>
                </a:schemeClr>
              </a:solidFill>
              <a:effectLst/>
              <a:uLnTx/>
              <a:uFillTx/>
              <a:latin typeface="Arial"/>
              <a:cs typeface="Arial"/>
              <a:sym typeface="Arial"/>
            </a:endParaRPr>
          </a:p>
        </p:txBody>
      </p:sp>
      <p:sp>
        <p:nvSpPr>
          <p:cNvPr id="368" name="Google Shape;368;p42"/>
          <p:cNvSpPr/>
          <p:nvPr/>
        </p:nvSpPr>
        <p:spPr>
          <a:xfrm>
            <a:off x="2850342" y="1586000"/>
            <a:ext cx="1413000" cy="375900"/>
          </a:xfrm>
          <a:prstGeom prst="roundRect">
            <a:avLst/>
          </a:prstGeom>
          <a:noFill/>
          <a:ln w="6350">
            <a:solidFill>
              <a:schemeClr val="accent3"/>
            </a:solidFill>
          </a:ln>
        </p:spPr>
        <p:txBody>
          <a:bodyPr spcFirstLastPara="1" wrap="square" lIns="320040"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1" i="0" u="none" strike="noStrike" kern="0" cap="none" spc="0" normalizeH="0" baseline="0" noProof="0">
                <a:ln>
                  <a:noFill/>
                </a:ln>
                <a:solidFill>
                  <a:schemeClr val="tx1">
                    <a:lumMod val="85000"/>
                    <a:lumOff val="15000"/>
                  </a:schemeClr>
                </a:solidFill>
                <a:effectLst/>
                <a:uLnTx/>
                <a:uFillTx/>
                <a:latin typeface="Arial"/>
                <a:cs typeface="Arial"/>
                <a:sym typeface="Arial"/>
              </a:rPr>
              <a:t>Analytics</a:t>
            </a:r>
            <a:endParaRPr kumimoji="0" sz="700" b="1" i="0" u="none" strike="noStrike" kern="0" cap="none" spc="0" normalizeH="0" baseline="0" noProof="0">
              <a:ln>
                <a:noFill/>
              </a:ln>
              <a:solidFill>
                <a:schemeClr val="tx1">
                  <a:lumMod val="85000"/>
                  <a:lumOff val="15000"/>
                </a:schemeClr>
              </a:solidFill>
              <a:effectLst/>
              <a:uLnTx/>
              <a:uFillTx/>
              <a:latin typeface="Arial"/>
              <a:cs typeface="Arial"/>
              <a:sym typeface="Arial"/>
            </a:endParaRPr>
          </a:p>
        </p:txBody>
      </p:sp>
      <p:sp>
        <p:nvSpPr>
          <p:cNvPr id="370" name="Google Shape;370;p42"/>
          <p:cNvSpPr/>
          <p:nvPr/>
        </p:nvSpPr>
        <p:spPr>
          <a:xfrm>
            <a:off x="5568905" y="1596650"/>
            <a:ext cx="1539000" cy="354600"/>
          </a:xfrm>
          <a:prstGeom prst="roundRect">
            <a:avLst/>
          </a:prstGeom>
          <a:noFill/>
          <a:ln w="6350">
            <a:solidFill>
              <a:schemeClr val="accent3"/>
            </a:solidFill>
          </a:ln>
        </p:spPr>
        <p:txBody>
          <a:bodyPr spcFirstLastPara="1" wrap="square" lIns="320040" tIns="91425" rIns="18000"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1" i="0" u="none" strike="noStrike" kern="0" cap="none" spc="0" normalizeH="0" baseline="0" noProof="0">
                <a:ln>
                  <a:noFill/>
                </a:ln>
                <a:solidFill>
                  <a:schemeClr val="tx1">
                    <a:lumMod val="85000"/>
                    <a:lumOff val="15000"/>
                  </a:schemeClr>
                </a:solidFill>
                <a:effectLst/>
                <a:uLnTx/>
                <a:uFillTx/>
                <a:latin typeface="Arial"/>
                <a:cs typeface="Arial"/>
                <a:sym typeface="Arial"/>
              </a:rPr>
              <a:t>Optimization, Testing</a:t>
            </a:r>
            <a:br>
              <a:rPr kumimoji="0" lang="en" sz="700" b="1" i="0" u="none" strike="noStrike" kern="0" cap="none" spc="0" normalizeH="0" baseline="0" noProof="0">
                <a:ln>
                  <a:noFill/>
                </a:ln>
                <a:solidFill>
                  <a:schemeClr val="tx1">
                    <a:lumMod val="85000"/>
                    <a:lumOff val="15000"/>
                  </a:schemeClr>
                </a:solidFill>
                <a:effectLst/>
                <a:uLnTx/>
                <a:uFillTx/>
                <a:latin typeface="Arial"/>
                <a:cs typeface="Arial"/>
                <a:sym typeface="Arial"/>
              </a:rPr>
            </a:br>
            <a:r>
              <a:rPr kumimoji="0" lang="en" sz="700" b="1" i="0" u="none" strike="noStrike" kern="0" cap="none" spc="0" normalizeH="0" baseline="0" noProof="0">
                <a:ln>
                  <a:noFill/>
                </a:ln>
                <a:solidFill>
                  <a:schemeClr val="tx1">
                    <a:lumMod val="85000"/>
                    <a:lumOff val="15000"/>
                  </a:schemeClr>
                </a:solidFill>
                <a:effectLst/>
                <a:uLnTx/>
                <a:uFillTx/>
                <a:latin typeface="Arial"/>
                <a:cs typeface="Arial"/>
                <a:sym typeface="Arial"/>
              </a:rPr>
              <a:t>Recommendation</a:t>
            </a:r>
            <a:endParaRPr kumimoji="0" sz="700" b="1" i="0" u="none" strike="noStrike" kern="0" cap="none" spc="0" normalizeH="0" baseline="0" noProof="0">
              <a:ln>
                <a:noFill/>
              </a:ln>
              <a:solidFill>
                <a:schemeClr val="tx1">
                  <a:lumMod val="85000"/>
                  <a:lumOff val="15000"/>
                </a:schemeClr>
              </a:solidFill>
              <a:effectLst/>
              <a:uLnTx/>
              <a:uFillTx/>
              <a:latin typeface="Arial"/>
              <a:cs typeface="Arial"/>
              <a:sym typeface="Arial"/>
            </a:endParaRPr>
          </a:p>
        </p:txBody>
      </p:sp>
      <p:sp>
        <p:nvSpPr>
          <p:cNvPr id="372" name="Google Shape;372;p42"/>
          <p:cNvSpPr/>
          <p:nvPr/>
        </p:nvSpPr>
        <p:spPr>
          <a:xfrm>
            <a:off x="3678003" y="2424250"/>
            <a:ext cx="613800" cy="1038600"/>
          </a:xfrm>
          <a:prstGeom prst="roundRect">
            <a:avLst>
              <a:gd name="adj" fmla="val 8686"/>
            </a:avLst>
          </a:prstGeom>
          <a:noFill/>
          <a:ln w="6350">
            <a:solidFill>
              <a:schemeClr val="accent3"/>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dirty="0">
                <a:ln>
                  <a:noFill/>
                </a:ln>
                <a:solidFill>
                  <a:schemeClr val="tx1">
                    <a:lumMod val="75000"/>
                    <a:lumOff val="25000"/>
                  </a:schemeClr>
                </a:solidFill>
                <a:effectLst/>
                <a:uLnTx/>
                <a:uFillTx/>
                <a:latin typeface="Arial"/>
                <a:cs typeface="Arial"/>
                <a:sym typeface="Arial"/>
              </a:rPr>
              <a:t>Modeling</a:t>
            </a:r>
            <a:endParaRPr kumimoji="0" sz="700" b="0" i="0" u="none" strike="noStrike" kern="0" cap="none" spc="0" normalizeH="0" baseline="0" noProof="0" dirty="0">
              <a:ln>
                <a:noFill/>
              </a:ln>
              <a:solidFill>
                <a:schemeClr val="tx1">
                  <a:lumMod val="75000"/>
                  <a:lumOff val="25000"/>
                </a:schemeClr>
              </a:solidFill>
              <a:effectLst/>
              <a:uLnTx/>
              <a:uFillTx/>
              <a:latin typeface="Open Sans"/>
              <a:ea typeface="Open Sans"/>
              <a:cs typeface="Open Sans"/>
              <a:sym typeface="Open Sans"/>
            </a:endParaRPr>
          </a:p>
        </p:txBody>
      </p:sp>
      <p:cxnSp>
        <p:nvCxnSpPr>
          <p:cNvPr id="373" name="Google Shape;373;p42"/>
          <p:cNvCxnSpPr>
            <a:cxnSpLocks/>
          </p:cNvCxnSpPr>
          <p:nvPr/>
        </p:nvCxnSpPr>
        <p:spPr>
          <a:xfrm rot="10800000" flipH="1">
            <a:off x="1358242" y="2943625"/>
            <a:ext cx="1358400" cy="187500"/>
          </a:xfrm>
          <a:prstGeom prst="bentConnector3">
            <a:avLst>
              <a:gd name="adj1" fmla="val 50000"/>
            </a:avLst>
          </a:prstGeom>
          <a:noFill/>
          <a:ln w="6350" cap="flat" cmpd="sng">
            <a:solidFill>
              <a:schemeClr val="accent2"/>
            </a:solidFill>
            <a:prstDash val="solid"/>
            <a:round/>
            <a:headEnd type="none" w="med" len="med"/>
            <a:tailEnd type="stealth" w="med" len="med"/>
          </a:ln>
        </p:spPr>
      </p:cxnSp>
      <p:cxnSp>
        <p:nvCxnSpPr>
          <p:cNvPr id="374" name="Google Shape;374;p42"/>
          <p:cNvCxnSpPr>
            <a:cxnSpLocks/>
          </p:cNvCxnSpPr>
          <p:nvPr/>
        </p:nvCxnSpPr>
        <p:spPr>
          <a:xfrm>
            <a:off x="1358242" y="2772186"/>
            <a:ext cx="1358400" cy="171300"/>
          </a:xfrm>
          <a:prstGeom prst="bentConnector3">
            <a:avLst>
              <a:gd name="adj1" fmla="val 50000"/>
            </a:avLst>
          </a:prstGeom>
          <a:noFill/>
          <a:ln w="6350" cap="flat" cmpd="sng">
            <a:solidFill>
              <a:schemeClr val="accent2"/>
            </a:solidFill>
            <a:prstDash val="solid"/>
            <a:round/>
            <a:headEnd type="none" w="med" len="med"/>
            <a:tailEnd type="stealth" w="med" len="med"/>
          </a:ln>
        </p:spPr>
      </p:cxnSp>
      <p:cxnSp>
        <p:nvCxnSpPr>
          <p:cNvPr id="375" name="Google Shape;375;p42"/>
          <p:cNvCxnSpPr>
            <a:cxnSpLocks/>
          </p:cNvCxnSpPr>
          <p:nvPr/>
        </p:nvCxnSpPr>
        <p:spPr>
          <a:xfrm>
            <a:off x="1356417" y="2413213"/>
            <a:ext cx="1360200" cy="530400"/>
          </a:xfrm>
          <a:prstGeom prst="bentConnector3">
            <a:avLst>
              <a:gd name="adj1" fmla="val 50001"/>
            </a:avLst>
          </a:prstGeom>
          <a:noFill/>
          <a:ln w="6350" cap="flat" cmpd="sng">
            <a:solidFill>
              <a:schemeClr val="accent2"/>
            </a:solidFill>
            <a:prstDash val="solid"/>
            <a:round/>
            <a:headEnd type="none" w="med" len="med"/>
            <a:tailEnd type="stealth" w="med" len="med"/>
          </a:ln>
        </p:spPr>
      </p:cxnSp>
      <p:sp>
        <p:nvSpPr>
          <p:cNvPr id="376" name="Google Shape;376;p42"/>
          <p:cNvSpPr txBox="1"/>
          <p:nvPr/>
        </p:nvSpPr>
        <p:spPr>
          <a:xfrm>
            <a:off x="3652742" y="3606433"/>
            <a:ext cx="1190700" cy="2592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0" i="1" u="none" strike="noStrike" kern="0" cap="none" spc="0" normalizeH="0" baseline="0" noProof="0">
                <a:ln>
                  <a:noFill/>
                </a:ln>
                <a:solidFill>
                  <a:srgbClr val="000000"/>
                </a:solidFill>
                <a:effectLst/>
                <a:uLnTx/>
                <a:uFillTx/>
                <a:latin typeface="Arial"/>
                <a:cs typeface="Arial"/>
                <a:sym typeface="Arial"/>
              </a:rPr>
              <a:t>Batch Import / Export </a:t>
            </a:r>
            <a:endParaRPr kumimoji="0" sz="700" b="0" i="1" u="none" strike="noStrike" kern="0" cap="none" spc="0" normalizeH="0" baseline="0" noProof="0">
              <a:ln>
                <a:noFill/>
              </a:ln>
              <a:solidFill>
                <a:srgbClr val="000000"/>
              </a:solidFill>
              <a:effectLst/>
              <a:uLnTx/>
              <a:uFillTx/>
              <a:latin typeface="Arial"/>
              <a:cs typeface="Arial"/>
              <a:sym typeface="Arial"/>
            </a:endParaRPr>
          </a:p>
        </p:txBody>
      </p:sp>
      <p:cxnSp>
        <p:nvCxnSpPr>
          <p:cNvPr id="377" name="Google Shape;377;p42"/>
          <p:cNvCxnSpPr/>
          <p:nvPr/>
        </p:nvCxnSpPr>
        <p:spPr>
          <a:xfrm rot="10800000" flipH="1">
            <a:off x="1358249" y="1773938"/>
            <a:ext cx="1492200" cy="232800"/>
          </a:xfrm>
          <a:prstGeom prst="bentConnector3">
            <a:avLst>
              <a:gd name="adj1" fmla="val 49996"/>
            </a:avLst>
          </a:prstGeom>
          <a:noFill/>
          <a:ln w="6350" cap="flat" cmpd="sng">
            <a:solidFill>
              <a:schemeClr val="accent2"/>
            </a:solidFill>
            <a:prstDash val="solid"/>
            <a:round/>
            <a:headEnd type="none" w="med" len="med"/>
            <a:tailEnd type="stealth" w="med" len="med"/>
          </a:ln>
        </p:spPr>
      </p:cxnSp>
      <p:cxnSp>
        <p:nvCxnSpPr>
          <p:cNvPr id="378" name="Google Shape;378;p42"/>
          <p:cNvCxnSpPr/>
          <p:nvPr/>
        </p:nvCxnSpPr>
        <p:spPr>
          <a:xfrm>
            <a:off x="1358124" y="1652613"/>
            <a:ext cx="1492200" cy="121200"/>
          </a:xfrm>
          <a:prstGeom prst="bentConnector3">
            <a:avLst>
              <a:gd name="adj1" fmla="val 50001"/>
            </a:avLst>
          </a:prstGeom>
          <a:noFill/>
          <a:ln w="6350" cap="flat" cmpd="sng">
            <a:solidFill>
              <a:schemeClr val="accent2"/>
            </a:solidFill>
            <a:prstDash val="solid"/>
            <a:round/>
            <a:headEnd type="none" w="med" len="med"/>
            <a:tailEnd type="triangle" w="med" len="med"/>
          </a:ln>
        </p:spPr>
      </p:cxnSp>
      <p:cxnSp>
        <p:nvCxnSpPr>
          <p:cNvPr id="379" name="Google Shape;379;p42"/>
          <p:cNvCxnSpPr/>
          <p:nvPr/>
        </p:nvCxnSpPr>
        <p:spPr>
          <a:xfrm>
            <a:off x="1358242" y="1303050"/>
            <a:ext cx="1494000" cy="1500"/>
          </a:xfrm>
          <a:prstGeom prst="bentConnector3">
            <a:avLst>
              <a:gd name="adj1" fmla="val 50005"/>
            </a:avLst>
          </a:prstGeom>
          <a:noFill/>
          <a:ln w="6350" cap="flat" cmpd="sng">
            <a:solidFill>
              <a:schemeClr val="accent2"/>
            </a:solidFill>
            <a:prstDash val="solid"/>
            <a:round/>
            <a:headEnd type="triangle" w="med" len="med"/>
            <a:tailEnd type="triangle" w="med" len="med"/>
          </a:ln>
        </p:spPr>
      </p:cxnSp>
      <p:cxnSp>
        <p:nvCxnSpPr>
          <p:cNvPr id="381" name="Google Shape;381;p42"/>
          <p:cNvCxnSpPr>
            <a:cxnSpLocks/>
          </p:cNvCxnSpPr>
          <p:nvPr/>
        </p:nvCxnSpPr>
        <p:spPr>
          <a:xfrm>
            <a:off x="4263342" y="1773950"/>
            <a:ext cx="631500" cy="2083800"/>
          </a:xfrm>
          <a:prstGeom prst="bentConnector2">
            <a:avLst/>
          </a:prstGeom>
          <a:noFill/>
          <a:ln w="9525" cap="flat" cmpd="sng">
            <a:solidFill>
              <a:schemeClr val="accent2"/>
            </a:solidFill>
            <a:prstDash val="solid"/>
            <a:round/>
            <a:headEnd type="none" w="med" len="med"/>
            <a:tailEnd type="stealth" w="med" len="med"/>
          </a:ln>
        </p:spPr>
      </p:cxnSp>
      <p:sp>
        <p:nvSpPr>
          <p:cNvPr id="382" name="Google Shape;382;p42"/>
          <p:cNvSpPr txBox="1"/>
          <p:nvPr/>
        </p:nvSpPr>
        <p:spPr>
          <a:xfrm>
            <a:off x="4204192" y="1801350"/>
            <a:ext cx="703500" cy="415498"/>
          </a:xfrm>
          <a:prstGeom prst="rect">
            <a:avLst/>
          </a:prstGeom>
          <a:noFill/>
          <a:ln>
            <a:noFill/>
          </a:ln>
        </p:spPr>
        <p:txBody>
          <a:bodyPr spcFirstLastPara="1" wrap="square" lIns="91425" tIns="45720" rIns="91425" bIns="4572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0" i="1" u="none" strike="noStrike" kern="0" cap="none" spc="0" normalizeH="0" baseline="0" noProof="0" dirty="0">
                <a:ln>
                  <a:noFill/>
                </a:ln>
                <a:solidFill>
                  <a:schemeClr val="tx1">
                    <a:lumMod val="75000"/>
                    <a:lumOff val="25000"/>
                  </a:schemeClr>
                </a:solidFill>
                <a:effectLst/>
                <a:uLnTx/>
                <a:uFillTx/>
                <a:latin typeface="Arial"/>
                <a:cs typeface="Arial"/>
                <a:sym typeface="Arial"/>
              </a:rPr>
              <a:t>Segments</a:t>
            </a:r>
            <a:endParaRPr kumimoji="0" sz="700" b="0" i="1"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0" i="1" u="none" strike="noStrike" kern="0" cap="none" spc="0" normalizeH="0" baseline="0" noProof="0" dirty="0">
                <a:ln>
                  <a:noFill/>
                </a:ln>
                <a:solidFill>
                  <a:schemeClr val="tx1">
                    <a:lumMod val="75000"/>
                    <a:lumOff val="25000"/>
                  </a:schemeClr>
                </a:solidFill>
                <a:effectLst/>
                <a:uLnTx/>
                <a:uFillTx/>
                <a:latin typeface="Arial"/>
                <a:cs typeface="Arial"/>
                <a:sym typeface="Arial"/>
              </a:rPr>
              <a:t>Trigger Events</a:t>
            </a:r>
            <a:endParaRPr kumimoji="0" sz="700" b="0" i="1"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p:txBody>
      </p:sp>
      <p:sp>
        <p:nvSpPr>
          <p:cNvPr id="383" name="Google Shape;383;p42"/>
          <p:cNvSpPr txBox="1"/>
          <p:nvPr/>
        </p:nvSpPr>
        <p:spPr>
          <a:xfrm rot="-5400000">
            <a:off x="18589" y="1526791"/>
            <a:ext cx="766800" cy="230832"/>
          </a:xfrm>
          <a:prstGeom prst="rect">
            <a:avLst/>
          </a:prstGeom>
          <a:noFill/>
          <a:ln>
            <a:noFill/>
          </a:ln>
        </p:spPr>
        <p:txBody>
          <a:bodyPr spcFirstLastPara="1" wrap="square" lIns="91425" tIns="45720" rIns="91425" bIns="4572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all" spc="100" normalizeH="0" noProof="0" dirty="0">
                <a:ln>
                  <a:noFill/>
                </a:ln>
                <a:solidFill>
                  <a:schemeClr val="accent6"/>
                </a:solidFill>
                <a:effectLst/>
                <a:uLnTx/>
                <a:uFillTx/>
                <a:latin typeface="Arial"/>
                <a:cs typeface="Arial"/>
                <a:sym typeface="Arial"/>
              </a:rPr>
              <a:t>On</a:t>
            </a:r>
            <a:r>
              <a:rPr kumimoji="0" lang="en" sz="900" b="0" i="0" u="none" strike="noStrike" kern="0" cap="all" spc="100" normalizeH="0" noProof="0" dirty="0">
                <a:ln>
                  <a:noFill/>
                </a:ln>
                <a:solidFill>
                  <a:schemeClr val="tx1">
                    <a:lumMod val="75000"/>
                    <a:lumOff val="25000"/>
                  </a:schemeClr>
                </a:solidFill>
                <a:effectLst/>
                <a:uLnTx/>
                <a:uFillTx/>
                <a:latin typeface="Arial"/>
                <a:cs typeface="Arial"/>
                <a:sym typeface="Arial"/>
              </a:rPr>
              <a:t>line</a:t>
            </a:r>
            <a:endParaRPr kumimoji="0" sz="1200" b="0" i="0" u="none" strike="noStrike" kern="0" cap="all" spc="100" normalizeH="0" noProof="0" dirty="0">
              <a:ln>
                <a:noFill/>
              </a:ln>
              <a:solidFill>
                <a:schemeClr val="tx1">
                  <a:lumMod val="75000"/>
                  <a:lumOff val="25000"/>
                </a:schemeClr>
              </a:solidFill>
              <a:effectLst/>
              <a:uLnTx/>
              <a:uFillTx/>
              <a:latin typeface="Arial"/>
              <a:cs typeface="Arial"/>
              <a:sym typeface="Arial"/>
            </a:endParaRPr>
          </a:p>
        </p:txBody>
      </p:sp>
      <p:sp>
        <p:nvSpPr>
          <p:cNvPr id="384" name="Google Shape;384;p42"/>
          <p:cNvSpPr txBox="1"/>
          <p:nvPr/>
        </p:nvSpPr>
        <p:spPr>
          <a:xfrm rot="-5400000">
            <a:off x="18589" y="2804185"/>
            <a:ext cx="766800" cy="230832"/>
          </a:xfrm>
          <a:prstGeom prst="rect">
            <a:avLst/>
          </a:prstGeom>
          <a:noFill/>
          <a:ln>
            <a:noFill/>
          </a:ln>
        </p:spPr>
        <p:txBody>
          <a:bodyPr spcFirstLastPara="1" wrap="square" lIns="91425" tIns="45720" rIns="91425" bIns="4572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all" spc="100" normalizeH="0" noProof="0" dirty="0">
                <a:ln>
                  <a:noFill/>
                </a:ln>
                <a:solidFill>
                  <a:schemeClr val="accent2"/>
                </a:solidFill>
                <a:effectLst/>
                <a:uLnTx/>
                <a:uFillTx/>
                <a:latin typeface="Arial"/>
                <a:cs typeface="Arial"/>
                <a:sym typeface="Arial"/>
              </a:rPr>
              <a:t>Off</a:t>
            </a:r>
            <a:r>
              <a:rPr kumimoji="0" lang="en" sz="900" b="0" i="0" u="none" strike="noStrike" kern="0" cap="all" spc="100" normalizeH="0" noProof="0" dirty="0">
                <a:ln>
                  <a:noFill/>
                </a:ln>
                <a:solidFill>
                  <a:schemeClr val="tx1">
                    <a:lumMod val="50000"/>
                    <a:lumOff val="50000"/>
                  </a:schemeClr>
                </a:solidFill>
                <a:effectLst/>
                <a:uLnTx/>
                <a:uFillTx/>
                <a:latin typeface="Arial"/>
                <a:cs typeface="Arial"/>
                <a:sym typeface="Arial"/>
              </a:rPr>
              <a:t>line</a:t>
            </a:r>
            <a:endParaRPr kumimoji="0" sz="1200" b="0" i="0" u="none" strike="noStrike" kern="0" cap="all" spc="100" normalizeH="0" noProof="0" dirty="0">
              <a:ln>
                <a:noFill/>
              </a:ln>
              <a:solidFill>
                <a:schemeClr val="tx1">
                  <a:lumMod val="50000"/>
                  <a:lumOff val="50000"/>
                </a:schemeClr>
              </a:solidFill>
              <a:effectLst/>
              <a:uLnTx/>
              <a:uFillTx/>
              <a:latin typeface="Arial"/>
              <a:cs typeface="Arial"/>
              <a:sym typeface="Arial"/>
            </a:endParaRPr>
          </a:p>
        </p:txBody>
      </p:sp>
      <p:sp>
        <p:nvSpPr>
          <p:cNvPr id="385" name="Google Shape;385;p42"/>
          <p:cNvSpPr txBox="1"/>
          <p:nvPr/>
        </p:nvSpPr>
        <p:spPr>
          <a:xfrm>
            <a:off x="1506210" y="1754392"/>
            <a:ext cx="1098900" cy="200055"/>
          </a:xfrm>
          <a:prstGeom prst="rect">
            <a:avLst/>
          </a:prstGeom>
          <a:noFill/>
          <a:ln>
            <a:noFill/>
          </a:ln>
        </p:spPr>
        <p:txBody>
          <a:bodyPr spcFirstLastPara="1" wrap="square" lIns="91425" tIns="45720" rIns="91425" bIns="4572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0" i="1" u="none" strike="noStrike" kern="0" cap="none" spc="0" normalizeH="0" baseline="0" noProof="0" dirty="0">
                <a:ln>
                  <a:noFill/>
                </a:ln>
                <a:solidFill>
                  <a:schemeClr val="tx1">
                    <a:lumMod val="75000"/>
                    <a:lumOff val="25000"/>
                  </a:schemeClr>
                </a:solidFill>
                <a:effectLst/>
                <a:uLnTx/>
                <a:uFillTx/>
                <a:latin typeface="Arial"/>
                <a:cs typeface="Arial"/>
                <a:sym typeface="Arial"/>
              </a:rPr>
              <a:t>Click Traffic</a:t>
            </a:r>
            <a:endParaRPr kumimoji="0" sz="700" b="0" i="1"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p:txBody>
      </p:sp>
      <p:sp>
        <p:nvSpPr>
          <p:cNvPr id="386" name="Google Shape;386;p42"/>
          <p:cNvSpPr/>
          <p:nvPr/>
        </p:nvSpPr>
        <p:spPr>
          <a:xfrm>
            <a:off x="580943" y="4107175"/>
            <a:ext cx="777300" cy="320100"/>
          </a:xfrm>
          <a:prstGeom prst="roundRect">
            <a:avLst/>
          </a:prstGeom>
          <a:solidFill>
            <a:schemeClr val="accent6"/>
          </a:solidFill>
          <a:ln>
            <a:noFill/>
          </a:ln>
        </p:spPr>
        <p:txBody>
          <a:bodyPr spcFirstLastPara="1" wrap="square" lIns="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700" b="0" i="0" u="none" strike="noStrike" kern="0" cap="none" spc="0" normalizeH="0" baseline="0" noProof="0">
                <a:ln>
                  <a:noFill/>
                </a:ln>
                <a:solidFill>
                  <a:srgbClr val="FFFFFF"/>
                </a:solidFill>
                <a:effectLst/>
                <a:uLnTx/>
                <a:uFillTx/>
                <a:latin typeface="Arial"/>
                <a:cs typeface="Arial"/>
                <a:sym typeface="Arial"/>
              </a:rPr>
              <a:t>SMS / Mobile Notification</a:t>
            </a:r>
            <a:endParaRPr kumimoji="0" sz="700" b="0" i="0" u="none" strike="noStrike" kern="0" cap="none" spc="0" normalizeH="0" baseline="0" noProof="0">
              <a:ln>
                <a:noFill/>
              </a:ln>
              <a:solidFill>
                <a:srgbClr val="FFFFFF"/>
              </a:solidFill>
              <a:effectLst/>
              <a:uLnTx/>
              <a:uFillTx/>
              <a:latin typeface="Arial"/>
              <a:cs typeface="Arial"/>
              <a:sym typeface="Arial"/>
            </a:endParaRPr>
          </a:p>
        </p:txBody>
      </p:sp>
      <p:sp>
        <p:nvSpPr>
          <p:cNvPr id="387" name="Google Shape;387;p42"/>
          <p:cNvSpPr/>
          <p:nvPr/>
        </p:nvSpPr>
        <p:spPr>
          <a:xfrm>
            <a:off x="5569105" y="2259700"/>
            <a:ext cx="1539000" cy="418200"/>
          </a:xfrm>
          <a:prstGeom prst="roundRect">
            <a:avLst>
              <a:gd name="adj" fmla="val 8858"/>
            </a:avLst>
          </a:prstGeom>
          <a:noFill/>
          <a:ln w="6350">
            <a:solidFill>
              <a:schemeClr val="accent3"/>
            </a:solidFill>
          </a:ln>
        </p:spPr>
        <p:txBody>
          <a:bodyPr spcFirstLastPara="1" wrap="square" lIns="320040"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1" i="0" u="none" strike="noStrike" kern="0" cap="none" spc="0" normalizeH="0" baseline="0" noProof="0" dirty="0">
                <a:ln>
                  <a:noFill/>
                </a:ln>
                <a:solidFill>
                  <a:schemeClr val="tx1">
                    <a:lumMod val="85000"/>
                    <a:lumOff val="15000"/>
                  </a:schemeClr>
                </a:solidFill>
                <a:effectLst/>
                <a:uLnTx/>
                <a:uFillTx/>
                <a:latin typeface="Arial"/>
                <a:cs typeface="Arial"/>
                <a:sym typeface="Arial"/>
              </a:rPr>
              <a:t>CMS Content Services</a:t>
            </a:r>
            <a:endParaRPr kumimoji="0" sz="700" b="1" i="0" u="none" strike="noStrike" kern="0" cap="none" spc="0" normalizeH="0" baseline="0" noProof="0" dirty="0">
              <a:ln>
                <a:noFill/>
              </a:ln>
              <a:solidFill>
                <a:schemeClr val="tx1">
                  <a:lumMod val="85000"/>
                  <a:lumOff val="15000"/>
                </a:schemeClr>
              </a:solidFill>
              <a:effectLst/>
              <a:uLnTx/>
              <a:uFillTx/>
              <a:latin typeface="Arial"/>
              <a:cs typeface="Arial"/>
              <a:sym typeface="Arial"/>
            </a:endParaRPr>
          </a:p>
          <a:p>
            <a:pPr marL="0" marR="0" lvl="0" indent="0"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1" i="0" u="none" strike="noStrike" kern="0" cap="none" spc="0" normalizeH="0" baseline="0" noProof="0" dirty="0">
                <a:ln>
                  <a:noFill/>
                </a:ln>
                <a:solidFill>
                  <a:schemeClr val="tx1">
                    <a:lumMod val="85000"/>
                    <a:lumOff val="15000"/>
                  </a:schemeClr>
                </a:solidFill>
                <a:effectLst/>
                <a:uLnTx/>
                <a:uFillTx/>
                <a:latin typeface="Arial"/>
                <a:cs typeface="Arial"/>
                <a:sym typeface="Arial"/>
              </a:rPr>
              <a:t>Templates &amp; Components</a:t>
            </a:r>
            <a:endParaRPr kumimoji="0" sz="700" b="1" i="0" u="none" strike="noStrike" kern="0" cap="none" spc="0" normalizeH="0" baseline="0" noProof="0" dirty="0">
              <a:ln>
                <a:noFill/>
              </a:ln>
              <a:solidFill>
                <a:schemeClr val="tx1">
                  <a:lumMod val="85000"/>
                  <a:lumOff val="15000"/>
                </a:schemeClr>
              </a:solidFill>
              <a:effectLst/>
              <a:uLnTx/>
              <a:uFillTx/>
              <a:latin typeface="Arial"/>
              <a:cs typeface="Arial"/>
              <a:sym typeface="Arial"/>
            </a:endParaRPr>
          </a:p>
        </p:txBody>
      </p:sp>
      <p:cxnSp>
        <p:nvCxnSpPr>
          <p:cNvPr id="388" name="Google Shape;388;p42"/>
          <p:cNvCxnSpPr/>
          <p:nvPr/>
        </p:nvCxnSpPr>
        <p:spPr>
          <a:xfrm>
            <a:off x="4263342" y="1773950"/>
            <a:ext cx="1305600" cy="600"/>
          </a:xfrm>
          <a:prstGeom prst="bentConnector3">
            <a:avLst>
              <a:gd name="adj1" fmla="val 49999"/>
            </a:avLst>
          </a:prstGeom>
          <a:noFill/>
          <a:ln w="9525" cap="flat" cmpd="sng">
            <a:solidFill>
              <a:schemeClr val="accent2"/>
            </a:solidFill>
            <a:prstDash val="solid"/>
            <a:round/>
            <a:headEnd type="triangle" w="med" len="med"/>
            <a:tailEnd type="triangle" w="med" len="med"/>
          </a:ln>
        </p:spPr>
      </p:cxnSp>
      <p:cxnSp>
        <p:nvCxnSpPr>
          <p:cNvPr id="389" name="Google Shape;389;p42"/>
          <p:cNvCxnSpPr>
            <a:cxnSpLocks/>
          </p:cNvCxnSpPr>
          <p:nvPr/>
        </p:nvCxnSpPr>
        <p:spPr>
          <a:xfrm>
            <a:off x="1358242" y="3922100"/>
            <a:ext cx="1492200" cy="76800"/>
          </a:xfrm>
          <a:prstGeom prst="bentConnector3">
            <a:avLst>
              <a:gd name="adj1" fmla="val 49997"/>
            </a:avLst>
          </a:prstGeom>
          <a:noFill/>
          <a:ln w="6350" cap="flat" cmpd="sng">
            <a:solidFill>
              <a:schemeClr val="accent2"/>
            </a:solidFill>
            <a:prstDash val="solid"/>
            <a:round/>
            <a:headEnd type="none" w="med" len="med"/>
            <a:tailEnd type="stealth" w="med" len="med"/>
          </a:ln>
        </p:spPr>
      </p:cxnSp>
      <p:cxnSp>
        <p:nvCxnSpPr>
          <p:cNvPr id="390" name="Google Shape;390;p42"/>
          <p:cNvCxnSpPr>
            <a:cxnSpLocks/>
          </p:cNvCxnSpPr>
          <p:nvPr/>
        </p:nvCxnSpPr>
        <p:spPr>
          <a:xfrm rot="10800000" flipH="1">
            <a:off x="1358242" y="3998725"/>
            <a:ext cx="1492200" cy="268500"/>
          </a:xfrm>
          <a:prstGeom prst="bentConnector3">
            <a:avLst>
              <a:gd name="adj1" fmla="val 49997"/>
            </a:avLst>
          </a:prstGeom>
          <a:noFill/>
          <a:ln w="6350" cap="flat" cmpd="sng">
            <a:solidFill>
              <a:schemeClr val="accent2"/>
            </a:solidFill>
            <a:prstDash val="solid"/>
            <a:round/>
            <a:headEnd type="none" w="med" len="med"/>
            <a:tailEnd type="triangle" w="med" len="med"/>
          </a:ln>
        </p:spPr>
      </p:cxnSp>
      <p:cxnSp>
        <p:nvCxnSpPr>
          <p:cNvPr id="391" name="Google Shape;391;p42"/>
          <p:cNvCxnSpPr>
            <a:cxnSpLocks/>
            <a:endCxn id="355" idx="1"/>
          </p:cNvCxnSpPr>
          <p:nvPr/>
        </p:nvCxnSpPr>
        <p:spPr>
          <a:xfrm flipV="1">
            <a:off x="6939642" y="3585638"/>
            <a:ext cx="1062633" cy="413234"/>
          </a:xfrm>
          <a:prstGeom prst="bentConnector3">
            <a:avLst>
              <a:gd name="adj1" fmla="val 50000"/>
            </a:avLst>
          </a:prstGeom>
          <a:noFill/>
          <a:ln w="9525" cap="flat" cmpd="sng">
            <a:solidFill>
              <a:schemeClr val="accent2"/>
            </a:solidFill>
            <a:prstDash val="solid"/>
            <a:round/>
            <a:headEnd type="none" w="med" len="med"/>
            <a:tailEnd type="triangle" w="med" len="med"/>
          </a:ln>
        </p:spPr>
      </p:cxnSp>
      <p:sp>
        <p:nvSpPr>
          <p:cNvPr id="392" name="Google Shape;392;p42"/>
          <p:cNvSpPr txBox="1"/>
          <p:nvPr/>
        </p:nvSpPr>
        <p:spPr>
          <a:xfrm>
            <a:off x="6970895" y="3671421"/>
            <a:ext cx="627332" cy="307777"/>
          </a:xfrm>
          <a:prstGeom prst="rect">
            <a:avLst/>
          </a:prstGeom>
          <a:noFill/>
          <a:ln>
            <a:noFill/>
          </a:ln>
        </p:spPr>
        <p:txBody>
          <a:bodyPr spcFirstLastPara="1" wrap="square" lIns="91425" tIns="45720" rIns="91425" bIns="4572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0" i="1" u="none" strike="noStrike" kern="0" cap="none" spc="0" normalizeH="0" baseline="0" noProof="0" dirty="0">
                <a:ln>
                  <a:noFill/>
                </a:ln>
                <a:solidFill>
                  <a:schemeClr val="tx1">
                    <a:lumMod val="75000"/>
                    <a:lumOff val="25000"/>
                  </a:schemeClr>
                </a:solidFill>
                <a:effectLst/>
                <a:uLnTx/>
                <a:uFillTx/>
                <a:latin typeface="Arial"/>
                <a:cs typeface="Arial"/>
                <a:sym typeface="Arial"/>
              </a:rPr>
              <a:t>Message Delivery</a:t>
            </a:r>
            <a:endParaRPr kumimoji="0" sz="700" b="0" i="1"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p:txBody>
      </p:sp>
      <p:cxnSp>
        <p:nvCxnSpPr>
          <p:cNvPr id="393" name="Google Shape;393;p42"/>
          <p:cNvCxnSpPr>
            <a:cxnSpLocks/>
            <a:endCxn id="356" idx="1"/>
          </p:cNvCxnSpPr>
          <p:nvPr/>
        </p:nvCxnSpPr>
        <p:spPr>
          <a:xfrm flipV="1">
            <a:off x="6939642" y="3961913"/>
            <a:ext cx="1062633" cy="36959"/>
          </a:xfrm>
          <a:prstGeom prst="bentConnector3">
            <a:avLst>
              <a:gd name="adj1" fmla="val 50000"/>
            </a:avLst>
          </a:prstGeom>
          <a:noFill/>
          <a:ln w="9525" cap="flat" cmpd="sng">
            <a:solidFill>
              <a:schemeClr val="accent2"/>
            </a:solidFill>
            <a:prstDash val="solid"/>
            <a:round/>
            <a:headEnd type="none" w="med" len="med"/>
            <a:tailEnd type="triangle" w="med" len="med"/>
          </a:ln>
        </p:spPr>
      </p:cxnSp>
      <p:cxnSp>
        <p:nvCxnSpPr>
          <p:cNvPr id="394" name="Google Shape;394;p42"/>
          <p:cNvCxnSpPr>
            <a:cxnSpLocks/>
          </p:cNvCxnSpPr>
          <p:nvPr/>
        </p:nvCxnSpPr>
        <p:spPr>
          <a:xfrm rot="5400000">
            <a:off x="5140075" y="2662443"/>
            <a:ext cx="950347" cy="1440511"/>
          </a:xfrm>
          <a:prstGeom prst="bentConnector3">
            <a:avLst>
              <a:gd name="adj1" fmla="val 50000"/>
            </a:avLst>
          </a:prstGeom>
          <a:noFill/>
          <a:ln w="9525" cap="flat" cmpd="sng">
            <a:solidFill>
              <a:schemeClr val="accent2"/>
            </a:solidFill>
            <a:prstDash val="solid"/>
            <a:round/>
            <a:headEnd type="none" w="med" len="med"/>
            <a:tailEnd type="triangle" w="med" len="med"/>
          </a:ln>
        </p:spPr>
      </p:cxnSp>
      <p:sp>
        <p:nvSpPr>
          <p:cNvPr id="380" name="Google Shape;380;p42"/>
          <p:cNvSpPr/>
          <p:nvPr/>
        </p:nvSpPr>
        <p:spPr>
          <a:xfrm>
            <a:off x="2852378" y="1116675"/>
            <a:ext cx="1413000" cy="375900"/>
          </a:xfrm>
          <a:prstGeom prst="roundRect">
            <a:avLst/>
          </a:prstGeom>
          <a:noFill/>
          <a:ln w="6350">
            <a:solidFill>
              <a:schemeClr val="accent3"/>
            </a:solidFill>
          </a:ln>
        </p:spPr>
        <p:txBody>
          <a:bodyPr spcFirstLastPara="1" wrap="square" lIns="320040" tIns="91425" rIns="91425" bIns="91425"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1" i="0" u="none" strike="noStrike" kern="0" cap="none" spc="0" normalizeH="0" baseline="0" noProof="0" dirty="0">
                <a:ln>
                  <a:noFill/>
                </a:ln>
                <a:solidFill>
                  <a:schemeClr val="tx1">
                    <a:lumMod val="85000"/>
                    <a:lumOff val="15000"/>
                  </a:schemeClr>
                </a:solidFill>
                <a:effectLst/>
                <a:uLnTx/>
                <a:uFillTx/>
                <a:latin typeface="Arial"/>
                <a:cs typeface="Arial"/>
                <a:sym typeface="Arial"/>
              </a:rPr>
              <a:t>Audiences &amp; Segments</a:t>
            </a:r>
            <a:endParaRPr kumimoji="0" sz="700" b="1" i="0" u="none" strike="noStrike" kern="0" cap="none" spc="0" normalizeH="0" baseline="0" noProof="0" dirty="0">
              <a:ln>
                <a:noFill/>
              </a:ln>
              <a:solidFill>
                <a:schemeClr val="tx1">
                  <a:lumMod val="85000"/>
                  <a:lumOff val="15000"/>
                </a:schemeClr>
              </a:solidFill>
              <a:effectLst/>
              <a:uLnTx/>
              <a:uFillTx/>
              <a:latin typeface="Arial"/>
              <a:cs typeface="Arial"/>
              <a:sym typeface="Arial"/>
            </a:endParaRPr>
          </a:p>
        </p:txBody>
      </p:sp>
      <p:sp>
        <p:nvSpPr>
          <p:cNvPr id="395" name="Google Shape;395;p42"/>
          <p:cNvSpPr/>
          <p:nvPr/>
        </p:nvSpPr>
        <p:spPr>
          <a:xfrm>
            <a:off x="5566003" y="2698125"/>
            <a:ext cx="1539000" cy="209400"/>
          </a:xfrm>
          <a:prstGeom prst="roundRect">
            <a:avLst/>
          </a:prstGeom>
          <a:noFill/>
          <a:ln w="6350">
            <a:solidFill>
              <a:schemeClr val="accent3"/>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a:ln>
                  <a:noFill/>
                </a:ln>
                <a:solidFill>
                  <a:schemeClr val="tx1">
                    <a:lumMod val="75000"/>
                    <a:lumOff val="25000"/>
                  </a:schemeClr>
                </a:solidFill>
                <a:effectLst/>
                <a:uLnTx/>
                <a:uFillTx/>
                <a:latin typeface="Arial"/>
                <a:cs typeface="Arial"/>
                <a:sym typeface="Arial"/>
              </a:rPr>
              <a:t>Asset Management</a:t>
            </a:r>
            <a:endParaRPr kumimoji="0" sz="700" b="0" i="0" u="none" strike="noStrike" kern="0" cap="none" spc="0" normalizeH="0" baseline="0" noProof="0">
              <a:ln>
                <a:noFill/>
              </a:ln>
              <a:solidFill>
                <a:schemeClr val="tx1">
                  <a:lumMod val="75000"/>
                  <a:lumOff val="25000"/>
                </a:schemeClr>
              </a:solidFill>
              <a:effectLst/>
              <a:uLnTx/>
              <a:uFillTx/>
              <a:latin typeface="Arial"/>
              <a:cs typeface="Arial"/>
              <a:sym typeface="Arial"/>
            </a:endParaRPr>
          </a:p>
        </p:txBody>
      </p:sp>
      <p:cxnSp>
        <p:nvCxnSpPr>
          <p:cNvPr id="397" name="Google Shape;397;p42"/>
          <p:cNvCxnSpPr>
            <a:cxnSpLocks/>
            <a:endCxn id="350" idx="1"/>
          </p:cNvCxnSpPr>
          <p:nvPr/>
        </p:nvCxnSpPr>
        <p:spPr>
          <a:xfrm>
            <a:off x="7108105" y="2468800"/>
            <a:ext cx="894170" cy="1806"/>
          </a:xfrm>
          <a:prstGeom prst="bentConnector3">
            <a:avLst>
              <a:gd name="adj1" fmla="val 50000"/>
            </a:avLst>
          </a:prstGeom>
          <a:noFill/>
          <a:ln w="9525" cap="flat" cmpd="sng">
            <a:solidFill>
              <a:schemeClr val="accent2"/>
            </a:solidFill>
            <a:prstDash val="solid"/>
            <a:round/>
            <a:headEnd type="none" w="med" len="med"/>
            <a:tailEnd type="triangle" w="med" len="med"/>
          </a:ln>
        </p:spPr>
      </p:cxnSp>
      <p:cxnSp>
        <p:nvCxnSpPr>
          <p:cNvPr id="399" name="Google Shape;399;p42"/>
          <p:cNvCxnSpPr>
            <a:cxnSpLocks/>
          </p:cNvCxnSpPr>
          <p:nvPr/>
        </p:nvCxnSpPr>
        <p:spPr>
          <a:xfrm rot="-5400000" flipH="1">
            <a:off x="3842242" y="2805250"/>
            <a:ext cx="395100" cy="1710300"/>
          </a:xfrm>
          <a:prstGeom prst="bentConnector3">
            <a:avLst>
              <a:gd name="adj1" fmla="val 49990"/>
            </a:avLst>
          </a:prstGeom>
          <a:noFill/>
          <a:ln w="9525" cap="flat" cmpd="sng">
            <a:solidFill>
              <a:schemeClr val="accent2"/>
            </a:solidFill>
            <a:prstDash val="solid"/>
            <a:round/>
            <a:headEnd type="triangle" w="med" len="med"/>
            <a:tailEnd type="triangle" w="med" len="med"/>
          </a:ln>
        </p:spPr>
      </p:cxnSp>
      <p:cxnSp>
        <p:nvCxnSpPr>
          <p:cNvPr id="400" name="Google Shape;400;p42"/>
          <p:cNvCxnSpPr/>
          <p:nvPr/>
        </p:nvCxnSpPr>
        <p:spPr>
          <a:xfrm rot="-5400000" flipH="1">
            <a:off x="6184505" y="2105150"/>
            <a:ext cx="308400" cy="600"/>
          </a:xfrm>
          <a:prstGeom prst="bentConnector3">
            <a:avLst>
              <a:gd name="adj1" fmla="val 50008"/>
            </a:avLst>
          </a:prstGeom>
          <a:noFill/>
          <a:ln w="9525" cap="flat" cmpd="sng">
            <a:solidFill>
              <a:schemeClr val="accent2"/>
            </a:solidFill>
            <a:prstDash val="solid"/>
            <a:round/>
            <a:headEnd type="none" w="med" len="med"/>
            <a:tailEnd type="triangle" w="med" len="med"/>
          </a:ln>
        </p:spPr>
      </p:cxnSp>
      <p:sp>
        <p:nvSpPr>
          <p:cNvPr id="401" name="Google Shape;401;p42"/>
          <p:cNvSpPr txBox="1"/>
          <p:nvPr/>
        </p:nvSpPr>
        <p:spPr>
          <a:xfrm>
            <a:off x="4287925" y="1468434"/>
            <a:ext cx="1285560" cy="307777"/>
          </a:xfrm>
          <a:prstGeom prst="rect">
            <a:avLst/>
          </a:prstGeom>
          <a:noFill/>
          <a:ln>
            <a:noFill/>
          </a:ln>
        </p:spPr>
        <p:txBody>
          <a:bodyPr spcFirstLastPara="1" wrap="square" lIns="91425" tIns="45720" rIns="91425" bIns="4572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0" i="1" u="none" strike="noStrike" kern="0" cap="none" spc="0" normalizeH="0" baseline="0" noProof="0" dirty="0">
                <a:ln>
                  <a:noFill/>
                </a:ln>
                <a:solidFill>
                  <a:schemeClr val="tx1">
                    <a:lumMod val="75000"/>
                    <a:lumOff val="25000"/>
                  </a:schemeClr>
                </a:solidFill>
                <a:effectLst/>
                <a:uLnTx/>
                <a:uFillTx/>
                <a:latin typeface="Arial"/>
                <a:cs typeface="Arial"/>
                <a:sym typeface="Arial"/>
              </a:rPr>
              <a:t>Segments &amp; Attributes</a:t>
            </a:r>
            <a:endParaRPr kumimoji="0" sz="700" b="0" i="1"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0" i="1" u="none" strike="noStrike" kern="0" cap="none" spc="0" normalizeH="0" baseline="0" noProof="0" dirty="0">
                <a:ln>
                  <a:noFill/>
                </a:ln>
                <a:solidFill>
                  <a:schemeClr val="tx1">
                    <a:lumMod val="75000"/>
                    <a:lumOff val="25000"/>
                  </a:schemeClr>
                </a:solidFill>
                <a:effectLst/>
                <a:uLnTx/>
                <a:uFillTx/>
                <a:latin typeface="Arial"/>
                <a:cs typeface="Arial"/>
                <a:sym typeface="Arial"/>
              </a:rPr>
              <a:t>Success Metrics</a:t>
            </a:r>
            <a:endParaRPr kumimoji="0" sz="700" b="0" i="1" u="none" strike="noStrike" kern="0" cap="none" spc="0" normalizeH="0" baseline="0" noProof="0" dirty="0">
              <a:ln>
                <a:noFill/>
              </a:ln>
              <a:solidFill>
                <a:schemeClr val="tx1">
                  <a:lumMod val="75000"/>
                  <a:lumOff val="25000"/>
                </a:schemeClr>
              </a:solidFill>
              <a:effectLst/>
              <a:uLnTx/>
              <a:uFillTx/>
              <a:latin typeface="Arial"/>
              <a:cs typeface="Arial"/>
              <a:sym typeface="Arial"/>
            </a:endParaRPr>
          </a:p>
        </p:txBody>
      </p:sp>
      <p:sp>
        <p:nvSpPr>
          <p:cNvPr id="402" name="Google Shape;402;p42"/>
          <p:cNvSpPr txBox="1"/>
          <p:nvPr/>
        </p:nvSpPr>
        <p:spPr>
          <a:xfrm>
            <a:off x="6331613" y="1950998"/>
            <a:ext cx="1038900" cy="307777"/>
          </a:xfrm>
          <a:prstGeom prst="rect">
            <a:avLst/>
          </a:prstGeom>
          <a:noFill/>
          <a:ln>
            <a:noFill/>
          </a:ln>
        </p:spPr>
        <p:txBody>
          <a:bodyPr spcFirstLastPara="1" wrap="square" lIns="91425" tIns="45720" rIns="91425" bIns="45720" anchor="t" anchorCtr="0">
            <a:spAutoFit/>
          </a:bodyPr>
          <a:lstStyle>
            <a:defPPr>
              <a:defRPr lang="en-US"/>
            </a:defPPr>
            <a:lvl1pPr marR="0" lvl="0" indent="0" algn="ctr" defTabSz="914400" fontAlgn="auto">
              <a:lnSpc>
                <a:spcPct val="100000"/>
              </a:lnSpc>
              <a:spcBef>
                <a:spcPts val="0"/>
              </a:spcBef>
              <a:spcAft>
                <a:spcPts val="0"/>
              </a:spcAft>
              <a:buClr>
                <a:srgbClr val="000000"/>
              </a:buClr>
              <a:buSzTx/>
              <a:buFont typeface="Arial"/>
              <a:buNone/>
              <a:tabLst/>
              <a:defRPr kumimoji="0" sz="600" b="0" i="1" u="none" strike="noStrike" kern="0" cap="none" spc="0" normalizeH="0" baseline="0">
                <a:ln>
                  <a:noFill/>
                </a:ln>
                <a:solidFill>
                  <a:schemeClr val="tx1">
                    <a:lumMod val="75000"/>
                    <a:lumOff val="25000"/>
                  </a:schemeClr>
                </a:solidFill>
                <a:effectLst/>
                <a:uLnTx/>
                <a:uFillTx/>
                <a:latin typeface="Arial"/>
                <a:cs typeface="Arial"/>
              </a:defRPr>
            </a:lvl1pPr>
          </a:lstStyle>
          <a:p>
            <a:pPr algn="l"/>
            <a:r>
              <a:rPr lang="en" sz="700" dirty="0">
                <a:sym typeface="Arial"/>
              </a:rPr>
              <a:t>Rules and </a:t>
            </a:r>
            <a:br>
              <a:rPr lang="en" sz="700" dirty="0">
                <a:sym typeface="Arial"/>
              </a:rPr>
            </a:br>
            <a:r>
              <a:rPr lang="en" sz="700" dirty="0">
                <a:sym typeface="Arial"/>
              </a:rPr>
              <a:t>Segmented Content</a:t>
            </a:r>
            <a:endParaRPr sz="700" dirty="0">
              <a:sym typeface="Arial"/>
            </a:endParaRPr>
          </a:p>
        </p:txBody>
      </p:sp>
      <p:sp>
        <p:nvSpPr>
          <p:cNvPr id="403" name="Google Shape;403;p42"/>
          <p:cNvSpPr txBox="1"/>
          <p:nvPr/>
        </p:nvSpPr>
        <p:spPr>
          <a:xfrm>
            <a:off x="5232167" y="3206495"/>
            <a:ext cx="1038900" cy="200055"/>
          </a:xfrm>
          <a:prstGeom prst="rect">
            <a:avLst/>
          </a:prstGeom>
          <a:noFill/>
          <a:ln>
            <a:noFill/>
          </a:ln>
        </p:spPr>
        <p:txBody>
          <a:bodyPr spcFirstLastPara="1" wrap="square" lIns="91425" tIns="45720" rIns="91425" bIns="4572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700" b="0" i="1" u="none" strike="noStrike" kern="0" cap="none" spc="0" normalizeH="0" baseline="0" noProof="0">
                <a:ln>
                  <a:noFill/>
                </a:ln>
                <a:solidFill>
                  <a:schemeClr val="tx1">
                    <a:lumMod val="75000"/>
                    <a:lumOff val="25000"/>
                  </a:schemeClr>
                </a:solidFill>
                <a:effectLst/>
                <a:uLnTx/>
                <a:uFillTx/>
                <a:latin typeface="Arial"/>
                <a:cs typeface="Arial"/>
                <a:sym typeface="Arial"/>
              </a:rPr>
              <a:t>eMail Templates</a:t>
            </a:r>
            <a:endParaRPr kumimoji="0" sz="700" b="0" i="1" u="none" strike="noStrike" kern="0" cap="none" spc="0" normalizeH="0" baseline="0" noProof="0">
              <a:ln>
                <a:noFill/>
              </a:ln>
              <a:solidFill>
                <a:schemeClr val="tx1">
                  <a:lumMod val="75000"/>
                  <a:lumOff val="25000"/>
                </a:schemeClr>
              </a:solidFill>
              <a:effectLst/>
              <a:uLnTx/>
              <a:uFillTx/>
              <a:latin typeface="Arial"/>
              <a:cs typeface="Arial"/>
              <a:sym typeface="Arial"/>
            </a:endParaRPr>
          </a:p>
        </p:txBody>
      </p:sp>
      <p:sp>
        <p:nvSpPr>
          <p:cNvPr id="404" name="Google Shape;404;p42"/>
          <p:cNvSpPr txBox="1"/>
          <p:nvPr/>
        </p:nvSpPr>
        <p:spPr>
          <a:xfrm>
            <a:off x="580942" y="3516225"/>
            <a:ext cx="753600" cy="317700"/>
          </a:xfrm>
          <a:prstGeom prst="rect">
            <a:avLst/>
          </a:prstGeom>
          <a:noFill/>
          <a:ln>
            <a:noFill/>
          </a:ln>
        </p:spPr>
        <p:txBody>
          <a:bodyPr spcFirstLastPara="1"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a:ln>
                  <a:noFill/>
                </a:ln>
                <a:solidFill>
                  <a:srgbClr val="FFFFFF"/>
                </a:solidFill>
                <a:effectLst/>
                <a:uLnTx/>
                <a:uFillTx/>
                <a:latin typeface="Open Sans"/>
                <a:ea typeface="Open Sans"/>
                <a:cs typeface="Open Sans"/>
                <a:sym typeface="Open Sans"/>
              </a:rPr>
              <a:t>DWH / Enterprise Data Stream</a:t>
            </a:r>
            <a:endParaRPr kumimoji="0" sz="7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405" name="Google Shape;405;p42"/>
          <p:cNvSpPr/>
          <p:nvPr/>
        </p:nvSpPr>
        <p:spPr>
          <a:xfrm>
            <a:off x="580943" y="3334512"/>
            <a:ext cx="777300" cy="320100"/>
          </a:xfrm>
          <a:prstGeom prst="roundRect">
            <a:avLst/>
          </a:prstGeom>
          <a:solidFill>
            <a:srgbClr val="0033A0"/>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700"/>
              <a:buFont typeface="Arial"/>
              <a:buNone/>
              <a:tabLst/>
              <a:defRPr/>
            </a:pPr>
            <a:r>
              <a:rPr kumimoji="0" lang="en" sz="700" b="0" i="0" u="none" strike="noStrike" kern="0" cap="none" spc="0" normalizeH="0" baseline="0" noProof="0">
                <a:ln>
                  <a:noFill/>
                </a:ln>
                <a:solidFill>
                  <a:srgbClr val="FFFFFF"/>
                </a:solidFill>
                <a:effectLst/>
                <a:uLnTx/>
                <a:uFillTx/>
                <a:latin typeface="Arial"/>
                <a:cs typeface="Arial"/>
                <a:sym typeface="Arial"/>
              </a:rPr>
              <a:t>PIM</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406" name="Google Shape;406;p42"/>
          <p:cNvCxnSpPr>
            <a:cxnSpLocks/>
          </p:cNvCxnSpPr>
          <p:nvPr/>
        </p:nvCxnSpPr>
        <p:spPr>
          <a:xfrm rot="10800000" flipH="1">
            <a:off x="1358242" y="2943462"/>
            <a:ext cx="1358400" cy="551100"/>
          </a:xfrm>
          <a:prstGeom prst="bentConnector3">
            <a:avLst>
              <a:gd name="adj1" fmla="val 50000"/>
            </a:avLst>
          </a:prstGeom>
          <a:noFill/>
          <a:ln w="6350" cap="flat" cmpd="sng">
            <a:solidFill>
              <a:schemeClr val="accent2"/>
            </a:solidFill>
            <a:prstDash val="solid"/>
            <a:round/>
            <a:headEnd type="none" w="med" len="med"/>
            <a:tailEnd type="triangle" w="med" len="med"/>
          </a:ln>
        </p:spPr>
      </p:cxnSp>
      <p:sp>
        <p:nvSpPr>
          <p:cNvPr id="407" name="Google Shape;407;p42"/>
          <p:cNvSpPr txBox="1"/>
          <p:nvPr/>
        </p:nvSpPr>
        <p:spPr>
          <a:xfrm>
            <a:off x="7909627" y="2084958"/>
            <a:ext cx="781800" cy="246221"/>
          </a:xfrm>
          <a:prstGeom prst="rect">
            <a:avLst/>
          </a:prstGeom>
          <a:noFill/>
          <a:ln>
            <a:noFill/>
          </a:ln>
        </p:spPr>
        <p:txBody>
          <a:bodyPr spcFirstLastPara="1" wrap="square" lIns="91440" tIns="45720" rIns="91440" bIns="45720" anchor="t" anchorCtr="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00" b="1" i="0" u="none" strike="noStrike" kern="0" cap="none" spc="0" normalizeH="0" baseline="0" noProof="0">
                <a:ln>
                  <a:noFill/>
                </a:ln>
                <a:solidFill>
                  <a:schemeClr val="tx1">
                    <a:lumMod val="85000"/>
                    <a:lumOff val="15000"/>
                  </a:schemeClr>
                </a:solidFill>
                <a:effectLst/>
                <a:uLnTx/>
                <a:uFillTx/>
                <a:latin typeface="Arial"/>
                <a:cs typeface="Arial"/>
                <a:sym typeface="Arial"/>
              </a:rPr>
              <a:t>Pull</a:t>
            </a:r>
            <a:endParaRPr kumimoji="0" sz="800" b="1" i="0" u="none" strike="noStrike" kern="0" cap="none" spc="0" normalizeH="0" baseline="0" noProof="0">
              <a:ln>
                <a:noFill/>
              </a:ln>
              <a:solidFill>
                <a:schemeClr val="tx1">
                  <a:lumMod val="85000"/>
                  <a:lumOff val="15000"/>
                </a:schemeClr>
              </a:solidFill>
              <a:effectLst/>
              <a:uLnTx/>
              <a:uFillTx/>
              <a:latin typeface="Arial"/>
              <a:cs typeface="Arial"/>
              <a:sym typeface="Arial"/>
            </a:endParaRPr>
          </a:p>
        </p:txBody>
      </p:sp>
      <p:sp>
        <p:nvSpPr>
          <p:cNvPr id="408" name="Google Shape;408;p42"/>
          <p:cNvSpPr txBox="1"/>
          <p:nvPr/>
        </p:nvSpPr>
        <p:spPr>
          <a:xfrm>
            <a:off x="7909627" y="2795389"/>
            <a:ext cx="781800" cy="246221"/>
          </a:xfrm>
          <a:prstGeom prst="rect">
            <a:avLst/>
          </a:prstGeom>
          <a:noFill/>
          <a:ln>
            <a:noFill/>
          </a:ln>
        </p:spPr>
        <p:txBody>
          <a:bodyPr spcFirstLastPara="1" wrap="square" lIns="91440" tIns="45720" rIns="91440" bIns="45720" anchor="t" anchorCtr="0">
            <a:spAutoFit/>
          </a:bodyPr>
          <a:lstStyle/>
          <a:p>
            <a:pPr marL="0" marR="0" lvl="0" indent="0"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1000" b="1" i="0" u="none" strike="noStrike" kern="0" cap="none" spc="0" normalizeH="0" baseline="0" noProof="0">
                <a:ln>
                  <a:noFill/>
                </a:ln>
                <a:solidFill>
                  <a:schemeClr val="tx1">
                    <a:lumMod val="85000"/>
                    <a:lumOff val="15000"/>
                  </a:schemeClr>
                </a:solidFill>
                <a:effectLst/>
                <a:uLnTx/>
                <a:uFillTx/>
                <a:latin typeface="Arial"/>
                <a:cs typeface="Arial"/>
                <a:sym typeface="Arial"/>
              </a:rPr>
              <a:t>Push</a:t>
            </a:r>
            <a:endParaRPr kumimoji="0" sz="1400" b="0" i="0" u="none" strike="noStrike" kern="0" cap="none" spc="0" normalizeH="0" baseline="0" noProof="0">
              <a:ln>
                <a:noFill/>
              </a:ln>
              <a:solidFill>
                <a:schemeClr val="tx1">
                  <a:lumMod val="85000"/>
                  <a:lumOff val="15000"/>
                </a:schemeClr>
              </a:solidFill>
              <a:effectLst/>
              <a:uLnTx/>
              <a:uFillTx/>
              <a:latin typeface="Arial"/>
              <a:cs typeface="Arial"/>
              <a:sym typeface="Arial"/>
            </a:endParaRPr>
          </a:p>
        </p:txBody>
      </p:sp>
      <p:sp>
        <p:nvSpPr>
          <p:cNvPr id="410" name="Google Shape;410;p42"/>
          <p:cNvSpPr txBox="1"/>
          <p:nvPr/>
        </p:nvSpPr>
        <p:spPr>
          <a:xfrm rot="-5400000">
            <a:off x="18589" y="3948924"/>
            <a:ext cx="766800" cy="230832"/>
          </a:xfrm>
          <a:prstGeom prst="rect">
            <a:avLst/>
          </a:prstGeom>
          <a:noFill/>
          <a:ln>
            <a:noFill/>
          </a:ln>
        </p:spPr>
        <p:txBody>
          <a:bodyPr spcFirstLastPara="1" wrap="square" lIns="91425" tIns="45720" rIns="91425" bIns="4572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1" i="0" u="none" strike="noStrike" kern="0" cap="all" spc="100" normalizeH="0" noProof="0" dirty="0" err="1">
                <a:ln>
                  <a:noFill/>
                </a:ln>
                <a:solidFill>
                  <a:schemeClr val="accent6"/>
                </a:solidFill>
                <a:effectLst/>
                <a:uLnTx/>
                <a:uFillTx/>
                <a:latin typeface="Arial"/>
                <a:cs typeface="Arial"/>
                <a:sym typeface="Arial"/>
              </a:rPr>
              <a:t>ON</a:t>
            </a:r>
            <a:r>
              <a:rPr kumimoji="0" lang="en" sz="900" b="0" i="0" u="none" strike="noStrike" kern="0" cap="all" spc="100" normalizeH="0" noProof="0" dirty="0" err="1">
                <a:ln>
                  <a:noFill/>
                </a:ln>
                <a:solidFill>
                  <a:schemeClr val="tx1">
                    <a:lumMod val="75000"/>
                    <a:lumOff val="25000"/>
                  </a:schemeClr>
                </a:solidFill>
                <a:effectLst/>
                <a:uLnTx/>
                <a:uFillTx/>
                <a:latin typeface="Arial"/>
                <a:cs typeface="Arial"/>
                <a:sym typeface="Arial"/>
              </a:rPr>
              <a:t>line</a:t>
            </a:r>
            <a:endParaRPr kumimoji="0" sz="1200" b="0" i="0" u="none" strike="noStrike" kern="0" cap="all" spc="100" normalizeH="0" noProof="0" dirty="0">
              <a:ln>
                <a:noFill/>
              </a:ln>
              <a:solidFill>
                <a:schemeClr val="tx1">
                  <a:lumMod val="75000"/>
                  <a:lumOff val="25000"/>
                </a:schemeClr>
              </a:solidFill>
              <a:effectLst/>
              <a:uLnTx/>
              <a:uFillTx/>
              <a:latin typeface="Arial"/>
              <a:cs typeface="Arial"/>
              <a:sym typeface="Arial"/>
            </a:endParaRPr>
          </a:p>
        </p:txBody>
      </p:sp>
      <p:sp>
        <p:nvSpPr>
          <p:cNvPr id="66" name="Google Shape;355;p42">
            <a:extLst>
              <a:ext uri="{FF2B5EF4-FFF2-40B4-BE49-F238E27FC236}">
                <a16:creationId xmlns:a16="http://schemas.microsoft.com/office/drawing/2014/main" id="{76327D91-FB2F-CD40-92E1-E5B5A2CAC8E3}"/>
              </a:ext>
            </a:extLst>
          </p:cNvPr>
          <p:cNvSpPr/>
          <p:nvPr/>
        </p:nvSpPr>
        <p:spPr>
          <a:xfrm>
            <a:off x="8002199" y="3043926"/>
            <a:ext cx="956866" cy="320100"/>
          </a:xfrm>
          <a:prstGeom prst="rect">
            <a:avLst/>
          </a:prstGeom>
          <a:noFill/>
          <a:ln w="6350">
            <a:solidFill>
              <a:schemeClr val="accent3"/>
            </a:solidFill>
          </a:ln>
        </p:spPr>
        <p:txBody>
          <a:bodyPr spcFirstLastPara="1" wrap="square" lIns="274320" tIns="91425" rIns="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900" b="0" i="0" u="none" strike="noStrike" kern="0" cap="none" spc="0" normalizeH="0" baseline="0" noProof="0">
                <a:ln>
                  <a:noFill/>
                </a:ln>
                <a:solidFill>
                  <a:schemeClr val="tx1">
                    <a:lumMod val="85000"/>
                    <a:lumOff val="15000"/>
                  </a:schemeClr>
                </a:solidFill>
                <a:effectLst/>
                <a:uLnTx/>
                <a:uFillTx/>
                <a:latin typeface="Arial"/>
                <a:cs typeface="Arial"/>
                <a:sym typeface="Arial"/>
              </a:rPr>
              <a:t>Direct Mail</a:t>
            </a:r>
            <a:endParaRPr kumimoji="0" sz="9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67" name="Google Shape;356;p42">
            <a:extLst>
              <a:ext uri="{FF2B5EF4-FFF2-40B4-BE49-F238E27FC236}">
                <a16:creationId xmlns:a16="http://schemas.microsoft.com/office/drawing/2014/main" id="{F39830AC-07C4-2E47-B5AC-E2F57593A9A9}"/>
              </a:ext>
            </a:extLst>
          </p:cNvPr>
          <p:cNvSpPr/>
          <p:nvPr/>
        </p:nvSpPr>
        <p:spPr>
          <a:xfrm>
            <a:off x="8002199" y="4178138"/>
            <a:ext cx="956866" cy="320100"/>
          </a:xfrm>
          <a:prstGeom prst="rect">
            <a:avLst/>
          </a:prstGeom>
          <a:noFill/>
          <a:ln w="6350">
            <a:solidFill>
              <a:schemeClr val="accent3"/>
            </a:solid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 sz="900" b="0" i="0" u="none" strike="noStrike" kern="0" cap="none" spc="0" normalizeH="0" baseline="0" noProof="0">
                <a:ln>
                  <a:noFill/>
                </a:ln>
                <a:solidFill>
                  <a:schemeClr val="tx1">
                    <a:lumMod val="85000"/>
                    <a:lumOff val="15000"/>
                  </a:schemeClr>
                </a:solidFill>
                <a:effectLst/>
                <a:uLnTx/>
                <a:uFillTx/>
                <a:latin typeface="Arial"/>
                <a:cs typeface="Arial"/>
                <a:sym typeface="Arial"/>
              </a:rPr>
              <a:t>Digital Media</a:t>
            </a:r>
            <a:endParaRPr kumimoji="0" sz="9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cxnSp>
        <p:nvCxnSpPr>
          <p:cNvPr id="68" name="Google Shape;391;p42">
            <a:extLst>
              <a:ext uri="{FF2B5EF4-FFF2-40B4-BE49-F238E27FC236}">
                <a16:creationId xmlns:a16="http://schemas.microsoft.com/office/drawing/2014/main" id="{3A1A959D-224C-A54A-9F2B-0C31F46C7B9E}"/>
              </a:ext>
            </a:extLst>
          </p:cNvPr>
          <p:cNvCxnSpPr>
            <a:cxnSpLocks/>
            <a:endCxn id="66" idx="1"/>
          </p:cNvCxnSpPr>
          <p:nvPr/>
        </p:nvCxnSpPr>
        <p:spPr>
          <a:xfrm flipV="1">
            <a:off x="6939642" y="3203976"/>
            <a:ext cx="1062557" cy="794896"/>
          </a:xfrm>
          <a:prstGeom prst="bentConnector3">
            <a:avLst>
              <a:gd name="adj1" fmla="val 50000"/>
            </a:avLst>
          </a:prstGeom>
          <a:noFill/>
          <a:ln w="9525" cap="flat" cmpd="sng">
            <a:solidFill>
              <a:schemeClr val="accent2"/>
            </a:solidFill>
            <a:prstDash val="solid"/>
            <a:round/>
            <a:headEnd type="none" w="med" len="med"/>
            <a:tailEnd type="triangle" w="med" len="med"/>
          </a:ln>
        </p:spPr>
      </p:cxnSp>
      <p:cxnSp>
        <p:nvCxnSpPr>
          <p:cNvPr id="71" name="Google Shape;391;p42">
            <a:extLst>
              <a:ext uri="{FF2B5EF4-FFF2-40B4-BE49-F238E27FC236}">
                <a16:creationId xmlns:a16="http://schemas.microsoft.com/office/drawing/2014/main" id="{F82A03D6-39E3-644B-A1EE-EC436EDE246B}"/>
              </a:ext>
            </a:extLst>
          </p:cNvPr>
          <p:cNvCxnSpPr>
            <a:cxnSpLocks/>
            <a:endCxn id="67" idx="1"/>
          </p:cNvCxnSpPr>
          <p:nvPr/>
        </p:nvCxnSpPr>
        <p:spPr>
          <a:xfrm>
            <a:off x="6939642" y="3998872"/>
            <a:ext cx="1062557" cy="339316"/>
          </a:xfrm>
          <a:prstGeom prst="bentConnector3">
            <a:avLst>
              <a:gd name="adj1" fmla="val 50000"/>
            </a:avLst>
          </a:prstGeom>
          <a:noFill/>
          <a:ln w="9525" cap="flat" cmpd="sng">
            <a:solidFill>
              <a:schemeClr val="accent2"/>
            </a:solidFill>
            <a:prstDash val="solid"/>
            <a:round/>
            <a:headEnd type="none" w="med" len="med"/>
            <a:tailEnd type="triangle" w="med" len="med"/>
          </a:ln>
        </p:spPr>
      </p:cxnSp>
      <p:pic>
        <p:nvPicPr>
          <p:cNvPr id="72" name="Picture 71">
            <a:extLst>
              <a:ext uri="{FF2B5EF4-FFF2-40B4-BE49-F238E27FC236}">
                <a16:creationId xmlns:a16="http://schemas.microsoft.com/office/drawing/2014/main" id="{705AF44E-68D8-EB4D-B935-333B067FC88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8055386" y="3105719"/>
            <a:ext cx="233814" cy="248430"/>
          </a:xfrm>
          <a:prstGeom prst="rect">
            <a:avLst/>
          </a:prstGeom>
        </p:spPr>
      </p:pic>
      <p:sp>
        <p:nvSpPr>
          <p:cNvPr id="2" name="Footer Placeholder 1">
            <a:extLst>
              <a:ext uri="{FF2B5EF4-FFF2-40B4-BE49-F238E27FC236}">
                <a16:creationId xmlns:a16="http://schemas.microsoft.com/office/drawing/2014/main" id="{2EFC01F7-E38A-804F-92AD-5B00373FE6B1}"/>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42C261A5-BC3D-EC46-ABAB-4BB468087FA4}"/>
              </a:ext>
            </a:extLst>
          </p:cNvPr>
          <p:cNvSpPr>
            <a:spLocks noGrp="1"/>
          </p:cNvSpPr>
          <p:nvPr>
            <p:ph type="sldNum" sz="quarter" idx="13"/>
          </p:nvPr>
        </p:nvSpPr>
        <p:spPr/>
        <p:txBody>
          <a:bodyPr/>
          <a:lstStyle/>
          <a:p>
            <a:fld id="{2EFEF571-C9B4-4D92-A7F7-315B894862A8}" type="slidenum">
              <a:rPr lang="en-US" smtClean="0"/>
              <a:pPr/>
              <a:t>122</a:t>
            </a:fld>
            <a:endParaRPr lang="en-US"/>
          </a:p>
        </p:txBody>
      </p:sp>
      <p:sp>
        <p:nvSpPr>
          <p:cNvPr id="76" name="TextBox 75">
            <a:extLst>
              <a:ext uri="{FF2B5EF4-FFF2-40B4-BE49-F238E27FC236}">
                <a16:creationId xmlns:a16="http://schemas.microsoft.com/office/drawing/2014/main" id="{CCCA181F-D16F-9948-BF84-6ED4B5E6D55D}"/>
              </a:ext>
            </a:extLst>
          </p:cNvPr>
          <p:cNvSpPr txBox="1"/>
          <p:nvPr/>
        </p:nvSpPr>
        <p:spPr>
          <a:xfrm>
            <a:off x="5200267" y="5389385"/>
            <a:ext cx="889987" cy="346249"/>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825" b="0" i="0" u="none" strike="noStrike" kern="1200" cap="all" spc="50" normalizeH="0" noProof="0" dirty="0">
                <a:ln>
                  <a:noFill/>
                </a:ln>
                <a:solidFill>
                  <a:schemeClr val="accent3"/>
                </a:solidFill>
                <a:effectLst/>
                <a:uLnTx/>
                <a:uFillTx/>
                <a:latin typeface="Arial"/>
                <a:ea typeface="+mn-ea"/>
              </a:rPr>
              <a:t>PRODUCTS </a:t>
            </a:r>
          </a:p>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825" b="0" i="0" u="none" strike="noStrike" kern="1200" cap="all" spc="50" normalizeH="0" noProof="0" dirty="0">
                <a:ln>
                  <a:noFill/>
                </a:ln>
                <a:solidFill>
                  <a:schemeClr val="accent3"/>
                </a:solidFill>
                <a:effectLst/>
                <a:uLnTx/>
                <a:uFillTx/>
                <a:latin typeface="Arial"/>
                <a:ea typeface="+mn-ea"/>
              </a:rPr>
              <a:t>LEVERAGED</a:t>
            </a:r>
          </a:p>
        </p:txBody>
      </p:sp>
      <p:pic>
        <p:nvPicPr>
          <p:cNvPr id="78" name="Picture 77">
            <a:extLst>
              <a:ext uri="{FF2B5EF4-FFF2-40B4-BE49-F238E27FC236}">
                <a16:creationId xmlns:a16="http://schemas.microsoft.com/office/drawing/2014/main" id="{9295F8CE-B4DE-E143-B5A5-4AC621EE72E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984" t="2542" r="1984" b="2542"/>
          <a:stretch/>
        </p:blipFill>
        <p:spPr>
          <a:xfrm>
            <a:off x="5616162" y="2358940"/>
            <a:ext cx="246888" cy="246888"/>
          </a:xfrm>
          <a:prstGeom prst="rect">
            <a:avLst/>
          </a:prstGeom>
        </p:spPr>
      </p:pic>
      <p:pic>
        <p:nvPicPr>
          <p:cNvPr id="79" name="Picture 78">
            <a:extLst>
              <a:ext uri="{FF2B5EF4-FFF2-40B4-BE49-F238E27FC236}">
                <a16:creationId xmlns:a16="http://schemas.microsoft.com/office/drawing/2014/main" id="{07EA1F22-A6FC-9448-85A2-EB3166292F2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425" t="2542" r="2425" b="2542"/>
          <a:stretch/>
        </p:blipFill>
        <p:spPr>
          <a:xfrm>
            <a:off x="2905009" y="1648466"/>
            <a:ext cx="246889" cy="246888"/>
          </a:xfrm>
          <a:prstGeom prst="rect">
            <a:avLst/>
          </a:prstGeom>
        </p:spPr>
      </p:pic>
      <p:pic>
        <p:nvPicPr>
          <p:cNvPr id="80" name="Picture 79">
            <a:extLst>
              <a:ext uri="{FF2B5EF4-FFF2-40B4-BE49-F238E27FC236}">
                <a16:creationId xmlns:a16="http://schemas.microsoft.com/office/drawing/2014/main" id="{ACB7F449-4FA1-EA49-B4D3-E35704F5D23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050299" y="3869558"/>
            <a:ext cx="246888" cy="246888"/>
          </a:xfrm>
          <a:prstGeom prst="rect">
            <a:avLst/>
          </a:prstGeom>
        </p:spPr>
      </p:pic>
      <p:pic>
        <p:nvPicPr>
          <p:cNvPr id="81" name="Picture 80">
            <a:extLst>
              <a:ext uri="{FF2B5EF4-FFF2-40B4-BE49-F238E27FC236}">
                <a16:creationId xmlns:a16="http://schemas.microsoft.com/office/drawing/2014/main" id="{04110144-D5DE-E94D-9060-78F45A9E9054}"/>
              </a:ext>
            </a:extLst>
          </p:cNvPr>
          <p:cNvPicPr>
            <a:picLocks/>
          </p:cNvPicPr>
          <p:nvPr/>
        </p:nvPicPr>
        <p:blipFill rotWithShape="1">
          <a:blip r:embed="rId7" cstate="print">
            <a:extLst>
              <a:ext uri="{28A0092B-C50C-407E-A947-70E740481C1C}">
                <a14:useLocalDpi xmlns:a14="http://schemas.microsoft.com/office/drawing/2010/main"/>
              </a:ext>
            </a:extLst>
          </a:blip>
          <a:srcRect l="2524" t="2542" r="2524" b="2542"/>
          <a:stretch/>
        </p:blipFill>
        <p:spPr>
          <a:xfrm>
            <a:off x="2891360" y="1191672"/>
            <a:ext cx="245242" cy="245242"/>
          </a:xfrm>
          <a:prstGeom prst="rect">
            <a:avLst/>
          </a:prstGeom>
        </p:spPr>
      </p:pic>
      <p:pic>
        <p:nvPicPr>
          <p:cNvPr id="82" name="Picture 81">
            <a:extLst>
              <a:ext uri="{FF2B5EF4-FFF2-40B4-BE49-F238E27FC236}">
                <a16:creationId xmlns:a16="http://schemas.microsoft.com/office/drawing/2014/main" id="{C4AAED2A-7BD3-5B4C-8163-F56DF83E808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5074" t="4190" r="5074" b="4190"/>
          <a:stretch/>
        </p:blipFill>
        <p:spPr>
          <a:xfrm>
            <a:off x="5607737" y="1659758"/>
            <a:ext cx="246888" cy="246888"/>
          </a:xfrm>
          <a:prstGeom prst="rect">
            <a:avLst/>
          </a:prstGeom>
        </p:spPr>
      </p:pic>
      <p:pic>
        <p:nvPicPr>
          <p:cNvPr id="28" name="Picture 27">
            <a:extLst>
              <a:ext uri="{FF2B5EF4-FFF2-40B4-BE49-F238E27FC236}">
                <a16:creationId xmlns:a16="http://schemas.microsoft.com/office/drawing/2014/main" id="{7EEB05A4-2E67-3E43-ACF5-D98C321681B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722880" y="2454910"/>
            <a:ext cx="873760" cy="312057"/>
          </a:xfrm>
          <a:prstGeom prst="rect">
            <a:avLst/>
          </a:prstGeom>
        </p:spPr>
      </p:pic>
    </p:spTree>
    <p:extLst>
      <p:ext uri="{BB962C8B-B14F-4D97-AF65-F5344CB8AC3E}">
        <p14:creationId xmlns:p14="http://schemas.microsoft.com/office/powerpoint/2010/main" val="4986537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 y="5143500"/>
            <a:ext cx="3840559" cy="307777"/>
          </a:xfrm>
          <a:prstGeom prst="rect">
            <a:avLst/>
          </a:prstGeom>
          <a:noFill/>
        </p:spPr>
        <p:txBody>
          <a:bodyPr wrap="square" rtlCol="0">
            <a:spAutoFit/>
          </a:bodyPr>
          <a:lstStyle>
            <a:defPPr>
              <a:defRPr lang="en-US"/>
            </a:defPPr>
            <a:lvl1pPr fontAlgn="ctr">
              <a:defRPr sz="1400" b="1">
                <a:solidFill>
                  <a:schemeClr val="accent6"/>
                </a:solidFill>
              </a:defRPr>
            </a:lvl1pPr>
          </a:lstStyle>
          <a:p>
            <a:pPr marL="0" marR="0" lvl="0" indent="0" algn="l" defTabSz="685783" rtl="0" eaLnBrk="1" fontAlgn="ctr"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16749F"/>
              </a:solidFill>
              <a:effectLst/>
              <a:uLnTx/>
              <a:uFillTx/>
              <a:latin typeface="Arial" panose="020B0604020202020204" pitchFamily="34" charset="0"/>
              <a:ea typeface="+mn-ea"/>
              <a:cs typeface="Arial" panose="020B0604020202020204" pitchFamily="34" charset="0"/>
            </a:endParaRPr>
          </a:p>
        </p:txBody>
      </p:sp>
      <p:sp>
        <p:nvSpPr>
          <p:cNvPr id="4" name="Title 3">
            <a:extLst>
              <a:ext uri="{FF2B5EF4-FFF2-40B4-BE49-F238E27FC236}">
                <a16:creationId xmlns:a16="http://schemas.microsoft.com/office/drawing/2014/main" id="{C7BA86A0-4641-FA4B-8BB3-0019E5BD4CF1}"/>
              </a:ext>
            </a:extLst>
          </p:cNvPr>
          <p:cNvSpPr>
            <a:spLocks noGrp="1"/>
          </p:cNvSpPr>
          <p:nvPr>
            <p:ph type="title"/>
          </p:nvPr>
        </p:nvSpPr>
        <p:spPr>
          <a:xfrm>
            <a:off x="336809" y="303978"/>
            <a:ext cx="3503754" cy="923330"/>
          </a:xfrm>
        </p:spPr>
        <p:txBody>
          <a:bodyPr/>
          <a:lstStyle/>
          <a:p>
            <a:r>
              <a:rPr lang="en-US" dirty="0"/>
              <a:t>Delivering content-at-scale for a global pharma on AEM</a:t>
            </a:r>
            <a:br>
              <a:rPr lang="en-US" dirty="0"/>
            </a:br>
            <a:endParaRPr lang="en-US" dirty="0"/>
          </a:p>
        </p:txBody>
      </p:sp>
      <p:sp>
        <p:nvSpPr>
          <p:cNvPr id="3" name="Footer Placeholder 2">
            <a:extLst>
              <a:ext uri="{FF2B5EF4-FFF2-40B4-BE49-F238E27FC236}">
                <a16:creationId xmlns:a16="http://schemas.microsoft.com/office/drawing/2014/main" id="{4779E226-6ECB-104F-96AB-5C22EF7B5CB2}"/>
              </a:ext>
            </a:extLst>
          </p:cNvPr>
          <p:cNvSpPr>
            <a:spLocks noGrp="1"/>
          </p:cNvSpPr>
          <p:nvPr>
            <p:ph type="ftr" sz="quarter" idx="13"/>
          </p:nvPr>
        </p:nvSpPr>
        <p:spPr/>
        <p:txBody>
          <a:bodyPr/>
          <a:lstStyle/>
          <a:p>
            <a:r>
              <a:rPr lang="en-US"/>
              <a:t>© 2020</a:t>
            </a:r>
          </a:p>
        </p:txBody>
      </p:sp>
      <p:sp>
        <p:nvSpPr>
          <p:cNvPr id="6" name="Slide Number Placeholder 5">
            <a:extLst>
              <a:ext uri="{FF2B5EF4-FFF2-40B4-BE49-F238E27FC236}">
                <a16:creationId xmlns:a16="http://schemas.microsoft.com/office/drawing/2014/main" id="{1737DA33-767F-F045-865B-AF4F0ABE9DB1}"/>
              </a:ext>
            </a:extLst>
          </p:cNvPr>
          <p:cNvSpPr>
            <a:spLocks noGrp="1"/>
          </p:cNvSpPr>
          <p:nvPr>
            <p:ph type="sldNum" sz="quarter" idx="14"/>
          </p:nvPr>
        </p:nvSpPr>
        <p:spPr/>
        <p:txBody>
          <a:bodyPr/>
          <a:lstStyle/>
          <a:p>
            <a:fld id="{CDEE2954-54E9-4846-B9AA-9D6731F553AF}" type="slidenum">
              <a:rPr lang="en-US" smtClean="0"/>
              <a:pPr/>
              <a:t>123</a:t>
            </a:fld>
            <a:endParaRPr lang="en-US"/>
          </a:p>
        </p:txBody>
      </p:sp>
      <p:sp>
        <p:nvSpPr>
          <p:cNvPr id="7" name="Text Placeholder 6">
            <a:extLst>
              <a:ext uri="{FF2B5EF4-FFF2-40B4-BE49-F238E27FC236}">
                <a16:creationId xmlns:a16="http://schemas.microsoft.com/office/drawing/2014/main" id="{AB44499B-EB43-DD4D-B664-AC643691AB93}"/>
              </a:ext>
            </a:extLst>
          </p:cNvPr>
          <p:cNvSpPr>
            <a:spLocks noGrp="1"/>
          </p:cNvSpPr>
          <p:nvPr>
            <p:ph type="body" sz="quarter" idx="15"/>
          </p:nvPr>
        </p:nvSpPr>
        <p:spPr>
          <a:xfrm>
            <a:off x="340334" y="1154283"/>
            <a:ext cx="1937199" cy="2149306"/>
          </a:xfrm>
        </p:spPr>
        <p:txBody>
          <a:bodyPr/>
          <a:lstStyle/>
          <a:p>
            <a:r>
              <a:rPr lang="en-US" dirty="0"/>
              <a:t>The Story</a:t>
            </a:r>
          </a:p>
          <a:p>
            <a:pPr lvl="1"/>
            <a:r>
              <a:rPr lang="en-US" altLang="x-none" dirty="0"/>
              <a:t>Client had significant pipeline pressures and was seeking </a:t>
            </a:r>
            <a:br>
              <a:rPr lang="en-US" altLang="x-none" dirty="0"/>
            </a:br>
            <a:r>
              <a:rPr lang="en-US" altLang="x-none" dirty="0"/>
              <a:t>cost savings to reinvest </a:t>
            </a:r>
          </a:p>
          <a:p>
            <a:pPr lvl="1"/>
            <a:r>
              <a:rPr lang="en-US" altLang="x-none" dirty="0"/>
              <a:t>Lack of consistency in creating content across markets while leveraging tools, and publishing technologies that had been </a:t>
            </a:r>
            <a:br>
              <a:rPr lang="en-US" altLang="x-none" dirty="0"/>
            </a:br>
            <a:r>
              <a:rPr lang="en-US" altLang="x-none" dirty="0"/>
              <a:t>put in place</a:t>
            </a:r>
          </a:p>
          <a:p>
            <a:pPr lvl="1"/>
            <a:r>
              <a:rPr lang="en-US" altLang="x-none" dirty="0"/>
              <a:t>Agencies were enabling inefficiencies and creating inconsistencies in content messaging across </a:t>
            </a:r>
            <a:br>
              <a:rPr lang="en-US" altLang="x-none" dirty="0"/>
            </a:br>
            <a:r>
              <a:rPr lang="en-US" altLang="x-none" dirty="0"/>
              <a:t>digital channels</a:t>
            </a:r>
          </a:p>
        </p:txBody>
      </p:sp>
      <p:sp>
        <p:nvSpPr>
          <p:cNvPr id="8" name="Text Placeholder 7">
            <a:extLst>
              <a:ext uri="{FF2B5EF4-FFF2-40B4-BE49-F238E27FC236}">
                <a16:creationId xmlns:a16="http://schemas.microsoft.com/office/drawing/2014/main" id="{116D07D8-B6F6-3445-B588-A79AEBA50ED6}"/>
              </a:ext>
            </a:extLst>
          </p:cNvPr>
          <p:cNvSpPr>
            <a:spLocks noGrp="1"/>
          </p:cNvSpPr>
          <p:nvPr>
            <p:ph type="body" sz="quarter" idx="16"/>
          </p:nvPr>
        </p:nvSpPr>
        <p:spPr>
          <a:xfrm>
            <a:off x="2387601" y="1154283"/>
            <a:ext cx="2184400" cy="2149306"/>
          </a:xfrm>
        </p:spPr>
        <p:txBody>
          <a:bodyPr/>
          <a:lstStyle/>
          <a:p>
            <a:r>
              <a:rPr lang="en-US" dirty="0"/>
              <a:t>We Delivered</a:t>
            </a:r>
          </a:p>
          <a:p>
            <a:pPr lvl="1"/>
            <a:r>
              <a:rPr lang="en-US" dirty="0"/>
              <a:t>Establish a pilot to design and co-create an operating model to create and publish content across the EU market assigning success measures to prove the value </a:t>
            </a:r>
          </a:p>
          <a:p>
            <a:pPr lvl="1"/>
            <a:r>
              <a:rPr lang="en-US" dirty="0"/>
              <a:t>Established a rigorous onboarding programs for agencies and brands to consume the services including catalogue based pricing and clear hand-offs</a:t>
            </a:r>
          </a:p>
          <a:p>
            <a:pPr lvl="1"/>
            <a:r>
              <a:rPr lang="en-US" dirty="0"/>
              <a:t>Delivered a multi-year business case and roadmap to achieve financial and operational savings </a:t>
            </a:r>
          </a:p>
        </p:txBody>
      </p:sp>
      <p:sp>
        <p:nvSpPr>
          <p:cNvPr id="28" name="Text Placeholder 27">
            <a:extLst>
              <a:ext uri="{FF2B5EF4-FFF2-40B4-BE49-F238E27FC236}">
                <a16:creationId xmlns:a16="http://schemas.microsoft.com/office/drawing/2014/main" id="{C965DC7E-90C4-0549-BF69-9C59B903E9B9}"/>
              </a:ext>
            </a:extLst>
          </p:cNvPr>
          <p:cNvSpPr>
            <a:spLocks noGrp="1"/>
          </p:cNvSpPr>
          <p:nvPr>
            <p:ph type="body" sz="quarter" idx="17"/>
          </p:nvPr>
        </p:nvSpPr>
        <p:spPr>
          <a:xfrm>
            <a:off x="337762" y="3515241"/>
            <a:ext cx="1212191" cy="707886"/>
          </a:xfrm>
        </p:spPr>
        <p:txBody>
          <a:bodyPr/>
          <a:lstStyle/>
          <a:p>
            <a:r>
              <a:rPr lang="en-US" dirty="0"/>
              <a:t>50%</a:t>
            </a:r>
          </a:p>
        </p:txBody>
      </p:sp>
      <p:sp>
        <p:nvSpPr>
          <p:cNvPr id="32" name="Text Placeholder 31">
            <a:extLst>
              <a:ext uri="{FF2B5EF4-FFF2-40B4-BE49-F238E27FC236}">
                <a16:creationId xmlns:a16="http://schemas.microsoft.com/office/drawing/2014/main" id="{31364350-B6D6-8C4E-9D3A-B983527B1836}"/>
              </a:ext>
            </a:extLst>
          </p:cNvPr>
          <p:cNvSpPr>
            <a:spLocks noGrp="1"/>
          </p:cNvSpPr>
          <p:nvPr>
            <p:ph type="body" sz="quarter" idx="18"/>
          </p:nvPr>
        </p:nvSpPr>
        <p:spPr>
          <a:xfrm>
            <a:off x="337762" y="4083252"/>
            <a:ext cx="1389435" cy="553998"/>
          </a:xfrm>
        </p:spPr>
        <p:txBody>
          <a:bodyPr/>
          <a:lstStyle/>
          <a:p>
            <a:r>
              <a:rPr lang="en-US" b="0" dirty="0"/>
              <a:t>cost savings through faster TAT and production</a:t>
            </a:r>
          </a:p>
        </p:txBody>
      </p:sp>
      <p:pic>
        <p:nvPicPr>
          <p:cNvPr id="29" name="Picture 2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05744" y="2747773"/>
            <a:ext cx="2219156" cy="1849627"/>
          </a:xfrm>
          <a:prstGeom prst="rect">
            <a:avLst/>
          </a:prstGeom>
        </p:spPr>
      </p:pic>
      <p:pic>
        <p:nvPicPr>
          <p:cNvPr id="30" name="Picture 2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33716" y="454042"/>
            <a:ext cx="4410287" cy="2759887"/>
          </a:xfrm>
          <a:prstGeom prst="rect">
            <a:avLst/>
          </a:prstGeom>
        </p:spPr>
      </p:pic>
      <p:cxnSp>
        <p:nvCxnSpPr>
          <p:cNvPr id="33" name="Straight Connector 32">
            <a:extLst>
              <a:ext uri="{FF2B5EF4-FFF2-40B4-BE49-F238E27FC236}">
                <a16:creationId xmlns:a16="http://schemas.microsoft.com/office/drawing/2014/main" id="{6892BECE-AD01-AC49-9E45-3DEC7D4383DC}"/>
              </a:ext>
            </a:extLst>
          </p:cNvPr>
          <p:cNvCxnSpPr>
            <a:cxnSpLocks/>
          </p:cNvCxnSpPr>
          <p:nvPr/>
        </p:nvCxnSpPr>
        <p:spPr>
          <a:xfrm flipV="1">
            <a:off x="419100" y="1009883"/>
            <a:ext cx="4209544"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D74543-1F47-A841-8E0E-2FF40167093D}"/>
              </a:ext>
            </a:extLst>
          </p:cNvPr>
          <p:cNvCxnSpPr>
            <a:cxnSpLocks/>
          </p:cNvCxnSpPr>
          <p:nvPr/>
        </p:nvCxnSpPr>
        <p:spPr>
          <a:xfrm flipV="1">
            <a:off x="419100" y="3422337"/>
            <a:ext cx="3204633"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69A8634F-0623-7A45-BBA2-307885808A0F}"/>
              </a:ext>
            </a:extLst>
          </p:cNvPr>
          <p:cNvGrpSpPr/>
          <p:nvPr/>
        </p:nvGrpSpPr>
        <p:grpSpPr>
          <a:xfrm>
            <a:off x="1963235" y="3515241"/>
            <a:ext cx="1448830" cy="1122009"/>
            <a:chOff x="2911501" y="3515241"/>
            <a:chExt cx="1448830" cy="1122009"/>
          </a:xfrm>
        </p:grpSpPr>
        <p:sp>
          <p:nvSpPr>
            <p:cNvPr id="51" name="Text Placeholder 27">
              <a:extLst>
                <a:ext uri="{FF2B5EF4-FFF2-40B4-BE49-F238E27FC236}">
                  <a16:creationId xmlns:a16="http://schemas.microsoft.com/office/drawing/2014/main" id="{8B6ED37C-0B3D-B14C-991C-F566A6C5D295}"/>
                </a:ext>
              </a:extLst>
            </p:cNvPr>
            <p:cNvSpPr txBox="1">
              <a:spLocks/>
            </p:cNvSpPr>
            <p:nvPr/>
          </p:nvSpPr>
          <p:spPr>
            <a:xfrm>
              <a:off x="2911501" y="3515241"/>
              <a:ext cx="1212191" cy="707886"/>
            </a:xfrm>
            <a:prstGeom prst="rect">
              <a:avLst/>
            </a:prstGeom>
          </p:spPr>
          <p:txBody>
            <a:bodyPr vert="horz" wrap="none" lIns="91440" tIns="45720" rIns="91440" bIns="45720" rtlCol="0">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4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30%</a:t>
              </a:r>
            </a:p>
          </p:txBody>
        </p:sp>
        <p:sp>
          <p:nvSpPr>
            <p:cNvPr id="52" name="Text Placeholder 31">
              <a:extLst>
                <a:ext uri="{FF2B5EF4-FFF2-40B4-BE49-F238E27FC236}">
                  <a16:creationId xmlns:a16="http://schemas.microsoft.com/office/drawing/2014/main" id="{FEB37377-B67A-3F45-9B83-6B0781EA5542}"/>
                </a:ext>
              </a:extLst>
            </p:cNvPr>
            <p:cNvSpPr txBox="1">
              <a:spLocks/>
            </p:cNvSpPr>
            <p:nvPr/>
          </p:nvSpPr>
          <p:spPr>
            <a:xfrm>
              <a:off x="2911501" y="4083252"/>
              <a:ext cx="1448830" cy="553998"/>
            </a:xfrm>
            <a:prstGeom prst="rect">
              <a:avLst/>
            </a:prstGeom>
          </p:spPr>
          <p:txBody>
            <a:bodyPr vert="horz" wrap="square" lIns="91440" tIns="45720" rIns="91440" bIns="45720" rtlCol="0" anchor="ctr">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0" dirty="0"/>
                <a:t>faster time to market for websites and delivery channels </a:t>
              </a:r>
            </a:p>
          </p:txBody>
        </p:sp>
      </p:grpSp>
      <p:pic>
        <p:nvPicPr>
          <p:cNvPr id="34" name="Picture 33">
            <a:extLst>
              <a:ext uri="{FF2B5EF4-FFF2-40B4-BE49-F238E27FC236}">
                <a16:creationId xmlns:a16="http://schemas.microsoft.com/office/drawing/2014/main" id="{C68B699D-65BF-8A44-A5D5-ACBF7028110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16867" y="4111509"/>
            <a:ext cx="758457" cy="175386"/>
          </a:xfrm>
          <a:prstGeom prst="rect">
            <a:avLst/>
          </a:prstGeom>
        </p:spPr>
      </p:pic>
      <p:grpSp>
        <p:nvGrpSpPr>
          <p:cNvPr id="35" name="Group 34">
            <a:extLst>
              <a:ext uri="{FF2B5EF4-FFF2-40B4-BE49-F238E27FC236}">
                <a16:creationId xmlns:a16="http://schemas.microsoft.com/office/drawing/2014/main" id="{DFFE1A0B-3655-1E47-BFB7-5D35BE3ED45B}"/>
              </a:ext>
            </a:extLst>
          </p:cNvPr>
          <p:cNvGrpSpPr/>
          <p:nvPr/>
        </p:nvGrpSpPr>
        <p:grpSpPr>
          <a:xfrm>
            <a:off x="4741333" y="4013526"/>
            <a:ext cx="956734" cy="383182"/>
            <a:chOff x="5554133" y="3679460"/>
            <a:chExt cx="956734" cy="383182"/>
          </a:xfrm>
        </p:grpSpPr>
        <p:sp>
          <p:nvSpPr>
            <p:cNvPr id="37" name="Rectangle 36">
              <a:extLst>
                <a:ext uri="{FF2B5EF4-FFF2-40B4-BE49-F238E27FC236}">
                  <a16:creationId xmlns:a16="http://schemas.microsoft.com/office/drawing/2014/main" id="{F36B5856-1F51-1E4B-AA62-A4E41FF70C66}"/>
                </a:ext>
              </a:extLst>
            </p:cNvPr>
            <p:cNvSpPr/>
            <p:nvPr/>
          </p:nvSpPr>
          <p:spPr>
            <a:xfrm>
              <a:off x="5855546" y="3679460"/>
              <a:ext cx="655321" cy="383182"/>
            </a:xfrm>
            <a:prstGeom prst="rect">
              <a:avLst/>
            </a:prstGeom>
          </p:spPr>
          <p:txBody>
            <a:bodyPr wrap="square" anchor="ctr">
              <a:spAutoFit/>
            </a:bodyPr>
            <a:lstStyle/>
            <a:p>
              <a:pPr defTabSz="457079">
                <a:lnSpc>
                  <a:spcPct val="90000"/>
                </a:lnSpc>
                <a:defRPr/>
              </a:pPr>
              <a:r>
                <a:rPr lang="en-US" sz="700" dirty="0">
                  <a:solidFill>
                    <a:schemeClr val="tx1">
                      <a:lumMod val="85000"/>
                      <a:lumOff val="15000"/>
                    </a:schemeClr>
                  </a:solidFill>
                </a:rPr>
                <a:t>Adobe </a:t>
              </a:r>
              <a:br>
                <a:rPr lang="en-US" sz="700" dirty="0">
                  <a:solidFill>
                    <a:schemeClr val="tx1">
                      <a:lumMod val="85000"/>
                      <a:lumOff val="15000"/>
                    </a:schemeClr>
                  </a:solidFill>
                </a:rPr>
              </a:br>
              <a:r>
                <a:rPr lang="en-US" sz="700" dirty="0">
                  <a:solidFill>
                    <a:schemeClr val="tx1">
                      <a:lumMod val="85000"/>
                      <a:lumOff val="15000"/>
                    </a:schemeClr>
                  </a:solidFill>
                </a:rPr>
                <a:t>Experience Manager </a:t>
              </a:r>
            </a:p>
          </p:txBody>
        </p:sp>
        <p:pic>
          <p:nvPicPr>
            <p:cNvPr id="38" name="Picture 37">
              <a:extLst>
                <a:ext uri="{FF2B5EF4-FFF2-40B4-BE49-F238E27FC236}">
                  <a16:creationId xmlns:a16="http://schemas.microsoft.com/office/drawing/2014/main" id="{DC4BFDD3-7791-0A46-ACFB-D93BD12BCA7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54133" y="3693251"/>
              <a:ext cx="355601" cy="355601"/>
            </a:xfrm>
            <a:prstGeom prst="rect">
              <a:avLst/>
            </a:prstGeom>
          </p:spPr>
        </p:pic>
      </p:grpSp>
      <p:sp>
        <p:nvSpPr>
          <p:cNvPr id="39" name="Rectangle 38">
            <a:extLst>
              <a:ext uri="{FF2B5EF4-FFF2-40B4-BE49-F238E27FC236}">
                <a16:creationId xmlns:a16="http://schemas.microsoft.com/office/drawing/2014/main" id="{863DCC45-63EE-2541-81ED-7F49042EC548}"/>
              </a:ext>
            </a:extLst>
          </p:cNvPr>
          <p:cNvSpPr/>
          <p:nvPr/>
        </p:nvSpPr>
        <p:spPr>
          <a:xfrm>
            <a:off x="3571722" y="3649146"/>
            <a:ext cx="2143277" cy="89745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lvl="0" algn="ctr" defTabSz="457079">
              <a:defRPr/>
            </a:pPr>
            <a:r>
              <a:rPr lang="en-US" sz="825" cap="all" spc="50" dirty="0">
                <a:solidFill>
                  <a:schemeClr val="accent3"/>
                </a:solidFill>
              </a:rPr>
              <a:t>PRODUCTS LEVERAGED</a:t>
            </a:r>
          </a:p>
        </p:txBody>
      </p:sp>
      <p:sp>
        <p:nvSpPr>
          <p:cNvPr id="22" name="TextBox 21">
            <a:extLst>
              <a:ext uri="{FF2B5EF4-FFF2-40B4-BE49-F238E27FC236}">
                <a16:creationId xmlns:a16="http://schemas.microsoft.com/office/drawing/2014/main" id="{44C090B5-B942-9549-A880-4528AA5E3A3A}"/>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38399654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6653-6B06-0346-B287-107A7332EBEF}"/>
              </a:ext>
            </a:extLst>
          </p:cNvPr>
          <p:cNvSpPr>
            <a:spLocks noGrp="1"/>
          </p:cNvSpPr>
          <p:nvPr>
            <p:ph type="title"/>
          </p:nvPr>
        </p:nvSpPr>
        <p:spPr>
          <a:xfrm>
            <a:off x="945256" y="1712084"/>
            <a:ext cx="5499386" cy="1311128"/>
          </a:xfrm>
        </p:spPr>
        <p:txBody>
          <a:bodyPr/>
          <a:lstStyle/>
          <a:p>
            <a:r>
              <a:rPr lang="en-US" sz="4400" dirty="0"/>
              <a:t>Unified Campaign Management</a:t>
            </a:r>
          </a:p>
        </p:txBody>
      </p:sp>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55154" y="2960061"/>
            <a:ext cx="6239082" cy="590931"/>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Enabling the global process to drive efficient campaign execution for Walgreens &amp; Boots.</a:t>
            </a:r>
          </a:p>
        </p:txBody>
      </p:sp>
      <p:sp>
        <p:nvSpPr>
          <p:cNvPr id="5" name="Footer Placeholder 4">
            <a:extLst>
              <a:ext uri="{FF2B5EF4-FFF2-40B4-BE49-F238E27FC236}">
                <a16:creationId xmlns:a16="http://schemas.microsoft.com/office/drawing/2014/main" id="{9BEF687B-9C8D-9243-B327-5F90A119FB6D}"/>
              </a:ext>
            </a:extLst>
          </p:cNvPr>
          <p:cNvSpPr>
            <a:spLocks noGrp="1"/>
          </p:cNvSpPr>
          <p:nvPr>
            <p:ph type="ftr" sz="quarter" idx="11"/>
          </p:nvPr>
        </p:nvSpPr>
        <p:spPr/>
        <p:txBody>
          <a:bodyPr/>
          <a:lstStyle/>
          <a:p>
            <a:r>
              <a:rPr lang="en-US"/>
              <a:t>© 2020</a:t>
            </a:r>
          </a:p>
        </p:txBody>
      </p:sp>
      <p:sp>
        <p:nvSpPr>
          <p:cNvPr id="6" name="Slide Number Placeholder 5">
            <a:extLst>
              <a:ext uri="{FF2B5EF4-FFF2-40B4-BE49-F238E27FC236}">
                <a16:creationId xmlns:a16="http://schemas.microsoft.com/office/drawing/2014/main" id="{5056530D-EDC6-274F-B8D4-87FC3EFA61E6}"/>
              </a:ext>
            </a:extLst>
          </p:cNvPr>
          <p:cNvSpPr>
            <a:spLocks noGrp="1"/>
          </p:cNvSpPr>
          <p:nvPr>
            <p:ph type="sldNum" sz="quarter" idx="12"/>
          </p:nvPr>
        </p:nvSpPr>
        <p:spPr/>
        <p:txBody>
          <a:bodyPr/>
          <a:lstStyle/>
          <a:p>
            <a:fld id="{CDEE2954-54E9-4846-B9AA-9D6731F553AF}" type="slidenum">
              <a:rPr lang="en-US" smtClean="0"/>
              <a:pPr/>
              <a:t>124</a:t>
            </a:fld>
            <a:endParaRPr lang="en-US"/>
          </a:p>
        </p:txBody>
      </p:sp>
    </p:spTree>
    <p:extLst>
      <p:ext uri="{BB962C8B-B14F-4D97-AF65-F5344CB8AC3E}">
        <p14:creationId xmlns:p14="http://schemas.microsoft.com/office/powerpoint/2010/main" val="136996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2" name="Title 1">
            <a:extLst>
              <a:ext uri="{FF2B5EF4-FFF2-40B4-BE49-F238E27FC236}">
                <a16:creationId xmlns:a16="http://schemas.microsoft.com/office/drawing/2014/main" id="{3B6A3D4D-D8F7-B049-B17E-917E283B0AE9}"/>
              </a:ext>
            </a:extLst>
          </p:cNvPr>
          <p:cNvSpPr>
            <a:spLocks noGrp="1"/>
          </p:cNvSpPr>
          <p:nvPr>
            <p:ph type="title"/>
          </p:nvPr>
        </p:nvSpPr>
        <p:spPr/>
        <p:txBody>
          <a:bodyPr/>
          <a:lstStyle/>
          <a:p>
            <a:r>
              <a:rPr lang="en-US" dirty="0"/>
              <a:t>WBA marketing campaign execution scope of work</a:t>
            </a:r>
          </a:p>
        </p:txBody>
      </p:sp>
      <p:graphicFrame>
        <p:nvGraphicFramePr>
          <p:cNvPr id="6" name="Table 5">
            <a:extLst>
              <a:ext uri="{FF2B5EF4-FFF2-40B4-BE49-F238E27FC236}">
                <a16:creationId xmlns:a16="http://schemas.microsoft.com/office/drawing/2014/main" id="{C20B4A01-5C0D-A34D-B17D-ECE56968F5AA}"/>
              </a:ext>
            </a:extLst>
          </p:cNvPr>
          <p:cNvGraphicFramePr>
            <a:graphicFrameLocks noGrp="1"/>
          </p:cNvGraphicFramePr>
          <p:nvPr/>
        </p:nvGraphicFramePr>
        <p:xfrm>
          <a:off x="419100" y="1043620"/>
          <a:ext cx="8305800" cy="3528060"/>
        </p:xfrm>
        <a:graphic>
          <a:graphicData uri="http://schemas.openxmlformats.org/drawingml/2006/table">
            <a:tbl>
              <a:tblPr firstRow="1" bandRow="1">
                <a:tableStyleId>{2D5ABB26-0587-4C30-8999-92F81FD0307C}</a:tableStyleId>
              </a:tblPr>
              <a:tblGrid>
                <a:gridCol w="1661160">
                  <a:extLst>
                    <a:ext uri="{9D8B030D-6E8A-4147-A177-3AD203B41FA5}">
                      <a16:colId xmlns:a16="http://schemas.microsoft.com/office/drawing/2014/main" val="3626821425"/>
                    </a:ext>
                  </a:extLst>
                </a:gridCol>
                <a:gridCol w="1661160">
                  <a:extLst>
                    <a:ext uri="{9D8B030D-6E8A-4147-A177-3AD203B41FA5}">
                      <a16:colId xmlns:a16="http://schemas.microsoft.com/office/drawing/2014/main" val="4007704930"/>
                    </a:ext>
                  </a:extLst>
                </a:gridCol>
                <a:gridCol w="1661160">
                  <a:extLst>
                    <a:ext uri="{9D8B030D-6E8A-4147-A177-3AD203B41FA5}">
                      <a16:colId xmlns:a16="http://schemas.microsoft.com/office/drawing/2014/main" val="446467864"/>
                    </a:ext>
                  </a:extLst>
                </a:gridCol>
                <a:gridCol w="1661160">
                  <a:extLst>
                    <a:ext uri="{9D8B030D-6E8A-4147-A177-3AD203B41FA5}">
                      <a16:colId xmlns:a16="http://schemas.microsoft.com/office/drawing/2014/main" val="3972924391"/>
                    </a:ext>
                  </a:extLst>
                </a:gridCol>
                <a:gridCol w="1661160">
                  <a:extLst>
                    <a:ext uri="{9D8B030D-6E8A-4147-A177-3AD203B41FA5}">
                      <a16:colId xmlns:a16="http://schemas.microsoft.com/office/drawing/2014/main" val="3678720111"/>
                    </a:ext>
                  </a:extLst>
                </a:gridCol>
              </a:tblGrid>
              <a:tr h="0">
                <a:tc>
                  <a:txBody>
                    <a:bodyPr/>
                    <a:lstStyle/>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Understanding the campaign brief provided </a:t>
                      </a:r>
                      <a:br>
                        <a:rPr kumimoji="0" lang="en-US" sz="9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br>
                      <a:r>
                        <a:rPr kumimoji="0" lang="en-US" sz="9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by WBA</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Review/evolve the campaign workflow (if deviations to generic workflows)</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Defining selection criteria for the target group (CDP)</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Define rules governing exclusions (contact density &amp; GDPR)</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Defining success criteria</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rPr>
                        <a:t>Campaign creative asset receipt and direction</a:t>
                      </a:r>
                    </a:p>
                  </a:txBody>
                  <a:tcPr marT="822960">
                    <a:lnL w="6350" cap="flat" cmpd="sng" algn="ctr">
                      <a:no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Checking all needed </a:t>
                      </a:r>
                      <a:b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b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tool and data integrations are available for the chosen use case and campaign type</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Running tests for target group selection</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Ensuring availability of additional data loads</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Managing escalations to Integration Partner (in case of deviations to defined solution integration)</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Frontend coding for defined email and landing page templates</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Tagging strategy and taxonomy</a:t>
                      </a:r>
                    </a:p>
                  </a:txBody>
                  <a:tcPr marT="82296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Progress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content</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from</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WBA/AOR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assets</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and</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direction</a:t>
                      </a:r>
                      <a:endPar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endParaRP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Source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images</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from</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DAM/</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other</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and</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create</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b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b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e</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copy</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Layout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assets</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by</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channel</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aligned</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to</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campaign</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strategy</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WBA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review</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cycles</a:t>
                      </a:r>
                      <a:endPar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endParaRP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Final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production-ready</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b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b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file</a:t>
                      </a:r>
                      <a:r>
                        <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900" b="0" i="0"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creation</a:t>
                      </a:r>
                      <a:endParaRPr kumimoji="0" lang="de-DE"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endParaRPr>
                    </a:p>
                    <a:p>
                      <a:pPr marL="182880" marR="0" lvl="0" indent="-73152" algn="l" defTabSz="685800" rtl="0" eaLnBrk="1" fontAlgn="auto" latinLnBrk="0" hangingPunct="1">
                        <a:lnSpc>
                          <a:spcPct val="100000"/>
                        </a:lnSpc>
                        <a:spcBef>
                          <a:spcPts val="200"/>
                        </a:spcBef>
                        <a:spcAft>
                          <a:spcPts val="0"/>
                        </a:spcAft>
                        <a:buClrTx/>
                        <a:buSzPct val="120000"/>
                        <a:buFont typeface="System Font Regular"/>
                        <a:buChar char="-"/>
                        <a:tabLst/>
                        <a:defRPr/>
                      </a:pPr>
                      <a:r>
                        <a:rPr kumimoji="0" lang="de-DE" sz="800" b="0" i="1"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Include</a:t>
                      </a:r>
                      <a:r>
                        <a:rPr kumimoji="0" lang="de-DE" sz="800" b="0" i="1"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800" b="0" i="1"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print</a:t>
                      </a:r>
                      <a:r>
                        <a:rPr kumimoji="0" lang="de-DE" sz="800" b="0" i="1"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800" b="0" i="1"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production</a:t>
                      </a:r>
                      <a:r>
                        <a:rPr kumimoji="0" lang="de-DE" sz="800" b="0" i="1"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800" b="0" i="1"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and</a:t>
                      </a:r>
                      <a:r>
                        <a:rPr kumimoji="0" lang="de-DE" sz="800" b="0" i="1"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mail time </a:t>
                      </a:r>
                      <a:r>
                        <a:rPr kumimoji="0" lang="de-DE" sz="800" b="0" i="1"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for</a:t>
                      </a:r>
                      <a:r>
                        <a:rPr kumimoji="0" lang="de-DE" sz="800" b="0" i="1"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a:t>
                      </a:r>
                      <a:r>
                        <a:rPr kumimoji="0" lang="de-DE" sz="800" b="0" i="1" u="none" strike="noStrike" kern="1200" cap="none" spc="0" normalizeH="0" baseline="0" dirty="0" err="1">
                          <a:ln>
                            <a:noFill/>
                          </a:ln>
                          <a:solidFill>
                            <a:srgbClr val="595959"/>
                          </a:solidFill>
                          <a:effectLst/>
                          <a:uLnTx/>
                          <a:uFillTx/>
                          <a:latin typeface="Arial" panose="020B0604020202020204" pitchFamily="34" charset="0"/>
                          <a:ea typeface="+mn-ea"/>
                          <a:cs typeface="Arial" panose="020B0604020202020204" pitchFamily="34" charset="0"/>
                        </a:rPr>
                        <a:t>Direct</a:t>
                      </a:r>
                      <a:r>
                        <a:rPr kumimoji="0" lang="de-DE" sz="800" b="0" i="1"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 Mail</a:t>
                      </a:r>
                    </a:p>
                  </a:txBody>
                  <a:tcPr marT="82296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Building/extending  Campaign workflows</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Building HTML email templates</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Running the recipient / target group selection</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Sending test email to defined seed groups</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Aligning with email deliverability team (IP warming for new IP addresses, sender score)</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a:ln>
                            <a:noFill/>
                          </a:ln>
                          <a:solidFill>
                            <a:srgbClr val="595959"/>
                          </a:solidFill>
                          <a:effectLst/>
                          <a:uLnTx/>
                          <a:uFillTx/>
                          <a:latin typeface="Arial" panose="020B0604020202020204" pitchFamily="34" charset="0"/>
                          <a:ea typeface="+mn-ea"/>
                          <a:cs typeface="Arial" panose="020B0604020202020204" pitchFamily="34" charset="0"/>
                        </a:rPr>
                        <a:t>Running the delivery</a:t>
                      </a:r>
                    </a:p>
                  </a:txBody>
                  <a:tcPr marT="82296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Continuous monitoring of campaign delivery</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Escalating in case of deliverability issues</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Preparing campaign success reporting</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Managing data response to defined source systems</a:t>
                      </a:r>
                    </a:p>
                    <a:p>
                      <a:pPr marL="91440" marR="0" lvl="0" indent="-91440" algn="l" defTabSz="685800" rtl="0" eaLnBrk="1" fontAlgn="auto" latinLnBrk="0" hangingPunct="1">
                        <a:lnSpc>
                          <a:spcPct val="100000"/>
                        </a:lnSpc>
                        <a:spcBef>
                          <a:spcPts val="300"/>
                        </a:spcBef>
                        <a:spcAft>
                          <a:spcPts val="0"/>
                        </a:spcAft>
                        <a:buClr>
                          <a:schemeClr val="accent3"/>
                        </a:buClr>
                        <a:buSzPct val="120000"/>
                        <a:buFont typeface="Arial" panose="020B0604020202020204" pitchFamily="34" charset="0"/>
                        <a:buChar char="•"/>
                        <a:tabLst/>
                        <a:defRPr/>
                      </a:pPr>
                      <a:r>
                        <a:rPr kumimoji="0" lang="en-US" sz="900" b="0" i="0" u="none" strike="noStrike" kern="1200" cap="none" spc="0" normalizeH="0" baseline="0" dirty="0">
                          <a:ln>
                            <a:noFill/>
                          </a:ln>
                          <a:solidFill>
                            <a:srgbClr val="595959"/>
                          </a:solidFill>
                          <a:effectLst/>
                          <a:uLnTx/>
                          <a:uFillTx/>
                          <a:latin typeface="Arial" panose="020B0604020202020204" pitchFamily="34" charset="0"/>
                          <a:ea typeface="+mn-ea"/>
                          <a:cs typeface="Arial" panose="020B0604020202020204" pitchFamily="34" charset="0"/>
                        </a:rPr>
                        <a:t>Providing recommendations for optimization</a:t>
                      </a:r>
                    </a:p>
                  </a:txBody>
                  <a:tcPr marT="822960">
                    <a:lnL w="635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022450960"/>
                  </a:ext>
                </a:extLst>
              </a:tr>
            </a:tbl>
          </a:graphicData>
        </a:graphic>
      </p:graphicFrame>
      <p:grpSp>
        <p:nvGrpSpPr>
          <p:cNvPr id="7" name="Group 6">
            <a:extLst>
              <a:ext uri="{FF2B5EF4-FFF2-40B4-BE49-F238E27FC236}">
                <a16:creationId xmlns:a16="http://schemas.microsoft.com/office/drawing/2014/main" id="{CD4551B2-BB1B-2C40-8EB2-962A5186346D}"/>
              </a:ext>
            </a:extLst>
          </p:cNvPr>
          <p:cNvGrpSpPr/>
          <p:nvPr/>
        </p:nvGrpSpPr>
        <p:grpSpPr>
          <a:xfrm>
            <a:off x="397940" y="1378617"/>
            <a:ext cx="8320431" cy="365760"/>
            <a:chOff x="408826" y="1484495"/>
            <a:chExt cx="8320431" cy="365760"/>
          </a:xfrm>
          <a:solidFill>
            <a:schemeClr val="accent3"/>
          </a:solidFill>
        </p:grpSpPr>
        <p:sp>
          <p:nvSpPr>
            <p:cNvPr id="1001" name="Google Shape;1001;p55"/>
            <p:cNvSpPr/>
            <p:nvPr/>
          </p:nvSpPr>
          <p:spPr>
            <a:xfrm>
              <a:off x="7045692" y="1484495"/>
              <a:ext cx="1683565" cy="365760"/>
            </a:xfrm>
            <a:prstGeom prst="rect">
              <a:avLst/>
            </a:prstGeom>
            <a:grpFill/>
            <a:ln w="12700" cap="flat" cmpd="sng">
              <a:solidFill>
                <a:schemeClr val="bg1"/>
              </a:solidFill>
              <a:prstDash val="solid"/>
              <a:round/>
              <a:headEnd type="none" w="sm" len="sm"/>
              <a:tailEnd type="none" w="sm" len="sm"/>
            </a:ln>
          </p:spPr>
          <p:txBody>
            <a:bodyPr spcFirstLastPara="1" wrap="square" lIns="182880" tIns="0" rIns="0" bIns="0" anchor="ctr" anchorCtr="0">
              <a:noAutofit/>
            </a:bodyPr>
            <a:lstStyle/>
            <a:p>
              <a:pPr lvl="0" algn="ctr">
                <a:lnSpc>
                  <a:spcPct val="90000"/>
                </a:lnSpc>
              </a:pPr>
              <a:r>
                <a:rPr lang="en" sz="900" cap="all" spc="50">
                  <a:solidFill>
                    <a:schemeClr val="bg1"/>
                  </a:solidFill>
                </a:rPr>
                <a:t>Reporting, Analysis and optimization</a:t>
              </a:r>
              <a:endParaRPr sz="900" cap="all" spc="50">
                <a:solidFill>
                  <a:schemeClr val="bg1"/>
                </a:solidFill>
              </a:endParaRPr>
            </a:p>
          </p:txBody>
        </p:sp>
        <p:sp>
          <p:nvSpPr>
            <p:cNvPr id="1000" name="Google Shape;1000;p55"/>
            <p:cNvSpPr/>
            <p:nvPr/>
          </p:nvSpPr>
          <p:spPr>
            <a:xfrm>
              <a:off x="5389996" y="1484495"/>
              <a:ext cx="1847088" cy="365760"/>
            </a:xfrm>
            <a:prstGeom prst="homePlate">
              <a:avLst>
                <a:gd name="adj" fmla="val 50000"/>
              </a:avLst>
            </a:prstGeom>
            <a:grp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marL="0" lvl="0" indent="0" algn="ctr" rtl="0">
                <a:lnSpc>
                  <a:spcPct val="90000"/>
                </a:lnSpc>
                <a:spcBef>
                  <a:spcPts val="0"/>
                </a:spcBef>
                <a:spcAft>
                  <a:spcPts val="0"/>
                </a:spcAft>
                <a:buNone/>
              </a:pPr>
              <a:r>
                <a:rPr lang="en" sz="900" cap="all" spc="50">
                  <a:solidFill>
                    <a:schemeClr val="bg1"/>
                  </a:solidFill>
                </a:rPr>
                <a:t>Campaign </a:t>
              </a:r>
              <a:br>
                <a:rPr lang="en" sz="900" cap="all" spc="50">
                  <a:solidFill>
                    <a:schemeClr val="bg1"/>
                  </a:solidFill>
                </a:rPr>
              </a:br>
              <a:r>
                <a:rPr lang="en" sz="900" cap="all" spc="50">
                  <a:solidFill>
                    <a:schemeClr val="bg1"/>
                  </a:solidFill>
                </a:rPr>
                <a:t>Execution</a:t>
              </a:r>
              <a:endParaRPr sz="900" cap="all" spc="50">
                <a:solidFill>
                  <a:schemeClr val="bg1"/>
                </a:solidFill>
              </a:endParaRPr>
            </a:p>
          </p:txBody>
        </p:sp>
        <p:sp>
          <p:nvSpPr>
            <p:cNvPr id="18" name="Google Shape;999;p55">
              <a:extLst>
                <a:ext uri="{FF2B5EF4-FFF2-40B4-BE49-F238E27FC236}">
                  <a16:creationId xmlns:a16="http://schemas.microsoft.com/office/drawing/2014/main" id="{87E66D17-AB5A-FB48-A0D5-34E59EC5F326}"/>
                </a:ext>
              </a:extLst>
            </p:cNvPr>
            <p:cNvSpPr/>
            <p:nvPr/>
          </p:nvSpPr>
          <p:spPr>
            <a:xfrm>
              <a:off x="3738036" y="1484495"/>
              <a:ext cx="1847088" cy="365760"/>
            </a:xfrm>
            <a:prstGeom prst="homePlate">
              <a:avLst>
                <a:gd name="adj" fmla="val 50000"/>
              </a:avLst>
            </a:prstGeom>
            <a:solidFill>
              <a:srgbClr val="8FC73E"/>
            </a:solidFill>
            <a:ln w="12700" cap="flat" cmpd="sng">
              <a:solidFill>
                <a:schemeClr val="bg1"/>
              </a:solidFill>
              <a:prstDash val="solid"/>
              <a:round/>
              <a:headEnd type="none" w="sm" len="sm"/>
              <a:tailEnd type="none" w="sm" len="sm"/>
            </a:ln>
          </p:spPr>
          <p:txBody>
            <a:bodyPr spcFirstLastPara="1" wrap="square" lIns="274320" tIns="0" rIns="91440" bIns="0" anchor="ctr" anchorCtr="0">
              <a:noAutofit/>
            </a:bodyPr>
            <a:lstStyle/>
            <a:p>
              <a:pPr algn="ctr">
                <a:lnSpc>
                  <a:spcPct val="90000"/>
                </a:lnSpc>
              </a:pPr>
              <a:r>
                <a:rPr lang="en-US" sz="900" cap="all" spc="50">
                  <a:solidFill>
                    <a:schemeClr val="bg1"/>
                  </a:solidFill>
                </a:rPr>
                <a:t>Develop </a:t>
              </a:r>
              <a:br>
                <a:rPr lang="en-US" sz="900" cap="all" spc="50">
                  <a:solidFill>
                    <a:schemeClr val="bg1"/>
                  </a:solidFill>
                </a:rPr>
              </a:br>
              <a:r>
                <a:rPr lang="en-US" sz="900" cap="all" spc="50">
                  <a:solidFill>
                    <a:schemeClr val="bg1"/>
                  </a:solidFill>
                </a:rPr>
                <a:t>Creative Assets </a:t>
              </a:r>
            </a:p>
          </p:txBody>
        </p:sp>
        <p:sp>
          <p:nvSpPr>
            <p:cNvPr id="999" name="Google Shape;999;p55"/>
            <p:cNvSpPr/>
            <p:nvPr/>
          </p:nvSpPr>
          <p:spPr>
            <a:xfrm>
              <a:off x="2078272" y="1484495"/>
              <a:ext cx="1847088" cy="365760"/>
            </a:xfrm>
            <a:prstGeom prst="homePlate">
              <a:avLst>
                <a:gd name="adj" fmla="val 50000"/>
              </a:avLst>
            </a:prstGeom>
            <a:grp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lvl="0" algn="ctr">
                <a:lnSpc>
                  <a:spcPct val="90000"/>
                </a:lnSpc>
              </a:pPr>
              <a:r>
                <a:rPr lang="en" sz="900" cap="all" spc="50">
                  <a:solidFill>
                    <a:schemeClr val="bg1"/>
                  </a:solidFill>
                </a:rPr>
                <a:t>Platform and </a:t>
              </a:r>
              <a:br>
                <a:rPr lang="en" sz="900" cap="all" spc="50">
                  <a:solidFill>
                    <a:schemeClr val="bg1"/>
                  </a:solidFill>
                </a:rPr>
              </a:br>
              <a:r>
                <a:rPr lang="en" sz="900" cap="all" spc="50">
                  <a:solidFill>
                    <a:schemeClr val="bg1"/>
                  </a:solidFill>
                </a:rPr>
                <a:t>data readiness</a:t>
              </a:r>
              <a:endParaRPr sz="900" cap="all" spc="50">
                <a:solidFill>
                  <a:schemeClr val="bg1"/>
                </a:solidFill>
              </a:endParaRPr>
            </a:p>
          </p:txBody>
        </p:sp>
        <p:sp>
          <p:nvSpPr>
            <p:cNvPr id="1005" name="Google Shape;1005;p55"/>
            <p:cNvSpPr/>
            <p:nvPr/>
          </p:nvSpPr>
          <p:spPr>
            <a:xfrm>
              <a:off x="408826" y="1484495"/>
              <a:ext cx="1847088" cy="365760"/>
            </a:xfrm>
            <a:prstGeom prst="homePlate">
              <a:avLst>
                <a:gd name="adj" fmla="val 50000"/>
              </a:avLst>
            </a:prstGeom>
            <a:grpFill/>
            <a:ln w="12700" cap="flat" cmpd="sng">
              <a:solidFill>
                <a:schemeClr val="bg1"/>
              </a:solidFill>
              <a:prstDash val="solid"/>
              <a:round/>
              <a:headEnd type="none" w="sm" len="sm"/>
              <a:tailEnd type="none" w="sm" len="sm"/>
            </a:ln>
          </p:spPr>
          <p:txBody>
            <a:bodyPr spcFirstLastPara="1" wrap="square" lIns="91440" tIns="0" rIns="91440" bIns="0" anchor="ctr" anchorCtr="0">
              <a:noAutofit/>
            </a:bodyPr>
            <a:lstStyle/>
            <a:p>
              <a:pPr marL="0" lvl="0" indent="0" algn="ctr" rtl="0">
                <a:lnSpc>
                  <a:spcPct val="90000"/>
                </a:lnSpc>
                <a:spcBef>
                  <a:spcPts val="0"/>
                </a:spcBef>
                <a:spcAft>
                  <a:spcPts val="0"/>
                </a:spcAft>
                <a:buNone/>
              </a:pPr>
              <a:r>
                <a:rPr lang="en" sz="900" cap="all" spc="50">
                  <a:solidFill>
                    <a:schemeClr val="bg1"/>
                  </a:solidFill>
                </a:rPr>
                <a:t>Campaign </a:t>
              </a:r>
              <a:br>
                <a:rPr lang="en" sz="900" cap="all" spc="50">
                  <a:solidFill>
                    <a:schemeClr val="bg1"/>
                  </a:solidFill>
                </a:rPr>
              </a:br>
              <a:r>
                <a:rPr lang="en" sz="900" cap="all" spc="50">
                  <a:solidFill>
                    <a:schemeClr val="bg1"/>
                  </a:solidFill>
                </a:rPr>
                <a:t>Brief and Plan</a:t>
              </a:r>
              <a:endParaRPr sz="900" cap="all" spc="50">
                <a:solidFill>
                  <a:schemeClr val="bg1"/>
                </a:solidFill>
              </a:endParaRPr>
            </a:p>
          </p:txBody>
        </p:sp>
      </p:grpSp>
      <p:grpSp>
        <p:nvGrpSpPr>
          <p:cNvPr id="4" name="Group 3">
            <a:extLst>
              <a:ext uri="{FF2B5EF4-FFF2-40B4-BE49-F238E27FC236}">
                <a16:creationId xmlns:a16="http://schemas.microsoft.com/office/drawing/2014/main" id="{420D842A-607C-3A44-B064-313854D97A5B}"/>
              </a:ext>
            </a:extLst>
          </p:cNvPr>
          <p:cNvGrpSpPr/>
          <p:nvPr/>
        </p:nvGrpSpPr>
        <p:grpSpPr>
          <a:xfrm>
            <a:off x="762829" y="1047966"/>
            <a:ext cx="962120" cy="294792"/>
            <a:chOff x="752555" y="1047966"/>
            <a:chExt cx="962120" cy="294792"/>
          </a:xfrm>
        </p:grpSpPr>
        <p:sp>
          <p:nvSpPr>
            <p:cNvPr id="39" name="Cross 38">
              <a:extLst>
                <a:ext uri="{FF2B5EF4-FFF2-40B4-BE49-F238E27FC236}">
                  <a16:creationId xmlns:a16="http://schemas.microsoft.com/office/drawing/2014/main" id="{722C58F1-61B4-4F48-BD03-0302023BF1AB}"/>
                </a:ext>
              </a:extLst>
            </p:cNvPr>
            <p:cNvSpPr/>
            <p:nvPr userDrawn="1"/>
          </p:nvSpPr>
          <p:spPr>
            <a:xfrm>
              <a:off x="1281075" y="1131702"/>
              <a:ext cx="92246" cy="92246"/>
            </a:xfrm>
            <a:prstGeom prst="plus">
              <a:avLst>
                <a:gd name="adj" fmla="val 39746"/>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89A9413A-73ED-F54D-BBCA-0AD4E616364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437227" y="1047966"/>
              <a:ext cx="277448" cy="294792"/>
            </a:xfrm>
            <a:prstGeom prst="rect">
              <a:avLst/>
            </a:prstGeom>
          </p:spPr>
        </p:pic>
        <p:pic>
          <p:nvPicPr>
            <p:cNvPr id="3" name="Picture 2">
              <a:extLst>
                <a:ext uri="{FF2B5EF4-FFF2-40B4-BE49-F238E27FC236}">
                  <a16:creationId xmlns:a16="http://schemas.microsoft.com/office/drawing/2014/main" id="{954AEB33-FC4D-A646-B590-1FAF70AEA8C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2555" y="1055701"/>
              <a:ext cx="459795" cy="238843"/>
            </a:xfrm>
            <a:prstGeom prst="rect">
              <a:avLst/>
            </a:prstGeom>
          </p:spPr>
        </p:pic>
      </p:grpSp>
      <p:grpSp>
        <p:nvGrpSpPr>
          <p:cNvPr id="32" name="Group 31">
            <a:extLst>
              <a:ext uri="{FF2B5EF4-FFF2-40B4-BE49-F238E27FC236}">
                <a16:creationId xmlns:a16="http://schemas.microsoft.com/office/drawing/2014/main" id="{E90E1BD3-3BB1-EB42-BE27-415072D62571}"/>
              </a:ext>
            </a:extLst>
          </p:cNvPr>
          <p:cNvGrpSpPr/>
          <p:nvPr/>
        </p:nvGrpSpPr>
        <p:grpSpPr>
          <a:xfrm>
            <a:off x="2448674" y="1047966"/>
            <a:ext cx="962120" cy="294792"/>
            <a:chOff x="752555" y="1047966"/>
            <a:chExt cx="962120" cy="294792"/>
          </a:xfrm>
        </p:grpSpPr>
        <p:sp>
          <p:nvSpPr>
            <p:cNvPr id="33" name="Cross 32">
              <a:extLst>
                <a:ext uri="{FF2B5EF4-FFF2-40B4-BE49-F238E27FC236}">
                  <a16:creationId xmlns:a16="http://schemas.microsoft.com/office/drawing/2014/main" id="{146026CD-4535-9844-A2C8-68AD7C5A2D53}"/>
                </a:ext>
              </a:extLst>
            </p:cNvPr>
            <p:cNvSpPr/>
            <p:nvPr userDrawn="1"/>
          </p:nvSpPr>
          <p:spPr>
            <a:xfrm>
              <a:off x="1281075" y="1131702"/>
              <a:ext cx="92246" cy="92246"/>
            </a:xfrm>
            <a:prstGeom prst="plus">
              <a:avLst>
                <a:gd name="adj" fmla="val 39746"/>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5A16FBF-7E35-9946-B94C-06AC6934062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437227" y="1047966"/>
              <a:ext cx="277448" cy="294792"/>
            </a:xfrm>
            <a:prstGeom prst="rect">
              <a:avLst/>
            </a:prstGeom>
          </p:spPr>
        </p:pic>
        <p:pic>
          <p:nvPicPr>
            <p:cNvPr id="35" name="Picture 34">
              <a:extLst>
                <a:ext uri="{FF2B5EF4-FFF2-40B4-BE49-F238E27FC236}">
                  <a16:creationId xmlns:a16="http://schemas.microsoft.com/office/drawing/2014/main" id="{532E972F-9AC6-4045-A8B0-C27D3A2D6A2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2555" y="1055701"/>
              <a:ext cx="459795" cy="238843"/>
            </a:xfrm>
            <a:prstGeom prst="rect">
              <a:avLst/>
            </a:prstGeom>
          </p:spPr>
        </p:pic>
      </p:grpSp>
      <p:grpSp>
        <p:nvGrpSpPr>
          <p:cNvPr id="5" name="Group 4">
            <a:extLst>
              <a:ext uri="{FF2B5EF4-FFF2-40B4-BE49-F238E27FC236}">
                <a16:creationId xmlns:a16="http://schemas.microsoft.com/office/drawing/2014/main" id="{12FA0587-309E-5B4F-97B7-1A96CA93FDE1}"/>
              </a:ext>
            </a:extLst>
          </p:cNvPr>
          <p:cNvGrpSpPr/>
          <p:nvPr/>
        </p:nvGrpSpPr>
        <p:grpSpPr>
          <a:xfrm>
            <a:off x="5750104" y="1047966"/>
            <a:ext cx="962120" cy="294792"/>
            <a:chOff x="5750104" y="1047966"/>
            <a:chExt cx="962120" cy="294792"/>
          </a:xfrm>
        </p:grpSpPr>
        <p:sp>
          <p:nvSpPr>
            <p:cNvPr id="45" name="Cross 44">
              <a:extLst>
                <a:ext uri="{FF2B5EF4-FFF2-40B4-BE49-F238E27FC236}">
                  <a16:creationId xmlns:a16="http://schemas.microsoft.com/office/drawing/2014/main" id="{7268DB10-55AC-1F49-8C10-1622499D0440}"/>
                </a:ext>
              </a:extLst>
            </p:cNvPr>
            <p:cNvSpPr/>
            <p:nvPr userDrawn="1"/>
          </p:nvSpPr>
          <p:spPr>
            <a:xfrm>
              <a:off x="6278624" y="1131702"/>
              <a:ext cx="92246" cy="92246"/>
            </a:xfrm>
            <a:prstGeom prst="plus">
              <a:avLst>
                <a:gd name="adj" fmla="val 39746"/>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62A7106-16CA-354C-BCF8-E26E6D4FA44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434776" y="1047966"/>
              <a:ext cx="277448" cy="294792"/>
            </a:xfrm>
            <a:prstGeom prst="rect">
              <a:avLst/>
            </a:prstGeom>
          </p:spPr>
        </p:pic>
        <p:pic>
          <p:nvPicPr>
            <p:cNvPr id="47" name="Picture 46">
              <a:extLst>
                <a:ext uri="{FF2B5EF4-FFF2-40B4-BE49-F238E27FC236}">
                  <a16:creationId xmlns:a16="http://schemas.microsoft.com/office/drawing/2014/main" id="{5C719644-5EEB-184A-887A-0B186520FD0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750104" y="1055701"/>
              <a:ext cx="459795" cy="238843"/>
            </a:xfrm>
            <a:prstGeom prst="rect">
              <a:avLst/>
            </a:prstGeom>
          </p:spPr>
        </p:pic>
      </p:grpSp>
      <p:grpSp>
        <p:nvGrpSpPr>
          <p:cNvPr id="56" name="Group 55">
            <a:extLst>
              <a:ext uri="{FF2B5EF4-FFF2-40B4-BE49-F238E27FC236}">
                <a16:creationId xmlns:a16="http://schemas.microsoft.com/office/drawing/2014/main" id="{BA2059BE-C66F-574B-B953-1E482E92328E}"/>
              </a:ext>
            </a:extLst>
          </p:cNvPr>
          <p:cNvGrpSpPr/>
          <p:nvPr/>
        </p:nvGrpSpPr>
        <p:grpSpPr>
          <a:xfrm>
            <a:off x="7435949" y="1047966"/>
            <a:ext cx="962120" cy="294792"/>
            <a:chOff x="752555" y="1047966"/>
            <a:chExt cx="962120" cy="294792"/>
          </a:xfrm>
        </p:grpSpPr>
        <p:sp>
          <p:nvSpPr>
            <p:cNvPr id="57" name="Cross 56">
              <a:extLst>
                <a:ext uri="{FF2B5EF4-FFF2-40B4-BE49-F238E27FC236}">
                  <a16:creationId xmlns:a16="http://schemas.microsoft.com/office/drawing/2014/main" id="{19CB1D32-4292-1D43-AF4F-82DA36061379}"/>
                </a:ext>
              </a:extLst>
            </p:cNvPr>
            <p:cNvSpPr/>
            <p:nvPr userDrawn="1"/>
          </p:nvSpPr>
          <p:spPr>
            <a:xfrm>
              <a:off x="1281075" y="1131702"/>
              <a:ext cx="92246" cy="92246"/>
            </a:xfrm>
            <a:prstGeom prst="plus">
              <a:avLst>
                <a:gd name="adj" fmla="val 39746"/>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E263AC7A-E186-EF4A-9568-D1803337A9F3}"/>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437227" y="1047966"/>
              <a:ext cx="277448" cy="294792"/>
            </a:xfrm>
            <a:prstGeom prst="rect">
              <a:avLst/>
            </a:prstGeom>
          </p:spPr>
        </p:pic>
        <p:pic>
          <p:nvPicPr>
            <p:cNvPr id="60" name="Picture 59">
              <a:extLst>
                <a:ext uri="{FF2B5EF4-FFF2-40B4-BE49-F238E27FC236}">
                  <a16:creationId xmlns:a16="http://schemas.microsoft.com/office/drawing/2014/main" id="{09D20CFD-D422-D242-91E2-C7A4A864228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2555" y="1055701"/>
              <a:ext cx="459795" cy="238843"/>
            </a:xfrm>
            <a:prstGeom prst="rect">
              <a:avLst/>
            </a:prstGeom>
          </p:spPr>
        </p:pic>
      </p:grpSp>
      <p:pic>
        <p:nvPicPr>
          <p:cNvPr id="62" name="Picture 61">
            <a:extLst>
              <a:ext uri="{FF2B5EF4-FFF2-40B4-BE49-F238E27FC236}">
                <a16:creationId xmlns:a16="http://schemas.microsoft.com/office/drawing/2014/main" id="{E864DC54-3CC3-D843-970E-00AC59CA270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440148" y="1047966"/>
            <a:ext cx="277448" cy="294792"/>
          </a:xfrm>
          <a:prstGeom prst="rect">
            <a:avLst/>
          </a:prstGeom>
        </p:spPr>
      </p:pic>
      <p:sp>
        <p:nvSpPr>
          <p:cNvPr id="8" name="Footer Placeholder 7">
            <a:extLst>
              <a:ext uri="{FF2B5EF4-FFF2-40B4-BE49-F238E27FC236}">
                <a16:creationId xmlns:a16="http://schemas.microsoft.com/office/drawing/2014/main" id="{EF65B53A-CF0B-A24B-99A1-09117EE76D31}"/>
              </a:ext>
            </a:extLst>
          </p:cNvPr>
          <p:cNvSpPr>
            <a:spLocks noGrp="1"/>
          </p:cNvSpPr>
          <p:nvPr>
            <p:ph type="ftr" sz="quarter" idx="12"/>
          </p:nvPr>
        </p:nvSpPr>
        <p:spPr/>
        <p:txBody>
          <a:bodyPr/>
          <a:lstStyle/>
          <a:p>
            <a:r>
              <a:rPr lang="en-US"/>
              <a:t>© 2020</a:t>
            </a:r>
          </a:p>
        </p:txBody>
      </p:sp>
      <p:sp>
        <p:nvSpPr>
          <p:cNvPr id="9" name="Slide Number Placeholder 8">
            <a:extLst>
              <a:ext uri="{FF2B5EF4-FFF2-40B4-BE49-F238E27FC236}">
                <a16:creationId xmlns:a16="http://schemas.microsoft.com/office/drawing/2014/main" id="{536A40A5-AC5F-0949-BBB9-739065998662}"/>
              </a:ext>
            </a:extLst>
          </p:cNvPr>
          <p:cNvSpPr>
            <a:spLocks noGrp="1"/>
          </p:cNvSpPr>
          <p:nvPr>
            <p:ph type="sldNum" sz="quarter" idx="13"/>
          </p:nvPr>
        </p:nvSpPr>
        <p:spPr/>
        <p:txBody>
          <a:bodyPr/>
          <a:lstStyle/>
          <a:p>
            <a:fld id="{CDEE2954-54E9-4846-B9AA-9D6731F553AF}" type="slidenum">
              <a:rPr lang="en-US" smtClean="0"/>
              <a:pPr/>
              <a:t>125</a:t>
            </a:fld>
            <a:endParaRPr lang="en-US" dirty="0"/>
          </a:p>
        </p:txBody>
      </p:sp>
    </p:spTree>
    <p:extLst>
      <p:ext uri="{BB962C8B-B14F-4D97-AF65-F5344CB8AC3E}">
        <p14:creationId xmlns:p14="http://schemas.microsoft.com/office/powerpoint/2010/main" val="32766464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3E5730BA-D5B8-9040-ADE8-5C868E3A5B0E}"/>
              </a:ext>
            </a:extLst>
          </p:cNvPr>
          <p:cNvGrpSpPr/>
          <p:nvPr/>
        </p:nvGrpSpPr>
        <p:grpSpPr>
          <a:xfrm>
            <a:off x="523982" y="3477049"/>
            <a:ext cx="7444029" cy="0"/>
            <a:chOff x="523982" y="3418877"/>
            <a:chExt cx="7444029" cy="0"/>
          </a:xfrm>
        </p:grpSpPr>
        <p:cxnSp>
          <p:nvCxnSpPr>
            <p:cNvPr id="31" name="Straight Connector 30">
              <a:extLst>
                <a:ext uri="{FF2B5EF4-FFF2-40B4-BE49-F238E27FC236}">
                  <a16:creationId xmlns:a16="http://schemas.microsoft.com/office/drawing/2014/main" id="{833BD77F-4767-4C45-88A9-C2C4EC7481DD}"/>
                </a:ext>
              </a:extLst>
            </p:cNvPr>
            <p:cNvCxnSpPr>
              <a:cxnSpLocks/>
            </p:cNvCxnSpPr>
            <p:nvPr/>
          </p:nvCxnSpPr>
          <p:spPr>
            <a:xfrm>
              <a:off x="52398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1D4F314-4C79-D54A-86B4-FB3DACA9E860}"/>
                </a:ext>
              </a:extLst>
            </p:cNvPr>
            <p:cNvCxnSpPr>
              <a:cxnSpLocks/>
            </p:cNvCxnSpPr>
            <p:nvPr/>
          </p:nvCxnSpPr>
          <p:spPr>
            <a:xfrm>
              <a:off x="127856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B1DF824-97FF-E540-A010-6268E6B6737E}"/>
                </a:ext>
              </a:extLst>
            </p:cNvPr>
            <p:cNvCxnSpPr>
              <a:cxnSpLocks/>
            </p:cNvCxnSpPr>
            <p:nvPr/>
          </p:nvCxnSpPr>
          <p:spPr>
            <a:xfrm>
              <a:off x="203314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E8B370-1106-724A-91B4-BD9000239CC0}"/>
                </a:ext>
              </a:extLst>
            </p:cNvPr>
            <p:cNvCxnSpPr>
              <a:cxnSpLocks/>
            </p:cNvCxnSpPr>
            <p:nvPr/>
          </p:nvCxnSpPr>
          <p:spPr>
            <a:xfrm>
              <a:off x="278772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9D895EB-FAF8-B74D-94D9-94FF3AA874A2}"/>
                </a:ext>
              </a:extLst>
            </p:cNvPr>
            <p:cNvCxnSpPr>
              <a:cxnSpLocks/>
            </p:cNvCxnSpPr>
            <p:nvPr/>
          </p:nvCxnSpPr>
          <p:spPr>
            <a:xfrm>
              <a:off x="354230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1B1F423-E530-DE4C-A703-2A498436E4E7}"/>
                </a:ext>
              </a:extLst>
            </p:cNvPr>
            <p:cNvCxnSpPr>
              <a:cxnSpLocks/>
            </p:cNvCxnSpPr>
            <p:nvPr/>
          </p:nvCxnSpPr>
          <p:spPr>
            <a:xfrm>
              <a:off x="429688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C3CF285-DDE4-0044-B2E5-29C2E970DC7E}"/>
                </a:ext>
              </a:extLst>
            </p:cNvPr>
            <p:cNvCxnSpPr>
              <a:cxnSpLocks/>
            </p:cNvCxnSpPr>
            <p:nvPr/>
          </p:nvCxnSpPr>
          <p:spPr>
            <a:xfrm>
              <a:off x="505146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D402FFD-7565-0846-AE67-4AC8ECAEBC99}"/>
                </a:ext>
              </a:extLst>
            </p:cNvPr>
            <p:cNvCxnSpPr>
              <a:cxnSpLocks/>
            </p:cNvCxnSpPr>
            <p:nvPr/>
          </p:nvCxnSpPr>
          <p:spPr>
            <a:xfrm>
              <a:off x="580604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9F57B0A-F9EC-DA43-AF44-4F79E357CC51}"/>
                </a:ext>
              </a:extLst>
            </p:cNvPr>
            <p:cNvCxnSpPr>
              <a:cxnSpLocks/>
            </p:cNvCxnSpPr>
            <p:nvPr/>
          </p:nvCxnSpPr>
          <p:spPr>
            <a:xfrm>
              <a:off x="7315200"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0181424-5256-3647-A36E-3A1980EEC5B8}"/>
                </a:ext>
              </a:extLst>
            </p:cNvPr>
            <p:cNvCxnSpPr>
              <a:cxnSpLocks/>
            </p:cNvCxnSpPr>
            <p:nvPr/>
          </p:nvCxnSpPr>
          <p:spPr>
            <a:xfrm>
              <a:off x="656062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aphicFrame>
        <p:nvGraphicFramePr>
          <p:cNvPr id="32" name="Table 31">
            <a:extLst>
              <a:ext uri="{FF2B5EF4-FFF2-40B4-BE49-F238E27FC236}">
                <a16:creationId xmlns:a16="http://schemas.microsoft.com/office/drawing/2014/main" id="{E8765E97-0C25-8C48-A94D-D9E461E66C73}"/>
              </a:ext>
            </a:extLst>
          </p:cNvPr>
          <p:cNvGraphicFramePr>
            <a:graphicFrameLocks noGrp="1"/>
          </p:cNvGraphicFramePr>
          <p:nvPr/>
        </p:nvGraphicFramePr>
        <p:xfrm>
          <a:off x="131424" y="3095685"/>
          <a:ext cx="8305803" cy="731520"/>
        </p:xfrm>
        <a:graphic>
          <a:graphicData uri="http://schemas.openxmlformats.org/drawingml/2006/table">
            <a:tbl>
              <a:tblPr firstRow="1" bandRow="1">
                <a:tableStyleId>{2D5ABB26-0587-4C30-8999-92F81FD0307C}</a:tableStyleId>
              </a:tblPr>
              <a:tblGrid>
                <a:gridCol w="755073">
                  <a:extLst>
                    <a:ext uri="{9D8B030D-6E8A-4147-A177-3AD203B41FA5}">
                      <a16:colId xmlns:a16="http://schemas.microsoft.com/office/drawing/2014/main" val="3341751349"/>
                    </a:ext>
                  </a:extLst>
                </a:gridCol>
                <a:gridCol w="755073">
                  <a:extLst>
                    <a:ext uri="{9D8B030D-6E8A-4147-A177-3AD203B41FA5}">
                      <a16:colId xmlns:a16="http://schemas.microsoft.com/office/drawing/2014/main" val="112059898"/>
                    </a:ext>
                  </a:extLst>
                </a:gridCol>
                <a:gridCol w="755073">
                  <a:extLst>
                    <a:ext uri="{9D8B030D-6E8A-4147-A177-3AD203B41FA5}">
                      <a16:colId xmlns:a16="http://schemas.microsoft.com/office/drawing/2014/main" val="2074251903"/>
                    </a:ext>
                  </a:extLst>
                </a:gridCol>
                <a:gridCol w="755073">
                  <a:extLst>
                    <a:ext uri="{9D8B030D-6E8A-4147-A177-3AD203B41FA5}">
                      <a16:colId xmlns:a16="http://schemas.microsoft.com/office/drawing/2014/main" val="2084498681"/>
                    </a:ext>
                  </a:extLst>
                </a:gridCol>
                <a:gridCol w="755073">
                  <a:extLst>
                    <a:ext uri="{9D8B030D-6E8A-4147-A177-3AD203B41FA5}">
                      <a16:colId xmlns:a16="http://schemas.microsoft.com/office/drawing/2014/main" val="3526213873"/>
                    </a:ext>
                  </a:extLst>
                </a:gridCol>
                <a:gridCol w="755073">
                  <a:extLst>
                    <a:ext uri="{9D8B030D-6E8A-4147-A177-3AD203B41FA5}">
                      <a16:colId xmlns:a16="http://schemas.microsoft.com/office/drawing/2014/main" val="1735551773"/>
                    </a:ext>
                  </a:extLst>
                </a:gridCol>
                <a:gridCol w="755073">
                  <a:extLst>
                    <a:ext uri="{9D8B030D-6E8A-4147-A177-3AD203B41FA5}">
                      <a16:colId xmlns:a16="http://schemas.microsoft.com/office/drawing/2014/main" val="3884996115"/>
                    </a:ext>
                  </a:extLst>
                </a:gridCol>
                <a:gridCol w="755073">
                  <a:extLst>
                    <a:ext uri="{9D8B030D-6E8A-4147-A177-3AD203B41FA5}">
                      <a16:colId xmlns:a16="http://schemas.microsoft.com/office/drawing/2014/main" val="365323637"/>
                    </a:ext>
                  </a:extLst>
                </a:gridCol>
                <a:gridCol w="755073">
                  <a:extLst>
                    <a:ext uri="{9D8B030D-6E8A-4147-A177-3AD203B41FA5}">
                      <a16:colId xmlns:a16="http://schemas.microsoft.com/office/drawing/2014/main" val="3077428556"/>
                    </a:ext>
                  </a:extLst>
                </a:gridCol>
                <a:gridCol w="755073">
                  <a:extLst>
                    <a:ext uri="{9D8B030D-6E8A-4147-A177-3AD203B41FA5}">
                      <a16:colId xmlns:a16="http://schemas.microsoft.com/office/drawing/2014/main" val="3113973907"/>
                    </a:ext>
                  </a:extLst>
                </a:gridCol>
                <a:gridCol w="755073">
                  <a:extLst>
                    <a:ext uri="{9D8B030D-6E8A-4147-A177-3AD203B41FA5}">
                      <a16:colId xmlns:a16="http://schemas.microsoft.com/office/drawing/2014/main" val="297670796"/>
                    </a:ext>
                  </a:extLst>
                </a:gridCol>
              </a:tblGrid>
              <a:tr h="370840">
                <a:tc>
                  <a:txBody>
                    <a:bodyPr/>
                    <a:lstStyle/>
                    <a:p>
                      <a:pPr algn="ctr"/>
                      <a:r>
                        <a:rPr lang="en-US" sz="4800">
                          <a:ln w="19050">
                            <a:solidFill>
                              <a:schemeClr val="tx1">
                                <a:lumMod val="75000"/>
                                <a:lumOff val="25000"/>
                              </a:schemeClr>
                            </a:solidFill>
                          </a:ln>
                          <a:solidFill>
                            <a:schemeClr val="accent3"/>
                          </a:solidFill>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2">
                            <a:lumMod val="60000"/>
                            <a:lumOff val="40000"/>
                          </a:schemeClr>
                        </a:solidFill>
                      </a:endParaRP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3"/>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3"/>
                        </a:solidFill>
                      </a:endParaRP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3"/>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3"/>
                        </a:solidFill>
                      </a:endParaRP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mn-lt"/>
                          <a:ea typeface="+mn-ea"/>
                          <a:cs typeface="+mn-cs"/>
                        </a:rPr>
                        <a:t>•</a:t>
                      </a:r>
                      <a:endParaRPr lang="en-US" sz="4800">
                        <a:ln w="19050">
                          <a:solidFill>
                            <a:schemeClr val="tx1">
                              <a:lumMod val="75000"/>
                              <a:lumOff val="25000"/>
                            </a:schemeClr>
                          </a:solidFill>
                        </a:ln>
                        <a:solidFill>
                          <a:schemeClr val="accent2">
                            <a:lumMod val="60000"/>
                            <a:lumOff val="40000"/>
                          </a:schemeClr>
                        </a:solidFill>
                      </a:endParaRPr>
                    </a:p>
                  </a:txBody>
                  <a:tcPr marT="0" marB="0"/>
                </a:tc>
                <a:extLst>
                  <a:ext uri="{0D108BD9-81ED-4DB2-BD59-A6C34878D82A}">
                    <a16:rowId xmlns:a16="http://schemas.microsoft.com/office/drawing/2014/main" val="2547466392"/>
                  </a:ext>
                </a:extLst>
              </a:tr>
            </a:tbl>
          </a:graphicData>
        </a:graphic>
      </p:graphicFrame>
      <p:sp>
        <p:nvSpPr>
          <p:cNvPr id="2" name="Title 1"/>
          <p:cNvSpPr>
            <a:spLocks noGrp="1"/>
          </p:cNvSpPr>
          <p:nvPr>
            <p:ph type="title"/>
          </p:nvPr>
        </p:nvSpPr>
        <p:spPr/>
        <p:txBody>
          <a:bodyPr/>
          <a:lstStyle/>
          <a:p>
            <a:r>
              <a:rPr lang="en-US"/>
              <a:t>Campaign Strategy</a:t>
            </a:r>
          </a:p>
        </p:txBody>
      </p:sp>
      <p:sp>
        <p:nvSpPr>
          <p:cNvPr id="3" name="Rectangle 2">
            <a:extLst>
              <a:ext uri="{FF2B5EF4-FFF2-40B4-BE49-F238E27FC236}">
                <a16:creationId xmlns:a16="http://schemas.microsoft.com/office/drawing/2014/main" id="{D2CE5223-7E46-4649-A7B6-8EB56740E1A2}"/>
              </a:ext>
            </a:extLst>
          </p:cNvPr>
          <p:cNvSpPr/>
          <p:nvPr/>
        </p:nvSpPr>
        <p:spPr>
          <a:xfrm>
            <a:off x="501721" y="3923996"/>
            <a:ext cx="1454244" cy="216982"/>
          </a:xfrm>
          <a:prstGeom prst="rect">
            <a:avLst/>
          </a:prstGeom>
        </p:spPr>
        <p:txBody>
          <a:bodyPr wrap="square" lIns="64008">
            <a:spAutoFit/>
          </a:bodyPr>
          <a:lstStyle/>
          <a:p>
            <a:pPr>
              <a:lnSpc>
                <a:spcPct val="90000"/>
              </a:lnSpc>
            </a:pPr>
            <a:r>
              <a:rPr lang="en-US" sz="900">
                <a:solidFill>
                  <a:schemeClr val="tx1">
                    <a:lumMod val="75000"/>
                    <a:lumOff val="25000"/>
                  </a:schemeClr>
                </a:solidFill>
              </a:rPr>
              <a:t>Use case campaign brief</a:t>
            </a:r>
          </a:p>
        </p:txBody>
      </p:sp>
      <p:sp>
        <p:nvSpPr>
          <p:cNvPr id="4" name="Rectangle 3">
            <a:extLst>
              <a:ext uri="{FF2B5EF4-FFF2-40B4-BE49-F238E27FC236}">
                <a16:creationId xmlns:a16="http://schemas.microsoft.com/office/drawing/2014/main" id="{14142F01-B42C-AB4B-BAAB-E07AB6C024AF}"/>
              </a:ext>
            </a:extLst>
          </p:cNvPr>
          <p:cNvSpPr/>
          <p:nvPr/>
        </p:nvSpPr>
        <p:spPr>
          <a:xfrm>
            <a:off x="1263722" y="1479441"/>
            <a:ext cx="1600200" cy="216982"/>
          </a:xfrm>
          <a:prstGeom prst="rect">
            <a:avLst/>
          </a:prstGeom>
        </p:spPr>
        <p:txBody>
          <a:bodyPr wrap="square" lIns="64008">
            <a:spAutoFit/>
          </a:bodyPr>
          <a:lstStyle/>
          <a:p>
            <a:pPr>
              <a:lnSpc>
                <a:spcPct val="90000"/>
              </a:lnSpc>
            </a:pPr>
            <a:r>
              <a:rPr lang="en-US" sz="900">
                <a:solidFill>
                  <a:schemeClr val="tx1">
                    <a:lumMod val="75000"/>
                    <a:lumOff val="25000"/>
                  </a:schemeClr>
                </a:solidFill>
              </a:rPr>
              <a:t>Use case immersion</a:t>
            </a:r>
          </a:p>
        </p:txBody>
      </p:sp>
      <p:sp>
        <p:nvSpPr>
          <p:cNvPr id="5" name="Rectangle 4">
            <a:extLst>
              <a:ext uri="{FF2B5EF4-FFF2-40B4-BE49-F238E27FC236}">
                <a16:creationId xmlns:a16="http://schemas.microsoft.com/office/drawing/2014/main" id="{8629EF61-22E7-C64B-A1C8-3B0F37F3C704}"/>
              </a:ext>
            </a:extLst>
          </p:cNvPr>
          <p:cNvSpPr/>
          <p:nvPr/>
        </p:nvSpPr>
        <p:spPr>
          <a:xfrm>
            <a:off x="2018872" y="1727455"/>
            <a:ext cx="1600200" cy="341632"/>
          </a:xfrm>
          <a:prstGeom prst="rect">
            <a:avLst/>
          </a:prstGeom>
        </p:spPr>
        <p:txBody>
          <a:bodyPr wrap="square" lIns="73152">
            <a:spAutoFit/>
          </a:bodyPr>
          <a:lstStyle/>
          <a:p>
            <a:pPr>
              <a:lnSpc>
                <a:spcPct val="90000"/>
              </a:lnSpc>
            </a:pPr>
            <a:r>
              <a:rPr lang="en-US" sz="900">
                <a:solidFill>
                  <a:schemeClr val="tx1">
                    <a:lumMod val="75000"/>
                    <a:lumOff val="25000"/>
                  </a:schemeClr>
                </a:solidFill>
              </a:rPr>
              <a:t>High level strategic </a:t>
            </a:r>
            <a:br>
              <a:rPr lang="en-US" sz="900">
                <a:solidFill>
                  <a:schemeClr val="tx1">
                    <a:lumMod val="75000"/>
                    <a:lumOff val="25000"/>
                  </a:schemeClr>
                </a:solidFill>
              </a:rPr>
            </a:br>
            <a:r>
              <a:rPr lang="en-US" sz="900">
                <a:solidFill>
                  <a:schemeClr val="tx1">
                    <a:lumMod val="75000"/>
                    <a:lumOff val="25000"/>
                  </a:schemeClr>
                </a:solidFill>
              </a:rPr>
              <a:t>vision journey mapping</a:t>
            </a:r>
          </a:p>
        </p:txBody>
      </p:sp>
      <p:sp>
        <p:nvSpPr>
          <p:cNvPr id="22" name="Rectangle 21">
            <a:extLst>
              <a:ext uri="{FF2B5EF4-FFF2-40B4-BE49-F238E27FC236}">
                <a16:creationId xmlns:a16="http://schemas.microsoft.com/office/drawing/2014/main" id="{FEE41A8A-B2F0-0F44-A45D-BAB8DC44D7AA}"/>
              </a:ext>
            </a:extLst>
          </p:cNvPr>
          <p:cNvSpPr/>
          <p:nvPr/>
        </p:nvSpPr>
        <p:spPr>
          <a:xfrm>
            <a:off x="2760324" y="2103695"/>
            <a:ext cx="1600200" cy="341632"/>
          </a:xfrm>
          <a:prstGeom prst="rect">
            <a:avLst/>
          </a:prstGeom>
        </p:spPr>
        <p:txBody>
          <a:bodyPr wrap="square" lIns="73152">
            <a:spAutoFit/>
          </a:bodyPr>
          <a:lstStyle/>
          <a:p>
            <a:pPr>
              <a:lnSpc>
                <a:spcPct val="90000"/>
              </a:lnSpc>
            </a:pPr>
            <a:r>
              <a:rPr lang="en-US" sz="900">
                <a:solidFill>
                  <a:schemeClr val="tx1">
                    <a:lumMod val="75000"/>
                    <a:lumOff val="25000"/>
                  </a:schemeClr>
                </a:solidFill>
              </a:rPr>
              <a:t>Offer, content and personalization planning</a:t>
            </a:r>
          </a:p>
        </p:txBody>
      </p:sp>
      <p:sp>
        <p:nvSpPr>
          <p:cNvPr id="23" name="Rectangle 22">
            <a:extLst>
              <a:ext uri="{FF2B5EF4-FFF2-40B4-BE49-F238E27FC236}">
                <a16:creationId xmlns:a16="http://schemas.microsoft.com/office/drawing/2014/main" id="{ADF45C8C-354D-A040-90E8-97A0302ED4B5}"/>
              </a:ext>
            </a:extLst>
          </p:cNvPr>
          <p:cNvSpPr/>
          <p:nvPr/>
        </p:nvSpPr>
        <p:spPr>
          <a:xfrm>
            <a:off x="3522324" y="2479935"/>
            <a:ext cx="1600200" cy="341632"/>
          </a:xfrm>
          <a:prstGeom prst="rect">
            <a:avLst/>
          </a:prstGeom>
        </p:spPr>
        <p:txBody>
          <a:bodyPr wrap="square" lIns="73152">
            <a:spAutoFit/>
          </a:bodyPr>
          <a:lstStyle/>
          <a:p>
            <a:pPr>
              <a:lnSpc>
                <a:spcPct val="90000"/>
              </a:lnSpc>
            </a:pPr>
            <a:r>
              <a:rPr lang="en-US" sz="900">
                <a:solidFill>
                  <a:schemeClr val="tx1">
                    <a:lumMod val="75000"/>
                    <a:lumOff val="25000"/>
                  </a:schemeClr>
                </a:solidFill>
              </a:rPr>
              <a:t>Testing hypothesis </a:t>
            </a:r>
            <a:br>
              <a:rPr lang="en-US" sz="900">
                <a:solidFill>
                  <a:schemeClr val="tx1">
                    <a:lumMod val="75000"/>
                    <a:lumOff val="25000"/>
                  </a:schemeClr>
                </a:solidFill>
              </a:rPr>
            </a:br>
            <a:r>
              <a:rPr lang="en-US" sz="900">
                <a:solidFill>
                  <a:schemeClr val="tx1">
                    <a:lumMod val="75000"/>
                    <a:lumOff val="25000"/>
                  </a:schemeClr>
                </a:solidFill>
              </a:rPr>
              <a:t>and planning</a:t>
            </a:r>
          </a:p>
        </p:txBody>
      </p:sp>
      <p:sp>
        <p:nvSpPr>
          <p:cNvPr id="24" name="Rectangle 23">
            <a:extLst>
              <a:ext uri="{FF2B5EF4-FFF2-40B4-BE49-F238E27FC236}">
                <a16:creationId xmlns:a16="http://schemas.microsoft.com/office/drawing/2014/main" id="{E7CE438D-5219-AA4C-BF3B-FD098D074C9B}"/>
              </a:ext>
            </a:extLst>
          </p:cNvPr>
          <p:cNvSpPr/>
          <p:nvPr/>
        </p:nvSpPr>
        <p:spPr>
          <a:xfrm>
            <a:off x="4274050" y="2856177"/>
            <a:ext cx="1600200" cy="341632"/>
          </a:xfrm>
          <a:prstGeom prst="rect">
            <a:avLst/>
          </a:prstGeom>
        </p:spPr>
        <p:txBody>
          <a:bodyPr wrap="square" lIns="73152">
            <a:spAutoFit/>
          </a:bodyPr>
          <a:lstStyle/>
          <a:p>
            <a:pPr>
              <a:lnSpc>
                <a:spcPct val="90000"/>
              </a:lnSpc>
            </a:pPr>
            <a:r>
              <a:rPr lang="en-US" sz="900">
                <a:solidFill>
                  <a:schemeClr val="tx1">
                    <a:lumMod val="75000"/>
                    <a:lumOff val="25000"/>
                  </a:schemeClr>
                </a:solidFill>
              </a:rPr>
              <a:t>Determine </a:t>
            </a:r>
            <a:br>
              <a:rPr lang="en-US" sz="900">
                <a:solidFill>
                  <a:schemeClr val="tx1">
                    <a:lumMod val="75000"/>
                    <a:lumOff val="25000"/>
                  </a:schemeClr>
                </a:solidFill>
              </a:rPr>
            </a:br>
            <a:r>
              <a:rPr lang="en-US" sz="900">
                <a:solidFill>
                  <a:schemeClr val="tx1">
                    <a:lumMod val="75000"/>
                    <a:lumOff val="25000"/>
                  </a:schemeClr>
                </a:solidFill>
              </a:rPr>
              <a:t>campaign </a:t>
            </a:r>
            <a:r>
              <a:rPr lang="en-US" sz="900" cap="all" err="1">
                <a:solidFill>
                  <a:schemeClr val="tx1">
                    <a:lumMod val="75000"/>
                    <a:lumOff val="25000"/>
                  </a:schemeClr>
                </a:solidFill>
              </a:rPr>
              <a:t>kpi’s</a:t>
            </a:r>
            <a:r>
              <a:rPr lang="en-US" sz="900">
                <a:solidFill>
                  <a:schemeClr val="tx1">
                    <a:lumMod val="75000"/>
                    <a:lumOff val="25000"/>
                  </a:schemeClr>
                </a:solidFill>
              </a:rPr>
              <a:t> </a:t>
            </a:r>
          </a:p>
        </p:txBody>
      </p:sp>
      <p:sp>
        <p:nvSpPr>
          <p:cNvPr id="25" name="Rectangle 24">
            <a:extLst>
              <a:ext uri="{FF2B5EF4-FFF2-40B4-BE49-F238E27FC236}">
                <a16:creationId xmlns:a16="http://schemas.microsoft.com/office/drawing/2014/main" id="{44AFAA47-F4A1-B44D-8F72-7EFFF63CAB25}"/>
              </a:ext>
            </a:extLst>
          </p:cNvPr>
          <p:cNvSpPr/>
          <p:nvPr/>
        </p:nvSpPr>
        <p:spPr>
          <a:xfrm>
            <a:off x="5029200" y="3923996"/>
            <a:ext cx="1678665" cy="216982"/>
          </a:xfrm>
          <a:prstGeom prst="rect">
            <a:avLst/>
          </a:prstGeom>
        </p:spPr>
        <p:txBody>
          <a:bodyPr wrap="square" lIns="64008">
            <a:spAutoFit/>
          </a:bodyPr>
          <a:lstStyle/>
          <a:p>
            <a:pPr>
              <a:lnSpc>
                <a:spcPct val="90000"/>
              </a:lnSpc>
            </a:pPr>
            <a:r>
              <a:rPr lang="en-US" sz="900">
                <a:solidFill>
                  <a:schemeClr val="tx1">
                    <a:lumMod val="75000"/>
                    <a:lumOff val="25000"/>
                  </a:schemeClr>
                </a:solidFill>
              </a:rPr>
              <a:t>Client feedback and approval</a:t>
            </a:r>
          </a:p>
        </p:txBody>
      </p:sp>
      <p:sp>
        <p:nvSpPr>
          <p:cNvPr id="26" name="Rectangle 25">
            <a:extLst>
              <a:ext uri="{FF2B5EF4-FFF2-40B4-BE49-F238E27FC236}">
                <a16:creationId xmlns:a16="http://schemas.microsoft.com/office/drawing/2014/main" id="{996CE43F-D582-0C4C-AF92-324501440DD7}"/>
              </a:ext>
            </a:extLst>
          </p:cNvPr>
          <p:cNvSpPr/>
          <p:nvPr/>
        </p:nvSpPr>
        <p:spPr>
          <a:xfrm>
            <a:off x="5791200" y="1736295"/>
            <a:ext cx="1590925" cy="341632"/>
          </a:xfrm>
          <a:prstGeom prst="rect">
            <a:avLst/>
          </a:prstGeom>
        </p:spPr>
        <p:txBody>
          <a:bodyPr wrap="square" lIns="73152">
            <a:spAutoFit/>
          </a:bodyPr>
          <a:lstStyle/>
          <a:p>
            <a:pPr>
              <a:lnSpc>
                <a:spcPct val="90000"/>
              </a:lnSpc>
            </a:pPr>
            <a:r>
              <a:rPr lang="en-US" sz="900">
                <a:solidFill>
                  <a:schemeClr val="tx1">
                    <a:lumMod val="75000"/>
                    <a:lumOff val="25000"/>
                  </a:schemeClr>
                </a:solidFill>
              </a:rPr>
              <a:t>Offer, content and personalization finalization</a:t>
            </a:r>
          </a:p>
        </p:txBody>
      </p:sp>
      <p:sp>
        <p:nvSpPr>
          <p:cNvPr id="27" name="Rectangle 26">
            <a:extLst>
              <a:ext uri="{FF2B5EF4-FFF2-40B4-BE49-F238E27FC236}">
                <a16:creationId xmlns:a16="http://schemas.microsoft.com/office/drawing/2014/main" id="{E484E0FA-DB5C-9440-82F5-FC56E26AE71B}"/>
              </a:ext>
            </a:extLst>
          </p:cNvPr>
          <p:cNvSpPr/>
          <p:nvPr/>
        </p:nvSpPr>
        <p:spPr>
          <a:xfrm>
            <a:off x="6532652" y="2116439"/>
            <a:ext cx="1742325" cy="341632"/>
          </a:xfrm>
          <a:prstGeom prst="rect">
            <a:avLst/>
          </a:prstGeom>
        </p:spPr>
        <p:txBody>
          <a:bodyPr wrap="square" lIns="73152">
            <a:spAutoFit/>
          </a:bodyPr>
          <a:lstStyle/>
          <a:p>
            <a:pPr>
              <a:lnSpc>
                <a:spcPct val="90000"/>
              </a:lnSpc>
            </a:pPr>
            <a:r>
              <a:rPr lang="en-US" sz="900">
                <a:solidFill>
                  <a:schemeClr val="tx1">
                    <a:lumMod val="75000"/>
                    <a:lumOff val="25000"/>
                  </a:schemeClr>
                </a:solidFill>
              </a:rPr>
              <a:t>Campaign journey maps including campaign tests</a:t>
            </a:r>
          </a:p>
        </p:txBody>
      </p:sp>
      <p:sp>
        <p:nvSpPr>
          <p:cNvPr id="28" name="Rectangle 27">
            <a:extLst>
              <a:ext uri="{FF2B5EF4-FFF2-40B4-BE49-F238E27FC236}">
                <a16:creationId xmlns:a16="http://schemas.microsoft.com/office/drawing/2014/main" id="{926D6951-711D-814E-B54A-C48D871A3F34}"/>
              </a:ext>
            </a:extLst>
          </p:cNvPr>
          <p:cNvSpPr/>
          <p:nvPr/>
        </p:nvSpPr>
        <p:spPr>
          <a:xfrm>
            <a:off x="7305250" y="3923996"/>
            <a:ext cx="1678665" cy="216982"/>
          </a:xfrm>
          <a:prstGeom prst="rect">
            <a:avLst/>
          </a:prstGeom>
        </p:spPr>
        <p:txBody>
          <a:bodyPr wrap="square" lIns="64008">
            <a:spAutoFit/>
          </a:bodyPr>
          <a:lstStyle/>
          <a:p>
            <a:pPr>
              <a:lnSpc>
                <a:spcPct val="90000"/>
              </a:lnSpc>
            </a:pPr>
            <a:r>
              <a:rPr lang="en-US" sz="900">
                <a:solidFill>
                  <a:schemeClr val="tx1">
                    <a:lumMod val="75000"/>
                    <a:lumOff val="25000"/>
                  </a:schemeClr>
                </a:solidFill>
              </a:rPr>
              <a:t>Client feedback and approval</a:t>
            </a:r>
          </a:p>
        </p:txBody>
      </p:sp>
      <p:sp>
        <p:nvSpPr>
          <p:cNvPr id="29" name="Rectangle 28">
            <a:extLst>
              <a:ext uri="{FF2B5EF4-FFF2-40B4-BE49-F238E27FC236}">
                <a16:creationId xmlns:a16="http://schemas.microsoft.com/office/drawing/2014/main" id="{9E8AA5FF-ABAF-A243-8146-614C6702D610}"/>
              </a:ext>
            </a:extLst>
          </p:cNvPr>
          <p:cNvSpPr/>
          <p:nvPr/>
        </p:nvSpPr>
        <p:spPr>
          <a:xfrm>
            <a:off x="8056652" y="2486082"/>
            <a:ext cx="1087348" cy="590931"/>
          </a:xfrm>
          <a:prstGeom prst="rect">
            <a:avLst/>
          </a:prstGeom>
        </p:spPr>
        <p:txBody>
          <a:bodyPr wrap="square" lIns="73152">
            <a:spAutoFit/>
          </a:bodyPr>
          <a:lstStyle/>
          <a:p>
            <a:pPr>
              <a:lnSpc>
                <a:spcPct val="90000"/>
              </a:lnSpc>
            </a:pPr>
            <a:r>
              <a:rPr lang="en-US" sz="900">
                <a:solidFill>
                  <a:schemeClr val="tx1">
                    <a:lumMod val="75000"/>
                    <a:lumOff val="25000"/>
                  </a:schemeClr>
                </a:solidFill>
              </a:rPr>
              <a:t>Hand off and coordination with creative and execution team</a:t>
            </a:r>
          </a:p>
        </p:txBody>
      </p:sp>
      <p:cxnSp>
        <p:nvCxnSpPr>
          <p:cNvPr id="37" name="Straight Connector 36">
            <a:extLst>
              <a:ext uri="{FF2B5EF4-FFF2-40B4-BE49-F238E27FC236}">
                <a16:creationId xmlns:a16="http://schemas.microsoft.com/office/drawing/2014/main" id="{7028AADC-10F3-634A-BC57-7D37DE597C46}"/>
              </a:ext>
            </a:extLst>
          </p:cNvPr>
          <p:cNvCxnSpPr>
            <a:cxnSpLocks/>
          </p:cNvCxnSpPr>
          <p:nvPr/>
        </p:nvCxnSpPr>
        <p:spPr>
          <a:xfrm>
            <a:off x="1263722" y="1578748"/>
            <a:ext cx="0" cy="1797977"/>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844BE1D-4453-0E41-8103-1771E5BA607A}"/>
              </a:ext>
            </a:extLst>
          </p:cNvPr>
          <p:cNvCxnSpPr>
            <a:cxnSpLocks/>
          </p:cNvCxnSpPr>
          <p:nvPr/>
        </p:nvCxnSpPr>
        <p:spPr>
          <a:xfrm>
            <a:off x="2018872" y="1825327"/>
            <a:ext cx="0" cy="1551398"/>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CF88A2B-7601-114D-AA9F-E0306886289F}"/>
              </a:ext>
            </a:extLst>
          </p:cNvPr>
          <p:cNvCxnSpPr>
            <a:cxnSpLocks/>
          </p:cNvCxnSpPr>
          <p:nvPr/>
        </p:nvCxnSpPr>
        <p:spPr>
          <a:xfrm>
            <a:off x="2760324" y="2201833"/>
            <a:ext cx="0" cy="1174892"/>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E12A24-1108-C244-8471-A49251F87D45}"/>
              </a:ext>
            </a:extLst>
          </p:cNvPr>
          <p:cNvCxnSpPr>
            <a:cxnSpLocks/>
          </p:cNvCxnSpPr>
          <p:nvPr/>
        </p:nvCxnSpPr>
        <p:spPr>
          <a:xfrm>
            <a:off x="3522324" y="2571703"/>
            <a:ext cx="0" cy="784473"/>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3CA186C-D9FD-7246-BF16-9D5B0E8E8303}"/>
              </a:ext>
            </a:extLst>
          </p:cNvPr>
          <p:cNvCxnSpPr>
            <a:cxnSpLocks/>
          </p:cNvCxnSpPr>
          <p:nvPr/>
        </p:nvCxnSpPr>
        <p:spPr>
          <a:xfrm>
            <a:off x="4274050" y="2941573"/>
            <a:ext cx="0" cy="424878"/>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3FC24B7-3BC9-D844-9E75-6DB62AF813EF}"/>
              </a:ext>
            </a:extLst>
          </p:cNvPr>
          <p:cNvCxnSpPr>
            <a:cxnSpLocks/>
          </p:cNvCxnSpPr>
          <p:nvPr/>
        </p:nvCxnSpPr>
        <p:spPr>
          <a:xfrm>
            <a:off x="8056652" y="2571703"/>
            <a:ext cx="0" cy="784473"/>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54DC2B1-83EE-7E48-BA54-197E742BD17C}"/>
              </a:ext>
            </a:extLst>
          </p:cNvPr>
          <p:cNvCxnSpPr>
            <a:cxnSpLocks/>
          </p:cNvCxnSpPr>
          <p:nvPr/>
        </p:nvCxnSpPr>
        <p:spPr>
          <a:xfrm>
            <a:off x="5791200" y="1825327"/>
            <a:ext cx="0" cy="1551398"/>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E7DF34B-7047-314C-947F-6B8734B70E19}"/>
              </a:ext>
            </a:extLst>
          </p:cNvPr>
          <p:cNvCxnSpPr>
            <a:cxnSpLocks/>
          </p:cNvCxnSpPr>
          <p:nvPr/>
        </p:nvCxnSpPr>
        <p:spPr>
          <a:xfrm>
            <a:off x="6532652" y="2201833"/>
            <a:ext cx="0" cy="1174892"/>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D92133-3C1F-FE49-B24C-34CA9C9D6C15}"/>
              </a:ext>
            </a:extLst>
          </p:cNvPr>
          <p:cNvCxnSpPr>
            <a:cxnSpLocks/>
          </p:cNvCxnSpPr>
          <p:nvPr/>
        </p:nvCxnSpPr>
        <p:spPr>
          <a:xfrm flipV="1">
            <a:off x="501721" y="3594837"/>
            <a:ext cx="0" cy="424878"/>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4C65AD-FFD8-774B-A85E-290F42EE66BE}"/>
              </a:ext>
            </a:extLst>
          </p:cNvPr>
          <p:cNvCxnSpPr>
            <a:cxnSpLocks/>
          </p:cNvCxnSpPr>
          <p:nvPr/>
        </p:nvCxnSpPr>
        <p:spPr>
          <a:xfrm flipV="1">
            <a:off x="5029200" y="3594837"/>
            <a:ext cx="0" cy="424878"/>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B9D948-A20B-3148-9DFC-EC234CE98C87}"/>
              </a:ext>
            </a:extLst>
          </p:cNvPr>
          <p:cNvCxnSpPr>
            <a:cxnSpLocks/>
          </p:cNvCxnSpPr>
          <p:nvPr/>
        </p:nvCxnSpPr>
        <p:spPr>
          <a:xfrm flipV="1">
            <a:off x="7305250" y="3594837"/>
            <a:ext cx="0" cy="424878"/>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sp>
        <p:nvSpPr>
          <p:cNvPr id="96" name="Triangle 95">
            <a:extLst>
              <a:ext uri="{FF2B5EF4-FFF2-40B4-BE49-F238E27FC236}">
                <a16:creationId xmlns:a16="http://schemas.microsoft.com/office/drawing/2014/main" id="{F4DC4EB8-D39A-FC4F-B818-E1C958EBB082}"/>
              </a:ext>
            </a:extLst>
          </p:cNvPr>
          <p:cNvSpPr/>
          <p:nvPr/>
        </p:nvSpPr>
        <p:spPr>
          <a:xfrm rot="10800000">
            <a:off x="3559288" y="0"/>
            <a:ext cx="279132" cy="203762"/>
          </a:xfrm>
          <a:prstGeom prst="triangl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8E70890A-28B4-364D-8133-C6262F4DB5D0}"/>
              </a:ext>
            </a:extLst>
          </p:cNvPr>
          <p:cNvGrpSpPr/>
          <p:nvPr/>
        </p:nvGrpSpPr>
        <p:grpSpPr>
          <a:xfrm>
            <a:off x="2990239" y="566267"/>
            <a:ext cx="6153761" cy="249017"/>
            <a:chOff x="408826" y="1484495"/>
            <a:chExt cx="8423169" cy="365760"/>
          </a:xfrm>
          <a:solidFill>
            <a:schemeClr val="bg2"/>
          </a:solidFill>
        </p:grpSpPr>
        <p:sp>
          <p:nvSpPr>
            <p:cNvPr id="100" name="Google Shape;1001;p55">
              <a:extLst>
                <a:ext uri="{FF2B5EF4-FFF2-40B4-BE49-F238E27FC236}">
                  <a16:creationId xmlns:a16="http://schemas.microsoft.com/office/drawing/2014/main" id="{9A21DA07-F65B-BA47-A0AF-AE7E9BCBC593}"/>
                </a:ext>
              </a:extLst>
            </p:cNvPr>
            <p:cNvSpPr/>
            <p:nvPr/>
          </p:nvSpPr>
          <p:spPr>
            <a:xfrm>
              <a:off x="7045690" y="1484495"/>
              <a:ext cx="1786305" cy="365760"/>
            </a:xfrm>
            <a:prstGeom prst="rect">
              <a:avLst/>
            </a:prstGeom>
            <a:solidFill>
              <a:srgbClr val="D1D1D1"/>
            </a:solidFill>
            <a:ln w="12700" cap="flat" cmpd="sng">
              <a:solidFill>
                <a:schemeClr val="bg1"/>
              </a:solidFill>
              <a:prstDash val="solid"/>
              <a:round/>
              <a:headEnd type="none" w="sm" len="sm"/>
              <a:tailEnd type="none" w="sm" len="sm"/>
            </a:ln>
          </p:spPr>
          <p:txBody>
            <a:bodyPr spcFirstLastPara="1" wrap="square" lIns="164592" tIns="0" rIns="0" bIns="0" anchor="ctr" anchorCtr="0">
              <a:noAutofit/>
            </a:bodyPr>
            <a:lstStyle/>
            <a:p>
              <a:pPr lvl="0" algn="ctr">
                <a:lnSpc>
                  <a:spcPct val="90000"/>
                </a:lnSpc>
              </a:pPr>
              <a:r>
                <a:rPr lang="en" sz="600" cap="all" spc="50">
                  <a:solidFill>
                    <a:schemeClr val="bg1"/>
                  </a:solidFill>
                </a:rPr>
                <a:t>Reporting, Analysis and optimization</a:t>
              </a:r>
              <a:endParaRPr sz="600" cap="all" spc="50">
                <a:solidFill>
                  <a:schemeClr val="bg1"/>
                </a:solidFill>
              </a:endParaRPr>
            </a:p>
          </p:txBody>
        </p:sp>
        <p:sp>
          <p:nvSpPr>
            <p:cNvPr id="101" name="Google Shape;1000;p55">
              <a:extLst>
                <a:ext uri="{FF2B5EF4-FFF2-40B4-BE49-F238E27FC236}">
                  <a16:creationId xmlns:a16="http://schemas.microsoft.com/office/drawing/2014/main" id="{70872FA1-0397-2243-AF6A-CB740C2611BE}"/>
                </a:ext>
              </a:extLst>
            </p:cNvPr>
            <p:cNvSpPr/>
            <p:nvPr/>
          </p:nvSpPr>
          <p:spPr>
            <a:xfrm>
              <a:off x="538999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Execution</a:t>
              </a:r>
              <a:endParaRPr sz="600" cap="all" spc="50">
                <a:solidFill>
                  <a:schemeClr val="bg1"/>
                </a:solidFill>
              </a:endParaRPr>
            </a:p>
          </p:txBody>
        </p:sp>
        <p:sp>
          <p:nvSpPr>
            <p:cNvPr id="102" name="Google Shape;999;p55">
              <a:extLst>
                <a:ext uri="{FF2B5EF4-FFF2-40B4-BE49-F238E27FC236}">
                  <a16:creationId xmlns:a16="http://schemas.microsoft.com/office/drawing/2014/main" id="{6B6D4A08-4D9D-934B-9B83-C77668F49422}"/>
                </a:ext>
              </a:extLst>
            </p:cNvPr>
            <p:cNvSpPr/>
            <p:nvPr/>
          </p:nvSpPr>
          <p:spPr>
            <a:xfrm>
              <a:off x="373803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274320" tIns="0" rIns="91440" bIns="0" anchor="ctr" anchorCtr="0">
              <a:noAutofit/>
            </a:bodyPr>
            <a:lstStyle/>
            <a:p>
              <a:pPr algn="ctr">
                <a:lnSpc>
                  <a:spcPct val="90000"/>
                </a:lnSpc>
              </a:pPr>
              <a:r>
                <a:rPr lang="en-US" sz="600" cap="all" spc="50">
                  <a:solidFill>
                    <a:schemeClr val="bg1"/>
                  </a:solidFill>
                </a:rPr>
                <a:t>Develop </a:t>
              </a:r>
              <a:br>
                <a:rPr lang="en-US" sz="600" cap="all" spc="50">
                  <a:solidFill>
                    <a:schemeClr val="bg1"/>
                  </a:solidFill>
                </a:rPr>
              </a:br>
              <a:r>
                <a:rPr lang="en-US" sz="600" cap="all" spc="50">
                  <a:solidFill>
                    <a:schemeClr val="bg1"/>
                  </a:solidFill>
                </a:rPr>
                <a:t>Creative Assets </a:t>
              </a:r>
            </a:p>
          </p:txBody>
        </p:sp>
        <p:sp>
          <p:nvSpPr>
            <p:cNvPr id="103" name="Google Shape;999;p55">
              <a:extLst>
                <a:ext uri="{FF2B5EF4-FFF2-40B4-BE49-F238E27FC236}">
                  <a16:creationId xmlns:a16="http://schemas.microsoft.com/office/drawing/2014/main" id="{EC9919F4-F9CC-E840-9FD2-ABBA11A23503}"/>
                </a:ext>
              </a:extLst>
            </p:cNvPr>
            <p:cNvSpPr/>
            <p:nvPr/>
          </p:nvSpPr>
          <p:spPr>
            <a:xfrm>
              <a:off x="2078272"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lvl="0" algn="ctr">
                <a:lnSpc>
                  <a:spcPct val="90000"/>
                </a:lnSpc>
              </a:pPr>
              <a:r>
                <a:rPr lang="en" sz="600" cap="all" spc="50">
                  <a:solidFill>
                    <a:schemeClr val="bg1"/>
                  </a:solidFill>
                </a:rPr>
                <a:t>Platform and </a:t>
              </a:r>
              <a:br>
                <a:rPr lang="en" sz="600" cap="all" spc="50">
                  <a:solidFill>
                    <a:schemeClr val="bg1"/>
                  </a:solidFill>
                </a:rPr>
              </a:br>
              <a:r>
                <a:rPr lang="en" sz="600" cap="all" spc="50">
                  <a:solidFill>
                    <a:schemeClr val="bg1"/>
                  </a:solidFill>
                </a:rPr>
                <a:t>data readiness</a:t>
              </a:r>
              <a:endParaRPr sz="600" cap="all" spc="50">
                <a:solidFill>
                  <a:schemeClr val="bg1"/>
                </a:solidFill>
              </a:endParaRPr>
            </a:p>
          </p:txBody>
        </p:sp>
        <p:sp>
          <p:nvSpPr>
            <p:cNvPr id="104" name="Google Shape;1005;p55">
              <a:extLst>
                <a:ext uri="{FF2B5EF4-FFF2-40B4-BE49-F238E27FC236}">
                  <a16:creationId xmlns:a16="http://schemas.microsoft.com/office/drawing/2014/main" id="{3400AE98-4422-5147-83AF-D4AB94746F7B}"/>
                </a:ext>
              </a:extLst>
            </p:cNvPr>
            <p:cNvSpPr/>
            <p:nvPr/>
          </p:nvSpPr>
          <p:spPr>
            <a:xfrm>
              <a:off x="408826" y="1484495"/>
              <a:ext cx="1847088" cy="365760"/>
            </a:xfrm>
            <a:prstGeom prst="homePlate">
              <a:avLst>
                <a:gd name="adj" fmla="val 50000"/>
              </a:avLst>
            </a:prstGeom>
            <a:solidFill>
              <a:schemeClr val="accent3"/>
            </a:solidFill>
            <a:ln w="12700" cap="flat" cmpd="sng">
              <a:solidFill>
                <a:schemeClr val="bg1"/>
              </a:solidFill>
              <a:prstDash val="solid"/>
              <a:round/>
              <a:headEnd type="none" w="sm" len="sm"/>
              <a:tailEnd type="none" w="sm" len="sm"/>
            </a:ln>
          </p:spPr>
          <p:txBody>
            <a:bodyPr spcFirstLastPara="1" wrap="square" lIns="9144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Brief and Plan</a:t>
              </a:r>
              <a:endParaRPr sz="600" cap="all" spc="50">
                <a:solidFill>
                  <a:schemeClr val="bg1"/>
                </a:solidFill>
              </a:endParaRPr>
            </a:p>
          </p:txBody>
        </p:sp>
      </p:grpSp>
      <p:grpSp>
        <p:nvGrpSpPr>
          <p:cNvPr id="50" name="Group 49">
            <a:extLst>
              <a:ext uri="{FF2B5EF4-FFF2-40B4-BE49-F238E27FC236}">
                <a16:creationId xmlns:a16="http://schemas.microsoft.com/office/drawing/2014/main" id="{BBAFB28F-8135-7E42-AE0A-0F5AEC7479ED}"/>
              </a:ext>
            </a:extLst>
          </p:cNvPr>
          <p:cNvGrpSpPr/>
          <p:nvPr/>
        </p:nvGrpSpPr>
        <p:grpSpPr>
          <a:xfrm>
            <a:off x="3165872" y="265960"/>
            <a:ext cx="902694" cy="276584"/>
            <a:chOff x="752555" y="1047966"/>
            <a:chExt cx="962120" cy="294792"/>
          </a:xfrm>
        </p:grpSpPr>
        <p:sp>
          <p:nvSpPr>
            <p:cNvPr id="54" name="Cross 53">
              <a:extLst>
                <a:ext uri="{FF2B5EF4-FFF2-40B4-BE49-F238E27FC236}">
                  <a16:creationId xmlns:a16="http://schemas.microsoft.com/office/drawing/2014/main" id="{F69AFC0D-62A5-BD49-B763-D64F8134A807}"/>
                </a:ext>
              </a:extLst>
            </p:cNvPr>
            <p:cNvSpPr/>
            <p:nvPr userDrawn="1"/>
          </p:nvSpPr>
          <p:spPr>
            <a:xfrm>
              <a:off x="1281075" y="1131702"/>
              <a:ext cx="92246" cy="92246"/>
            </a:xfrm>
            <a:prstGeom prst="plus">
              <a:avLst>
                <a:gd name="adj" fmla="val 39746"/>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831AE9BF-92F0-DA4A-9557-8E3FD99A657D}"/>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437227" y="1047966"/>
              <a:ext cx="277448" cy="294792"/>
            </a:xfrm>
            <a:prstGeom prst="rect">
              <a:avLst/>
            </a:prstGeom>
          </p:spPr>
        </p:pic>
        <p:pic>
          <p:nvPicPr>
            <p:cNvPr id="69" name="Picture 68">
              <a:extLst>
                <a:ext uri="{FF2B5EF4-FFF2-40B4-BE49-F238E27FC236}">
                  <a16:creationId xmlns:a16="http://schemas.microsoft.com/office/drawing/2014/main" id="{22BAE92B-27B4-3E4C-A2C4-8E7AE8A969F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2555" y="1055701"/>
              <a:ext cx="459795" cy="238843"/>
            </a:xfrm>
            <a:prstGeom prst="rect">
              <a:avLst/>
            </a:prstGeom>
          </p:spPr>
        </p:pic>
      </p:grpSp>
      <p:sp>
        <p:nvSpPr>
          <p:cNvPr id="7" name="Footer Placeholder 6">
            <a:extLst>
              <a:ext uri="{FF2B5EF4-FFF2-40B4-BE49-F238E27FC236}">
                <a16:creationId xmlns:a16="http://schemas.microsoft.com/office/drawing/2014/main" id="{D2173AE8-5184-6B4F-9DD4-58EA44F5D284}"/>
              </a:ext>
            </a:extLst>
          </p:cNvPr>
          <p:cNvSpPr>
            <a:spLocks noGrp="1"/>
          </p:cNvSpPr>
          <p:nvPr>
            <p:ph type="ftr" sz="quarter" idx="12"/>
          </p:nvPr>
        </p:nvSpPr>
        <p:spPr/>
        <p:txBody>
          <a:bodyPr/>
          <a:lstStyle/>
          <a:p>
            <a:r>
              <a:rPr lang="en-US"/>
              <a:t>© 2020</a:t>
            </a:r>
          </a:p>
        </p:txBody>
      </p:sp>
      <p:sp>
        <p:nvSpPr>
          <p:cNvPr id="9" name="Slide Number Placeholder 8">
            <a:extLst>
              <a:ext uri="{FF2B5EF4-FFF2-40B4-BE49-F238E27FC236}">
                <a16:creationId xmlns:a16="http://schemas.microsoft.com/office/drawing/2014/main" id="{C134438E-52B2-6C47-ABA0-94A0744A49D1}"/>
              </a:ext>
            </a:extLst>
          </p:cNvPr>
          <p:cNvSpPr>
            <a:spLocks noGrp="1"/>
          </p:cNvSpPr>
          <p:nvPr>
            <p:ph type="sldNum" sz="quarter" idx="13"/>
          </p:nvPr>
        </p:nvSpPr>
        <p:spPr/>
        <p:txBody>
          <a:bodyPr/>
          <a:lstStyle/>
          <a:p>
            <a:fld id="{2EFEF571-C9B4-4D92-A7F7-315B894862A8}" type="slidenum">
              <a:rPr lang="en-US" smtClean="0"/>
              <a:pPr/>
              <a:t>126</a:t>
            </a:fld>
            <a:endParaRPr lang="en-US"/>
          </a:p>
        </p:txBody>
      </p:sp>
      <p:sp>
        <p:nvSpPr>
          <p:cNvPr id="10" name="TextBox 9">
            <a:extLst>
              <a:ext uri="{FF2B5EF4-FFF2-40B4-BE49-F238E27FC236}">
                <a16:creationId xmlns:a16="http://schemas.microsoft.com/office/drawing/2014/main" id="{DA054515-4D99-E847-9287-30C65C55CA37}"/>
              </a:ext>
            </a:extLst>
          </p:cNvPr>
          <p:cNvSpPr txBox="1"/>
          <p:nvPr/>
        </p:nvSpPr>
        <p:spPr>
          <a:xfrm>
            <a:off x="4339988" y="1337481"/>
            <a:ext cx="0" cy="0"/>
          </a:xfrm>
          <a:prstGeom prst="rect">
            <a:avLst/>
          </a:prstGeom>
          <a:ln w="6350">
            <a:solidFill>
              <a:schemeClr val="bg1">
                <a:lumMod val="75000"/>
              </a:schemeClr>
            </a:solidFill>
          </a:ln>
        </p:spPr>
        <p:txBody>
          <a:bodyPr vert="horz" wrap="none" lIns="0" tIns="27432" rIns="0" bIns="0" rtlCol="0" anchor="ctr">
            <a:noAutofit/>
          </a:bodyPr>
          <a:lstStyle/>
          <a:p>
            <a:pPr marL="0" indent="0" algn="ctr">
              <a:spcBef>
                <a:spcPts val="150"/>
              </a:spcBef>
              <a:spcAft>
                <a:spcPts val="150"/>
              </a:spcAft>
              <a:buNone/>
            </a:pPr>
            <a:endParaRPr lang="en-US" sz="1100" b="1" spc="100" dirty="0">
              <a:solidFill>
                <a:srgbClr val="F95547"/>
              </a:solidFill>
              <a:latin typeface="Avenir Next Demi Bold" charset="0"/>
              <a:ea typeface="Avenir Next Demi Bold" charset="0"/>
              <a:cs typeface="Avenir Next Demi Bold" charset="0"/>
            </a:endParaRPr>
          </a:p>
        </p:txBody>
      </p:sp>
    </p:spTree>
    <p:extLst>
      <p:ext uri="{BB962C8B-B14F-4D97-AF65-F5344CB8AC3E}">
        <p14:creationId xmlns:p14="http://schemas.microsoft.com/office/powerpoint/2010/main" val="16554974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BD1F2794-C92C-1A45-A1B6-510164D169EE}"/>
              </a:ext>
            </a:extLst>
          </p:cNvPr>
          <p:cNvSpPr/>
          <p:nvPr/>
        </p:nvSpPr>
        <p:spPr>
          <a:xfrm>
            <a:off x="0" y="2897662"/>
            <a:ext cx="9144000" cy="59296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833BD77F-4767-4C45-88A9-C2C4EC7481DD}"/>
              </a:ext>
            </a:extLst>
          </p:cNvPr>
          <p:cNvCxnSpPr>
            <a:cxnSpLocks/>
          </p:cNvCxnSpPr>
          <p:nvPr/>
        </p:nvCxnSpPr>
        <p:spPr>
          <a:xfrm>
            <a:off x="1013839" y="2904555"/>
            <a:ext cx="150076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C46F6D-CDD2-0F4C-90BA-8D93440BBADD}"/>
              </a:ext>
            </a:extLst>
          </p:cNvPr>
          <p:cNvCxnSpPr>
            <a:cxnSpLocks/>
          </p:cNvCxnSpPr>
          <p:nvPr/>
        </p:nvCxnSpPr>
        <p:spPr>
          <a:xfrm>
            <a:off x="2667000" y="2904555"/>
            <a:ext cx="150076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105F0D6-1345-744F-9E7C-7970E4032D5E}"/>
              </a:ext>
            </a:extLst>
          </p:cNvPr>
          <p:cNvCxnSpPr>
            <a:cxnSpLocks/>
          </p:cNvCxnSpPr>
          <p:nvPr/>
        </p:nvCxnSpPr>
        <p:spPr>
          <a:xfrm>
            <a:off x="4343400" y="2904555"/>
            <a:ext cx="150076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B5A44A5-5445-5047-8DD5-EA8D9A3B5D3C}"/>
              </a:ext>
            </a:extLst>
          </p:cNvPr>
          <p:cNvCxnSpPr>
            <a:cxnSpLocks/>
          </p:cNvCxnSpPr>
          <p:nvPr/>
        </p:nvCxnSpPr>
        <p:spPr>
          <a:xfrm>
            <a:off x="5996561" y="2904555"/>
            <a:ext cx="150076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E8765E97-0C25-8C48-A94D-D9E461E66C73}"/>
              </a:ext>
            </a:extLst>
          </p:cNvPr>
          <p:cNvGraphicFramePr>
            <a:graphicFrameLocks noGrp="1"/>
          </p:cNvGraphicFramePr>
          <p:nvPr/>
        </p:nvGraphicFramePr>
        <p:xfrm>
          <a:off x="131424" y="2523191"/>
          <a:ext cx="8305803" cy="731520"/>
        </p:xfrm>
        <a:graphic>
          <a:graphicData uri="http://schemas.openxmlformats.org/drawingml/2006/table">
            <a:tbl>
              <a:tblPr firstRow="1" bandRow="1">
                <a:tableStyleId>{2D5ABB26-0587-4C30-8999-92F81FD0307C}</a:tableStyleId>
              </a:tblPr>
              <a:tblGrid>
                <a:gridCol w="1661161">
                  <a:extLst>
                    <a:ext uri="{9D8B030D-6E8A-4147-A177-3AD203B41FA5}">
                      <a16:colId xmlns:a16="http://schemas.microsoft.com/office/drawing/2014/main" val="3341751349"/>
                    </a:ext>
                  </a:extLst>
                </a:gridCol>
                <a:gridCol w="1661160">
                  <a:extLst>
                    <a:ext uri="{9D8B030D-6E8A-4147-A177-3AD203B41FA5}">
                      <a16:colId xmlns:a16="http://schemas.microsoft.com/office/drawing/2014/main" val="468039389"/>
                    </a:ext>
                  </a:extLst>
                </a:gridCol>
                <a:gridCol w="1661161">
                  <a:extLst>
                    <a:ext uri="{9D8B030D-6E8A-4147-A177-3AD203B41FA5}">
                      <a16:colId xmlns:a16="http://schemas.microsoft.com/office/drawing/2014/main" val="2020469174"/>
                    </a:ext>
                  </a:extLst>
                </a:gridCol>
                <a:gridCol w="1661160">
                  <a:extLst>
                    <a:ext uri="{9D8B030D-6E8A-4147-A177-3AD203B41FA5}">
                      <a16:colId xmlns:a16="http://schemas.microsoft.com/office/drawing/2014/main" val="4257791368"/>
                    </a:ext>
                  </a:extLst>
                </a:gridCol>
                <a:gridCol w="1661161">
                  <a:extLst>
                    <a:ext uri="{9D8B030D-6E8A-4147-A177-3AD203B41FA5}">
                      <a16:colId xmlns:a16="http://schemas.microsoft.com/office/drawing/2014/main" val="2288379210"/>
                    </a:ext>
                  </a:extLst>
                </a:gridCol>
              </a:tblGrid>
              <a:tr h="370840">
                <a:tc>
                  <a:txBody>
                    <a:bodyPr/>
                    <a:lstStyle/>
                    <a:p>
                      <a:pPr algn="ctr"/>
                      <a:r>
                        <a:rPr lang="en-US" sz="4800">
                          <a:ln w="19050">
                            <a:solidFill>
                              <a:schemeClr val="tx1">
                                <a:lumMod val="75000"/>
                                <a:lumOff val="25000"/>
                              </a:schemeClr>
                            </a:solidFill>
                          </a:ln>
                          <a:solidFill>
                            <a:schemeClr val="accent3"/>
                          </a:solidFill>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rgbClr val="00B050"/>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rgbClr val="00B050"/>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rgbClr val="114187">
                              <a:lumMod val="60000"/>
                              <a:lumOff val="40000"/>
                            </a:srgb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rgbClr val="114187">
                              <a:lumMod val="60000"/>
                              <a:lumOff val="40000"/>
                            </a:srgbClr>
                          </a:solidFill>
                          <a:effectLst/>
                          <a:uLnTx/>
                          <a:uFillTx/>
                          <a:latin typeface="Arial" panose="020B0604020202020204"/>
                          <a:ea typeface="+mn-ea"/>
                          <a:cs typeface="+mn-cs"/>
                        </a:rPr>
                        <a:t>•</a:t>
                      </a:r>
                    </a:p>
                  </a:txBody>
                  <a:tcPr marT="0" marB="0"/>
                </a:tc>
                <a:extLst>
                  <a:ext uri="{0D108BD9-81ED-4DB2-BD59-A6C34878D82A}">
                    <a16:rowId xmlns:a16="http://schemas.microsoft.com/office/drawing/2014/main" val="2547466392"/>
                  </a:ext>
                </a:extLst>
              </a:tr>
            </a:tbl>
          </a:graphicData>
        </a:graphic>
      </p:graphicFrame>
      <p:sp>
        <p:nvSpPr>
          <p:cNvPr id="2" name="Title 1"/>
          <p:cNvSpPr>
            <a:spLocks noGrp="1"/>
          </p:cNvSpPr>
          <p:nvPr>
            <p:ph type="title"/>
          </p:nvPr>
        </p:nvSpPr>
        <p:spPr/>
        <p:txBody>
          <a:bodyPr/>
          <a:lstStyle/>
          <a:p>
            <a:r>
              <a:rPr lang="en-US"/>
              <a:t>Platform and </a:t>
            </a:r>
            <a:br>
              <a:rPr lang="en-US"/>
            </a:br>
            <a:r>
              <a:rPr lang="en-US"/>
              <a:t>Data Readiness</a:t>
            </a:r>
          </a:p>
        </p:txBody>
      </p:sp>
      <p:sp>
        <p:nvSpPr>
          <p:cNvPr id="3" name="Rectangle 2">
            <a:extLst>
              <a:ext uri="{FF2B5EF4-FFF2-40B4-BE49-F238E27FC236}">
                <a16:creationId xmlns:a16="http://schemas.microsoft.com/office/drawing/2014/main" id="{D2CE5223-7E46-4649-A7B6-8EB56740E1A2}"/>
              </a:ext>
            </a:extLst>
          </p:cNvPr>
          <p:cNvSpPr/>
          <p:nvPr/>
        </p:nvSpPr>
        <p:spPr>
          <a:xfrm>
            <a:off x="961855" y="3685457"/>
            <a:ext cx="2154393" cy="699679"/>
          </a:xfrm>
          <a:prstGeom prst="rect">
            <a:avLst/>
          </a:prstGeom>
        </p:spPr>
        <p:txBody>
          <a:bodyPr wrap="square" lIns="64008">
            <a:spAutoFit/>
          </a:bodyPr>
          <a:lstStyle/>
          <a:p>
            <a:pPr lvl="0">
              <a:lnSpc>
                <a:spcPct val="90000"/>
              </a:lnSpc>
              <a:spcAft>
                <a:spcPts val="200"/>
              </a:spcAft>
            </a:pPr>
            <a:r>
              <a:rPr lang="en-US" sz="900">
                <a:solidFill>
                  <a:srgbClr val="000000">
                    <a:lumMod val="75000"/>
                    <a:lumOff val="25000"/>
                  </a:srgbClr>
                </a:solidFill>
              </a:rPr>
              <a:t>Perform data aggregation </a:t>
            </a:r>
            <a:br>
              <a:rPr lang="en-US" sz="900">
                <a:solidFill>
                  <a:srgbClr val="000000">
                    <a:lumMod val="75000"/>
                    <a:lumOff val="25000"/>
                  </a:srgbClr>
                </a:solidFill>
              </a:rPr>
            </a:br>
            <a:r>
              <a:rPr lang="en-US" sz="900">
                <a:solidFill>
                  <a:srgbClr val="000000">
                    <a:lumMod val="75000"/>
                    <a:lumOff val="25000"/>
                  </a:srgbClr>
                </a:solidFill>
              </a:rPr>
              <a:t>and audience data ingestion </a:t>
            </a:r>
          </a:p>
          <a:p>
            <a:pPr marL="73152" lvl="0" indent="-73152">
              <a:lnSpc>
                <a:spcPct val="90000"/>
              </a:lnSpc>
              <a:buClr>
                <a:srgbClr val="00B050"/>
              </a:buClr>
              <a:buSzPct val="100000"/>
              <a:buFont typeface="Arial" panose="020B0604020202020204" pitchFamily="34" charset="0"/>
              <a:buChar char="•"/>
            </a:pPr>
            <a:r>
              <a:rPr lang="en-US" sz="800" i="1">
                <a:solidFill>
                  <a:srgbClr val="000000">
                    <a:lumMod val="75000"/>
                    <a:lumOff val="25000"/>
                  </a:srgbClr>
                </a:solidFill>
              </a:rPr>
              <a:t>1st party – offline, online, CRM etc.</a:t>
            </a:r>
          </a:p>
          <a:p>
            <a:pPr marL="73152" lvl="0" indent="-73152">
              <a:lnSpc>
                <a:spcPct val="90000"/>
              </a:lnSpc>
              <a:buClr>
                <a:srgbClr val="00B050"/>
              </a:buClr>
              <a:buSzPct val="100000"/>
              <a:buFont typeface="Arial" panose="020B0604020202020204" pitchFamily="34" charset="0"/>
              <a:buChar char="•"/>
            </a:pPr>
            <a:r>
              <a:rPr lang="en-US" sz="800" i="1">
                <a:solidFill>
                  <a:srgbClr val="000000">
                    <a:lumMod val="75000"/>
                    <a:lumOff val="25000"/>
                  </a:srgbClr>
                </a:solidFill>
              </a:rPr>
              <a:t>2nd party – partner data</a:t>
            </a:r>
          </a:p>
          <a:p>
            <a:pPr marL="73152" lvl="0" indent="-73152">
              <a:lnSpc>
                <a:spcPct val="90000"/>
              </a:lnSpc>
              <a:buClr>
                <a:srgbClr val="00B050"/>
              </a:buClr>
              <a:buSzPct val="100000"/>
              <a:buFont typeface="Arial" panose="020B0604020202020204" pitchFamily="34" charset="0"/>
              <a:buChar char="•"/>
            </a:pPr>
            <a:r>
              <a:rPr lang="en-US" sz="800" i="1">
                <a:solidFill>
                  <a:srgbClr val="000000">
                    <a:lumMod val="75000"/>
                    <a:lumOff val="25000"/>
                  </a:srgbClr>
                </a:solidFill>
              </a:rPr>
              <a:t>3rd party – data agency integrations</a:t>
            </a:r>
            <a:endParaRPr lang="en-US" sz="900">
              <a:solidFill>
                <a:schemeClr val="tx1">
                  <a:lumMod val="75000"/>
                  <a:lumOff val="25000"/>
                </a:schemeClr>
              </a:solidFill>
            </a:endParaRPr>
          </a:p>
        </p:txBody>
      </p:sp>
      <p:sp>
        <p:nvSpPr>
          <p:cNvPr id="25" name="Rectangle 24">
            <a:extLst>
              <a:ext uri="{FF2B5EF4-FFF2-40B4-BE49-F238E27FC236}">
                <a16:creationId xmlns:a16="http://schemas.microsoft.com/office/drawing/2014/main" id="{44AFAA47-F4A1-B44D-8F72-7EFFF63CAB25}"/>
              </a:ext>
            </a:extLst>
          </p:cNvPr>
          <p:cNvSpPr/>
          <p:nvPr/>
        </p:nvSpPr>
        <p:spPr>
          <a:xfrm>
            <a:off x="2623457" y="3351502"/>
            <a:ext cx="1678665" cy="341632"/>
          </a:xfrm>
          <a:prstGeom prst="rect">
            <a:avLst/>
          </a:prstGeom>
        </p:spPr>
        <p:txBody>
          <a:bodyPr wrap="square" lIns="64008">
            <a:spAutoFit/>
          </a:bodyPr>
          <a:lstStyle/>
          <a:p>
            <a:pPr>
              <a:lnSpc>
                <a:spcPct val="90000"/>
              </a:lnSpc>
            </a:pPr>
            <a:r>
              <a:rPr lang="en-US" sz="900">
                <a:solidFill>
                  <a:schemeClr val="tx1">
                    <a:lumMod val="75000"/>
                    <a:lumOff val="25000"/>
                  </a:schemeClr>
                </a:solidFill>
              </a:rPr>
              <a:t>Make Adobe marketing platforms available</a:t>
            </a:r>
          </a:p>
        </p:txBody>
      </p:sp>
      <p:sp>
        <p:nvSpPr>
          <p:cNvPr id="28" name="Rectangle 27">
            <a:extLst>
              <a:ext uri="{FF2B5EF4-FFF2-40B4-BE49-F238E27FC236}">
                <a16:creationId xmlns:a16="http://schemas.microsoft.com/office/drawing/2014/main" id="{926D6951-711D-814E-B54A-C48D871A3F34}"/>
              </a:ext>
            </a:extLst>
          </p:cNvPr>
          <p:cNvSpPr/>
          <p:nvPr/>
        </p:nvSpPr>
        <p:spPr>
          <a:xfrm>
            <a:off x="4286972" y="3208378"/>
            <a:ext cx="1678665" cy="341632"/>
          </a:xfrm>
          <a:prstGeom prst="rect">
            <a:avLst/>
          </a:prstGeom>
        </p:spPr>
        <p:txBody>
          <a:bodyPr wrap="square" lIns="64008">
            <a:spAutoFit/>
          </a:bodyPr>
          <a:lstStyle/>
          <a:p>
            <a:pPr>
              <a:lnSpc>
                <a:spcPct val="90000"/>
              </a:lnSpc>
            </a:pPr>
            <a:r>
              <a:rPr lang="en-US" sz="900">
                <a:solidFill>
                  <a:schemeClr val="tx1">
                    <a:lumMod val="75000"/>
                    <a:lumOff val="25000"/>
                  </a:schemeClr>
                </a:solidFill>
              </a:rPr>
              <a:t>Provide training </a:t>
            </a:r>
            <a:br>
              <a:rPr lang="en-US" sz="900">
                <a:solidFill>
                  <a:schemeClr val="tx1">
                    <a:lumMod val="75000"/>
                    <a:lumOff val="25000"/>
                  </a:schemeClr>
                </a:solidFill>
              </a:rPr>
            </a:br>
            <a:r>
              <a:rPr lang="en-US" sz="900">
                <a:solidFill>
                  <a:schemeClr val="tx1">
                    <a:lumMod val="75000"/>
                    <a:lumOff val="25000"/>
                  </a:schemeClr>
                </a:solidFill>
              </a:rPr>
              <a:t>and documentation</a:t>
            </a:r>
          </a:p>
        </p:txBody>
      </p:sp>
      <p:cxnSp>
        <p:nvCxnSpPr>
          <p:cNvPr id="51" name="Straight Connector 50">
            <a:extLst>
              <a:ext uri="{FF2B5EF4-FFF2-40B4-BE49-F238E27FC236}">
                <a16:creationId xmlns:a16="http://schemas.microsoft.com/office/drawing/2014/main" id="{83FC24B7-3BC9-D844-9E75-6DB62AF813EF}"/>
              </a:ext>
            </a:extLst>
          </p:cNvPr>
          <p:cNvCxnSpPr>
            <a:cxnSpLocks/>
          </p:cNvCxnSpPr>
          <p:nvPr/>
        </p:nvCxnSpPr>
        <p:spPr>
          <a:xfrm>
            <a:off x="7599452" y="1999209"/>
            <a:ext cx="0" cy="784473"/>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E7DF34B-7047-314C-947F-6B8734B70E19}"/>
              </a:ext>
            </a:extLst>
          </p:cNvPr>
          <p:cNvCxnSpPr>
            <a:cxnSpLocks/>
          </p:cNvCxnSpPr>
          <p:nvPr/>
        </p:nvCxnSpPr>
        <p:spPr>
          <a:xfrm>
            <a:off x="5933938" y="1629339"/>
            <a:ext cx="0" cy="1174892"/>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ED92133-3C1F-FE49-B24C-34CA9C9D6C15}"/>
              </a:ext>
            </a:extLst>
          </p:cNvPr>
          <p:cNvCxnSpPr>
            <a:cxnSpLocks/>
          </p:cNvCxnSpPr>
          <p:nvPr/>
        </p:nvCxnSpPr>
        <p:spPr>
          <a:xfrm flipV="1">
            <a:off x="961856" y="3022343"/>
            <a:ext cx="0" cy="746575"/>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4C65AD-FFD8-774B-A85E-290F42EE66BE}"/>
              </a:ext>
            </a:extLst>
          </p:cNvPr>
          <p:cNvCxnSpPr>
            <a:cxnSpLocks/>
          </p:cNvCxnSpPr>
          <p:nvPr/>
        </p:nvCxnSpPr>
        <p:spPr>
          <a:xfrm flipV="1">
            <a:off x="2623457" y="3022343"/>
            <a:ext cx="0" cy="424878"/>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1B9D948-A20B-3148-9DFC-EC234CE98C87}"/>
              </a:ext>
            </a:extLst>
          </p:cNvPr>
          <p:cNvCxnSpPr>
            <a:cxnSpLocks/>
          </p:cNvCxnSpPr>
          <p:nvPr/>
        </p:nvCxnSpPr>
        <p:spPr>
          <a:xfrm flipV="1">
            <a:off x="4286972" y="3021496"/>
            <a:ext cx="0" cy="290552"/>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sp>
        <p:nvSpPr>
          <p:cNvPr id="96" name="Triangle 95">
            <a:extLst>
              <a:ext uri="{FF2B5EF4-FFF2-40B4-BE49-F238E27FC236}">
                <a16:creationId xmlns:a16="http://schemas.microsoft.com/office/drawing/2014/main" id="{F4DC4EB8-D39A-FC4F-B818-E1C958EBB082}"/>
              </a:ext>
            </a:extLst>
          </p:cNvPr>
          <p:cNvSpPr/>
          <p:nvPr/>
        </p:nvSpPr>
        <p:spPr>
          <a:xfrm rot="10800000">
            <a:off x="4813839" y="0"/>
            <a:ext cx="279132" cy="203762"/>
          </a:xfrm>
          <a:prstGeom prst="triangl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6CB33EC5-814C-374C-8C28-31C5EBBE1CB2}"/>
              </a:ext>
            </a:extLst>
          </p:cNvPr>
          <p:cNvGrpSpPr/>
          <p:nvPr/>
        </p:nvGrpSpPr>
        <p:grpSpPr>
          <a:xfrm>
            <a:off x="2990239" y="566267"/>
            <a:ext cx="6153761" cy="249017"/>
            <a:chOff x="408826" y="1484495"/>
            <a:chExt cx="8423169" cy="365760"/>
          </a:xfrm>
          <a:solidFill>
            <a:schemeClr val="bg2"/>
          </a:solidFill>
        </p:grpSpPr>
        <p:sp>
          <p:nvSpPr>
            <p:cNvPr id="58" name="Google Shape;1001;p55">
              <a:extLst>
                <a:ext uri="{FF2B5EF4-FFF2-40B4-BE49-F238E27FC236}">
                  <a16:creationId xmlns:a16="http://schemas.microsoft.com/office/drawing/2014/main" id="{595716FE-8098-9C47-B3D9-341764F6ABA9}"/>
                </a:ext>
              </a:extLst>
            </p:cNvPr>
            <p:cNvSpPr/>
            <p:nvPr/>
          </p:nvSpPr>
          <p:spPr>
            <a:xfrm>
              <a:off x="7045690" y="1484495"/>
              <a:ext cx="1786305" cy="365760"/>
            </a:xfrm>
            <a:prstGeom prst="rect">
              <a:avLst/>
            </a:prstGeom>
            <a:solidFill>
              <a:srgbClr val="D1D1D1"/>
            </a:solidFill>
            <a:ln w="12700" cap="flat" cmpd="sng">
              <a:solidFill>
                <a:schemeClr val="bg1"/>
              </a:solidFill>
              <a:prstDash val="solid"/>
              <a:round/>
              <a:headEnd type="none" w="sm" len="sm"/>
              <a:tailEnd type="none" w="sm" len="sm"/>
            </a:ln>
          </p:spPr>
          <p:txBody>
            <a:bodyPr spcFirstLastPara="1" wrap="square" lIns="164592" tIns="0" rIns="0" bIns="0" anchor="ctr" anchorCtr="0">
              <a:noAutofit/>
            </a:bodyPr>
            <a:lstStyle/>
            <a:p>
              <a:pPr lvl="0" algn="ctr">
                <a:lnSpc>
                  <a:spcPct val="90000"/>
                </a:lnSpc>
              </a:pPr>
              <a:r>
                <a:rPr lang="en" sz="600" cap="all" spc="50">
                  <a:solidFill>
                    <a:schemeClr val="bg1"/>
                  </a:solidFill>
                </a:rPr>
                <a:t>Reporting, Analysis and optimization</a:t>
              </a:r>
              <a:endParaRPr sz="600" cap="all" spc="50">
                <a:solidFill>
                  <a:schemeClr val="bg1"/>
                </a:solidFill>
              </a:endParaRPr>
            </a:p>
          </p:txBody>
        </p:sp>
        <p:sp>
          <p:nvSpPr>
            <p:cNvPr id="69" name="Google Shape;1000;p55">
              <a:extLst>
                <a:ext uri="{FF2B5EF4-FFF2-40B4-BE49-F238E27FC236}">
                  <a16:creationId xmlns:a16="http://schemas.microsoft.com/office/drawing/2014/main" id="{E2DFD18F-4A7D-6244-B56D-07E5F1CCE9CF}"/>
                </a:ext>
              </a:extLst>
            </p:cNvPr>
            <p:cNvSpPr/>
            <p:nvPr/>
          </p:nvSpPr>
          <p:spPr>
            <a:xfrm>
              <a:off x="538999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Execution</a:t>
              </a:r>
              <a:endParaRPr sz="600" cap="all" spc="50">
                <a:solidFill>
                  <a:schemeClr val="bg1"/>
                </a:solidFill>
              </a:endParaRPr>
            </a:p>
          </p:txBody>
        </p:sp>
        <p:sp>
          <p:nvSpPr>
            <p:cNvPr id="70" name="Google Shape;999;p55">
              <a:extLst>
                <a:ext uri="{FF2B5EF4-FFF2-40B4-BE49-F238E27FC236}">
                  <a16:creationId xmlns:a16="http://schemas.microsoft.com/office/drawing/2014/main" id="{30FC690E-29B8-DE4B-B9E3-9893E652AF0E}"/>
                </a:ext>
              </a:extLst>
            </p:cNvPr>
            <p:cNvSpPr/>
            <p:nvPr/>
          </p:nvSpPr>
          <p:spPr>
            <a:xfrm>
              <a:off x="373803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274320" tIns="0" rIns="91440" bIns="0" anchor="ctr" anchorCtr="0">
              <a:noAutofit/>
            </a:bodyPr>
            <a:lstStyle/>
            <a:p>
              <a:pPr algn="ctr">
                <a:lnSpc>
                  <a:spcPct val="90000"/>
                </a:lnSpc>
              </a:pPr>
              <a:r>
                <a:rPr lang="en-US" sz="600" cap="all" spc="50">
                  <a:solidFill>
                    <a:schemeClr val="bg1"/>
                  </a:solidFill>
                </a:rPr>
                <a:t>Develop </a:t>
              </a:r>
              <a:br>
                <a:rPr lang="en-US" sz="600" cap="all" spc="50">
                  <a:solidFill>
                    <a:schemeClr val="bg1"/>
                  </a:solidFill>
                </a:rPr>
              </a:br>
              <a:r>
                <a:rPr lang="en-US" sz="600" cap="all" spc="50">
                  <a:solidFill>
                    <a:schemeClr val="bg1"/>
                  </a:solidFill>
                </a:rPr>
                <a:t>Creative Assets </a:t>
              </a:r>
            </a:p>
          </p:txBody>
        </p:sp>
        <p:sp>
          <p:nvSpPr>
            <p:cNvPr id="71" name="Google Shape;999;p55">
              <a:extLst>
                <a:ext uri="{FF2B5EF4-FFF2-40B4-BE49-F238E27FC236}">
                  <a16:creationId xmlns:a16="http://schemas.microsoft.com/office/drawing/2014/main" id="{95679385-C855-D248-B2DD-21C958CAB670}"/>
                </a:ext>
              </a:extLst>
            </p:cNvPr>
            <p:cNvSpPr/>
            <p:nvPr/>
          </p:nvSpPr>
          <p:spPr>
            <a:xfrm>
              <a:off x="2078272" y="1484495"/>
              <a:ext cx="1847088" cy="365760"/>
            </a:xfrm>
            <a:prstGeom prst="homePlate">
              <a:avLst>
                <a:gd name="adj" fmla="val 50000"/>
              </a:avLst>
            </a:prstGeom>
            <a:solidFill>
              <a:schemeClr val="accent3"/>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lvl="0" algn="ctr">
                <a:lnSpc>
                  <a:spcPct val="90000"/>
                </a:lnSpc>
              </a:pPr>
              <a:r>
                <a:rPr lang="en" sz="600" cap="all" spc="50">
                  <a:solidFill>
                    <a:schemeClr val="bg1"/>
                  </a:solidFill>
                </a:rPr>
                <a:t>Platform and </a:t>
              </a:r>
              <a:br>
                <a:rPr lang="en" sz="600" cap="all" spc="50">
                  <a:solidFill>
                    <a:schemeClr val="bg1"/>
                  </a:solidFill>
                </a:rPr>
              </a:br>
              <a:r>
                <a:rPr lang="en" sz="600" cap="all" spc="50">
                  <a:solidFill>
                    <a:schemeClr val="bg1"/>
                  </a:solidFill>
                </a:rPr>
                <a:t>data readiness</a:t>
              </a:r>
              <a:endParaRPr sz="600" cap="all" spc="50">
                <a:solidFill>
                  <a:schemeClr val="bg1"/>
                </a:solidFill>
              </a:endParaRPr>
            </a:p>
          </p:txBody>
        </p:sp>
        <p:sp>
          <p:nvSpPr>
            <p:cNvPr id="72" name="Google Shape;1005;p55">
              <a:extLst>
                <a:ext uri="{FF2B5EF4-FFF2-40B4-BE49-F238E27FC236}">
                  <a16:creationId xmlns:a16="http://schemas.microsoft.com/office/drawing/2014/main" id="{B83A91DE-5BC4-B24F-93BC-40DCF73894A9}"/>
                </a:ext>
              </a:extLst>
            </p:cNvPr>
            <p:cNvSpPr/>
            <p:nvPr/>
          </p:nvSpPr>
          <p:spPr>
            <a:xfrm>
              <a:off x="40882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9144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Brief and Plan</a:t>
              </a:r>
              <a:endParaRPr sz="600" cap="all" spc="50">
                <a:solidFill>
                  <a:schemeClr val="bg1"/>
                </a:solidFill>
              </a:endParaRPr>
            </a:p>
          </p:txBody>
        </p:sp>
      </p:grpSp>
      <p:graphicFrame>
        <p:nvGraphicFramePr>
          <p:cNvPr id="83" name="Table 82">
            <a:extLst>
              <a:ext uri="{FF2B5EF4-FFF2-40B4-BE49-F238E27FC236}">
                <a16:creationId xmlns:a16="http://schemas.microsoft.com/office/drawing/2014/main" id="{1A97E8F1-0190-1C42-A87C-76CF9F38BE16}"/>
              </a:ext>
            </a:extLst>
          </p:cNvPr>
          <p:cNvGraphicFramePr>
            <a:graphicFrameLocks noGrp="1"/>
          </p:cNvGraphicFramePr>
          <p:nvPr/>
        </p:nvGraphicFramePr>
        <p:xfrm>
          <a:off x="1059503" y="5556586"/>
          <a:ext cx="7295614" cy="2283825"/>
        </p:xfrm>
        <a:graphic>
          <a:graphicData uri="http://schemas.openxmlformats.org/drawingml/2006/table">
            <a:tbl>
              <a:tblPr firstRow="1" bandRow="1">
                <a:tableStyleId>{5C22544A-7EE6-4342-B048-85BDC9FD1C3A}</a:tableStyleId>
              </a:tblPr>
              <a:tblGrid>
                <a:gridCol w="3647807">
                  <a:extLst>
                    <a:ext uri="{9D8B030D-6E8A-4147-A177-3AD203B41FA5}">
                      <a16:colId xmlns:a16="http://schemas.microsoft.com/office/drawing/2014/main" val="3678341760"/>
                    </a:ext>
                  </a:extLst>
                </a:gridCol>
                <a:gridCol w="3647807">
                  <a:extLst>
                    <a:ext uri="{9D8B030D-6E8A-4147-A177-3AD203B41FA5}">
                      <a16:colId xmlns:a16="http://schemas.microsoft.com/office/drawing/2014/main" val="2059828267"/>
                    </a:ext>
                  </a:extLst>
                </a:gridCol>
              </a:tblGrid>
              <a:tr h="302814">
                <a:tc>
                  <a:txBody>
                    <a:bodyPr/>
                    <a:lstStyle/>
                    <a:p>
                      <a:pPr algn="ctr"/>
                      <a:r>
                        <a:rPr lang="en-US" sz="1400"/>
                        <a:t>Cognizant Interactive Tasks</a:t>
                      </a:r>
                    </a:p>
                  </a:txBody>
                  <a:tcPr/>
                </a:tc>
                <a:tc>
                  <a:txBody>
                    <a:bodyPr/>
                    <a:lstStyle/>
                    <a:p>
                      <a:pPr algn="ctr"/>
                      <a:r>
                        <a:rPr lang="en-US" sz="1400"/>
                        <a:t>WBA Tasks </a:t>
                      </a:r>
                    </a:p>
                  </a:txBody>
                  <a:tcPr/>
                </a:tc>
                <a:extLst>
                  <a:ext uri="{0D108BD9-81ED-4DB2-BD59-A6C34878D82A}">
                    <a16:rowId xmlns:a16="http://schemas.microsoft.com/office/drawing/2014/main" val="3607201337"/>
                  </a:ext>
                </a:extLst>
              </a:tr>
              <a:tr h="268936">
                <a:tc>
                  <a:txBody>
                    <a:bodyPr/>
                    <a:lstStyle/>
                    <a:p>
                      <a:pPr marL="0" algn="l" defTabSz="685800" rtl="0" eaLnBrk="1" latinLnBrk="0" hangingPunct="1">
                        <a:lnSpc>
                          <a:spcPct val="90000"/>
                        </a:lnSpc>
                      </a:pPr>
                      <a:endParaRPr lang="en-US" sz="900" kern="1200">
                        <a:solidFill>
                          <a:schemeClr val="tx1">
                            <a:lumMod val="75000"/>
                            <a:lumOff val="25000"/>
                          </a:schemeClr>
                        </a:solidFill>
                        <a:latin typeface="+mn-lt"/>
                        <a:ea typeface="+mn-ea"/>
                        <a:cs typeface="+mn-cs"/>
                      </a:endParaRPr>
                    </a:p>
                  </a:txBody>
                  <a:tcPr/>
                </a:tc>
                <a:tc>
                  <a:txBody>
                    <a:bodyPr/>
                    <a:lstStyle/>
                    <a:p>
                      <a:pPr marL="0" lvl="0" algn="l" defTabSz="685800" rtl="0" eaLnBrk="1" latinLnBrk="0" hangingPunct="1">
                        <a:lnSpc>
                          <a:spcPct val="90000"/>
                        </a:lnSpc>
                        <a:spcBef>
                          <a:spcPts val="0"/>
                        </a:spcBef>
                        <a:spcAft>
                          <a:spcPts val="200"/>
                        </a:spcAft>
                        <a:buNone/>
                      </a:pPr>
                      <a:r>
                        <a:rPr lang="en-US" sz="900" kern="1200" noProof="0">
                          <a:solidFill>
                            <a:schemeClr val="tx1">
                              <a:lumMod val="75000"/>
                              <a:lumOff val="25000"/>
                            </a:schemeClr>
                          </a:solidFill>
                          <a:latin typeface="+mn-lt"/>
                          <a:ea typeface="+mn-ea"/>
                          <a:cs typeface="+mn-cs"/>
                        </a:rPr>
                        <a:t>Perform data aggregation and audience data ingestion </a:t>
                      </a:r>
                    </a:p>
                    <a:p>
                      <a:pPr marL="73152" marR="0" lvl="0" indent="-73152" algn="l" defTabSz="685800" rtl="0" eaLnBrk="1" latinLnBrk="0" hangingPunct="1">
                        <a:lnSpc>
                          <a:spcPct val="90000"/>
                        </a:lnSpc>
                        <a:spcBef>
                          <a:spcPts val="0"/>
                        </a:spcBef>
                        <a:spcAft>
                          <a:spcPts val="0"/>
                        </a:spcAft>
                        <a:buClr>
                          <a:schemeClr val="accent3"/>
                        </a:buClr>
                        <a:buSzPct val="100000"/>
                        <a:buFont typeface="Arial" panose="020B0604020202020204" pitchFamily="34" charset="0"/>
                        <a:buChar char="•"/>
                      </a:pPr>
                      <a:r>
                        <a:rPr lang="en-US" sz="800" i="1" kern="1200" noProof="0">
                          <a:solidFill>
                            <a:schemeClr val="tx1">
                              <a:lumMod val="75000"/>
                              <a:lumOff val="25000"/>
                            </a:schemeClr>
                          </a:solidFill>
                          <a:latin typeface="+mn-lt"/>
                          <a:ea typeface="+mn-ea"/>
                          <a:cs typeface="+mn-cs"/>
                        </a:rPr>
                        <a:t>1st party – offline, online, CRM etc.</a:t>
                      </a:r>
                    </a:p>
                    <a:p>
                      <a:pPr marL="73152" marR="0" lvl="0" indent="-73152" algn="l" defTabSz="685800" rtl="0" eaLnBrk="1" latinLnBrk="0" hangingPunct="1">
                        <a:lnSpc>
                          <a:spcPct val="90000"/>
                        </a:lnSpc>
                        <a:spcBef>
                          <a:spcPts val="0"/>
                        </a:spcBef>
                        <a:spcAft>
                          <a:spcPts val="0"/>
                        </a:spcAft>
                        <a:buClr>
                          <a:schemeClr val="accent3"/>
                        </a:buClr>
                        <a:buSzPct val="100000"/>
                        <a:buFont typeface="Arial" panose="020B0604020202020204" pitchFamily="34" charset="0"/>
                        <a:buChar char="•"/>
                      </a:pPr>
                      <a:r>
                        <a:rPr lang="en-US" sz="800" i="1" kern="1200" noProof="0">
                          <a:solidFill>
                            <a:schemeClr val="tx1">
                              <a:lumMod val="75000"/>
                              <a:lumOff val="25000"/>
                            </a:schemeClr>
                          </a:solidFill>
                          <a:latin typeface="+mn-lt"/>
                          <a:ea typeface="+mn-ea"/>
                          <a:cs typeface="+mn-cs"/>
                        </a:rPr>
                        <a:t>2nd party – partner data</a:t>
                      </a:r>
                    </a:p>
                    <a:p>
                      <a:pPr marL="73152" marR="0" lvl="0" indent="-73152" algn="l" defTabSz="685800" rtl="0" eaLnBrk="1" latinLnBrk="0" hangingPunct="1">
                        <a:lnSpc>
                          <a:spcPct val="90000"/>
                        </a:lnSpc>
                        <a:spcBef>
                          <a:spcPts val="0"/>
                        </a:spcBef>
                        <a:spcAft>
                          <a:spcPts val="0"/>
                        </a:spcAft>
                        <a:buClr>
                          <a:schemeClr val="accent3"/>
                        </a:buClr>
                        <a:buSzPct val="100000"/>
                        <a:buFont typeface="Arial" panose="020B0604020202020204" pitchFamily="34" charset="0"/>
                        <a:buChar char="•"/>
                      </a:pPr>
                      <a:r>
                        <a:rPr lang="en-US" sz="800" i="1" kern="1200" noProof="0">
                          <a:solidFill>
                            <a:schemeClr val="tx1">
                              <a:lumMod val="75000"/>
                              <a:lumOff val="25000"/>
                            </a:schemeClr>
                          </a:solidFill>
                          <a:latin typeface="+mn-lt"/>
                          <a:ea typeface="+mn-ea"/>
                          <a:cs typeface="+mn-cs"/>
                        </a:rPr>
                        <a:t>3rd party – data agency integrations</a:t>
                      </a:r>
                    </a:p>
                  </a:txBody>
                  <a:tcPr anchor="ctr"/>
                </a:tc>
                <a:extLst>
                  <a:ext uri="{0D108BD9-81ED-4DB2-BD59-A6C34878D82A}">
                    <a16:rowId xmlns:a16="http://schemas.microsoft.com/office/drawing/2014/main" val="929030786"/>
                  </a:ext>
                </a:extLst>
              </a:tr>
              <a:tr h="249822">
                <a:tc>
                  <a:txBody>
                    <a:bodyPr/>
                    <a:lstStyle/>
                    <a:p>
                      <a:pPr marL="0" algn="l" defTabSz="685800" rtl="0" eaLnBrk="1" latinLnBrk="0" hangingPunct="1">
                        <a:lnSpc>
                          <a:spcPct val="90000"/>
                        </a:lnSpc>
                      </a:pPr>
                      <a:endParaRPr lang="en-US" sz="900" kern="1200">
                        <a:solidFill>
                          <a:schemeClr val="tx1">
                            <a:lumMod val="75000"/>
                            <a:lumOff val="25000"/>
                          </a:schemeClr>
                        </a:solidFill>
                        <a:latin typeface="+mn-lt"/>
                        <a:ea typeface="+mn-ea"/>
                        <a:cs typeface="+mn-cs"/>
                      </a:endParaRPr>
                    </a:p>
                  </a:txBody>
                  <a:tcPr/>
                </a:tc>
                <a:tc>
                  <a:txBody>
                    <a:bodyPr/>
                    <a:lstStyle/>
                    <a:p>
                      <a:pPr marL="0" lvl="0" algn="l" defTabSz="685800" rtl="0" eaLnBrk="1" latinLnBrk="0" hangingPunct="1">
                        <a:lnSpc>
                          <a:spcPct val="90000"/>
                        </a:lnSpc>
                        <a:buNone/>
                      </a:pPr>
                      <a:r>
                        <a:rPr lang="en-US" sz="900" kern="1200">
                          <a:solidFill>
                            <a:schemeClr val="tx1">
                              <a:lumMod val="75000"/>
                              <a:lumOff val="25000"/>
                            </a:schemeClr>
                          </a:solidFill>
                          <a:latin typeface="+mn-lt"/>
                          <a:ea typeface="+mn-ea"/>
                          <a:cs typeface="+mn-cs"/>
                        </a:rPr>
                        <a:t>Make Adobe marketing platforms available</a:t>
                      </a:r>
                    </a:p>
                  </a:txBody>
                  <a:tcPr anchor="ctr"/>
                </a:tc>
                <a:extLst>
                  <a:ext uri="{0D108BD9-81ED-4DB2-BD59-A6C34878D82A}">
                    <a16:rowId xmlns:a16="http://schemas.microsoft.com/office/drawing/2014/main" val="3327420477"/>
                  </a:ext>
                </a:extLst>
              </a:tr>
              <a:tr h="251939">
                <a:tc>
                  <a:txBody>
                    <a:bodyPr/>
                    <a:lstStyle/>
                    <a:p>
                      <a:pPr marL="0" marR="0" lvl="0" indent="0" algn="l" defTabSz="685800" rtl="0" eaLnBrk="1" fontAlgn="auto" latinLnBrk="0" hangingPunct="1">
                        <a:lnSpc>
                          <a:spcPct val="90000"/>
                        </a:lnSpc>
                        <a:spcBef>
                          <a:spcPts val="0"/>
                        </a:spcBef>
                        <a:spcAft>
                          <a:spcPts val="0"/>
                        </a:spcAft>
                        <a:buFontTx/>
                        <a:buNone/>
                      </a:pPr>
                      <a:endParaRPr lang="en-US" sz="900" kern="1200">
                        <a:solidFill>
                          <a:schemeClr val="tx1">
                            <a:lumMod val="75000"/>
                            <a:lumOff val="25000"/>
                          </a:schemeClr>
                        </a:solidFill>
                        <a:latin typeface="+mn-lt"/>
                        <a:ea typeface="+mn-ea"/>
                        <a:cs typeface="+mn-cs"/>
                      </a:endParaRPr>
                    </a:p>
                  </a:txBody>
                  <a:tcPr/>
                </a:tc>
                <a:tc>
                  <a:txBody>
                    <a:bodyPr/>
                    <a:lstStyle/>
                    <a:p>
                      <a:pPr marL="0" algn="l" defTabSz="685800" rtl="0" eaLnBrk="1" latinLnBrk="0" hangingPunct="1">
                        <a:lnSpc>
                          <a:spcPct val="90000"/>
                        </a:lnSpc>
                      </a:pPr>
                      <a:r>
                        <a:rPr lang="en-US" sz="900" kern="1200">
                          <a:solidFill>
                            <a:schemeClr val="tx1">
                              <a:lumMod val="75000"/>
                              <a:lumOff val="25000"/>
                            </a:schemeClr>
                          </a:solidFill>
                          <a:latin typeface="+mn-lt"/>
                          <a:ea typeface="+mn-ea"/>
                          <a:cs typeface="+mn-cs"/>
                        </a:rPr>
                        <a:t>Provide training and documentation</a:t>
                      </a:r>
                    </a:p>
                  </a:txBody>
                  <a:tcPr anchor="ctr"/>
                </a:tc>
                <a:extLst>
                  <a:ext uri="{0D108BD9-81ED-4DB2-BD59-A6C34878D82A}">
                    <a16:rowId xmlns:a16="http://schemas.microsoft.com/office/drawing/2014/main" val="4124617889"/>
                  </a:ext>
                </a:extLst>
              </a:tr>
              <a:tr h="249822">
                <a:tc>
                  <a:txBody>
                    <a:bodyPr/>
                    <a:lstStyle/>
                    <a:p>
                      <a:pPr marL="0" marR="0" lvl="0" indent="0" algn="l" defTabSz="685800" rtl="0" eaLnBrk="1" latinLnBrk="0" hangingPunct="1">
                        <a:lnSpc>
                          <a:spcPct val="90000"/>
                        </a:lnSpc>
                        <a:spcBef>
                          <a:spcPts val="0"/>
                        </a:spcBef>
                        <a:spcAft>
                          <a:spcPts val="200"/>
                        </a:spcAft>
                        <a:buNone/>
                      </a:pPr>
                      <a:r>
                        <a:rPr lang="en-US" sz="900" kern="1200" noProof="0">
                          <a:solidFill>
                            <a:schemeClr val="tx1">
                              <a:lumMod val="75000"/>
                              <a:lumOff val="25000"/>
                            </a:schemeClr>
                          </a:solidFill>
                          <a:latin typeface="+mn-lt"/>
                          <a:ea typeface="+mn-ea"/>
                          <a:cs typeface="+mn-cs"/>
                        </a:rPr>
                        <a:t>Validate platform readiness</a:t>
                      </a:r>
                    </a:p>
                    <a:p>
                      <a:pPr marL="73152" marR="0" lvl="0" indent="-73152" algn="l" defTabSz="685800" rtl="0" eaLnBrk="1" latinLnBrk="0" hangingPunct="1">
                        <a:lnSpc>
                          <a:spcPct val="90000"/>
                        </a:lnSpc>
                        <a:spcBef>
                          <a:spcPts val="0"/>
                        </a:spcBef>
                        <a:spcAft>
                          <a:spcPts val="0"/>
                        </a:spcAft>
                        <a:buClr>
                          <a:schemeClr val="accent2">
                            <a:lumMod val="60000"/>
                            <a:lumOff val="40000"/>
                          </a:schemeClr>
                        </a:buClr>
                        <a:buSzPct val="100000"/>
                        <a:buFont typeface="Arial" panose="020B0604020202020204" pitchFamily="34" charset="0"/>
                        <a:buChar char="•"/>
                      </a:pPr>
                      <a:r>
                        <a:rPr lang="en-US" sz="800" i="1" kern="1200" noProof="0">
                          <a:solidFill>
                            <a:schemeClr val="tx1">
                              <a:lumMod val="75000"/>
                              <a:lumOff val="25000"/>
                            </a:schemeClr>
                          </a:solidFill>
                          <a:latin typeface="+mn-lt"/>
                          <a:ea typeface="+mn-ea"/>
                          <a:cs typeface="+mn-cs"/>
                        </a:rPr>
                        <a:t>Confirm data structures</a:t>
                      </a:r>
                    </a:p>
                    <a:p>
                      <a:pPr marL="73152" marR="0" lvl="0" indent="-73152" algn="l" defTabSz="685800" rtl="0" eaLnBrk="1" latinLnBrk="0" hangingPunct="1">
                        <a:lnSpc>
                          <a:spcPct val="90000"/>
                        </a:lnSpc>
                        <a:spcBef>
                          <a:spcPts val="0"/>
                        </a:spcBef>
                        <a:spcAft>
                          <a:spcPts val="0"/>
                        </a:spcAft>
                        <a:buClr>
                          <a:schemeClr val="accent2">
                            <a:lumMod val="60000"/>
                            <a:lumOff val="40000"/>
                          </a:schemeClr>
                        </a:buClr>
                        <a:buSzPct val="100000"/>
                        <a:buFont typeface="Arial" panose="020B0604020202020204" pitchFamily="34" charset="0"/>
                        <a:buChar char="•"/>
                      </a:pPr>
                      <a:r>
                        <a:rPr lang="en-US" sz="800" i="1" kern="1200" noProof="0">
                          <a:solidFill>
                            <a:schemeClr val="tx1">
                              <a:lumMod val="75000"/>
                              <a:lumOff val="25000"/>
                            </a:schemeClr>
                          </a:solidFill>
                          <a:latin typeface="+mn-lt"/>
                          <a:ea typeface="+mn-ea"/>
                          <a:cs typeface="+mn-cs"/>
                        </a:rPr>
                        <a:t>Confirm integration points</a:t>
                      </a:r>
                    </a:p>
                    <a:p>
                      <a:pPr marL="73152" marR="0" lvl="0" indent="-73152" algn="l" defTabSz="685800" rtl="0" eaLnBrk="1" latinLnBrk="0" hangingPunct="1">
                        <a:lnSpc>
                          <a:spcPct val="90000"/>
                        </a:lnSpc>
                        <a:spcBef>
                          <a:spcPts val="0"/>
                        </a:spcBef>
                        <a:spcAft>
                          <a:spcPts val="0"/>
                        </a:spcAft>
                        <a:buClr>
                          <a:schemeClr val="accent2">
                            <a:lumMod val="60000"/>
                            <a:lumOff val="40000"/>
                          </a:schemeClr>
                        </a:buClr>
                        <a:buSzPct val="100000"/>
                        <a:buFont typeface="Arial" panose="020B0604020202020204" pitchFamily="34" charset="0"/>
                        <a:buChar char="•"/>
                      </a:pPr>
                      <a:r>
                        <a:rPr lang="en-US" sz="800" i="1" kern="1200" noProof="0">
                          <a:solidFill>
                            <a:schemeClr val="tx1">
                              <a:lumMod val="75000"/>
                              <a:lumOff val="25000"/>
                            </a:schemeClr>
                          </a:solidFill>
                          <a:latin typeface="+mn-lt"/>
                          <a:ea typeface="+mn-ea"/>
                          <a:cs typeface="+mn-cs"/>
                        </a:rPr>
                        <a:t>Perform testing</a:t>
                      </a:r>
                    </a:p>
                  </a:txBody>
                  <a:tcPr/>
                </a:tc>
                <a:tc>
                  <a:txBody>
                    <a:bodyPr/>
                    <a:lstStyle/>
                    <a:p>
                      <a:pPr marL="0" algn="l" defTabSz="685800" rtl="0" eaLnBrk="1" latinLnBrk="0" hangingPunct="1">
                        <a:lnSpc>
                          <a:spcPct val="90000"/>
                        </a:lnSpc>
                      </a:pPr>
                      <a:endParaRPr lang="en-US" sz="90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546070430"/>
                  </a:ext>
                </a:extLst>
              </a:tr>
              <a:tr h="264205">
                <a:tc>
                  <a:txBody>
                    <a:bodyPr/>
                    <a:lstStyle/>
                    <a:p>
                      <a:pPr marL="0" indent="0" algn="l" defTabSz="685800" rtl="0" eaLnBrk="1" latinLnBrk="0" hangingPunct="1">
                        <a:lnSpc>
                          <a:spcPct val="90000"/>
                        </a:lnSpc>
                        <a:buFont typeface="Arial"/>
                        <a:buNone/>
                      </a:pPr>
                      <a:r>
                        <a:rPr lang="en-US" sz="900" kern="1200">
                          <a:solidFill>
                            <a:schemeClr val="tx1">
                              <a:lumMod val="75000"/>
                              <a:lumOff val="25000"/>
                            </a:schemeClr>
                          </a:solidFill>
                          <a:latin typeface="+mn-lt"/>
                          <a:ea typeface="+mn-ea"/>
                          <a:cs typeface="+mn-cs"/>
                        </a:rPr>
                        <a:t>Identify and segment high value audiences based on customer behavior, geography, demographics etc.</a:t>
                      </a:r>
                    </a:p>
                  </a:txBody>
                  <a:tcPr/>
                </a:tc>
                <a:tc>
                  <a:txBody>
                    <a:bodyPr/>
                    <a:lstStyle/>
                    <a:p>
                      <a:pPr marL="0" algn="l" defTabSz="685800" rtl="0" eaLnBrk="1" latinLnBrk="0" hangingPunct="1">
                        <a:lnSpc>
                          <a:spcPct val="90000"/>
                        </a:lnSpc>
                      </a:pPr>
                      <a:endParaRPr lang="en-US" sz="90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861885968"/>
                  </a:ext>
                </a:extLst>
              </a:tr>
            </a:tbl>
          </a:graphicData>
        </a:graphic>
      </p:graphicFrame>
      <p:sp>
        <p:nvSpPr>
          <p:cNvPr id="87" name="Rectangle 86">
            <a:extLst>
              <a:ext uri="{FF2B5EF4-FFF2-40B4-BE49-F238E27FC236}">
                <a16:creationId xmlns:a16="http://schemas.microsoft.com/office/drawing/2014/main" id="{5FAD0B09-5277-F94A-AC91-9793C75BAE0E}"/>
              </a:ext>
            </a:extLst>
          </p:cNvPr>
          <p:cNvSpPr/>
          <p:nvPr/>
        </p:nvSpPr>
        <p:spPr>
          <a:xfrm>
            <a:off x="5933938" y="1542253"/>
            <a:ext cx="2154393" cy="575029"/>
          </a:xfrm>
          <a:prstGeom prst="rect">
            <a:avLst/>
          </a:prstGeom>
        </p:spPr>
        <p:txBody>
          <a:bodyPr wrap="square" lIns="64008">
            <a:spAutoFit/>
          </a:bodyPr>
          <a:lstStyle/>
          <a:p>
            <a:pPr lvl="0">
              <a:lnSpc>
                <a:spcPct val="90000"/>
              </a:lnSpc>
              <a:spcAft>
                <a:spcPts val="200"/>
              </a:spcAft>
            </a:pPr>
            <a:r>
              <a:rPr lang="en-US" sz="900">
                <a:solidFill>
                  <a:schemeClr val="tx1">
                    <a:lumMod val="75000"/>
                    <a:lumOff val="25000"/>
                  </a:schemeClr>
                </a:solidFill>
              </a:rPr>
              <a:t>Validate platform readiness</a:t>
            </a:r>
          </a:p>
          <a:p>
            <a:pPr marL="73152" lvl="0" indent="-73152">
              <a:lnSpc>
                <a:spcPct val="90000"/>
              </a:lnSpc>
              <a:buClr>
                <a:schemeClr val="accent2">
                  <a:lumMod val="60000"/>
                  <a:lumOff val="40000"/>
                </a:schemeClr>
              </a:buClr>
              <a:buSzPct val="100000"/>
              <a:buFont typeface="Arial" panose="020B0604020202020204" pitchFamily="34" charset="0"/>
              <a:buChar char="•"/>
            </a:pPr>
            <a:r>
              <a:rPr lang="en-US" sz="800" i="1">
                <a:solidFill>
                  <a:schemeClr val="tx1">
                    <a:lumMod val="75000"/>
                    <a:lumOff val="25000"/>
                  </a:schemeClr>
                </a:solidFill>
              </a:rPr>
              <a:t>Confirm data structures</a:t>
            </a:r>
          </a:p>
          <a:p>
            <a:pPr marL="73152" lvl="0" indent="-73152">
              <a:lnSpc>
                <a:spcPct val="90000"/>
              </a:lnSpc>
              <a:buClr>
                <a:schemeClr val="accent2">
                  <a:lumMod val="60000"/>
                  <a:lumOff val="40000"/>
                </a:schemeClr>
              </a:buClr>
              <a:buSzPct val="100000"/>
              <a:buFont typeface="Arial" panose="020B0604020202020204" pitchFamily="34" charset="0"/>
              <a:buChar char="•"/>
            </a:pPr>
            <a:r>
              <a:rPr lang="en-US" sz="800" i="1">
                <a:solidFill>
                  <a:schemeClr val="tx1">
                    <a:lumMod val="75000"/>
                    <a:lumOff val="25000"/>
                  </a:schemeClr>
                </a:solidFill>
              </a:rPr>
              <a:t>Confirm integration points</a:t>
            </a:r>
          </a:p>
          <a:p>
            <a:pPr marL="73152" lvl="0" indent="-73152">
              <a:lnSpc>
                <a:spcPct val="90000"/>
              </a:lnSpc>
              <a:buClr>
                <a:schemeClr val="accent2">
                  <a:lumMod val="60000"/>
                  <a:lumOff val="40000"/>
                </a:schemeClr>
              </a:buClr>
              <a:buSzPct val="100000"/>
              <a:buFont typeface="Arial" panose="020B0604020202020204" pitchFamily="34" charset="0"/>
              <a:buChar char="•"/>
            </a:pPr>
            <a:r>
              <a:rPr lang="en-US" sz="800" i="1">
                <a:solidFill>
                  <a:schemeClr val="tx1">
                    <a:lumMod val="75000"/>
                    <a:lumOff val="25000"/>
                  </a:schemeClr>
                </a:solidFill>
              </a:rPr>
              <a:t>Perform testing</a:t>
            </a:r>
          </a:p>
        </p:txBody>
      </p:sp>
      <p:sp>
        <p:nvSpPr>
          <p:cNvPr id="88" name="Rectangle 87">
            <a:extLst>
              <a:ext uri="{FF2B5EF4-FFF2-40B4-BE49-F238E27FC236}">
                <a16:creationId xmlns:a16="http://schemas.microsoft.com/office/drawing/2014/main" id="{3281FCD6-B30F-E944-BD48-B4AD20CA51CF}"/>
              </a:ext>
            </a:extLst>
          </p:cNvPr>
          <p:cNvSpPr/>
          <p:nvPr/>
        </p:nvSpPr>
        <p:spPr>
          <a:xfrm>
            <a:off x="7599452" y="1901482"/>
            <a:ext cx="1371600" cy="715581"/>
          </a:xfrm>
          <a:prstGeom prst="rect">
            <a:avLst/>
          </a:prstGeom>
        </p:spPr>
        <p:txBody>
          <a:bodyPr wrap="square" lIns="64008">
            <a:spAutoFit/>
          </a:bodyPr>
          <a:lstStyle/>
          <a:p>
            <a:pPr lvl="0">
              <a:lnSpc>
                <a:spcPct val="90000"/>
              </a:lnSpc>
              <a:spcAft>
                <a:spcPts val="200"/>
              </a:spcAft>
            </a:pPr>
            <a:r>
              <a:rPr lang="en-US" sz="900">
                <a:solidFill>
                  <a:schemeClr val="tx1">
                    <a:lumMod val="75000"/>
                    <a:lumOff val="25000"/>
                  </a:schemeClr>
                </a:solidFill>
              </a:rPr>
              <a:t>Identify and segment high value audiences based on customer behavior, geography, demographics etc.</a:t>
            </a:r>
          </a:p>
        </p:txBody>
      </p:sp>
      <p:grpSp>
        <p:nvGrpSpPr>
          <p:cNvPr id="33" name="Group 32">
            <a:extLst>
              <a:ext uri="{FF2B5EF4-FFF2-40B4-BE49-F238E27FC236}">
                <a16:creationId xmlns:a16="http://schemas.microsoft.com/office/drawing/2014/main" id="{C09F79FF-CF48-D44E-A8B0-EC49CCFC0B4C}"/>
              </a:ext>
            </a:extLst>
          </p:cNvPr>
          <p:cNvGrpSpPr/>
          <p:nvPr/>
        </p:nvGrpSpPr>
        <p:grpSpPr>
          <a:xfrm>
            <a:off x="4429593" y="265960"/>
            <a:ext cx="902694" cy="276584"/>
            <a:chOff x="752555" y="1047966"/>
            <a:chExt cx="962120" cy="294792"/>
          </a:xfrm>
        </p:grpSpPr>
        <p:sp>
          <p:nvSpPr>
            <p:cNvPr id="34" name="Cross 33">
              <a:extLst>
                <a:ext uri="{FF2B5EF4-FFF2-40B4-BE49-F238E27FC236}">
                  <a16:creationId xmlns:a16="http://schemas.microsoft.com/office/drawing/2014/main" id="{50CBFAF2-DDEE-CA4E-A748-02131D3589F3}"/>
                </a:ext>
              </a:extLst>
            </p:cNvPr>
            <p:cNvSpPr/>
            <p:nvPr userDrawn="1"/>
          </p:nvSpPr>
          <p:spPr>
            <a:xfrm>
              <a:off x="1281075" y="1131702"/>
              <a:ext cx="92246" cy="92246"/>
            </a:xfrm>
            <a:prstGeom prst="plus">
              <a:avLst>
                <a:gd name="adj" fmla="val 39746"/>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CCED05B5-1796-E94E-A7B2-18E543A9C84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437227" y="1047966"/>
              <a:ext cx="277448" cy="294792"/>
            </a:xfrm>
            <a:prstGeom prst="rect">
              <a:avLst/>
            </a:prstGeom>
          </p:spPr>
        </p:pic>
        <p:pic>
          <p:nvPicPr>
            <p:cNvPr id="36" name="Picture 35">
              <a:extLst>
                <a:ext uri="{FF2B5EF4-FFF2-40B4-BE49-F238E27FC236}">
                  <a16:creationId xmlns:a16="http://schemas.microsoft.com/office/drawing/2014/main" id="{AF683A55-0334-D540-85A6-BDB2FB6B7B2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2555" y="1055701"/>
              <a:ext cx="459795" cy="238843"/>
            </a:xfrm>
            <a:prstGeom prst="rect">
              <a:avLst/>
            </a:prstGeom>
          </p:spPr>
        </p:pic>
      </p:grpSp>
      <p:sp>
        <p:nvSpPr>
          <p:cNvPr id="4" name="Footer Placeholder 3">
            <a:extLst>
              <a:ext uri="{FF2B5EF4-FFF2-40B4-BE49-F238E27FC236}">
                <a16:creationId xmlns:a16="http://schemas.microsoft.com/office/drawing/2014/main" id="{C13B8F1E-43FA-8E4B-A643-98834B5BFA0A}"/>
              </a:ext>
            </a:extLst>
          </p:cNvPr>
          <p:cNvSpPr>
            <a:spLocks noGrp="1"/>
          </p:cNvSpPr>
          <p:nvPr>
            <p:ph type="ftr" sz="quarter" idx="12"/>
          </p:nvPr>
        </p:nvSpPr>
        <p:spPr/>
        <p:txBody>
          <a:bodyPr/>
          <a:lstStyle/>
          <a:p>
            <a:r>
              <a:rPr lang="en-US"/>
              <a:t>© 2020</a:t>
            </a:r>
          </a:p>
        </p:txBody>
      </p:sp>
      <p:sp>
        <p:nvSpPr>
          <p:cNvPr id="5" name="Slide Number Placeholder 4">
            <a:extLst>
              <a:ext uri="{FF2B5EF4-FFF2-40B4-BE49-F238E27FC236}">
                <a16:creationId xmlns:a16="http://schemas.microsoft.com/office/drawing/2014/main" id="{625310C9-8C88-F14F-A0FB-8F25D915EC29}"/>
              </a:ext>
            </a:extLst>
          </p:cNvPr>
          <p:cNvSpPr>
            <a:spLocks noGrp="1"/>
          </p:cNvSpPr>
          <p:nvPr>
            <p:ph type="sldNum" sz="quarter" idx="13"/>
          </p:nvPr>
        </p:nvSpPr>
        <p:spPr/>
        <p:txBody>
          <a:bodyPr/>
          <a:lstStyle/>
          <a:p>
            <a:fld id="{2EFEF571-C9B4-4D92-A7F7-315B894862A8}" type="slidenum">
              <a:rPr lang="en-US" smtClean="0"/>
              <a:pPr/>
              <a:t>127</a:t>
            </a:fld>
            <a:endParaRPr lang="en-US"/>
          </a:p>
        </p:txBody>
      </p:sp>
    </p:spTree>
    <p:extLst>
      <p:ext uri="{BB962C8B-B14F-4D97-AF65-F5344CB8AC3E}">
        <p14:creationId xmlns:p14="http://schemas.microsoft.com/office/powerpoint/2010/main" val="15040348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4"/>
          <p:cNvSpPr>
            <a:spLocks noGrp="1"/>
          </p:cNvSpPr>
          <p:nvPr>
            <p:ph type="title"/>
          </p:nvPr>
        </p:nvSpPr>
        <p:spPr/>
        <p:txBody>
          <a:bodyPr/>
          <a:lstStyle/>
          <a:p>
            <a:r>
              <a:rPr lang="en-US"/>
              <a:t>How We Progress Digital Campaigns</a:t>
            </a:r>
          </a:p>
        </p:txBody>
      </p:sp>
      <p:grpSp>
        <p:nvGrpSpPr>
          <p:cNvPr id="27" name="Group 26">
            <a:extLst>
              <a:ext uri="{FF2B5EF4-FFF2-40B4-BE49-F238E27FC236}">
                <a16:creationId xmlns:a16="http://schemas.microsoft.com/office/drawing/2014/main" id="{5F3E6581-3172-5F42-B967-68D496FD55B6}"/>
              </a:ext>
            </a:extLst>
          </p:cNvPr>
          <p:cNvGrpSpPr/>
          <p:nvPr/>
        </p:nvGrpSpPr>
        <p:grpSpPr>
          <a:xfrm>
            <a:off x="2990239" y="566267"/>
            <a:ext cx="6153761" cy="249017"/>
            <a:chOff x="408826" y="1484495"/>
            <a:chExt cx="8423169" cy="365760"/>
          </a:xfrm>
          <a:solidFill>
            <a:schemeClr val="bg2"/>
          </a:solidFill>
        </p:grpSpPr>
        <p:sp>
          <p:nvSpPr>
            <p:cNvPr id="28" name="Google Shape;1001;p55">
              <a:extLst>
                <a:ext uri="{FF2B5EF4-FFF2-40B4-BE49-F238E27FC236}">
                  <a16:creationId xmlns:a16="http://schemas.microsoft.com/office/drawing/2014/main" id="{DA103BB6-C277-9B4E-BD04-8D2CA1476968}"/>
                </a:ext>
              </a:extLst>
            </p:cNvPr>
            <p:cNvSpPr/>
            <p:nvPr/>
          </p:nvSpPr>
          <p:spPr>
            <a:xfrm>
              <a:off x="7045690" y="1484495"/>
              <a:ext cx="1786305" cy="365760"/>
            </a:xfrm>
            <a:prstGeom prst="rect">
              <a:avLst/>
            </a:prstGeom>
            <a:solidFill>
              <a:srgbClr val="D1D1D1"/>
            </a:solidFill>
            <a:ln w="12700" cap="flat" cmpd="sng">
              <a:solidFill>
                <a:schemeClr val="bg1"/>
              </a:solidFill>
              <a:prstDash val="solid"/>
              <a:round/>
              <a:headEnd type="none" w="sm" len="sm"/>
              <a:tailEnd type="none" w="sm" len="sm"/>
            </a:ln>
          </p:spPr>
          <p:txBody>
            <a:bodyPr spcFirstLastPara="1" wrap="square" lIns="164592" tIns="0" rIns="0" bIns="0" anchor="ctr" anchorCtr="0">
              <a:noAutofit/>
            </a:bodyPr>
            <a:lstStyle/>
            <a:p>
              <a:pPr lvl="0" algn="ctr">
                <a:lnSpc>
                  <a:spcPct val="90000"/>
                </a:lnSpc>
              </a:pPr>
              <a:r>
                <a:rPr lang="en" sz="600" cap="all" spc="50">
                  <a:solidFill>
                    <a:schemeClr val="bg1"/>
                  </a:solidFill>
                </a:rPr>
                <a:t>Reporting, Analysis and optimization</a:t>
              </a:r>
              <a:endParaRPr sz="600" cap="all" spc="50">
                <a:solidFill>
                  <a:schemeClr val="bg1"/>
                </a:solidFill>
              </a:endParaRPr>
            </a:p>
          </p:txBody>
        </p:sp>
        <p:sp>
          <p:nvSpPr>
            <p:cNvPr id="29" name="Google Shape;1000;p55">
              <a:extLst>
                <a:ext uri="{FF2B5EF4-FFF2-40B4-BE49-F238E27FC236}">
                  <a16:creationId xmlns:a16="http://schemas.microsoft.com/office/drawing/2014/main" id="{3330D613-BC9D-4F41-8371-205F8FAA958B}"/>
                </a:ext>
              </a:extLst>
            </p:cNvPr>
            <p:cNvSpPr/>
            <p:nvPr/>
          </p:nvSpPr>
          <p:spPr>
            <a:xfrm>
              <a:off x="538999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Execution</a:t>
              </a:r>
              <a:endParaRPr sz="600" cap="all" spc="50">
                <a:solidFill>
                  <a:schemeClr val="bg1"/>
                </a:solidFill>
              </a:endParaRPr>
            </a:p>
          </p:txBody>
        </p:sp>
        <p:sp>
          <p:nvSpPr>
            <p:cNvPr id="30" name="Google Shape;999;p55">
              <a:extLst>
                <a:ext uri="{FF2B5EF4-FFF2-40B4-BE49-F238E27FC236}">
                  <a16:creationId xmlns:a16="http://schemas.microsoft.com/office/drawing/2014/main" id="{DCD87D65-3D85-014B-9FEF-DB9E60F76E00}"/>
                </a:ext>
              </a:extLst>
            </p:cNvPr>
            <p:cNvSpPr/>
            <p:nvPr/>
          </p:nvSpPr>
          <p:spPr>
            <a:xfrm>
              <a:off x="3738036" y="1484495"/>
              <a:ext cx="1847088" cy="365760"/>
            </a:xfrm>
            <a:prstGeom prst="homePlate">
              <a:avLst>
                <a:gd name="adj" fmla="val 50000"/>
              </a:avLst>
            </a:prstGeom>
            <a:solidFill>
              <a:srgbClr val="8FC73E"/>
            </a:solidFill>
            <a:ln w="12700" cap="flat" cmpd="sng">
              <a:solidFill>
                <a:schemeClr val="bg1"/>
              </a:solidFill>
              <a:prstDash val="solid"/>
              <a:round/>
              <a:headEnd type="none" w="sm" len="sm"/>
              <a:tailEnd type="none" w="sm" len="sm"/>
            </a:ln>
          </p:spPr>
          <p:txBody>
            <a:bodyPr spcFirstLastPara="1" wrap="square" lIns="274320" tIns="0" rIns="91440" bIns="0" anchor="ctr" anchorCtr="0">
              <a:noAutofit/>
            </a:bodyPr>
            <a:lstStyle/>
            <a:p>
              <a:pPr algn="ctr">
                <a:lnSpc>
                  <a:spcPct val="90000"/>
                </a:lnSpc>
              </a:pPr>
              <a:r>
                <a:rPr lang="en-US" sz="600" cap="all" spc="50">
                  <a:solidFill>
                    <a:schemeClr val="bg1"/>
                  </a:solidFill>
                </a:rPr>
                <a:t>Develop </a:t>
              </a:r>
              <a:br>
                <a:rPr lang="en-US" sz="600" cap="all" spc="50">
                  <a:solidFill>
                    <a:schemeClr val="bg1"/>
                  </a:solidFill>
                </a:rPr>
              </a:br>
              <a:r>
                <a:rPr lang="en-US" sz="600" cap="all" spc="50">
                  <a:solidFill>
                    <a:schemeClr val="bg1"/>
                  </a:solidFill>
                </a:rPr>
                <a:t>Creative Assets </a:t>
              </a:r>
            </a:p>
          </p:txBody>
        </p:sp>
        <p:sp>
          <p:nvSpPr>
            <p:cNvPr id="31" name="Google Shape;999;p55">
              <a:extLst>
                <a:ext uri="{FF2B5EF4-FFF2-40B4-BE49-F238E27FC236}">
                  <a16:creationId xmlns:a16="http://schemas.microsoft.com/office/drawing/2014/main" id="{EC94D9C8-6387-8A42-8897-BF5E8613A6C4}"/>
                </a:ext>
              </a:extLst>
            </p:cNvPr>
            <p:cNvSpPr/>
            <p:nvPr/>
          </p:nvSpPr>
          <p:spPr>
            <a:xfrm>
              <a:off x="2078272"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lvl="0" algn="ctr">
                <a:lnSpc>
                  <a:spcPct val="90000"/>
                </a:lnSpc>
              </a:pPr>
              <a:r>
                <a:rPr lang="en" sz="600" cap="all" spc="50">
                  <a:solidFill>
                    <a:schemeClr val="bg1"/>
                  </a:solidFill>
                </a:rPr>
                <a:t>Platform and </a:t>
              </a:r>
              <a:br>
                <a:rPr lang="en" sz="600" cap="all" spc="50">
                  <a:solidFill>
                    <a:schemeClr val="bg1"/>
                  </a:solidFill>
                </a:rPr>
              </a:br>
              <a:r>
                <a:rPr lang="en" sz="600" cap="all" spc="50">
                  <a:solidFill>
                    <a:schemeClr val="bg1"/>
                  </a:solidFill>
                </a:rPr>
                <a:t>data readiness</a:t>
              </a:r>
              <a:endParaRPr sz="600" cap="all" spc="50">
                <a:solidFill>
                  <a:schemeClr val="bg1"/>
                </a:solidFill>
              </a:endParaRPr>
            </a:p>
          </p:txBody>
        </p:sp>
        <p:sp>
          <p:nvSpPr>
            <p:cNvPr id="32" name="Google Shape;1005;p55">
              <a:extLst>
                <a:ext uri="{FF2B5EF4-FFF2-40B4-BE49-F238E27FC236}">
                  <a16:creationId xmlns:a16="http://schemas.microsoft.com/office/drawing/2014/main" id="{0F27B181-6042-B94C-AD04-FEEC0BBD462E}"/>
                </a:ext>
              </a:extLst>
            </p:cNvPr>
            <p:cNvSpPr/>
            <p:nvPr/>
          </p:nvSpPr>
          <p:spPr>
            <a:xfrm>
              <a:off x="40882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9144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Brief and Plan</a:t>
              </a:r>
              <a:endParaRPr sz="600" cap="all" spc="50">
                <a:solidFill>
                  <a:schemeClr val="bg1"/>
                </a:solidFill>
              </a:endParaRPr>
            </a:p>
          </p:txBody>
        </p:sp>
      </p:grpSp>
      <p:sp>
        <p:nvSpPr>
          <p:cNvPr id="34" name="Triangle 33">
            <a:extLst>
              <a:ext uri="{FF2B5EF4-FFF2-40B4-BE49-F238E27FC236}">
                <a16:creationId xmlns:a16="http://schemas.microsoft.com/office/drawing/2014/main" id="{D4905D47-B992-C34D-BEDA-80216B735B30}"/>
              </a:ext>
            </a:extLst>
          </p:cNvPr>
          <p:cNvSpPr/>
          <p:nvPr/>
        </p:nvSpPr>
        <p:spPr>
          <a:xfrm rot="10800000">
            <a:off x="5981983" y="0"/>
            <a:ext cx="279132" cy="203762"/>
          </a:xfrm>
          <a:prstGeom prst="triangle">
            <a:avLst/>
          </a:prstGeom>
          <a:solidFill>
            <a:srgbClr val="8FC73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3836793-CF73-9F49-BE7E-188D736F33D5}"/>
              </a:ext>
            </a:extLst>
          </p:cNvPr>
          <p:cNvSpPr/>
          <p:nvPr/>
        </p:nvSpPr>
        <p:spPr>
          <a:xfrm>
            <a:off x="4711692" y="1685716"/>
            <a:ext cx="2906202" cy="584775"/>
          </a:xfrm>
          <a:prstGeom prst="rect">
            <a:avLst/>
          </a:prstGeom>
        </p:spPr>
        <p:txBody>
          <a:bodyPr wrap="square">
            <a:spAutoFit/>
          </a:bodyPr>
          <a:lstStyle/>
          <a:p>
            <a:pPr algn="ctr"/>
            <a:r>
              <a:rPr lang="en-US" sz="800" i="1">
                <a:solidFill>
                  <a:schemeClr val="accent2"/>
                </a:solidFill>
              </a:rPr>
              <a:t>Our Creative teams understand the standards and requirements for developing, loading and delivery optimized content within the </a:t>
            </a:r>
            <a:r>
              <a:rPr lang="en-US" sz="800" b="1" i="1">
                <a:solidFill>
                  <a:schemeClr val="tx1">
                    <a:lumMod val="85000"/>
                    <a:lumOff val="15000"/>
                  </a:schemeClr>
                </a:solidFill>
              </a:rPr>
              <a:t>Adobe Cloud </a:t>
            </a:r>
            <a:r>
              <a:rPr lang="en-US" sz="800" i="1">
                <a:solidFill>
                  <a:schemeClr val="accent2"/>
                </a:solidFill>
              </a:rPr>
              <a:t>– eliminating rework and streamlining transition from </a:t>
            </a:r>
            <a:r>
              <a:rPr lang="en-US" sz="800" b="1" i="1">
                <a:solidFill>
                  <a:schemeClr val="tx1">
                    <a:lumMod val="85000"/>
                    <a:lumOff val="15000"/>
                  </a:schemeClr>
                </a:solidFill>
              </a:rPr>
              <a:t>Creation to Launch</a:t>
            </a:r>
          </a:p>
        </p:txBody>
      </p:sp>
      <p:grpSp>
        <p:nvGrpSpPr>
          <p:cNvPr id="39" name="Group 38">
            <a:extLst>
              <a:ext uri="{FF2B5EF4-FFF2-40B4-BE49-F238E27FC236}">
                <a16:creationId xmlns:a16="http://schemas.microsoft.com/office/drawing/2014/main" id="{99F6F976-082E-444F-AD53-001C1EC5430C}"/>
              </a:ext>
            </a:extLst>
          </p:cNvPr>
          <p:cNvGrpSpPr/>
          <p:nvPr/>
        </p:nvGrpSpPr>
        <p:grpSpPr>
          <a:xfrm>
            <a:off x="523982" y="3477049"/>
            <a:ext cx="7444029" cy="0"/>
            <a:chOff x="523982" y="3418877"/>
            <a:chExt cx="7444029" cy="0"/>
          </a:xfrm>
        </p:grpSpPr>
        <p:cxnSp>
          <p:nvCxnSpPr>
            <p:cNvPr id="40" name="Straight Connector 39">
              <a:extLst>
                <a:ext uri="{FF2B5EF4-FFF2-40B4-BE49-F238E27FC236}">
                  <a16:creationId xmlns:a16="http://schemas.microsoft.com/office/drawing/2014/main" id="{1427AA5B-6794-034D-97AC-4AE52F111511}"/>
                </a:ext>
              </a:extLst>
            </p:cNvPr>
            <p:cNvCxnSpPr>
              <a:cxnSpLocks/>
            </p:cNvCxnSpPr>
            <p:nvPr/>
          </p:nvCxnSpPr>
          <p:spPr>
            <a:xfrm>
              <a:off x="52398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0B47F1-4C7A-9D44-A978-8F76B2AF02EA}"/>
                </a:ext>
              </a:extLst>
            </p:cNvPr>
            <p:cNvCxnSpPr>
              <a:cxnSpLocks/>
            </p:cNvCxnSpPr>
            <p:nvPr/>
          </p:nvCxnSpPr>
          <p:spPr>
            <a:xfrm>
              <a:off x="127856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499554E-C7C7-3940-8B55-54586ADE6E58}"/>
                </a:ext>
              </a:extLst>
            </p:cNvPr>
            <p:cNvCxnSpPr>
              <a:cxnSpLocks/>
            </p:cNvCxnSpPr>
            <p:nvPr/>
          </p:nvCxnSpPr>
          <p:spPr>
            <a:xfrm>
              <a:off x="203314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B7251A-7BF1-114D-ACCE-19D6CB65767F}"/>
                </a:ext>
              </a:extLst>
            </p:cNvPr>
            <p:cNvCxnSpPr>
              <a:cxnSpLocks/>
            </p:cNvCxnSpPr>
            <p:nvPr/>
          </p:nvCxnSpPr>
          <p:spPr>
            <a:xfrm>
              <a:off x="278772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0C7E73F-D2F4-FA44-B0C8-A85555D8F9B2}"/>
                </a:ext>
              </a:extLst>
            </p:cNvPr>
            <p:cNvCxnSpPr>
              <a:cxnSpLocks/>
            </p:cNvCxnSpPr>
            <p:nvPr/>
          </p:nvCxnSpPr>
          <p:spPr>
            <a:xfrm>
              <a:off x="354230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B4530D3-6222-8A4D-8989-BB79604C2F37}"/>
                </a:ext>
              </a:extLst>
            </p:cNvPr>
            <p:cNvCxnSpPr>
              <a:cxnSpLocks/>
            </p:cNvCxnSpPr>
            <p:nvPr/>
          </p:nvCxnSpPr>
          <p:spPr>
            <a:xfrm>
              <a:off x="429688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694560-BD58-F94E-A3BE-4C7916090C19}"/>
                </a:ext>
              </a:extLst>
            </p:cNvPr>
            <p:cNvCxnSpPr>
              <a:cxnSpLocks/>
            </p:cNvCxnSpPr>
            <p:nvPr/>
          </p:nvCxnSpPr>
          <p:spPr>
            <a:xfrm>
              <a:off x="505146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3B070A-0963-6A4E-AAF1-FD04A7E06464}"/>
                </a:ext>
              </a:extLst>
            </p:cNvPr>
            <p:cNvCxnSpPr>
              <a:cxnSpLocks/>
            </p:cNvCxnSpPr>
            <p:nvPr/>
          </p:nvCxnSpPr>
          <p:spPr>
            <a:xfrm>
              <a:off x="580604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CC64FA2-A943-3D44-B08E-89000C0EC6E4}"/>
                </a:ext>
              </a:extLst>
            </p:cNvPr>
            <p:cNvCxnSpPr>
              <a:cxnSpLocks/>
            </p:cNvCxnSpPr>
            <p:nvPr/>
          </p:nvCxnSpPr>
          <p:spPr>
            <a:xfrm>
              <a:off x="7315200"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B971170-8517-0345-9426-F8B9E7FC3586}"/>
                </a:ext>
              </a:extLst>
            </p:cNvPr>
            <p:cNvCxnSpPr>
              <a:cxnSpLocks/>
            </p:cNvCxnSpPr>
            <p:nvPr/>
          </p:nvCxnSpPr>
          <p:spPr>
            <a:xfrm>
              <a:off x="6560622" y="3418877"/>
              <a:ext cx="652811" cy="0"/>
            </a:xfrm>
            <a:prstGeom prst="line">
              <a:avLst/>
            </a:prstGeom>
            <a:ln w="28575" cap="rnd">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graphicFrame>
        <p:nvGraphicFramePr>
          <p:cNvPr id="50" name="Table 49">
            <a:extLst>
              <a:ext uri="{FF2B5EF4-FFF2-40B4-BE49-F238E27FC236}">
                <a16:creationId xmlns:a16="http://schemas.microsoft.com/office/drawing/2014/main" id="{43797A62-927A-A94A-82E0-D7FC5C2F85F1}"/>
              </a:ext>
            </a:extLst>
          </p:cNvPr>
          <p:cNvGraphicFramePr>
            <a:graphicFrameLocks noGrp="1"/>
          </p:cNvGraphicFramePr>
          <p:nvPr/>
        </p:nvGraphicFramePr>
        <p:xfrm>
          <a:off x="131424" y="3095685"/>
          <a:ext cx="8305803" cy="731520"/>
        </p:xfrm>
        <a:graphic>
          <a:graphicData uri="http://schemas.openxmlformats.org/drawingml/2006/table">
            <a:tbl>
              <a:tblPr firstRow="1" bandRow="1">
                <a:tableStyleId>{2D5ABB26-0587-4C30-8999-92F81FD0307C}</a:tableStyleId>
              </a:tblPr>
              <a:tblGrid>
                <a:gridCol w="755073">
                  <a:extLst>
                    <a:ext uri="{9D8B030D-6E8A-4147-A177-3AD203B41FA5}">
                      <a16:colId xmlns:a16="http://schemas.microsoft.com/office/drawing/2014/main" val="3341751349"/>
                    </a:ext>
                  </a:extLst>
                </a:gridCol>
                <a:gridCol w="755073">
                  <a:extLst>
                    <a:ext uri="{9D8B030D-6E8A-4147-A177-3AD203B41FA5}">
                      <a16:colId xmlns:a16="http://schemas.microsoft.com/office/drawing/2014/main" val="112059898"/>
                    </a:ext>
                  </a:extLst>
                </a:gridCol>
                <a:gridCol w="755073">
                  <a:extLst>
                    <a:ext uri="{9D8B030D-6E8A-4147-A177-3AD203B41FA5}">
                      <a16:colId xmlns:a16="http://schemas.microsoft.com/office/drawing/2014/main" val="2074251903"/>
                    </a:ext>
                  </a:extLst>
                </a:gridCol>
                <a:gridCol w="755073">
                  <a:extLst>
                    <a:ext uri="{9D8B030D-6E8A-4147-A177-3AD203B41FA5}">
                      <a16:colId xmlns:a16="http://schemas.microsoft.com/office/drawing/2014/main" val="2084498681"/>
                    </a:ext>
                  </a:extLst>
                </a:gridCol>
                <a:gridCol w="755073">
                  <a:extLst>
                    <a:ext uri="{9D8B030D-6E8A-4147-A177-3AD203B41FA5}">
                      <a16:colId xmlns:a16="http://schemas.microsoft.com/office/drawing/2014/main" val="3526213873"/>
                    </a:ext>
                  </a:extLst>
                </a:gridCol>
                <a:gridCol w="755073">
                  <a:extLst>
                    <a:ext uri="{9D8B030D-6E8A-4147-A177-3AD203B41FA5}">
                      <a16:colId xmlns:a16="http://schemas.microsoft.com/office/drawing/2014/main" val="1735551773"/>
                    </a:ext>
                  </a:extLst>
                </a:gridCol>
                <a:gridCol w="755073">
                  <a:extLst>
                    <a:ext uri="{9D8B030D-6E8A-4147-A177-3AD203B41FA5}">
                      <a16:colId xmlns:a16="http://schemas.microsoft.com/office/drawing/2014/main" val="3884996115"/>
                    </a:ext>
                  </a:extLst>
                </a:gridCol>
                <a:gridCol w="755073">
                  <a:extLst>
                    <a:ext uri="{9D8B030D-6E8A-4147-A177-3AD203B41FA5}">
                      <a16:colId xmlns:a16="http://schemas.microsoft.com/office/drawing/2014/main" val="365323637"/>
                    </a:ext>
                  </a:extLst>
                </a:gridCol>
                <a:gridCol w="755073">
                  <a:extLst>
                    <a:ext uri="{9D8B030D-6E8A-4147-A177-3AD203B41FA5}">
                      <a16:colId xmlns:a16="http://schemas.microsoft.com/office/drawing/2014/main" val="3077428556"/>
                    </a:ext>
                  </a:extLst>
                </a:gridCol>
                <a:gridCol w="755073">
                  <a:extLst>
                    <a:ext uri="{9D8B030D-6E8A-4147-A177-3AD203B41FA5}">
                      <a16:colId xmlns:a16="http://schemas.microsoft.com/office/drawing/2014/main" val="3113973907"/>
                    </a:ext>
                  </a:extLst>
                </a:gridCol>
                <a:gridCol w="755073">
                  <a:extLst>
                    <a:ext uri="{9D8B030D-6E8A-4147-A177-3AD203B41FA5}">
                      <a16:colId xmlns:a16="http://schemas.microsoft.com/office/drawing/2014/main" val="297670796"/>
                    </a:ext>
                  </a:extLst>
                </a:gridCol>
              </a:tblGrid>
              <a:tr h="370840">
                <a:tc>
                  <a:txBody>
                    <a:bodyPr/>
                    <a:lstStyle/>
                    <a:p>
                      <a:pPr algn="ctr"/>
                      <a:r>
                        <a:rPr lang="en-US" sz="4800">
                          <a:ln w="19050">
                            <a:solidFill>
                              <a:schemeClr val="tx1">
                                <a:lumMod val="75000"/>
                                <a:lumOff val="25000"/>
                              </a:schemeClr>
                            </a:solidFill>
                          </a:ln>
                          <a:solidFill>
                            <a:schemeClr val="accent3"/>
                          </a:solidFill>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3"/>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3"/>
                        </a:solidFill>
                      </a:endParaRP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3"/>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3"/>
                        </a:solidFill>
                      </a:endParaRP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3"/>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3"/>
                        </a:solidFill>
                      </a:endParaRP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mn-lt"/>
                          <a:ea typeface="+mn-ea"/>
                          <a:cs typeface="+mn-cs"/>
                        </a:rPr>
                        <a:t>•</a:t>
                      </a:r>
                      <a:endParaRPr lang="en-US" sz="4800">
                        <a:ln w="19050">
                          <a:solidFill>
                            <a:schemeClr val="tx1">
                              <a:lumMod val="75000"/>
                              <a:lumOff val="25000"/>
                            </a:schemeClr>
                          </a:solidFill>
                        </a:ln>
                        <a:solidFill>
                          <a:schemeClr val="accent2">
                            <a:lumMod val="60000"/>
                            <a:lumOff val="40000"/>
                          </a:schemeClr>
                        </a:solidFill>
                      </a:endParaRPr>
                    </a:p>
                  </a:txBody>
                  <a:tcPr marT="0" marB="0"/>
                </a:tc>
                <a:extLst>
                  <a:ext uri="{0D108BD9-81ED-4DB2-BD59-A6C34878D82A}">
                    <a16:rowId xmlns:a16="http://schemas.microsoft.com/office/drawing/2014/main" val="2547466392"/>
                  </a:ext>
                </a:extLst>
              </a:tr>
            </a:tbl>
          </a:graphicData>
        </a:graphic>
      </p:graphicFrame>
      <p:sp>
        <p:nvSpPr>
          <p:cNvPr id="51" name="Rectangle 50">
            <a:extLst>
              <a:ext uri="{FF2B5EF4-FFF2-40B4-BE49-F238E27FC236}">
                <a16:creationId xmlns:a16="http://schemas.microsoft.com/office/drawing/2014/main" id="{BC86922D-0894-F84E-A0E0-8A968795E0C1}"/>
              </a:ext>
            </a:extLst>
          </p:cNvPr>
          <p:cNvSpPr/>
          <p:nvPr/>
        </p:nvSpPr>
        <p:spPr>
          <a:xfrm>
            <a:off x="501721" y="3934270"/>
            <a:ext cx="762000" cy="466281"/>
          </a:xfrm>
          <a:prstGeom prst="rect">
            <a:avLst/>
          </a:prstGeom>
        </p:spPr>
        <p:txBody>
          <a:bodyPr wrap="square" lIns="64008">
            <a:spAutoFit/>
          </a:bodyPr>
          <a:lstStyle/>
          <a:p>
            <a:pPr fontAlgn="base">
              <a:lnSpc>
                <a:spcPct val="90000"/>
              </a:lnSpc>
            </a:pPr>
            <a:r>
              <a:rPr lang="en-US" sz="900">
                <a:solidFill>
                  <a:schemeClr val="tx1">
                    <a:lumMod val="75000"/>
                    <a:lumOff val="25000"/>
                  </a:schemeClr>
                </a:solidFill>
              </a:rPr>
              <a:t>Campaign </a:t>
            </a:r>
            <a:br>
              <a:rPr lang="en-US" sz="900">
                <a:solidFill>
                  <a:schemeClr val="tx1">
                    <a:lumMod val="75000"/>
                    <a:lumOff val="25000"/>
                  </a:schemeClr>
                </a:solidFill>
              </a:rPr>
            </a:br>
            <a:r>
              <a:rPr lang="en-US" sz="900">
                <a:solidFill>
                  <a:schemeClr val="tx1">
                    <a:lumMod val="75000"/>
                    <a:lumOff val="25000"/>
                  </a:schemeClr>
                </a:solidFill>
              </a:rPr>
              <a:t>brief </a:t>
            </a:r>
            <a:br>
              <a:rPr lang="en-US" sz="900">
                <a:solidFill>
                  <a:schemeClr val="tx1">
                    <a:lumMod val="75000"/>
                    <a:lumOff val="25000"/>
                  </a:schemeClr>
                </a:solidFill>
              </a:rPr>
            </a:br>
            <a:r>
              <a:rPr lang="en-US" sz="900">
                <a:solidFill>
                  <a:schemeClr val="tx1">
                    <a:lumMod val="75000"/>
                    <a:lumOff val="25000"/>
                  </a:schemeClr>
                </a:solidFill>
              </a:rPr>
              <a:t>delivery</a:t>
            </a:r>
          </a:p>
        </p:txBody>
      </p:sp>
      <p:sp>
        <p:nvSpPr>
          <p:cNvPr id="53" name="Rectangle 52">
            <a:extLst>
              <a:ext uri="{FF2B5EF4-FFF2-40B4-BE49-F238E27FC236}">
                <a16:creationId xmlns:a16="http://schemas.microsoft.com/office/drawing/2014/main" id="{0F6A7C7B-BA3D-914D-9CD4-205CB75B235B}"/>
              </a:ext>
            </a:extLst>
          </p:cNvPr>
          <p:cNvSpPr/>
          <p:nvPr/>
        </p:nvSpPr>
        <p:spPr>
          <a:xfrm>
            <a:off x="2018872" y="1685716"/>
            <a:ext cx="668669" cy="466281"/>
          </a:xfrm>
          <a:prstGeom prst="rect">
            <a:avLst/>
          </a:prstGeom>
        </p:spPr>
        <p:txBody>
          <a:bodyPr wrap="square" lIns="73152">
            <a:spAutoFit/>
          </a:bodyPr>
          <a:lstStyle/>
          <a:p>
            <a:pPr fontAlgn="base">
              <a:lnSpc>
                <a:spcPct val="90000"/>
              </a:lnSpc>
            </a:pPr>
            <a:r>
              <a:rPr lang="en-US" sz="900">
                <a:solidFill>
                  <a:schemeClr val="tx1">
                    <a:lumMod val="75000"/>
                    <a:lumOff val="25000"/>
                  </a:schemeClr>
                </a:solidFill>
              </a:rPr>
              <a:t>Review creative direction</a:t>
            </a:r>
          </a:p>
        </p:txBody>
      </p:sp>
      <p:sp>
        <p:nvSpPr>
          <p:cNvPr id="54" name="Rectangle 53">
            <a:extLst>
              <a:ext uri="{FF2B5EF4-FFF2-40B4-BE49-F238E27FC236}">
                <a16:creationId xmlns:a16="http://schemas.microsoft.com/office/drawing/2014/main" id="{4F0C648F-F918-FD47-9FC4-B8CB885D1ABA}"/>
              </a:ext>
            </a:extLst>
          </p:cNvPr>
          <p:cNvSpPr/>
          <p:nvPr/>
        </p:nvSpPr>
        <p:spPr>
          <a:xfrm>
            <a:off x="2768276" y="1685716"/>
            <a:ext cx="762104" cy="590931"/>
          </a:xfrm>
          <a:prstGeom prst="rect">
            <a:avLst/>
          </a:prstGeom>
        </p:spPr>
        <p:txBody>
          <a:bodyPr wrap="square" lIns="73152">
            <a:spAutoFit/>
          </a:bodyPr>
          <a:lstStyle/>
          <a:p>
            <a:pPr fontAlgn="base">
              <a:lnSpc>
                <a:spcPct val="90000"/>
              </a:lnSpc>
            </a:pPr>
            <a:r>
              <a:rPr lang="en-US" sz="900">
                <a:solidFill>
                  <a:schemeClr val="tx1">
                    <a:lumMod val="75000"/>
                    <a:lumOff val="25000"/>
                  </a:schemeClr>
                </a:solidFill>
              </a:rPr>
              <a:t>Review media </a:t>
            </a:r>
            <a:br>
              <a:rPr lang="en-US" sz="900">
                <a:solidFill>
                  <a:schemeClr val="tx1">
                    <a:lumMod val="75000"/>
                    <a:lumOff val="25000"/>
                  </a:schemeClr>
                </a:solidFill>
              </a:rPr>
            </a:br>
            <a:r>
              <a:rPr lang="en-US" sz="900">
                <a:solidFill>
                  <a:schemeClr val="tx1">
                    <a:lumMod val="75000"/>
                    <a:lumOff val="25000"/>
                  </a:schemeClr>
                </a:solidFill>
              </a:rPr>
              <a:t>plan to ID ad units</a:t>
            </a:r>
          </a:p>
        </p:txBody>
      </p:sp>
      <p:sp>
        <p:nvSpPr>
          <p:cNvPr id="55" name="Rectangle 54">
            <a:extLst>
              <a:ext uri="{FF2B5EF4-FFF2-40B4-BE49-F238E27FC236}">
                <a16:creationId xmlns:a16="http://schemas.microsoft.com/office/drawing/2014/main" id="{8EB2C3B1-48FA-9749-A0C3-ACF3D126C033}"/>
              </a:ext>
            </a:extLst>
          </p:cNvPr>
          <p:cNvSpPr/>
          <p:nvPr/>
        </p:nvSpPr>
        <p:spPr>
          <a:xfrm>
            <a:off x="3522324" y="1685716"/>
            <a:ext cx="1176897" cy="715581"/>
          </a:xfrm>
          <a:prstGeom prst="rect">
            <a:avLst/>
          </a:prstGeom>
        </p:spPr>
        <p:txBody>
          <a:bodyPr wrap="square" lIns="73152">
            <a:spAutoFit/>
          </a:bodyPr>
          <a:lstStyle/>
          <a:p>
            <a:pPr fontAlgn="base">
              <a:lnSpc>
                <a:spcPct val="90000"/>
              </a:lnSpc>
            </a:pPr>
            <a:r>
              <a:rPr lang="en-US" sz="900">
                <a:solidFill>
                  <a:schemeClr val="tx1">
                    <a:lumMod val="75000"/>
                    <a:lumOff val="25000"/>
                  </a:schemeClr>
                </a:solidFill>
              </a:rPr>
              <a:t>Source visuals (from WBA DAM) / find new imagery for each asset / channel</a:t>
            </a:r>
          </a:p>
        </p:txBody>
      </p:sp>
      <p:sp>
        <p:nvSpPr>
          <p:cNvPr id="56" name="Rectangle 55">
            <a:extLst>
              <a:ext uri="{FF2B5EF4-FFF2-40B4-BE49-F238E27FC236}">
                <a16:creationId xmlns:a16="http://schemas.microsoft.com/office/drawing/2014/main" id="{1ACB2A22-B2E9-6148-ABA1-DEBD6F8C710D}"/>
              </a:ext>
            </a:extLst>
          </p:cNvPr>
          <p:cNvSpPr/>
          <p:nvPr/>
        </p:nvSpPr>
        <p:spPr>
          <a:xfrm>
            <a:off x="4274050" y="2571182"/>
            <a:ext cx="1108983" cy="466281"/>
          </a:xfrm>
          <a:prstGeom prst="rect">
            <a:avLst/>
          </a:prstGeom>
        </p:spPr>
        <p:txBody>
          <a:bodyPr wrap="square" lIns="73152">
            <a:spAutoFit/>
          </a:bodyPr>
          <a:lstStyle/>
          <a:p>
            <a:pPr fontAlgn="base">
              <a:lnSpc>
                <a:spcPct val="90000"/>
              </a:lnSpc>
            </a:pPr>
            <a:r>
              <a:rPr lang="en-US" sz="900">
                <a:solidFill>
                  <a:schemeClr val="tx1">
                    <a:lumMod val="75000"/>
                    <a:lumOff val="25000"/>
                  </a:schemeClr>
                </a:solidFill>
              </a:rPr>
              <a:t>Create designs </a:t>
            </a:r>
            <a:br>
              <a:rPr lang="en-US" sz="900">
                <a:solidFill>
                  <a:schemeClr val="tx1">
                    <a:lumMod val="75000"/>
                    <a:lumOff val="25000"/>
                  </a:schemeClr>
                </a:solidFill>
              </a:rPr>
            </a:br>
            <a:r>
              <a:rPr lang="en-US" sz="900">
                <a:solidFill>
                  <a:schemeClr val="tx1">
                    <a:lumMod val="75000"/>
                    <a:lumOff val="25000"/>
                  </a:schemeClr>
                </a:solidFill>
              </a:rPr>
              <a:t>and copy for each asset/channel</a:t>
            </a:r>
          </a:p>
        </p:txBody>
      </p:sp>
      <p:sp>
        <p:nvSpPr>
          <p:cNvPr id="57" name="Rectangle 56">
            <a:extLst>
              <a:ext uri="{FF2B5EF4-FFF2-40B4-BE49-F238E27FC236}">
                <a16:creationId xmlns:a16="http://schemas.microsoft.com/office/drawing/2014/main" id="{5799D39D-032E-724A-BAA9-252C8AD2FB09}"/>
              </a:ext>
            </a:extLst>
          </p:cNvPr>
          <p:cNvSpPr/>
          <p:nvPr/>
        </p:nvSpPr>
        <p:spPr>
          <a:xfrm>
            <a:off x="5029200" y="3934270"/>
            <a:ext cx="1678665" cy="216982"/>
          </a:xfrm>
          <a:prstGeom prst="rect">
            <a:avLst/>
          </a:prstGeom>
        </p:spPr>
        <p:txBody>
          <a:bodyPr wrap="square" lIns="64008">
            <a:spAutoFit/>
          </a:bodyPr>
          <a:lstStyle/>
          <a:p>
            <a:pPr fontAlgn="base">
              <a:lnSpc>
                <a:spcPct val="90000"/>
              </a:lnSpc>
            </a:pPr>
            <a:r>
              <a:rPr lang="en-US" sz="900">
                <a:solidFill>
                  <a:schemeClr val="tx1">
                    <a:lumMod val="75000"/>
                    <a:lumOff val="25000"/>
                  </a:schemeClr>
                </a:solidFill>
              </a:rPr>
              <a:t>​ WBA creative review</a:t>
            </a:r>
          </a:p>
        </p:txBody>
      </p:sp>
      <p:sp>
        <p:nvSpPr>
          <p:cNvPr id="58" name="Rectangle 57">
            <a:extLst>
              <a:ext uri="{FF2B5EF4-FFF2-40B4-BE49-F238E27FC236}">
                <a16:creationId xmlns:a16="http://schemas.microsoft.com/office/drawing/2014/main" id="{1A5A2A83-2E2D-A74D-BC39-B01C11EA7B19}"/>
              </a:ext>
            </a:extLst>
          </p:cNvPr>
          <p:cNvSpPr/>
          <p:nvPr/>
        </p:nvSpPr>
        <p:spPr>
          <a:xfrm>
            <a:off x="5791200" y="2571182"/>
            <a:ext cx="617551" cy="341632"/>
          </a:xfrm>
          <a:prstGeom prst="rect">
            <a:avLst/>
          </a:prstGeom>
        </p:spPr>
        <p:txBody>
          <a:bodyPr wrap="square" lIns="73152">
            <a:spAutoFit/>
          </a:bodyPr>
          <a:lstStyle/>
          <a:p>
            <a:pPr fontAlgn="base">
              <a:lnSpc>
                <a:spcPct val="90000"/>
              </a:lnSpc>
            </a:pPr>
            <a:r>
              <a:rPr lang="en-US" sz="900">
                <a:solidFill>
                  <a:schemeClr val="tx1">
                    <a:lumMod val="75000"/>
                    <a:lumOff val="25000"/>
                  </a:schemeClr>
                </a:solidFill>
              </a:rPr>
              <a:t>Content </a:t>
            </a:r>
            <a:br>
              <a:rPr lang="en-US" sz="900">
                <a:solidFill>
                  <a:schemeClr val="tx1">
                    <a:lumMod val="75000"/>
                    <a:lumOff val="25000"/>
                  </a:schemeClr>
                </a:solidFill>
              </a:rPr>
            </a:br>
            <a:r>
              <a:rPr lang="en-US" sz="900">
                <a:solidFill>
                  <a:schemeClr val="tx1">
                    <a:lumMod val="75000"/>
                    <a:lumOff val="25000"/>
                  </a:schemeClr>
                </a:solidFill>
              </a:rPr>
              <a:t>updates</a:t>
            </a:r>
          </a:p>
        </p:txBody>
      </p:sp>
      <p:sp>
        <p:nvSpPr>
          <p:cNvPr id="59" name="Rectangle 58">
            <a:extLst>
              <a:ext uri="{FF2B5EF4-FFF2-40B4-BE49-F238E27FC236}">
                <a16:creationId xmlns:a16="http://schemas.microsoft.com/office/drawing/2014/main" id="{1831F7DC-59A6-8248-A81E-A2607830D6FA}"/>
              </a:ext>
            </a:extLst>
          </p:cNvPr>
          <p:cNvSpPr/>
          <p:nvPr/>
        </p:nvSpPr>
        <p:spPr>
          <a:xfrm>
            <a:off x="6545249" y="2571182"/>
            <a:ext cx="1124454" cy="466281"/>
          </a:xfrm>
          <a:prstGeom prst="rect">
            <a:avLst/>
          </a:prstGeom>
        </p:spPr>
        <p:txBody>
          <a:bodyPr wrap="square" lIns="73152">
            <a:spAutoFit/>
          </a:bodyPr>
          <a:lstStyle/>
          <a:p>
            <a:pPr fontAlgn="base">
              <a:lnSpc>
                <a:spcPct val="90000"/>
              </a:lnSpc>
            </a:pPr>
            <a:r>
              <a:rPr lang="en-US" sz="900">
                <a:solidFill>
                  <a:schemeClr val="tx1">
                    <a:lumMod val="75000"/>
                    <a:lumOff val="25000"/>
                  </a:schemeClr>
                </a:solidFill>
              </a:rPr>
              <a:t>Create prod-ready files for loading into campaign</a:t>
            </a:r>
          </a:p>
        </p:txBody>
      </p:sp>
      <p:sp>
        <p:nvSpPr>
          <p:cNvPr id="60" name="Rectangle 59">
            <a:extLst>
              <a:ext uri="{FF2B5EF4-FFF2-40B4-BE49-F238E27FC236}">
                <a16:creationId xmlns:a16="http://schemas.microsoft.com/office/drawing/2014/main" id="{2306561C-151F-A946-A264-F5C6335F4698}"/>
              </a:ext>
            </a:extLst>
          </p:cNvPr>
          <p:cNvSpPr/>
          <p:nvPr/>
        </p:nvSpPr>
        <p:spPr>
          <a:xfrm>
            <a:off x="7305250" y="3934270"/>
            <a:ext cx="1678665" cy="341632"/>
          </a:xfrm>
          <a:prstGeom prst="rect">
            <a:avLst/>
          </a:prstGeom>
        </p:spPr>
        <p:txBody>
          <a:bodyPr wrap="square" lIns="64008">
            <a:spAutoFit/>
          </a:bodyPr>
          <a:lstStyle/>
          <a:p>
            <a:pPr fontAlgn="base">
              <a:lnSpc>
                <a:spcPct val="90000"/>
              </a:lnSpc>
            </a:pPr>
            <a:r>
              <a:rPr lang="en-US" sz="900">
                <a:solidFill>
                  <a:schemeClr val="tx1">
                    <a:lumMod val="75000"/>
                    <a:lumOff val="25000"/>
                  </a:schemeClr>
                </a:solidFill>
              </a:rPr>
              <a:t>WBA final </a:t>
            </a:r>
            <a:br>
              <a:rPr lang="en-US" sz="900">
                <a:solidFill>
                  <a:schemeClr val="tx1">
                    <a:lumMod val="75000"/>
                    <a:lumOff val="25000"/>
                  </a:schemeClr>
                </a:solidFill>
              </a:rPr>
            </a:br>
            <a:r>
              <a:rPr lang="en-US" sz="900">
                <a:solidFill>
                  <a:schemeClr val="tx1">
                    <a:lumMod val="75000"/>
                    <a:lumOff val="25000"/>
                  </a:schemeClr>
                </a:solidFill>
              </a:rPr>
              <a:t>asset sign off</a:t>
            </a:r>
          </a:p>
        </p:txBody>
      </p:sp>
      <p:cxnSp>
        <p:nvCxnSpPr>
          <p:cNvPr id="65" name="Straight Connector 64">
            <a:extLst>
              <a:ext uri="{FF2B5EF4-FFF2-40B4-BE49-F238E27FC236}">
                <a16:creationId xmlns:a16="http://schemas.microsoft.com/office/drawing/2014/main" id="{9860F907-871E-AB4D-A590-CE629B763601}"/>
              </a:ext>
            </a:extLst>
          </p:cNvPr>
          <p:cNvCxnSpPr>
            <a:cxnSpLocks/>
          </p:cNvCxnSpPr>
          <p:nvPr/>
        </p:nvCxnSpPr>
        <p:spPr>
          <a:xfrm>
            <a:off x="4274050" y="2666010"/>
            <a:ext cx="0" cy="702764"/>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15ECDB4-70A8-0E4A-B4DE-A6AC2DAE6CDC}"/>
              </a:ext>
            </a:extLst>
          </p:cNvPr>
          <p:cNvCxnSpPr>
            <a:cxnSpLocks/>
          </p:cNvCxnSpPr>
          <p:nvPr/>
        </p:nvCxnSpPr>
        <p:spPr>
          <a:xfrm flipV="1">
            <a:off x="5029200" y="3594837"/>
            <a:ext cx="0" cy="424878"/>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0C9ECA5-E149-924C-A5CD-61144F6B79FE}"/>
              </a:ext>
            </a:extLst>
          </p:cNvPr>
          <p:cNvCxnSpPr>
            <a:cxnSpLocks/>
          </p:cNvCxnSpPr>
          <p:nvPr/>
        </p:nvCxnSpPr>
        <p:spPr>
          <a:xfrm flipV="1">
            <a:off x="7305250" y="3594837"/>
            <a:ext cx="0" cy="424878"/>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7FD30B5-CF35-884C-A527-5A958A5244B3}"/>
              </a:ext>
            </a:extLst>
          </p:cNvPr>
          <p:cNvSpPr/>
          <p:nvPr/>
        </p:nvSpPr>
        <p:spPr>
          <a:xfrm>
            <a:off x="1259809" y="3934270"/>
            <a:ext cx="1454244" cy="341632"/>
          </a:xfrm>
          <a:prstGeom prst="rect">
            <a:avLst/>
          </a:prstGeom>
        </p:spPr>
        <p:txBody>
          <a:bodyPr wrap="square" lIns="64008">
            <a:spAutoFit/>
          </a:bodyPr>
          <a:lstStyle/>
          <a:p>
            <a:pPr fontAlgn="base">
              <a:lnSpc>
                <a:spcPct val="90000"/>
              </a:lnSpc>
            </a:pPr>
            <a:r>
              <a:rPr lang="en-US" sz="900">
                <a:solidFill>
                  <a:schemeClr val="tx1">
                    <a:lumMod val="75000"/>
                    <a:lumOff val="25000"/>
                  </a:schemeClr>
                </a:solidFill>
              </a:rPr>
              <a:t>Deliver creative concept/direction</a:t>
            </a:r>
          </a:p>
        </p:txBody>
      </p:sp>
      <p:cxnSp>
        <p:nvCxnSpPr>
          <p:cNvPr id="73" name="Straight Connector 72">
            <a:extLst>
              <a:ext uri="{FF2B5EF4-FFF2-40B4-BE49-F238E27FC236}">
                <a16:creationId xmlns:a16="http://schemas.microsoft.com/office/drawing/2014/main" id="{BBD90D5E-25C9-AA41-86C8-65BA301C6CD5}"/>
              </a:ext>
            </a:extLst>
          </p:cNvPr>
          <p:cNvCxnSpPr>
            <a:cxnSpLocks/>
          </p:cNvCxnSpPr>
          <p:nvPr/>
        </p:nvCxnSpPr>
        <p:spPr>
          <a:xfrm flipV="1">
            <a:off x="1259809" y="3594837"/>
            <a:ext cx="0" cy="424878"/>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59AE0E94-A07F-4743-A025-485D8A3328EC}"/>
              </a:ext>
            </a:extLst>
          </p:cNvPr>
          <p:cNvGrpSpPr/>
          <p:nvPr/>
        </p:nvGrpSpPr>
        <p:grpSpPr>
          <a:xfrm>
            <a:off x="3578087" y="4330889"/>
            <a:ext cx="1987826" cy="374461"/>
            <a:chOff x="3578087" y="4330889"/>
            <a:chExt cx="1987826" cy="374461"/>
          </a:xfrm>
        </p:grpSpPr>
        <p:sp>
          <p:nvSpPr>
            <p:cNvPr id="76" name="Rounded Rectangle 75">
              <a:extLst>
                <a:ext uri="{FF2B5EF4-FFF2-40B4-BE49-F238E27FC236}">
                  <a16:creationId xmlns:a16="http://schemas.microsoft.com/office/drawing/2014/main" id="{10ADF3EA-E065-2742-A6E5-51F33AEA6DF2}"/>
                </a:ext>
              </a:extLst>
            </p:cNvPr>
            <p:cNvSpPr/>
            <p:nvPr userDrawn="1"/>
          </p:nvSpPr>
          <p:spPr>
            <a:xfrm>
              <a:off x="3578087" y="4330889"/>
              <a:ext cx="1987826" cy="374461"/>
            </a:xfrm>
            <a:prstGeom prst="roundRect">
              <a:avLst>
                <a:gd name="adj" fmla="val 11934"/>
              </a:avLst>
            </a:prstGeom>
            <a:solidFill>
              <a:srgbClr val="F2F2F2"/>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45E3A51C-7BF7-A64A-A74F-0853B89F9DE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02893" y="4373766"/>
              <a:ext cx="1158055" cy="288707"/>
            </a:xfrm>
            <a:prstGeom prst="rect">
              <a:avLst/>
            </a:prstGeom>
          </p:spPr>
        </p:pic>
        <p:sp>
          <p:nvSpPr>
            <p:cNvPr id="74" name="Rectangle 73">
              <a:extLst>
                <a:ext uri="{FF2B5EF4-FFF2-40B4-BE49-F238E27FC236}">
                  <a16:creationId xmlns:a16="http://schemas.microsoft.com/office/drawing/2014/main" id="{2C54B96A-0BE4-D04E-8C2C-EBE9CF9D7FE4}"/>
                </a:ext>
              </a:extLst>
            </p:cNvPr>
            <p:cNvSpPr/>
            <p:nvPr/>
          </p:nvSpPr>
          <p:spPr>
            <a:xfrm>
              <a:off x="4875209" y="4389594"/>
              <a:ext cx="652743" cy="246221"/>
            </a:xfrm>
            <a:prstGeom prst="rect">
              <a:avLst/>
            </a:prstGeom>
          </p:spPr>
          <p:txBody>
            <a:bodyPr wrap="none">
              <a:spAutoFit/>
            </a:bodyPr>
            <a:lstStyle/>
            <a:p>
              <a:r>
                <a:rPr lang="en-US" sz="1000" cap="all" spc="100"/>
                <a:t>/</a:t>
              </a:r>
              <a:r>
                <a:rPr lang="en-US" sz="1000" b="1" cap="all" spc="100"/>
                <a:t>  AOR</a:t>
              </a:r>
              <a:endParaRPr lang="en-US" sz="1100" b="1" cap="all" spc="100"/>
            </a:p>
          </p:txBody>
        </p:sp>
      </p:grpSp>
      <p:sp>
        <p:nvSpPr>
          <p:cNvPr id="79" name="Rectangle 78">
            <a:extLst>
              <a:ext uri="{FF2B5EF4-FFF2-40B4-BE49-F238E27FC236}">
                <a16:creationId xmlns:a16="http://schemas.microsoft.com/office/drawing/2014/main" id="{92CF5EEA-EE2A-774D-93C7-35BAFE1A6033}"/>
              </a:ext>
            </a:extLst>
          </p:cNvPr>
          <p:cNvSpPr/>
          <p:nvPr/>
        </p:nvSpPr>
        <p:spPr>
          <a:xfrm>
            <a:off x="8053347" y="2571182"/>
            <a:ext cx="1090653" cy="590931"/>
          </a:xfrm>
          <a:prstGeom prst="rect">
            <a:avLst/>
          </a:prstGeom>
        </p:spPr>
        <p:txBody>
          <a:bodyPr wrap="square" lIns="73152">
            <a:spAutoFit/>
          </a:bodyPr>
          <a:lstStyle/>
          <a:p>
            <a:pPr fontAlgn="base">
              <a:lnSpc>
                <a:spcPct val="90000"/>
              </a:lnSpc>
            </a:pPr>
            <a:r>
              <a:rPr lang="en-US" sz="900">
                <a:solidFill>
                  <a:schemeClr val="tx1">
                    <a:lumMod val="75000"/>
                    <a:lumOff val="25000"/>
                  </a:schemeClr>
                </a:solidFill>
              </a:rPr>
              <a:t>Deliver creative package to deployment </a:t>
            </a:r>
            <a:br>
              <a:rPr lang="en-US" sz="900">
                <a:solidFill>
                  <a:schemeClr val="tx1">
                    <a:lumMod val="75000"/>
                    <a:lumOff val="25000"/>
                  </a:schemeClr>
                </a:solidFill>
              </a:rPr>
            </a:br>
            <a:r>
              <a:rPr lang="en-US" sz="900">
                <a:solidFill>
                  <a:schemeClr val="tx1">
                    <a:lumMod val="75000"/>
                    <a:lumOff val="25000"/>
                  </a:schemeClr>
                </a:solidFill>
              </a:rPr>
              <a:t>team</a:t>
            </a:r>
          </a:p>
        </p:txBody>
      </p:sp>
      <p:cxnSp>
        <p:nvCxnSpPr>
          <p:cNvPr id="62" name="Straight Connector 61">
            <a:extLst>
              <a:ext uri="{FF2B5EF4-FFF2-40B4-BE49-F238E27FC236}">
                <a16:creationId xmlns:a16="http://schemas.microsoft.com/office/drawing/2014/main" id="{C93FD000-8E57-8B48-98C0-08CCC3C06438}"/>
              </a:ext>
            </a:extLst>
          </p:cNvPr>
          <p:cNvCxnSpPr>
            <a:cxnSpLocks/>
          </p:cNvCxnSpPr>
          <p:nvPr/>
        </p:nvCxnSpPr>
        <p:spPr>
          <a:xfrm>
            <a:off x="2018872" y="1778530"/>
            <a:ext cx="0" cy="1584871"/>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63E8BD1-489B-BE4C-876C-ABF28922FB06}"/>
              </a:ext>
            </a:extLst>
          </p:cNvPr>
          <p:cNvCxnSpPr>
            <a:cxnSpLocks/>
          </p:cNvCxnSpPr>
          <p:nvPr/>
        </p:nvCxnSpPr>
        <p:spPr>
          <a:xfrm>
            <a:off x="2768276" y="1778530"/>
            <a:ext cx="0" cy="1584871"/>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6142AF-9732-7E40-9CB1-8FC3A609211E}"/>
              </a:ext>
            </a:extLst>
          </p:cNvPr>
          <p:cNvCxnSpPr>
            <a:cxnSpLocks/>
          </p:cNvCxnSpPr>
          <p:nvPr/>
        </p:nvCxnSpPr>
        <p:spPr>
          <a:xfrm>
            <a:off x="3522324" y="1778530"/>
            <a:ext cx="0" cy="1584871"/>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BEC7C02-96F3-DA4A-B4B2-8A038AC8E69E}"/>
              </a:ext>
            </a:extLst>
          </p:cNvPr>
          <p:cNvCxnSpPr>
            <a:cxnSpLocks/>
          </p:cNvCxnSpPr>
          <p:nvPr/>
        </p:nvCxnSpPr>
        <p:spPr>
          <a:xfrm>
            <a:off x="5791200" y="2666010"/>
            <a:ext cx="0" cy="702764"/>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2BFC825-FE28-6A41-975B-99ED4E8E918A}"/>
              </a:ext>
            </a:extLst>
          </p:cNvPr>
          <p:cNvCxnSpPr>
            <a:cxnSpLocks/>
          </p:cNvCxnSpPr>
          <p:nvPr/>
        </p:nvCxnSpPr>
        <p:spPr>
          <a:xfrm>
            <a:off x="6545249" y="2666010"/>
            <a:ext cx="0" cy="702764"/>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B9EFAC5-1FCC-324D-9031-F554E072727D}"/>
              </a:ext>
            </a:extLst>
          </p:cNvPr>
          <p:cNvCxnSpPr>
            <a:cxnSpLocks/>
          </p:cNvCxnSpPr>
          <p:nvPr/>
        </p:nvCxnSpPr>
        <p:spPr>
          <a:xfrm>
            <a:off x="8053347" y="2666010"/>
            <a:ext cx="0" cy="702764"/>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87" name="Left Bracket 86">
            <a:extLst>
              <a:ext uri="{FF2B5EF4-FFF2-40B4-BE49-F238E27FC236}">
                <a16:creationId xmlns:a16="http://schemas.microsoft.com/office/drawing/2014/main" id="{9C4C5309-26A7-9947-B54D-1BF6B976A6FE}"/>
              </a:ext>
            </a:extLst>
          </p:cNvPr>
          <p:cNvSpPr/>
          <p:nvPr/>
        </p:nvSpPr>
        <p:spPr>
          <a:xfrm rot="5400000">
            <a:off x="6091245" y="584967"/>
            <a:ext cx="147096" cy="3779755"/>
          </a:xfrm>
          <a:prstGeom prst="leftBracket">
            <a:avLst>
              <a:gd name="adj" fmla="val 116025"/>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5361AE02-E55B-6343-8EA5-1A46EFBF8F16}"/>
              </a:ext>
            </a:extLst>
          </p:cNvPr>
          <p:cNvCxnSpPr>
            <a:cxnSpLocks/>
          </p:cNvCxnSpPr>
          <p:nvPr/>
        </p:nvCxnSpPr>
        <p:spPr>
          <a:xfrm flipV="1">
            <a:off x="501721" y="3594837"/>
            <a:ext cx="0" cy="424878"/>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585CCC-86AB-5F4B-A288-ADA8076B2EA0}"/>
              </a:ext>
            </a:extLst>
          </p:cNvPr>
          <p:cNvCxnSpPr>
            <a:cxnSpLocks/>
            <a:stCxn id="35" idx="2"/>
            <a:endCxn id="87" idx="1"/>
          </p:cNvCxnSpPr>
          <p:nvPr/>
        </p:nvCxnSpPr>
        <p:spPr>
          <a:xfrm>
            <a:off x="6164793" y="2270491"/>
            <a:ext cx="0" cy="130806"/>
          </a:xfrm>
          <a:prstGeom prst="line">
            <a:avLst/>
          </a:prstGeom>
          <a:ln>
            <a:solidFill>
              <a:schemeClr val="accent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B0741BC9-3092-7442-BFD1-E583E7121A95}"/>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5981271" y="267130"/>
            <a:ext cx="277448" cy="294792"/>
          </a:xfrm>
          <a:prstGeom prst="rect">
            <a:avLst/>
          </a:prstGeom>
        </p:spPr>
      </p:pic>
      <p:sp>
        <p:nvSpPr>
          <p:cNvPr id="2" name="Footer Placeholder 1">
            <a:extLst>
              <a:ext uri="{FF2B5EF4-FFF2-40B4-BE49-F238E27FC236}">
                <a16:creationId xmlns:a16="http://schemas.microsoft.com/office/drawing/2014/main" id="{F1844529-EE92-2349-A3E3-26751BD8974F}"/>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8440069B-FD10-DC4D-B45E-B18635BB40C0}"/>
              </a:ext>
            </a:extLst>
          </p:cNvPr>
          <p:cNvSpPr>
            <a:spLocks noGrp="1"/>
          </p:cNvSpPr>
          <p:nvPr>
            <p:ph type="sldNum" sz="quarter" idx="13"/>
          </p:nvPr>
        </p:nvSpPr>
        <p:spPr/>
        <p:txBody>
          <a:bodyPr/>
          <a:lstStyle/>
          <a:p>
            <a:fld id="{2EFEF571-C9B4-4D92-A7F7-315B894862A8}" type="slidenum">
              <a:rPr lang="en-US" smtClean="0"/>
              <a:pPr/>
              <a:t>128</a:t>
            </a:fld>
            <a:endParaRPr lang="en-US"/>
          </a:p>
        </p:txBody>
      </p:sp>
    </p:spTree>
    <p:extLst>
      <p:ext uri="{BB962C8B-B14F-4D97-AF65-F5344CB8AC3E}">
        <p14:creationId xmlns:p14="http://schemas.microsoft.com/office/powerpoint/2010/main" val="331762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C67C7E-5272-1547-ACDB-9E39D202161C}"/>
              </a:ext>
            </a:extLst>
          </p:cNvPr>
          <p:cNvGrpSpPr/>
          <p:nvPr/>
        </p:nvGrpSpPr>
        <p:grpSpPr>
          <a:xfrm>
            <a:off x="675056" y="3477049"/>
            <a:ext cx="7185095" cy="0"/>
            <a:chOff x="675056" y="3477049"/>
            <a:chExt cx="7185095" cy="0"/>
          </a:xfrm>
        </p:grpSpPr>
        <p:cxnSp>
          <p:nvCxnSpPr>
            <p:cNvPr id="39" name="Straight Connector 38">
              <a:extLst>
                <a:ext uri="{FF2B5EF4-FFF2-40B4-BE49-F238E27FC236}">
                  <a16:creationId xmlns:a16="http://schemas.microsoft.com/office/drawing/2014/main" id="{AB8B3F63-E13B-3E4F-8B71-C550F9F6F699}"/>
                </a:ext>
              </a:extLst>
            </p:cNvPr>
            <p:cNvCxnSpPr>
              <a:cxnSpLocks/>
            </p:cNvCxnSpPr>
            <p:nvPr/>
          </p:nvCxnSpPr>
          <p:spPr>
            <a:xfrm>
              <a:off x="675056" y="3477049"/>
              <a:ext cx="731520"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9A6B987-C2A0-AA46-9F56-11611F4918CC}"/>
                </a:ext>
              </a:extLst>
            </p:cNvPr>
            <p:cNvCxnSpPr>
              <a:cxnSpLocks/>
            </p:cNvCxnSpPr>
            <p:nvPr/>
          </p:nvCxnSpPr>
          <p:spPr>
            <a:xfrm>
              <a:off x="1596995" y="3477049"/>
              <a:ext cx="731520"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77B1233-4920-1641-9F0B-89A32ACF41E3}"/>
                </a:ext>
              </a:extLst>
            </p:cNvPr>
            <p:cNvCxnSpPr>
              <a:cxnSpLocks/>
            </p:cNvCxnSpPr>
            <p:nvPr/>
          </p:nvCxnSpPr>
          <p:spPr>
            <a:xfrm>
              <a:off x="2518934" y="3477049"/>
              <a:ext cx="731520"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58369EB-09A3-1546-81DD-8F2F46EE870E}"/>
                </a:ext>
              </a:extLst>
            </p:cNvPr>
            <p:cNvCxnSpPr>
              <a:cxnSpLocks/>
            </p:cNvCxnSpPr>
            <p:nvPr/>
          </p:nvCxnSpPr>
          <p:spPr>
            <a:xfrm>
              <a:off x="3440873" y="3477049"/>
              <a:ext cx="731520"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65DB47-F809-B547-9268-04269CD0A760}"/>
                </a:ext>
              </a:extLst>
            </p:cNvPr>
            <p:cNvCxnSpPr>
              <a:cxnSpLocks/>
            </p:cNvCxnSpPr>
            <p:nvPr/>
          </p:nvCxnSpPr>
          <p:spPr>
            <a:xfrm>
              <a:off x="4362812" y="3477049"/>
              <a:ext cx="731520"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7B5A58E-CD00-9341-BD6A-27196026337E}"/>
                </a:ext>
              </a:extLst>
            </p:cNvPr>
            <p:cNvCxnSpPr>
              <a:cxnSpLocks/>
            </p:cNvCxnSpPr>
            <p:nvPr/>
          </p:nvCxnSpPr>
          <p:spPr>
            <a:xfrm>
              <a:off x="5284751" y="3477049"/>
              <a:ext cx="731520"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6C96FEA-1E44-7245-BCDD-3C3018AD1EEB}"/>
                </a:ext>
              </a:extLst>
            </p:cNvPr>
            <p:cNvCxnSpPr>
              <a:cxnSpLocks/>
            </p:cNvCxnSpPr>
            <p:nvPr/>
          </p:nvCxnSpPr>
          <p:spPr>
            <a:xfrm>
              <a:off x="6206690" y="3477049"/>
              <a:ext cx="731520"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1F7910-750C-7C4E-B87F-F5B7FD7C9C26}"/>
                </a:ext>
              </a:extLst>
            </p:cNvPr>
            <p:cNvCxnSpPr>
              <a:cxnSpLocks/>
            </p:cNvCxnSpPr>
            <p:nvPr/>
          </p:nvCxnSpPr>
          <p:spPr>
            <a:xfrm>
              <a:off x="7128631" y="3477049"/>
              <a:ext cx="731520"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a:xfrm>
            <a:off x="322520" y="-19608"/>
            <a:ext cx="2741191" cy="923330"/>
          </a:xfrm>
        </p:spPr>
        <p:txBody>
          <a:bodyPr/>
          <a:lstStyle/>
          <a:p>
            <a:r>
              <a:rPr lang="en-US"/>
              <a:t>Campaign Development </a:t>
            </a:r>
            <a:br>
              <a:rPr lang="en-US"/>
            </a:br>
            <a:r>
              <a:rPr lang="en-US"/>
              <a:t>and Deployment</a:t>
            </a:r>
          </a:p>
        </p:txBody>
      </p:sp>
      <p:cxnSp>
        <p:nvCxnSpPr>
          <p:cNvPr id="112" name="Straight Connector 111"/>
          <p:cNvCxnSpPr/>
          <p:nvPr/>
        </p:nvCxnSpPr>
        <p:spPr>
          <a:xfrm>
            <a:off x="3052412" y="2641247"/>
            <a:ext cx="1701202" cy="0"/>
          </a:xfrm>
          <a:prstGeom prst="line">
            <a:avLst/>
          </a:prstGeom>
          <a:ln w="12700">
            <a:solidFill>
              <a:schemeClr val="bg1">
                <a:alpha val="66000"/>
              </a:schemeClr>
            </a:solidFill>
          </a:ln>
          <a:effectLst/>
        </p:spPr>
        <p:style>
          <a:lnRef idx="2">
            <a:schemeClr val="accent1"/>
          </a:lnRef>
          <a:fillRef idx="0">
            <a:schemeClr val="accent1"/>
          </a:fillRef>
          <a:effectRef idx="1">
            <a:schemeClr val="accent1"/>
          </a:effectRef>
          <a:fontRef idx="minor">
            <a:schemeClr val="tx1"/>
          </a:fontRef>
        </p:style>
      </p:cxnSp>
      <p:sp>
        <p:nvSpPr>
          <p:cNvPr id="31" name="Triangle 30">
            <a:extLst>
              <a:ext uri="{FF2B5EF4-FFF2-40B4-BE49-F238E27FC236}">
                <a16:creationId xmlns:a16="http://schemas.microsoft.com/office/drawing/2014/main" id="{CF8AE7AA-74E3-2245-A5C3-C22F6F2C4B3D}"/>
              </a:ext>
            </a:extLst>
          </p:cNvPr>
          <p:cNvSpPr/>
          <p:nvPr/>
        </p:nvSpPr>
        <p:spPr>
          <a:xfrm rot="10800000">
            <a:off x="7230468" y="0"/>
            <a:ext cx="279132" cy="203762"/>
          </a:xfrm>
          <a:prstGeom prst="triangl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E30DA94-440F-8249-B4AA-EC6C60EC2174}"/>
              </a:ext>
            </a:extLst>
          </p:cNvPr>
          <p:cNvGrpSpPr/>
          <p:nvPr/>
        </p:nvGrpSpPr>
        <p:grpSpPr>
          <a:xfrm>
            <a:off x="2990239" y="566267"/>
            <a:ext cx="6153761" cy="249017"/>
            <a:chOff x="408826" y="1484495"/>
            <a:chExt cx="8423169" cy="365760"/>
          </a:xfrm>
          <a:solidFill>
            <a:schemeClr val="bg2"/>
          </a:solidFill>
        </p:grpSpPr>
        <p:sp>
          <p:nvSpPr>
            <p:cNvPr id="33" name="Google Shape;1001;p55">
              <a:extLst>
                <a:ext uri="{FF2B5EF4-FFF2-40B4-BE49-F238E27FC236}">
                  <a16:creationId xmlns:a16="http://schemas.microsoft.com/office/drawing/2014/main" id="{D01BF0CC-55BD-A043-AC46-EA3FE9D02E55}"/>
                </a:ext>
              </a:extLst>
            </p:cNvPr>
            <p:cNvSpPr/>
            <p:nvPr/>
          </p:nvSpPr>
          <p:spPr>
            <a:xfrm>
              <a:off x="7045690" y="1484495"/>
              <a:ext cx="1786305" cy="365760"/>
            </a:xfrm>
            <a:prstGeom prst="rect">
              <a:avLst/>
            </a:prstGeom>
            <a:solidFill>
              <a:srgbClr val="D1D1D1"/>
            </a:solidFill>
            <a:ln w="12700" cap="flat" cmpd="sng">
              <a:solidFill>
                <a:schemeClr val="bg1"/>
              </a:solidFill>
              <a:prstDash val="solid"/>
              <a:round/>
              <a:headEnd type="none" w="sm" len="sm"/>
              <a:tailEnd type="none" w="sm" len="sm"/>
            </a:ln>
          </p:spPr>
          <p:txBody>
            <a:bodyPr spcFirstLastPara="1" wrap="square" lIns="164592" tIns="0" rIns="0" bIns="0" anchor="ctr" anchorCtr="0">
              <a:noAutofit/>
            </a:bodyPr>
            <a:lstStyle/>
            <a:p>
              <a:pPr lvl="0" algn="ctr">
                <a:lnSpc>
                  <a:spcPct val="90000"/>
                </a:lnSpc>
              </a:pPr>
              <a:r>
                <a:rPr lang="en" sz="600" cap="all" spc="50">
                  <a:solidFill>
                    <a:schemeClr val="bg1"/>
                  </a:solidFill>
                </a:rPr>
                <a:t>Reporting, Analysis and optimization</a:t>
              </a:r>
              <a:endParaRPr sz="600" cap="all" spc="50">
                <a:solidFill>
                  <a:schemeClr val="bg1"/>
                </a:solidFill>
              </a:endParaRPr>
            </a:p>
          </p:txBody>
        </p:sp>
        <p:sp>
          <p:nvSpPr>
            <p:cNvPr id="34" name="Google Shape;1000;p55">
              <a:extLst>
                <a:ext uri="{FF2B5EF4-FFF2-40B4-BE49-F238E27FC236}">
                  <a16:creationId xmlns:a16="http://schemas.microsoft.com/office/drawing/2014/main" id="{1A2B2C7F-A833-BB47-88AA-28975FF8DEAA}"/>
                </a:ext>
              </a:extLst>
            </p:cNvPr>
            <p:cNvSpPr/>
            <p:nvPr/>
          </p:nvSpPr>
          <p:spPr>
            <a:xfrm>
              <a:off x="5389996" y="1484495"/>
              <a:ext cx="1847088" cy="365760"/>
            </a:xfrm>
            <a:prstGeom prst="homePlate">
              <a:avLst>
                <a:gd name="adj" fmla="val 50000"/>
              </a:avLst>
            </a:prstGeom>
            <a:solidFill>
              <a:schemeClr val="accent3"/>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Execution</a:t>
              </a:r>
              <a:endParaRPr sz="600" cap="all" spc="50">
                <a:solidFill>
                  <a:schemeClr val="bg1"/>
                </a:solidFill>
              </a:endParaRPr>
            </a:p>
          </p:txBody>
        </p:sp>
        <p:sp>
          <p:nvSpPr>
            <p:cNvPr id="35" name="Google Shape;999;p55">
              <a:extLst>
                <a:ext uri="{FF2B5EF4-FFF2-40B4-BE49-F238E27FC236}">
                  <a16:creationId xmlns:a16="http://schemas.microsoft.com/office/drawing/2014/main" id="{2339C482-EB0F-5841-983D-125CE48CA070}"/>
                </a:ext>
              </a:extLst>
            </p:cNvPr>
            <p:cNvSpPr/>
            <p:nvPr/>
          </p:nvSpPr>
          <p:spPr>
            <a:xfrm>
              <a:off x="373803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274320" tIns="0" rIns="91440" bIns="0" anchor="ctr" anchorCtr="0">
              <a:noAutofit/>
            </a:bodyPr>
            <a:lstStyle/>
            <a:p>
              <a:pPr algn="ctr">
                <a:lnSpc>
                  <a:spcPct val="90000"/>
                </a:lnSpc>
              </a:pPr>
              <a:r>
                <a:rPr lang="en-US" sz="600" cap="all" spc="50">
                  <a:solidFill>
                    <a:schemeClr val="bg1"/>
                  </a:solidFill>
                </a:rPr>
                <a:t>Develop </a:t>
              </a:r>
              <a:br>
                <a:rPr lang="en-US" sz="600" cap="all" spc="50">
                  <a:solidFill>
                    <a:schemeClr val="bg1"/>
                  </a:solidFill>
                </a:rPr>
              </a:br>
              <a:r>
                <a:rPr lang="en-US" sz="600" cap="all" spc="50">
                  <a:solidFill>
                    <a:schemeClr val="bg1"/>
                  </a:solidFill>
                </a:rPr>
                <a:t>Creative Assets </a:t>
              </a:r>
            </a:p>
          </p:txBody>
        </p:sp>
        <p:sp>
          <p:nvSpPr>
            <p:cNvPr id="36" name="Google Shape;999;p55">
              <a:extLst>
                <a:ext uri="{FF2B5EF4-FFF2-40B4-BE49-F238E27FC236}">
                  <a16:creationId xmlns:a16="http://schemas.microsoft.com/office/drawing/2014/main" id="{4361069E-D801-7D4C-8F05-0DC0FFD86150}"/>
                </a:ext>
              </a:extLst>
            </p:cNvPr>
            <p:cNvSpPr/>
            <p:nvPr/>
          </p:nvSpPr>
          <p:spPr>
            <a:xfrm>
              <a:off x="2078272"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lvl="0" algn="ctr">
                <a:lnSpc>
                  <a:spcPct val="90000"/>
                </a:lnSpc>
              </a:pPr>
              <a:r>
                <a:rPr lang="en" sz="600" cap="all" spc="50">
                  <a:solidFill>
                    <a:schemeClr val="bg1"/>
                  </a:solidFill>
                </a:rPr>
                <a:t>Platform and </a:t>
              </a:r>
              <a:br>
                <a:rPr lang="en" sz="600" cap="all" spc="50">
                  <a:solidFill>
                    <a:schemeClr val="bg1"/>
                  </a:solidFill>
                </a:rPr>
              </a:br>
              <a:r>
                <a:rPr lang="en" sz="600" cap="all" spc="50">
                  <a:solidFill>
                    <a:schemeClr val="bg1"/>
                  </a:solidFill>
                </a:rPr>
                <a:t>data readiness</a:t>
              </a:r>
              <a:endParaRPr sz="600" cap="all" spc="50">
                <a:solidFill>
                  <a:schemeClr val="bg1"/>
                </a:solidFill>
              </a:endParaRPr>
            </a:p>
          </p:txBody>
        </p:sp>
        <p:sp>
          <p:nvSpPr>
            <p:cNvPr id="37" name="Google Shape;1005;p55">
              <a:extLst>
                <a:ext uri="{FF2B5EF4-FFF2-40B4-BE49-F238E27FC236}">
                  <a16:creationId xmlns:a16="http://schemas.microsoft.com/office/drawing/2014/main" id="{5785AD77-DFDE-A348-A6B1-27307BB4D34D}"/>
                </a:ext>
              </a:extLst>
            </p:cNvPr>
            <p:cNvSpPr/>
            <p:nvPr/>
          </p:nvSpPr>
          <p:spPr>
            <a:xfrm>
              <a:off x="40882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9144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Brief and Plan</a:t>
              </a:r>
              <a:endParaRPr sz="600" cap="all" spc="50">
                <a:solidFill>
                  <a:schemeClr val="bg1"/>
                </a:solidFill>
              </a:endParaRPr>
            </a:p>
          </p:txBody>
        </p:sp>
      </p:grpSp>
      <p:graphicFrame>
        <p:nvGraphicFramePr>
          <p:cNvPr id="51" name="Table 50">
            <a:extLst>
              <a:ext uri="{FF2B5EF4-FFF2-40B4-BE49-F238E27FC236}">
                <a16:creationId xmlns:a16="http://schemas.microsoft.com/office/drawing/2014/main" id="{558DC243-21B1-404A-8092-5182DD40565C}"/>
              </a:ext>
            </a:extLst>
          </p:cNvPr>
          <p:cNvGraphicFramePr>
            <a:graphicFrameLocks noGrp="1"/>
          </p:cNvGraphicFramePr>
          <p:nvPr/>
        </p:nvGraphicFramePr>
        <p:xfrm>
          <a:off x="131424" y="3095685"/>
          <a:ext cx="8305803" cy="731520"/>
        </p:xfrm>
        <a:graphic>
          <a:graphicData uri="http://schemas.openxmlformats.org/drawingml/2006/table">
            <a:tbl>
              <a:tblPr firstRow="1" bandRow="1">
                <a:tableStyleId>{2D5ABB26-0587-4C30-8999-92F81FD0307C}</a:tableStyleId>
              </a:tblPr>
              <a:tblGrid>
                <a:gridCol w="922867">
                  <a:extLst>
                    <a:ext uri="{9D8B030D-6E8A-4147-A177-3AD203B41FA5}">
                      <a16:colId xmlns:a16="http://schemas.microsoft.com/office/drawing/2014/main" val="3341751349"/>
                    </a:ext>
                  </a:extLst>
                </a:gridCol>
                <a:gridCol w="922867">
                  <a:extLst>
                    <a:ext uri="{9D8B030D-6E8A-4147-A177-3AD203B41FA5}">
                      <a16:colId xmlns:a16="http://schemas.microsoft.com/office/drawing/2014/main" val="112059898"/>
                    </a:ext>
                  </a:extLst>
                </a:gridCol>
                <a:gridCol w="922867">
                  <a:extLst>
                    <a:ext uri="{9D8B030D-6E8A-4147-A177-3AD203B41FA5}">
                      <a16:colId xmlns:a16="http://schemas.microsoft.com/office/drawing/2014/main" val="2074251903"/>
                    </a:ext>
                  </a:extLst>
                </a:gridCol>
                <a:gridCol w="922867">
                  <a:extLst>
                    <a:ext uri="{9D8B030D-6E8A-4147-A177-3AD203B41FA5}">
                      <a16:colId xmlns:a16="http://schemas.microsoft.com/office/drawing/2014/main" val="2084498681"/>
                    </a:ext>
                  </a:extLst>
                </a:gridCol>
                <a:gridCol w="922867">
                  <a:extLst>
                    <a:ext uri="{9D8B030D-6E8A-4147-A177-3AD203B41FA5}">
                      <a16:colId xmlns:a16="http://schemas.microsoft.com/office/drawing/2014/main" val="3526213873"/>
                    </a:ext>
                  </a:extLst>
                </a:gridCol>
                <a:gridCol w="922867">
                  <a:extLst>
                    <a:ext uri="{9D8B030D-6E8A-4147-A177-3AD203B41FA5}">
                      <a16:colId xmlns:a16="http://schemas.microsoft.com/office/drawing/2014/main" val="1735551773"/>
                    </a:ext>
                  </a:extLst>
                </a:gridCol>
                <a:gridCol w="922867">
                  <a:extLst>
                    <a:ext uri="{9D8B030D-6E8A-4147-A177-3AD203B41FA5}">
                      <a16:colId xmlns:a16="http://schemas.microsoft.com/office/drawing/2014/main" val="3884996115"/>
                    </a:ext>
                  </a:extLst>
                </a:gridCol>
                <a:gridCol w="922867">
                  <a:extLst>
                    <a:ext uri="{9D8B030D-6E8A-4147-A177-3AD203B41FA5}">
                      <a16:colId xmlns:a16="http://schemas.microsoft.com/office/drawing/2014/main" val="365323637"/>
                    </a:ext>
                  </a:extLst>
                </a:gridCol>
                <a:gridCol w="922867">
                  <a:extLst>
                    <a:ext uri="{9D8B030D-6E8A-4147-A177-3AD203B41FA5}">
                      <a16:colId xmlns:a16="http://schemas.microsoft.com/office/drawing/2014/main" val="3077428556"/>
                    </a:ext>
                  </a:extLst>
                </a:gridCol>
              </a:tblGrid>
              <a:tr h="370840">
                <a:tc>
                  <a:txBody>
                    <a:bodyPr/>
                    <a:lstStyle/>
                    <a:p>
                      <a:pPr algn="ctr"/>
                      <a:r>
                        <a:rPr lang="en-US" sz="4800">
                          <a:ln w="19050">
                            <a:solidFill>
                              <a:schemeClr val="tx1">
                                <a:lumMod val="75000"/>
                                <a:lumOff val="25000"/>
                              </a:schemeClr>
                            </a:solidFill>
                          </a:ln>
                          <a:solidFill>
                            <a:schemeClr val="accent2">
                              <a:lumMod val="60000"/>
                              <a:lumOff val="40000"/>
                            </a:schemeClr>
                          </a:solidFill>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2">
                            <a:lumMod val="60000"/>
                            <a:lumOff val="40000"/>
                          </a:schemeClr>
                        </a:solidFill>
                      </a:endParaRP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2">
                            <a:lumMod val="60000"/>
                            <a:lumOff val="40000"/>
                          </a:schemeClr>
                        </a:solidFill>
                      </a:endParaRP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3"/>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extLst>
                  <a:ext uri="{0D108BD9-81ED-4DB2-BD59-A6C34878D82A}">
                    <a16:rowId xmlns:a16="http://schemas.microsoft.com/office/drawing/2014/main" val="2547466392"/>
                  </a:ext>
                </a:extLst>
              </a:tr>
            </a:tbl>
          </a:graphicData>
        </a:graphic>
      </p:graphicFrame>
      <p:sp>
        <p:nvSpPr>
          <p:cNvPr id="53" name="Rectangle 52">
            <a:extLst>
              <a:ext uri="{FF2B5EF4-FFF2-40B4-BE49-F238E27FC236}">
                <a16:creationId xmlns:a16="http://schemas.microsoft.com/office/drawing/2014/main" id="{EB02CD68-2BA3-854A-9578-ECB2DE2CA3B6}"/>
              </a:ext>
            </a:extLst>
          </p:cNvPr>
          <p:cNvSpPr/>
          <p:nvPr/>
        </p:nvSpPr>
        <p:spPr>
          <a:xfrm>
            <a:off x="595813" y="1614613"/>
            <a:ext cx="803617" cy="840230"/>
          </a:xfrm>
          <a:prstGeom prst="rect">
            <a:avLst/>
          </a:prstGeom>
        </p:spPr>
        <p:txBody>
          <a:bodyPr wrap="square" lIns="64008">
            <a:spAutoFit/>
          </a:bodyPr>
          <a:lstStyle/>
          <a:p>
            <a:pPr lvl="0">
              <a:lnSpc>
                <a:spcPct val="90000"/>
              </a:lnSpc>
            </a:pPr>
            <a:r>
              <a:rPr lang="en-US" sz="900">
                <a:solidFill>
                  <a:schemeClr val="tx1">
                    <a:lumMod val="75000"/>
                    <a:lumOff val="25000"/>
                  </a:schemeClr>
                </a:solidFill>
              </a:rPr>
              <a:t>Develop HTML for emails, landing pages and banners </a:t>
            </a:r>
          </a:p>
        </p:txBody>
      </p:sp>
      <p:sp>
        <p:nvSpPr>
          <p:cNvPr id="54" name="Rectangle 53">
            <a:extLst>
              <a:ext uri="{FF2B5EF4-FFF2-40B4-BE49-F238E27FC236}">
                <a16:creationId xmlns:a16="http://schemas.microsoft.com/office/drawing/2014/main" id="{F8C6306F-A1F2-FB43-A74A-743D990C4FE9}"/>
              </a:ext>
            </a:extLst>
          </p:cNvPr>
          <p:cNvSpPr/>
          <p:nvPr/>
        </p:nvSpPr>
        <p:spPr>
          <a:xfrm>
            <a:off x="1516049" y="1614613"/>
            <a:ext cx="819743" cy="715581"/>
          </a:xfrm>
          <a:prstGeom prst="rect">
            <a:avLst/>
          </a:prstGeom>
        </p:spPr>
        <p:txBody>
          <a:bodyPr wrap="square" lIns="73152">
            <a:spAutoFit/>
          </a:bodyPr>
          <a:lstStyle/>
          <a:p>
            <a:pPr lvl="0">
              <a:lnSpc>
                <a:spcPct val="90000"/>
              </a:lnSpc>
            </a:pPr>
            <a:r>
              <a:rPr lang="en-US" sz="900">
                <a:solidFill>
                  <a:schemeClr val="tx1">
                    <a:lumMod val="75000"/>
                    <a:lumOff val="25000"/>
                  </a:schemeClr>
                </a:solidFill>
              </a:rPr>
              <a:t>Load the templates into AEM and Adobe Campaign</a:t>
            </a:r>
          </a:p>
        </p:txBody>
      </p:sp>
      <p:sp>
        <p:nvSpPr>
          <p:cNvPr id="55" name="Rectangle 54">
            <a:extLst>
              <a:ext uri="{FF2B5EF4-FFF2-40B4-BE49-F238E27FC236}">
                <a16:creationId xmlns:a16="http://schemas.microsoft.com/office/drawing/2014/main" id="{4BC6897D-5778-FA45-BA53-9B0D1858F7E1}"/>
              </a:ext>
            </a:extLst>
          </p:cNvPr>
          <p:cNvSpPr/>
          <p:nvPr/>
        </p:nvSpPr>
        <p:spPr>
          <a:xfrm>
            <a:off x="2438400" y="1614613"/>
            <a:ext cx="1247133" cy="466281"/>
          </a:xfrm>
          <a:prstGeom prst="rect">
            <a:avLst/>
          </a:prstGeom>
        </p:spPr>
        <p:txBody>
          <a:bodyPr wrap="square" lIns="73152">
            <a:spAutoFit/>
          </a:bodyPr>
          <a:lstStyle/>
          <a:p>
            <a:pPr lvl="0">
              <a:lnSpc>
                <a:spcPct val="90000"/>
              </a:lnSpc>
            </a:pPr>
            <a:r>
              <a:rPr lang="en-US" sz="900">
                <a:solidFill>
                  <a:schemeClr val="tx1">
                    <a:lumMod val="75000"/>
                    <a:lumOff val="25000"/>
                  </a:schemeClr>
                </a:solidFill>
              </a:rPr>
              <a:t>Create segmentation logic, user journeys and exclusion rules </a:t>
            </a:r>
          </a:p>
        </p:txBody>
      </p:sp>
      <p:sp>
        <p:nvSpPr>
          <p:cNvPr id="56" name="Rectangle 55">
            <a:extLst>
              <a:ext uri="{FF2B5EF4-FFF2-40B4-BE49-F238E27FC236}">
                <a16:creationId xmlns:a16="http://schemas.microsoft.com/office/drawing/2014/main" id="{2375C84A-4292-6C4A-9476-2A33B1E92CBC}"/>
              </a:ext>
            </a:extLst>
          </p:cNvPr>
          <p:cNvSpPr/>
          <p:nvPr/>
        </p:nvSpPr>
        <p:spPr>
          <a:xfrm>
            <a:off x="3360750" y="2177784"/>
            <a:ext cx="1322567" cy="590931"/>
          </a:xfrm>
          <a:prstGeom prst="rect">
            <a:avLst/>
          </a:prstGeom>
        </p:spPr>
        <p:txBody>
          <a:bodyPr wrap="square" lIns="73152">
            <a:spAutoFit/>
          </a:bodyPr>
          <a:lstStyle/>
          <a:p>
            <a:pPr lvl="0">
              <a:lnSpc>
                <a:spcPct val="90000"/>
              </a:lnSpc>
            </a:pPr>
            <a:r>
              <a:rPr lang="en-US" sz="900">
                <a:solidFill>
                  <a:schemeClr val="tx1">
                    <a:lumMod val="75000"/>
                    <a:lumOff val="25000"/>
                  </a:schemeClr>
                </a:solidFill>
              </a:rPr>
              <a:t>Create campaigns and validate the artifacts and logics associated with the campaign</a:t>
            </a:r>
          </a:p>
        </p:txBody>
      </p:sp>
      <p:sp>
        <p:nvSpPr>
          <p:cNvPr id="57" name="Rectangle 56">
            <a:extLst>
              <a:ext uri="{FF2B5EF4-FFF2-40B4-BE49-F238E27FC236}">
                <a16:creationId xmlns:a16="http://schemas.microsoft.com/office/drawing/2014/main" id="{4D6FA29D-8397-D047-8A96-B60F5B0511BB}"/>
              </a:ext>
            </a:extLst>
          </p:cNvPr>
          <p:cNvSpPr/>
          <p:nvPr/>
        </p:nvSpPr>
        <p:spPr>
          <a:xfrm>
            <a:off x="4274050" y="2856177"/>
            <a:ext cx="623953" cy="341632"/>
          </a:xfrm>
          <a:prstGeom prst="rect">
            <a:avLst/>
          </a:prstGeom>
        </p:spPr>
        <p:txBody>
          <a:bodyPr wrap="square" lIns="73152">
            <a:spAutoFit/>
          </a:bodyPr>
          <a:lstStyle/>
          <a:p>
            <a:pPr lvl="0">
              <a:lnSpc>
                <a:spcPct val="90000"/>
              </a:lnSpc>
            </a:pPr>
            <a:r>
              <a:rPr lang="en-US" sz="900">
                <a:solidFill>
                  <a:schemeClr val="tx1">
                    <a:lumMod val="75000"/>
                    <a:lumOff val="25000"/>
                  </a:schemeClr>
                </a:solidFill>
              </a:rPr>
              <a:t>Quality </a:t>
            </a:r>
            <a:br>
              <a:rPr lang="en-US" sz="900">
                <a:solidFill>
                  <a:schemeClr val="tx1">
                    <a:lumMod val="75000"/>
                    <a:lumOff val="25000"/>
                  </a:schemeClr>
                </a:solidFill>
              </a:rPr>
            </a:br>
            <a:r>
              <a:rPr lang="en-US" sz="900">
                <a:solidFill>
                  <a:schemeClr val="tx1">
                    <a:lumMod val="75000"/>
                    <a:lumOff val="25000"/>
                  </a:schemeClr>
                </a:solidFill>
              </a:rPr>
              <a:t>Check</a:t>
            </a:r>
          </a:p>
        </p:txBody>
      </p:sp>
      <p:sp>
        <p:nvSpPr>
          <p:cNvPr id="59" name="Rectangle 58">
            <a:extLst>
              <a:ext uri="{FF2B5EF4-FFF2-40B4-BE49-F238E27FC236}">
                <a16:creationId xmlns:a16="http://schemas.microsoft.com/office/drawing/2014/main" id="{EA715183-D667-C344-A05D-E5D9E82941FF}"/>
              </a:ext>
            </a:extLst>
          </p:cNvPr>
          <p:cNvSpPr/>
          <p:nvPr/>
        </p:nvSpPr>
        <p:spPr>
          <a:xfrm>
            <a:off x="5205454" y="1614613"/>
            <a:ext cx="996564" cy="466281"/>
          </a:xfrm>
          <a:prstGeom prst="rect">
            <a:avLst/>
          </a:prstGeom>
        </p:spPr>
        <p:txBody>
          <a:bodyPr wrap="square" lIns="73152">
            <a:spAutoFit/>
          </a:bodyPr>
          <a:lstStyle/>
          <a:p>
            <a:pPr lvl="0">
              <a:lnSpc>
                <a:spcPct val="90000"/>
              </a:lnSpc>
            </a:pPr>
            <a:r>
              <a:rPr lang="en-US" sz="900">
                <a:solidFill>
                  <a:schemeClr val="tx1">
                    <a:lumMod val="75000"/>
                    <a:lumOff val="25000"/>
                  </a:schemeClr>
                </a:solidFill>
              </a:rPr>
              <a:t>Editorial review and proof correction</a:t>
            </a:r>
          </a:p>
        </p:txBody>
      </p:sp>
      <p:sp>
        <p:nvSpPr>
          <p:cNvPr id="60" name="Rectangle 59">
            <a:extLst>
              <a:ext uri="{FF2B5EF4-FFF2-40B4-BE49-F238E27FC236}">
                <a16:creationId xmlns:a16="http://schemas.microsoft.com/office/drawing/2014/main" id="{3154315D-8B85-054A-9B24-C3271DB1FEBF}"/>
              </a:ext>
            </a:extLst>
          </p:cNvPr>
          <p:cNvSpPr/>
          <p:nvPr/>
        </p:nvSpPr>
        <p:spPr>
          <a:xfrm>
            <a:off x="6132446" y="2177784"/>
            <a:ext cx="1262268" cy="341632"/>
          </a:xfrm>
          <a:prstGeom prst="rect">
            <a:avLst/>
          </a:prstGeom>
        </p:spPr>
        <p:txBody>
          <a:bodyPr wrap="square" lIns="73152">
            <a:spAutoFit/>
          </a:bodyPr>
          <a:lstStyle/>
          <a:p>
            <a:pPr lvl="0">
              <a:lnSpc>
                <a:spcPct val="90000"/>
              </a:lnSpc>
            </a:pPr>
            <a:r>
              <a:rPr lang="en-US" sz="900">
                <a:solidFill>
                  <a:schemeClr val="tx1">
                    <a:lumMod val="75000"/>
                    <a:lumOff val="25000"/>
                  </a:schemeClr>
                </a:solidFill>
              </a:rPr>
              <a:t>Send out edited versions for approval</a:t>
            </a:r>
          </a:p>
        </p:txBody>
      </p:sp>
      <p:sp>
        <p:nvSpPr>
          <p:cNvPr id="61" name="Rectangle 60">
            <a:extLst>
              <a:ext uri="{FF2B5EF4-FFF2-40B4-BE49-F238E27FC236}">
                <a16:creationId xmlns:a16="http://schemas.microsoft.com/office/drawing/2014/main" id="{43E8B6B3-0617-A846-81DC-C8A7D4C23ECF}"/>
              </a:ext>
            </a:extLst>
          </p:cNvPr>
          <p:cNvSpPr/>
          <p:nvPr/>
        </p:nvSpPr>
        <p:spPr>
          <a:xfrm>
            <a:off x="7050808" y="3923996"/>
            <a:ext cx="1678665" cy="216982"/>
          </a:xfrm>
          <a:prstGeom prst="rect">
            <a:avLst/>
          </a:prstGeom>
        </p:spPr>
        <p:txBody>
          <a:bodyPr wrap="square" lIns="64008">
            <a:spAutoFit/>
          </a:bodyPr>
          <a:lstStyle/>
          <a:p>
            <a:pPr lvl="0">
              <a:lnSpc>
                <a:spcPct val="90000"/>
              </a:lnSpc>
            </a:pPr>
            <a:r>
              <a:rPr lang="en-US" sz="900">
                <a:solidFill>
                  <a:schemeClr val="tx1">
                    <a:lumMod val="75000"/>
                    <a:lumOff val="25000"/>
                  </a:schemeClr>
                </a:solidFill>
              </a:rPr>
              <a:t>Approve campaign</a:t>
            </a:r>
          </a:p>
        </p:txBody>
      </p:sp>
      <p:sp>
        <p:nvSpPr>
          <p:cNvPr id="62" name="Rectangle 61">
            <a:extLst>
              <a:ext uri="{FF2B5EF4-FFF2-40B4-BE49-F238E27FC236}">
                <a16:creationId xmlns:a16="http://schemas.microsoft.com/office/drawing/2014/main" id="{4B378847-061A-EF48-9E14-BF2762C82484}"/>
              </a:ext>
            </a:extLst>
          </p:cNvPr>
          <p:cNvSpPr/>
          <p:nvPr/>
        </p:nvSpPr>
        <p:spPr>
          <a:xfrm>
            <a:off x="7977147" y="2177784"/>
            <a:ext cx="753385" cy="341632"/>
          </a:xfrm>
          <a:prstGeom prst="rect">
            <a:avLst/>
          </a:prstGeom>
        </p:spPr>
        <p:txBody>
          <a:bodyPr wrap="square" lIns="73152">
            <a:spAutoFit/>
          </a:bodyPr>
          <a:lstStyle/>
          <a:p>
            <a:pPr lvl="0">
              <a:lnSpc>
                <a:spcPct val="90000"/>
              </a:lnSpc>
            </a:pPr>
            <a:r>
              <a:rPr lang="en-US" sz="900" b="1">
                <a:solidFill>
                  <a:schemeClr val="accent2">
                    <a:lumMod val="60000"/>
                    <a:lumOff val="40000"/>
                  </a:schemeClr>
                </a:solidFill>
              </a:rPr>
              <a:t>Campaign </a:t>
            </a:r>
            <a:br>
              <a:rPr lang="en-US" sz="900" b="1">
                <a:solidFill>
                  <a:schemeClr val="accent2">
                    <a:lumMod val="60000"/>
                    <a:lumOff val="40000"/>
                  </a:schemeClr>
                </a:solidFill>
              </a:rPr>
            </a:br>
            <a:r>
              <a:rPr lang="en-US" sz="900" b="1">
                <a:solidFill>
                  <a:schemeClr val="accent2">
                    <a:lumMod val="60000"/>
                    <a:lumOff val="40000"/>
                  </a:schemeClr>
                </a:solidFill>
              </a:rPr>
              <a:t>launch</a:t>
            </a:r>
          </a:p>
        </p:txBody>
      </p:sp>
      <p:cxnSp>
        <p:nvCxnSpPr>
          <p:cNvPr id="63" name="Straight Connector 62">
            <a:extLst>
              <a:ext uri="{FF2B5EF4-FFF2-40B4-BE49-F238E27FC236}">
                <a16:creationId xmlns:a16="http://schemas.microsoft.com/office/drawing/2014/main" id="{030EC005-508C-9442-AE6E-5235BE14FA6C}"/>
              </a:ext>
            </a:extLst>
          </p:cNvPr>
          <p:cNvCxnSpPr>
            <a:cxnSpLocks/>
          </p:cNvCxnSpPr>
          <p:nvPr/>
        </p:nvCxnSpPr>
        <p:spPr>
          <a:xfrm>
            <a:off x="595813" y="1709530"/>
            <a:ext cx="0" cy="1667195"/>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A7E19C5-0FD6-C546-999F-4C65CFE88B2D}"/>
              </a:ext>
            </a:extLst>
          </p:cNvPr>
          <p:cNvCxnSpPr>
            <a:cxnSpLocks/>
          </p:cNvCxnSpPr>
          <p:nvPr/>
        </p:nvCxnSpPr>
        <p:spPr>
          <a:xfrm>
            <a:off x="4274050" y="2951847"/>
            <a:ext cx="0" cy="424878"/>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915B6C3-1C29-8C43-A1F1-504411EFAEA4}"/>
              </a:ext>
            </a:extLst>
          </p:cNvPr>
          <p:cNvCxnSpPr>
            <a:cxnSpLocks/>
          </p:cNvCxnSpPr>
          <p:nvPr/>
        </p:nvCxnSpPr>
        <p:spPr>
          <a:xfrm flipV="1">
            <a:off x="7050808" y="3594837"/>
            <a:ext cx="0" cy="424878"/>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3607BE5-A9E4-EC4F-B747-79B1EFBD882F}"/>
              </a:ext>
            </a:extLst>
          </p:cNvPr>
          <p:cNvCxnSpPr>
            <a:cxnSpLocks/>
          </p:cNvCxnSpPr>
          <p:nvPr/>
        </p:nvCxnSpPr>
        <p:spPr>
          <a:xfrm>
            <a:off x="3360751" y="2274073"/>
            <a:ext cx="0" cy="1102652"/>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C17C2E6-0DDF-E949-B438-428159229378}"/>
              </a:ext>
            </a:extLst>
          </p:cNvPr>
          <p:cNvCxnSpPr>
            <a:cxnSpLocks/>
          </p:cNvCxnSpPr>
          <p:nvPr/>
        </p:nvCxnSpPr>
        <p:spPr>
          <a:xfrm>
            <a:off x="1516049" y="1709530"/>
            <a:ext cx="0" cy="1667195"/>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CDB0345-74C5-FD40-AB5C-1E5A3458BC52}"/>
              </a:ext>
            </a:extLst>
          </p:cNvPr>
          <p:cNvCxnSpPr>
            <a:cxnSpLocks/>
          </p:cNvCxnSpPr>
          <p:nvPr/>
        </p:nvCxnSpPr>
        <p:spPr>
          <a:xfrm>
            <a:off x="2438400" y="1709530"/>
            <a:ext cx="0" cy="1667195"/>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E9C12BD-B694-2740-A39C-0A871DC9D09F}"/>
              </a:ext>
            </a:extLst>
          </p:cNvPr>
          <p:cNvCxnSpPr>
            <a:cxnSpLocks/>
          </p:cNvCxnSpPr>
          <p:nvPr/>
        </p:nvCxnSpPr>
        <p:spPr>
          <a:xfrm>
            <a:off x="5205453" y="1709530"/>
            <a:ext cx="0" cy="1667195"/>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CF7ADC3-6E3A-0C40-AE06-7BB842B1D256}"/>
              </a:ext>
            </a:extLst>
          </p:cNvPr>
          <p:cNvCxnSpPr>
            <a:cxnSpLocks/>
          </p:cNvCxnSpPr>
          <p:nvPr/>
        </p:nvCxnSpPr>
        <p:spPr>
          <a:xfrm>
            <a:off x="6132445" y="2274073"/>
            <a:ext cx="0" cy="1102652"/>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82CB1E03-84AF-0842-B2AA-8C9D39AB3887}"/>
              </a:ext>
            </a:extLst>
          </p:cNvPr>
          <p:cNvCxnSpPr>
            <a:cxnSpLocks/>
          </p:cNvCxnSpPr>
          <p:nvPr/>
        </p:nvCxnSpPr>
        <p:spPr>
          <a:xfrm>
            <a:off x="7977147" y="2274073"/>
            <a:ext cx="0" cy="1102652"/>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512A660F-7DC0-F145-94CB-DF5D3B1F0983}"/>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867336" y="1820848"/>
            <a:ext cx="219362" cy="373270"/>
          </a:xfrm>
          <a:prstGeom prst="rect">
            <a:avLst/>
          </a:prstGeom>
        </p:spPr>
      </p:pic>
      <p:grpSp>
        <p:nvGrpSpPr>
          <p:cNvPr id="44" name="Group 43">
            <a:extLst>
              <a:ext uri="{FF2B5EF4-FFF2-40B4-BE49-F238E27FC236}">
                <a16:creationId xmlns:a16="http://schemas.microsoft.com/office/drawing/2014/main" id="{A50FDF30-656B-6944-9C6C-838B90FF2AA3}"/>
              </a:ext>
            </a:extLst>
          </p:cNvPr>
          <p:cNvGrpSpPr/>
          <p:nvPr/>
        </p:nvGrpSpPr>
        <p:grpSpPr>
          <a:xfrm>
            <a:off x="6823471" y="265960"/>
            <a:ext cx="902694" cy="276584"/>
            <a:chOff x="752555" y="1047966"/>
            <a:chExt cx="962120" cy="294792"/>
          </a:xfrm>
        </p:grpSpPr>
        <p:sp>
          <p:nvSpPr>
            <p:cNvPr id="45" name="Cross 44">
              <a:extLst>
                <a:ext uri="{FF2B5EF4-FFF2-40B4-BE49-F238E27FC236}">
                  <a16:creationId xmlns:a16="http://schemas.microsoft.com/office/drawing/2014/main" id="{B584C599-FF1B-8F46-B4B3-45557E325934}"/>
                </a:ext>
              </a:extLst>
            </p:cNvPr>
            <p:cNvSpPr/>
            <p:nvPr userDrawn="1"/>
          </p:nvSpPr>
          <p:spPr>
            <a:xfrm>
              <a:off x="1281075" y="1131702"/>
              <a:ext cx="92246" cy="92246"/>
            </a:xfrm>
            <a:prstGeom prst="plus">
              <a:avLst>
                <a:gd name="adj" fmla="val 39746"/>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053E6BF-9548-DD46-B552-6D997DFCE83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437227" y="1047966"/>
              <a:ext cx="277448" cy="294792"/>
            </a:xfrm>
            <a:prstGeom prst="rect">
              <a:avLst/>
            </a:prstGeom>
          </p:spPr>
        </p:pic>
        <p:pic>
          <p:nvPicPr>
            <p:cNvPr id="47" name="Picture 46">
              <a:extLst>
                <a:ext uri="{FF2B5EF4-FFF2-40B4-BE49-F238E27FC236}">
                  <a16:creationId xmlns:a16="http://schemas.microsoft.com/office/drawing/2014/main" id="{812E666D-02AC-2C44-A9B3-7720BA97BA0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2555" y="1055701"/>
              <a:ext cx="459795" cy="238843"/>
            </a:xfrm>
            <a:prstGeom prst="rect">
              <a:avLst/>
            </a:prstGeom>
          </p:spPr>
        </p:pic>
      </p:grpSp>
      <p:sp>
        <p:nvSpPr>
          <p:cNvPr id="2" name="Footer Placeholder 1">
            <a:extLst>
              <a:ext uri="{FF2B5EF4-FFF2-40B4-BE49-F238E27FC236}">
                <a16:creationId xmlns:a16="http://schemas.microsoft.com/office/drawing/2014/main" id="{D5A2BFF0-D85E-F54D-A1CC-16B98EE3A1B0}"/>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388C34C8-CE39-CB4A-B386-8555D1B1DC78}"/>
              </a:ext>
            </a:extLst>
          </p:cNvPr>
          <p:cNvSpPr>
            <a:spLocks noGrp="1"/>
          </p:cNvSpPr>
          <p:nvPr>
            <p:ph type="sldNum" sz="quarter" idx="13"/>
          </p:nvPr>
        </p:nvSpPr>
        <p:spPr/>
        <p:txBody>
          <a:bodyPr/>
          <a:lstStyle/>
          <a:p>
            <a:fld id="{2EFEF571-C9B4-4D92-A7F7-315B894862A8}" type="slidenum">
              <a:rPr lang="en-US" smtClean="0"/>
              <a:pPr/>
              <a:t>129</a:t>
            </a:fld>
            <a:endParaRPr lang="en-US"/>
          </a:p>
        </p:txBody>
      </p:sp>
    </p:spTree>
    <p:extLst>
      <p:ext uri="{BB962C8B-B14F-4D97-AF65-F5344CB8AC3E}">
        <p14:creationId xmlns:p14="http://schemas.microsoft.com/office/powerpoint/2010/main" val="120172010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428" y="698416"/>
            <a:ext cx="8417379" cy="840230"/>
          </a:xfrm>
        </p:spPr>
        <p:txBody>
          <a:bodyPr/>
          <a:lstStyle/>
          <a:p>
            <a:r>
              <a:rPr lang="en-US" sz="2700" dirty="0">
                <a:solidFill>
                  <a:srgbClr val="00B050"/>
                </a:solidFill>
              </a:rPr>
              <a:t>We are a global healthcare leader </a:t>
            </a:r>
            <a:br>
              <a:rPr lang="en-US" sz="2700" dirty="0"/>
            </a:br>
            <a:r>
              <a:rPr lang="en-US" sz="2700" b="0" dirty="0"/>
              <a:t>with an unrivaled client base across healthcare</a:t>
            </a:r>
            <a:endParaRPr lang="en-US" sz="2700" dirty="0"/>
          </a:p>
        </p:txBody>
      </p:sp>
      <p:cxnSp>
        <p:nvCxnSpPr>
          <p:cNvPr id="11" name="Straight Connector 10"/>
          <p:cNvCxnSpPr/>
          <p:nvPr/>
        </p:nvCxnSpPr>
        <p:spPr>
          <a:xfrm>
            <a:off x="336809" y="1543147"/>
            <a:ext cx="757201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D3F79A9-D413-E646-BEFC-9B819232E83E}"/>
              </a:ext>
            </a:extLst>
          </p:cNvPr>
          <p:cNvSpPr/>
          <p:nvPr/>
        </p:nvSpPr>
        <p:spPr>
          <a:xfrm>
            <a:off x="336809" y="1956381"/>
            <a:ext cx="3025823" cy="15081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Arial" panose="020B0604020202020204" pitchFamily="34" charset="0"/>
                <a:ea typeface="+mn-ea"/>
                <a:cs typeface="+mn-cs"/>
              </a:rPr>
              <a:t>195 million </a:t>
            </a:r>
            <a:endParaRPr kumimoji="0" lang="en-US" sz="3200" b="0" i="0" u="none" strike="noStrike" kern="1200" cap="none" spc="0" normalizeH="0" baseline="0" noProof="0" dirty="0">
              <a:ln>
                <a:noFill/>
              </a:ln>
              <a:solidFill>
                <a:srgbClr val="00B05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B050"/>
                </a:solidFill>
                <a:effectLst/>
                <a:uLnTx/>
                <a:uFillTx/>
                <a:latin typeface="Arial" panose="020B0604020202020204" pitchFamily="34" charset="0"/>
                <a:ea typeface="+mn-ea"/>
                <a:cs typeface="+mn-cs"/>
              </a:rPr>
              <a:t>lives</a:t>
            </a:r>
            <a:endParaRPr kumimoji="0" lang="en-US" sz="3200" b="0" i="0" u="none" strike="noStrike" kern="1200" cap="none" spc="0" normalizeH="0" baseline="0" noProof="0" dirty="0">
              <a:ln>
                <a:noFill/>
              </a:ln>
              <a:solidFill>
                <a:srgbClr val="00B05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 one or more of Cognizant’s </a:t>
            </a: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software platforms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140FB53D-ABD7-F741-93E3-796629AD679A}"/>
              </a:ext>
            </a:extLst>
          </p:cNvPr>
          <p:cNvSpPr/>
          <p:nvPr/>
        </p:nvSpPr>
        <p:spPr>
          <a:xfrm>
            <a:off x="3362632" y="1932475"/>
            <a:ext cx="315040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PAYERS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400+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Payer Organizations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EB04A593-41A3-6540-8BBC-62AB456EC0D7}"/>
              </a:ext>
            </a:extLst>
          </p:cNvPr>
          <p:cNvSpPr/>
          <p:nvPr/>
        </p:nvSpPr>
        <p:spPr>
          <a:xfrm>
            <a:off x="5989461" y="1834155"/>
            <a:ext cx="3396995"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PBMs</a:t>
            </a:r>
            <a:r>
              <a:rPr kumimoji="0" lang="en-US"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 of the 5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leading US PBMs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3904D3F4-2EA2-4C4E-B082-6544B3D187E5}"/>
              </a:ext>
            </a:extLst>
          </p:cNvPr>
          <p:cNvSpPr/>
          <p:nvPr/>
        </p:nvSpPr>
        <p:spPr>
          <a:xfrm>
            <a:off x="3362633" y="2856655"/>
            <a:ext cx="2880852" cy="123110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PROVIDERS</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340+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health systems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347,000+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care providers supported through over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400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PM/EHR </a:t>
            </a:r>
            <a:r>
              <a:rPr lang="en-US" sz="1400" dirty="0">
                <a:solidFill>
                  <a:srgbClr val="000000"/>
                </a:solidFill>
                <a:latin typeface="Arial" panose="020B0604020202020204" pitchFamily="34" charset="0"/>
              </a:rPr>
              <a:t>p</a:t>
            </a:r>
            <a:r>
              <a:rPr kumimoji="0" lang="en-US" sz="14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artners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A7D5504E-7FBA-3C4A-AC3C-E43B5B729C49}"/>
              </a:ext>
            </a:extLst>
          </p:cNvPr>
          <p:cNvSpPr/>
          <p:nvPr/>
        </p:nvSpPr>
        <p:spPr>
          <a:xfrm>
            <a:off x="5989461" y="2841277"/>
            <a:ext cx="3549395"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GOVERNMENT</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13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state governments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30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state and federal exchanges</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8E8DF335-2C5E-034C-BA97-9E2D237942F5}"/>
              </a:ext>
            </a:extLst>
          </p:cNvPr>
          <p:cNvSpPr/>
          <p:nvPr/>
        </p:nvSpPr>
        <p:spPr>
          <a:xfrm>
            <a:off x="5989460" y="3926814"/>
            <a:ext cx="339699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34,000+ ASSOCIATES </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supporting healthcare</a:t>
            </a: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 name="Footer Placeholder 2">
            <a:extLst>
              <a:ext uri="{FF2B5EF4-FFF2-40B4-BE49-F238E27FC236}">
                <a16:creationId xmlns:a16="http://schemas.microsoft.com/office/drawing/2014/main" id="{37C48ED7-6FC3-3B4B-967F-BA03D5ADA909}"/>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42BB5923-49EA-E445-8591-F26A727D06C9}"/>
              </a:ext>
            </a:extLst>
          </p:cNvPr>
          <p:cNvSpPr>
            <a:spLocks noGrp="1"/>
          </p:cNvSpPr>
          <p:nvPr>
            <p:ph type="sldNum" sz="quarter" idx="13"/>
          </p:nvPr>
        </p:nvSpPr>
        <p:spPr/>
        <p:txBody>
          <a:bodyPr/>
          <a:lstStyle/>
          <a:p>
            <a:fld id="{CDEE2954-54E9-4846-B9AA-9D6731F553AF}" type="slidenum">
              <a:rPr lang="en-US" smtClean="0"/>
              <a:pPr/>
              <a:t>13</a:t>
            </a:fld>
            <a:endParaRPr lang="en-US" dirty="0"/>
          </a:p>
        </p:txBody>
      </p:sp>
    </p:spTree>
    <p:extLst>
      <p:ext uri="{BB962C8B-B14F-4D97-AF65-F5344CB8AC3E}">
        <p14:creationId xmlns:p14="http://schemas.microsoft.com/office/powerpoint/2010/main" val="257064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2DD395F-588F-EF47-A7D0-475A967C5AEE}"/>
              </a:ext>
            </a:extLst>
          </p:cNvPr>
          <p:cNvGrpSpPr/>
          <p:nvPr/>
        </p:nvGrpSpPr>
        <p:grpSpPr>
          <a:xfrm>
            <a:off x="619398" y="3477049"/>
            <a:ext cx="7296266" cy="0"/>
            <a:chOff x="619398" y="3477049"/>
            <a:chExt cx="7296266" cy="0"/>
          </a:xfrm>
        </p:grpSpPr>
        <p:cxnSp>
          <p:nvCxnSpPr>
            <p:cNvPr id="22" name="Straight Connector 21">
              <a:extLst>
                <a:ext uri="{FF2B5EF4-FFF2-40B4-BE49-F238E27FC236}">
                  <a16:creationId xmlns:a16="http://schemas.microsoft.com/office/drawing/2014/main" id="{6B16E554-4354-644A-AF31-92755276E400}"/>
                </a:ext>
              </a:extLst>
            </p:cNvPr>
            <p:cNvCxnSpPr>
              <a:cxnSpLocks/>
            </p:cNvCxnSpPr>
            <p:nvPr/>
          </p:nvCxnSpPr>
          <p:spPr>
            <a:xfrm>
              <a:off x="619398" y="3477049"/>
              <a:ext cx="652811"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70880E-8F08-3F41-B1B4-5DB90A7C98A4}"/>
                </a:ext>
              </a:extLst>
            </p:cNvPr>
            <p:cNvCxnSpPr>
              <a:cxnSpLocks/>
            </p:cNvCxnSpPr>
            <p:nvPr/>
          </p:nvCxnSpPr>
          <p:spPr>
            <a:xfrm>
              <a:off x="1449830" y="3477049"/>
              <a:ext cx="652811"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CF60A44-A4C1-9A41-BA79-FEBD3D41E54F}"/>
                </a:ext>
              </a:extLst>
            </p:cNvPr>
            <p:cNvCxnSpPr>
              <a:cxnSpLocks/>
            </p:cNvCxnSpPr>
            <p:nvPr/>
          </p:nvCxnSpPr>
          <p:spPr>
            <a:xfrm>
              <a:off x="2280262" y="3477049"/>
              <a:ext cx="652811"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C9E790A-6DA2-2C4B-B35D-623EEFC5895D}"/>
                </a:ext>
              </a:extLst>
            </p:cNvPr>
            <p:cNvCxnSpPr>
              <a:cxnSpLocks/>
            </p:cNvCxnSpPr>
            <p:nvPr/>
          </p:nvCxnSpPr>
          <p:spPr>
            <a:xfrm>
              <a:off x="3110694" y="3477049"/>
              <a:ext cx="652811"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A8DA469-2C3C-1A45-A69C-87B4FEC3673C}"/>
                </a:ext>
              </a:extLst>
            </p:cNvPr>
            <p:cNvCxnSpPr>
              <a:cxnSpLocks/>
            </p:cNvCxnSpPr>
            <p:nvPr/>
          </p:nvCxnSpPr>
          <p:spPr>
            <a:xfrm>
              <a:off x="3941126" y="3477049"/>
              <a:ext cx="652811"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DEF0F4A-6FB7-3D4D-9037-294E05D8C1C2}"/>
                </a:ext>
              </a:extLst>
            </p:cNvPr>
            <p:cNvCxnSpPr>
              <a:cxnSpLocks/>
            </p:cNvCxnSpPr>
            <p:nvPr/>
          </p:nvCxnSpPr>
          <p:spPr>
            <a:xfrm>
              <a:off x="4771558" y="3477049"/>
              <a:ext cx="652811"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AB4EDFD-1931-E241-8965-115B825F8C14}"/>
                </a:ext>
              </a:extLst>
            </p:cNvPr>
            <p:cNvCxnSpPr>
              <a:cxnSpLocks/>
            </p:cNvCxnSpPr>
            <p:nvPr/>
          </p:nvCxnSpPr>
          <p:spPr>
            <a:xfrm>
              <a:off x="5601990" y="3477049"/>
              <a:ext cx="652811"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B90D63B-AC5F-EF41-BA6F-CE09A6F4F180}"/>
                </a:ext>
              </a:extLst>
            </p:cNvPr>
            <p:cNvCxnSpPr>
              <a:cxnSpLocks/>
            </p:cNvCxnSpPr>
            <p:nvPr/>
          </p:nvCxnSpPr>
          <p:spPr>
            <a:xfrm>
              <a:off x="6432422" y="3477049"/>
              <a:ext cx="652811"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19E399B-A31D-724C-BA77-26E6245654C9}"/>
                </a:ext>
              </a:extLst>
            </p:cNvPr>
            <p:cNvCxnSpPr>
              <a:cxnSpLocks/>
            </p:cNvCxnSpPr>
            <p:nvPr/>
          </p:nvCxnSpPr>
          <p:spPr>
            <a:xfrm>
              <a:off x="7262853" y="3477049"/>
              <a:ext cx="652811" cy="0"/>
            </a:xfrm>
            <a:prstGeom prst="line">
              <a:avLst/>
            </a:prstGeom>
            <a:ln w="28575" cap="sq">
              <a:solidFill>
                <a:schemeClr val="tx1">
                  <a:lumMod val="75000"/>
                  <a:lumOff val="25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Campaign Reporting and Optimization</a:t>
            </a:r>
          </a:p>
        </p:txBody>
      </p:sp>
      <p:sp>
        <p:nvSpPr>
          <p:cNvPr id="13" name="Triangle 12">
            <a:extLst>
              <a:ext uri="{FF2B5EF4-FFF2-40B4-BE49-F238E27FC236}">
                <a16:creationId xmlns:a16="http://schemas.microsoft.com/office/drawing/2014/main" id="{FBE09596-B17D-0D47-81C5-7E4D07D76386}"/>
              </a:ext>
            </a:extLst>
          </p:cNvPr>
          <p:cNvSpPr/>
          <p:nvPr/>
        </p:nvSpPr>
        <p:spPr>
          <a:xfrm rot="10800000">
            <a:off x="8449668" y="0"/>
            <a:ext cx="279132" cy="203762"/>
          </a:xfrm>
          <a:prstGeom prst="triangle">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7CD8C83-C09F-C74E-AD6D-5050D0277047}"/>
              </a:ext>
            </a:extLst>
          </p:cNvPr>
          <p:cNvGrpSpPr/>
          <p:nvPr/>
        </p:nvGrpSpPr>
        <p:grpSpPr>
          <a:xfrm>
            <a:off x="2990239" y="566267"/>
            <a:ext cx="6153761" cy="249017"/>
            <a:chOff x="408826" y="1484495"/>
            <a:chExt cx="8423169" cy="365760"/>
          </a:xfrm>
          <a:solidFill>
            <a:schemeClr val="bg2"/>
          </a:solidFill>
        </p:grpSpPr>
        <p:sp>
          <p:nvSpPr>
            <p:cNvPr id="15" name="Google Shape;1001;p55">
              <a:extLst>
                <a:ext uri="{FF2B5EF4-FFF2-40B4-BE49-F238E27FC236}">
                  <a16:creationId xmlns:a16="http://schemas.microsoft.com/office/drawing/2014/main" id="{5FFC292B-8E2F-5B47-AE52-BBAF5CAD73B9}"/>
                </a:ext>
              </a:extLst>
            </p:cNvPr>
            <p:cNvSpPr/>
            <p:nvPr/>
          </p:nvSpPr>
          <p:spPr>
            <a:xfrm>
              <a:off x="7045690" y="1484495"/>
              <a:ext cx="1786305" cy="365760"/>
            </a:xfrm>
            <a:prstGeom prst="rect">
              <a:avLst/>
            </a:prstGeom>
            <a:solidFill>
              <a:schemeClr val="accent3"/>
            </a:solidFill>
            <a:ln w="12700" cap="flat" cmpd="sng">
              <a:solidFill>
                <a:schemeClr val="bg1"/>
              </a:solidFill>
              <a:prstDash val="solid"/>
              <a:round/>
              <a:headEnd type="none" w="sm" len="sm"/>
              <a:tailEnd type="none" w="sm" len="sm"/>
            </a:ln>
          </p:spPr>
          <p:txBody>
            <a:bodyPr spcFirstLastPara="1" wrap="square" lIns="164592" tIns="0" rIns="0" bIns="0" anchor="ctr" anchorCtr="0">
              <a:noAutofit/>
            </a:bodyPr>
            <a:lstStyle/>
            <a:p>
              <a:pPr lvl="0" algn="ctr">
                <a:lnSpc>
                  <a:spcPct val="90000"/>
                </a:lnSpc>
              </a:pPr>
              <a:r>
                <a:rPr lang="en" sz="600" cap="all" spc="50">
                  <a:solidFill>
                    <a:schemeClr val="bg1"/>
                  </a:solidFill>
                </a:rPr>
                <a:t>Reporting, Analysis and optimization</a:t>
              </a:r>
              <a:endParaRPr sz="600" cap="all" spc="50">
                <a:solidFill>
                  <a:schemeClr val="bg1"/>
                </a:solidFill>
              </a:endParaRPr>
            </a:p>
          </p:txBody>
        </p:sp>
        <p:sp>
          <p:nvSpPr>
            <p:cNvPr id="16" name="Google Shape;1000;p55">
              <a:extLst>
                <a:ext uri="{FF2B5EF4-FFF2-40B4-BE49-F238E27FC236}">
                  <a16:creationId xmlns:a16="http://schemas.microsoft.com/office/drawing/2014/main" id="{B17F2DFD-F90C-A841-ABEA-C060222E34F2}"/>
                </a:ext>
              </a:extLst>
            </p:cNvPr>
            <p:cNvSpPr/>
            <p:nvPr/>
          </p:nvSpPr>
          <p:spPr>
            <a:xfrm>
              <a:off x="538999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Execution</a:t>
              </a:r>
              <a:endParaRPr sz="600" cap="all" spc="50">
                <a:solidFill>
                  <a:schemeClr val="bg1"/>
                </a:solidFill>
              </a:endParaRPr>
            </a:p>
          </p:txBody>
        </p:sp>
        <p:sp>
          <p:nvSpPr>
            <p:cNvPr id="17" name="Google Shape;999;p55">
              <a:extLst>
                <a:ext uri="{FF2B5EF4-FFF2-40B4-BE49-F238E27FC236}">
                  <a16:creationId xmlns:a16="http://schemas.microsoft.com/office/drawing/2014/main" id="{D2907BFA-282D-294F-9AEA-4D6F0C5542BF}"/>
                </a:ext>
              </a:extLst>
            </p:cNvPr>
            <p:cNvSpPr/>
            <p:nvPr/>
          </p:nvSpPr>
          <p:spPr>
            <a:xfrm>
              <a:off x="373803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274320" tIns="0" rIns="91440" bIns="0" anchor="ctr" anchorCtr="0">
              <a:noAutofit/>
            </a:bodyPr>
            <a:lstStyle/>
            <a:p>
              <a:pPr algn="ctr">
                <a:lnSpc>
                  <a:spcPct val="90000"/>
                </a:lnSpc>
              </a:pPr>
              <a:r>
                <a:rPr lang="en-US" sz="600" cap="all" spc="50">
                  <a:solidFill>
                    <a:schemeClr val="bg1"/>
                  </a:solidFill>
                </a:rPr>
                <a:t>Develop </a:t>
              </a:r>
              <a:br>
                <a:rPr lang="en-US" sz="600" cap="all" spc="50">
                  <a:solidFill>
                    <a:schemeClr val="bg1"/>
                  </a:solidFill>
                </a:rPr>
              </a:br>
              <a:r>
                <a:rPr lang="en-US" sz="600" cap="all" spc="50">
                  <a:solidFill>
                    <a:schemeClr val="bg1"/>
                  </a:solidFill>
                </a:rPr>
                <a:t>Creative Assets </a:t>
              </a:r>
            </a:p>
          </p:txBody>
        </p:sp>
        <p:sp>
          <p:nvSpPr>
            <p:cNvPr id="18" name="Google Shape;999;p55">
              <a:extLst>
                <a:ext uri="{FF2B5EF4-FFF2-40B4-BE49-F238E27FC236}">
                  <a16:creationId xmlns:a16="http://schemas.microsoft.com/office/drawing/2014/main" id="{0A4EBD61-92FD-8149-81D5-19B437645869}"/>
                </a:ext>
              </a:extLst>
            </p:cNvPr>
            <p:cNvSpPr/>
            <p:nvPr/>
          </p:nvSpPr>
          <p:spPr>
            <a:xfrm>
              <a:off x="2078272"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182880" tIns="0" rIns="91440" bIns="0" anchor="ctr" anchorCtr="0">
              <a:noAutofit/>
            </a:bodyPr>
            <a:lstStyle/>
            <a:p>
              <a:pPr lvl="0" algn="ctr">
                <a:lnSpc>
                  <a:spcPct val="90000"/>
                </a:lnSpc>
              </a:pPr>
              <a:r>
                <a:rPr lang="en" sz="600" cap="all" spc="50">
                  <a:solidFill>
                    <a:schemeClr val="bg1"/>
                  </a:solidFill>
                </a:rPr>
                <a:t>Platform and </a:t>
              </a:r>
              <a:br>
                <a:rPr lang="en" sz="600" cap="all" spc="50">
                  <a:solidFill>
                    <a:schemeClr val="bg1"/>
                  </a:solidFill>
                </a:rPr>
              </a:br>
              <a:r>
                <a:rPr lang="en" sz="600" cap="all" spc="50">
                  <a:solidFill>
                    <a:schemeClr val="bg1"/>
                  </a:solidFill>
                </a:rPr>
                <a:t>data readiness</a:t>
              </a:r>
              <a:endParaRPr sz="600" cap="all" spc="50">
                <a:solidFill>
                  <a:schemeClr val="bg1"/>
                </a:solidFill>
              </a:endParaRPr>
            </a:p>
          </p:txBody>
        </p:sp>
        <p:sp>
          <p:nvSpPr>
            <p:cNvPr id="19" name="Google Shape;1005;p55">
              <a:extLst>
                <a:ext uri="{FF2B5EF4-FFF2-40B4-BE49-F238E27FC236}">
                  <a16:creationId xmlns:a16="http://schemas.microsoft.com/office/drawing/2014/main" id="{E01CD709-2FAA-BD41-BDDC-56B447547996}"/>
                </a:ext>
              </a:extLst>
            </p:cNvPr>
            <p:cNvSpPr/>
            <p:nvPr/>
          </p:nvSpPr>
          <p:spPr>
            <a:xfrm>
              <a:off x="408826" y="1484495"/>
              <a:ext cx="1847088" cy="365760"/>
            </a:xfrm>
            <a:prstGeom prst="homePlate">
              <a:avLst>
                <a:gd name="adj" fmla="val 50000"/>
              </a:avLst>
            </a:prstGeom>
            <a:solidFill>
              <a:srgbClr val="D1D1D1"/>
            </a:solidFill>
            <a:ln w="12700" cap="flat" cmpd="sng">
              <a:solidFill>
                <a:schemeClr val="bg1"/>
              </a:solidFill>
              <a:prstDash val="solid"/>
              <a:round/>
              <a:headEnd type="none" w="sm" len="sm"/>
              <a:tailEnd type="none" w="sm" len="sm"/>
            </a:ln>
          </p:spPr>
          <p:txBody>
            <a:bodyPr spcFirstLastPara="1" wrap="square" lIns="91440" tIns="0" rIns="91440" bIns="0" anchor="ctr" anchorCtr="0">
              <a:noAutofit/>
            </a:bodyPr>
            <a:lstStyle/>
            <a:p>
              <a:pPr marL="0" lvl="0" indent="0" algn="ctr" rtl="0">
                <a:lnSpc>
                  <a:spcPct val="90000"/>
                </a:lnSpc>
                <a:spcBef>
                  <a:spcPts val="0"/>
                </a:spcBef>
                <a:spcAft>
                  <a:spcPts val="0"/>
                </a:spcAft>
                <a:buNone/>
              </a:pPr>
              <a:r>
                <a:rPr lang="en" sz="600" cap="all" spc="50">
                  <a:solidFill>
                    <a:schemeClr val="bg1"/>
                  </a:solidFill>
                </a:rPr>
                <a:t>Campaign </a:t>
              </a:r>
              <a:br>
                <a:rPr lang="en" sz="600" cap="all" spc="50">
                  <a:solidFill>
                    <a:schemeClr val="bg1"/>
                  </a:solidFill>
                </a:rPr>
              </a:br>
              <a:r>
                <a:rPr lang="en" sz="600" cap="all" spc="50">
                  <a:solidFill>
                    <a:schemeClr val="bg1"/>
                  </a:solidFill>
                </a:rPr>
                <a:t>Brief and Plan</a:t>
              </a:r>
              <a:endParaRPr sz="600" cap="all" spc="50">
                <a:solidFill>
                  <a:schemeClr val="bg1"/>
                </a:solidFill>
              </a:endParaRPr>
            </a:p>
          </p:txBody>
        </p:sp>
      </p:grpSp>
      <p:graphicFrame>
        <p:nvGraphicFramePr>
          <p:cNvPr id="32" name="Table 31">
            <a:extLst>
              <a:ext uri="{FF2B5EF4-FFF2-40B4-BE49-F238E27FC236}">
                <a16:creationId xmlns:a16="http://schemas.microsoft.com/office/drawing/2014/main" id="{618740CD-60F9-064D-8C89-228194A2B830}"/>
              </a:ext>
            </a:extLst>
          </p:cNvPr>
          <p:cNvGraphicFramePr>
            <a:graphicFrameLocks noGrp="1"/>
          </p:cNvGraphicFramePr>
          <p:nvPr/>
        </p:nvGraphicFramePr>
        <p:xfrm>
          <a:off x="131424" y="3095685"/>
          <a:ext cx="8305800" cy="731520"/>
        </p:xfrm>
        <a:graphic>
          <a:graphicData uri="http://schemas.openxmlformats.org/drawingml/2006/table">
            <a:tbl>
              <a:tblPr firstRow="1" bandRow="1">
                <a:tableStyleId>{2D5ABB26-0587-4C30-8999-92F81FD0307C}</a:tableStyleId>
              </a:tblPr>
              <a:tblGrid>
                <a:gridCol w="830580">
                  <a:extLst>
                    <a:ext uri="{9D8B030D-6E8A-4147-A177-3AD203B41FA5}">
                      <a16:colId xmlns:a16="http://schemas.microsoft.com/office/drawing/2014/main" val="3341751349"/>
                    </a:ext>
                  </a:extLst>
                </a:gridCol>
                <a:gridCol w="830580">
                  <a:extLst>
                    <a:ext uri="{9D8B030D-6E8A-4147-A177-3AD203B41FA5}">
                      <a16:colId xmlns:a16="http://schemas.microsoft.com/office/drawing/2014/main" val="112059898"/>
                    </a:ext>
                  </a:extLst>
                </a:gridCol>
                <a:gridCol w="830580">
                  <a:extLst>
                    <a:ext uri="{9D8B030D-6E8A-4147-A177-3AD203B41FA5}">
                      <a16:colId xmlns:a16="http://schemas.microsoft.com/office/drawing/2014/main" val="2074251903"/>
                    </a:ext>
                  </a:extLst>
                </a:gridCol>
                <a:gridCol w="830580">
                  <a:extLst>
                    <a:ext uri="{9D8B030D-6E8A-4147-A177-3AD203B41FA5}">
                      <a16:colId xmlns:a16="http://schemas.microsoft.com/office/drawing/2014/main" val="2084498681"/>
                    </a:ext>
                  </a:extLst>
                </a:gridCol>
                <a:gridCol w="830580">
                  <a:extLst>
                    <a:ext uri="{9D8B030D-6E8A-4147-A177-3AD203B41FA5}">
                      <a16:colId xmlns:a16="http://schemas.microsoft.com/office/drawing/2014/main" val="3526213873"/>
                    </a:ext>
                  </a:extLst>
                </a:gridCol>
                <a:gridCol w="830580">
                  <a:extLst>
                    <a:ext uri="{9D8B030D-6E8A-4147-A177-3AD203B41FA5}">
                      <a16:colId xmlns:a16="http://schemas.microsoft.com/office/drawing/2014/main" val="1735551773"/>
                    </a:ext>
                  </a:extLst>
                </a:gridCol>
                <a:gridCol w="830580">
                  <a:extLst>
                    <a:ext uri="{9D8B030D-6E8A-4147-A177-3AD203B41FA5}">
                      <a16:colId xmlns:a16="http://schemas.microsoft.com/office/drawing/2014/main" val="3884996115"/>
                    </a:ext>
                  </a:extLst>
                </a:gridCol>
                <a:gridCol w="830580">
                  <a:extLst>
                    <a:ext uri="{9D8B030D-6E8A-4147-A177-3AD203B41FA5}">
                      <a16:colId xmlns:a16="http://schemas.microsoft.com/office/drawing/2014/main" val="365323637"/>
                    </a:ext>
                  </a:extLst>
                </a:gridCol>
                <a:gridCol w="830580">
                  <a:extLst>
                    <a:ext uri="{9D8B030D-6E8A-4147-A177-3AD203B41FA5}">
                      <a16:colId xmlns:a16="http://schemas.microsoft.com/office/drawing/2014/main" val="3077428556"/>
                    </a:ext>
                  </a:extLst>
                </a:gridCol>
                <a:gridCol w="830580">
                  <a:extLst>
                    <a:ext uri="{9D8B030D-6E8A-4147-A177-3AD203B41FA5}">
                      <a16:colId xmlns:a16="http://schemas.microsoft.com/office/drawing/2014/main" val="3113973907"/>
                    </a:ext>
                  </a:extLst>
                </a:gridCol>
              </a:tblGrid>
              <a:tr h="370840">
                <a:tc>
                  <a:txBody>
                    <a:bodyPr/>
                    <a:lstStyle/>
                    <a:p>
                      <a:pPr algn="ctr"/>
                      <a:r>
                        <a:rPr lang="en-US" sz="4800">
                          <a:ln w="19050">
                            <a:solidFill>
                              <a:schemeClr val="tx1">
                                <a:lumMod val="75000"/>
                                <a:lumOff val="25000"/>
                              </a:schemeClr>
                            </a:solidFill>
                          </a:ln>
                          <a:solidFill>
                            <a:schemeClr val="accent2">
                              <a:lumMod val="60000"/>
                              <a:lumOff val="40000"/>
                            </a:schemeClr>
                          </a:solidFill>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2">
                            <a:lumMod val="60000"/>
                            <a:lumOff val="40000"/>
                          </a:schemeClr>
                        </a:solidFill>
                      </a:endParaRP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3"/>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3"/>
                          </a:solidFill>
                          <a:effectLst/>
                          <a:uLnTx/>
                          <a:uFillTx/>
                          <a:latin typeface="Arial" panose="020B0604020202020204"/>
                          <a:ea typeface="+mn-ea"/>
                          <a:cs typeface="+mn-cs"/>
                        </a:rPr>
                        <a:t>•</a:t>
                      </a:r>
                      <a:endParaRPr lang="en-US" sz="4800">
                        <a:ln w="19050">
                          <a:solidFill>
                            <a:schemeClr val="tx1">
                              <a:lumMod val="75000"/>
                              <a:lumOff val="25000"/>
                            </a:schemeClr>
                          </a:solidFill>
                        </a:ln>
                        <a:solidFill>
                          <a:schemeClr val="accent3"/>
                        </a:solidFill>
                      </a:endParaRP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3"/>
                          </a:solidFill>
                          <a:effectLst/>
                          <a:uLnTx/>
                          <a:uFillTx/>
                          <a:latin typeface="Arial" panose="020B0604020202020204"/>
                          <a:ea typeface="+mn-ea"/>
                          <a:cs typeface="+mn-cs"/>
                        </a:rPr>
                        <a:t>•</a:t>
                      </a:r>
                    </a:p>
                  </a:txBody>
                  <a:tcPr marT="0" marB="0"/>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Arial" panose="020B0604020202020204"/>
                          <a:ea typeface="+mn-ea"/>
                          <a:cs typeface="+mn-cs"/>
                        </a:rPr>
                        <a:t>•</a:t>
                      </a:r>
                    </a:p>
                  </a:txBody>
                  <a:tcPr marT="0" marB="0"/>
                </a:tc>
                <a:tc>
                  <a:txBody>
                    <a:bodyPr/>
                    <a:lstStyle/>
                    <a:p>
                      <a:pPr algn="ctr"/>
                      <a:r>
                        <a:rPr kumimoji="0" lang="en-US" sz="4800" b="0" i="0" u="none" strike="noStrike" kern="1200" cap="none" spc="0" normalizeH="0" baseline="0" noProof="0">
                          <a:ln w="19050">
                            <a:solidFill>
                              <a:schemeClr val="tx1">
                                <a:lumMod val="75000"/>
                                <a:lumOff val="25000"/>
                              </a:schemeClr>
                            </a:solidFill>
                          </a:ln>
                          <a:solidFill>
                            <a:schemeClr val="accent2">
                              <a:lumMod val="60000"/>
                              <a:lumOff val="40000"/>
                            </a:schemeClr>
                          </a:solidFill>
                          <a:effectLst/>
                          <a:uLnTx/>
                          <a:uFillTx/>
                          <a:latin typeface="+mn-lt"/>
                          <a:ea typeface="+mn-ea"/>
                          <a:cs typeface="+mn-cs"/>
                        </a:rPr>
                        <a:t>•</a:t>
                      </a:r>
                      <a:endParaRPr lang="en-US" sz="4800">
                        <a:ln w="19050">
                          <a:solidFill>
                            <a:schemeClr val="tx1">
                              <a:lumMod val="75000"/>
                              <a:lumOff val="25000"/>
                            </a:schemeClr>
                          </a:solidFill>
                        </a:ln>
                        <a:solidFill>
                          <a:schemeClr val="accent2">
                            <a:lumMod val="60000"/>
                            <a:lumOff val="40000"/>
                          </a:schemeClr>
                        </a:solidFill>
                      </a:endParaRPr>
                    </a:p>
                  </a:txBody>
                  <a:tcPr marT="0" marB="0"/>
                </a:tc>
                <a:extLst>
                  <a:ext uri="{0D108BD9-81ED-4DB2-BD59-A6C34878D82A}">
                    <a16:rowId xmlns:a16="http://schemas.microsoft.com/office/drawing/2014/main" val="2547466392"/>
                  </a:ext>
                </a:extLst>
              </a:tr>
            </a:tbl>
          </a:graphicData>
        </a:graphic>
      </p:graphicFrame>
      <p:sp>
        <p:nvSpPr>
          <p:cNvPr id="33" name="Rectangle 32">
            <a:extLst>
              <a:ext uri="{FF2B5EF4-FFF2-40B4-BE49-F238E27FC236}">
                <a16:creationId xmlns:a16="http://schemas.microsoft.com/office/drawing/2014/main" id="{BF716ABA-A025-1A4F-BEEF-E2052171541C}"/>
              </a:ext>
            </a:extLst>
          </p:cNvPr>
          <p:cNvSpPr/>
          <p:nvPr/>
        </p:nvSpPr>
        <p:spPr>
          <a:xfrm>
            <a:off x="3038187" y="3733165"/>
            <a:ext cx="1454244" cy="341632"/>
          </a:xfrm>
          <a:prstGeom prst="rect">
            <a:avLst/>
          </a:prstGeom>
        </p:spPr>
        <p:txBody>
          <a:bodyPr wrap="square" lIns="64008">
            <a:spAutoFit/>
          </a:bodyPr>
          <a:lstStyle/>
          <a:p>
            <a:pPr lvl="0">
              <a:lnSpc>
                <a:spcPct val="90000"/>
              </a:lnSpc>
            </a:pPr>
            <a:r>
              <a:rPr lang="en-US" sz="900"/>
              <a:t>Client feedback and optimization approvals</a:t>
            </a:r>
            <a:endParaRPr lang="en-US" sz="900">
              <a:solidFill>
                <a:schemeClr val="tx1">
                  <a:lumMod val="75000"/>
                  <a:lumOff val="25000"/>
                </a:schemeClr>
              </a:solidFill>
            </a:endParaRPr>
          </a:p>
        </p:txBody>
      </p:sp>
      <p:sp>
        <p:nvSpPr>
          <p:cNvPr id="34" name="Rectangle 33">
            <a:extLst>
              <a:ext uri="{FF2B5EF4-FFF2-40B4-BE49-F238E27FC236}">
                <a16:creationId xmlns:a16="http://schemas.microsoft.com/office/drawing/2014/main" id="{6FE28045-5E86-2A4D-BA53-1E0FE5EC4D20}"/>
              </a:ext>
            </a:extLst>
          </p:cNvPr>
          <p:cNvSpPr/>
          <p:nvPr/>
        </p:nvSpPr>
        <p:spPr>
          <a:xfrm>
            <a:off x="548105" y="1590760"/>
            <a:ext cx="2187144" cy="466281"/>
          </a:xfrm>
          <a:prstGeom prst="rect">
            <a:avLst/>
          </a:prstGeom>
        </p:spPr>
        <p:txBody>
          <a:bodyPr wrap="square" lIns="64008">
            <a:spAutoFit/>
          </a:bodyPr>
          <a:lstStyle/>
          <a:p>
            <a:pPr lvl="0">
              <a:lnSpc>
                <a:spcPct val="90000"/>
              </a:lnSpc>
            </a:pPr>
            <a:r>
              <a:rPr lang="en-US" sz="900"/>
              <a:t>Via a campaign performance dashboard analyze campaign performance against metrics and KPI’s</a:t>
            </a:r>
            <a:endParaRPr lang="en-US" sz="900">
              <a:solidFill>
                <a:schemeClr val="tx1">
                  <a:lumMod val="75000"/>
                  <a:lumOff val="25000"/>
                </a:schemeClr>
              </a:solidFill>
            </a:endParaRPr>
          </a:p>
        </p:txBody>
      </p:sp>
      <p:sp>
        <p:nvSpPr>
          <p:cNvPr id="35" name="Rectangle 34">
            <a:extLst>
              <a:ext uri="{FF2B5EF4-FFF2-40B4-BE49-F238E27FC236}">
                <a16:creationId xmlns:a16="http://schemas.microsoft.com/office/drawing/2014/main" id="{45774B19-8538-8243-AE07-A65A0D9D7CF5}"/>
              </a:ext>
            </a:extLst>
          </p:cNvPr>
          <p:cNvSpPr/>
          <p:nvPr/>
        </p:nvSpPr>
        <p:spPr>
          <a:xfrm>
            <a:off x="1374817" y="2124238"/>
            <a:ext cx="1376334" cy="341632"/>
          </a:xfrm>
          <a:prstGeom prst="rect">
            <a:avLst/>
          </a:prstGeom>
        </p:spPr>
        <p:txBody>
          <a:bodyPr wrap="square" lIns="73152">
            <a:spAutoFit/>
          </a:bodyPr>
          <a:lstStyle/>
          <a:p>
            <a:pPr lvl="0">
              <a:lnSpc>
                <a:spcPct val="90000"/>
              </a:lnSpc>
            </a:pPr>
            <a:r>
              <a:rPr lang="en-US" sz="900"/>
              <a:t>Report campaign performance (Weekly)</a:t>
            </a:r>
            <a:endParaRPr lang="en-US" sz="900">
              <a:solidFill>
                <a:schemeClr val="tx1">
                  <a:lumMod val="75000"/>
                  <a:lumOff val="25000"/>
                </a:schemeClr>
              </a:solidFill>
            </a:endParaRPr>
          </a:p>
        </p:txBody>
      </p:sp>
      <p:sp>
        <p:nvSpPr>
          <p:cNvPr id="36" name="Rectangle 35">
            <a:extLst>
              <a:ext uri="{FF2B5EF4-FFF2-40B4-BE49-F238E27FC236}">
                <a16:creationId xmlns:a16="http://schemas.microsoft.com/office/drawing/2014/main" id="{270FA88E-EA7A-3C49-A1AF-5FF355CB1FB2}"/>
              </a:ext>
            </a:extLst>
          </p:cNvPr>
          <p:cNvSpPr/>
          <p:nvPr/>
        </p:nvSpPr>
        <p:spPr>
          <a:xfrm>
            <a:off x="2211684" y="2533067"/>
            <a:ext cx="1600200" cy="590931"/>
          </a:xfrm>
          <a:prstGeom prst="rect">
            <a:avLst/>
          </a:prstGeom>
        </p:spPr>
        <p:txBody>
          <a:bodyPr wrap="square" lIns="73152">
            <a:spAutoFit/>
          </a:bodyPr>
          <a:lstStyle/>
          <a:p>
            <a:pPr lvl="0">
              <a:lnSpc>
                <a:spcPct val="90000"/>
              </a:lnSpc>
              <a:defRPr/>
            </a:pPr>
            <a:r>
              <a:rPr lang="en-US" sz="900"/>
              <a:t>Determine and report campaign optimization opportunities and recommendations</a:t>
            </a:r>
            <a:endParaRPr lang="en-US" sz="900">
              <a:solidFill>
                <a:schemeClr val="tx1">
                  <a:lumMod val="75000"/>
                  <a:lumOff val="25000"/>
                </a:schemeClr>
              </a:solidFill>
            </a:endParaRPr>
          </a:p>
        </p:txBody>
      </p:sp>
      <p:sp>
        <p:nvSpPr>
          <p:cNvPr id="37" name="Rectangle 36">
            <a:extLst>
              <a:ext uri="{FF2B5EF4-FFF2-40B4-BE49-F238E27FC236}">
                <a16:creationId xmlns:a16="http://schemas.microsoft.com/office/drawing/2014/main" id="{A3A89696-6DF4-A24F-8CFE-6E501EA6BEE1}"/>
              </a:ext>
            </a:extLst>
          </p:cNvPr>
          <p:cNvSpPr/>
          <p:nvPr/>
        </p:nvSpPr>
        <p:spPr>
          <a:xfrm>
            <a:off x="3872181" y="1590760"/>
            <a:ext cx="2377544" cy="466281"/>
          </a:xfrm>
          <a:prstGeom prst="rect">
            <a:avLst/>
          </a:prstGeom>
        </p:spPr>
        <p:txBody>
          <a:bodyPr wrap="square" lIns="73152">
            <a:spAutoFit/>
          </a:bodyPr>
          <a:lstStyle/>
          <a:p>
            <a:pPr lvl="0">
              <a:lnSpc>
                <a:spcPct val="90000"/>
              </a:lnSpc>
            </a:pPr>
            <a:r>
              <a:rPr lang="en-US" sz="900"/>
              <a:t>Provide optimization recommendations and approvals to the creative/execution team for integration into the current campaign</a:t>
            </a:r>
            <a:endParaRPr lang="en-US" sz="900">
              <a:solidFill>
                <a:schemeClr val="tx1">
                  <a:lumMod val="75000"/>
                  <a:lumOff val="25000"/>
                </a:schemeClr>
              </a:solidFill>
            </a:endParaRPr>
          </a:p>
        </p:txBody>
      </p:sp>
      <p:sp>
        <p:nvSpPr>
          <p:cNvPr id="38" name="Rectangle 37">
            <a:extLst>
              <a:ext uri="{FF2B5EF4-FFF2-40B4-BE49-F238E27FC236}">
                <a16:creationId xmlns:a16="http://schemas.microsoft.com/office/drawing/2014/main" id="{E1B2CAFE-50A2-3647-ABC5-ED7A46FA85D8}"/>
              </a:ext>
            </a:extLst>
          </p:cNvPr>
          <p:cNvSpPr/>
          <p:nvPr/>
        </p:nvSpPr>
        <p:spPr>
          <a:xfrm>
            <a:off x="4695468" y="2533067"/>
            <a:ext cx="1705331" cy="466281"/>
          </a:xfrm>
          <a:prstGeom prst="rect">
            <a:avLst/>
          </a:prstGeom>
        </p:spPr>
        <p:txBody>
          <a:bodyPr wrap="square" lIns="73152">
            <a:spAutoFit/>
          </a:bodyPr>
          <a:lstStyle/>
          <a:p>
            <a:pPr lvl="0">
              <a:lnSpc>
                <a:spcPct val="90000"/>
              </a:lnSpc>
            </a:pPr>
            <a:r>
              <a:rPr lang="en-US" sz="900"/>
              <a:t>Continue reporting and optimization cycle throughout the campaign lifecycle</a:t>
            </a:r>
            <a:endParaRPr lang="en-US" sz="900">
              <a:solidFill>
                <a:schemeClr val="tx1">
                  <a:lumMod val="75000"/>
                  <a:lumOff val="25000"/>
                </a:schemeClr>
              </a:solidFill>
            </a:endParaRPr>
          </a:p>
        </p:txBody>
      </p:sp>
      <p:sp>
        <p:nvSpPr>
          <p:cNvPr id="39" name="Rectangle 38">
            <a:extLst>
              <a:ext uri="{FF2B5EF4-FFF2-40B4-BE49-F238E27FC236}">
                <a16:creationId xmlns:a16="http://schemas.microsoft.com/office/drawing/2014/main" id="{BC417EDE-66D5-4743-BDE2-F1389DCACDEE}"/>
              </a:ext>
            </a:extLst>
          </p:cNvPr>
          <p:cNvSpPr/>
          <p:nvPr/>
        </p:nvSpPr>
        <p:spPr>
          <a:xfrm>
            <a:off x="5522181" y="4170487"/>
            <a:ext cx="1578334" cy="341632"/>
          </a:xfrm>
          <a:prstGeom prst="rect">
            <a:avLst/>
          </a:prstGeom>
        </p:spPr>
        <p:txBody>
          <a:bodyPr wrap="square" lIns="64008">
            <a:spAutoFit/>
          </a:bodyPr>
          <a:lstStyle/>
          <a:p>
            <a:pPr lvl="0">
              <a:lnSpc>
                <a:spcPct val="90000"/>
              </a:lnSpc>
              <a:defRPr/>
            </a:pPr>
            <a:r>
              <a:rPr lang="en-US" sz="900"/>
              <a:t>Ongoing client feedback and optimization approvals</a:t>
            </a:r>
            <a:endParaRPr lang="en-US" sz="900">
              <a:solidFill>
                <a:schemeClr val="tx1">
                  <a:lumMod val="75000"/>
                  <a:lumOff val="25000"/>
                </a:schemeClr>
              </a:solidFill>
            </a:endParaRPr>
          </a:p>
        </p:txBody>
      </p:sp>
      <p:sp>
        <p:nvSpPr>
          <p:cNvPr id="41" name="Rectangle 40">
            <a:extLst>
              <a:ext uri="{FF2B5EF4-FFF2-40B4-BE49-F238E27FC236}">
                <a16:creationId xmlns:a16="http://schemas.microsoft.com/office/drawing/2014/main" id="{93AD60E9-F81E-AA4F-A21A-6E515119DFD1}"/>
              </a:ext>
            </a:extLst>
          </p:cNvPr>
          <p:cNvSpPr/>
          <p:nvPr/>
        </p:nvSpPr>
        <p:spPr>
          <a:xfrm>
            <a:off x="7184659" y="1590760"/>
            <a:ext cx="1378895" cy="466281"/>
          </a:xfrm>
          <a:prstGeom prst="rect">
            <a:avLst/>
          </a:prstGeom>
        </p:spPr>
        <p:txBody>
          <a:bodyPr wrap="square" lIns="73152">
            <a:spAutoFit/>
          </a:bodyPr>
          <a:lstStyle/>
          <a:p>
            <a:pPr lvl="0">
              <a:lnSpc>
                <a:spcPct val="90000"/>
              </a:lnSpc>
              <a:defRPr/>
            </a:pPr>
            <a:r>
              <a:rPr lang="en-US" sz="900"/>
              <a:t>Develop additional reports per the Ad-hoc needs of the client</a:t>
            </a:r>
            <a:endParaRPr lang="en-US" sz="900">
              <a:solidFill>
                <a:schemeClr val="tx1">
                  <a:lumMod val="75000"/>
                  <a:lumOff val="25000"/>
                </a:schemeClr>
              </a:solidFill>
            </a:endParaRPr>
          </a:p>
        </p:txBody>
      </p:sp>
      <p:sp>
        <p:nvSpPr>
          <p:cNvPr id="42" name="Rectangle 41">
            <a:extLst>
              <a:ext uri="{FF2B5EF4-FFF2-40B4-BE49-F238E27FC236}">
                <a16:creationId xmlns:a16="http://schemas.microsoft.com/office/drawing/2014/main" id="{3F67EC2D-CEB9-D048-9731-DB2136F97880}"/>
              </a:ext>
            </a:extLst>
          </p:cNvPr>
          <p:cNvSpPr/>
          <p:nvPr/>
        </p:nvSpPr>
        <p:spPr>
          <a:xfrm>
            <a:off x="6366997" y="3733165"/>
            <a:ext cx="1170840" cy="341632"/>
          </a:xfrm>
          <a:prstGeom prst="rect">
            <a:avLst/>
          </a:prstGeom>
        </p:spPr>
        <p:txBody>
          <a:bodyPr wrap="square" lIns="64008">
            <a:spAutoFit/>
          </a:bodyPr>
          <a:lstStyle/>
          <a:p>
            <a:pPr lvl="0">
              <a:lnSpc>
                <a:spcPct val="90000"/>
              </a:lnSpc>
            </a:pPr>
            <a:r>
              <a:rPr lang="en-US" sz="900"/>
              <a:t>Client ad-hoc reporting requests</a:t>
            </a:r>
            <a:endParaRPr lang="en-US" sz="900">
              <a:solidFill>
                <a:schemeClr val="tx1">
                  <a:lumMod val="75000"/>
                  <a:lumOff val="25000"/>
                </a:schemeClr>
              </a:solidFill>
            </a:endParaRPr>
          </a:p>
        </p:txBody>
      </p:sp>
      <p:sp>
        <p:nvSpPr>
          <p:cNvPr id="43" name="Rectangle 42">
            <a:extLst>
              <a:ext uri="{FF2B5EF4-FFF2-40B4-BE49-F238E27FC236}">
                <a16:creationId xmlns:a16="http://schemas.microsoft.com/office/drawing/2014/main" id="{D5E532BA-F55A-F440-9356-B1453B43C7DE}"/>
              </a:ext>
            </a:extLst>
          </p:cNvPr>
          <p:cNvSpPr/>
          <p:nvPr/>
        </p:nvSpPr>
        <p:spPr>
          <a:xfrm>
            <a:off x="8016897" y="2124238"/>
            <a:ext cx="1087348" cy="840230"/>
          </a:xfrm>
          <a:prstGeom prst="rect">
            <a:avLst/>
          </a:prstGeom>
        </p:spPr>
        <p:txBody>
          <a:bodyPr wrap="square" lIns="73152">
            <a:spAutoFit/>
          </a:bodyPr>
          <a:lstStyle/>
          <a:p>
            <a:pPr lvl="0">
              <a:lnSpc>
                <a:spcPct val="90000"/>
              </a:lnSpc>
            </a:pPr>
            <a:r>
              <a:rPr lang="en-US" sz="900"/>
              <a:t>Provide a campaign results final report as a resource for future campaign planning</a:t>
            </a:r>
            <a:endParaRPr lang="en-US" sz="900">
              <a:solidFill>
                <a:schemeClr val="tx1">
                  <a:lumMod val="75000"/>
                  <a:lumOff val="25000"/>
                </a:schemeClr>
              </a:solidFill>
            </a:endParaRPr>
          </a:p>
        </p:txBody>
      </p:sp>
      <p:cxnSp>
        <p:nvCxnSpPr>
          <p:cNvPr id="53" name="Straight Connector 52">
            <a:extLst>
              <a:ext uri="{FF2B5EF4-FFF2-40B4-BE49-F238E27FC236}">
                <a16:creationId xmlns:a16="http://schemas.microsoft.com/office/drawing/2014/main" id="{935F3652-60FD-AD44-B586-E537DBFAE5C8}"/>
              </a:ext>
            </a:extLst>
          </p:cNvPr>
          <p:cNvCxnSpPr>
            <a:cxnSpLocks/>
          </p:cNvCxnSpPr>
          <p:nvPr/>
        </p:nvCxnSpPr>
        <p:spPr>
          <a:xfrm flipV="1">
            <a:off x="5522181" y="3594837"/>
            <a:ext cx="0" cy="667062"/>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B61CC3E-91DF-5845-8645-19D30B2A1558}"/>
              </a:ext>
            </a:extLst>
          </p:cNvPr>
          <p:cNvCxnSpPr>
            <a:cxnSpLocks/>
          </p:cNvCxnSpPr>
          <p:nvPr/>
        </p:nvCxnSpPr>
        <p:spPr>
          <a:xfrm flipV="1">
            <a:off x="6366996" y="3594837"/>
            <a:ext cx="0" cy="237692"/>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A1DDD79-7BDB-024D-AA2A-8D1835CA30BF}"/>
              </a:ext>
            </a:extLst>
          </p:cNvPr>
          <p:cNvCxnSpPr>
            <a:cxnSpLocks/>
          </p:cNvCxnSpPr>
          <p:nvPr/>
        </p:nvCxnSpPr>
        <p:spPr>
          <a:xfrm>
            <a:off x="548105" y="1677725"/>
            <a:ext cx="0" cy="1683097"/>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9C9906-9AC3-0C4B-832E-2945B771053A}"/>
              </a:ext>
            </a:extLst>
          </p:cNvPr>
          <p:cNvCxnSpPr>
            <a:cxnSpLocks/>
          </p:cNvCxnSpPr>
          <p:nvPr/>
        </p:nvCxnSpPr>
        <p:spPr>
          <a:xfrm>
            <a:off x="3872181" y="1677725"/>
            <a:ext cx="0" cy="1683097"/>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2B7E45D-5193-B94C-A3B0-945749143BB6}"/>
              </a:ext>
            </a:extLst>
          </p:cNvPr>
          <p:cNvCxnSpPr>
            <a:cxnSpLocks/>
          </p:cNvCxnSpPr>
          <p:nvPr/>
        </p:nvCxnSpPr>
        <p:spPr>
          <a:xfrm>
            <a:off x="7184660" y="1685387"/>
            <a:ext cx="0" cy="1675435"/>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F3DDBFA-611A-3646-A01E-4E380D53A032}"/>
              </a:ext>
            </a:extLst>
          </p:cNvPr>
          <p:cNvCxnSpPr>
            <a:cxnSpLocks/>
          </p:cNvCxnSpPr>
          <p:nvPr/>
        </p:nvCxnSpPr>
        <p:spPr>
          <a:xfrm>
            <a:off x="1374817" y="2210464"/>
            <a:ext cx="0" cy="1150358"/>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64228C-BF92-C241-87C5-CEC00ED34154}"/>
              </a:ext>
            </a:extLst>
          </p:cNvPr>
          <p:cNvCxnSpPr>
            <a:cxnSpLocks/>
          </p:cNvCxnSpPr>
          <p:nvPr/>
        </p:nvCxnSpPr>
        <p:spPr>
          <a:xfrm>
            <a:off x="8016897" y="2217950"/>
            <a:ext cx="0" cy="1142872"/>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9C63C02-6C59-C448-A23B-8AA7053A6A1D}"/>
              </a:ext>
            </a:extLst>
          </p:cNvPr>
          <p:cNvCxnSpPr>
            <a:cxnSpLocks/>
          </p:cNvCxnSpPr>
          <p:nvPr/>
        </p:nvCxnSpPr>
        <p:spPr>
          <a:xfrm>
            <a:off x="2211684" y="2623930"/>
            <a:ext cx="0" cy="736891"/>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95B425E-C55E-7048-9F8D-27B172CD2C45}"/>
              </a:ext>
            </a:extLst>
          </p:cNvPr>
          <p:cNvCxnSpPr>
            <a:cxnSpLocks/>
          </p:cNvCxnSpPr>
          <p:nvPr/>
        </p:nvCxnSpPr>
        <p:spPr>
          <a:xfrm>
            <a:off x="4700547" y="2623930"/>
            <a:ext cx="0" cy="736891"/>
          </a:xfrm>
          <a:prstGeom prst="line">
            <a:avLst/>
          </a:prstGeom>
          <a:ln>
            <a:solidFill>
              <a:schemeClr val="accent2">
                <a:lumMod val="60000"/>
                <a:lumOff val="40000"/>
              </a:schemeClr>
            </a:solidFill>
            <a:headEnd type="oval" w="sm" len="sm"/>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25F9853-3472-694F-9CD3-FA42C74DCCB1}"/>
              </a:ext>
            </a:extLst>
          </p:cNvPr>
          <p:cNvCxnSpPr>
            <a:cxnSpLocks/>
          </p:cNvCxnSpPr>
          <p:nvPr/>
        </p:nvCxnSpPr>
        <p:spPr>
          <a:xfrm flipV="1">
            <a:off x="3040049" y="3594837"/>
            <a:ext cx="0" cy="237692"/>
          </a:xfrm>
          <a:prstGeom prst="line">
            <a:avLst/>
          </a:prstGeom>
          <a:ln>
            <a:solidFill>
              <a:schemeClr val="accent3"/>
            </a:solidFill>
            <a:headEnd type="oval" w="sm" len="sm"/>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1A538763-6F2D-A845-A4C2-F44E800A0DD6}"/>
              </a:ext>
            </a:extLst>
          </p:cNvPr>
          <p:cNvGrpSpPr/>
          <p:nvPr/>
        </p:nvGrpSpPr>
        <p:grpSpPr>
          <a:xfrm>
            <a:off x="8046095" y="265960"/>
            <a:ext cx="902694" cy="276584"/>
            <a:chOff x="752555" y="1047966"/>
            <a:chExt cx="962120" cy="294792"/>
          </a:xfrm>
        </p:grpSpPr>
        <p:sp>
          <p:nvSpPr>
            <p:cNvPr id="50" name="Cross 49">
              <a:extLst>
                <a:ext uri="{FF2B5EF4-FFF2-40B4-BE49-F238E27FC236}">
                  <a16:creationId xmlns:a16="http://schemas.microsoft.com/office/drawing/2014/main" id="{C58A31E8-79A9-5449-89E1-92C04EC80535}"/>
                </a:ext>
              </a:extLst>
            </p:cNvPr>
            <p:cNvSpPr/>
            <p:nvPr userDrawn="1"/>
          </p:nvSpPr>
          <p:spPr>
            <a:xfrm>
              <a:off x="1281075" y="1131702"/>
              <a:ext cx="92246" cy="92246"/>
            </a:xfrm>
            <a:prstGeom prst="plus">
              <a:avLst>
                <a:gd name="adj" fmla="val 39746"/>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BD44F7E6-C925-764C-9176-185FF4231D32}"/>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437227" y="1047966"/>
              <a:ext cx="277448" cy="294792"/>
            </a:xfrm>
            <a:prstGeom prst="rect">
              <a:avLst/>
            </a:prstGeom>
          </p:spPr>
        </p:pic>
        <p:pic>
          <p:nvPicPr>
            <p:cNvPr id="63" name="Picture 62">
              <a:extLst>
                <a:ext uri="{FF2B5EF4-FFF2-40B4-BE49-F238E27FC236}">
                  <a16:creationId xmlns:a16="http://schemas.microsoft.com/office/drawing/2014/main" id="{20B4111E-3987-C042-88DF-68ED95FFFB2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2555" y="1055701"/>
              <a:ext cx="459795" cy="238843"/>
            </a:xfrm>
            <a:prstGeom prst="rect">
              <a:avLst/>
            </a:prstGeom>
          </p:spPr>
        </p:pic>
      </p:grpSp>
      <p:sp>
        <p:nvSpPr>
          <p:cNvPr id="3" name="Footer Placeholder 2">
            <a:extLst>
              <a:ext uri="{FF2B5EF4-FFF2-40B4-BE49-F238E27FC236}">
                <a16:creationId xmlns:a16="http://schemas.microsoft.com/office/drawing/2014/main" id="{00C0B659-6482-3F4F-A4E2-67A6FF872AA0}"/>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34B79C73-9CCE-4B4D-A7DF-43D3937A08BF}"/>
              </a:ext>
            </a:extLst>
          </p:cNvPr>
          <p:cNvSpPr>
            <a:spLocks noGrp="1"/>
          </p:cNvSpPr>
          <p:nvPr>
            <p:ph type="sldNum" sz="quarter" idx="13"/>
          </p:nvPr>
        </p:nvSpPr>
        <p:spPr/>
        <p:txBody>
          <a:bodyPr/>
          <a:lstStyle/>
          <a:p>
            <a:fld id="{2EFEF571-C9B4-4D92-A7F7-315B894862A8}" type="slidenum">
              <a:rPr lang="en-US" smtClean="0"/>
              <a:pPr/>
              <a:t>130</a:t>
            </a:fld>
            <a:endParaRPr lang="en-US"/>
          </a:p>
        </p:txBody>
      </p:sp>
    </p:spTree>
    <p:extLst>
      <p:ext uri="{BB962C8B-B14F-4D97-AF65-F5344CB8AC3E}">
        <p14:creationId xmlns:p14="http://schemas.microsoft.com/office/powerpoint/2010/main" val="31121817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Enabled by Accelerators and Best Practices at Each Step</a:t>
            </a:r>
          </a:p>
        </p:txBody>
      </p:sp>
      <p:sp>
        <p:nvSpPr>
          <p:cNvPr id="3" name="Text Placeholder 2">
            <a:extLst>
              <a:ext uri="{FF2B5EF4-FFF2-40B4-BE49-F238E27FC236}">
                <a16:creationId xmlns:a16="http://schemas.microsoft.com/office/drawing/2014/main" id="{7080689B-BCC5-3E44-AA06-D04069A3AFF7}"/>
              </a:ext>
            </a:extLst>
          </p:cNvPr>
          <p:cNvSpPr>
            <a:spLocks noGrp="1"/>
          </p:cNvSpPr>
          <p:nvPr>
            <p:ph type="body" sz="quarter" idx="12"/>
          </p:nvPr>
        </p:nvSpPr>
        <p:spPr/>
        <p:txBody>
          <a:bodyPr/>
          <a:lstStyle/>
          <a:p>
            <a:r>
              <a:rPr lang="en-US"/>
              <a:t>Campaign Delivery </a:t>
            </a:r>
            <a:r>
              <a:rPr lang="mr-IN"/>
              <a:t>–</a:t>
            </a:r>
            <a:r>
              <a:rPr lang="en-US"/>
              <a:t> Accelerators</a:t>
            </a:r>
          </a:p>
        </p:txBody>
      </p:sp>
      <p:graphicFrame>
        <p:nvGraphicFramePr>
          <p:cNvPr id="28" name="Table 3">
            <a:extLst>
              <a:ext uri="{FF2B5EF4-FFF2-40B4-BE49-F238E27FC236}">
                <a16:creationId xmlns:a16="http://schemas.microsoft.com/office/drawing/2014/main" id="{D41FC6DE-E27F-F048-8244-E3195C2CBA97}"/>
              </a:ext>
            </a:extLst>
          </p:cNvPr>
          <p:cNvGraphicFramePr>
            <a:graphicFrameLocks noGrp="1"/>
          </p:cNvGraphicFramePr>
          <p:nvPr/>
        </p:nvGraphicFramePr>
        <p:xfrm>
          <a:off x="419100" y="881004"/>
          <a:ext cx="8305800" cy="3840480"/>
        </p:xfrm>
        <a:graphic>
          <a:graphicData uri="http://schemas.openxmlformats.org/drawingml/2006/table">
            <a:tbl>
              <a:tblPr firstRow="1" bandRow="1">
                <a:tableStyleId>{2D5ABB26-0587-4C30-8999-92F81FD0307C}</a:tableStyleId>
              </a:tblPr>
              <a:tblGrid>
                <a:gridCol w="1661160">
                  <a:extLst>
                    <a:ext uri="{9D8B030D-6E8A-4147-A177-3AD203B41FA5}">
                      <a16:colId xmlns:a16="http://schemas.microsoft.com/office/drawing/2014/main" val="20000"/>
                    </a:ext>
                  </a:extLst>
                </a:gridCol>
                <a:gridCol w="1661160">
                  <a:extLst>
                    <a:ext uri="{9D8B030D-6E8A-4147-A177-3AD203B41FA5}">
                      <a16:colId xmlns:a16="http://schemas.microsoft.com/office/drawing/2014/main" val="20001"/>
                    </a:ext>
                  </a:extLst>
                </a:gridCol>
                <a:gridCol w="1661160">
                  <a:extLst>
                    <a:ext uri="{9D8B030D-6E8A-4147-A177-3AD203B41FA5}">
                      <a16:colId xmlns:a16="http://schemas.microsoft.com/office/drawing/2014/main" val="20002"/>
                    </a:ext>
                  </a:extLst>
                </a:gridCol>
                <a:gridCol w="1661160">
                  <a:extLst>
                    <a:ext uri="{9D8B030D-6E8A-4147-A177-3AD203B41FA5}">
                      <a16:colId xmlns:a16="http://schemas.microsoft.com/office/drawing/2014/main" val="20003"/>
                    </a:ext>
                  </a:extLst>
                </a:gridCol>
                <a:gridCol w="1661160">
                  <a:extLst>
                    <a:ext uri="{9D8B030D-6E8A-4147-A177-3AD203B41FA5}">
                      <a16:colId xmlns:a16="http://schemas.microsoft.com/office/drawing/2014/main" val="20004"/>
                    </a:ext>
                  </a:extLst>
                </a:gridCol>
              </a:tblGrid>
              <a:tr h="914400">
                <a:tc>
                  <a:txBody>
                    <a:bodyPr/>
                    <a:lstStyle/>
                    <a:p>
                      <a:pPr algn="ctr"/>
                      <a:r>
                        <a:rPr lang="en-US" sz="1100" b="1" kern="0" cap="all" spc="100">
                          <a:solidFill>
                            <a:schemeClr val="accent2"/>
                          </a:solidFill>
                          <a:latin typeface="+mn-lt"/>
                          <a:ea typeface="+mn-ea"/>
                          <a:cs typeface="Arial" pitchFamily="34" charset="0"/>
                        </a:rPr>
                        <a:t>Plan</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kern="0" cap="all" spc="100">
                          <a:solidFill>
                            <a:schemeClr val="accent2"/>
                          </a:solidFill>
                          <a:ea typeface="Segoe UI" panose="020B0502040204020203" pitchFamily="34" charset="0"/>
                          <a:cs typeface="Segoe UI" panose="020B0502040204020203" pitchFamily="34" charset="0"/>
                        </a:rPr>
                        <a:t>Design</a:t>
                      </a:r>
                      <a:endParaRPr lang="en-US" sz="1100" b="1" kern="0" cap="all" spc="100">
                        <a:solidFill>
                          <a:schemeClr val="accent2"/>
                        </a:solidFill>
                        <a:latin typeface="+mn-lt"/>
                        <a:ea typeface="+mn-ea"/>
                        <a:cs typeface="Arial"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kern="0" cap="all" spc="100">
                          <a:solidFill>
                            <a:schemeClr val="accent2"/>
                          </a:solidFill>
                          <a:ea typeface="Segoe UI" panose="020B0502040204020203" pitchFamily="34" charset="0"/>
                          <a:cs typeface="Segoe UI" panose="020B0502040204020203" pitchFamily="34" charset="0"/>
                        </a:rPr>
                        <a:t>configure</a:t>
                      </a:r>
                      <a:endParaRPr lang="en-US" sz="1100" b="1" kern="0" cap="all" spc="100">
                        <a:solidFill>
                          <a:schemeClr val="accent2"/>
                        </a:solidFill>
                        <a:latin typeface="+mn-lt"/>
                        <a:ea typeface="+mn-ea"/>
                        <a:cs typeface="Arial" pitchFamily="34" charset="0"/>
                      </a:endParaRPr>
                    </a:p>
                  </a:txBody>
                  <a:tcPr marL="0" marR="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100" b="1" kern="0" cap="all" spc="100">
                          <a:solidFill>
                            <a:schemeClr val="accent2"/>
                          </a:solidFill>
                          <a:ea typeface="Segoe UI" panose="020B0502040204020203" pitchFamily="34" charset="0"/>
                          <a:cs typeface="Segoe UI" panose="020B0502040204020203" pitchFamily="34" charset="0"/>
                        </a:rPr>
                        <a:t>Execute</a:t>
                      </a:r>
                      <a:endParaRPr lang="en-US" sz="1100" b="1" kern="0" cap="all" spc="100">
                        <a:solidFill>
                          <a:schemeClr val="accent2"/>
                        </a:solidFill>
                        <a:latin typeface="+mn-lt"/>
                        <a:ea typeface="+mn-ea"/>
                        <a:cs typeface="Arial"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100" b="1" kern="0" cap="all" spc="100">
                          <a:solidFill>
                            <a:schemeClr val="accent2"/>
                          </a:solidFill>
                          <a:ea typeface="Segoe UI" panose="020B0502040204020203" pitchFamily="34" charset="0"/>
                          <a:cs typeface="Segoe UI" panose="020B0502040204020203" pitchFamily="34" charset="0"/>
                        </a:rPr>
                        <a:t>Evaluate</a:t>
                      </a:r>
                      <a:endParaRPr lang="en-US" sz="1100" b="1" kern="0" cap="all" spc="100">
                        <a:solidFill>
                          <a:schemeClr val="accent2"/>
                        </a:solidFill>
                        <a:latin typeface="+mn-lt"/>
                        <a:ea typeface="+mn-ea"/>
                        <a:cs typeface="Arial" pitchFamily="34" charset="0"/>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100" b="0" dirty="0">
                          <a:solidFill>
                            <a:schemeClr val="accent2"/>
                          </a:solidFill>
                          <a:ea typeface="+mn-ea"/>
                          <a:cs typeface="Arial" pitchFamily="34" charset="0"/>
                        </a:rPr>
                        <a:t>Campaign </a:t>
                      </a:r>
                      <a:br>
                        <a:rPr lang="en-US" sz="1100" b="0" dirty="0">
                          <a:solidFill>
                            <a:schemeClr val="accent2"/>
                          </a:solidFill>
                          <a:ea typeface="+mn-ea"/>
                          <a:cs typeface="Arial" pitchFamily="34" charset="0"/>
                        </a:rPr>
                      </a:br>
                      <a:r>
                        <a:rPr lang="en-US" sz="1100" b="0" dirty="0">
                          <a:solidFill>
                            <a:schemeClr val="accent2"/>
                          </a:solidFill>
                          <a:ea typeface="+mn-ea"/>
                          <a:cs typeface="Arial" pitchFamily="34" charset="0"/>
                        </a:rPr>
                        <a:t>Briefs</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100" b="0" dirty="0">
                          <a:solidFill>
                            <a:schemeClr val="accent2"/>
                          </a:solidFill>
                          <a:ea typeface="+mn-ea"/>
                          <a:cs typeface="Arial" pitchFamily="34" charset="0"/>
                        </a:rPr>
                        <a:t>Campaign </a:t>
                      </a:r>
                      <a:br>
                        <a:rPr lang="en-US" sz="1100" b="0" dirty="0">
                          <a:solidFill>
                            <a:schemeClr val="accent2"/>
                          </a:solidFill>
                          <a:ea typeface="+mn-ea"/>
                          <a:cs typeface="Arial" pitchFamily="34" charset="0"/>
                        </a:rPr>
                      </a:br>
                      <a:r>
                        <a:rPr lang="en-US" sz="1100" b="0" dirty="0">
                          <a:solidFill>
                            <a:schemeClr val="accent2"/>
                          </a:solidFill>
                          <a:ea typeface="+mn-ea"/>
                          <a:cs typeface="Arial" pitchFamily="34" charset="0"/>
                        </a:rPr>
                        <a:t>Run Book</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100" b="0" dirty="0">
                          <a:solidFill>
                            <a:schemeClr val="accent2"/>
                          </a:solidFill>
                          <a:ea typeface="+mn-ea"/>
                          <a:cs typeface="Arial" pitchFamily="34" charset="0"/>
                        </a:rPr>
                        <a:t>Platform Best Practices and Configuration List </a:t>
                      </a:r>
                    </a:p>
                  </a:txBody>
                  <a:tcPr marL="0" marR="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100" b="0" dirty="0">
                          <a:solidFill>
                            <a:schemeClr val="accent2"/>
                          </a:solidFill>
                          <a:ea typeface="+mn-ea"/>
                          <a:cs typeface="Arial" pitchFamily="34" charset="0"/>
                        </a:rPr>
                        <a:t>Pre-Deployment Checklist</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800" b="0" i="0" dirty="0">
                          <a:solidFill>
                            <a:schemeClr val="accent2">
                              <a:lumMod val="60000"/>
                              <a:lumOff val="40000"/>
                            </a:schemeClr>
                          </a:solidFill>
                          <a:ea typeface="+mn-ea"/>
                          <a:cs typeface="Arial" pitchFamily="34" charset="0"/>
                        </a:rPr>
                        <a:t>Out of the Box / Custom </a:t>
                      </a:r>
                      <a:r>
                        <a:rPr lang="en-US" sz="1100" b="0" dirty="0">
                          <a:solidFill>
                            <a:schemeClr val="accent2"/>
                          </a:solidFill>
                          <a:ea typeface="+mn-ea"/>
                          <a:cs typeface="Arial" pitchFamily="34" charset="0"/>
                        </a:rPr>
                        <a:t>Platform Report and Campaign Analytics</a:t>
                      </a:r>
                    </a:p>
                  </a:txBody>
                  <a:tcPr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7320002"/>
                  </a:ext>
                </a:extLst>
              </a:tr>
              <a:tr h="23774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solidFill>
                            <a:schemeClr val="tx1">
                              <a:lumMod val="65000"/>
                              <a:lumOff val="35000"/>
                            </a:schemeClr>
                          </a:solidFill>
                          <a:cs typeface="Arial" pitchFamily="34" charset="0"/>
                        </a:rPr>
                        <a:t>A complete overview of the campaign, providing a holistic view of the specifications to </a:t>
                      </a:r>
                      <a:br>
                        <a:rPr lang="en-US" sz="800">
                          <a:solidFill>
                            <a:schemeClr val="tx1">
                              <a:lumMod val="65000"/>
                              <a:lumOff val="35000"/>
                            </a:schemeClr>
                          </a:solidFill>
                          <a:cs typeface="Arial" pitchFamily="34" charset="0"/>
                        </a:rPr>
                      </a:br>
                      <a:r>
                        <a:rPr lang="en-US" sz="800">
                          <a:solidFill>
                            <a:schemeClr val="tx1">
                              <a:lumMod val="65000"/>
                              <a:lumOff val="35000"/>
                            </a:schemeClr>
                          </a:solidFill>
                          <a:cs typeface="Arial" pitchFamily="34" charset="0"/>
                        </a:rPr>
                        <a:t>all stakeholders </a:t>
                      </a:r>
                    </a:p>
                  </a:txBody>
                  <a:tcPr marT="91440" marB="0">
                    <a:lnL w="6350" cap="flat" cmpd="sng" algn="ctr">
                      <a:noFill/>
                      <a:prstDash val="solid"/>
                      <a:round/>
                      <a:headEnd type="none" w="med" len="med"/>
                      <a:tailEnd type="none" w="med" len="med"/>
                    </a:lnL>
                    <a:lnR w="6350" cap="flat" cmpd="sng" algn="ctr">
                      <a:solidFill>
                        <a:schemeClr val="bg1">
                          <a:lumMod val="65000"/>
                        </a:schemeClr>
                      </a:solidFill>
                      <a:prstDash val="sysDash"/>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eaLnBrk="0" hangingPunct="0">
                        <a:defRPr/>
                      </a:pPr>
                      <a:r>
                        <a:rPr lang="en-US" sz="800">
                          <a:solidFill>
                            <a:schemeClr val="tx1">
                              <a:lumMod val="65000"/>
                              <a:lumOff val="35000"/>
                            </a:schemeClr>
                          </a:solidFill>
                          <a:cs typeface="Arial" pitchFamily="34" charset="0"/>
                        </a:rPr>
                        <a:t>Elaboration of campaign requirements. To help define the functional and technical scope of execution and key activities involved. Can be used by marketers for ready reference</a:t>
                      </a:r>
                    </a:p>
                  </a:txBody>
                  <a:tcPr marT="91440" marB="0">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solidFill>
                            <a:schemeClr val="tx1">
                              <a:lumMod val="65000"/>
                              <a:lumOff val="35000"/>
                            </a:schemeClr>
                          </a:solidFill>
                          <a:cs typeface="Arial" pitchFamily="34" charset="0"/>
                        </a:rPr>
                        <a:t>Best practices to ensure that the platform is utilized effectively for optimal configuration of campaigns.</a:t>
                      </a:r>
                    </a:p>
                  </a:txBody>
                  <a:tcPr marT="91440" marB="0">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800">
                          <a:solidFill>
                            <a:schemeClr val="tx1">
                              <a:lumMod val="65000"/>
                              <a:lumOff val="35000"/>
                            </a:schemeClr>
                          </a:solidFill>
                          <a:cs typeface="Arial" pitchFamily="34" charset="0"/>
                        </a:rPr>
                        <a:t>Checklist to ensure all the necessary quality checks, design triggers and passed though through audit check before campaign launch.</a:t>
                      </a:r>
                    </a:p>
                  </a:txBody>
                  <a:tcPr marT="91440" marB="0">
                    <a:lnL w="6350" cap="flat" cmpd="sng" algn="ctr">
                      <a:solidFill>
                        <a:schemeClr val="bg1">
                          <a:lumMod val="65000"/>
                        </a:schemeClr>
                      </a:solidFill>
                      <a:prstDash val="sysDash"/>
                      <a:round/>
                      <a:headEnd type="none" w="med" len="med"/>
                      <a:tailEnd type="none" w="med" len="med"/>
                    </a:lnL>
                    <a:lnR w="6350" cap="flat" cmpd="sng" algn="ctr">
                      <a:solidFill>
                        <a:schemeClr val="bg1">
                          <a:lumMod val="65000"/>
                        </a:schemeClr>
                      </a:solidFill>
                      <a:prstDash val="sysDash"/>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lumMod val="65000"/>
                              <a:lumOff val="35000"/>
                            </a:schemeClr>
                          </a:solidFill>
                          <a:cs typeface="Arial" pitchFamily="34" charset="0"/>
                        </a:rPr>
                        <a:t>Campaign Management Platform out of the box </a:t>
                      </a:r>
                      <a:br>
                        <a:rPr lang="en-US" sz="800" dirty="0">
                          <a:solidFill>
                            <a:schemeClr val="tx1">
                              <a:lumMod val="65000"/>
                              <a:lumOff val="35000"/>
                            </a:schemeClr>
                          </a:solidFill>
                          <a:cs typeface="Arial" pitchFamily="34" charset="0"/>
                        </a:rPr>
                      </a:br>
                      <a:r>
                        <a:rPr lang="en-US" sz="800" dirty="0">
                          <a:solidFill>
                            <a:schemeClr val="tx1">
                              <a:lumMod val="65000"/>
                              <a:lumOff val="35000"/>
                            </a:schemeClr>
                          </a:solidFill>
                          <a:cs typeface="Arial" pitchFamily="34" charset="0"/>
                        </a:rPr>
                        <a:t>reports can be used directly from the tool to measure campaign performance and effectiveness. Discover functionality that could be </a:t>
                      </a:r>
                      <a:br>
                        <a:rPr lang="en-US" sz="800" dirty="0">
                          <a:solidFill>
                            <a:schemeClr val="tx1">
                              <a:lumMod val="65000"/>
                              <a:lumOff val="35000"/>
                            </a:schemeClr>
                          </a:solidFill>
                          <a:cs typeface="Arial" pitchFamily="34" charset="0"/>
                        </a:rPr>
                      </a:br>
                      <a:r>
                        <a:rPr lang="en-US" sz="800" dirty="0">
                          <a:solidFill>
                            <a:schemeClr val="tx1">
                              <a:lumMod val="65000"/>
                              <a:lumOff val="35000"/>
                            </a:schemeClr>
                          </a:solidFill>
                          <a:cs typeface="Arial" pitchFamily="34" charset="0"/>
                        </a:rPr>
                        <a:t>used to create custom reports.</a:t>
                      </a:r>
                    </a:p>
                  </a:txBody>
                  <a:tcPr marT="91440" marB="0">
                    <a:lnL w="6350" cap="flat" cmpd="sng" algn="ctr">
                      <a:solidFill>
                        <a:schemeClr val="bg1">
                          <a:lumMod val="65000"/>
                        </a:schemeClr>
                      </a:solidFill>
                      <a:prstDash val="sysDash"/>
                      <a:round/>
                      <a:headEnd type="none" w="med" len="med"/>
                      <a:tailEnd type="none" w="med" len="med"/>
                    </a:lnL>
                    <a:lnR w="6350" cap="flat" cmpd="sng" algn="ctr">
                      <a:no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2969277"/>
                  </a:ext>
                </a:extLst>
              </a:tr>
            </a:tbl>
          </a:graphicData>
        </a:graphic>
      </p:graphicFrame>
      <p:grpSp>
        <p:nvGrpSpPr>
          <p:cNvPr id="13" name="Group 12">
            <a:extLst>
              <a:ext uri="{FF2B5EF4-FFF2-40B4-BE49-F238E27FC236}">
                <a16:creationId xmlns:a16="http://schemas.microsoft.com/office/drawing/2014/main" id="{9F826070-2C31-9D48-A10E-8C24E24E13A4}"/>
              </a:ext>
            </a:extLst>
          </p:cNvPr>
          <p:cNvGrpSpPr/>
          <p:nvPr/>
        </p:nvGrpSpPr>
        <p:grpSpPr>
          <a:xfrm>
            <a:off x="1349707" y="327786"/>
            <a:ext cx="6452535" cy="2250405"/>
            <a:chOff x="1349707" y="494763"/>
            <a:chExt cx="6452535" cy="2250405"/>
          </a:xfrm>
        </p:grpSpPr>
        <p:sp>
          <p:nvSpPr>
            <p:cNvPr id="37" name="Arc 29">
              <a:extLst>
                <a:ext uri="{FF2B5EF4-FFF2-40B4-BE49-F238E27FC236}">
                  <a16:creationId xmlns:a16="http://schemas.microsoft.com/office/drawing/2014/main" id="{58635110-739C-4F41-B7B2-B6812A23B54F}"/>
                </a:ext>
              </a:extLst>
            </p:cNvPr>
            <p:cNvSpPr/>
            <p:nvPr/>
          </p:nvSpPr>
          <p:spPr>
            <a:xfrm>
              <a:off x="1349707" y="1296016"/>
              <a:ext cx="1449152" cy="1449152"/>
            </a:xfrm>
            <a:prstGeom prst="arc">
              <a:avLst>
                <a:gd name="adj1" fmla="val 13567850"/>
                <a:gd name="adj2" fmla="val 18845083"/>
              </a:avLst>
            </a:prstGeom>
            <a:ln w="19050" cap="rnd">
              <a:solidFill>
                <a:schemeClr val="accent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0">
              <a:extLst>
                <a:ext uri="{FF2B5EF4-FFF2-40B4-BE49-F238E27FC236}">
                  <a16:creationId xmlns:a16="http://schemas.microsoft.com/office/drawing/2014/main" id="{A11CC696-26BC-9044-A33A-2B034FD76475}"/>
                </a:ext>
              </a:extLst>
            </p:cNvPr>
            <p:cNvSpPr/>
            <p:nvPr/>
          </p:nvSpPr>
          <p:spPr>
            <a:xfrm flipV="1">
              <a:off x="3022802" y="494763"/>
              <a:ext cx="1449152" cy="1449152"/>
            </a:xfrm>
            <a:prstGeom prst="arc">
              <a:avLst>
                <a:gd name="adj1" fmla="val 13567850"/>
                <a:gd name="adj2" fmla="val 18845083"/>
              </a:avLst>
            </a:prstGeom>
            <a:ln w="19050" cap="rnd">
              <a:solidFill>
                <a:schemeClr val="accent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1">
              <a:extLst>
                <a:ext uri="{FF2B5EF4-FFF2-40B4-BE49-F238E27FC236}">
                  <a16:creationId xmlns:a16="http://schemas.microsoft.com/office/drawing/2014/main" id="{9EAB691A-DE99-6D4B-B0BE-AC344AAD4ACB}"/>
                </a:ext>
              </a:extLst>
            </p:cNvPr>
            <p:cNvSpPr/>
            <p:nvPr/>
          </p:nvSpPr>
          <p:spPr>
            <a:xfrm>
              <a:off x="4679995" y="1296016"/>
              <a:ext cx="1449152" cy="1449152"/>
            </a:xfrm>
            <a:prstGeom prst="arc">
              <a:avLst>
                <a:gd name="adj1" fmla="val 13567850"/>
                <a:gd name="adj2" fmla="val 18845083"/>
              </a:avLst>
            </a:prstGeom>
            <a:ln w="19050" cap="rnd">
              <a:solidFill>
                <a:schemeClr val="accent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2">
              <a:extLst>
                <a:ext uri="{FF2B5EF4-FFF2-40B4-BE49-F238E27FC236}">
                  <a16:creationId xmlns:a16="http://schemas.microsoft.com/office/drawing/2014/main" id="{4D0C5E7C-D408-594A-B948-47EEE12249F6}"/>
                </a:ext>
              </a:extLst>
            </p:cNvPr>
            <p:cNvSpPr/>
            <p:nvPr/>
          </p:nvSpPr>
          <p:spPr>
            <a:xfrm flipV="1">
              <a:off x="6353090" y="494763"/>
              <a:ext cx="1449152" cy="1449152"/>
            </a:xfrm>
            <a:prstGeom prst="arc">
              <a:avLst>
                <a:gd name="adj1" fmla="val 13567850"/>
                <a:gd name="adj2" fmla="val 18845083"/>
              </a:avLst>
            </a:prstGeom>
            <a:ln w="19050" cap="rnd">
              <a:solidFill>
                <a:schemeClr val="accent2">
                  <a:lumMod val="60000"/>
                  <a:lumOff val="40000"/>
                </a:schemeClr>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74968C9-0337-C944-99CA-468A943CADEA}"/>
              </a:ext>
            </a:extLst>
          </p:cNvPr>
          <p:cNvGrpSpPr/>
          <p:nvPr/>
        </p:nvGrpSpPr>
        <p:grpSpPr>
          <a:xfrm>
            <a:off x="922350" y="1127935"/>
            <a:ext cx="7299299" cy="638722"/>
            <a:chOff x="922350" y="1294912"/>
            <a:chExt cx="7299299" cy="638722"/>
          </a:xfrm>
        </p:grpSpPr>
        <p:sp>
          <p:nvSpPr>
            <p:cNvPr id="32" name="Oval 9">
              <a:extLst>
                <a:ext uri="{FF2B5EF4-FFF2-40B4-BE49-F238E27FC236}">
                  <a16:creationId xmlns:a16="http://schemas.microsoft.com/office/drawing/2014/main" id="{FDEE0B0B-DDEF-244A-9CC1-EBC63F344B3B}"/>
                </a:ext>
              </a:extLst>
            </p:cNvPr>
            <p:cNvSpPr/>
            <p:nvPr/>
          </p:nvSpPr>
          <p:spPr>
            <a:xfrm>
              <a:off x="922350" y="1294912"/>
              <a:ext cx="638722" cy="638722"/>
            </a:xfrm>
            <a:prstGeom prst="ellipse">
              <a:avLst/>
            </a:prstGeom>
            <a:solidFill>
              <a:schemeClr val="bg1"/>
            </a:solidFill>
            <a:ln w="63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0">
              <a:extLst>
                <a:ext uri="{FF2B5EF4-FFF2-40B4-BE49-F238E27FC236}">
                  <a16:creationId xmlns:a16="http://schemas.microsoft.com/office/drawing/2014/main" id="{5AA6609A-14F5-7B45-A92A-A8CEE89E8EDA}"/>
                </a:ext>
              </a:extLst>
            </p:cNvPr>
            <p:cNvSpPr/>
            <p:nvPr/>
          </p:nvSpPr>
          <p:spPr>
            <a:xfrm>
              <a:off x="2587494" y="1294912"/>
              <a:ext cx="638722" cy="638722"/>
            </a:xfrm>
            <a:prstGeom prst="ellipse">
              <a:avLst/>
            </a:prstGeom>
            <a:solidFill>
              <a:schemeClr val="bg1"/>
            </a:solidFill>
            <a:ln w="63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1">
              <a:extLst>
                <a:ext uri="{FF2B5EF4-FFF2-40B4-BE49-F238E27FC236}">
                  <a16:creationId xmlns:a16="http://schemas.microsoft.com/office/drawing/2014/main" id="{EAD1DCE3-BB3F-364F-BBDE-CC2B4C7D1FEF}"/>
                </a:ext>
              </a:extLst>
            </p:cNvPr>
            <p:cNvSpPr/>
            <p:nvPr/>
          </p:nvSpPr>
          <p:spPr>
            <a:xfrm>
              <a:off x="4252638" y="1294912"/>
              <a:ext cx="638722" cy="638722"/>
            </a:xfrm>
            <a:prstGeom prst="ellipse">
              <a:avLst/>
            </a:prstGeom>
            <a:solidFill>
              <a:schemeClr val="bg1"/>
            </a:solidFill>
            <a:ln w="63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3">
              <a:extLst>
                <a:ext uri="{FF2B5EF4-FFF2-40B4-BE49-F238E27FC236}">
                  <a16:creationId xmlns:a16="http://schemas.microsoft.com/office/drawing/2014/main" id="{DE5A69D1-3081-D441-B9CA-E3C2A28DE096}"/>
                </a:ext>
              </a:extLst>
            </p:cNvPr>
            <p:cNvSpPr/>
            <p:nvPr/>
          </p:nvSpPr>
          <p:spPr>
            <a:xfrm>
              <a:off x="5917782" y="1294912"/>
              <a:ext cx="638722" cy="638722"/>
            </a:xfrm>
            <a:prstGeom prst="ellipse">
              <a:avLst/>
            </a:prstGeom>
            <a:solidFill>
              <a:schemeClr val="bg1"/>
            </a:solidFill>
            <a:ln w="63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22">
              <a:extLst>
                <a:ext uri="{FF2B5EF4-FFF2-40B4-BE49-F238E27FC236}">
                  <a16:creationId xmlns:a16="http://schemas.microsoft.com/office/drawing/2014/main" id="{6632C2A5-0DAB-6C4B-9B24-567A709D4545}"/>
                </a:ext>
              </a:extLst>
            </p:cNvPr>
            <p:cNvSpPr/>
            <p:nvPr/>
          </p:nvSpPr>
          <p:spPr>
            <a:xfrm>
              <a:off x="7582927" y="1294912"/>
              <a:ext cx="638722" cy="638722"/>
            </a:xfrm>
            <a:prstGeom prst="ellipse">
              <a:avLst/>
            </a:prstGeom>
            <a:solidFill>
              <a:schemeClr val="bg1"/>
            </a:solidFill>
            <a:ln w="63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09A9AFE-81A1-F54E-A185-8FC9F4DA58C4}"/>
              </a:ext>
            </a:extLst>
          </p:cNvPr>
          <p:cNvGrpSpPr/>
          <p:nvPr/>
        </p:nvGrpSpPr>
        <p:grpSpPr>
          <a:xfrm>
            <a:off x="2179057" y="3226780"/>
            <a:ext cx="1463040" cy="1485041"/>
            <a:chOff x="2179057" y="3269842"/>
            <a:chExt cx="1463040" cy="1485041"/>
          </a:xfrm>
        </p:grpSpPr>
        <p:pic>
          <p:nvPicPr>
            <p:cNvPr id="56" name="Picture 29">
              <a:extLst>
                <a:ext uri="{FF2B5EF4-FFF2-40B4-BE49-F238E27FC236}">
                  <a16:creationId xmlns:a16="http://schemas.microsoft.com/office/drawing/2014/main" id="{4E121C12-ED7F-C74A-9765-75B5CCC765E6}"/>
                </a:ext>
              </a:extLst>
            </p:cNvPr>
            <p:cNvPicPr>
              <a:picLocks noChangeAspect="1" noChangeArrowheads="1"/>
            </p:cNvPicPr>
            <p:nvPr/>
          </p:nvPicPr>
          <p:blipFill rotWithShape="1">
            <a:blip r:embed="rId2" cstate="screen">
              <a:biLevel thresh="75000"/>
              <a:extLst>
                <a:ext uri="{28A0092B-C50C-407E-A947-70E740481C1C}">
                  <a14:useLocalDpi xmlns:a14="http://schemas.microsoft.com/office/drawing/2010/main"/>
                </a:ext>
              </a:extLst>
            </a:blip>
            <a:srcRect t="5521" b="25142"/>
            <a:stretch/>
          </p:blipFill>
          <p:spPr bwMode="auto">
            <a:xfrm>
              <a:off x="2179057" y="3269842"/>
              <a:ext cx="1463040" cy="745566"/>
            </a:xfrm>
            <a:prstGeom prst="rect">
              <a:avLst/>
            </a:prstGeom>
            <a:solidFill>
              <a:sysClr val="window" lastClr="FFFFFF"/>
            </a:solidFill>
            <a:ln w="6350" cap="flat" cmpd="sng" algn="ctr">
              <a:solidFill>
                <a:schemeClr val="bg2"/>
              </a:solidFill>
              <a:prstDash val="solid"/>
            </a:ln>
            <a:effectLst/>
          </p:spPr>
        </p:pic>
        <p:pic>
          <p:nvPicPr>
            <p:cNvPr id="57" name="Picture 30">
              <a:extLst>
                <a:ext uri="{FF2B5EF4-FFF2-40B4-BE49-F238E27FC236}">
                  <a16:creationId xmlns:a16="http://schemas.microsoft.com/office/drawing/2014/main" id="{29B212B0-E7E5-6640-97C8-2420BC330933}"/>
                </a:ext>
              </a:extLst>
            </p:cNvPr>
            <p:cNvPicPr>
              <a:picLocks noChangeAspect="1" noChangeArrowheads="1"/>
            </p:cNvPicPr>
            <p:nvPr/>
          </p:nvPicPr>
          <p:blipFill>
            <a:blip r:embed="rId3" cstate="print">
              <a:biLevel thresh="75000"/>
              <a:extLst>
                <a:ext uri="{28A0092B-C50C-407E-A947-70E740481C1C}">
                  <a14:useLocalDpi xmlns:a14="http://schemas.microsoft.com/office/drawing/2010/main"/>
                </a:ext>
              </a:extLst>
            </a:blip>
            <a:srcRect/>
            <a:stretch>
              <a:fillRect/>
            </a:stretch>
          </p:blipFill>
          <p:spPr bwMode="auto">
            <a:xfrm>
              <a:off x="2179057" y="4074304"/>
              <a:ext cx="1463040" cy="680579"/>
            </a:xfrm>
            <a:prstGeom prst="rect">
              <a:avLst/>
            </a:prstGeom>
            <a:solidFill>
              <a:sysClr val="window" lastClr="FFFFFF"/>
            </a:solidFill>
            <a:ln w="6350" cap="flat" cmpd="sng" algn="ctr">
              <a:solidFill>
                <a:schemeClr val="bg2"/>
              </a:solidFill>
              <a:prstDash val="solid"/>
            </a:ln>
            <a:effectLst/>
          </p:spPr>
        </p:pic>
      </p:grpSp>
      <p:grpSp>
        <p:nvGrpSpPr>
          <p:cNvPr id="11" name="Group 10">
            <a:extLst>
              <a:ext uri="{FF2B5EF4-FFF2-40B4-BE49-F238E27FC236}">
                <a16:creationId xmlns:a16="http://schemas.microsoft.com/office/drawing/2014/main" id="{4AB99341-3435-D641-8112-63A2374F8EC4}"/>
              </a:ext>
            </a:extLst>
          </p:cNvPr>
          <p:cNvGrpSpPr/>
          <p:nvPr/>
        </p:nvGrpSpPr>
        <p:grpSpPr>
          <a:xfrm>
            <a:off x="3840480" y="2967168"/>
            <a:ext cx="1463040" cy="1752971"/>
            <a:chOff x="3840480" y="1468142"/>
            <a:chExt cx="1463040" cy="1752971"/>
          </a:xfrm>
        </p:grpSpPr>
        <p:pic>
          <p:nvPicPr>
            <p:cNvPr id="58" name="Picture 39">
              <a:extLst>
                <a:ext uri="{FF2B5EF4-FFF2-40B4-BE49-F238E27FC236}">
                  <a16:creationId xmlns:a16="http://schemas.microsoft.com/office/drawing/2014/main" id="{4FE8FA4A-0C13-A84F-8018-4A5DCAECB0CC}"/>
                </a:ext>
              </a:extLst>
            </p:cNvPr>
            <p:cNvPicPr>
              <a:picLocks noChangeAspect="1" noChangeArrowheads="1"/>
            </p:cNvPicPr>
            <p:nvPr/>
          </p:nvPicPr>
          <p:blipFill rotWithShape="1">
            <a:blip r:embed="rId4" cstate="print">
              <a:biLevel thresh="75000"/>
              <a:extLst>
                <a:ext uri="{28A0092B-C50C-407E-A947-70E740481C1C}">
                  <a14:useLocalDpi xmlns:a14="http://schemas.microsoft.com/office/drawing/2010/main"/>
                </a:ext>
              </a:extLst>
            </a:blip>
            <a:srcRect t="-6279"/>
            <a:stretch/>
          </p:blipFill>
          <p:spPr bwMode="auto">
            <a:xfrm>
              <a:off x="3840480" y="1468142"/>
              <a:ext cx="1463040" cy="654274"/>
            </a:xfrm>
            <a:prstGeom prst="rect">
              <a:avLst/>
            </a:prstGeom>
            <a:solidFill>
              <a:sysClr val="window" lastClr="FFFFFF"/>
            </a:solidFill>
            <a:ln w="6350" cap="flat" cmpd="sng" algn="ctr">
              <a:solidFill>
                <a:schemeClr val="bg2"/>
              </a:solidFill>
              <a:prstDash val="solid"/>
            </a:ln>
            <a:effectLst/>
          </p:spPr>
        </p:pic>
        <p:pic>
          <p:nvPicPr>
            <p:cNvPr id="59" name="Picture 40">
              <a:extLst>
                <a:ext uri="{FF2B5EF4-FFF2-40B4-BE49-F238E27FC236}">
                  <a16:creationId xmlns:a16="http://schemas.microsoft.com/office/drawing/2014/main" id="{3E30A97E-1B54-CC41-BDA2-4CBD325B8692}"/>
                </a:ext>
              </a:extLst>
            </p:cNvPr>
            <p:cNvPicPr>
              <a:picLocks noChangeAspect="1" noChangeArrowheads="1"/>
            </p:cNvPicPr>
            <p:nvPr/>
          </p:nvPicPr>
          <p:blipFill rotWithShape="1">
            <a:blip r:embed="rId5" cstate="screen">
              <a:biLevel thresh="75000"/>
              <a:extLst>
                <a:ext uri="{28A0092B-C50C-407E-A947-70E740481C1C}">
                  <a14:useLocalDpi xmlns:a14="http://schemas.microsoft.com/office/drawing/2010/main"/>
                </a:ext>
              </a:extLst>
            </a:blip>
            <a:srcRect t="13520" r="10015" b="12422"/>
            <a:stretch/>
          </p:blipFill>
          <p:spPr bwMode="auto">
            <a:xfrm>
              <a:off x="3840480" y="2167972"/>
              <a:ext cx="1463040" cy="1053141"/>
            </a:xfrm>
            <a:prstGeom prst="rect">
              <a:avLst/>
            </a:prstGeom>
            <a:solidFill>
              <a:sysClr val="window" lastClr="FFFFFF"/>
            </a:solidFill>
            <a:ln w="6350" cap="flat" cmpd="sng" algn="ctr">
              <a:solidFill>
                <a:schemeClr val="bg2"/>
              </a:solidFill>
              <a:prstDash val="solid"/>
            </a:ln>
            <a:effectLst/>
          </p:spPr>
        </p:pic>
      </p:grpSp>
      <p:pic>
        <p:nvPicPr>
          <p:cNvPr id="60" name="Picture 41">
            <a:extLst>
              <a:ext uri="{FF2B5EF4-FFF2-40B4-BE49-F238E27FC236}">
                <a16:creationId xmlns:a16="http://schemas.microsoft.com/office/drawing/2014/main" id="{ACE13832-28FC-E447-AD26-5928A04A3CEE}"/>
              </a:ext>
            </a:extLst>
          </p:cNvPr>
          <p:cNvPicPr>
            <a:picLocks noChangeAspect="1" noChangeArrowheads="1"/>
          </p:cNvPicPr>
          <p:nvPr/>
        </p:nvPicPr>
        <p:blipFill>
          <a:blip r:embed="rId6" cstate="screen">
            <a:biLevel thresh="75000"/>
            <a:extLst>
              <a:ext uri="{28A0092B-C50C-407E-A947-70E740481C1C}">
                <a14:useLocalDpi xmlns:a14="http://schemas.microsoft.com/office/drawing/2010/main"/>
              </a:ext>
            </a:extLst>
          </a:blip>
          <a:srcRect/>
          <a:stretch>
            <a:fillRect/>
          </a:stretch>
        </p:blipFill>
        <p:spPr bwMode="auto">
          <a:xfrm>
            <a:off x="5501903" y="3125400"/>
            <a:ext cx="1463040" cy="698921"/>
          </a:xfrm>
          <a:prstGeom prst="rect">
            <a:avLst/>
          </a:prstGeom>
          <a:solidFill>
            <a:sysClr val="window" lastClr="FFFFFF"/>
          </a:solidFill>
          <a:ln w="6350" cap="flat" cmpd="sng" algn="ctr">
            <a:solidFill>
              <a:schemeClr val="bg2"/>
            </a:solidFill>
            <a:prstDash val="solid"/>
          </a:ln>
          <a:effectLst/>
        </p:spPr>
      </p:pic>
      <p:pic>
        <p:nvPicPr>
          <p:cNvPr id="62" name="Picture 61">
            <a:extLst>
              <a:ext uri="{FF2B5EF4-FFF2-40B4-BE49-F238E27FC236}">
                <a16:creationId xmlns:a16="http://schemas.microsoft.com/office/drawing/2014/main" id="{B2E9561E-FC4B-5543-836D-31E41C3C5129}"/>
              </a:ext>
            </a:extLst>
          </p:cNvPr>
          <p:cNvPicPr>
            <a:picLocks noChangeAspect="1"/>
          </p:cNvPicPr>
          <p:nvPr/>
        </p:nvPicPr>
        <p:blipFill>
          <a:blip r:embed="rId7" cstate="print">
            <a:biLevel thresh="75000"/>
            <a:extLst>
              <a:ext uri="{28A0092B-C50C-407E-A947-70E740481C1C}">
                <a14:useLocalDpi xmlns:a14="http://schemas.microsoft.com/office/drawing/2010/main"/>
              </a:ext>
            </a:extLst>
          </a:blip>
          <a:stretch>
            <a:fillRect/>
          </a:stretch>
        </p:blipFill>
        <p:spPr>
          <a:xfrm>
            <a:off x="517634" y="2967163"/>
            <a:ext cx="1463040" cy="1361294"/>
          </a:xfrm>
          <a:prstGeom prst="rect">
            <a:avLst/>
          </a:prstGeom>
          <a:solidFill>
            <a:sysClr val="window" lastClr="FFFFFF"/>
          </a:solidFill>
          <a:ln w="6350" cap="flat" cmpd="sng" algn="ctr">
            <a:solidFill>
              <a:schemeClr val="bg2"/>
            </a:solidFill>
            <a:prstDash val="solid"/>
          </a:ln>
          <a:effectLst/>
        </p:spPr>
      </p:pic>
      <p:sp>
        <p:nvSpPr>
          <p:cNvPr id="2" name="Footer Placeholder 1">
            <a:extLst>
              <a:ext uri="{FF2B5EF4-FFF2-40B4-BE49-F238E27FC236}">
                <a16:creationId xmlns:a16="http://schemas.microsoft.com/office/drawing/2014/main" id="{30158C2F-9AF9-DD44-89EE-D5B63924AA7C}"/>
              </a:ext>
            </a:extLst>
          </p:cNvPr>
          <p:cNvSpPr>
            <a:spLocks noGrp="1"/>
          </p:cNvSpPr>
          <p:nvPr>
            <p:ph type="ftr" sz="quarter" idx="13"/>
          </p:nvPr>
        </p:nvSpPr>
        <p:spPr/>
        <p:txBody>
          <a:bodyPr/>
          <a:lstStyle/>
          <a:p>
            <a:r>
              <a:rPr lang="en-US"/>
              <a:t>© 2020</a:t>
            </a:r>
          </a:p>
        </p:txBody>
      </p:sp>
      <p:sp>
        <p:nvSpPr>
          <p:cNvPr id="5" name="Slide Number Placeholder 4">
            <a:extLst>
              <a:ext uri="{FF2B5EF4-FFF2-40B4-BE49-F238E27FC236}">
                <a16:creationId xmlns:a16="http://schemas.microsoft.com/office/drawing/2014/main" id="{E891162A-A848-0046-B95C-9D8EEC502B95}"/>
              </a:ext>
            </a:extLst>
          </p:cNvPr>
          <p:cNvSpPr>
            <a:spLocks noGrp="1"/>
          </p:cNvSpPr>
          <p:nvPr>
            <p:ph type="sldNum" sz="quarter" idx="14"/>
          </p:nvPr>
        </p:nvSpPr>
        <p:spPr/>
        <p:txBody>
          <a:bodyPr/>
          <a:lstStyle/>
          <a:p>
            <a:fld id="{2EFEF571-C9B4-4D92-A7F7-315B894862A8}" type="slidenum">
              <a:rPr lang="en-US" smtClean="0"/>
              <a:pPr/>
              <a:t>131</a:t>
            </a:fld>
            <a:endParaRPr lang="en-US"/>
          </a:p>
        </p:txBody>
      </p:sp>
      <p:pic>
        <p:nvPicPr>
          <p:cNvPr id="7" name="Picture 6">
            <a:extLst>
              <a:ext uri="{FF2B5EF4-FFF2-40B4-BE49-F238E27FC236}">
                <a16:creationId xmlns:a16="http://schemas.microsoft.com/office/drawing/2014/main" id="{05CB36E9-5D36-4E46-9466-F1F42A2E7DC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33488" y="1298388"/>
            <a:ext cx="374664" cy="288365"/>
          </a:xfrm>
          <a:prstGeom prst="rect">
            <a:avLst/>
          </a:prstGeom>
        </p:spPr>
      </p:pic>
      <p:pic>
        <p:nvPicPr>
          <p:cNvPr id="9" name="Picture 8">
            <a:extLst>
              <a:ext uri="{FF2B5EF4-FFF2-40B4-BE49-F238E27FC236}">
                <a16:creationId xmlns:a16="http://schemas.microsoft.com/office/drawing/2014/main" id="{05BAD873-595E-0840-BC94-91FA8AD6FC3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55967" y="1254684"/>
            <a:ext cx="390230" cy="394821"/>
          </a:xfrm>
          <a:prstGeom prst="rect">
            <a:avLst/>
          </a:prstGeom>
        </p:spPr>
      </p:pic>
      <p:pic>
        <p:nvPicPr>
          <p:cNvPr id="15" name="Picture 14">
            <a:extLst>
              <a:ext uri="{FF2B5EF4-FFF2-40B4-BE49-F238E27FC236}">
                <a16:creationId xmlns:a16="http://schemas.microsoft.com/office/drawing/2014/main" id="{F2C50D6F-F4A4-DF43-B0C1-193D58F0BB5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424828" y="1315198"/>
            <a:ext cx="305272" cy="280520"/>
          </a:xfrm>
          <a:prstGeom prst="rect">
            <a:avLst/>
          </a:prstGeom>
        </p:spPr>
      </p:pic>
      <p:pic>
        <p:nvPicPr>
          <p:cNvPr id="17" name="Picture 16">
            <a:extLst>
              <a:ext uri="{FF2B5EF4-FFF2-40B4-BE49-F238E27FC236}">
                <a16:creationId xmlns:a16="http://schemas.microsoft.com/office/drawing/2014/main" id="{4DD08F8B-622E-524A-97FC-B60F9EA57B5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757469" y="1308473"/>
            <a:ext cx="332141" cy="278280"/>
          </a:xfrm>
          <a:prstGeom prst="rect">
            <a:avLst/>
          </a:prstGeom>
        </p:spPr>
      </p:pic>
      <p:pic>
        <p:nvPicPr>
          <p:cNvPr id="19" name="Picture 18">
            <a:extLst>
              <a:ext uri="{FF2B5EF4-FFF2-40B4-BE49-F238E27FC236}">
                <a16:creationId xmlns:a16="http://schemas.microsoft.com/office/drawing/2014/main" id="{242B8495-FDE0-E04E-B2F7-11F33545A67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14872" y="1231901"/>
            <a:ext cx="261223" cy="444500"/>
          </a:xfrm>
          <a:prstGeom prst="rect">
            <a:avLst/>
          </a:prstGeom>
        </p:spPr>
      </p:pic>
    </p:spTree>
    <p:extLst>
      <p:ext uri="{BB962C8B-B14F-4D97-AF65-F5344CB8AC3E}">
        <p14:creationId xmlns:p14="http://schemas.microsoft.com/office/powerpoint/2010/main" val="12197134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86F3806-FEFB-E44D-8B31-61ACA993F157}"/>
              </a:ext>
            </a:extLst>
          </p:cNvPr>
          <p:cNvSpPr>
            <a:spLocks noGrp="1"/>
          </p:cNvSpPr>
          <p:nvPr>
            <p:ph type="title"/>
          </p:nvPr>
        </p:nvSpPr>
        <p:spPr>
          <a:xfrm>
            <a:off x="336808" y="303978"/>
            <a:ext cx="4712761" cy="923330"/>
          </a:xfrm>
        </p:spPr>
        <p:txBody>
          <a:bodyPr/>
          <a:lstStyle/>
          <a:p>
            <a:r>
              <a:rPr lang="en-US" dirty="0"/>
              <a:t>Global content services for a personal care brand’s marketing operations</a:t>
            </a:r>
          </a:p>
        </p:txBody>
      </p:sp>
      <p:sp>
        <p:nvSpPr>
          <p:cNvPr id="2" name="Footer Placeholder 1">
            <a:extLst>
              <a:ext uri="{FF2B5EF4-FFF2-40B4-BE49-F238E27FC236}">
                <a16:creationId xmlns:a16="http://schemas.microsoft.com/office/drawing/2014/main" id="{CCF72E63-CE26-DE46-B9FA-A2D52AE985BB}"/>
              </a:ext>
            </a:extLst>
          </p:cNvPr>
          <p:cNvSpPr>
            <a:spLocks noGrp="1"/>
          </p:cNvSpPr>
          <p:nvPr>
            <p:ph type="ftr" sz="quarter" idx="13"/>
          </p:nvPr>
        </p:nvSpPr>
        <p:spPr/>
        <p:txBody>
          <a:bodyPr/>
          <a:lstStyle/>
          <a:p>
            <a:r>
              <a:rPr lang="en-US"/>
              <a:t>© 2020</a:t>
            </a:r>
          </a:p>
        </p:txBody>
      </p:sp>
      <p:sp>
        <p:nvSpPr>
          <p:cNvPr id="4" name="Slide Number Placeholder 3">
            <a:extLst>
              <a:ext uri="{FF2B5EF4-FFF2-40B4-BE49-F238E27FC236}">
                <a16:creationId xmlns:a16="http://schemas.microsoft.com/office/drawing/2014/main" id="{BB39B8D8-E20A-AA41-800A-F706AE9CC880}"/>
              </a:ext>
            </a:extLst>
          </p:cNvPr>
          <p:cNvSpPr>
            <a:spLocks noGrp="1"/>
          </p:cNvSpPr>
          <p:nvPr>
            <p:ph type="sldNum" sz="quarter" idx="14"/>
          </p:nvPr>
        </p:nvSpPr>
        <p:spPr/>
        <p:txBody>
          <a:bodyPr/>
          <a:lstStyle/>
          <a:p>
            <a:fld id="{CDEE2954-54E9-4846-B9AA-9D6731F553AF}" type="slidenum">
              <a:rPr lang="en-US" smtClean="0"/>
              <a:pPr/>
              <a:t>132</a:t>
            </a:fld>
            <a:endParaRPr lang="en-US"/>
          </a:p>
        </p:txBody>
      </p:sp>
      <p:sp>
        <p:nvSpPr>
          <p:cNvPr id="21" name="Text Placeholder 20">
            <a:extLst>
              <a:ext uri="{FF2B5EF4-FFF2-40B4-BE49-F238E27FC236}">
                <a16:creationId xmlns:a16="http://schemas.microsoft.com/office/drawing/2014/main" id="{47FE19F3-6D6C-FD4B-9415-FCB7F2AAC337}"/>
              </a:ext>
            </a:extLst>
          </p:cNvPr>
          <p:cNvSpPr>
            <a:spLocks noGrp="1"/>
          </p:cNvSpPr>
          <p:nvPr>
            <p:ph type="body" sz="quarter" idx="15"/>
          </p:nvPr>
        </p:nvSpPr>
        <p:spPr>
          <a:xfrm>
            <a:off x="340335" y="1359715"/>
            <a:ext cx="1471532" cy="1554272"/>
          </a:xfrm>
        </p:spPr>
        <p:txBody>
          <a:bodyPr/>
          <a:lstStyle/>
          <a:p>
            <a:r>
              <a:rPr lang="en-US" dirty="0"/>
              <a:t>The Story</a:t>
            </a:r>
          </a:p>
          <a:p>
            <a:pPr lvl="1"/>
            <a:r>
              <a:rPr lang="en-US" altLang="x-none" sz="800" dirty="0"/>
              <a:t>Client was looking to consolidate and deliver their campaigns and content more efficiently </a:t>
            </a:r>
          </a:p>
          <a:p>
            <a:pPr lvl="1"/>
            <a:r>
              <a:rPr lang="en-US" altLang="x-none" sz="800" dirty="0"/>
              <a:t>Needed a partner to globally support roll outs and provide publishing and content services first piloting in NA and extending globally</a:t>
            </a:r>
          </a:p>
        </p:txBody>
      </p:sp>
      <p:sp>
        <p:nvSpPr>
          <p:cNvPr id="44" name="Text Placeholder 43">
            <a:extLst>
              <a:ext uri="{FF2B5EF4-FFF2-40B4-BE49-F238E27FC236}">
                <a16:creationId xmlns:a16="http://schemas.microsoft.com/office/drawing/2014/main" id="{EBA0189D-199C-4E4B-95DB-DA068D5C9813}"/>
              </a:ext>
            </a:extLst>
          </p:cNvPr>
          <p:cNvSpPr>
            <a:spLocks noGrp="1"/>
          </p:cNvSpPr>
          <p:nvPr>
            <p:ph type="body" sz="quarter" idx="16"/>
          </p:nvPr>
        </p:nvSpPr>
        <p:spPr>
          <a:xfrm>
            <a:off x="2022643" y="1359715"/>
            <a:ext cx="2618932" cy="1754326"/>
          </a:xfrm>
        </p:spPr>
        <p:txBody>
          <a:bodyPr/>
          <a:lstStyle/>
          <a:p>
            <a:r>
              <a:rPr lang="en-US" dirty="0"/>
              <a:t>We Delivered</a:t>
            </a:r>
          </a:p>
          <a:p>
            <a:pPr lvl="1"/>
            <a:r>
              <a:rPr lang="en-US" sz="800" dirty="0"/>
              <a:t>Cognizant partnered with the client to consolidate all their global campaign initiatives and activities</a:t>
            </a:r>
          </a:p>
          <a:p>
            <a:pPr lvl="1"/>
            <a:r>
              <a:rPr lang="en-US" sz="800" dirty="0"/>
              <a:t>Delivered digital factory content production services</a:t>
            </a:r>
          </a:p>
          <a:p>
            <a:pPr lvl="1"/>
            <a:r>
              <a:rPr lang="en-US" sz="800" dirty="0"/>
              <a:t>Created repository for assets to implement reusability, faster utilization of assets, low cost development and enabling Branding consistencies across multiple geographies</a:t>
            </a:r>
          </a:p>
          <a:p>
            <a:pPr lvl="1"/>
            <a:r>
              <a:rPr lang="en-US" sz="800" dirty="0"/>
              <a:t>Implemented Multi-site approach and templatization for brand websites</a:t>
            </a:r>
          </a:p>
          <a:p>
            <a:pPr lvl="1"/>
            <a:r>
              <a:rPr lang="en-US" sz="800" dirty="0"/>
              <a:t>The campaign consolidation program has covered close 30+brands, 123+projects, over 25 languages</a:t>
            </a:r>
          </a:p>
        </p:txBody>
      </p:sp>
      <p:sp>
        <p:nvSpPr>
          <p:cNvPr id="80" name="Text Placeholder 79">
            <a:extLst>
              <a:ext uri="{FF2B5EF4-FFF2-40B4-BE49-F238E27FC236}">
                <a16:creationId xmlns:a16="http://schemas.microsoft.com/office/drawing/2014/main" id="{1E70F203-97EE-EF4D-BA04-17477AD86E69}"/>
              </a:ext>
            </a:extLst>
          </p:cNvPr>
          <p:cNvSpPr>
            <a:spLocks noGrp="1"/>
          </p:cNvSpPr>
          <p:nvPr>
            <p:ph type="body" sz="quarter" idx="17"/>
          </p:nvPr>
        </p:nvSpPr>
        <p:spPr>
          <a:xfrm>
            <a:off x="717749" y="3720716"/>
            <a:ext cx="1212191" cy="707886"/>
          </a:xfrm>
        </p:spPr>
        <p:txBody>
          <a:bodyPr/>
          <a:lstStyle/>
          <a:p>
            <a:pPr algn="ctr"/>
            <a:r>
              <a:rPr lang="en-US" dirty="0"/>
              <a:t>30%</a:t>
            </a:r>
          </a:p>
        </p:txBody>
      </p:sp>
      <p:sp>
        <p:nvSpPr>
          <p:cNvPr id="81" name="Text Placeholder 80">
            <a:extLst>
              <a:ext uri="{FF2B5EF4-FFF2-40B4-BE49-F238E27FC236}">
                <a16:creationId xmlns:a16="http://schemas.microsoft.com/office/drawing/2014/main" id="{7FDD2E1B-D691-5748-AAEF-846BDE829144}"/>
              </a:ext>
            </a:extLst>
          </p:cNvPr>
          <p:cNvSpPr>
            <a:spLocks noGrp="1"/>
          </p:cNvSpPr>
          <p:nvPr>
            <p:ph type="body" sz="quarter" idx="18"/>
          </p:nvPr>
        </p:nvSpPr>
        <p:spPr>
          <a:xfrm>
            <a:off x="780266" y="4355740"/>
            <a:ext cx="1087156" cy="246221"/>
          </a:xfrm>
        </p:spPr>
        <p:txBody>
          <a:bodyPr wrap="none"/>
          <a:lstStyle/>
          <a:p>
            <a:pPr lvl="0" algn="ctr"/>
            <a:r>
              <a:rPr lang="en-US" dirty="0"/>
              <a:t>Time to Market</a:t>
            </a:r>
          </a:p>
        </p:txBody>
      </p:sp>
      <p:cxnSp>
        <p:nvCxnSpPr>
          <p:cNvPr id="11" name="Straight Connector 10">
            <a:extLst>
              <a:ext uri="{FF2B5EF4-FFF2-40B4-BE49-F238E27FC236}">
                <a16:creationId xmlns:a16="http://schemas.microsoft.com/office/drawing/2014/main" id="{FC2EE493-D2C8-D342-A819-048AA343A8BD}"/>
              </a:ext>
            </a:extLst>
          </p:cNvPr>
          <p:cNvCxnSpPr>
            <a:cxnSpLocks/>
          </p:cNvCxnSpPr>
          <p:nvPr/>
        </p:nvCxnSpPr>
        <p:spPr>
          <a:xfrm flipV="1">
            <a:off x="419100" y="3307765"/>
            <a:ext cx="4209544"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65466" y="4355740"/>
            <a:ext cx="1235704" cy="369332"/>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85000"/>
                    <a:lumOff val="15000"/>
                  </a:schemeClr>
                </a:solidFill>
                <a:effectLst/>
                <a:uLnTx/>
                <a:uFillTx/>
                <a:latin typeface="Arial" panose="020B0604020202020204"/>
                <a:ea typeface="Segoe UI" panose="020B0502040204020203" pitchFamily="34" charset="0"/>
                <a:cs typeface="Segoe UI" panose="020B0502040204020203" pitchFamily="34" charset="0"/>
              </a:rPr>
              <a:t>YOY Improvement in Cost Savings</a:t>
            </a:r>
          </a:p>
        </p:txBody>
      </p:sp>
      <p:sp>
        <p:nvSpPr>
          <p:cNvPr id="17" name="Oval 16"/>
          <p:cNvSpPr/>
          <p:nvPr/>
        </p:nvSpPr>
        <p:spPr bwMode="auto">
          <a:xfrm>
            <a:off x="2446053" y="3721298"/>
            <a:ext cx="640080" cy="640080"/>
          </a:xfrm>
          <a:prstGeom prst="ellipse">
            <a:avLst/>
          </a:prstGeom>
          <a:solidFill>
            <a:schemeClr val="bg1"/>
          </a:solidFill>
          <a:ln w="6350">
            <a:solidFill>
              <a:schemeClr val="accent3"/>
            </a:solidFill>
            <a:prstDash val="sysDash"/>
            <a:round/>
            <a:headEnd/>
            <a:tailEnd/>
          </a:ln>
        </p:spPr>
        <p:txBody>
          <a:bodyPr wrap="none"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20</a:t>
            </a:r>
            <a:r>
              <a:rPr kumimoji="0" lang="en-US" sz="2000" b="1" i="0" u="none" strike="noStrike" kern="1200" cap="none" spc="0" normalizeH="0" baseline="30000" noProof="0" dirty="0">
                <a:ln>
                  <a:noFill/>
                </a:ln>
                <a:solidFill>
                  <a:srgbClr val="000000"/>
                </a:solidFill>
                <a:effectLst/>
                <a:uLnTx/>
                <a:uFillTx/>
                <a:latin typeface="Arial" panose="020B0604020202020204"/>
                <a:ea typeface="+mn-ea"/>
                <a:cs typeface="+mn-cs"/>
              </a:rPr>
              <a:t>%</a:t>
            </a:r>
          </a:p>
        </p:txBody>
      </p:sp>
      <p:sp>
        <p:nvSpPr>
          <p:cNvPr id="18" name="Oval 17"/>
          <p:cNvSpPr/>
          <p:nvPr/>
        </p:nvSpPr>
        <p:spPr bwMode="auto">
          <a:xfrm>
            <a:off x="3634106" y="3721298"/>
            <a:ext cx="640080" cy="640080"/>
          </a:xfrm>
          <a:prstGeom prst="ellipse">
            <a:avLst/>
          </a:prstGeom>
          <a:solidFill>
            <a:schemeClr val="bg1"/>
          </a:solidFill>
          <a:ln w="6350">
            <a:solidFill>
              <a:schemeClr val="accent3"/>
            </a:solidFill>
            <a:prstDash val="sysDash"/>
            <a:round/>
            <a:headEnd/>
            <a:tailEnd/>
          </a:ln>
        </p:spPr>
        <p:txBody>
          <a:bodyPr wrap="none"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25</a:t>
            </a:r>
          </a:p>
        </p:txBody>
      </p:sp>
      <p:sp>
        <p:nvSpPr>
          <p:cNvPr id="19" name="TextBox 18"/>
          <p:cNvSpPr txBox="1"/>
          <p:nvPr/>
        </p:nvSpPr>
        <p:spPr>
          <a:xfrm>
            <a:off x="3336296" y="4355740"/>
            <a:ext cx="1235704" cy="230832"/>
          </a:xfrm>
          <a:prstGeom prst="rect">
            <a:avLst/>
          </a:prstGeom>
          <a:noFill/>
        </p:spPr>
        <p:txBody>
          <a:bodyPr wrap="square" rtlCol="0">
            <a:sp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lumMod val="85000"/>
                    <a:lumOff val="15000"/>
                  </a:schemeClr>
                </a:solidFill>
                <a:effectLst/>
                <a:uLnTx/>
                <a:uFillTx/>
                <a:latin typeface="Arial" panose="020B0604020202020204"/>
                <a:ea typeface="Segoe UI" panose="020B0502040204020203" pitchFamily="34" charset="0"/>
                <a:cs typeface="Segoe UI" panose="020B0502040204020203" pitchFamily="34" charset="0"/>
              </a:rPr>
              <a:t>Languages </a:t>
            </a:r>
          </a:p>
        </p:txBody>
      </p:sp>
      <p:grpSp>
        <p:nvGrpSpPr>
          <p:cNvPr id="88" name="Group 87">
            <a:extLst>
              <a:ext uri="{FF2B5EF4-FFF2-40B4-BE49-F238E27FC236}">
                <a16:creationId xmlns:a16="http://schemas.microsoft.com/office/drawing/2014/main" id="{27B8FCA7-EACD-164E-938A-ACD88E183660}"/>
              </a:ext>
            </a:extLst>
          </p:cNvPr>
          <p:cNvGrpSpPr/>
          <p:nvPr/>
        </p:nvGrpSpPr>
        <p:grpSpPr>
          <a:xfrm>
            <a:off x="5167902" y="445538"/>
            <a:ext cx="3665081" cy="2924211"/>
            <a:chOff x="5332288" y="515112"/>
            <a:chExt cx="3665081" cy="2924211"/>
          </a:xfrm>
        </p:grpSpPr>
        <p:pic>
          <p:nvPicPr>
            <p:cNvPr id="39" name="Picture 23"/>
            <p:cNvPicPr>
              <a:picLocks noChangeAspect="1"/>
            </p:cNvPicPr>
            <p:nvPr/>
          </p:nvPicPr>
          <p:blipFill rotWithShape="1">
            <a:blip r:embed="rId2" cstate="print">
              <a:extLst>
                <a:ext uri="{28A0092B-C50C-407E-A947-70E740481C1C}">
                  <a14:useLocalDpi xmlns:a14="http://schemas.microsoft.com/office/drawing/2010/main"/>
                </a:ext>
              </a:extLst>
            </a:blip>
            <a:srcRect t="-167"/>
            <a:stretch/>
          </p:blipFill>
          <p:spPr>
            <a:xfrm>
              <a:off x="5450621" y="657546"/>
              <a:ext cx="3428415" cy="1900720"/>
            </a:xfrm>
            <a:prstGeom prst="rect">
              <a:avLst/>
            </a:prstGeom>
          </p:spPr>
        </p:pic>
        <p:pic>
          <p:nvPicPr>
            <p:cNvPr id="82" name="Picture 81">
              <a:extLst>
                <a:ext uri="{FF2B5EF4-FFF2-40B4-BE49-F238E27FC236}">
                  <a16:creationId xmlns:a16="http://schemas.microsoft.com/office/drawing/2014/main" id="{BB1C4AEA-8DD3-DB41-AA48-81C98EB8A9D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32288" y="515112"/>
              <a:ext cx="3665081" cy="2924211"/>
            </a:xfrm>
            <a:prstGeom prst="rect">
              <a:avLst/>
            </a:prstGeom>
          </p:spPr>
        </p:pic>
      </p:grpSp>
      <p:grpSp>
        <p:nvGrpSpPr>
          <p:cNvPr id="85" name="Group 84">
            <a:extLst>
              <a:ext uri="{FF2B5EF4-FFF2-40B4-BE49-F238E27FC236}">
                <a16:creationId xmlns:a16="http://schemas.microsoft.com/office/drawing/2014/main" id="{438D8688-B5F1-7844-BD55-3E8892EABB16}"/>
              </a:ext>
            </a:extLst>
          </p:cNvPr>
          <p:cNvGrpSpPr/>
          <p:nvPr/>
        </p:nvGrpSpPr>
        <p:grpSpPr>
          <a:xfrm>
            <a:off x="4906966" y="2375647"/>
            <a:ext cx="665277" cy="1336548"/>
            <a:chOff x="4970989" y="2948681"/>
            <a:chExt cx="849899" cy="1707455"/>
          </a:xfrm>
        </p:grpSpPr>
        <p:pic>
          <p:nvPicPr>
            <p:cNvPr id="35" name="Picture 8"/>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5026020" y="3002549"/>
              <a:ext cx="737781" cy="1592839"/>
            </a:xfrm>
            <a:prstGeom prst="roundRect">
              <a:avLst>
                <a:gd name="adj" fmla="val 86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83" descr="A close up of a computer&#13;&#10;&#13;&#10;Description automatically generated">
              <a:extLst>
                <a:ext uri="{FF2B5EF4-FFF2-40B4-BE49-F238E27FC236}">
                  <a16:creationId xmlns:a16="http://schemas.microsoft.com/office/drawing/2014/main" id="{0CDFD252-6399-194A-A5E3-3330CCFC64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70989" y="2948681"/>
              <a:ext cx="849899" cy="1707455"/>
            </a:xfrm>
            <a:prstGeom prst="rect">
              <a:avLst/>
            </a:prstGeom>
          </p:spPr>
        </p:pic>
      </p:grpSp>
      <p:cxnSp>
        <p:nvCxnSpPr>
          <p:cNvPr id="42" name="Straight Connector 41">
            <a:extLst>
              <a:ext uri="{FF2B5EF4-FFF2-40B4-BE49-F238E27FC236}">
                <a16:creationId xmlns:a16="http://schemas.microsoft.com/office/drawing/2014/main" id="{6892BECE-AD01-AC49-9E45-3DEC7D4383DC}"/>
              </a:ext>
            </a:extLst>
          </p:cNvPr>
          <p:cNvCxnSpPr>
            <a:cxnSpLocks/>
          </p:cNvCxnSpPr>
          <p:nvPr/>
        </p:nvCxnSpPr>
        <p:spPr>
          <a:xfrm flipV="1">
            <a:off x="419100" y="1129155"/>
            <a:ext cx="4570343"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5E8DB9B7-D2F5-8D45-A82E-B8B3CA443F5F}"/>
              </a:ext>
            </a:extLst>
          </p:cNvPr>
          <p:cNvGrpSpPr/>
          <p:nvPr/>
        </p:nvGrpSpPr>
        <p:grpSpPr>
          <a:xfrm>
            <a:off x="5161317" y="5326467"/>
            <a:ext cx="3208599" cy="455070"/>
            <a:chOff x="5161317" y="4057064"/>
            <a:chExt cx="3208599" cy="455070"/>
          </a:xfrm>
        </p:grpSpPr>
        <p:sp>
          <p:nvSpPr>
            <p:cNvPr id="47" name="Rectangle 46"/>
            <p:cNvSpPr/>
            <p:nvPr/>
          </p:nvSpPr>
          <p:spPr>
            <a:xfrm>
              <a:off x="5161317" y="4057064"/>
              <a:ext cx="3208599" cy="45507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81" b="0" i="0" u="none" strike="noStrike" kern="1200" cap="none" spc="0" normalizeH="0" baseline="0" noProof="0">
                <a:ln>
                  <a:noFill/>
                </a:ln>
                <a:solidFill>
                  <a:prstClr val="white"/>
                </a:solidFill>
                <a:effectLst/>
                <a:uLnTx/>
                <a:uFillTx/>
                <a:latin typeface="Calibri"/>
                <a:ea typeface="+mn-ea"/>
                <a:cs typeface="+mn-cs"/>
              </a:endParaRPr>
            </a:p>
          </p:txBody>
        </p:sp>
        <p:sp>
          <p:nvSpPr>
            <p:cNvPr id="49" name="TextBox 48"/>
            <p:cNvSpPr txBox="1"/>
            <p:nvPr/>
          </p:nvSpPr>
          <p:spPr>
            <a:xfrm>
              <a:off x="5200267" y="4119982"/>
              <a:ext cx="889987" cy="346249"/>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825" b="0" i="0" u="none" strike="noStrike" kern="1200" cap="all" spc="50" normalizeH="0" noProof="0" dirty="0">
                  <a:ln>
                    <a:noFill/>
                  </a:ln>
                  <a:solidFill>
                    <a:schemeClr val="accent3"/>
                  </a:solidFill>
                  <a:effectLst/>
                  <a:uLnTx/>
                  <a:uFillTx/>
                  <a:latin typeface="Arial"/>
                  <a:ea typeface="+mn-ea"/>
                </a:rPr>
                <a:t>PRODUCTS </a:t>
              </a:r>
            </a:p>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825" b="0" i="0" u="none" strike="noStrike" kern="1200" cap="all" spc="50" normalizeH="0" noProof="0" dirty="0">
                  <a:ln>
                    <a:noFill/>
                  </a:ln>
                  <a:solidFill>
                    <a:schemeClr val="accent3"/>
                  </a:solidFill>
                  <a:effectLst/>
                  <a:uLnTx/>
                  <a:uFillTx/>
                  <a:latin typeface="Arial"/>
                  <a:ea typeface="+mn-ea"/>
                </a:rPr>
                <a:t>LEVERAGED</a:t>
              </a:r>
            </a:p>
          </p:txBody>
        </p:sp>
        <p:grpSp>
          <p:nvGrpSpPr>
            <p:cNvPr id="117" name="Group 116">
              <a:extLst>
                <a:ext uri="{FF2B5EF4-FFF2-40B4-BE49-F238E27FC236}">
                  <a16:creationId xmlns:a16="http://schemas.microsoft.com/office/drawing/2014/main" id="{DD4E96BE-0EEB-0A4B-AF1E-D3FAF1DA4D92}"/>
                </a:ext>
              </a:extLst>
            </p:cNvPr>
            <p:cNvGrpSpPr/>
            <p:nvPr/>
          </p:nvGrpSpPr>
          <p:grpSpPr>
            <a:xfrm>
              <a:off x="6084248" y="4145926"/>
              <a:ext cx="2125610" cy="283464"/>
              <a:chOff x="6183638" y="4145926"/>
              <a:chExt cx="2125610" cy="283464"/>
            </a:xfrm>
          </p:grpSpPr>
          <p:pic>
            <p:nvPicPr>
              <p:cNvPr id="50" name="Picture 49"/>
              <p:cNvPicPr>
                <a:picLocks/>
              </p:cNvPicPr>
              <p:nvPr/>
            </p:nvPicPr>
            <p:blipFill rotWithShape="1">
              <a:blip r:embed="rId6" cstate="print">
                <a:extLst>
                  <a:ext uri="{28A0092B-C50C-407E-A947-70E740481C1C}">
                    <a14:useLocalDpi xmlns:a14="http://schemas.microsoft.com/office/drawing/2010/main"/>
                  </a:ext>
                </a:extLst>
              </a:blip>
              <a:srcRect l="1984" t="2542" r="1984" b="2542"/>
              <a:stretch/>
            </p:blipFill>
            <p:spPr>
              <a:xfrm>
                <a:off x="6183638" y="4148422"/>
                <a:ext cx="278472" cy="278472"/>
              </a:xfrm>
              <a:prstGeom prst="rect">
                <a:avLst/>
              </a:prstGeom>
            </p:spPr>
          </p:pic>
          <p:pic>
            <p:nvPicPr>
              <p:cNvPr id="51" name="Picture 50"/>
              <p:cNvPicPr>
                <a:picLocks/>
              </p:cNvPicPr>
              <p:nvPr/>
            </p:nvPicPr>
            <p:blipFill rotWithShape="1">
              <a:blip r:embed="rId7" cstate="print">
                <a:extLst>
                  <a:ext uri="{28A0092B-C50C-407E-A947-70E740481C1C}">
                    <a14:useLocalDpi xmlns:a14="http://schemas.microsoft.com/office/drawing/2010/main"/>
                  </a:ext>
                </a:extLst>
              </a:blip>
              <a:srcRect l="2425" t="2542" r="2425" b="2542"/>
              <a:stretch/>
            </p:blipFill>
            <p:spPr>
              <a:xfrm>
                <a:off x="6641678" y="4148423"/>
                <a:ext cx="278472" cy="278471"/>
              </a:xfrm>
              <a:prstGeom prst="rect">
                <a:avLst/>
              </a:prstGeom>
            </p:spPr>
          </p:pic>
          <p:pic>
            <p:nvPicPr>
              <p:cNvPr id="53" name="Picture 52"/>
              <p:cNvPicPr>
                <a:picLocks/>
              </p:cNvPicPr>
              <p:nvPr/>
            </p:nvPicPr>
            <p:blipFill>
              <a:blip r:embed="rId8" cstate="print">
                <a:extLst>
                  <a:ext uri="{28A0092B-C50C-407E-A947-70E740481C1C}">
                    <a14:useLocalDpi xmlns:a14="http://schemas.microsoft.com/office/drawing/2010/main"/>
                  </a:ext>
                </a:extLst>
              </a:blip>
              <a:stretch>
                <a:fillRect/>
              </a:stretch>
            </p:blipFill>
            <p:spPr>
              <a:xfrm>
                <a:off x="7099718" y="4145926"/>
                <a:ext cx="283464" cy="283464"/>
              </a:xfrm>
              <a:prstGeom prst="rect">
                <a:avLst/>
              </a:prstGeom>
            </p:spPr>
          </p:pic>
          <p:pic>
            <p:nvPicPr>
              <p:cNvPr id="54" name="Picture 53"/>
              <p:cNvPicPr>
                <a:picLocks/>
              </p:cNvPicPr>
              <p:nvPr/>
            </p:nvPicPr>
            <p:blipFill rotWithShape="1">
              <a:blip r:embed="rId9" cstate="print">
                <a:extLst>
                  <a:ext uri="{28A0092B-C50C-407E-A947-70E740481C1C}">
                    <a14:useLocalDpi xmlns:a14="http://schemas.microsoft.com/office/drawing/2010/main"/>
                  </a:ext>
                </a:extLst>
              </a:blip>
              <a:srcRect l="2524" t="2542" r="2524" b="2542"/>
              <a:stretch/>
            </p:blipFill>
            <p:spPr>
              <a:xfrm>
                <a:off x="7562750" y="4145926"/>
                <a:ext cx="283464" cy="283464"/>
              </a:xfrm>
              <a:prstGeom prst="rect">
                <a:avLst/>
              </a:prstGeom>
            </p:spPr>
          </p:pic>
          <p:pic>
            <p:nvPicPr>
              <p:cNvPr id="55" name="Picture 54"/>
              <p:cNvPicPr>
                <a:picLocks/>
              </p:cNvPicPr>
              <p:nvPr/>
            </p:nvPicPr>
            <p:blipFill rotWithShape="1">
              <a:blip r:embed="rId10" cstate="print">
                <a:extLst>
                  <a:ext uri="{28A0092B-C50C-407E-A947-70E740481C1C}">
                    <a14:useLocalDpi xmlns:a14="http://schemas.microsoft.com/office/drawing/2010/main"/>
                  </a:ext>
                </a:extLst>
              </a:blip>
              <a:srcRect l="5074" t="4190" r="5074" b="4190"/>
              <a:stretch/>
            </p:blipFill>
            <p:spPr>
              <a:xfrm>
                <a:off x="8025784" y="4145926"/>
                <a:ext cx="283464" cy="283464"/>
              </a:xfrm>
              <a:prstGeom prst="rect">
                <a:avLst/>
              </a:prstGeom>
            </p:spPr>
          </p:pic>
        </p:grpSp>
      </p:grpSp>
      <p:grpSp>
        <p:nvGrpSpPr>
          <p:cNvPr id="89" name="Group 88">
            <a:extLst>
              <a:ext uri="{FF2B5EF4-FFF2-40B4-BE49-F238E27FC236}">
                <a16:creationId xmlns:a16="http://schemas.microsoft.com/office/drawing/2014/main" id="{FAC956B5-9AD1-EF44-92FA-F78E4524F9F2}"/>
              </a:ext>
            </a:extLst>
          </p:cNvPr>
          <p:cNvGrpSpPr/>
          <p:nvPr/>
        </p:nvGrpSpPr>
        <p:grpSpPr>
          <a:xfrm>
            <a:off x="6760395" y="1988315"/>
            <a:ext cx="2517169" cy="1897525"/>
            <a:chOff x="8107297" y="3812590"/>
            <a:chExt cx="2073408" cy="1563003"/>
          </a:xfrm>
        </p:grpSpPr>
        <p:pic>
          <p:nvPicPr>
            <p:cNvPr id="37" name="Picture 21"/>
            <p:cNvPicPr>
              <a:picLocks noChangeAspect="1"/>
            </p:cNvPicPr>
            <p:nvPr/>
          </p:nvPicPr>
          <p:blipFill rotWithShape="1">
            <a:blip r:embed="rId11" cstate="print">
              <a:extLst>
                <a:ext uri="{28A0092B-C50C-407E-A947-70E740481C1C}">
                  <a14:useLocalDpi xmlns:a14="http://schemas.microsoft.com/office/drawing/2010/main"/>
                </a:ext>
              </a:extLst>
            </a:blip>
            <a:srcRect t="-6596" b="-6596"/>
            <a:stretch/>
          </p:blipFill>
          <p:spPr>
            <a:xfrm>
              <a:off x="8440583" y="4061430"/>
              <a:ext cx="1415012" cy="1062056"/>
            </a:xfrm>
            <a:prstGeom prst="rect">
              <a:avLst/>
            </a:prstGeom>
            <a:solidFill>
              <a:srgbClr val="066FCE"/>
            </a:solidFill>
          </p:spPr>
        </p:pic>
        <p:pic>
          <p:nvPicPr>
            <p:cNvPr id="86" name="Picture 85" descr="A close up of a screen&#10;&#10;Description automatically generated">
              <a:extLst>
                <a:ext uri="{FF2B5EF4-FFF2-40B4-BE49-F238E27FC236}">
                  <a16:creationId xmlns:a16="http://schemas.microsoft.com/office/drawing/2014/main" id="{9A17C4FA-FE8D-094B-B906-6ADC3DC2843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rot="16200000">
              <a:off x="8362499" y="3557388"/>
              <a:ext cx="1563003" cy="2073408"/>
            </a:xfrm>
            <a:prstGeom prst="rect">
              <a:avLst/>
            </a:prstGeom>
          </p:spPr>
        </p:pic>
      </p:grpSp>
      <p:sp>
        <p:nvSpPr>
          <p:cNvPr id="114" name="Down Arrow 113">
            <a:extLst>
              <a:ext uri="{FF2B5EF4-FFF2-40B4-BE49-F238E27FC236}">
                <a16:creationId xmlns:a16="http://schemas.microsoft.com/office/drawing/2014/main" id="{A6B0931D-B97E-1E43-82FD-5E2806BF4C0C}"/>
              </a:ext>
            </a:extLst>
          </p:cNvPr>
          <p:cNvSpPr/>
          <p:nvPr/>
        </p:nvSpPr>
        <p:spPr>
          <a:xfrm>
            <a:off x="435160" y="3891408"/>
            <a:ext cx="309558" cy="404641"/>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2" name="Rectangle 51">
            <a:extLst>
              <a:ext uri="{FF2B5EF4-FFF2-40B4-BE49-F238E27FC236}">
                <a16:creationId xmlns:a16="http://schemas.microsoft.com/office/drawing/2014/main" id="{1CD4034F-2007-6841-90D2-4108C9AC252E}"/>
              </a:ext>
            </a:extLst>
          </p:cNvPr>
          <p:cNvSpPr/>
          <p:nvPr/>
        </p:nvSpPr>
        <p:spPr>
          <a:xfrm>
            <a:off x="4786840" y="3816274"/>
            <a:ext cx="3528822" cy="798756"/>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lvl="0" algn="ctr" defTabSz="457079">
              <a:defRPr/>
            </a:pPr>
            <a:r>
              <a:rPr lang="en-US" sz="825" cap="all" spc="50" dirty="0">
                <a:solidFill>
                  <a:schemeClr val="accent3"/>
                </a:solidFill>
              </a:rPr>
              <a:t>PRODUCTS LEVERAGED</a:t>
            </a:r>
          </a:p>
        </p:txBody>
      </p:sp>
      <p:grpSp>
        <p:nvGrpSpPr>
          <p:cNvPr id="3" name="Group 2">
            <a:extLst>
              <a:ext uri="{FF2B5EF4-FFF2-40B4-BE49-F238E27FC236}">
                <a16:creationId xmlns:a16="http://schemas.microsoft.com/office/drawing/2014/main" id="{F4814896-4BAD-7D4A-B269-A46568FB8414}"/>
              </a:ext>
            </a:extLst>
          </p:cNvPr>
          <p:cNvGrpSpPr/>
          <p:nvPr/>
        </p:nvGrpSpPr>
        <p:grpSpPr>
          <a:xfrm>
            <a:off x="6230705" y="4104652"/>
            <a:ext cx="2031019" cy="455070"/>
            <a:chOff x="4541754" y="4534959"/>
            <a:chExt cx="2031019" cy="455070"/>
          </a:xfrm>
        </p:grpSpPr>
        <p:grpSp>
          <p:nvGrpSpPr>
            <p:cNvPr id="56" name="Group 55">
              <a:extLst>
                <a:ext uri="{FF2B5EF4-FFF2-40B4-BE49-F238E27FC236}">
                  <a16:creationId xmlns:a16="http://schemas.microsoft.com/office/drawing/2014/main" id="{D6BE6D28-33BE-194A-8ADD-790A9670742F}"/>
                </a:ext>
              </a:extLst>
            </p:cNvPr>
            <p:cNvGrpSpPr/>
            <p:nvPr/>
          </p:nvGrpSpPr>
          <p:grpSpPr>
            <a:xfrm>
              <a:off x="4541754" y="4534959"/>
              <a:ext cx="2031019" cy="455070"/>
              <a:chOff x="5671456" y="4250280"/>
              <a:chExt cx="2031019" cy="455070"/>
            </a:xfrm>
          </p:grpSpPr>
          <p:sp>
            <p:nvSpPr>
              <p:cNvPr id="57" name="Rectangle 56">
                <a:extLst>
                  <a:ext uri="{FF2B5EF4-FFF2-40B4-BE49-F238E27FC236}">
                    <a16:creationId xmlns:a16="http://schemas.microsoft.com/office/drawing/2014/main" id="{7E7D34BE-434D-9C4A-81F0-35B973846218}"/>
                  </a:ext>
                </a:extLst>
              </p:cNvPr>
              <p:cNvSpPr/>
              <p:nvPr/>
            </p:nvSpPr>
            <p:spPr>
              <a:xfrm>
                <a:off x="5671456" y="4250280"/>
                <a:ext cx="2031019" cy="45507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5760" tIns="54864" rtlCol="0" anchor="ctr"/>
              <a:lstStyle/>
              <a:p>
                <a:pPr lvl="0" defTabSz="457079">
                  <a:lnSpc>
                    <a:spcPct val="90000"/>
                  </a:lnSpc>
                  <a:defRPr/>
                </a:pPr>
                <a:r>
                  <a:rPr lang="en-US" sz="900" dirty="0">
                    <a:solidFill>
                      <a:srgbClr val="000000">
                        <a:lumMod val="85000"/>
                        <a:lumOff val="15000"/>
                      </a:srgbClr>
                    </a:solidFill>
                  </a:rPr>
                  <a:t>Adobe </a:t>
                </a:r>
                <a:br>
                  <a:rPr lang="en-US" sz="900" dirty="0">
                    <a:solidFill>
                      <a:srgbClr val="000000">
                        <a:lumMod val="85000"/>
                        <a:lumOff val="15000"/>
                      </a:srgbClr>
                    </a:solidFill>
                  </a:rPr>
                </a:br>
                <a:r>
                  <a:rPr lang="en-US" sz="900" dirty="0">
                    <a:solidFill>
                      <a:srgbClr val="000000">
                        <a:lumMod val="85000"/>
                        <a:lumOff val="15000"/>
                      </a:srgbClr>
                    </a:solidFill>
                  </a:rPr>
                  <a:t>Products </a:t>
                </a:r>
              </a:p>
            </p:txBody>
          </p:sp>
          <p:pic>
            <p:nvPicPr>
              <p:cNvPr id="58" name="Google Shape;1641;p63">
                <a:extLst>
                  <a:ext uri="{FF2B5EF4-FFF2-40B4-BE49-F238E27FC236}">
                    <a16:creationId xmlns:a16="http://schemas.microsoft.com/office/drawing/2014/main" id="{DDDB11F5-35CB-7942-842A-D6AB589724AC}"/>
                  </a:ext>
                </a:extLst>
              </p:cNvPr>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5753204" y="4332779"/>
                <a:ext cx="229935" cy="314401"/>
              </a:xfrm>
              <a:prstGeom prst="rect">
                <a:avLst/>
              </a:prstGeom>
              <a:noFill/>
              <a:ln>
                <a:noFill/>
              </a:ln>
            </p:spPr>
          </p:pic>
        </p:grpSp>
        <p:grpSp>
          <p:nvGrpSpPr>
            <p:cNvPr id="59" name="Group 58">
              <a:extLst>
                <a:ext uri="{FF2B5EF4-FFF2-40B4-BE49-F238E27FC236}">
                  <a16:creationId xmlns:a16="http://schemas.microsoft.com/office/drawing/2014/main" id="{3EC65EAA-C2D0-FD47-82C1-64D0E93456AD}"/>
                </a:ext>
              </a:extLst>
            </p:cNvPr>
            <p:cNvGrpSpPr/>
            <p:nvPr/>
          </p:nvGrpSpPr>
          <p:grpSpPr>
            <a:xfrm>
              <a:off x="5578871" y="4573123"/>
              <a:ext cx="957796" cy="383182"/>
              <a:chOff x="4825835" y="4142817"/>
              <a:chExt cx="957796" cy="383182"/>
            </a:xfrm>
          </p:grpSpPr>
          <p:sp>
            <p:nvSpPr>
              <p:cNvPr id="60" name="Rectangle 59">
                <a:extLst>
                  <a:ext uri="{FF2B5EF4-FFF2-40B4-BE49-F238E27FC236}">
                    <a16:creationId xmlns:a16="http://schemas.microsoft.com/office/drawing/2014/main" id="{7E72F124-D1DB-A24E-8F07-E444888FE167}"/>
                  </a:ext>
                </a:extLst>
              </p:cNvPr>
              <p:cNvSpPr/>
              <p:nvPr/>
            </p:nvSpPr>
            <p:spPr>
              <a:xfrm>
                <a:off x="5128310" y="4142817"/>
                <a:ext cx="655321" cy="383182"/>
              </a:xfrm>
              <a:prstGeom prst="rect">
                <a:avLst/>
              </a:prstGeom>
            </p:spPr>
            <p:txBody>
              <a:bodyPr wrap="square" anchor="ctr">
                <a:spAutoFit/>
              </a:bodyPr>
              <a:lstStyle/>
              <a:p>
                <a:pPr defTabSz="457079">
                  <a:lnSpc>
                    <a:spcPct val="90000"/>
                  </a:lnSpc>
                  <a:defRPr/>
                </a:pPr>
                <a:r>
                  <a:rPr lang="en-US" sz="700" dirty="0">
                    <a:solidFill>
                      <a:schemeClr val="tx1">
                        <a:lumMod val="85000"/>
                        <a:lumOff val="15000"/>
                      </a:schemeClr>
                    </a:solidFill>
                  </a:rPr>
                  <a:t>Adobe </a:t>
                </a:r>
                <a:br>
                  <a:rPr lang="en-US" sz="700" dirty="0">
                    <a:solidFill>
                      <a:schemeClr val="tx1">
                        <a:lumMod val="85000"/>
                        <a:lumOff val="15000"/>
                      </a:schemeClr>
                    </a:solidFill>
                  </a:rPr>
                </a:br>
                <a:r>
                  <a:rPr lang="en-US" sz="700" dirty="0">
                    <a:solidFill>
                      <a:schemeClr val="tx1">
                        <a:lumMod val="85000"/>
                        <a:lumOff val="15000"/>
                      </a:schemeClr>
                    </a:solidFill>
                  </a:rPr>
                  <a:t>Marketing Cloud</a:t>
                </a:r>
              </a:p>
            </p:txBody>
          </p:sp>
          <p:pic>
            <p:nvPicPr>
              <p:cNvPr id="61" name="Picture 60">
                <a:extLst>
                  <a:ext uri="{FF2B5EF4-FFF2-40B4-BE49-F238E27FC236}">
                    <a16:creationId xmlns:a16="http://schemas.microsoft.com/office/drawing/2014/main" id="{BDFE98E5-338B-A34C-92E3-19A74B31CCDF}"/>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825835" y="4169196"/>
                <a:ext cx="340750" cy="330424"/>
              </a:xfrm>
              <a:prstGeom prst="rect">
                <a:avLst/>
              </a:prstGeom>
            </p:spPr>
          </p:pic>
        </p:grpSp>
      </p:grpSp>
      <p:pic>
        <p:nvPicPr>
          <p:cNvPr id="62" name="Picture 61">
            <a:extLst>
              <a:ext uri="{FF2B5EF4-FFF2-40B4-BE49-F238E27FC236}">
                <a16:creationId xmlns:a16="http://schemas.microsoft.com/office/drawing/2014/main" id="{3554D9DE-A54F-9045-8CE5-B6F69EDD0D74}"/>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4922563" y="4191732"/>
            <a:ext cx="1183339" cy="280910"/>
          </a:xfrm>
          <a:prstGeom prst="rect">
            <a:avLst/>
          </a:prstGeom>
        </p:spPr>
      </p:pic>
      <p:sp>
        <p:nvSpPr>
          <p:cNvPr id="43" name="TextBox 42">
            <a:extLst>
              <a:ext uri="{FF2B5EF4-FFF2-40B4-BE49-F238E27FC236}">
                <a16:creationId xmlns:a16="http://schemas.microsoft.com/office/drawing/2014/main" id="{54300044-5526-5943-AEF1-A83B9683E243}"/>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2599329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79C959B-1E0E-C846-8A52-B1CE81E4F25E}"/>
              </a:ext>
            </a:extLst>
          </p:cNvPr>
          <p:cNvSpPr>
            <a:spLocks noGrp="1"/>
          </p:cNvSpPr>
          <p:nvPr>
            <p:ph type="title"/>
          </p:nvPr>
        </p:nvSpPr>
        <p:spPr>
          <a:xfrm>
            <a:off x="336808" y="303978"/>
            <a:ext cx="5160350" cy="1477328"/>
          </a:xfrm>
        </p:spPr>
        <p:txBody>
          <a:bodyPr/>
          <a:lstStyle/>
          <a:p>
            <a:r>
              <a:rPr lang="en-US" dirty="0"/>
              <a:t>Multichannel digital production partner on SFMC &amp; Veeva enabled via automation</a:t>
            </a:r>
            <a:br>
              <a:rPr lang="en-US" dirty="0"/>
            </a:br>
            <a:br>
              <a:rPr lang="en-US" dirty="0"/>
            </a:br>
            <a:endParaRPr lang="en-US" dirty="0"/>
          </a:p>
        </p:txBody>
      </p:sp>
      <p:sp>
        <p:nvSpPr>
          <p:cNvPr id="13" name="Footer Placeholder 12">
            <a:extLst>
              <a:ext uri="{FF2B5EF4-FFF2-40B4-BE49-F238E27FC236}">
                <a16:creationId xmlns:a16="http://schemas.microsoft.com/office/drawing/2014/main" id="{0D980212-D547-F34D-90A8-E17569C0A934}"/>
              </a:ext>
            </a:extLst>
          </p:cNvPr>
          <p:cNvSpPr>
            <a:spLocks noGrp="1"/>
          </p:cNvSpPr>
          <p:nvPr>
            <p:ph type="ftr" sz="quarter" idx="13"/>
          </p:nvPr>
        </p:nvSpPr>
        <p:spPr/>
        <p:txBody>
          <a:bodyPr/>
          <a:lstStyle/>
          <a:p>
            <a:r>
              <a:rPr lang="en-US"/>
              <a:t>© 2020</a:t>
            </a:r>
          </a:p>
        </p:txBody>
      </p:sp>
      <p:sp>
        <p:nvSpPr>
          <p:cNvPr id="22" name="Slide Number Placeholder 21">
            <a:extLst>
              <a:ext uri="{FF2B5EF4-FFF2-40B4-BE49-F238E27FC236}">
                <a16:creationId xmlns:a16="http://schemas.microsoft.com/office/drawing/2014/main" id="{DB65C637-B2A3-7D46-8666-B0108B7F4487}"/>
              </a:ext>
            </a:extLst>
          </p:cNvPr>
          <p:cNvSpPr>
            <a:spLocks noGrp="1"/>
          </p:cNvSpPr>
          <p:nvPr>
            <p:ph type="sldNum" sz="quarter" idx="14"/>
          </p:nvPr>
        </p:nvSpPr>
        <p:spPr/>
        <p:txBody>
          <a:bodyPr/>
          <a:lstStyle/>
          <a:p>
            <a:fld id="{CDEE2954-54E9-4846-B9AA-9D6731F553AF}" type="slidenum">
              <a:rPr lang="en-US" smtClean="0"/>
              <a:pPr/>
              <a:t>133</a:t>
            </a:fld>
            <a:endParaRPr lang="en-US"/>
          </a:p>
        </p:txBody>
      </p:sp>
      <p:sp>
        <p:nvSpPr>
          <p:cNvPr id="2" name="Text Placeholder 1">
            <a:extLst>
              <a:ext uri="{FF2B5EF4-FFF2-40B4-BE49-F238E27FC236}">
                <a16:creationId xmlns:a16="http://schemas.microsoft.com/office/drawing/2014/main" id="{C941AD51-30FC-4B4E-A0C0-FB6D076A39C7}"/>
              </a:ext>
            </a:extLst>
          </p:cNvPr>
          <p:cNvSpPr>
            <a:spLocks noGrp="1"/>
          </p:cNvSpPr>
          <p:nvPr>
            <p:ph type="body" sz="quarter" idx="15"/>
          </p:nvPr>
        </p:nvSpPr>
        <p:spPr>
          <a:xfrm>
            <a:off x="340334" y="1203924"/>
            <a:ext cx="1796474" cy="1851789"/>
          </a:xfrm>
        </p:spPr>
        <p:txBody>
          <a:bodyPr/>
          <a:lstStyle/>
          <a:p>
            <a:r>
              <a:rPr lang="en-US" dirty="0"/>
              <a:t>The Story</a:t>
            </a:r>
          </a:p>
          <a:p>
            <a:pPr lvl="1"/>
            <a:r>
              <a:rPr lang="en-US" sz="800" dirty="0"/>
              <a:t>Build and deliver CLM presentations and Field Marketing emails on Veeva and marketing campaign emails on SFMC platforms </a:t>
            </a:r>
          </a:p>
          <a:p>
            <a:pPr lvl="1"/>
            <a:r>
              <a:rPr lang="en-US" sz="800" dirty="0"/>
              <a:t>Robust production model with competitive pricing driven by volume was required</a:t>
            </a:r>
          </a:p>
          <a:p>
            <a:pPr lvl="1"/>
            <a:r>
              <a:rPr lang="en-US" sz="800" dirty="0"/>
              <a:t>Accommodate varied demands across the globe</a:t>
            </a:r>
          </a:p>
          <a:p>
            <a:pPr lvl="1"/>
            <a:r>
              <a:rPr lang="en-US" sz="800" dirty="0"/>
              <a:t>Needed innovative solutions to meet growing market demands</a:t>
            </a:r>
          </a:p>
        </p:txBody>
      </p:sp>
      <p:sp>
        <p:nvSpPr>
          <p:cNvPr id="42" name="Text Placeholder 41">
            <a:extLst>
              <a:ext uri="{FF2B5EF4-FFF2-40B4-BE49-F238E27FC236}">
                <a16:creationId xmlns:a16="http://schemas.microsoft.com/office/drawing/2014/main" id="{CE45BF1F-CF41-B24F-8AC9-3630C48E60B5}"/>
              </a:ext>
            </a:extLst>
          </p:cNvPr>
          <p:cNvSpPr>
            <a:spLocks noGrp="1"/>
          </p:cNvSpPr>
          <p:nvPr>
            <p:ph type="body" sz="quarter" idx="16"/>
          </p:nvPr>
        </p:nvSpPr>
        <p:spPr>
          <a:xfrm>
            <a:off x="2235200" y="1203924"/>
            <a:ext cx="3154947" cy="1877437"/>
          </a:xfrm>
        </p:spPr>
        <p:txBody>
          <a:bodyPr/>
          <a:lstStyle/>
          <a:p>
            <a:r>
              <a:rPr lang="en-US" dirty="0"/>
              <a:t>We Delivered</a:t>
            </a:r>
          </a:p>
          <a:p>
            <a:pPr lvl="1"/>
            <a:r>
              <a:rPr lang="en-US" sz="800" b="1" dirty="0">
                <a:solidFill>
                  <a:schemeClr val="tx1">
                    <a:lumMod val="85000"/>
                    <a:lumOff val="15000"/>
                  </a:schemeClr>
                </a:solidFill>
              </a:rPr>
              <a:t>Designed and set up a flex-services unit </a:t>
            </a:r>
            <a:r>
              <a:rPr lang="en-US" sz="800" dirty="0"/>
              <a:t>to cater to varied volumes of demand and ad-hoc requests</a:t>
            </a:r>
          </a:p>
          <a:p>
            <a:pPr lvl="1"/>
            <a:r>
              <a:rPr lang="en-US" sz="800" b="1" dirty="0">
                <a:solidFill>
                  <a:schemeClr val="tx1">
                    <a:lumMod val="85000"/>
                    <a:lumOff val="15000"/>
                  </a:schemeClr>
                </a:solidFill>
              </a:rPr>
              <a:t>Delivered Veeva presentations </a:t>
            </a:r>
            <a:r>
              <a:rPr lang="en-US" sz="800" dirty="0"/>
              <a:t>with Co-Browse capabilities and Field marketing Emails through the factory model</a:t>
            </a:r>
          </a:p>
          <a:p>
            <a:pPr lvl="1"/>
            <a:r>
              <a:rPr lang="en-US" sz="800" b="1" dirty="0">
                <a:solidFill>
                  <a:schemeClr val="tx1">
                    <a:lumMod val="85000"/>
                    <a:lumOff val="15000"/>
                  </a:schemeClr>
                </a:solidFill>
              </a:rPr>
              <a:t>Developed catalogue based pricing </a:t>
            </a:r>
            <a:r>
              <a:rPr lang="en-US" sz="800" dirty="0"/>
              <a:t>to ensure transparency and cost effectiveness</a:t>
            </a:r>
          </a:p>
          <a:p>
            <a:pPr lvl="1"/>
            <a:r>
              <a:rPr lang="en-US" sz="800" b="1" dirty="0">
                <a:solidFill>
                  <a:schemeClr val="tx1">
                    <a:lumMod val="85000"/>
                    <a:lumOff val="15000"/>
                  </a:schemeClr>
                </a:solidFill>
              </a:rPr>
              <a:t>Project managed through dedicated service liaisons at client site to interact with customer marketing teams </a:t>
            </a:r>
            <a:r>
              <a:rPr lang="en-US" sz="800" dirty="0"/>
              <a:t>and business team to conceptualize, provide solution, and enable development</a:t>
            </a:r>
          </a:p>
          <a:p>
            <a:pPr lvl="1"/>
            <a:r>
              <a:rPr lang="en-US" sz="800" b="1" dirty="0">
                <a:solidFill>
                  <a:schemeClr val="tx1">
                    <a:lumMod val="85000"/>
                    <a:lumOff val="15000"/>
                  </a:schemeClr>
                </a:solidFill>
              </a:rPr>
              <a:t>Delivered productivity discounts to client </a:t>
            </a:r>
            <a:r>
              <a:rPr lang="en-US" sz="800" dirty="0"/>
              <a:t>month to month as a result of efficiencies realized through our automated tools. </a:t>
            </a:r>
          </a:p>
        </p:txBody>
      </p:sp>
      <p:grpSp>
        <p:nvGrpSpPr>
          <p:cNvPr id="66" name="Group 65">
            <a:extLst>
              <a:ext uri="{FF2B5EF4-FFF2-40B4-BE49-F238E27FC236}">
                <a16:creationId xmlns:a16="http://schemas.microsoft.com/office/drawing/2014/main" id="{32CF9D2E-59F6-464F-9F02-31B5547E9DB4}"/>
              </a:ext>
            </a:extLst>
          </p:cNvPr>
          <p:cNvGrpSpPr/>
          <p:nvPr/>
        </p:nvGrpSpPr>
        <p:grpSpPr>
          <a:xfrm>
            <a:off x="5661288" y="285955"/>
            <a:ext cx="3063612" cy="3223086"/>
            <a:chOff x="6465399" y="1259490"/>
            <a:chExt cx="1828800" cy="1923997"/>
          </a:xfrm>
        </p:grpSpPr>
        <p:pic>
          <p:nvPicPr>
            <p:cNvPr id="3" name="Picture 2">
              <a:extLst>
                <a:ext uri="{FF2B5EF4-FFF2-40B4-BE49-F238E27FC236}">
                  <a16:creationId xmlns:a16="http://schemas.microsoft.com/office/drawing/2014/main" id="{A44759F0-73BE-774A-85D6-4A5995C76AC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65399" y="2244373"/>
              <a:ext cx="1828800" cy="939114"/>
            </a:xfrm>
            <a:prstGeom prst="rect">
              <a:avLst/>
            </a:prstGeom>
          </p:spPr>
        </p:pic>
        <p:pic>
          <p:nvPicPr>
            <p:cNvPr id="4" name="Picture 3">
              <a:extLst>
                <a:ext uri="{FF2B5EF4-FFF2-40B4-BE49-F238E27FC236}">
                  <a16:creationId xmlns:a16="http://schemas.microsoft.com/office/drawing/2014/main" id="{7A796CEF-229E-AC4C-AF46-0992638EA6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5399" y="1259490"/>
              <a:ext cx="1828800" cy="861501"/>
            </a:xfrm>
            <a:prstGeom prst="rect">
              <a:avLst/>
            </a:prstGeom>
          </p:spPr>
        </p:pic>
      </p:grpSp>
      <p:graphicFrame>
        <p:nvGraphicFramePr>
          <p:cNvPr id="12" name="Table 11">
            <a:extLst>
              <a:ext uri="{FF2B5EF4-FFF2-40B4-BE49-F238E27FC236}">
                <a16:creationId xmlns:a16="http://schemas.microsoft.com/office/drawing/2014/main" id="{E85A3E01-C6A8-BA42-AE50-B22C1BCE0487}"/>
              </a:ext>
            </a:extLst>
          </p:cNvPr>
          <p:cNvGraphicFramePr>
            <a:graphicFrameLocks noGrp="1"/>
          </p:cNvGraphicFramePr>
          <p:nvPr/>
        </p:nvGraphicFramePr>
        <p:xfrm>
          <a:off x="419100" y="3329473"/>
          <a:ext cx="4894044" cy="812800"/>
        </p:xfrm>
        <a:graphic>
          <a:graphicData uri="http://schemas.openxmlformats.org/drawingml/2006/table">
            <a:tbl>
              <a:tblPr firstRow="1" bandRow="1">
                <a:tableStyleId>{2D5ABB26-0587-4C30-8999-92F81FD0307C}</a:tableStyleId>
              </a:tblPr>
              <a:tblGrid>
                <a:gridCol w="1631348">
                  <a:extLst>
                    <a:ext uri="{9D8B030D-6E8A-4147-A177-3AD203B41FA5}">
                      <a16:colId xmlns:a16="http://schemas.microsoft.com/office/drawing/2014/main" val="2253376631"/>
                    </a:ext>
                  </a:extLst>
                </a:gridCol>
                <a:gridCol w="1631348">
                  <a:extLst>
                    <a:ext uri="{9D8B030D-6E8A-4147-A177-3AD203B41FA5}">
                      <a16:colId xmlns:a16="http://schemas.microsoft.com/office/drawing/2014/main" val="441080943"/>
                    </a:ext>
                  </a:extLst>
                </a:gridCol>
                <a:gridCol w="1631348">
                  <a:extLst>
                    <a:ext uri="{9D8B030D-6E8A-4147-A177-3AD203B41FA5}">
                      <a16:colId xmlns:a16="http://schemas.microsoft.com/office/drawing/2014/main" val="3825669293"/>
                    </a:ext>
                  </a:extLst>
                </a:gridCol>
              </a:tblGrid>
              <a:tr h="355713">
                <a:tc>
                  <a:txBody>
                    <a:bodyPr/>
                    <a:lstStyle/>
                    <a:p>
                      <a:pPr marL="0" marR="0" indent="0" algn="ctr" defTabSz="685800" rtl="0" eaLnBrk="1" fontAlgn="auto" latinLnBrk="0" hangingPunct="1">
                        <a:lnSpc>
                          <a:spcPct val="100000"/>
                        </a:lnSpc>
                        <a:spcBef>
                          <a:spcPts val="0"/>
                        </a:spcBef>
                        <a:spcAft>
                          <a:spcPts val="200"/>
                        </a:spcAft>
                        <a:buClrTx/>
                        <a:buSzTx/>
                        <a:buFontTx/>
                        <a:buNone/>
                        <a:tabLst/>
                        <a:defRPr/>
                      </a:pPr>
                      <a:r>
                        <a:rPr lang="en-US" sz="1400" b="1" kern="0" dirty="0">
                          <a:solidFill>
                            <a:schemeClr val="accent2"/>
                          </a:solidFill>
                          <a:ea typeface="Segoe UI" pitchFamily="34" charset="0"/>
                          <a:cs typeface="Arial" panose="020B0604020202020204" pitchFamily="34" charset="0"/>
                        </a:rPr>
                        <a:t>20,000+</a:t>
                      </a:r>
                      <a:r>
                        <a:rPr lang="en-US" sz="1100" kern="0" dirty="0">
                          <a:solidFill>
                            <a:schemeClr val="accent2"/>
                          </a:solidFill>
                          <a:ea typeface="Segoe UI" pitchFamily="34" charset="0"/>
                          <a:cs typeface="Arial" panose="020B0604020202020204" pitchFamily="34" charset="0"/>
                        </a:rPr>
                        <a:t> </a:t>
                      </a:r>
                    </a:p>
                    <a:p>
                      <a:pPr marL="0" marR="0" indent="0" algn="ctr" defTabSz="685800" rtl="0" eaLnBrk="1" fontAlgn="auto" latinLnBrk="0" hangingPunct="1">
                        <a:lnSpc>
                          <a:spcPct val="100000"/>
                        </a:lnSpc>
                        <a:spcBef>
                          <a:spcPts val="0"/>
                        </a:spcBef>
                        <a:spcAft>
                          <a:spcPts val="200"/>
                        </a:spcAft>
                        <a:buClrTx/>
                        <a:buSzTx/>
                        <a:buFontTx/>
                        <a:buNone/>
                        <a:tabLst/>
                        <a:defRPr/>
                      </a:pPr>
                      <a:r>
                        <a:rPr lang="en-US" sz="800" kern="1200" cap="all" spc="50" baseline="0" dirty="0">
                          <a:solidFill>
                            <a:schemeClr val="tx1">
                              <a:lumMod val="85000"/>
                              <a:lumOff val="15000"/>
                            </a:schemeClr>
                          </a:solidFill>
                          <a:latin typeface="+mn-lt"/>
                          <a:ea typeface="+mn-ea"/>
                          <a:cs typeface="+mn-cs"/>
                        </a:rPr>
                        <a:t>Assets delivered</a:t>
                      </a:r>
                    </a:p>
                  </a:txBody>
                  <a:tcPr marL="45720" marR="45720" marT="0" anchor="ctr">
                    <a:lnL w="9525" cap="flat" cmpd="sng" algn="ctr">
                      <a:noFill/>
                      <a:prstDash val="sysDash"/>
                      <a:round/>
                      <a:headEnd type="none" w="med" len="med"/>
                      <a:tailEnd type="none" w="med" len="med"/>
                    </a:lnL>
                    <a:lnR w="6350" cap="flat" cmpd="sng" algn="ctr">
                      <a:solidFill>
                        <a:schemeClr val="bg2"/>
                      </a:solidFill>
                      <a:prstDash val="solid"/>
                      <a:round/>
                      <a:headEnd type="none" w="med" len="med"/>
                      <a:tailEnd type="none" w="med" len="med"/>
                    </a:lnR>
                    <a:lnT w="9525" cap="flat" cmpd="sng" algn="ctr">
                      <a:noFill/>
                      <a:prstDash val="sysDash"/>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0" marR="0" lvl="0" indent="0" algn="ctr" defTabSz="685783" rtl="0" eaLnBrk="1" fontAlgn="auto" latinLnBrk="0" hangingPunct="1">
                        <a:lnSpc>
                          <a:spcPct val="100000"/>
                        </a:lnSpc>
                        <a:spcBef>
                          <a:spcPts val="0"/>
                        </a:spcBef>
                        <a:spcAft>
                          <a:spcPts val="200"/>
                        </a:spcAft>
                        <a:buClrTx/>
                        <a:buSzTx/>
                        <a:buFontTx/>
                        <a:buNone/>
                        <a:tabLst/>
                        <a:defRPr/>
                      </a:pPr>
                      <a:r>
                        <a:rPr kumimoji="0" lang="en-US" sz="1500" b="1" i="0" u="none" strike="noStrike" kern="0" cap="none" spc="0" normalizeH="0" baseline="0" noProof="0" dirty="0">
                          <a:ln>
                            <a:noFill/>
                          </a:ln>
                          <a:solidFill>
                            <a:srgbClr val="114187"/>
                          </a:solidFill>
                          <a:effectLst/>
                          <a:uLnTx/>
                          <a:uFillTx/>
                          <a:latin typeface="+mn-lt"/>
                          <a:ea typeface="Segoe UI" pitchFamily="34" charset="0"/>
                          <a:cs typeface="Arial" panose="020B0604020202020204" pitchFamily="34" charset="0"/>
                        </a:rPr>
                        <a:t>600+ </a:t>
                      </a:r>
                      <a:br>
                        <a:rPr kumimoji="0" lang="en-US" sz="1500" b="1" i="0" u="none" strike="noStrike" kern="0" cap="none" spc="0" normalizeH="0" baseline="0" noProof="0" dirty="0">
                          <a:ln>
                            <a:noFill/>
                          </a:ln>
                          <a:solidFill>
                            <a:srgbClr val="114187"/>
                          </a:solidFill>
                          <a:effectLst/>
                          <a:uLnTx/>
                          <a:uFillTx/>
                          <a:latin typeface="+mn-lt"/>
                          <a:ea typeface="Segoe UI" pitchFamily="34" charset="0"/>
                          <a:cs typeface="Arial" panose="020B0604020202020204" pitchFamily="34" charset="0"/>
                        </a:rPr>
                      </a:br>
                      <a:r>
                        <a:rPr lang="en-US" sz="800" kern="1200" cap="all" spc="50" baseline="0" noProof="0" dirty="0">
                          <a:solidFill>
                            <a:schemeClr val="tx1">
                              <a:lumMod val="85000"/>
                              <a:lumOff val="15000"/>
                            </a:schemeClr>
                          </a:solidFill>
                          <a:latin typeface="+mn-lt"/>
                          <a:ea typeface="+mn-ea"/>
                          <a:cs typeface="+mn-cs"/>
                        </a:rPr>
                        <a:t>Marketing presentations / approved emails delivered</a:t>
                      </a:r>
                    </a:p>
                  </a:txBody>
                  <a:tcPr marL="45720" marR="45720" marT="0" marB="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9525" cap="flat" cmpd="sng" algn="ctr">
                      <a:noFill/>
                      <a:prstDash val="sysDash"/>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85800" rtl="0" eaLnBrk="1" fontAlgn="auto" latinLnBrk="0" hangingPunct="1">
                        <a:lnSpc>
                          <a:spcPct val="100000"/>
                        </a:lnSpc>
                        <a:spcBef>
                          <a:spcPts val="0"/>
                        </a:spcBef>
                        <a:spcAft>
                          <a:spcPts val="200"/>
                        </a:spcAft>
                        <a:buClrTx/>
                        <a:buSzTx/>
                        <a:buFontTx/>
                        <a:buNone/>
                        <a:tabLst/>
                        <a:defRPr/>
                      </a:pPr>
                      <a:r>
                        <a:rPr lang="en-US" sz="1400" b="1" kern="0" dirty="0">
                          <a:solidFill>
                            <a:schemeClr val="accent2"/>
                          </a:solidFill>
                          <a:latin typeface="+mn-lt"/>
                          <a:ea typeface="Segoe UI" pitchFamily="34" charset="0"/>
                          <a:cs typeface="Arial" panose="020B0604020202020204" pitchFamily="34" charset="0"/>
                        </a:rPr>
                        <a:t>30+ </a:t>
                      </a:r>
                    </a:p>
                    <a:p>
                      <a:pPr algn="ctr">
                        <a:spcAft>
                          <a:spcPts val="200"/>
                        </a:spcAft>
                      </a:pPr>
                      <a:r>
                        <a:rPr lang="en-US" sz="800" kern="1200" cap="all" spc="50" baseline="0" dirty="0">
                          <a:solidFill>
                            <a:schemeClr val="tx1">
                              <a:lumMod val="85000"/>
                              <a:lumOff val="15000"/>
                            </a:schemeClr>
                          </a:solidFill>
                          <a:latin typeface="+mn-lt"/>
                          <a:ea typeface="+mn-ea"/>
                          <a:cs typeface="+mn-cs"/>
                        </a:rPr>
                        <a:t>Countries</a:t>
                      </a:r>
                    </a:p>
                  </a:txBody>
                  <a:tcPr marL="45720" marR="45720" marT="0" anchor="ctr">
                    <a:lnL w="6350" cap="flat" cmpd="sng" algn="ctr">
                      <a:solidFill>
                        <a:schemeClr val="bg2"/>
                      </a:solidFill>
                      <a:prstDash val="solid"/>
                      <a:round/>
                      <a:headEnd type="none" w="med" len="med"/>
                      <a:tailEnd type="none" w="med" len="med"/>
                    </a:lnL>
                    <a:lnR w="9525" cap="flat" cmpd="sng" algn="ctr">
                      <a:noFill/>
                      <a:prstDash val="sysDash"/>
                      <a:round/>
                      <a:headEnd type="none" w="med" len="med"/>
                      <a:tailEnd type="none" w="med" len="med"/>
                    </a:lnR>
                    <a:lnT w="9525" cap="flat" cmpd="sng" algn="ctr">
                      <a:noFill/>
                      <a:prstDash val="sysDash"/>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7571">
                <a:tc>
                  <a:txBody>
                    <a:bodyPr/>
                    <a:lstStyle/>
                    <a:p>
                      <a:pPr marL="0" marR="0" indent="0" algn="ctr" defTabSz="685800" rtl="0" eaLnBrk="1" fontAlgn="auto" latinLnBrk="0" hangingPunct="1">
                        <a:lnSpc>
                          <a:spcPct val="100000"/>
                        </a:lnSpc>
                        <a:spcBef>
                          <a:spcPts val="0"/>
                        </a:spcBef>
                        <a:spcAft>
                          <a:spcPts val="200"/>
                        </a:spcAft>
                        <a:buClrTx/>
                        <a:buSzTx/>
                        <a:buFontTx/>
                        <a:buNone/>
                        <a:tabLst/>
                        <a:defRPr/>
                      </a:pPr>
                      <a:r>
                        <a:rPr lang="en-US" sz="1400" b="1" kern="0" dirty="0">
                          <a:solidFill>
                            <a:schemeClr val="accent2"/>
                          </a:solidFill>
                          <a:latin typeface="+mn-lt"/>
                          <a:ea typeface="Segoe UI" pitchFamily="34" charset="0"/>
                          <a:cs typeface="Arial" panose="020B0604020202020204" pitchFamily="34" charset="0"/>
                        </a:rPr>
                        <a:t>20+ </a:t>
                      </a:r>
                    </a:p>
                    <a:p>
                      <a:pPr algn="ctr">
                        <a:spcAft>
                          <a:spcPts val="200"/>
                        </a:spcAft>
                      </a:pPr>
                      <a:r>
                        <a:rPr lang="en-US" sz="800" kern="1200" cap="all" spc="50" baseline="0" dirty="0">
                          <a:solidFill>
                            <a:schemeClr val="tx1">
                              <a:lumMod val="85000"/>
                              <a:lumOff val="15000"/>
                            </a:schemeClr>
                          </a:solidFill>
                          <a:latin typeface="+mn-lt"/>
                          <a:ea typeface="+mn-ea"/>
                          <a:cs typeface="+mn-cs"/>
                        </a:rPr>
                        <a:t>Brands</a:t>
                      </a:r>
                    </a:p>
                  </a:txBody>
                  <a:tcPr marL="45720" marR="45720" marB="0" anchor="ctr">
                    <a:lnL w="9525" cap="flat" cmpd="sng" algn="ctr">
                      <a:noFill/>
                      <a:prstDash val="sysDash"/>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sz="1000" dirty="0">
                        <a:solidFill>
                          <a:schemeClr val="tx2"/>
                        </a:solidFill>
                      </a:endParaRPr>
                    </a:p>
                  </a:txBody>
                  <a:tcPr marL="45720" marR="45720">
                    <a:lnL w="9525" cap="flat" cmpd="sng" algn="ctr">
                      <a:solidFill>
                        <a:schemeClr val="bg2"/>
                      </a:solidFill>
                      <a:prstDash val="sysDash"/>
                      <a:round/>
                      <a:headEnd type="none" w="med" len="med"/>
                      <a:tailEnd type="none" w="med" len="med"/>
                    </a:lnL>
                    <a:lnR w="9525" cap="flat" cmpd="sng" algn="ctr">
                      <a:solidFill>
                        <a:schemeClr val="bg2"/>
                      </a:solidFill>
                      <a:prstDash val="sysDash"/>
                      <a:round/>
                      <a:headEnd type="none" w="med" len="med"/>
                      <a:tailEnd type="none" w="med" len="med"/>
                    </a:lnR>
                    <a:lnT w="9525" cap="flat" cmpd="sng" algn="ctr">
                      <a:solidFill>
                        <a:schemeClr val="bg2"/>
                      </a:solidFill>
                      <a:prstDash val="sysDash"/>
                      <a:round/>
                      <a:headEnd type="none" w="med" len="med"/>
                      <a:tailEnd type="none" w="med" len="med"/>
                    </a:lnT>
                    <a:lnB w="9525" cap="flat" cmpd="sng" algn="ctr">
                      <a:solidFill>
                        <a:schemeClr val="bg2"/>
                      </a:solidFill>
                      <a:prstDash val="sysDash"/>
                      <a:round/>
                      <a:headEnd type="none" w="med" len="med"/>
                      <a:tailEnd type="none" w="med" len="med"/>
                    </a:lnB>
                  </a:tcPr>
                </a:tc>
                <a:tc>
                  <a:txBody>
                    <a:bodyPr/>
                    <a:lstStyle/>
                    <a:p>
                      <a:pPr marL="0" marR="0" indent="0" algn="ctr" defTabSz="685800" rtl="0" eaLnBrk="1" fontAlgn="auto" latinLnBrk="0" hangingPunct="1">
                        <a:lnSpc>
                          <a:spcPct val="100000"/>
                        </a:lnSpc>
                        <a:spcBef>
                          <a:spcPts val="0"/>
                        </a:spcBef>
                        <a:spcAft>
                          <a:spcPts val="200"/>
                        </a:spcAft>
                        <a:buClrTx/>
                        <a:buSzTx/>
                        <a:buFontTx/>
                        <a:buNone/>
                        <a:tabLst/>
                        <a:defRPr/>
                      </a:pPr>
                      <a:r>
                        <a:rPr lang="en-US" sz="1400" b="1" kern="0" dirty="0">
                          <a:solidFill>
                            <a:schemeClr val="accent2"/>
                          </a:solidFill>
                          <a:latin typeface="+mn-lt"/>
                          <a:ea typeface="Segoe UI" pitchFamily="34" charset="0"/>
                          <a:cs typeface="Arial" panose="020B0604020202020204" pitchFamily="34" charset="0"/>
                        </a:rPr>
                        <a:t>10+ </a:t>
                      </a:r>
                    </a:p>
                    <a:p>
                      <a:pPr algn="ctr">
                        <a:spcAft>
                          <a:spcPts val="200"/>
                        </a:spcAft>
                      </a:pPr>
                      <a:r>
                        <a:rPr lang="en-US" sz="800" kern="1200" cap="all" spc="50" baseline="0" dirty="0">
                          <a:solidFill>
                            <a:schemeClr val="tx1">
                              <a:lumMod val="85000"/>
                              <a:lumOff val="15000"/>
                            </a:schemeClr>
                          </a:solidFill>
                          <a:latin typeface="+mn-lt"/>
                          <a:ea typeface="+mn-ea"/>
                          <a:cs typeface="+mn-cs"/>
                        </a:rPr>
                        <a:t>Languages</a:t>
                      </a:r>
                      <a:endParaRPr lang="en-US" sz="900" kern="1200" cap="all" spc="50" baseline="0" dirty="0">
                        <a:solidFill>
                          <a:schemeClr val="tx1">
                            <a:lumMod val="85000"/>
                            <a:lumOff val="15000"/>
                          </a:schemeClr>
                        </a:solidFill>
                        <a:latin typeface="+mn-lt"/>
                        <a:ea typeface="+mn-ea"/>
                        <a:cs typeface="+mn-cs"/>
                      </a:endParaRPr>
                    </a:p>
                  </a:txBody>
                  <a:tcPr marL="45720" marR="45720" marB="0" anchor="ctr">
                    <a:lnL w="6350" cap="flat" cmpd="sng" algn="ctr">
                      <a:solidFill>
                        <a:schemeClr val="bg2"/>
                      </a:solidFill>
                      <a:prstDash val="solid"/>
                      <a:round/>
                      <a:headEnd type="none" w="med" len="med"/>
                      <a:tailEnd type="none" w="med" len="med"/>
                    </a:lnL>
                    <a:lnR w="9525" cap="flat" cmpd="sng" algn="ctr">
                      <a:noFill/>
                      <a:prstDash val="sysDash"/>
                      <a:round/>
                      <a:headEnd type="none" w="med" len="med"/>
                      <a:tailEnd type="none" w="med" len="med"/>
                    </a:lnR>
                    <a:lnT w="6350" cap="flat" cmpd="sng" algn="ctr">
                      <a:solidFill>
                        <a:schemeClr val="bg2"/>
                      </a:solidFill>
                      <a:prstDash val="solid"/>
                      <a:round/>
                      <a:headEnd type="none" w="med" len="med"/>
                      <a:tailEnd type="none" w="med" len="med"/>
                    </a:lnT>
                    <a:lnB w="9525"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8827815"/>
                  </a:ext>
                </a:extLst>
              </a:tr>
            </a:tbl>
          </a:graphicData>
        </a:graphic>
      </p:graphicFrame>
      <p:grpSp>
        <p:nvGrpSpPr>
          <p:cNvPr id="81" name="Group 80">
            <a:extLst>
              <a:ext uri="{FF2B5EF4-FFF2-40B4-BE49-F238E27FC236}">
                <a16:creationId xmlns:a16="http://schemas.microsoft.com/office/drawing/2014/main" id="{400DEE15-35CC-D949-8B46-4E247F0887F8}"/>
              </a:ext>
            </a:extLst>
          </p:cNvPr>
          <p:cNvGrpSpPr/>
          <p:nvPr/>
        </p:nvGrpSpPr>
        <p:grpSpPr>
          <a:xfrm>
            <a:off x="419099" y="1096512"/>
            <a:ext cx="4894045" cy="2070200"/>
            <a:chOff x="419100" y="1135013"/>
            <a:chExt cx="4152900" cy="2407740"/>
          </a:xfrm>
        </p:grpSpPr>
        <p:cxnSp>
          <p:nvCxnSpPr>
            <p:cNvPr id="5" name="Straight Connector 4">
              <a:extLst>
                <a:ext uri="{FF2B5EF4-FFF2-40B4-BE49-F238E27FC236}">
                  <a16:creationId xmlns:a16="http://schemas.microsoft.com/office/drawing/2014/main" id="{6892BECE-AD01-AC49-9E45-3DEC7D4383DC}"/>
                </a:ext>
              </a:extLst>
            </p:cNvPr>
            <p:cNvCxnSpPr>
              <a:cxnSpLocks/>
            </p:cNvCxnSpPr>
            <p:nvPr/>
          </p:nvCxnSpPr>
          <p:spPr>
            <a:xfrm flipV="1">
              <a:off x="419100" y="1135013"/>
              <a:ext cx="4152900"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C2EE493-D2C8-D342-A819-048AA343A8BD}"/>
                </a:ext>
              </a:extLst>
            </p:cNvPr>
            <p:cNvCxnSpPr>
              <a:cxnSpLocks/>
            </p:cNvCxnSpPr>
            <p:nvPr/>
          </p:nvCxnSpPr>
          <p:spPr>
            <a:xfrm flipV="1">
              <a:off x="419100" y="3542752"/>
              <a:ext cx="4152900"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DB0E487B-AEAB-1A48-B6C3-46F266EF15DC}"/>
              </a:ext>
            </a:extLst>
          </p:cNvPr>
          <p:cNvGrpSpPr/>
          <p:nvPr/>
        </p:nvGrpSpPr>
        <p:grpSpPr>
          <a:xfrm>
            <a:off x="5497158" y="3701638"/>
            <a:ext cx="3238499" cy="977937"/>
            <a:chOff x="4552751" y="4250279"/>
            <a:chExt cx="3238499" cy="977937"/>
          </a:xfrm>
        </p:grpSpPr>
        <p:sp>
          <p:nvSpPr>
            <p:cNvPr id="68" name="Rectangle 67">
              <a:extLst>
                <a:ext uri="{FF2B5EF4-FFF2-40B4-BE49-F238E27FC236}">
                  <a16:creationId xmlns:a16="http://schemas.microsoft.com/office/drawing/2014/main" id="{8CE5EBD0-9E58-5E4A-B767-DF252522BDF4}"/>
                </a:ext>
              </a:extLst>
            </p:cNvPr>
            <p:cNvSpPr/>
            <p:nvPr/>
          </p:nvSpPr>
          <p:spPr>
            <a:xfrm>
              <a:off x="4552751" y="4250279"/>
              <a:ext cx="3238499" cy="97793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lvl="0" algn="ctr" defTabSz="457079">
                <a:defRPr/>
              </a:pPr>
              <a:r>
                <a:rPr lang="en-US" sz="825" cap="all" spc="50" dirty="0">
                  <a:solidFill>
                    <a:schemeClr val="accent3"/>
                  </a:solidFill>
                </a:rPr>
                <a:t>PRODUCTS LEVERAGED</a:t>
              </a:r>
            </a:p>
          </p:txBody>
        </p:sp>
        <p:pic>
          <p:nvPicPr>
            <p:cNvPr id="33" name="Picture 3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88045" y="4452170"/>
              <a:ext cx="572524" cy="425303"/>
            </a:xfrm>
            <a:prstGeom prst="rect">
              <a:avLst/>
            </a:prstGeom>
          </p:spPr>
        </p:pic>
        <p:pic>
          <p:nvPicPr>
            <p:cNvPr id="76" name="Picture 75">
              <a:extLst>
                <a:ext uri="{FF2B5EF4-FFF2-40B4-BE49-F238E27FC236}">
                  <a16:creationId xmlns:a16="http://schemas.microsoft.com/office/drawing/2014/main" id="{0E73DA48-0873-1F43-A97D-E563681D3E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95079" y="4949611"/>
              <a:ext cx="758457" cy="175386"/>
            </a:xfrm>
            <a:prstGeom prst="rect">
              <a:avLst/>
            </a:prstGeom>
          </p:spPr>
        </p:pic>
      </p:grpSp>
      <p:grpSp>
        <p:nvGrpSpPr>
          <p:cNvPr id="88" name="Group 87">
            <a:extLst>
              <a:ext uri="{FF2B5EF4-FFF2-40B4-BE49-F238E27FC236}">
                <a16:creationId xmlns:a16="http://schemas.microsoft.com/office/drawing/2014/main" id="{1E45296F-1CFE-404C-8D48-85E8B423A24B}"/>
              </a:ext>
            </a:extLst>
          </p:cNvPr>
          <p:cNvGrpSpPr/>
          <p:nvPr/>
        </p:nvGrpSpPr>
        <p:grpSpPr>
          <a:xfrm>
            <a:off x="419100" y="4224087"/>
            <a:ext cx="4884420" cy="481263"/>
            <a:chOff x="419100" y="3262964"/>
            <a:chExt cx="4884420" cy="481263"/>
          </a:xfrm>
        </p:grpSpPr>
        <p:sp>
          <p:nvSpPr>
            <p:cNvPr id="82" name="Rounded Rectangle 81">
              <a:extLst>
                <a:ext uri="{FF2B5EF4-FFF2-40B4-BE49-F238E27FC236}">
                  <a16:creationId xmlns:a16="http://schemas.microsoft.com/office/drawing/2014/main" id="{1067A265-E461-0B44-8ABD-8AE772738199}"/>
                </a:ext>
              </a:extLst>
            </p:cNvPr>
            <p:cNvSpPr/>
            <p:nvPr/>
          </p:nvSpPr>
          <p:spPr>
            <a:xfrm>
              <a:off x="419100" y="3262964"/>
              <a:ext cx="4884420" cy="481263"/>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a:extLst>
                <a:ext uri="{FF2B5EF4-FFF2-40B4-BE49-F238E27FC236}">
                  <a16:creationId xmlns:a16="http://schemas.microsoft.com/office/drawing/2014/main" id="{04AD1008-D9E3-C54E-9807-8480BD2F2A72}"/>
                </a:ext>
              </a:extLst>
            </p:cNvPr>
            <p:cNvGrpSpPr/>
            <p:nvPr/>
          </p:nvGrpSpPr>
          <p:grpSpPr>
            <a:xfrm>
              <a:off x="3568431" y="3322392"/>
              <a:ext cx="1504083" cy="362407"/>
              <a:chOff x="2885039" y="3322392"/>
              <a:chExt cx="1504083" cy="362407"/>
            </a:xfrm>
          </p:grpSpPr>
          <p:sp>
            <p:nvSpPr>
              <p:cNvPr id="8" name="Rectangle 14">
                <a:extLst>
                  <a:ext uri="{FF2B5EF4-FFF2-40B4-BE49-F238E27FC236}">
                    <a16:creationId xmlns:a16="http://schemas.microsoft.com/office/drawing/2014/main" id="{FA557D32-A34B-8040-96F7-A26B2A4FE955}"/>
                  </a:ext>
                </a:extLst>
              </p:cNvPr>
              <p:cNvSpPr/>
              <p:nvPr/>
            </p:nvSpPr>
            <p:spPr>
              <a:xfrm>
                <a:off x="3289610" y="3322392"/>
                <a:ext cx="1099512" cy="362407"/>
              </a:xfrm>
              <a:prstGeom prst="rect">
                <a:avLst/>
              </a:prstGeom>
            </p:spPr>
            <p:txBody>
              <a:bodyPr wrap="square" lIns="0" rIns="0">
                <a:spAutoFit/>
              </a:bodyPr>
              <a:lstStyle/>
              <a:p>
                <a:pPr marL="0" marR="0" lvl="0" indent="0" algn="l" defTabSz="457142" rtl="0" eaLnBrk="1" fontAlgn="auto" latinLnBrk="0" hangingPunct="1">
                  <a:lnSpc>
                    <a:spcPct val="90000"/>
                  </a:lnSpc>
                  <a:spcBef>
                    <a:spcPts val="0"/>
                  </a:spcBef>
                  <a:spcAft>
                    <a:spcPts val="3200"/>
                  </a:spcAft>
                  <a:buClrTx/>
                  <a:buSzTx/>
                  <a:buFontTx/>
                  <a:buNone/>
                  <a:tabLst/>
                  <a:defRPr/>
                </a:pPr>
                <a:r>
                  <a:rPr kumimoji="0" lang="en-GB" sz="975" b="1"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t>20% </a:t>
                </a:r>
                <a:r>
                  <a:rPr kumimoji="0" lang="en-GB" sz="975" b="0"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t>cost saving </a:t>
                </a:r>
                <a:br>
                  <a:rPr kumimoji="0" lang="en-GB" sz="975" b="0"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br>
                <a:r>
                  <a:rPr kumimoji="0" lang="en-GB" sz="975" b="0"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t>vs traditional AOR</a:t>
                </a:r>
              </a:p>
            </p:txBody>
          </p:sp>
          <p:pic>
            <p:nvPicPr>
              <p:cNvPr id="11" name="Picture 18">
                <a:extLst>
                  <a:ext uri="{FF2B5EF4-FFF2-40B4-BE49-F238E27FC236}">
                    <a16:creationId xmlns:a16="http://schemas.microsoft.com/office/drawing/2014/main" id="{10F33C23-305A-C949-9DAA-9471453EA8D9}"/>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885039" y="3332057"/>
                <a:ext cx="339719" cy="304576"/>
              </a:xfrm>
              <a:prstGeom prst="rect">
                <a:avLst/>
              </a:prstGeom>
            </p:spPr>
          </p:pic>
        </p:grpSp>
        <p:grpSp>
          <p:nvGrpSpPr>
            <p:cNvPr id="85" name="Group 84">
              <a:extLst>
                <a:ext uri="{FF2B5EF4-FFF2-40B4-BE49-F238E27FC236}">
                  <a16:creationId xmlns:a16="http://schemas.microsoft.com/office/drawing/2014/main" id="{AEE5337B-F719-184F-BF34-590BAB618F9E}"/>
                </a:ext>
              </a:extLst>
            </p:cNvPr>
            <p:cNvGrpSpPr/>
            <p:nvPr/>
          </p:nvGrpSpPr>
          <p:grpSpPr>
            <a:xfrm>
              <a:off x="683360" y="3322392"/>
              <a:ext cx="1360679" cy="362407"/>
              <a:chOff x="433104" y="3322392"/>
              <a:chExt cx="1360679" cy="362407"/>
            </a:xfrm>
          </p:grpSpPr>
          <p:pic>
            <p:nvPicPr>
              <p:cNvPr id="9" name="Picture 16">
                <a:extLst>
                  <a:ext uri="{FF2B5EF4-FFF2-40B4-BE49-F238E27FC236}">
                    <a16:creationId xmlns:a16="http://schemas.microsoft.com/office/drawing/2014/main" id="{C4D7C9F9-94BC-8E4E-86D8-509045BA6D5F}"/>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3104" y="3359573"/>
                <a:ext cx="345653" cy="288044"/>
              </a:xfrm>
              <a:prstGeom prst="rect">
                <a:avLst/>
              </a:prstGeom>
            </p:spPr>
          </p:pic>
          <p:sp>
            <p:nvSpPr>
              <p:cNvPr id="20" name="Rectangle 19"/>
              <p:cNvSpPr/>
              <p:nvPr/>
            </p:nvSpPr>
            <p:spPr>
              <a:xfrm>
                <a:off x="755004" y="3322392"/>
                <a:ext cx="1038779" cy="362407"/>
              </a:xfrm>
              <a:prstGeom prst="rect">
                <a:avLst/>
              </a:prstGeom>
            </p:spPr>
            <p:txBody>
              <a:bodyPr wrap="square">
                <a:spAutoFit/>
              </a:bodyPr>
              <a:lstStyle/>
              <a:p>
                <a:pPr marL="0" marR="0" lvl="0" indent="0" algn="l" defTabSz="457142" rtl="0" eaLnBrk="1" fontAlgn="auto" latinLnBrk="0" hangingPunct="1">
                  <a:lnSpc>
                    <a:spcPct val="90000"/>
                  </a:lnSpc>
                  <a:spcBef>
                    <a:spcPts val="0"/>
                  </a:spcBef>
                  <a:spcAft>
                    <a:spcPts val="3200"/>
                  </a:spcAft>
                  <a:buClrTx/>
                  <a:buSzTx/>
                  <a:buFontTx/>
                  <a:buNone/>
                  <a:tabLst/>
                  <a:defRPr/>
                </a:pPr>
                <a:r>
                  <a:rPr kumimoji="0" lang="en-GB" sz="975" b="1"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t>20% </a:t>
                </a:r>
                <a:r>
                  <a:rPr kumimoji="0" lang="en-GB" sz="975" b="0"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t>Faster </a:t>
                </a:r>
                <a:br>
                  <a:rPr kumimoji="0" lang="en-GB" sz="975" b="0"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br>
                <a:r>
                  <a:rPr kumimoji="0" lang="en-GB" sz="975" b="0"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t>time to market</a:t>
                </a:r>
              </a:p>
            </p:txBody>
          </p:sp>
        </p:grpSp>
        <p:grpSp>
          <p:nvGrpSpPr>
            <p:cNvPr id="84" name="Group 83">
              <a:extLst>
                <a:ext uri="{FF2B5EF4-FFF2-40B4-BE49-F238E27FC236}">
                  <a16:creationId xmlns:a16="http://schemas.microsoft.com/office/drawing/2014/main" id="{775D090C-BDDA-4346-AA6A-B725DE940A10}"/>
                </a:ext>
              </a:extLst>
            </p:cNvPr>
            <p:cNvGrpSpPr/>
            <p:nvPr/>
          </p:nvGrpSpPr>
          <p:grpSpPr>
            <a:xfrm>
              <a:off x="2289495" y="3322392"/>
              <a:ext cx="1069722" cy="362407"/>
              <a:chOff x="1779358" y="3322392"/>
              <a:chExt cx="1069722" cy="362407"/>
            </a:xfrm>
          </p:grpSpPr>
          <p:sp>
            <p:nvSpPr>
              <p:cNvPr id="21" name="Rectangle 20"/>
              <p:cNvSpPr/>
              <p:nvPr/>
            </p:nvSpPr>
            <p:spPr>
              <a:xfrm>
                <a:off x="2022028" y="3322392"/>
                <a:ext cx="827052" cy="362407"/>
              </a:xfrm>
              <a:prstGeom prst="rect">
                <a:avLst/>
              </a:prstGeom>
            </p:spPr>
            <p:txBody>
              <a:bodyPr wrap="square">
                <a:spAutoFit/>
              </a:bodyPr>
              <a:lstStyle/>
              <a:p>
                <a:pPr marL="0" marR="0" lvl="0" indent="0" algn="l" defTabSz="457142" rtl="0" eaLnBrk="1" fontAlgn="auto" latinLnBrk="0" hangingPunct="1">
                  <a:lnSpc>
                    <a:spcPct val="90000"/>
                  </a:lnSpc>
                  <a:spcBef>
                    <a:spcPts val="0"/>
                  </a:spcBef>
                  <a:spcAft>
                    <a:spcPts val="3200"/>
                  </a:spcAft>
                  <a:buClrTx/>
                  <a:buSzTx/>
                  <a:buFontTx/>
                  <a:buNone/>
                  <a:tabLst/>
                  <a:defRPr/>
                </a:pPr>
                <a:r>
                  <a:rPr kumimoji="0" lang="en-GB" sz="975" b="1"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t>20% </a:t>
                </a:r>
                <a:r>
                  <a:rPr kumimoji="0" lang="en-GB" sz="975" b="0" i="0" u="none" strike="noStrike" kern="1200" cap="none" spc="0" normalizeH="0" baseline="0" noProof="0" dirty="0">
                    <a:ln>
                      <a:noFill/>
                    </a:ln>
                    <a:solidFill>
                      <a:srgbClr val="383433"/>
                    </a:solidFill>
                    <a:effectLst/>
                    <a:uLnTx/>
                    <a:uFillTx/>
                    <a:latin typeface="Arial" panose="020B0604020202020204"/>
                    <a:ea typeface="Calibri" charset="0"/>
                    <a:cs typeface="Calibri" charset="0"/>
                  </a:rPr>
                  <a:t>Reusability</a:t>
                </a:r>
              </a:p>
            </p:txBody>
          </p:sp>
          <p:pic>
            <p:nvPicPr>
              <p:cNvPr id="78" name="Picture 77">
                <a:extLst>
                  <a:ext uri="{FF2B5EF4-FFF2-40B4-BE49-F238E27FC236}">
                    <a16:creationId xmlns:a16="http://schemas.microsoft.com/office/drawing/2014/main" id="{AAEF5D81-0063-8C4C-8FC3-4C0CEB2768C0}"/>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779358" y="3374674"/>
                <a:ext cx="257843" cy="257843"/>
              </a:xfrm>
              <a:prstGeom prst="rect">
                <a:avLst/>
              </a:prstGeom>
            </p:spPr>
          </p:pic>
        </p:grpSp>
      </p:grpSp>
      <p:grpSp>
        <p:nvGrpSpPr>
          <p:cNvPr id="10" name="Group 9">
            <a:extLst>
              <a:ext uri="{FF2B5EF4-FFF2-40B4-BE49-F238E27FC236}">
                <a16:creationId xmlns:a16="http://schemas.microsoft.com/office/drawing/2014/main" id="{549E5BE7-267E-464F-B342-B60DF9C49ACF}"/>
              </a:ext>
            </a:extLst>
          </p:cNvPr>
          <p:cNvGrpSpPr/>
          <p:nvPr/>
        </p:nvGrpSpPr>
        <p:grpSpPr>
          <a:xfrm>
            <a:off x="6704042" y="4072379"/>
            <a:ext cx="1908850" cy="455070"/>
            <a:chOff x="6671769" y="4018591"/>
            <a:chExt cx="1908850" cy="455070"/>
          </a:xfrm>
        </p:grpSpPr>
        <p:grpSp>
          <p:nvGrpSpPr>
            <p:cNvPr id="31" name="Group 30">
              <a:extLst>
                <a:ext uri="{FF2B5EF4-FFF2-40B4-BE49-F238E27FC236}">
                  <a16:creationId xmlns:a16="http://schemas.microsoft.com/office/drawing/2014/main" id="{238D2196-AD34-6242-81E2-2F550DBE7D92}"/>
                </a:ext>
              </a:extLst>
            </p:cNvPr>
            <p:cNvGrpSpPr/>
            <p:nvPr/>
          </p:nvGrpSpPr>
          <p:grpSpPr>
            <a:xfrm>
              <a:off x="6671769" y="4018591"/>
              <a:ext cx="1891318" cy="455070"/>
              <a:chOff x="5671457" y="4250280"/>
              <a:chExt cx="1891318" cy="455070"/>
            </a:xfrm>
          </p:grpSpPr>
          <p:sp>
            <p:nvSpPr>
              <p:cNvPr id="36" name="Rectangle 35">
                <a:extLst>
                  <a:ext uri="{FF2B5EF4-FFF2-40B4-BE49-F238E27FC236}">
                    <a16:creationId xmlns:a16="http://schemas.microsoft.com/office/drawing/2014/main" id="{C9CC3230-589B-5846-851B-E1B4B20A180B}"/>
                  </a:ext>
                </a:extLst>
              </p:cNvPr>
              <p:cNvSpPr/>
              <p:nvPr/>
            </p:nvSpPr>
            <p:spPr>
              <a:xfrm>
                <a:off x="5671457" y="4250280"/>
                <a:ext cx="1891318" cy="455070"/>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5760" tIns="54864" rtlCol="0" anchor="ctr"/>
              <a:lstStyle/>
              <a:p>
                <a:pPr lvl="0" defTabSz="457079">
                  <a:lnSpc>
                    <a:spcPct val="90000"/>
                  </a:lnSpc>
                  <a:defRPr/>
                </a:pPr>
                <a:r>
                  <a:rPr lang="en-US" sz="900" dirty="0">
                    <a:solidFill>
                      <a:srgbClr val="000000">
                        <a:lumMod val="85000"/>
                        <a:lumOff val="15000"/>
                      </a:srgbClr>
                    </a:solidFill>
                  </a:rPr>
                  <a:t>Adobe </a:t>
                </a:r>
                <a:br>
                  <a:rPr lang="en-US" sz="900" dirty="0">
                    <a:solidFill>
                      <a:srgbClr val="000000">
                        <a:lumMod val="85000"/>
                        <a:lumOff val="15000"/>
                      </a:srgbClr>
                    </a:solidFill>
                  </a:rPr>
                </a:br>
                <a:r>
                  <a:rPr lang="en-US" sz="900" dirty="0">
                    <a:solidFill>
                      <a:srgbClr val="000000">
                        <a:lumMod val="85000"/>
                        <a:lumOff val="15000"/>
                      </a:srgbClr>
                    </a:solidFill>
                  </a:rPr>
                  <a:t>Products </a:t>
                </a:r>
              </a:p>
            </p:txBody>
          </p:sp>
          <p:pic>
            <p:nvPicPr>
              <p:cNvPr id="37" name="Google Shape;1641;p63">
                <a:extLst>
                  <a:ext uri="{FF2B5EF4-FFF2-40B4-BE49-F238E27FC236}">
                    <a16:creationId xmlns:a16="http://schemas.microsoft.com/office/drawing/2014/main" id="{971E1842-9692-BD47-9C50-6E0847C8C9A0}"/>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753204" y="4332779"/>
                <a:ext cx="229935" cy="314401"/>
              </a:xfrm>
              <a:prstGeom prst="rect">
                <a:avLst/>
              </a:prstGeom>
              <a:noFill/>
              <a:ln>
                <a:noFill/>
              </a:ln>
            </p:spPr>
          </p:pic>
        </p:grpSp>
        <p:grpSp>
          <p:nvGrpSpPr>
            <p:cNvPr id="6" name="Group 5">
              <a:extLst>
                <a:ext uri="{FF2B5EF4-FFF2-40B4-BE49-F238E27FC236}">
                  <a16:creationId xmlns:a16="http://schemas.microsoft.com/office/drawing/2014/main" id="{AE2E0EE9-C122-1A48-A033-0C985D6E7B9D}"/>
                </a:ext>
              </a:extLst>
            </p:cNvPr>
            <p:cNvGrpSpPr/>
            <p:nvPr/>
          </p:nvGrpSpPr>
          <p:grpSpPr>
            <a:xfrm>
              <a:off x="7697894" y="4056755"/>
              <a:ext cx="882725" cy="383182"/>
              <a:chOff x="7783956" y="4056755"/>
              <a:chExt cx="882725" cy="383182"/>
            </a:xfrm>
          </p:grpSpPr>
          <p:sp>
            <p:nvSpPr>
              <p:cNvPr id="34" name="Rectangle 33">
                <a:extLst>
                  <a:ext uri="{FF2B5EF4-FFF2-40B4-BE49-F238E27FC236}">
                    <a16:creationId xmlns:a16="http://schemas.microsoft.com/office/drawing/2014/main" id="{C4F98950-A463-2242-A325-DD2B65ACBC9B}"/>
                  </a:ext>
                </a:extLst>
              </p:cNvPr>
              <p:cNvSpPr/>
              <p:nvPr/>
            </p:nvSpPr>
            <p:spPr>
              <a:xfrm>
                <a:off x="8011360" y="4056755"/>
                <a:ext cx="655321" cy="383182"/>
              </a:xfrm>
              <a:prstGeom prst="rect">
                <a:avLst/>
              </a:prstGeom>
            </p:spPr>
            <p:txBody>
              <a:bodyPr wrap="square" anchor="ctr">
                <a:spAutoFit/>
              </a:bodyPr>
              <a:lstStyle/>
              <a:p>
                <a:pPr defTabSz="457079">
                  <a:lnSpc>
                    <a:spcPct val="90000"/>
                  </a:lnSpc>
                  <a:defRPr/>
                </a:pPr>
                <a:r>
                  <a:rPr lang="en-US" sz="700" dirty="0">
                    <a:solidFill>
                      <a:schemeClr val="tx1">
                        <a:lumMod val="85000"/>
                        <a:lumOff val="15000"/>
                      </a:schemeClr>
                    </a:solidFill>
                  </a:rPr>
                  <a:t>Adobe </a:t>
                </a:r>
                <a:br>
                  <a:rPr lang="en-US" sz="700" dirty="0">
                    <a:solidFill>
                      <a:schemeClr val="tx1">
                        <a:lumMod val="85000"/>
                        <a:lumOff val="15000"/>
                      </a:schemeClr>
                    </a:solidFill>
                  </a:rPr>
                </a:br>
                <a:r>
                  <a:rPr lang="en-US" sz="700" dirty="0">
                    <a:solidFill>
                      <a:schemeClr val="tx1">
                        <a:lumMod val="85000"/>
                        <a:lumOff val="15000"/>
                      </a:schemeClr>
                    </a:solidFill>
                  </a:rPr>
                  <a:t>Experience</a:t>
                </a:r>
                <a:br>
                  <a:rPr lang="en-US" sz="700" dirty="0">
                    <a:solidFill>
                      <a:schemeClr val="tx1">
                        <a:lumMod val="85000"/>
                        <a:lumOff val="15000"/>
                      </a:schemeClr>
                    </a:solidFill>
                  </a:rPr>
                </a:br>
                <a:r>
                  <a:rPr lang="en-US" sz="700" dirty="0">
                    <a:solidFill>
                      <a:schemeClr val="tx1">
                        <a:lumMod val="85000"/>
                        <a:lumOff val="15000"/>
                      </a:schemeClr>
                    </a:solidFill>
                  </a:rPr>
                  <a:t>Manager</a:t>
                </a:r>
              </a:p>
            </p:txBody>
          </p:sp>
          <p:pic>
            <p:nvPicPr>
              <p:cNvPr id="38" name="Picture 37">
                <a:extLst>
                  <a:ext uri="{FF2B5EF4-FFF2-40B4-BE49-F238E27FC236}">
                    <a16:creationId xmlns:a16="http://schemas.microsoft.com/office/drawing/2014/main" id="{65E3ADAF-CD7D-8943-B3CF-6F4411A4864A}"/>
                  </a:ext>
                </a:extLst>
              </p:cNvPr>
              <p:cNvPicPr>
                <a:picLocks/>
              </p:cNvPicPr>
              <p:nvPr/>
            </p:nvPicPr>
            <p:blipFill rotWithShape="1">
              <a:blip r:embed="rId10" cstate="print">
                <a:extLst>
                  <a:ext uri="{28A0092B-C50C-407E-A947-70E740481C1C}">
                    <a14:useLocalDpi xmlns:a14="http://schemas.microsoft.com/office/drawing/2010/main"/>
                  </a:ext>
                </a:extLst>
              </a:blip>
              <a:srcRect l="1984" t="2542" r="1984" b="2542"/>
              <a:stretch/>
            </p:blipFill>
            <p:spPr>
              <a:xfrm>
                <a:off x="7783956" y="4105393"/>
                <a:ext cx="278472" cy="278472"/>
              </a:xfrm>
              <a:prstGeom prst="rect">
                <a:avLst/>
              </a:prstGeom>
            </p:spPr>
          </p:pic>
        </p:grpSp>
      </p:grpSp>
      <p:sp>
        <p:nvSpPr>
          <p:cNvPr id="39" name="TextBox 38">
            <a:extLst>
              <a:ext uri="{FF2B5EF4-FFF2-40B4-BE49-F238E27FC236}">
                <a16:creationId xmlns:a16="http://schemas.microsoft.com/office/drawing/2014/main" id="{FAA4AE49-5623-5548-9B30-ABECE9EB9643}"/>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15188531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52" name="Google Shape;1652;p63"/>
          <p:cNvSpPr/>
          <p:nvPr/>
        </p:nvSpPr>
        <p:spPr>
          <a:xfrm>
            <a:off x="419100" y="4150609"/>
            <a:ext cx="317082" cy="228351"/>
          </a:xfrm>
          <a:custGeom>
            <a:avLst/>
            <a:gdLst/>
            <a:ahLst/>
            <a:cxnLst/>
            <a:rect l="l" t="t" r="r" b="b"/>
            <a:pathLst>
              <a:path w="190359" h="137090" extrusionOk="0">
                <a:moveTo>
                  <a:pt x="170383" y="0"/>
                </a:moveTo>
                <a:lnTo>
                  <a:pt x="73246" y="97138"/>
                </a:lnTo>
                <a:lnTo>
                  <a:pt x="19977" y="43869"/>
                </a:lnTo>
                <a:lnTo>
                  <a:pt x="1" y="63845"/>
                </a:lnTo>
                <a:lnTo>
                  <a:pt x="73246" y="137089"/>
                </a:lnTo>
                <a:lnTo>
                  <a:pt x="190359" y="19976"/>
                </a:lnTo>
                <a:lnTo>
                  <a:pt x="170383" y="0"/>
                </a:lnTo>
                <a:close/>
              </a:path>
            </a:pathLst>
          </a:custGeom>
          <a:solidFill>
            <a:srgbClr val="7DAC2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5" name="Title 4">
            <a:extLst>
              <a:ext uri="{FF2B5EF4-FFF2-40B4-BE49-F238E27FC236}">
                <a16:creationId xmlns:a16="http://schemas.microsoft.com/office/drawing/2014/main" id="{51CCF1C0-3CA5-5640-97BF-FFCE5E1ECB39}"/>
              </a:ext>
            </a:extLst>
          </p:cNvPr>
          <p:cNvSpPr>
            <a:spLocks noGrp="1"/>
          </p:cNvSpPr>
          <p:nvPr>
            <p:ph type="title"/>
          </p:nvPr>
        </p:nvSpPr>
        <p:spPr>
          <a:xfrm>
            <a:off x="336809" y="299935"/>
            <a:ext cx="3808054" cy="646331"/>
          </a:xfrm>
        </p:spPr>
        <p:txBody>
          <a:bodyPr/>
          <a:lstStyle/>
          <a:p>
            <a:r>
              <a:rPr lang="en-US" dirty="0">
                <a:sym typeface="Arial"/>
              </a:rPr>
              <a:t>Driving personalization for a leading European airline</a:t>
            </a:r>
            <a:endParaRPr lang="en-US" dirty="0"/>
          </a:p>
        </p:txBody>
      </p:sp>
      <p:sp>
        <p:nvSpPr>
          <p:cNvPr id="2" name="Footer Placeholder 1">
            <a:extLst>
              <a:ext uri="{FF2B5EF4-FFF2-40B4-BE49-F238E27FC236}">
                <a16:creationId xmlns:a16="http://schemas.microsoft.com/office/drawing/2014/main" id="{7DF1AB2B-68E3-3945-A979-6D9BE112D49A}"/>
              </a:ext>
            </a:extLst>
          </p:cNvPr>
          <p:cNvSpPr>
            <a:spLocks noGrp="1"/>
          </p:cNvSpPr>
          <p:nvPr>
            <p:ph type="ftr" sz="quarter" idx="13"/>
          </p:nvPr>
        </p:nvSpPr>
        <p:spPr/>
        <p:txBody>
          <a:bodyPr/>
          <a:lstStyle/>
          <a:p>
            <a:r>
              <a:rPr lang="en-US"/>
              <a:t>© 2020</a:t>
            </a:r>
          </a:p>
        </p:txBody>
      </p:sp>
      <p:sp>
        <p:nvSpPr>
          <p:cNvPr id="3" name="Slide Number Placeholder 2">
            <a:extLst>
              <a:ext uri="{FF2B5EF4-FFF2-40B4-BE49-F238E27FC236}">
                <a16:creationId xmlns:a16="http://schemas.microsoft.com/office/drawing/2014/main" id="{8E9EA9D9-E332-E140-A8A7-CC42573DE1E2}"/>
              </a:ext>
            </a:extLst>
          </p:cNvPr>
          <p:cNvSpPr>
            <a:spLocks noGrp="1"/>
          </p:cNvSpPr>
          <p:nvPr>
            <p:ph type="sldNum" sz="quarter" idx="14"/>
          </p:nvPr>
        </p:nvSpPr>
        <p:spPr/>
        <p:txBody>
          <a:bodyPr/>
          <a:lstStyle/>
          <a:p>
            <a:fld id="{2EFEF571-C9B4-4D92-A7F7-315B894862A8}" type="slidenum">
              <a:rPr lang="en-US" smtClean="0"/>
              <a:pPr/>
              <a:t>134</a:t>
            </a:fld>
            <a:endParaRPr lang="en-US"/>
          </a:p>
        </p:txBody>
      </p:sp>
      <p:sp>
        <p:nvSpPr>
          <p:cNvPr id="12" name="Text Placeholder 11">
            <a:extLst>
              <a:ext uri="{FF2B5EF4-FFF2-40B4-BE49-F238E27FC236}">
                <a16:creationId xmlns:a16="http://schemas.microsoft.com/office/drawing/2014/main" id="{682A655D-C66C-C14A-B72C-5403C1426467}"/>
              </a:ext>
            </a:extLst>
          </p:cNvPr>
          <p:cNvSpPr>
            <a:spLocks noGrp="1"/>
          </p:cNvSpPr>
          <p:nvPr>
            <p:ph type="body" sz="quarter" idx="15"/>
          </p:nvPr>
        </p:nvSpPr>
        <p:spPr>
          <a:xfrm>
            <a:off x="340334" y="1061150"/>
            <a:ext cx="2382546" cy="2490425"/>
          </a:xfrm>
        </p:spPr>
        <p:txBody>
          <a:bodyPr/>
          <a:lstStyle/>
          <a:p>
            <a:r>
              <a:rPr lang="en" dirty="0">
                <a:sym typeface="Arial"/>
              </a:rPr>
              <a:t>Approach</a:t>
            </a:r>
          </a:p>
          <a:p>
            <a:pPr lvl="1">
              <a:spcAft>
                <a:spcPts val="300"/>
              </a:spcAft>
            </a:pPr>
            <a:r>
              <a:rPr lang="en-US" dirty="0">
                <a:sym typeface="Arial"/>
              </a:rPr>
              <a:t>Implementation of Adobe Campaign and AEM which we completed using a continuous onsite team supported by nearshore delivery.</a:t>
            </a:r>
          </a:p>
          <a:p>
            <a:pPr lvl="1">
              <a:spcAft>
                <a:spcPts val="300"/>
              </a:spcAft>
            </a:pPr>
            <a:r>
              <a:rPr lang="en-US" dirty="0">
                <a:sym typeface="Arial"/>
              </a:rPr>
              <a:t>On-site training to support reorganization and the introduction of new workflows. It was vital to manage the human element of this change too. </a:t>
            </a:r>
          </a:p>
          <a:p>
            <a:pPr lvl="1">
              <a:spcAft>
                <a:spcPts val="300"/>
              </a:spcAft>
            </a:pPr>
            <a:r>
              <a:rPr lang="en-US" dirty="0">
                <a:sym typeface="Arial"/>
              </a:rPr>
              <a:t>The marketing team can now handle their own content creation and manage their email communications autonomously. </a:t>
            </a:r>
          </a:p>
          <a:p>
            <a:pPr lvl="1">
              <a:spcAft>
                <a:spcPts val="300"/>
              </a:spcAft>
            </a:pPr>
            <a:r>
              <a:rPr lang="en-US" dirty="0">
                <a:sym typeface="Arial"/>
              </a:rPr>
              <a:t>The time-to-market of an email campaign has been reduced from around 2-3 weeks to 1-2 days, saving time, resources and money.</a:t>
            </a:r>
          </a:p>
        </p:txBody>
      </p:sp>
      <p:sp>
        <p:nvSpPr>
          <p:cNvPr id="13" name="Text Placeholder 12">
            <a:extLst>
              <a:ext uri="{FF2B5EF4-FFF2-40B4-BE49-F238E27FC236}">
                <a16:creationId xmlns:a16="http://schemas.microsoft.com/office/drawing/2014/main" id="{F767D152-CEFC-3C47-94EA-2D6850B7DE1A}"/>
              </a:ext>
            </a:extLst>
          </p:cNvPr>
          <p:cNvSpPr>
            <a:spLocks noGrp="1"/>
          </p:cNvSpPr>
          <p:nvPr>
            <p:ph type="body" sz="quarter" idx="16"/>
          </p:nvPr>
        </p:nvSpPr>
        <p:spPr>
          <a:xfrm>
            <a:off x="2987843" y="1061150"/>
            <a:ext cx="2142957" cy="1682512"/>
          </a:xfrm>
        </p:spPr>
        <p:txBody>
          <a:bodyPr/>
          <a:lstStyle/>
          <a:p>
            <a:r>
              <a:rPr lang="en" dirty="0">
                <a:sym typeface="Open Sans"/>
              </a:rPr>
              <a:t>Challenge</a:t>
            </a:r>
          </a:p>
          <a:p>
            <a:pPr marL="0" lvl="1" indent="0">
              <a:buNone/>
            </a:pPr>
            <a:r>
              <a:rPr lang="en-US" dirty="0">
                <a:sym typeface="Arial"/>
              </a:rPr>
              <a:t>The implementation, and migration to, a new email management system, which would drive more personalized email campaigns and standardize customer communications was requested. The volume of email communications presented a principal challenge: a system was needed that supported daily email correspondence in 10 different languages.</a:t>
            </a:r>
          </a:p>
        </p:txBody>
      </p:sp>
      <p:grpSp>
        <p:nvGrpSpPr>
          <p:cNvPr id="37" name="Group 36">
            <a:extLst>
              <a:ext uri="{FF2B5EF4-FFF2-40B4-BE49-F238E27FC236}">
                <a16:creationId xmlns:a16="http://schemas.microsoft.com/office/drawing/2014/main" id="{259C9DF1-0424-C746-B344-DA19A6D890DC}"/>
              </a:ext>
            </a:extLst>
          </p:cNvPr>
          <p:cNvGrpSpPr/>
          <p:nvPr/>
        </p:nvGrpSpPr>
        <p:grpSpPr>
          <a:xfrm>
            <a:off x="419099" y="927394"/>
            <a:ext cx="4681221" cy="2862286"/>
            <a:chOff x="419100" y="1135013"/>
            <a:chExt cx="4152900" cy="2407740"/>
          </a:xfrm>
        </p:grpSpPr>
        <p:cxnSp>
          <p:nvCxnSpPr>
            <p:cNvPr id="38" name="Straight Connector 37">
              <a:extLst>
                <a:ext uri="{FF2B5EF4-FFF2-40B4-BE49-F238E27FC236}">
                  <a16:creationId xmlns:a16="http://schemas.microsoft.com/office/drawing/2014/main" id="{E75EA893-C5BA-E940-91F1-EB17C43B3BF9}"/>
                </a:ext>
              </a:extLst>
            </p:cNvPr>
            <p:cNvCxnSpPr>
              <a:cxnSpLocks/>
            </p:cNvCxnSpPr>
            <p:nvPr/>
          </p:nvCxnSpPr>
          <p:spPr>
            <a:xfrm flipV="1">
              <a:off x="419100" y="1135013"/>
              <a:ext cx="4152900"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3C2672-33F4-A643-AFE6-EB38C71B67B4}"/>
                </a:ext>
              </a:extLst>
            </p:cNvPr>
            <p:cNvCxnSpPr>
              <a:cxnSpLocks/>
            </p:cNvCxnSpPr>
            <p:nvPr/>
          </p:nvCxnSpPr>
          <p:spPr>
            <a:xfrm flipV="1">
              <a:off x="419100" y="3542752"/>
              <a:ext cx="4152900"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71" name="Text Placeholder 42">
            <a:extLst>
              <a:ext uri="{FF2B5EF4-FFF2-40B4-BE49-F238E27FC236}">
                <a16:creationId xmlns:a16="http://schemas.microsoft.com/office/drawing/2014/main" id="{D9FB997B-75D0-E645-B919-7FD0BA7817D4}"/>
              </a:ext>
            </a:extLst>
          </p:cNvPr>
          <p:cNvSpPr txBox="1">
            <a:spLocks/>
          </p:cNvSpPr>
          <p:nvPr/>
        </p:nvSpPr>
        <p:spPr>
          <a:xfrm>
            <a:off x="720943" y="4040174"/>
            <a:ext cx="1569719" cy="707886"/>
          </a:xfrm>
          <a:prstGeom prst="rect">
            <a:avLst/>
          </a:prstGeom>
        </p:spPr>
        <p:txBody>
          <a:bodyPr vert="horz" wrap="square" lIns="91440" tIns="45720" rIns="91440" bIns="45720" rtlCol="0" anchor="t">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Inhouse email campaign solution, </a:t>
            </a:r>
            <a:br>
              <a:rPr lang="en-US" dirty="0"/>
            </a:br>
            <a:r>
              <a:rPr lang="en-US" b="0" dirty="0">
                <a:solidFill>
                  <a:schemeClr val="tx1">
                    <a:lumMod val="65000"/>
                    <a:lumOff val="35000"/>
                  </a:schemeClr>
                </a:solidFill>
              </a:rPr>
              <a:t>no more dependence from external agencies</a:t>
            </a:r>
          </a:p>
        </p:txBody>
      </p:sp>
      <p:sp>
        <p:nvSpPr>
          <p:cNvPr id="75" name="Google Shape;1652;p63">
            <a:extLst>
              <a:ext uri="{FF2B5EF4-FFF2-40B4-BE49-F238E27FC236}">
                <a16:creationId xmlns:a16="http://schemas.microsoft.com/office/drawing/2014/main" id="{B826D757-7E1F-2C4D-B486-8D75DCA105A5}"/>
              </a:ext>
            </a:extLst>
          </p:cNvPr>
          <p:cNvSpPr/>
          <p:nvPr/>
        </p:nvSpPr>
        <p:spPr>
          <a:xfrm>
            <a:off x="2308859" y="4150609"/>
            <a:ext cx="317082" cy="228351"/>
          </a:xfrm>
          <a:custGeom>
            <a:avLst/>
            <a:gdLst/>
            <a:ahLst/>
            <a:cxnLst/>
            <a:rect l="l" t="t" r="r" b="b"/>
            <a:pathLst>
              <a:path w="190359" h="137090" extrusionOk="0">
                <a:moveTo>
                  <a:pt x="170383" y="0"/>
                </a:moveTo>
                <a:lnTo>
                  <a:pt x="73246" y="97138"/>
                </a:lnTo>
                <a:lnTo>
                  <a:pt x="19977" y="43869"/>
                </a:lnTo>
                <a:lnTo>
                  <a:pt x="1" y="63845"/>
                </a:lnTo>
                <a:lnTo>
                  <a:pt x="73246" y="137089"/>
                </a:lnTo>
                <a:lnTo>
                  <a:pt x="190359" y="19976"/>
                </a:lnTo>
                <a:lnTo>
                  <a:pt x="170383" y="0"/>
                </a:lnTo>
                <a:close/>
              </a:path>
            </a:pathLst>
          </a:custGeom>
          <a:solidFill>
            <a:srgbClr val="7DAC2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76" name="Text Placeholder 42">
            <a:extLst>
              <a:ext uri="{FF2B5EF4-FFF2-40B4-BE49-F238E27FC236}">
                <a16:creationId xmlns:a16="http://schemas.microsoft.com/office/drawing/2014/main" id="{AB2FBBC6-DB73-634C-9FE3-55A85610C463}"/>
              </a:ext>
            </a:extLst>
          </p:cNvPr>
          <p:cNvSpPr txBox="1">
            <a:spLocks/>
          </p:cNvSpPr>
          <p:nvPr/>
        </p:nvSpPr>
        <p:spPr>
          <a:xfrm>
            <a:off x="2610703" y="4040174"/>
            <a:ext cx="1153160" cy="553998"/>
          </a:xfrm>
          <a:prstGeom prst="rect">
            <a:avLst/>
          </a:prstGeom>
        </p:spPr>
        <p:txBody>
          <a:bodyPr vert="horz" wrap="square" lIns="91440" tIns="45720" rIns="91440" bIns="45720" rtlCol="0" anchor="t">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r>
              <a:rPr lang="en-US" dirty="0"/>
              <a:t>Personalized offers </a:t>
            </a:r>
            <a:r>
              <a:rPr lang="en-US" b="0" dirty="0">
                <a:solidFill>
                  <a:schemeClr val="tx1">
                    <a:lumMod val="65000"/>
                    <a:lumOff val="35000"/>
                  </a:schemeClr>
                </a:solidFill>
              </a:rPr>
              <a:t>provided to customers</a:t>
            </a:r>
          </a:p>
        </p:txBody>
      </p:sp>
      <p:sp>
        <p:nvSpPr>
          <p:cNvPr id="77" name="Google Shape;1652;p63">
            <a:extLst>
              <a:ext uri="{FF2B5EF4-FFF2-40B4-BE49-F238E27FC236}">
                <a16:creationId xmlns:a16="http://schemas.microsoft.com/office/drawing/2014/main" id="{958DA3B3-BEBC-8640-9A1F-90AD8E550C37}"/>
              </a:ext>
            </a:extLst>
          </p:cNvPr>
          <p:cNvSpPr/>
          <p:nvPr/>
        </p:nvSpPr>
        <p:spPr>
          <a:xfrm>
            <a:off x="3827780" y="4150609"/>
            <a:ext cx="317082" cy="228351"/>
          </a:xfrm>
          <a:custGeom>
            <a:avLst/>
            <a:gdLst/>
            <a:ahLst/>
            <a:cxnLst/>
            <a:rect l="l" t="t" r="r" b="b"/>
            <a:pathLst>
              <a:path w="190359" h="137090" extrusionOk="0">
                <a:moveTo>
                  <a:pt x="170383" y="0"/>
                </a:moveTo>
                <a:lnTo>
                  <a:pt x="73246" y="97138"/>
                </a:lnTo>
                <a:lnTo>
                  <a:pt x="19977" y="43869"/>
                </a:lnTo>
                <a:lnTo>
                  <a:pt x="1" y="63845"/>
                </a:lnTo>
                <a:lnTo>
                  <a:pt x="73246" y="137089"/>
                </a:lnTo>
                <a:lnTo>
                  <a:pt x="190359" y="19976"/>
                </a:lnTo>
                <a:lnTo>
                  <a:pt x="170383" y="0"/>
                </a:lnTo>
                <a:close/>
              </a:path>
            </a:pathLst>
          </a:custGeom>
          <a:solidFill>
            <a:srgbClr val="7DAC2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78" name="Text Placeholder 42">
            <a:extLst>
              <a:ext uri="{FF2B5EF4-FFF2-40B4-BE49-F238E27FC236}">
                <a16:creationId xmlns:a16="http://schemas.microsoft.com/office/drawing/2014/main" id="{95B652A0-FFFE-8B46-8764-60A8AE56F7AE}"/>
              </a:ext>
            </a:extLst>
          </p:cNvPr>
          <p:cNvSpPr txBox="1">
            <a:spLocks/>
          </p:cNvSpPr>
          <p:nvPr/>
        </p:nvSpPr>
        <p:spPr>
          <a:xfrm>
            <a:off x="4129624" y="4040174"/>
            <a:ext cx="1153160" cy="707886"/>
          </a:xfrm>
          <a:prstGeom prst="rect">
            <a:avLst/>
          </a:prstGeom>
        </p:spPr>
        <p:txBody>
          <a:bodyPr vert="horz" wrap="square" lIns="91440" tIns="45720" rIns="91440" bIns="45720" rtlCol="0" anchor="t">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200 million</a:t>
            </a:r>
            <a:r>
              <a:rPr lang="en-US" b="0" dirty="0">
                <a:solidFill>
                  <a:schemeClr val="tx1">
                    <a:lumMod val="65000"/>
                    <a:lumOff val="35000"/>
                  </a:schemeClr>
                </a:solidFill>
              </a:rPr>
              <a:t> emails a year </a:t>
            </a:r>
            <a:br>
              <a:rPr lang="en-US" b="0" dirty="0">
                <a:solidFill>
                  <a:schemeClr val="tx1">
                    <a:lumMod val="65000"/>
                    <a:lumOff val="35000"/>
                  </a:schemeClr>
                </a:solidFill>
              </a:rPr>
            </a:br>
            <a:r>
              <a:rPr lang="en-US" b="0" dirty="0">
                <a:solidFill>
                  <a:schemeClr val="tx1">
                    <a:lumMod val="65000"/>
                    <a:lumOff val="35000"/>
                  </a:schemeClr>
                </a:solidFill>
              </a:rPr>
              <a:t>in </a:t>
            </a:r>
            <a:r>
              <a:rPr lang="en-US" dirty="0"/>
              <a:t>10 different languages</a:t>
            </a:r>
          </a:p>
        </p:txBody>
      </p:sp>
      <p:grpSp>
        <p:nvGrpSpPr>
          <p:cNvPr id="49" name="Group 48">
            <a:extLst>
              <a:ext uri="{FF2B5EF4-FFF2-40B4-BE49-F238E27FC236}">
                <a16:creationId xmlns:a16="http://schemas.microsoft.com/office/drawing/2014/main" id="{546141A2-A244-2A4B-B235-C524BB319034}"/>
              </a:ext>
            </a:extLst>
          </p:cNvPr>
          <p:cNvGrpSpPr/>
          <p:nvPr/>
        </p:nvGrpSpPr>
        <p:grpSpPr>
          <a:xfrm>
            <a:off x="5671456" y="4189320"/>
            <a:ext cx="3053444" cy="455070"/>
            <a:chOff x="5671456" y="4250280"/>
            <a:chExt cx="3053444" cy="455070"/>
          </a:xfrm>
        </p:grpSpPr>
        <p:sp>
          <p:nvSpPr>
            <p:cNvPr id="79" name="Rectangle 78">
              <a:extLst>
                <a:ext uri="{FF2B5EF4-FFF2-40B4-BE49-F238E27FC236}">
                  <a16:creationId xmlns:a16="http://schemas.microsoft.com/office/drawing/2014/main" id="{D606A78D-BEE4-6543-939F-5473898FFFFE}"/>
                </a:ext>
              </a:extLst>
            </p:cNvPr>
            <p:cNvSpPr/>
            <p:nvPr/>
          </p:nvSpPr>
          <p:spPr>
            <a:xfrm>
              <a:off x="5671456" y="4250280"/>
              <a:ext cx="3053444" cy="45507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457079">
                <a:defRPr/>
              </a:pPr>
              <a:r>
                <a:rPr lang="en-US" sz="825" cap="all" spc="50" dirty="0">
                  <a:solidFill>
                    <a:schemeClr val="accent3"/>
                  </a:solidFill>
                </a:rPr>
                <a:t>PRODUCTS </a:t>
              </a:r>
            </a:p>
            <a:p>
              <a:pPr lvl="0" defTabSz="457079">
                <a:defRPr/>
              </a:pPr>
              <a:r>
                <a:rPr lang="en-US" sz="825" cap="all" spc="50" dirty="0">
                  <a:solidFill>
                    <a:schemeClr val="accent3"/>
                  </a:solidFill>
                </a:rPr>
                <a:t>LEVERAGED</a:t>
              </a:r>
            </a:p>
          </p:txBody>
        </p:sp>
        <p:pic>
          <p:nvPicPr>
            <p:cNvPr id="80" name="Google Shape;1639;p63">
              <a:extLst>
                <a:ext uri="{FF2B5EF4-FFF2-40B4-BE49-F238E27FC236}">
                  <a16:creationId xmlns:a16="http://schemas.microsoft.com/office/drawing/2014/main" id="{EAF16B1E-B107-4A46-BBAC-BE3D6576595A}"/>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107693" y="4319114"/>
              <a:ext cx="320212" cy="320214"/>
            </a:xfrm>
            <a:prstGeom prst="rect">
              <a:avLst/>
            </a:prstGeom>
            <a:noFill/>
            <a:ln>
              <a:noFill/>
            </a:ln>
          </p:spPr>
        </p:pic>
        <p:pic>
          <p:nvPicPr>
            <p:cNvPr id="81" name="Google Shape;1641;p63">
              <a:extLst>
                <a:ext uri="{FF2B5EF4-FFF2-40B4-BE49-F238E27FC236}">
                  <a16:creationId xmlns:a16="http://schemas.microsoft.com/office/drawing/2014/main" id="{E462A549-7B40-CE4D-B0A7-65946245A3A6}"/>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721393" y="4322021"/>
              <a:ext cx="229935" cy="314401"/>
            </a:xfrm>
            <a:prstGeom prst="rect">
              <a:avLst/>
            </a:prstGeom>
            <a:noFill/>
            <a:ln>
              <a:noFill/>
            </a:ln>
          </p:spPr>
        </p:pic>
        <p:pic>
          <p:nvPicPr>
            <p:cNvPr id="82" name="Google Shape;1642;p63">
              <a:extLst>
                <a:ext uri="{FF2B5EF4-FFF2-40B4-BE49-F238E27FC236}">
                  <a16:creationId xmlns:a16="http://schemas.microsoft.com/office/drawing/2014/main" id="{09FDCEB1-4457-FB48-BCF9-768C36B33C59}"/>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7584268" y="4319115"/>
              <a:ext cx="320212" cy="320213"/>
            </a:xfrm>
            <a:prstGeom prst="rect">
              <a:avLst/>
            </a:prstGeom>
            <a:noFill/>
            <a:ln>
              <a:noFill/>
            </a:ln>
          </p:spPr>
        </p:pic>
        <p:sp>
          <p:nvSpPr>
            <p:cNvPr id="83" name="Rectangle 82">
              <a:extLst>
                <a:ext uri="{FF2B5EF4-FFF2-40B4-BE49-F238E27FC236}">
                  <a16:creationId xmlns:a16="http://schemas.microsoft.com/office/drawing/2014/main" id="{59C4596D-D70D-6044-B25C-501CFB5FF9E4}"/>
                </a:ext>
              </a:extLst>
            </p:cNvPr>
            <p:cNvSpPr/>
            <p:nvPr/>
          </p:nvSpPr>
          <p:spPr>
            <a:xfrm>
              <a:off x="7904480" y="4295378"/>
              <a:ext cx="812800" cy="383182"/>
            </a:xfrm>
            <a:prstGeom prst="rect">
              <a:avLst/>
            </a:prstGeom>
          </p:spPr>
          <p:txBody>
            <a:bodyPr wrap="square">
              <a:spAutoFit/>
            </a:bodyPr>
            <a:lstStyle/>
            <a:p>
              <a:pPr defTabSz="457079">
                <a:lnSpc>
                  <a:spcPct val="90000"/>
                </a:lnSpc>
                <a:defRPr/>
              </a:pPr>
              <a:r>
                <a:rPr lang="en-US" sz="1050" dirty="0">
                  <a:solidFill>
                    <a:schemeClr val="tx1">
                      <a:lumMod val="85000"/>
                      <a:lumOff val="15000"/>
                    </a:schemeClr>
                  </a:solidFill>
                </a:rPr>
                <a:t>Adobe </a:t>
              </a:r>
              <a:br>
                <a:rPr lang="en-US" sz="1050" dirty="0">
                  <a:solidFill>
                    <a:schemeClr val="tx1">
                      <a:lumMod val="85000"/>
                      <a:lumOff val="15000"/>
                    </a:schemeClr>
                  </a:solidFill>
                </a:rPr>
              </a:br>
              <a:r>
                <a:rPr lang="en-US" sz="1050" dirty="0">
                  <a:solidFill>
                    <a:schemeClr val="tx1">
                      <a:lumMod val="85000"/>
                      <a:lumOff val="15000"/>
                    </a:schemeClr>
                  </a:solidFill>
                </a:rPr>
                <a:t>Products </a:t>
              </a:r>
            </a:p>
          </p:txBody>
        </p:sp>
      </p:grpSp>
      <p:grpSp>
        <p:nvGrpSpPr>
          <p:cNvPr id="51" name="Group 50">
            <a:extLst>
              <a:ext uri="{FF2B5EF4-FFF2-40B4-BE49-F238E27FC236}">
                <a16:creationId xmlns:a16="http://schemas.microsoft.com/office/drawing/2014/main" id="{EDE360DF-B995-1C4E-92F1-923A0DF77B0A}"/>
              </a:ext>
            </a:extLst>
          </p:cNvPr>
          <p:cNvGrpSpPr/>
          <p:nvPr/>
        </p:nvGrpSpPr>
        <p:grpSpPr>
          <a:xfrm>
            <a:off x="5350550" y="801572"/>
            <a:ext cx="3374350" cy="2957627"/>
            <a:chOff x="5699446" y="588213"/>
            <a:chExt cx="3110290" cy="2726178"/>
          </a:xfrm>
        </p:grpSpPr>
        <p:pic>
          <p:nvPicPr>
            <p:cNvPr id="1646" name="Google Shape;1646;p63"/>
            <p:cNvPicPr preferRelativeResize="0"/>
            <p:nvPr/>
          </p:nvPicPr>
          <p:blipFill rotWithShape="1">
            <a:blip r:embed="rId6" cstate="print">
              <a:extLst>
                <a:ext uri="{28A0092B-C50C-407E-A947-70E740481C1C}">
                  <a14:useLocalDpi xmlns:a14="http://schemas.microsoft.com/office/drawing/2010/main"/>
                </a:ext>
              </a:extLst>
            </a:blip>
            <a:srcRect/>
            <a:stretch/>
          </p:blipFill>
          <p:spPr>
            <a:xfrm>
              <a:off x="6156960" y="588213"/>
              <a:ext cx="1270000" cy="2726178"/>
            </a:xfrm>
            <a:prstGeom prst="rect">
              <a:avLst/>
            </a:prstGeom>
            <a:ln w="3175">
              <a:solidFill>
                <a:schemeClr val="bg1">
                  <a:lumMod val="85000"/>
                </a:schemeClr>
              </a:solidFill>
            </a:ln>
          </p:spPr>
        </p:pic>
        <p:pic>
          <p:nvPicPr>
            <p:cNvPr id="1647" name="Google Shape;1647;p63"/>
            <p:cNvPicPr preferRelativeResize="0">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538720" y="588213"/>
              <a:ext cx="1271016" cy="2724912"/>
            </a:xfrm>
            <a:prstGeom prst="rect">
              <a:avLst/>
            </a:prstGeom>
            <a:ln w="3175">
              <a:solidFill>
                <a:schemeClr val="bg1">
                  <a:lumMod val="85000"/>
                </a:schemeClr>
              </a:solidFill>
            </a:ln>
          </p:spPr>
        </p:pic>
        <p:grpSp>
          <p:nvGrpSpPr>
            <p:cNvPr id="50" name="Group 49">
              <a:extLst>
                <a:ext uri="{FF2B5EF4-FFF2-40B4-BE49-F238E27FC236}">
                  <a16:creationId xmlns:a16="http://schemas.microsoft.com/office/drawing/2014/main" id="{39A9D3CB-BD4E-F249-865B-4A08AB5728FD}"/>
                </a:ext>
              </a:extLst>
            </p:cNvPr>
            <p:cNvGrpSpPr/>
            <p:nvPr/>
          </p:nvGrpSpPr>
          <p:grpSpPr>
            <a:xfrm>
              <a:off x="5699446" y="1240790"/>
              <a:ext cx="782539" cy="1559286"/>
              <a:chOff x="4906966" y="2140067"/>
              <a:chExt cx="782539" cy="1559286"/>
            </a:xfrm>
          </p:grpSpPr>
          <p:pic>
            <p:nvPicPr>
              <p:cNvPr id="1650" name="Google Shape;1650;p63"/>
              <p:cNvPicPr preferRelativeResize="0"/>
              <p:nvPr/>
            </p:nvPicPr>
            <p:blipFill rotWithShape="1">
              <a:blip r:embed="rId8" cstate="hqprint">
                <a:alphaModFix/>
                <a:extLst>
                  <a:ext uri="{28A0092B-C50C-407E-A947-70E740481C1C}">
                    <a14:useLocalDpi xmlns:a14="http://schemas.microsoft.com/office/drawing/2010/main"/>
                  </a:ext>
                </a:extLst>
              </a:blip>
              <a:srcRect/>
              <a:stretch/>
            </p:blipFill>
            <p:spPr>
              <a:xfrm>
                <a:off x="4958080" y="2160512"/>
                <a:ext cx="690880" cy="1463685"/>
              </a:xfrm>
              <a:prstGeom prst="roundRect">
                <a:avLst>
                  <a:gd name="adj" fmla="val 16667"/>
                </a:avLst>
              </a:prstGeom>
              <a:noFill/>
              <a:ln>
                <a:noFill/>
              </a:ln>
            </p:spPr>
          </p:pic>
          <p:pic>
            <p:nvPicPr>
              <p:cNvPr id="87" name="Picture 86" descr="A close up of a computer&#13;&#10;&#13;&#10;Description automatically generated">
                <a:extLst>
                  <a:ext uri="{FF2B5EF4-FFF2-40B4-BE49-F238E27FC236}">
                    <a16:creationId xmlns:a16="http://schemas.microsoft.com/office/drawing/2014/main" id="{8CF72C7D-14BF-7847-8F26-0C9D54F0DF3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906966" y="2140067"/>
                <a:ext cx="782539" cy="1559286"/>
              </a:xfrm>
              <a:prstGeom prst="rect">
                <a:avLst/>
              </a:prstGeom>
            </p:spPr>
          </p:pic>
        </p:grpSp>
      </p:grpSp>
      <p:sp>
        <p:nvSpPr>
          <p:cNvPr id="28" name="TextBox 27">
            <a:extLst>
              <a:ext uri="{FF2B5EF4-FFF2-40B4-BE49-F238E27FC236}">
                <a16:creationId xmlns:a16="http://schemas.microsoft.com/office/drawing/2014/main" id="{5D139F9B-50F2-5B41-9019-93DEA234AAF1}"/>
              </a:ext>
            </a:extLst>
          </p:cNvPr>
          <p:cNvSpPr txBox="1"/>
          <p:nvPr/>
        </p:nvSpPr>
        <p:spPr>
          <a:xfrm>
            <a:off x="425212" y="73093"/>
            <a:ext cx="1080745" cy="230832"/>
          </a:xfrm>
          <a:prstGeom prst="rect">
            <a:avLst/>
          </a:prstGeom>
          <a:noFill/>
          <a:ln>
            <a:solidFill>
              <a:srgbClr val="00B050"/>
            </a:solidFill>
          </a:ln>
        </p:spPr>
        <p:txBody>
          <a:bodyPr wrap="squar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707874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6653-6B06-0346-B287-107A7332EBEF}"/>
              </a:ext>
            </a:extLst>
          </p:cNvPr>
          <p:cNvSpPr>
            <a:spLocks noGrp="1"/>
          </p:cNvSpPr>
          <p:nvPr>
            <p:ph type="title"/>
          </p:nvPr>
        </p:nvSpPr>
        <p:spPr>
          <a:xfrm>
            <a:off x="945256" y="2035935"/>
            <a:ext cx="7084316" cy="701731"/>
          </a:xfrm>
        </p:spPr>
        <p:txBody>
          <a:bodyPr/>
          <a:lstStyle/>
          <a:p>
            <a:r>
              <a:rPr lang="en-US" sz="4400" dirty="0"/>
              <a:t>Localizing for Walgreens</a:t>
            </a:r>
          </a:p>
        </p:txBody>
      </p:sp>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55154" y="2798137"/>
            <a:ext cx="6239082" cy="590931"/>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Understanding the campaign strategy, customer journey, data, and KPIs to power the Walgreens use cases.</a:t>
            </a:r>
          </a:p>
        </p:txBody>
      </p:sp>
      <p:sp>
        <p:nvSpPr>
          <p:cNvPr id="5" name="Footer Placeholder 4">
            <a:extLst>
              <a:ext uri="{FF2B5EF4-FFF2-40B4-BE49-F238E27FC236}">
                <a16:creationId xmlns:a16="http://schemas.microsoft.com/office/drawing/2014/main" id="{7939D2FA-1A16-AD45-9C8F-B18707D1C3C6}"/>
              </a:ext>
            </a:extLst>
          </p:cNvPr>
          <p:cNvSpPr>
            <a:spLocks noGrp="1"/>
          </p:cNvSpPr>
          <p:nvPr>
            <p:ph type="ftr" sz="quarter" idx="11"/>
          </p:nvPr>
        </p:nvSpPr>
        <p:spPr/>
        <p:txBody>
          <a:bodyPr/>
          <a:lstStyle/>
          <a:p>
            <a:r>
              <a:rPr lang="en-US"/>
              <a:t>© 2020</a:t>
            </a:r>
          </a:p>
        </p:txBody>
      </p:sp>
      <p:sp>
        <p:nvSpPr>
          <p:cNvPr id="6" name="Slide Number Placeholder 5">
            <a:extLst>
              <a:ext uri="{FF2B5EF4-FFF2-40B4-BE49-F238E27FC236}">
                <a16:creationId xmlns:a16="http://schemas.microsoft.com/office/drawing/2014/main" id="{145C7300-BD7A-414D-AD79-14CE1832DD1C}"/>
              </a:ext>
            </a:extLst>
          </p:cNvPr>
          <p:cNvSpPr>
            <a:spLocks noGrp="1"/>
          </p:cNvSpPr>
          <p:nvPr>
            <p:ph type="sldNum" sz="quarter" idx="12"/>
          </p:nvPr>
        </p:nvSpPr>
        <p:spPr/>
        <p:txBody>
          <a:bodyPr/>
          <a:lstStyle/>
          <a:p>
            <a:fld id="{CDEE2954-54E9-4846-B9AA-9D6731F553AF}" type="slidenum">
              <a:rPr lang="en-US" smtClean="0"/>
              <a:pPr/>
              <a:t>135</a:t>
            </a:fld>
            <a:endParaRPr lang="en-US"/>
          </a:p>
        </p:txBody>
      </p:sp>
    </p:spTree>
    <p:extLst>
      <p:ext uri="{BB962C8B-B14F-4D97-AF65-F5344CB8AC3E}">
        <p14:creationId xmlns:p14="http://schemas.microsoft.com/office/powerpoint/2010/main" val="205994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a:extLst>
              <a:ext uri="{FF2B5EF4-FFF2-40B4-BE49-F238E27FC236}">
                <a16:creationId xmlns:a16="http://schemas.microsoft.com/office/drawing/2014/main" id="{DD00F0AB-91F4-C74C-AD8A-19717F7E7B43}"/>
              </a:ext>
            </a:extLst>
          </p:cNvPr>
          <p:cNvSpPr/>
          <p:nvPr/>
        </p:nvSpPr>
        <p:spPr>
          <a:xfrm>
            <a:off x="5188226" y="1255644"/>
            <a:ext cx="1759226" cy="3131300"/>
          </a:xfrm>
          <a:prstGeom prst="roundRect">
            <a:avLst>
              <a:gd name="adj" fmla="val 3108"/>
            </a:avLst>
          </a:prstGeom>
          <a:solidFill>
            <a:schemeClr val="accent4">
              <a:alpha val="10000"/>
            </a:schemeClr>
          </a:solidFill>
          <a:ln w="63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2520" y="303978"/>
            <a:ext cx="8503427" cy="369332"/>
          </a:xfrm>
        </p:spPr>
        <p:txBody>
          <a:bodyPr/>
          <a:lstStyle/>
          <a:p>
            <a:r>
              <a:rPr lang="en-US" dirty="0"/>
              <a:t>Campaign FY2020 use </a:t>
            </a:r>
            <a:r>
              <a:rPr lang="en-US" dirty="0" err="1"/>
              <a:t>sases</a:t>
            </a:r>
            <a:endParaRPr lang="en-US" dirty="0"/>
          </a:p>
        </p:txBody>
      </p:sp>
      <p:sp>
        <p:nvSpPr>
          <p:cNvPr id="13" name="Content Placeholder 2"/>
          <p:cNvSpPr>
            <a:spLocks noGrp="1"/>
          </p:cNvSpPr>
          <p:nvPr>
            <p:ph idx="4294967295"/>
          </p:nvPr>
        </p:nvSpPr>
        <p:spPr>
          <a:xfrm>
            <a:off x="322521" y="634724"/>
            <a:ext cx="7171584" cy="446276"/>
          </a:xfrm>
        </p:spPr>
        <p:txBody>
          <a:bodyPr wrap="square">
            <a:spAutoFit/>
          </a:bodyPr>
          <a:lstStyle/>
          <a:p>
            <a:pPr marL="0" indent="0">
              <a:buNone/>
            </a:pPr>
            <a:r>
              <a:rPr lang="en-US" b="1">
                <a:solidFill>
                  <a:schemeClr val="accent2"/>
                </a:solidFill>
              </a:rPr>
              <a:t>Cognizant’s Campaign Execution </a:t>
            </a:r>
            <a:r>
              <a:rPr lang="en-US" sz="1100"/>
              <a:t>is designed to drive unique content to the right audience for each use case via a shared operating model to leverage common elements and efficiency via parallel path delivery</a:t>
            </a:r>
            <a:endParaRPr lang="en-US" sz="1050"/>
          </a:p>
        </p:txBody>
      </p:sp>
      <p:graphicFrame>
        <p:nvGraphicFramePr>
          <p:cNvPr id="4" name="Table 3">
            <a:extLst>
              <a:ext uri="{FF2B5EF4-FFF2-40B4-BE49-F238E27FC236}">
                <a16:creationId xmlns:a16="http://schemas.microsoft.com/office/drawing/2014/main" id="{D6BA0BA5-A8CE-664E-967D-80E1BA1CC96B}"/>
              </a:ext>
            </a:extLst>
          </p:cNvPr>
          <p:cNvGraphicFramePr>
            <a:graphicFrameLocks noGrp="1"/>
          </p:cNvGraphicFramePr>
          <p:nvPr/>
        </p:nvGraphicFramePr>
        <p:xfrm>
          <a:off x="1610138" y="1298436"/>
          <a:ext cx="7077456" cy="2987040"/>
        </p:xfrm>
        <a:graphic>
          <a:graphicData uri="http://schemas.openxmlformats.org/drawingml/2006/table">
            <a:tbl>
              <a:tblPr firstRow="1" bandRow="1">
                <a:tableStyleId>{2D5ABB26-0587-4C30-8999-92F81FD0307C}</a:tableStyleId>
              </a:tblPr>
              <a:tblGrid>
                <a:gridCol w="1755648">
                  <a:extLst>
                    <a:ext uri="{9D8B030D-6E8A-4147-A177-3AD203B41FA5}">
                      <a16:colId xmlns:a16="http://schemas.microsoft.com/office/drawing/2014/main" val="878520448"/>
                    </a:ext>
                  </a:extLst>
                </a:gridCol>
                <a:gridCol w="1828800">
                  <a:extLst>
                    <a:ext uri="{9D8B030D-6E8A-4147-A177-3AD203B41FA5}">
                      <a16:colId xmlns:a16="http://schemas.microsoft.com/office/drawing/2014/main" val="2405662193"/>
                    </a:ext>
                  </a:extLst>
                </a:gridCol>
                <a:gridCol w="1755648">
                  <a:extLst>
                    <a:ext uri="{9D8B030D-6E8A-4147-A177-3AD203B41FA5}">
                      <a16:colId xmlns:a16="http://schemas.microsoft.com/office/drawing/2014/main" val="242296462"/>
                    </a:ext>
                  </a:extLst>
                </a:gridCol>
                <a:gridCol w="1737360">
                  <a:extLst>
                    <a:ext uri="{9D8B030D-6E8A-4147-A177-3AD203B41FA5}">
                      <a16:colId xmlns:a16="http://schemas.microsoft.com/office/drawing/2014/main" val="1786357173"/>
                    </a:ext>
                  </a:extLst>
                </a:gridCol>
              </a:tblGrid>
              <a:tr h="0">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cap="none" spc="0" baseline="0">
                          <a:solidFill>
                            <a:schemeClr val="accent2"/>
                          </a:solidFill>
                        </a:rPr>
                        <a:t>New Mover</a:t>
                      </a:r>
                    </a:p>
                  </a:txBody>
                  <a:tcPr marL="0">
                    <a:lnB w="19050" cap="flat" cmpd="sng" algn="ctr">
                      <a:solidFill>
                        <a:schemeClr val="tx1">
                          <a:lumMod val="75000"/>
                          <a:lumOff val="25000"/>
                        </a:schemeClr>
                      </a:solidFill>
                      <a:prstDash val="solid"/>
                      <a:round/>
                      <a:headEnd type="none" w="med" len="med"/>
                      <a:tailEnd type="none" w="med" len="med"/>
                    </a:lnB>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cap="none" spc="0" baseline="0">
                          <a:solidFill>
                            <a:schemeClr val="accent2"/>
                          </a:solidFill>
                        </a:rPr>
                        <a:t>Hot Leads</a:t>
                      </a:r>
                    </a:p>
                  </a:txBody>
                  <a:tcPr>
                    <a:lnB w="19050" cap="flat" cmpd="sng" algn="ctr">
                      <a:solidFill>
                        <a:schemeClr val="tx1">
                          <a:lumMod val="75000"/>
                          <a:lumOff val="25000"/>
                        </a:schemeClr>
                      </a:solidFill>
                      <a:prstDash val="solid"/>
                      <a:round/>
                      <a:headEnd type="none" w="med" len="med"/>
                      <a:tailEnd type="none" w="med" len="med"/>
                    </a:lnB>
                  </a:tcPr>
                </a:tc>
                <a:tc>
                  <a:txBody>
                    <a:bodyPr/>
                    <a:lstStyle/>
                    <a:p>
                      <a:pPr algn="ctr"/>
                      <a:r>
                        <a:rPr lang="en-US" sz="1400" b="1" cap="none" spc="0" baseline="0">
                          <a:solidFill>
                            <a:schemeClr val="accent2"/>
                          </a:solidFill>
                        </a:rPr>
                        <a:t>Beauty</a:t>
                      </a:r>
                    </a:p>
                  </a:txBody>
                  <a:tcPr>
                    <a:lnB w="19050" cap="flat" cmpd="sng" algn="ctr">
                      <a:solidFill>
                        <a:schemeClr val="tx1">
                          <a:lumMod val="75000"/>
                          <a:lumOff val="25000"/>
                        </a:schemeClr>
                      </a:solid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400" b="1" cap="none" spc="0" baseline="0">
                          <a:solidFill>
                            <a:schemeClr val="accent2"/>
                          </a:solidFill>
                        </a:rPr>
                        <a:t>Rx Cross Sell</a:t>
                      </a:r>
                    </a:p>
                  </a:txBody>
                  <a:tcPr>
                    <a:lnB w="190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516197475"/>
                  </a:ext>
                </a:extLst>
              </a:tr>
              <a:tr h="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Total new relationships with new Walgreens customers</a:t>
                      </a:r>
                    </a:p>
                  </a:txBody>
                  <a:tcPr marL="0" marT="182880" marB="182880" anchor="ctr">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New purchases from lapsed Walgreens customers</a:t>
                      </a:r>
                    </a:p>
                  </a:txBody>
                  <a:tcPr marL="137160" marR="0" marT="182880" marB="182880" anchor="ctr">
                    <a:lnL w="635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Increased beauty customers share of wallet </a:t>
                      </a:r>
                    </a:p>
                  </a:txBody>
                  <a:tcPr marL="137160" marT="182880" marB="18288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solidFill>
                            <a:schemeClr val="tx1">
                              <a:lumMod val="85000"/>
                              <a:lumOff val="15000"/>
                            </a:schemeClr>
                          </a:solidFill>
                        </a:rPr>
                        <a:t>Increased RX customer share of basket</a:t>
                      </a:r>
                    </a:p>
                  </a:txBody>
                  <a:tcPr marL="137160" marT="182880" marB="182880" anchor="ctr">
                    <a:lnL w="6350" cap="flat" cmpd="sng" algn="ctr">
                      <a:noFill/>
                      <a:prstDash val="solid"/>
                      <a:round/>
                      <a:headEnd type="none" w="med" len="med"/>
                      <a:tailEnd type="none" w="med" len="med"/>
                    </a:lnL>
                    <a:lnT w="19050" cap="flat" cmpd="sng" algn="ctr">
                      <a:solidFill>
                        <a:schemeClr val="tx1">
                          <a:lumMod val="75000"/>
                          <a:lumOff val="25000"/>
                        </a:schemeClr>
                      </a:solidFill>
                      <a:prstDash val="solid"/>
                      <a:round/>
                      <a:headEnd type="none" w="med" len="med"/>
                      <a:tailEnd type="none" w="med" len="med"/>
                    </a:lnT>
                    <a:noFill/>
                  </a:tcPr>
                </a:tc>
                <a:extLst>
                  <a:ext uri="{0D108BD9-81ED-4DB2-BD59-A6C34878D82A}">
                    <a16:rowId xmlns:a16="http://schemas.microsoft.com/office/drawing/2014/main" val="193730512"/>
                  </a:ext>
                </a:extLst>
              </a:tr>
              <a:tr h="370840">
                <a:tc>
                  <a:txBody>
                    <a:bodyPr/>
                    <a:lstStyle/>
                    <a:p>
                      <a:pPr marL="54864" marR="0" lvl="0" indent="-54864" algn="l" defTabSz="685783" rtl="0" eaLnBrk="1" fontAlgn="auto" latinLnBrk="0" hangingPunct="1">
                        <a:lnSpc>
                          <a:spcPct val="100000"/>
                        </a:lnSpc>
                        <a:spcBef>
                          <a:spcPts val="0"/>
                        </a:spcBef>
                        <a:spcAft>
                          <a:spcPts val="0"/>
                        </a:spcAft>
                        <a:buClrTx/>
                        <a:buSzTx/>
                        <a:buFontTx/>
                        <a:buNone/>
                        <a:tabLst/>
                        <a:defRPr/>
                      </a:pPr>
                      <a:r>
                        <a:rPr lang="en-US" sz="1100" b="0" i="1">
                          <a:solidFill>
                            <a:schemeClr val="accent2"/>
                          </a:solidFill>
                          <a:latin typeface="Georgia" panose="02040502050405020303" pitchFamily="18" charset="0"/>
                        </a:rPr>
                        <a:t>“Moving is hard </a:t>
                      </a:r>
                      <a:br>
                        <a:rPr lang="en-US" sz="1100" b="0" i="1">
                          <a:solidFill>
                            <a:schemeClr val="accent2"/>
                          </a:solidFill>
                          <a:latin typeface="Georgia" panose="02040502050405020303" pitchFamily="18" charset="0"/>
                        </a:rPr>
                      </a:br>
                      <a:r>
                        <a:rPr lang="en-US" sz="1100" b="0" i="1">
                          <a:solidFill>
                            <a:schemeClr val="accent2"/>
                          </a:solidFill>
                          <a:latin typeface="Georgia" panose="02040502050405020303" pitchFamily="18" charset="0"/>
                        </a:rPr>
                        <a:t>enough, switching </a:t>
                      </a:r>
                      <a:br>
                        <a:rPr lang="en-US" sz="1100" b="0" i="1">
                          <a:solidFill>
                            <a:schemeClr val="accent2"/>
                          </a:solidFill>
                          <a:latin typeface="Georgia" panose="02040502050405020303" pitchFamily="18" charset="0"/>
                        </a:rPr>
                      </a:br>
                      <a:r>
                        <a:rPr lang="en-US" sz="1100" b="0" i="1">
                          <a:solidFill>
                            <a:schemeClr val="accent2"/>
                          </a:solidFill>
                          <a:latin typeface="Georgia" panose="02040502050405020303" pitchFamily="18" charset="0"/>
                        </a:rPr>
                        <a:t>your pharmacy </a:t>
                      </a:r>
                      <a:br>
                        <a:rPr lang="en-US" sz="1100" b="0" i="1">
                          <a:solidFill>
                            <a:schemeClr val="accent2"/>
                          </a:solidFill>
                          <a:latin typeface="Georgia" panose="02040502050405020303" pitchFamily="18" charset="0"/>
                        </a:rPr>
                      </a:br>
                      <a:r>
                        <a:rPr lang="en-US" sz="1100" b="0" i="1">
                          <a:solidFill>
                            <a:schemeClr val="accent2"/>
                          </a:solidFill>
                          <a:latin typeface="Georgia" panose="02040502050405020303" pitchFamily="18" charset="0"/>
                        </a:rPr>
                        <a:t>shouldn’t be hard”</a:t>
                      </a:r>
                    </a:p>
                  </a:txBody>
                  <a:tcPr marL="0" marT="91440" marB="182880">
                    <a:lnR w="6350" cap="flat" cmpd="sng" algn="ctr">
                      <a:solidFill>
                        <a:schemeClr val="bg2"/>
                      </a:solidFill>
                      <a:prstDash val="solid"/>
                      <a:round/>
                      <a:headEnd type="none" w="med" len="med"/>
                      <a:tailEnd type="none" w="med" len="med"/>
                    </a:lnR>
                    <a:noFill/>
                  </a:tcPr>
                </a:tc>
                <a:tc>
                  <a:txBody>
                    <a:bodyPr/>
                    <a:lstStyle/>
                    <a:p>
                      <a:pPr marL="54864" marR="0" lvl="0" indent="-54864" algn="l" defTabSz="685783" rtl="0" eaLnBrk="1" fontAlgn="auto" latinLnBrk="0" hangingPunct="1">
                        <a:lnSpc>
                          <a:spcPct val="100000"/>
                        </a:lnSpc>
                        <a:spcBef>
                          <a:spcPts val="0"/>
                        </a:spcBef>
                        <a:spcAft>
                          <a:spcPts val="0"/>
                        </a:spcAft>
                        <a:buClrTx/>
                        <a:buSzTx/>
                        <a:buFontTx/>
                        <a:buNone/>
                        <a:tabLst/>
                        <a:defRPr/>
                      </a:pPr>
                      <a:r>
                        <a:rPr lang="en-US" sz="1100" b="0" i="1">
                          <a:solidFill>
                            <a:schemeClr val="accent2"/>
                          </a:solidFill>
                          <a:latin typeface="Georgia" panose="02040502050405020303" pitchFamily="18" charset="0"/>
                        </a:rPr>
                        <a:t>“Look at what you’ve </a:t>
                      </a:r>
                      <a:br>
                        <a:rPr lang="en-US" sz="1100" b="0" i="1">
                          <a:solidFill>
                            <a:schemeClr val="accent2"/>
                          </a:solidFill>
                          <a:latin typeface="Georgia" panose="02040502050405020303" pitchFamily="18" charset="0"/>
                        </a:rPr>
                      </a:br>
                      <a:r>
                        <a:rPr lang="en-US" sz="1100" b="0" i="1">
                          <a:solidFill>
                            <a:schemeClr val="accent2"/>
                          </a:solidFill>
                          <a:latin typeface="Georgia" panose="02040502050405020303" pitchFamily="18" charset="0"/>
                        </a:rPr>
                        <a:t>been missing” </a:t>
                      </a:r>
                    </a:p>
                    <a:p>
                      <a:pPr marL="0" marR="0" lvl="0" indent="0" algn="l" defTabSz="685783" rtl="0" eaLnBrk="1" fontAlgn="auto" latinLnBrk="0" hangingPunct="1">
                        <a:lnSpc>
                          <a:spcPct val="100000"/>
                        </a:lnSpc>
                        <a:spcBef>
                          <a:spcPts val="1200"/>
                        </a:spcBef>
                        <a:spcAft>
                          <a:spcPts val="0"/>
                        </a:spcAft>
                        <a:buClrTx/>
                        <a:buSzTx/>
                        <a:buFontTx/>
                        <a:buNone/>
                        <a:tabLst/>
                        <a:defRPr/>
                      </a:pPr>
                      <a:r>
                        <a:rPr lang="en-US" sz="800" i="1" kern="1200">
                          <a:solidFill>
                            <a:schemeClr val="tx1">
                              <a:lumMod val="65000"/>
                              <a:lumOff val="35000"/>
                            </a:schemeClr>
                          </a:solidFill>
                          <a:latin typeface="+mn-lt"/>
                          <a:ea typeface="+mn-ea"/>
                          <a:cs typeface="+mn-cs"/>
                        </a:rPr>
                        <a:t>Coupled with incentive </a:t>
                      </a:r>
                      <a:br>
                        <a:rPr lang="en-US" sz="800" i="1" kern="1200">
                          <a:solidFill>
                            <a:schemeClr val="tx1">
                              <a:lumMod val="65000"/>
                              <a:lumOff val="35000"/>
                            </a:schemeClr>
                          </a:solidFill>
                          <a:latin typeface="+mn-lt"/>
                          <a:ea typeface="+mn-ea"/>
                          <a:cs typeface="+mn-cs"/>
                        </a:rPr>
                      </a:br>
                      <a:r>
                        <a:rPr lang="en-US" sz="800" i="1" kern="1200">
                          <a:solidFill>
                            <a:schemeClr val="tx1">
                              <a:lumMod val="65000"/>
                              <a:lumOff val="35000"/>
                            </a:schemeClr>
                          </a:solidFill>
                          <a:latin typeface="+mn-lt"/>
                          <a:ea typeface="+mn-ea"/>
                          <a:cs typeface="+mn-cs"/>
                        </a:rPr>
                        <a:t>(e.g. coupon)</a:t>
                      </a:r>
                    </a:p>
                  </a:txBody>
                  <a:tcPr marL="137160" marT="91440" marB="182880">
                    <a:lnL w="635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noFill/>
                  </a:tcPr>
                </a:tc>
                <a:tc>
                  <a:txBody>
                    <a:bodyPr/>
                    <a:lstStyle/>
                    <a:p>
                      <a:pPr marL="54864" marR="0" lvl="0" indent="-54864" algn="l" defTabSz="685783" rtl="0" eaLnBrk="1" fontAlgn="auto" latinLnBrk="0" hangingPunct="1">
                        <a:lnSpc>
                          <a:spcPct val="100000"/>
                        </a:lnSpc>
                        <a:spcBef>
                          <a:spcPts val="0"/>
                        </a:spcBef>
                        <a:spcAft>
                          <a:spcPts val="0"/>
                        </a:spcAft>
                        <a:buClrTx/>
                        <a:buSzTx/>
                        <a:buFontTx/>
                        <a:buNone/>
                        <a:tabLst/>
                        <a:defRPr/>
                      </a:pPr>
                      <a:r>
                        <a:rPr lang="en-US" sz="1100" b="0" i="1" dirty="0">
                          <a:solidFill>
                            <a:schemeClr val="accent2"/>
                          </a:solidFill>
                          <a:latin typeface="Georgia" panose="02040502050405020303" pitchFamily="18" charset="0"/>
                        </a:rPr>
                        <a:t>“Your life is busy, let </a:t>
                      </a:r>
                      <a:br>
                        <a:rPr lang="en-US" sz="1100" b="0" i="1" dirty="0">
                          <a:solidFill>
                            <a:schemeClr val="accent2"/>
                          </a:solidFill>
                          <a:latin typeface="Georgia" panose="02040502050405020303" pitchFamily="18" charset="0"/>
                        </a:rPr>
                      </a:br>
                      <a:r>
                        <a:rPr lang="en-US" sz="1100" b="0" i="1" dirty="0">
                          <a:solidFill>
                            <a:schemeClr val="accent2"/>
                          </a:solidFill>
                          <a:latin typeface="Georgia" panose="02040502050405020303" pitchFamily="18" charset="0"/>
                        </a:rPr>
                        <a:t>us help you simplify </a:t>
                      </a:r>
                      <a:br>
                        <a:rPr lang="en-US" sz="1100" b="0" i="1" dirty="0">
                          <a:solidFill>
                            <a:schemeClr val="accent2"/>
                          </a:solidFill>
                          <a:latin typeface="Georgia" panose="02040502050405020303" pitchFamily="18" charset="0"/>
                        </a:rPr>
                      </a:br>
                      <a:r>
                        <a:rPr lang="en-US" sz="1100" b="0" i="1" dirty="0">
                          <a:solidFill>
                            <a:schemeClr val="accent2"/>
                          </a:solidFill>
                          <a:latin typeface="Georgia" panose="02040502050405020303" pitchFamily="18" charset="0"/>
                        </a:rPr>
                        <a:t>with all your beauty </a:t>
                      </a:r>
                      <a:br>
                        <a:rPr lang="en-US" sz="1100" b="0" i="1" dirty="0">
                          <a:solidFill>
                            <a:schemeClr val="accent2"/>
                          </a:solidFill>
                          <a:latin typeface="Georgia" panose="02040502050405020303" pitchFamily="18" charset="0"/>
                        </a:rPr>
                      </a:br>
                      <a:r>
                        <a:rPr lang="en-US" sz="1100" b="0" i="1" dirty="0">
                          <a:solidFill>
                            <a:schemeClr val="accent2"/>
                          </a:solidFill>
                          <a:latin typeface="Georgia" panose="02040502050405020303" pitchFamily="18" charset="0"/>
                        </a:rPr>
                        <a:t>and cosmetic needs </a:t>
                      </a:r>
                      <a:br>
                        <a:rPr lang="en-US" sz="1100" b="0" i="1" dirty="0">
                          <a:solidFill>
                            <a:schemeClr val="accent2"/>
                          </a:solidFill>
                          <a:latin typeface="Georgia" panose="02040502050405020303" pitchFamily="18" charset="0"/>
                        </a:rPr>
                      </a:br>
                      <a:r>
                        <a:rPr lang="en-US" sz="1100" b="0" i="1" dirty="0">
                          <a:solidFill>
                            <a:schemeClr val="accent2"/>
                          </a:solidFill>
                          <a:latin typeface="Georgia" panose="02040502050405020303" pitchFamily="18" charset="0"/>
                        </a:rPr>
                        <a:t>in one place…”</a:t>
                      </a:r>
                    </a:p>
                  </a:txBody>
                  <a:tcPr marL="137160" marT="91440" marB="182880">
                    <a:lnL w="6350" cap="flat" cmpd="sng" algn="ctr">
                      <a:noFill/>
                      <a:prstDash val="solid"/>
                      <a:round/>
                      <a:headEnd type="none" w="med" len="med"/>
                      <a:tailEnd type="none" w="med" len="med"/>
                    </a:lnL>
                    <a:lnR w="6350" cap="flat" cmpd="sng" algn="ctr">
                      <a:noFill/>
                      <a:prstDash val="solid"/>
                      <a:round/>
                      <a:headEnd type="none" w="med" len="med"/>
                      <a:tailEnd type="none" w="med" len="med"/>
                    </a:lnR>
                    <a:noFill/>
                  </a:tcPr>
                </a:tc>
                <a:tc>
                  <a:txBody>
                    <a:bodyPr/>
                    <a:lstStyle/>
                    <a:p>
                      <a:pPr marL="54864" marR="0" lvl="0" indent="-54864" algn="l" defTabSz="685783" rtl="0" eaLnBrk="1" fontAlgn="auto" latinLnBrk="0" hangingPunct="1">
                        <a:lnSpc>
                          <a:spcPct val="100000"/>
                        </a:lnSpc>
                        <a:spcBef>
                          <a:spcPts val="0"/>
                        </a:spcBef>
                        <a:spcAft>
                          <a:spcPts val="0"/>
                        </a:spcAft>
                        <a:buClrTx/>
                        <a:buSzTx/>
                        <a:buFontTx/>
                        <a:buNone/>
                        <a:tabLst/>
                        <a:defRPr/>
                      </a:pPr>
                      <a:r>
                        <a:rPr lang="en-US" sz="1100" b="0" i="1">
                          <a:solidFill>
                            <a:schemeClr val="accent2"/>
                          </a:solidFill>
                          <a:latin typeface="Georgia" panose="02040502050405020303" pitchFamily="18" charset="0"/>
                        </a:rPr>
                        <a:t>“Did you know </a:t>
                      </a:r>
                      <a:br>
                        <a:rPr lang="en-US" sz="1100" b="0" i="1">
                          <a:solidFill>
                            <a:schemeClr val="accent2"/>
                          </a:solidFill>
                          <a:latin typeface="Georgia" panose="02040502050405020303" pitchFamily="18" charset="0"/>
                        </a:rPr>
                      </a:br>
                      <a:r>
                        <a:rPr lang="en-US" sz="1100" b="0" i="1">
                          <a:solidFill>
                            <a:schemeClr val="accent2"/>
                          </a:solidFill>
                          <a:latin typeface="Georgia" panose="02040502050405020303" pitchFamily="18" charset="0"/>
                        </a:rPr>
                        <a:t>[insert offer]…” </a:t>
                      </a:r>
                    </a:p>
                    <a:p>
                      <a:pPr marL="0" marR="0" lvl="0" indent="0" algn="l" defTabSz="685783" rtl="0" eaLnBrk="1" fontAlgn="auto" latinLnBrk="0" hangingPunct="1">
                        <a:lnSpc>
                          <a:spcPct val="100000"/>
                        </a:lnSpc>
                        <a:spcBef>
                          <a:spcPts val="1200"/>
                        </a:spcBef>
                        <a:spcAft>
                          <a:spcPts val="0"/>
                        </a:spcAft>
                        <a:buClrTx/>
                        <a:buSzTx/>
                        <a:buFontTx/>
                        <a:buNone/>
                        <a:tabLst/>
                        <a:defRPr/>
                      </a:pPr>
                      <a:r>
                        <a:rPr lang="en-US" sz="800" i="1" kern="1200">
                          <a:solidFill>
                            <a:schemeClr val="tx1">
                              <a:lumMod val="65000"/>
                              <a:lumOff val="35000"/>
                            </a:schemeClr>
                          </a:solidFill>
                          <a:latin typeface="+mn-lt"/>
                          <a:ea typeface="+mn-ea"/>
                          <a:cs typeface="+mn-cs"/>
                        </a:rPr>
                        <a:t>Behavioral and Rx relevant </a:t>
                      </a:r>
                      <a:br>
                        <a:rPr lang="en-US" sz="800" i="1" kern="1200">
                          <a:solidFill>
                            <a:schemeClr val="tx1">
                              <a:lumMod val="65000"/>
                              <a:lumOff val="35000"/>
                            </a:schemeClr>
                          </a:solidFill>
                          <a:latin typeface="+mn-lt"/>
                          <a:ea typeface="+mn-ea"/>
                          <a:cs typeface="+mn-cs"/>
                        </a:rPr>
                      </a:br>
                      <a:r>
                        <a:rPr lang="en-US" sz="800" i="1" kern="1200">
                          <a:solidFill>
                            <a:schemeClr val="tx1">
                              <a:lumMod val="65000"/>
                              <a:lumOff val="35000"/>
                            </a:schemeClr>
                          </a:solidFill>
                          <a:latin typeface="+mn-lt"/>
                          <a:ea typeface="+mn-ea"/>
                          <a:cs typeface="+mn-cs"/>
                        </a:rPr>
                        <a:t>offers in store at fill moment</a:t>
                      </a:r>
                    </a:p>
                  </a:txBody>
                  <a:tcPr marL="137160" marT="91440" marB="182880">
                    <a:lnL w="6350" cap="flat" cmpd="sng" algn="ctr">
                      <a:noFill/>
                      <a:prstDash val="solid"/>
                      <a:round/>
                      <a:headEnd type="none" w="med" len="med"/>
                      <a:tailEnd type="none" w="med" len="med"/>
                    </a:lnL>
                    <a:noFill/>
                  </a:tcPr>
                </a:tc>
                <a:extLst>
                  <a:ext uri="{0D108BD9-81ED-4DB2-BD59-A6C34878D82A}">
                    <a16:rowId xmlns:a16="http://schemas.microsoft.com/office/drawing/2014/main" val="1153459749"/>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solidFill>
                            <a:schemeClr val="tx1">
                              <a:lumMod val="75000"/>
                              <a:lumOff val="25000"/>
                            </a:schemeClr>
                          </a:solidFill>
                        </a:rPr>
                        <a:t>Geo and demographic specific outcomes to inform future focus areas, suppress areas of non-response</a:t>
                      </a:r>
                    </a:p>
                  </a:txBody>
                  <a:tcPr marL="0" marT="137160" marB="0">
                    <a:lnR w="6350" cap="flat" cmpd="sng" algn="ctr">
                      <a:solidFill>
                        <a:schemeClr val="bg2"/>
                      </a:solidFill>
                      <a:prstDash val="solid"/>
                      <a:round/>
                      <a:headEnd type="none" w="med" len="med"/>
                      <a:tailEnd type="none" w="med" len="med"/>
                    </a:lnR>
                    <a:lnB w="6350" cap="flat" cmpd="sng" algn="ctr">
                      <a:noFill/>
                      <a:prstDash val="solid"/>
                      <a:round/>
                      <a:headEnd type="none" w="med" len="med"/>
                      <a:tailEnd type="none" w="med" len="med"/>
                    </a:lnB>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solidFill>
                            <a:schemeClr val="tx1">
                              <a:lumMod val="75000"/>
                              <a:lumOff val="25000"/>
                            </a:schemeClr>
                          </a:solidFill>
                        </a:rPr>
                        <a:t>Responder % by segment and offer matrix to inform NBA for look-a-likes</a:t>
                      </a:r>
                    </a:p>
                  </a:txBody>
                  <a:tcPr marL="137160" marT="137160" marB="0">
                    <a:lnL w="635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B w="6350" cap="flat" cmpd="sng" algn="ctr">
                      <a:noFill/>
                      <a:prstDash val="solid"/>
                      <a:round/>
                      <a:headEnd type="none" w="med" len="med"/>
                      <a:tailEnd type="none" w="med" len="med"/>
                    </a:lnB>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a:solidFill>
                            <a:schemeClr val="tx1">
                              <a:lumMod val="75000"/>
                              <a:lumOff val="25000"/>
                            </a:schemeClr>
                          </a:solidFill>
                        </a:rPr>
                        <a:t>Best-selling products </a:t>
                      </a:r>
                      <a:br>
                        <a:rPr lang="en-US" sz="1000">
                          <a:solidFill>
                            <a:schemeClr val="tx1">
                              <a:lumMod val="75000"/>
                              <a:lumOff val="25000"/>
                            </a:schemeClr>
                          </a:solidFill>
                        </a:rPr>
                      </a:br>
                      <a:r>
                        <a:rPr lang="en-US" sz="1000">
                          <a:solidFill>
                            <a:schemeClr val="tx1">
                              <a:lumMod val="75000"/>
                              <a:lumOff val="25000"/>
                            </a:schemeClr>
                          </a:solidFill>
                        </a:rPr>
                        <a:t>by segment to inform </a:t>
                      </a:r>
                      <a:br>
                        <a:rPr lang="en-US" sz="1000">
                          <a:solidFill>
                            <a:schemeClr val="tx1">
                              <a:lumMod val="75000"/>
                              <a:lumOff val="25000"/>
                            </a:schemeClr>
                          </a:solidFill>
                        </a:rPr>
                      </a:br>
                      <a:r>
                        <a:rPr lang="en-US" sz="1000">
                          <a:solidFill>
                            <a:schemeClr val="tx1">
                              <a:lumMod val="75000"/>
                              <a:lumOff val="25000"/>
                            </a:schemeClr>
                          </a:solidFill>
                        </a:rPr>
                        <a:t>future campaign; demo-segmented outcomes </a:t>
                      </a:r>
                      <a:br>
                        <a:rPr lang="en-US" sz="1000">
                          <a:solidFill>
                            <a:schemeClr val="tx1">
                              <a:lumMod val="75000"/>
                              <a:lumOff val="25000"/>
                            </a:schemeClr>
                          </a:solidFill>
                        </a:rPr>
                      </a:br>
                      <a:r>
                        <a:rPr lang="en-US" sz="1000">
                          <a:solidFill>
                            <a:schemeClr val="tx1">
                              <a:lumMod val="75000"/>
                              <a:lumOff val="25000"/>
                            </a:schemeClr>
                          </a:solidFill>
                        </a:rPr>
                        <a:t>for retargeting</a:t>
                      </a:r>
                    </a:p>
                  </a:txBody>
                  <a:tcPr marL="137160" marT="137160" marB="0">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noFill/>
                      <a:prstDash val="solid"/>
                      <a:round/>
                      <a:headEnd type="none" w="med" len="med"/>
                      <a:tailEnd type="none" w="med" len="med"/>
                    </a:lnB>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000" dirty="0">
                          <a:solidFill>
                            <a:schemeClr val="tx1">
                              <a:lumMod val="75000"/>
                              <a:lumOff val="25000"/>
                            </a:schemeClr>
                          </a:solidFill>
                        </a:rPr>
                        <a:t>Understanding what </a:t>
                      </a:r>
                      <a:br>
                        <a:rPr lang="en-US" sz="1000" dirty="0">
                          <a:solidFill>
                            <a:schemeClr val="tx1">
                              <a:lumMod val="75000"/>
                              <a:lumOff val="25000"/>
                            </a:schemeClr>
                          </a:solidFill>
                        </a:rPr>
                      </a:br>
                      <a:r>
                        <a:rPr lang="en-US" sz="1000" dirty="0">
                          <a:solidFill>
                            <a:schemeClr val="tx1">
                              <a:lumMod val="75000"/>
                              <a:lumOff val="25000"/>
                            </a:schemeClr>
                          </a:solidFill>
                        </a:rPr>
                        <a:t>Rx fills drove response </a:t>
                      </a:r>
                      <a:br>
                        <a:rPr lang="en-US" sz="1000" dirty="0">
                          <a:solidFill>
                            <a:schemeClr val="tx1">
                              <a:lumMod val="75000"/>
                              <a:lumOff val="25000"/>
                            </a:schemeClr>
                          </a:solidFill>
                        </a:rPr>
                      </a:br>
                      <a:r>
                        <a:rPr lang="en-US" sz="1000" dirty="0">
                          <a:solidFill>
                            <a:schemeClr val="tx1">
                              <a:lumMod val="75000"/>
                              <a:lumOff val="25000"/>
                            </a:schemeClr>
                          </a:solidFill>
                        </a:rPr>
                        <a:t>to allocate offers to </a:t>
                      </a:r>
                      <a:br>
                        <a:rPr lang="en-US" sz="1000" dirty="0">
                          <a:solidFill>
                            <a:schemeClr val="tx1">
                              <a:lumMod val="75000"/>
                              <a:lumOff val="25000"/>
                            </a:schemeClr>
                          </a:solidFill>
                        </a:rPr>
                      </a:br>
                      <a:r>
                        <a:rPr lang="en-US" sz="1000" dirty="0">
                          <a:solidFill>
                            <a:schemeClr val="tx1">
                              <a:lumMod val="75000"/>
                              <a:lumOff val="25000"/>
                            </a:schemeClr>
                          </a:solidFill>
                        </a:rPr>
                        <a:t>similar Rx </a:t>
                      </a:r>
                    </a:p>
                  </a:txBody>
                  <a:tcPr marL="137160" marT="137160" marB="0">
                    <a:lnL w="6350" cap="flat" cmpd="sng" algn="ctr">
                      <a:noFill/>
                      <a:prstDash val="solid"/>
                      <a:round/>
                      <a:headEnd type="none" w="med" len="med"/>
                      <a:tailEnd type="none" w="med" len="med"/>
                    </a:lnL>
                    <a:lnB w="6350" cap="flat" cmpd="sng" algn="ctr">
                      <a:noFill/>
                      <a:prstDash val="solid"/>
                      <a:round/>
                      <a:headEnd type="none" w="med" len="med"/>
                      <a:tailEnd type="none" w="med" len="med"/>
                    </a:lnB>
                    <a:noFill/>
                  </a:tcPr>
                </a:tc>
                <a:extLst>
                  <a:ext uri="{0D108BD9-81ED-4DB2-BD59-A6C34878D82A}">
                    <a16:rowId xmlns:a16="http://schemas.microsoft.com/office/drawing/2014/main" val="977543298"/>
                  </a:ext>
                </a:extLst>
              </a:tr>
            </a:tbl>
          </a:graphicData>
        </a:graphic>
      </p:graphicFrame>
      <p:grpSp>
        <p:nvGrpSpPr>
          <p:cNvPr id="11" name="Group 10">
            <a:extLst>
              <a:ext uri="{FF2B5EF4-FFF2-40B4-BE49-F238E27FC236}">
                <a16:creationId xmlns:a16="http://schemas.microsoft.com/office/drawing/2014/main" id="{6BF494AE-8FDA-D94B-B59F-2B10F8C58727}"/>
              </a:ext>
            </a:extLst>
          </p:cNvPr>
          <p:cNvGrpSpPr/>
          <p:nvPr/>
        </p:nvGrpSpPr>
        <p:grpSpPr>
          <a:xfrm>
            <a:off x="1610138" y="2271466"/>
            <a:ext cx="1252331" cy="862152"/>
            <a:chOff x="1530626" y="2534479"/>
            <a:chExt cx="1540565" cy="646871"/>
          </a:xfrm>
        </p:grpSpPr>
        <p:cxnSp>
          <p:nvCxnSpPr>
            <p:cNvPr id="6" name="Straight Connector 5">
              <a:extLst>
                <a:ext uri="{FF2B5EF4-FFF2-40B4-BE49-F238E27FC236}">
                  <a16:creationId xmlns:a16="http://schemas.microsoft.com/office/drawing/2014/main" id="{7F634C35-B560-7F4C-9986-502641A21AC9}"/>
                </a:ext>
              </a:extLst>
            </p:cNvPr>
            <p:cNvCxnSpPr/>
            <p:nvPr/>
          </p:nvCxnSpPr>
          <p:spPr>
            <a:xfrm>
              <a:off x="1530626" y="2534479"/>
              <a:ext cx="15405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190215C-1ABD-1D42-BF9D-DF26E8B5443A}"/>
                </a:ext>
              </a:extLst>
            </p:cNvPr>
            <p:cNvCxnSpPr/>
            <p:nvPr/>
          </p:nvCxnSpPr>
          <p:spPr>
            <a:xfrm>
              <a:off x="1530626" y="3181350"/>
              <a:ext cx="15405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113E1FB-9F6C-2A4F-8546-243D2772D910}"/>
              </a:ext>
            </a:extLst>
          </p:cNvPr>
          <p:cNvGrpSpPr/>
          <p:nvPr/>
        </p:nvGrpSpPr>
        <p:grpSpPr>
          <a:xfrm>
            <a:off x="3511825" y="2271467"/>
            <a:ext cx="1328530" cy="502556"/>
            <a:chOff x="1530626" y="2534479"/>
            <a:chExt cx="1540565" cy="646871"/>
          </a:xfrm>
        </p:grpSpPr>
        <p:cxnSp>
          <p:nvCxnSpPr>
            <p:cNvPr id="38" name="Straight Connector 37">
              <a:extLst>
                <a:ext uri="{FF2B5EF4-FFF2-40B4-BE49-F238E27FC236}">
                  <a16:creationId xmlns:a16="http://schemas.microsoft.com/office/drawing/2014/main" id="{690009AF-8EE5-CD4C-8160-5B15964E8F6C}"/>
                </a:ext>
              </a:extLst>
            </p:cNvPr>
            <p:cNvCxnSpPr/>
            <p:nvPr/>
          </p:nvCxnSpPr>
          <p:spPr>
            <a:xfrm>
              <a:off x="1530626" y="2534479"/>
              <a:ext cx="15405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4546BCA-EB29-1146-BD5A-2CD6B6F8D13B}"/>
                </a:ext>
              </a:extLst>
            </p:cNvPr>
            <p:cNvCxnSpPr/>
            <p:nvPr/>
          </p:nvCxnSpPr>
          <p:spPr>
            <a:xfrm>
              <a:off x="1530626" y="3181350"/>
              <a:ext cx="15405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76853666-9C47-804A-9162-9842618D4498}"/>
              </a:ext>
            </a:extLst>
          </p:cNvPr>
          <p:cNvGrpSpPr/>
          <p:nvPr/>
        </p:nvGrpSpPr>
        <p:grpSpPr>
          <a:xfrm>
            <a:off x="5340625" y="2271466"/>
            <a:ext cx="1388165" cy="1036813"/>
            <a:chOff x="1530626" y="2534479"/>
            <a:chExt cx="1540565" cy="646871"/>
          </a:xfrm>
        </p:grpSpPr>
        <p:cxnSp>
          <p:nvCxnSpPr>
            <p:cNvPr id="41" name="Straight Connector 40">
              <a:extLst>
                <a:ext uri="{FF2B5EF4-FFF2-40B4-BE49-F238E27FC236}">
                  <a16:creationId xmlns:a16="http://schemas.microsoft.com/office/drawing/2014/main" id="{217C6623-EE74-6B40-9360-905302E86F52}"/>
                </a:ext>
              </a:extLst>
            </p:cNvPr>
            <p:cNvCxnSpPr/>
            <p:nvPr/>
          </p:nvCxnSpPr>
          <p:spPr>
            <a:xfrm>
              <a:off x="1530626" y="2534479"/>
              <a:ext cx="15405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7E83482-651C-4844-962F-F1B59003724E}"/>
                </a:ext>
              </a:extLst>
            </p:cNvPr>
            <p:cNvCxnSpPr/>
            <p:nvPr/>
          </p:nvCxnSpPr>
          <p:spPr>
            <a:xfrm>
              <a:off x="1530626" y="3181350"/>
              <a:ext cx="15405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839A424-7FBE-4D47-BA44-BF2B37120377}"/>
              </a:ext>
            </a:extLst>
          </p:cNvPr>
          <p:cNvGrpSpPr/>
          <p:nvPr/>
        </p:nvGrpSpPr>
        <p:grpSpPr>
          <a:xfrm>
            <a:off x="7099853" y="2271466"/>
            <a:ext cx="1060174" cy="512831"/>
            <a:chOff x="1530626" y="2534479"/>
            <a:chExt cx="1540565" cy="646871"/>
          </a:xfrm>
        </p:grpSpPr>
        <p:cxnSp>
          <p:nvCxnSpPr>
            <p:cNvPr id="47" name="Straight Connector 46">
              <a:extLst>
                <a:ext uri="{FF2B5EF4-FFF2-40B4-BE49-F238E27FC236}">
                  <a16:creationId xmlns:a16="http://schemas.microsoft.com/office/drawing/2014/main" id="{20101591-D840-5B45-AAA3-DF6AB178CB40}"/>
                </a:ext>
              </a:extLst>
            </p:cNvPr>
            <p:cNvCxnSpPr/>
            <p:nvPr/>
          </p:nvCxnSpPr>
          <p:spPr>
            <a:xfrm>
              <a:off x="1530626" y="2534479"/>
              <a:ext cx="15405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C7EC14-58CF-2047-805A-50425788F81C}"/>
                </a:ext>
              </a:extLst>
            </p:cNvPr>
            <p:cNvCxnSpPr/>
            <p:nvPr/>
          </p:nvCxnSpPr>
          <p:spPr>
            <a:xfrm>
              <a:off x="1530626" y="3181350"/>
              <a:ext cx="154056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CEBDD07F-F4A3-8148-9BA0-567A03A0005F}"/>
              </a:ext>
            </a:extLst>
          </p:cNvPr>
          <p:cNvSpPr/>
          <p:nvPr/>
        </p:nvSpPr>
        <p:spPr>
          <a:xfrm>
            <a:off x="5194844" y="4550574"/>
            <a:ext cx="1745991" cy="253916"/>
          </a:xfrm>
          <a:prstGeom prst="rect">
            <a:avLst/>
          </a:prstGeom>
        </p:spPr>
        <p:txBody>
          <a:bodyPr wrap="none" anchor="t">
            <a:spAutoFit/>
          </a:bodyPr>
          <a:lstStyle/>
          <a:p>
            <a:pPr algn="ctr"/>
            <a:r>
              <a:rPr lang="en-US" sz="1050" i="1" dirty="0">
                <a:solidFill>
                  <a:schemeClr val="accent5"/>
                </a:solidFill>
              </a:rPr>
              <a:t>Illustrative solution follows</a:t>
            </a:r>
          </a:p>
        </p:txBody>
      </p:sp>
      <p:cxnSp>
        <p:nvCxnSpPr>
          <p:cNvPr id="24" name="Straight Connector 23">
            <a:extLst>
              <a:ext uri="{FF2B5EF4-FFF2-40B4-BE49-F238E27FC236}">
                <a16:creationId xmlns:a16="http://schemas.microsoft.com/office/drawing/2014/main" id="{6D86C9D1-8145-B347-9C65-052DD48597AC}"/>
              </a:ext>
            </a:extLst>
          </p:cNvPr>
          <p:cNvCxnSpPr>
            <a:cxnSpLocks/>
            <a:stCxn id="23" idx="0"/>
            <a:endCxn id="22" idx="2"/>
          </p:cNvCxnSpPr>
          <p:nvPr/>
        </p:nvCxnSpPr>
        <p:spPr>
          <a:xfrm flipH="1" flipV="1">
            <a:off x="6067839" y="4386944"/>
            <a:ext cx="1" cy="163630"/>
          </a:xfrm>
          <a:prstGeom prst="line">
            <a:avLst/>
          </a:prstGeom>
          <a:solidFill>
            <a:schemeClr val="accent4">
              <a:alpha val="10000"/>
            </a:schemeClr>
          </a:solidFill>
          <a:ln w="635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5" name="Pentagon 24">
            <a:extLst>
              <a:ext uri="{FF2B5EF4-FFF2-40B4-BE49-F238E27FC236}">
                <a16:creationId xmlns:a16="http://schemas.microsoft.com/office/drawing/2014/main" id="{5A1088A3-99A2-3D49-93A1-201A4962997F}"/>
              </a:ext>
            </a:extLst>
          </p:cNvPr>
          <p:cNvSpPr/>
          <p:nvPr/>
        </p:nvSpPr>
        <p:spPr>
          <a:xfrm>
            <a:off x="419099" y="2603383"/>
            <a:ext cx="1024128" cy="258532"/>
          </a:xfrm>
          <a:prstGeom prst="homePlate">
            <a:avLst/>
          </a:prstGeom>
          <a:solidFill>
            <a:schemeClr val="accent3"/>
          </a:solidFill>
        </p:spPr>
        <p:txBody>
          <a:bodyPr wrap="none" tIns="27432" bIns="18288" anchor="ctr">
            <a:noAutofit/>
          </a:bodyPr>
          <a:lstStyle/>
          <a:p>
            <a:pPr lvl="0" algn="ctr" defTabSz="685783">
              <a:lnSpc>
                <a:spcPct val="90000"/>
              </a:lnSpc>
              <a:defRPr/>
            </a:pPr>
            <a:r>
              <a:rPr lang="en-US" sz="800" cap="all" spc="50">
                <a:solidFill>
                  <a:schemeClr val="bg1"/>
                </a:solidFill>
              </a:rPr>
              <a:t>Messaging </a:t>
            </a:r>
            <a:br>
              <a:rPr lang="en-US" sz="800" cap="all" spc="50">
                <a:solidFill>
                  <a:schemeClr val="bg1"/>
                </a:solidFill>
              </a:rPr>
            </a:br>
            <a:r>
              <a:rPr lang="en-US" sz="800" cap="all" spc="50">
                <a:solidFill>
                  <a:schemeClr val="bg1"/>
                </a:solidFill>
              </a:rPr>
              <a:t>Strategy</a:t>
            </a:r>
          </a:p>
        </p:txBody>
      </p:sp>
      <p:sp>
        <p:nvSpPr>
          <p:cNvPr id="26" name="Pentagon 25">
            <a:extLst>
              <a:ext uri="{FF2B5EF4-FFF2-40B4-BE49-F238E27FC236}">
                <a16:creationId xmlns:a16="http://schemas.microsoft.com/office/drawing/2014/main" id="{0F01902C-C2B9-C642-A4E2-FF912BDFB785}"/>
              </a:ext>
            </a:extLst>
          </p:cNvPr>
          <p:cNvSpPr/>
          <p:nvPr/>
        </p:nvSpPr>
        <p:spPr>
          <a:xfrm>
            <a:off x="419100" y="1842398"/>
            <a:ext cx="1024128" cy="230146"/>
          </a:xfrm>
          <a:prstGeom prst="homePlate">
            <a:avLst/>
          </a:prstGeom>
          <a:solidFill>
            <a:schemeClr val="accent3"/>
          </a:solidFill>
        </p:spPr>
        <p:txBody>
          <a:bodyPr wrap="none" tIns="27432" bIns="18288" anchor="ctr">
            <a:noAutofit/>
          </a:bodyPr>
          <a:lstStyle/>
          <a:p>
            <a:pPr lvl="0" algn="ctr" defTabSz="685783">
              <a:lnSpc>
                <a:spcPct val="90000"/>
              </a:lnSpc>
              <a:defRPr/>
            </a:pPr>
            <a:r>
              <a:rPr lang="en-US" sz="800" cap="all" spc="50">
                <a:solidFill>
                  <a:schemeClr val="bg1"/>
                </a:solidFill>
              </a:rPr>
              <a:t>Key KPI</a:t>
            </a:r>
          </a:p>
        </p:txBody>
      </p:sp>
      <p:sp>
        <p:nvSpPr>
          <p:cNvPr id="27" name="Pentagon 26">
            <a:extLst>
              <a:ext uri="{FF2B5EF4-FFF2-40B4-BE49-F238E27FC236}">
                <a16:creationId xmlns:a16="http://schemas.microsoft.com/office/drawing/2014/main" id="{FFB1AFD6-3FF0-2B47-B571-1B6D9B22826F}"/>
              </a:ext>
            </a:extLst>
          </p:cNvPr>
          <p:cNvSpPr/>
          <p:nvPr/>
        </p:nvSpPr>
        <p:spPr>
          <a:xfrm>
            <a:off x="419100" y="3710011"/>
            <a:ext cx="1024128" cy="258532"/>
          </a:xfrm>
          <a:prstGeom prst="homePlate">
            <a:avLst/>
          </a:prstGeom>
          <a:solidFill>
            <a:schemeClr val="accent3"/>
          </a:solidFill>
        </p:spPr>
        <p:txBody>
          <a:bodyPr wrap="none" tIns="27432" bIns="18288" anchor="ctr">
            <a:noAutofit/>
          </a:bodyPr>
          <a:lstStyle/>
          <a:p>
            <a:pPr lvl="0" algn="ctr" defTabSz="685783">
              <a:lnSpc>
                <a:spcPct val="90000"/>
              </a:lnSpc>
              <a:defRPr/>
            </a:pPr>
            <a:r>
              <a:rPr lang="en-US" sz="800" cap="all" spc="50">
                <a:solidFill>
                  <a:schemeClr val="bg1"/>
                </a:solidFill>
              </a:rPr>
              <a:t>Anticipated </a:t>
            </a:r>
            <a:br>
              <a:rPr lang="en-US" sz="800" cap="all" spc="50">
                <a:solidFill>
                  <a:schemeClr val="bg1"/>
                </a:solidFill>
              </a:rPr>
            </a:br>
            <a:r>
              <a:rPr lang="en-US" sz="800" cap="all" spc="50">
                <a:solidFill>
                  <a:schemeClr val="bg1"/>
                </a:solidFill>
              </a:rPr>
              <a:t>Learning</a:t>
            </a:r>
          </a:p>
        </p:txBody>
      </p:sp>
      <p:sp>
        <p:nvSpPr>
          <p:cNvPr id="3" name="Footer Placeholder 2">
            <a:extLst>
              <a:ext uri="{FF2B5EF4-FFF2-40B4-BE49-F238E27FC236}">
                <a16:creationId xmlns:a16="http://schemas.microsoft.com/office/drawing/2014/main" id="{20B5D522-A262-A748-A811-8CBD0CF64DA0}"/>
              </a:ext>
            </a:extLst>
          </p:cNvPr>
          <p:cNvSpPr>
            <a:spLocks noGrp="1"/>
          </p:cNvSpPr>
          <p:nvPr>
            <p:ph type="ftr" sz="quarter" idx="12"/>
          </p:nvPr>
        </p:nvSpPr>
        <p:spPr/>
        <p:txBody>
          <a:bodyPr/>
          <a:lstStyle/>
          <a:p>
            <a:r>
              <a:rPr lang="en-US"/>
              <a:t>© 2020</a:t>
            </a:r>
          </a:p>
        </p:txBody>
      </p:sp>
      <p:sp>
        <p:nvSpPr>
          <p:cNvPr id="5" name="Slide Number Placeholder 4">
            <a:extLst>
              <a:ext uri="{FF2B5EF4-FFF2-40B4-BE49-F238E27FC236}">
                <a16:creationId xmlns:a16="http://schemas.microsoft.com/office/drawing/2014/main" id="{2C192E79-C077-CD40-8554-3CFE101C6F52}"/>
              </a:ext>
            </a:extLst>
          </p:cNvPr>
          <p:cNvSpPr>
            <a:spLocks noGrp="1"/>
          </p:cNvSpPr>
          <p:nvPr>
            <p:ph type="sldNum" sz="quarter" idx="13"/>
          </p:nvPr>
        </p:nvSpPr>
        <p:spPr/>
        <p:txBody>
          <a:bodyPr/>
          <a:lstStyle/>
          <a:p>
            <a:fld id="{2EFEF571-C9B4-4D92-A7F7-315B894862A8}" type="slidenum">
              <a:rPr lang="en-US" smtClean="0"/>
              <a:pPr/>
              <a:t>136</a:t>
            </a:fld>
            <a:endParaRPr lang="en-US"/>
          </a:p>
        </p:txBody>
      </p:sp>
    </p:spTree>
    <p:extLst>
      <p:ext uri="{BB962C8B-B14F-4D97-AF65-F5344CB8AC3E}">
        <p14:creationId xmlns:p14="http://schemas.microsoft.com/office/powerpoint/2010/main" val="3439662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0" y="166156"/>
            <a:ext cx="8503427" cy="369332"/>
          </a:xfrm>
        </p:spPr>
        <p:txBody>
          <a:bodyPr/>
          <a:lstStyle/>
          <a:p>
            <a:r>
              <a:rPr lang="en-US" dirty="0"/>
              <a:t>Bringing it to life…an illustrative example of our creative design</a:t>
            </a:r>
          </a:p>
        </p:txBody>
      </p:sp>
      <p:sp>
        <p:nvSpPr>
          <p:cNvPr id="3" name="Footer Placeholder 2">
            <a:extLst>
              <a:ext uri="{FF2B5EF4-FFF2-40B4-BE49-F238E27FC236}">
                <a16:creationId xmlns:a16="http://schemas.microsoft.com/office/drawing/2014/main" id="{12EAB24A-7C97-48A1-B37C-D17D2E3BED73}"/>
              </a:ext>
            </a:extLst>
          </p:cNvPr>
          <p:cNvSpPr>
            <a:spLocks noGrp="1"/>
          </p:cNvSpPr>
          <p:nvPr>
            <p:ph type="ftr" sz="quarter" idx="12"/>
          </p:nvPr>
        </p:nvSpPr>
        <p:spPr>
          <a:xfrm>
            <a:off x="7123865" y="4897579"/>
            <a:ext cx="474810" cy="200055"/>
          </a:xfrm>
        </p:spPr>
        <p:txBody>
          <a:bodyPr/>
          <a:lstStyle/>
          <a:p>
            <a:r>
              <a:rPr lang="en-US"/>
              <a:t>© 2020</a:t>
            </a:r>
          </a:p>
        </p:txBody>
      </p:sp>
      <p:sp>
        <p:nvSpPr>
          <p:cNvPr id="4" name="Slide Number Placeholder 3">
            <a:extLst>
              <a:ext uri="{FF2B5EF4-FFF2-40B4-BE49-F238E27FC236}">
                <a16:creationId xmlns:a16="http://schemas.microsoft.com/office/drawing/2014/main" id="{69A76D76-1BD2-4CC1-A243-E996286409E2}"/>
              </a:ext>
            </a:extLst>
          </p:cNvPr>
          <p:cNvSpPr>
            <a:spLocks noGrp="1"/>
          </p:cNvSpPr>
          <p:nvPr>
            <p:ph type="sldNum" sz="quarter" idx="13"/>
          </p:nvPr>
        </p:nvSpPr>
        <p:spPr>
          <a:xfrm>
            <a:off x="9134744" y="4897578"/>
            <a:ext cx="295274" cy="200055"/>
          </a:xfrm>
        </p:spPr>
        <p:txBody>
          <a:bodyPr/>
          <a:lstStyle/>
          <a:p>
            <a:fld id="{2EFEF571-C9B4-4D92-A7F7-315B894862A8}" type="slidenum">
              <a:rPr lang="en-US" smtClean="0"/>
              <a:pPr/>
              <a:t>137</a:t>
            </a:fld>
            <a:endParaRPr lang="en-US"/>
          </a:p>
        </p:txBody>
      </p:sp>
      <p:sp>
        <p:nvSpPr>
          <p:cNvPr id="9" name="Rectangle 8">
            <a:extLst>
              <a:ext uri="{FF2B5EF4-FFF2-40B4-BE49-F238E27FC236}">
                <a16:creationId xmlns:a16="http://schemas.microsoft.com/office/drawing/2014/main" id="{5367AF5C-C134-D84A-8895-E119B5E614EC}"/>
              </a:ext>
            </a:extLst>
          </p:cNvPr>
          <p:cNvSpPr/>
          <p:nvPr/>
        </p:nvSpPr>
        <p:spPr>
          <a:xfrm>
            <a:off x="7123865" y="4503248"/>
            <a:ext cx="2426429" cy="64025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78073" y="685295"/>
            <a:ext cx="688009" cy="261610"/>
          </a:xfrm>
          <a:prstGeom prst="rect">
            <a:avLst/>
          </a:prstGeom>
          <a:ln w="6350">
            <a:noFill/>
          </a:ln>
        </p:spPr>
        <p:txBody>
          <a:bodyPr vert="horz" wrap="none" lIns="91440" tIns="45720" rIns="91440" bIns="45720" rtlCol="0" anchor="ctr">
            <a:spAutoFit/>
          </a:bodyPr>
          <a:lstStyle/>
          <a:p>
            <a:pPr marL="0" indent="0">
              <a:spcBef>
                <a:spcPts val="150"/>
              </a:spcBef>
              <a:spcAft>
                <a:spcPts val="150"/>
              </a:spcAft>
              <a:buNone/>
            </a:pPr>
            <a:r>
              <a:rPr lang="en-US" sz="1100" b="1" cap="all" spc="100" dirty="0">
                <a:solidFill>
                  <a:schemeClr val="accent3"/>
                </a:solidFill>
                <a:ea typeface="Avenir Next Demi Bold" charset="0"/>
                <a:cs typeface="Avenir Next Demi Bold" charset="0"/>
              </a:rPr>
              <a:t>email</a:t>
            </a:r>
          </a:p>
        </p:txBody>
      </p:sp>
      <p:sp>
        <p:nvSpPr>
          <p:cNvPr id="10" name="TextBox 9"/>
          <p:cNvSpPr txBox="1"/>
          <p:nvPr/>
        </p:nvSpPr>
        <p:spPr>
          <a:xfrm>
            <a:off x="5616138" y="685295"/>
            <a:ext cx="1415772" cy="261610"/>
          </a:xfrm>
          <a:prstGeom prst="rect">
            <a:avLst/>
          </a:prstGeom>
          <a:ln w="6350">
            <a:noFill/>
          </a:ln>
        </p:spPr>
        <p:txBody>
          <a:bodyPr vert="horz" wrap="none" lIns="91440" tIns="45720" rIns="91440" bIns="45720" rtlCol="0" anchor="ctr">
            <a:spAutoFit/>
          </a:bodyPr>
          <a:lstStyle/>
          <a:p>
            <a:pPr marL="0" indent="0">
              <a:spcBef>
                <a:spcPts val="150"/>
              </a:spcBef>
              <a:spcAft>
                <a:spcPts val="150"/>
              </a:spcAft>
              <a:buNone/>
            </a:pPr>
            <a:r>
              <a:rPr lang="en-US" sz="1100" b="1" cap="all" spc="100" dirty="0">
                <a:solidFill>
                  <a:schemeClr val="accent3"/>
                </a:solidFill>
                <a:ea typeface="Avenir Next Demi Bold" charset="0"/>
                <a:cs typeface="Avenir Next Demi Bold" charset="0"/>
              </a:rPr>
              <a:t>WEBSITE CART</a:t>
            </a:r>
          </a:p>
        </p:txBody>
      </p:sp>
      <p:grpSp>
        <p:nvGrpSpPr>
          <p:cNvPr id="18" name="Group 17">
            <a:extLst>
              <a:ext uri="{FF2B5EF4-FFF2-40B4-BE49-F238E27FC236}">
                <a16:creationId xmlns:a16="http://schemas.microsoft.com/office/drawing/2014/main" id="{D8495F3B-12DF-564D-A3EB-CEB022037B41}"/>
              </a:ext>
            </a:extLst>
          </p:cNvPr>
          <p:cNvGrpSpPr/>
          <p:nvPr/>
        </p:nvGrpSpPr>
        <p:grpSpPr>
          <a:xfrm>
            <a:off x="5724996" y="592356"/>
            <a:ext cx="4457451" cy="4236669"/>
            <a:chOff x="3584531" y="498742"/>
            <a:chExt cx="4676644" cy="4445005"/>
          </a:xfrm>
        </p:grpSpPr>
        <p:pic>
          <p:nvPicPr>
            <p:cNvPr id="11" name="Picture 10" descr="A screenshot of a social media post&#10;&#10;Description automatically generated">
              <a:extLst>
                <a:ext uri="{FF2B5EF4-FFF2-40B4-BE49-F238E27FC236}">
                  <a16:creationId xmlns:a16="http://schemas.microsoft.com/office/drawing/2014/main" id="{054DE15B-4804-6A44-B7D9-F2FE20861C6D}"/>
                </a:ext>
              </a:extLst>
            </p:cNvPr>
            <p:cNvPicPr>
              <a:picLocks noChangeAspect="1"/>
            </p:cNvPicPr>
            <p:nvPr/>
          </p:nvPicPr>
          <p:blipFill rotWithShape="1">
            <a:blip r:embed="rId2">
              <a:extLst>
                <a:ext uri="{28A0092B-C50C-407E-A947-70E740481C1C}">
                  <a14:useLocalDpi xmlns:a14="http://schemas.microsoft.com/office/drawing/2010/main" val="0"/>
                </a:ext>
              </a:extLst>
            </a:blip>
            <a:srcRect l="10166" r="36788" b="4398"/>
            <a:stretch/>
          </p:blipFill>
          <p:spPr>
            <a:xfrm>
              <a:off x="3584531" y="904820"/>
              <a:ext cx="3587132" cy="4038927"/>
            </a:xfrm>
            <a:prstGeom prst="rect">
              <a:avLst/>
            </a:prstGeom>
            <a:ln w="6350">
              <a:solidFill>
                <a:schemeClr val="bg2"/>
              </a:solidFill>
            </a:ln>
          </p:spPr>
        </p:pic>
        <p:sp>
          <p:nvSpPr>
            <p:cNvPr id="12" name="TextBox 11"/>
            <p:cNvSpPr txBox="1"/>
            <p:nvPr/>
          </p:nvSpPr>
          <p:spPr>
            <a:xfrm>
              <a:off x="4091973" y="498742"/>
              <a:ext cx="4169202" cy="195018"/>
            </a:xfrm>
            <a:prstGeom prst="rect">
              <a:avLst/>
            </a:prstGeom>
            <a:ln w="6350">
              <a:noFill/>
            </a:ln>
          </p:spPr>
          <p:txBody>
            <a:bodyPr vert="horz" wrap="square" lIns="0" tIns="27432" rIns="0" bIns="0" rtlCol="0" anchor="ctr">
              <a:noAutofit/>
            </a:bodyPr>
            <a:lstStyle/>
            <a:p>
              <a:pPr marL="0" indent="0" algn="ctr">
                <a:spcBef>
                  <a:spcPts val="150"/>
                </a:spcBef>
                <a:spcAft>
                  <a:spcPts val="150"/>
                </a:spcAft>
                <a:buNone/>
              </a:pPr>
              <a:r>
                <a:rPr lang="en-US" sz="800" i="1" dirty="0">
                  <a:solidFill>
                    <a:schemeClr val="tx1">
                      <a:lumMod val="85000"/>
                      <a:lumOff val="15000"/>
                    </a:schemeClr>
                  </a:solidFill>
                  <a:ea typeface="Avenir Next Demi Bold" charset="0"/>
                  <a:cs typeface="Avenir Next Demi Bold" charset="0"/>
                </a:rPr>
                <a:t>Recommend products </a:t>
              </a:r>
              <a:br>
                <a:rPr lang="en-US" sz="800" i="1" dirty="0">
                  <a:solidFill>
                    <a:schemeClr val="tx1">
                      <a:lumMod val="85000"/>
                      <a:lumOff val="15000"/>
                    </a:schemeClr>
                  </a:solidFill>
                  <a:ea typeface="Avenir Next Demi Bold" charset="0"/>
                  <a:cs typeface="Avenir Next Demi Bold" charset="0"/>
                </a:rPr>
              </a:br>
              <a:r>
                <a:rPr lang="en-US" sz="800" i="1" dirty="0">
                  <a:solidFill>
                    <a:schemeClr val="tx1">
                      <a:lumMod val="85000"/>
                      <a:lumOff val="15000"/>
                    </a:schemeClr>
                  </a:solidFill>
                  <a:ea typeface="Avenir Next Demi Bold" charset="0"/>
                  <a:cs typeface="Avenir Next Demi Bold" charset="0"/>
                </a:rPr>
                <a:t>component</a:t>
              </a:r>
            </a:p>
          </p:txBody>
        </p:sp>
        <p:cxnSp>
          <p:nvCxnSpPr>
            <p:cNvPr id="14" name="Straight Arrow Connector 13"/>
            <p:cNvCxnSpPr>
              <a:cxnSpLocks/>
            </p:cNvCxnSpPr>
            <p:nvPr/>
          </p:nvCxnSpPr>
          <p:spPr>
            <a:xfrm flipH="1">
              <a:off x="5240662" y="832895"/>
              <a:ext cx="917997" cy="2952977"/>
            </a:xfrm>
            <a:prstGeom prst="straightConnector1">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6CE9CB5-7C99-4D4E-AFC0-4A656BF0E172}"/>
              </a:ext>
            </a:extLst>
          </p:cNvPr>
          <p:cNvGrpSpPr/>
          <p:nvPr/>
        </p:nvGrpSpPr>
        <p:grpSpPr>
          <a:xfrm>
            <a:off x="578966" y="850032"/>
            <a:ext cx="4913602" cy="3986344"/>
            <a:chOff x="402694" y="1024275"/>
            <a:chExt cx="4913602" cy="3986344"/>
          </a:xfrm>
        </p:grpSpPr>
        <p:pic>
          <p:nvPicPr>
            <p:cNvPr id="6" name="Picture 5" descr="A screenshot of a cell phone&#10;&#10;Description automatically generated">
              <a:extLst>
                <a:ext uri="{FF2B5EF4-FFF2-40B4-BE49-F238E27FC236}">
                  <a16:creationId xmlns:a16="http://schemas.microsoft.com/office/drawing/2014/main" id="{C7E4F649-443A-E749-916E-435E948FD39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6" t="226" r="236" b="45560"/>
            <a:stretch/>
          </p:blipFill>
          <p:spPr>
            <a:xfrm>
              <a:off x="402694" y="1157260"/>
              <a:ext cx="2274483" cy="3853359"/>
            </a:xfrm>
            <a:prstGeom prst="rect">
              <a:avLst/>
            </a:prstGeom>
            <a:ln w="6350">
              <a:solidFill>
                <a:schemeClr val="bg2"/>
              </a:solidFill>
            </a:ln>
          </p:spPr>
        </p:pic>
        <p:cxnSp>
          <p:nvCxnSpPr>
            <p:cNvPr id="17" name="Straight Arrow Connector 16"/>
            <p:cNvCxnSpPr>
              <a:cxnSpLocks/>
            </p:cNvCxnSpPr>
            <p:nvPr/>
          </p:nvCxnSpPr>
          <p:spPr>
            <a:xfrm flipH="1">
              <a:off x="2352908" y="1024275"/>
              <a:ext cx="385" cy="1127912"/>
            </a:xfrm>
            <a:prstGeom prst="straightConnector1">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H="1" flipV="1">
              <a:off x="1377107" y="3835765"/>
              <a:ext cx="1222872" cy="565586"/>
            </a:xfrm>
            <a:prstGeom prst="straightConnector1">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1872867" y="4401351"/>
              <a:ext cx="727112" cy="152097"/>
            </a:xfrm>
            <a:prstGeom prst="straightConnector1">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8303A862-734D-6C4C-8FA8-E5C0C9F8ED44}"/>
                </a:ext>
              </a:extLst>
            </p:cNvPr>
            <p:cNvPicPr>
              <a:picLocks noChangeAspect="1"/>
            </p:cNvPicPr>
            <p:nvPr/>
          </p:nvPicPr>
          <p:blipFill rotWithShape="1">
            <a:blip r:embed="rId4">
              <a:extLst>
                <a:ext uri="{28A0092B-C50C-407E-A947-70E740481C1C}">
                  <a14:useLocalDpi xmlns:a14="http://schemas.microsoft.com/office/drawing/2010/main" val="0"/>
                </a:ext>
              </a:extLst>
            </a:blip>
            <a:srcRect b="8761"/>
            <a:stretch/>
          </p:blipFill>
          <p:spPr>
            <a:xfrm>
              <a:off x="3039440" y="1153645"/>
              <a:ext cx="2276856" cy="3849624"/>
            </a:xfrm>
            <a:prstGeom prst="rect">
              <a:avLst/>
            </a:prstGeom>
            <a:ln w="6350">
              <a:solidFill>
                <a:schemeClr val="bg2"/>
              </a:solidFill>
            </a:ln>
          </p:spPr>
        </p:pic>
        <p:sp>
          <p:nvSpPr>
            <p:cNvPr id="7" name="TextBox 6"/>
            <p:cNvSpPr txBox="1"/>
            <p:nvPr/>
          </p:nvSpPr>
          <p:spPr>
            <a:xfrm>
              <a:off x="2649595" y="4056281"/>
              <a:ext cx="505295" cy="690141"/>
            </a:xfrm>
            <a:prstGeom prst="rect">
              <a:avLst/>
            </a:prstGeom>
            <a:solidFill>
              <a:schemeClr val="bg1"/>
            </a:solidFill>
            <a:ln w="6350">
              <a:noFill/>
            </a:ln>
          </p:spPr>
          <p:txBody>
            <a:bodyPr vert="horz" wrap="square" lIns="0" tIns="27432" rIns="0" bIns="0" rtlCol="0" anchor="ctr">
              <a:noAutofit/>
            </a:bodyPr>
            <a:lstStyle>
              <a:defPPr>
                <a:defRPr lang="en-US"/>
              </a:defPPr>
              <a:lvl1pPr indent="0" algn="ctr">
                <a:spcBef>
                  <a:spcPts val="150"/>
                </a:spcBef>
                <a:spcAft>
                  <a:spcPts val="150"/>
                </a:spcAft>
                <a:buNone/>
                <a:defRPr sz="1050" b="1" spc="100">
                  <a:solidFill>
                    <a:srgbClr val="00B0F0"/>
                  </a:solidFill>
                  <a:latin typeface="Avenir Next Demi Bold" charset="0"/>
                  <a:ea typeface="Avenir Next Demi Bold" charset="0"/>
                  <a:cs typeface="Avenir Next Demi Bold" charset="0"/>
                </a:defRPr>
              </a:lvl1pPr>
            </a:lstStyle>
            <a:p>
              <a:pPr algn="l"/>
              <a:r>
                <a:rPr lang="en-US" sz="700" b="0" i="1" spc="0" dirty="0">
                  <a:solidFill>
                    <a:schemeClr val="tx1">
                      <a:lumMod val="85000"/>
                      <a:lumOff val="15000"/>
                    </a:schemeClr>
                  </a:solidFill>
                  <a:latin typeface="+mn-lt"/>
                </a:rPr>
                <a:t>CTA to purchase </a:t>
              </a:r>
              <a:br>
                <a:rPr lang="en-US" sz="700" b="0" i="1" spc="0" dirty="0">
                  <a:solidFill>
                    <a:schemeClr val="tx1">
                      <a:lumMod val="85000"/>
                      <a:lumOff val="15000"/>
                    </a:schemeClr>
                  </a:solidFill>
                  <a:latin typeface="+mn-lt"/>
                </a:rPr>
              </a:br>
              <a:r>
                <a:rPr lang="en-US" sz="700" b="0" i="1" spc="0" dirty="0">
                  <a:solidFill>
                    <a:schemeClr val="tx1">
                      <a:lumMod val="85000"/>
                      <a:lumOff val="15000"/>
                    </a:schemeClr>
                  </a:solidFill>
                  <a:latin typeface="+mn-lt"/>
                </a:rPr>
                <a:t>via video </a:t>
              </a:r>
              <a:br>
                <a:rPr lang="en-US" sz="700" b="0" i="1" spc="0" dirty="0">
                  <a:solidFill>
                    <a:schemeClr val="tx1">
                      <a:lumMod val="85000"/>
                      <a:lumOff val="15000"/>
                    </a:schemeClr>
                  </a:solidFill>
                  <a:latin typeface="+mn-lt"/>
                </a:rPr>
              </a:br>
              <a:r>
                <a:rPr lang="en-US" sz="700" b="0" i="1" spc="0" dirty="0">
                  <a:solidFill>
                    <a:schemeClr val="tx1">
                      <a:lumMod val="85000"/>
                      <a:lumOff val="15000"/>
                    </a:schemeClr>
                  </a:solidFill>
                  <a:latin typeface="+mn-lt"/>
                </a:rPr>
                <a:t>and to </a:t>
              </a:r>
              <a:br>
                <a:rPr lang="en-US" sz="700" b="0" i="1" spc="0" dirty="0">
                  <a:solidFill>
                    <a:schemeClr val="tx1">
                      <a:lumMod val="85000"/>
                      <a:lumOff val="15000"/>
                    </a:schemeClr>
                  </a:solidFill>
                  <a:latin typeface="+mn-lt"/>
                </a:rPr>
              </a:br>
              <a:r>
                <a:rPr lang="en-US" sz="700" b="0" i="1" spc="0" dirty="0">
                  <a:solidFill>
                    <a:schemeClr val="tx1">
                      <a:lumMod val="85000"/>
                      <a:lumOff val="15000"/>
                    </a:schemeClr>
                  </a:solidFill>
                  <a:latin typeface="+mn-lt"/>
                </a:rPr>
                <a:t>loyalty </a:t>
              </a:r>
              <a:br>
                <a:rPr lang="en-US" sz="700" b="0" i="1" spc="0" dirty="0">
                  <a:solidFill>
                    <a:schemeClr val="tx1">
                      <a:lumMod val="85000"/>
                      <a:lumOff val="15000"/>
                    </a:schemeClr>
                  </a:solidFill>
                  <a:latin typeface="+mn-lt"/>
                </a:rPr>
              </a:br>
              <a:r>
                <a:rPr lang="en-US" sz="700" b="0" i="1" spc="0" dirty="0">
                  <a:solidFill>
                    <a:schemeClr val="tx1">
                      <a:lumMod val="85000"/>
                      <a:lumOff val="15000"/>
                    </a:schemeClr>
                  </a:solidFill>
                  <a:latin typeface="+mn-lt"/>
                </a:rPr>
                <a:t>program</a:t>
              </a:r>
            </a:p>
            <a:p>
              <a:pPr algn="l"/>
              <a:endParaRPr lang="en-US" sz="700" b="0" i="1" spc="0" dirty="0">
                <a:solidFill>
                  <a:schemeClr val="tx1">
                    <a:lumMod val="85000"/>
                    <a:lumOff val="15000"/>
                  </a:schemeClr>
                </a:solidFill>
                <a:latin typeface="+mn-lt"/>
              </a:endParaRPr>
            </a:p>
          </p:txBody>
        </p:sp>
        <p:sp>
          <p:nvSpPr>
            <p:cNvPr id="46" name="TextBox 45">
              <a:extLst>
                <a:ext uri="{FF2B5EF4-FFF2-40B4-BE49-F238E27FC236}">
                  <a16:creationId xmlns:a16="http://schemas.microsoft.com/office/drawing/2014/main" id="{EFB5B899-BB89-2846-8C73-6D7EACC0B24C}"/>
                </a:ext>
              </a:extLst>
            </p:cNvPr>
            <p:cNvSpPr txBox="1"/>
            <p:nvPr/>
          </p:nvSpPr>
          <p:spPr>
            <a:xfrm>
              <a:off x="2633147" y="2937901"/>
              <a:ext cx="521744" cy="281109"/>
            </a:xfrm>
            <a:prstGeom prst="rect">
              <a:avLst/>
            </a:prstGeom>
            <a:solidFill>
              <a:schemeClr val="bg1"/>
            </a:solidFill>
            <a:ln w="6350">
              <a:noFill/>
            </a:ln>
          </p:spPr>
          <p:txBody>
            <a:bodyPr vert="horz" wrap="square" lIns="0" tIns="27432" rIns="0" bIns="0" rtlCol="0" anchor="ctr">
              <a:noAutofit/>
            </a:bodyPr>
            <a:lstStyle>
              <a:defPPr>
                <a:defRPr lang="en-US"/>
              </a:defPPr>
              <a:lvl1pPr indent="0" algn="ctr">
                <a:spcBef>
                  <a:spcPts val="150"/>
                </a:spcBef>
                <a:spcAft>
                  <a:spcPts val="150"/>
                </a:spcAft>
                <a:buNone/>
                <a:defRPr sz="1050" b="1" spc="100">
                  <a:solidFill>
                    <a:srgbClr val="00B0F0"/>
                  </a:solidFill>
                  <a:latin typeface="Avenir Next Demi Bold" charset="0"/>
                  <a:ea typeface="Avenir Next Demi Bold" charset="0"/>
                  <a:cs typeface="Avenir Next Demi Bold" charset="0"/>
                </a:defRPr>
              </a:lvl1pPr>
            </a:lstStyle>
            <a:p>
              <a:pPr algn="l"/>
              <a:r>
                <a:rPr lang="en-US" sz="700" b="0" i="1" spc="0" dirty="0">
                  <a:solidFill>
                    <a:schemeClr val="tx1">
                      <a:lumMod val="85000"/>
                      <a:lumOff val="15000"/>
                    </a:schemeClr>
                  </a:solidFill>
                  <a:latin typeface="+mn-lt"/>
                </a:rPr>
                <a:t>Personalized offer</a:t>
              </a:r>
            </a:p>
          </p:txBody>
        </p:sp>
      </p:grpSp>
      <p:grpSp>
        <p:nvGrpSpPr>
          <p:cNvPr id="24" name="Group 23">
            <a:extLst>
              <a:ext uri="{FF2B5EF4-FFF2-40B4-BE49-F238E27FC236}">
                <a16:creationId xmlns:a16="http://schemas.microsoft.com/office/drawing/2014/main" id="{D9348C8E-80CA-514A-A8DF-3F8ED25873C4}"/>
              </a:ext>
            </a:extLst>
          </p:cNvPr>
          <p:cNvGrpSpPr/>
          <p:nvPr/>
        </p:nvGrpSpPr>
        <p:grpSpPr>
          <a:xfrm>
            <a:off x="66200" y="1327985"/>
            <a:ext cx="480188" cy="3262277"/>
            <a:chOff x="85870" y="1240971"/>
            <a:chExt cx="480188" cy="3262277"/>
          </a:xfrm>
        </p:grpSpPr>
        <p:sp>
          <p:nvSpPr>
            <p:cNvPr id="27" name="Rectangle 26"/>
            <p:cNvSpPr/>
            <p:nvPr/>
          </p:nvSpPr>
          <p:spPr>
            <a:xfrm rot="16200000">
              <a:off x="-862467" y="2726434"/>
              <a:ext cx="2127505" cy="230832"/>
            </a:xfrm>
            <a:prstGeom prst="rect">
              <a:avLst/>
            </a:prstGeom>
          </p:spPr>
          <p:txBody>
            <a:bodyPr wrap="none">
              <a:spAutoFit/>
            </a:bodyPr>
            <a:lstStyle/>
            <a:p>
              <a:r>
                <a:rPr lang="en-US" sz="900" i="1" dirty="0">
                  <a:solidFill>
                    <a:schemeClr val="tx1">
                      <a:lumMod val="85000"/>
                      <a:lumOff val="15000"/>
                    </a:schemeClr>
                  </a:solidFill>
                  <a:ea typeface="Avenir Next Demi Bold" charset="0"/>
                  <a:cs typeface="Avenir Next Demi Bold" charset="0"/>
                </a:rPr>
                <a:t>Variable content based on profile data</a:t>
              </a:r>
            </a:p>
          </p:txBody>
        </p:sp>
        <p:sp>
          <p:nvSpPr>
            <p:cNvPr id="28" name="Left Brace 27"/>
            <p:cNvSpPr/>
            <p:nvPr/>
          </p:nvSpPr>
          <p:spPr>
            <a:xfrm>
              <a:off x="291740" y="1240971"/>
              <a:ext cx="274318" cy="3262277"/>
            </a:xfrm>
            <a:prstGeom prst="leftBrace">
              <a:avLst>
                <a:gd name="adj1" fmla="val 33843"/>
                <a:gd name="adj2" fmla="val 50000"/>
              </a:avLst>
            </a:prstGeom>
            <a:ln>
              <a:solidFill>
                <a:schemeClr val="accent5"/>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F0"/>
                </a:solidFill>
              </a:endParaRPr>
            </a:p>
          </p:txBody>
        </p:sp>
      </p:grpSp>
      <p:sp>
        <p:nvSpPr>
          <p:cNvPr id="30" name="Rectangle 29">
            <a:extLst>
              <a:ext uri="{FF2B5EF4-FFF2-40B4-BE49-F238E27FC236}">
                <a16:creationId xmlns:a16="http://schemas.microsoft.com/office/drawing/2014/main" id="{1AD0B0F2-C07B-4E4A-BB6A-BDECE7575257}"/>
              </a:ext>
            </a:extLst>
          </p:cNvPr>
          <p:cNvSpPr/>
          <p:nvPr/>
        </p:nvSpPr>
        <p:spPr>
          <a:xfrm>
            <a:off x="1307005" y="615476"/>
            <a:ext cx="1610169" cy="215444"/>
          </a:xfrm>
          <a:prstGeom prst="rect">
            <a:avLst/>
          </a:prstGeom>
        </p:spPr>
        <p:txBody>
          <a:bodyPr wrap="square">
            <a:spAutoFit/>
          </a:bodyPr>
          <a:lstStyle/>
          <a:p>
            <a:r>
              <a:rPr lang="en-US" sz="800" i="1" dirty="0">
                <a:solidFill>
                  <a:schemeClr val="tx1">
                    <a:lumMod val="85000"/>
                    <a:lumOff val="15000"/>
                  </a:schemeClr>
                </a:solidFill>
              </a:rPr>
              <a:t>Category Product awareness</a:t>
            </a:r>
          </a:p>
        </p:txBody>
      </p:sp>
      <p:cxnSp>
        <p:nvCxnSpPr>
          <p:cNvPr id="38" name="Straight Arrow Connector 37">
            <a:extLst>
              <a:ext uri="{FF2B5EF4-FFF2-40B4-BE49-F238E27FC236}">
                <a16:creationId xmlns:a16="http://schemas.microsoft.com/office/drawing/2014/main" id="{72A8C2EE-9C46-BE41-A319-FC8A00810562}"/>
              </a:ext>
            </a:extLst>
          </p:cNvPr>
          <p:cNvCxnSpPr>
            <a:cxnSpLocks/>
          </p:cNvCxnSpPr>
          <p:nvPr/>
        </p:nvCxnSpPr>
        <p:spPr>
          <a:xfrm flipV="1">
            <a:off x="3215712" y="3944315"/>
            <a:ext cx="347878" cy="219784"/>
          </a:xfrm>
          <a:prstGeom prst="straightConnector1">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42EB2F2-2EE6-4F44-9C2E-F05FBA99F0FE}"/>
              </a:ext>
            </a:extLst>
          </p:cNvPr>
          <p:cNvCxnSpPr>
            <a:cxnSpLocks/>
          </p:cNvCxnSpPr>
          <p:nvPr/>
        </p:nvCxnSpPr>
        <p:spPr>
          <a:xfrm>
            <a:off x="3206839" y="4164098"/>
            <a:ext cx="1147301" cy="18532"/>
          </a:xfrm>
          <a:prstGeom prst="straightConnector1">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8561154-4A27-EE49-9C83-9D879D7284F0}"/>
              </a:ext>
            </a:extLst>
          </p:cNvPr>
          <p:cNvCxnSpPr>
            <a:cxnSpLocks/>
          </p:cNvCxnSpPr>
          <p:nvPr/>
        </p:nvCxnSpPr>
        <p:spPr>
          <a:xfrm>
            <a:off x="3206839" y="2959123"/>
            <a:ext cx="258083" cy="109363"/>
          </a:xfrm>
          <a:prstGeom prst="straightConnector1">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AF12CB9-555E-3045-8CB2-7153B9F79545}"/>
              </a:ext>
            </a:extLst>
          </p:cNvPr>
          <p:cNvCxnSpPr>
            <a:cxnSpLocks/>
          </p:cNvCxnSpPr>
          <p:nvPr/>
        </p:nvCxnSpPr>
        <p:spPr>
          <a:xfrm>
            <a:off x="4472966" y="850032"/>
            <a:ext cx="0" cy="806616"/>
          </a:xfrm>
          <a:prstGeom prst="straightConnector1">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006C28E-2858-8042-9C0E-BECC9D287F23}"/>
              </a:ext>
            </a:extLst>
          </p:cNvPr>
          <p:cNvSpPr/>
          <p:nvPr/>
        </p:nvSpPr>
        <p:spPr>
          <a:xfrm>
            <a:off x="3284140" y="615476"/>
            <a:ext cx="2187757" cy="215444"/>
          </a:xfrm>
          <a:prstGeom prst="rect">
            <a:avLst/>
          </a:prstGeom>
        </p:spPr>
        <p:txBody>
          <a:bodyPr wrap="square">
            <a:spAutoFit/>
          </a:bodyPr>
          <a:lstStyle/>
          <a:p>
            <a:r>
              <a:rPr lang="en-US" sz="800" i="1" dirty="0">
                <a:solidFill>
                  <a:schemeClr val="tx1">
                    <a:lumMod val="85000"/>
                    <a:lumOff val="15000"/>
                  </a:schemeClr>
                </a:solidFill>
              </a:rPr>
              <a:t>Personalized category recommendations</a:t>
            </a:r>
          </a:p>
        </p:txBody>
      </p:sp>
    </p:spTree>
    <p:extLst>
      <p:ext uri="{BB962C8B-B14F-4D97-AF65-F5344CB8AC3E}">
        <p14:creationId xmlns:p14="http://schemas.microsoft.com/office/powerpoint/2010/main" val="5725407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B8DF03F-67A0-694F-B344-3DA6CA523D63}"/>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rcRect/>
          <a:stretch/>
        </p:blipFill>
        <p:spPr>
          <a:xfrm>
            <a:off x="2777067" y="0"/>
            <a:ext cx="6366933" cy="2717800"/>
          </a:xfrm>
          <a:prstGeom prst="roundRect">
            <a:avLst>
              <a:gd name="adj" fmla="val 5141"/>
            </a:avLst>
          </a:prstGeom>
        </p:spPr>
      </p:pic>
      <p:pic>
        <p:nvPicPr>
          <p:cNvPr id="9" name="Picture 8">
            <a:extLst>
              <a:ext uri="{FF2B5EF4-FFF2-40B4-BE49-F238E27FC236}">
                <a16:creationId xmlns:a16="http://schemas.microsoft.com/office/drawing/2014/main" id="{8BF27889-D99F-AE41-8B8A-C6AB07772ED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rcRect/>
          <a:stretch/>
        </p:blipFill>
        <p:spPr>
          <a:xfrm>
            <a:off x="3666067" y="0"/>
            <a:ext cx="5477933" cy="2717800"/>
          </a:xfrm>
          <a:prstGeom prst="rect">
            <a:avLst/>
          </a:prstGeom>
        </p:spPr>
      </p:pic>
      <p:sp>
        <p:nvSpPr>
          <p:cNvPr id="2" name="Title 1"/>
          <p:cNvSpPr>
            <a:spLocks noGrp="1"/>
          </p:cNvSpPr>
          <p:nvPr>
            <p:ph type="title" idx="4294967295"/>
          </p:nvPr>
        </p:nvSpPr>
        <p:spPr>
          <a:xfrm>
            <a:off x="326498" y="864434"/>
            <a:ext cx="2253416" cy="1865126"/>
          </a:xfrm>
        </p:spPr>
        <p:txBody>
          <a:bodyPr/>
          <a:lstStyle/>
          <a:p>
            <a:r>
              <a:rPr lang="en-US" sz="3200"/>
              <a:t>Beauty Audience Consumer Journey</a:t>
            </a:r>
          </a:p>
        </p:txBody>
      </p:sp>
      <p:sp>
        <p:nvSpPr>
          <p:cNvPr id="3" name="Content Placeholder 2"/>
          <p:cNvSpPr>
            <a:spLocks noGrp="1"/>
          </p:cNvSpPr>
          <p:nvPr>
            <p:ph idx="4294967295"/>
          </p:nvPr>
        </p:nvSpPr>
        <p:spPr>
          <a:xfrm>
            <a:off x="2786215" y="2835350"/>
            <a:ext cx="1927299" cy="2026196"/>
          </a:xfrm>
        </p:spPr>
        <p:txBody>
          <a:bodyPr wrap="square" lIns="73152">
            <a:spAutoFit/>
          </a:bodyPr>
          <a:lstStyle/>
          <a:p>
            <a:pPr marL="0" indent="0">
              <a:spcBef>
                <a:spcPts val="200"/>
              </a:spcBef>
              <a:buNone/>
            </a:pPr>
            <a:r>
              <a:rPr lang="en-US" sz="900" b="1" cap="all" spc="100">
                <a:solidFill>
                  <a:schemeClr val="tx1">
                    <a:lumMod val="85000"/>
                    <a:lumOff val="15000"/>
                  </a:schemeClr>
                </a:solidFill>
              </a:rPr>
              <a:t>Objective /</a:t>
            </a:r>
            <a:r>
              <a:rPr lang="en-US" sz="900" cap="all" spc="100">
                <a:solidFill>
                  <a:schemeClr val="tx1">
                    <a:lumMod val="85000"/>
                    <a:lumOff val="15000"/>
                  </a:schemeClr>
                </a:solidFill>
              </a:rPr>
              <a:t> </a:t>
            </a:r>
            <a:r>
              <a:rPr lang="en-US" sz="800" cap="all" spc="100">
                <a:solidFill>
                  <a:schemeClr val="accent3"/>
                </a:solidFill>
              </a:rPr>
              <a:t>Proposed</a:t>
            </a:r>
            <a:endParaRPr lang="en-US" sz="900" cap="all" spc="100">
              <a:solidFill>
                <a:schemeClr val="accent3"/>
              </a:solidFill>
            </a:endParaRPr>
          </a:p>
          <a:p>
            <a:pPr marL="109728" indent="-109728">
              <a:spcBef>
                <a:spcPts val="200"/>
              </a:spcBef>
              <a:buFont typeface="Arial" panose="020B0604020202020204" pitchFamily="34" charset="0"/>
              <a:buChar char="•"/>
            </a:pPr>
            <a:r>
              <a:rPr lang="en-US" sz="1000"/>
              <a:t>Establish Walgreens as a preferred one stop retailer for beauty products and advice</a:t>
            </a:r>
          </a:p>
          <a:p>
            <a:pPr marL="109728" indent="-109728">
              <a:spcBef>
                <a:spcPts val="200"/>
              </a:spcBef>
              <a:buFont typeface="Arial" panose="020B0604020202020204" pitchFamily="34" charset="0"/>
              <a:buChar char="•"/>
            </a:pPr>
            <a:r>
              <a:rPr lang="en-US" sz="1000"/>
              <a:t>Increase awareness and </a:t>
            </a:r>
            <a:br>
              <a:rPr lang="en-US" sz="1000"/>
            </a:br>
            <a:r>
              <a:rPr lang="en-US" sz="1000"/>
              <a:t>gain market share from competitor specialty beauty retailers by driving in store and ecommerce visits </a:t>
            </a:r>
            <a:br>
              <a:rPr lang="en-US" sz="1000"/>
            </a:br>
            <a:r>
              <a:rPr lang="en-US" sz="1000"/>
              <a:t>via increased content relevance in offers for </a:t>
            </a:r>
            <a:br>
              <a:rPr lang="en-US" sz="1000"/>
            </a:br>
            <a:r>
              <a:rPr lang="en-US" sz="1000"/>
              <a:t>Beauty segment shoppers </a:t>
            </a:r>
          </a:p>
        </p:txBody>
      </p:sp>
      <p:sp>
        <p:nvSpPr>
          <p:cNvPr id="4" name="Rectangle 3">
            <a:extLst>
              <a:ext uri="{FF2B5EF4-FFF2-40B4-BE49-F238E27FC236}">
                <a16:creationId xmlns:a16="http://schemas.microsoft.com/office/drawing/2014/main" id="{D6A95BAC-AA27-EF46-A4E8-F92F1C435145}"/>
              </a:ext>
            </a:extLst>
          </p:cNvPr>
          <p:cNvSpPr/>
          <p:nvPr/>
        </p:nvSpPr>
        <p:spPr>
          <a:xfrm>
            <a:off x="339455" y="2816242"/>
            <a:ext cx="2284002" cy="1258871"/>
          </a:xfrm>
          <a:prstGeom prst="rect">
            <a:avLst/>
          </a:prstGeom>
        </p:spPr>
        <p:txBody>
          <a:bodyPr wrap="square">
            <a:spAutoFit/>
          </a:bodyPr>
          <a:lstStyle/>
          <a:p>
            <a:pPr>
              <a:lnSpc>
                <a:spcPct val="110000"/>
              </a:lnSpc>
            </a:pPr>
            <a:r>
              <a:rPr lang="en-US" sz="1400" spc="-20">
                <a:solidFill>
                  <a:schemeClr val="tx1">
                    <a:lumMod val="75000"/>
                    <a:lumOff val="25000"/>
                  </a:schemeClr>
                </a:solidFill>
              </a:rPr>
              <a:t>The following provides a high level demonstration </a:t>
            </a:r>
            <a:br>
              <a:rPr lang="en-US" sz="1400" spc="-20">
                <a:solidFill>
                  <a:schemeClr val="tx1">
                    <a:lumMod val="75000"/>
                    <a:lumOff val="25000"/>
                  </a:schemeClr>
                </a:solidFill>
              </a:rPr>
            </a:br>
            <a:r>
              <a:rPr lang="en-US" sz="1400" spc="-20">
                <a:solidFill>
                  <a:schemeClr val="tx1">
                    <a:lumMod val="75000"/>
                    <a:lumOff val="25000"/>
                  </a:schemeClr>
                </a:solidFill>
              </a:rPr>
              <a:t>of our </a:t>
            </a:r>
            <a:r>
              <a:rPr lang="en-US" sz="1400" spc="-20">
                <a:solidFill>
                  <a:schemeClr val="accent3"/>
                </a:solidFill>
              </a:rPr>
              <a:t>strategic approach and technology integration</a:t>
            </a:r>
            <a:r>
              <a:rPr lang="en-US" sz="1400" spc="-20">
                <a:solidFill>
                  <a:schemeClr val="tx1">
                    <a:lumMod val="75000"/>
                    <a:lumOff val="25000"/>
                  </a:schemeClr>
                </a:solidFill>
              </a:rPr>
              <a:t> for the Beauty use case</a:t>
            </a:r>
            <a:endParaRPr lang="en-US" sz="1200" b="1" u="sng" spc="-20">
              <a:solidFill>
                <a:schemeClr val="tx1">
                  <a:lumMod val="75000"/>
                  <a:lumOff val="25000"/>
                </a:schemeClr>
              </a:solidFill>
            </a:endParaRPr>
          </a:p>
        </p:txBody>
      </p:sp>
      <p:cxnSp>
        <p:nvCxnSpPr>
          <p:cNvPr id="8" name="Straight Connector 7">
            <a:extLst>
              <a:ext uri="{FF2B5EF4-FFF2-40B4-BE49-F238E27FC236}">
                <a16:creationId xmlns:a16="http://schemas.microsoft.com/office/drawing/2014/main" id="{44AC8F67-2C69-214E-9E6D-67675C95577F}"/>
              </a:ext>
            </a:extLst>
          </p:cNvPr>
          <p:cNvCxnSpPr/>
          <p:nvPr/>
        </p:nvCxnSpPr>
        <p:spPr>
          <a:xfrm>
            <a:off x="424530" y="681408"/>
            <a:ext cx="73152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8348D6EB-449F-8E45-ACBD-0C2F5B9D5AC1}"/>
              </a:ext>
            </a:extLst>
          </p:cNvPr>
          <p:cNvSpPr txBox="1">
            <a:spLocks/>
          </p:cNvSpPr>
          <p:nvPr/>
        </p:nvSpPr>
        <p:spPr>
          <a:xfrm>
            <a:off x="6847119" y="2835350"/>
            <a:ext cx="2111827" cy="605294"/>
          </a:xfrm>
          <a:prstGeom prst="rect">
            <a:avLst/>
          </a:prstGeom>
        </p:spPr>
        <p:txBody>
          <a:bodyPr vert="horz" wrap="square" lIns="73152" tIns="45720" rIns="91440" bIns="45720" rtlCol="0">
            <a:spAutoFit/>
          </a:bodyPr>
          <a:lstStyle>
            <a:lvl1pPr marL="109725" indent="-109725"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Char char="•"/>
              <a:defRPr sz="1200" b="0" i="0" kern="1200">
                <a:solidFill>
                  <a:schemeClr val="tx1">
                    <a:lumMod val="75000"/>
                    <a:lumOff val="2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en-US" sz="900" b="1" cap="all" spc="100">
                <a:solidFill>
                  <a:schemeClr val="tx1">
                    <a:lumMod val="85000"/>
                    <a:lumOff val="15000"/>
                  </a:schemeClr>
                </a:solidFill>
              </a:rPr>
              <a:t>Primary KPI / </a:t>
            </a:r>
            <a:r>
              <a:rPr lang="en-US" sz="800" cap="all" spc="100">
                <a:solidFill>
                  <a:schemeClr val="accent3"/>
                </a:solidFill>
              </a:rPr>
              <a:t>Anticipated</a:t>
            </a:r>
            <a:endParaRPr lang="en-US" sz="900" cap="all" spc="100">
              <a:solidFill>
                <a:schemeClr val="accent3"/>
              </a:solidFill>
            </a:endParaRPr>
          </a:p>
          <a:p>
            <a:pPr marL="109728" indent="-109728">
              <a:spcBef>
                <a:spcPts val="200"/>
              </a:spcBef>
            </a:pPr>
            <a:r>
              <a:rPr lang="en-US" sz="1000"/>
              <a:t>Increased beauty customers share of wallet </a:t>
            </a:r>
          </a:p>
        </p:txBody>
      </p:sp>
      <p:cxnSp>
        <p:nvCxnSpPr>
          <p:cNvPr id="15" name="Straight Connector 14">
            <a:extLst>
              <a:ext uri="{FF2B5EF4-FFF2-40B4-BE49-F238E27FC236}">
                <a16:creationId xmlns:a16="http://schemas.microsoft.com/office/drawing/2014/main" id="{09768C6A-E30B-A44F-B249-AE8F0EEF348E}"/>
              </a:ext>
            </a:extLst>
          </p:cNvPr>
          <p:cNvCxnSpPr>
            <a:cxnSpLocks/>
          </p:cNvCxnSpPr>
          <p:nvPr/>
        </p:nvCxnSpPr>
        <p:spPr>
          <a:xfrm>
            <a:off x="2777067" y="2895600"/>
            <a:ext cx="0" cy="1861457"/>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83A67C4-BA4D-B04E-AACD-65961B5A376C}"/>
              </a:ext>
            </a:extLst>
          </p:cNvPr>
          <p:cNvCxnSpPr>
            <a:cxnSpLocks/>
          </p:cNvCxnSpPr>
          <p:nvPr/>
        </p:nvCxnSpPr>
        <p:spPr>
          <a:xfrm>
            <a:off x="6836230" y="2895600"/>
            <a:ext cx="0" cy="4680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riangle 19">
            <a:extLst>
              <a:ext uri="{FF2B5EF4-FFF2-40B4-BE49-F238E27FC236}">
                <a16:creationId xmlns:a16="http://schemas.microsoft.com/office/drawing/2014/main" id="{D2826B9C-B45E-894C-856E-52FD52782FCF}"/>
              </a:ext>
            </a:extLst>
          </p:cNvPr>
          <p:cNvSpPr/>
          <p:nvPr/>
        </p:nvSpPr>
        <p:spPr>
          <a:xfrm>
            <a:off x="4449191" y="2522090"/>
            <a:ext cx="710074" cy="425092"/>
          </a:xfrm>
          <a:prstGeom prs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7F97B4E-0B60-E342-AB4B-D59818AD34FA}"/>
              </a:ext>
            </a:extLst>
          </p:cNvPr>
          <p:cNvCxnSpPr>
            <a:cxnSpLocks/>
          </p:cNvCxnSpPr>
          <p:nvPr/>
        </p:nvCxnSpPr>
        <p:spPr>
          <a:xfrm>
            <a:off x="4804227" y="2672862"/>
            <a:ext cx="0" cy="2084195"/>
          </a:xfrm>
          <a:prstGeom prst="line">
            <a:avLst/>
          </a:prstGeom>
          <a:ln w="12700">
            <a:solidFill>
              <a:schemeClr val="accent3"/>
            </a:solidFill>
            <a:headEnd type="triangle" w="med" len="sm"/>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C17BDD1-6BC1-9F42-9C36-F3753B252AAF}"/>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a:ext>
            </a:extLst>
          </a:blip>
          <a:srcRect/>
          <a:stretch/>
        </p:blipFill>
        <p:spPr>
          <a:xfrm>
            <a:off x="2777067" y="0"/>
            <a:ext cx="6366933" cy="2201333"/>
          </a:xfrm>
          <a:prstGeom prst="rect">
            <a:avLst/>
          </a:prstGeom>
        </p:spPr>
      </p:pic>
      <p:sp>
        <p:nvSpPr>
          <p:cNvPr id="10" name="Content Placeholder 2">
            <a:extLst>
              <a:ext uri="{FF2B5EF4-FFF2-40B4-BE49-F238E27FC236}">
                <a16:creationId xmlns:a16="http://schemas.microsoft.com/office/drawing/2014/main" id="{C00BD61A-B49B-3E45-89B6-731E85C90B5B}"/>
              </a:ext>
            </a:extLst>
          </p:cNvPr>
          <p:cNvSpPr txBox="1">
            <a:spLocks/>
          </p:cNvSpPr>
          <p:nvPr/>
        </p:nvSpPr>
        <p:spPr>
          <a:xfrm>
            <a:off x="4822375" y="2835350"/>
            <a:ext cx="2013856" cy="1974900"/>
          </a:xfrm>
          <a:prstGeom prst="rect">
            <a:avLst/>
          </a:prstGeom>
          <a:solidFill>
            <a:schemeClr val="bg1"/>
          </a:solidFill>
        </p:spPr>
        <p:txBody>
          <a:bodyPr vert="horz" wrap="square" lIns="73152" tIns="45720" rIns="91440" bIns="45720" rtlCol="0">
            <a:spAutoFit/>
          </a:bodyPr>
          <a:lstStyle>
            <a:lvl1pPr marL="109725" indent="-109725"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Char char="•"/>
              <a:defRPr sz="1200" b="0" i="0" kern="1200">
                <a:solidFill>
                  <a:schemeClr val="tx1">
                    <a:lumMod val="75000"/>
                    <a:lumOff val="2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200"/>
              </a:spcBef>
              <a:buFont typeface="Arial" panose="020B0604020202020204" pitchFamily="34" charset="0"/>
              <a:buNone/>
            </a:pPr>
            <a:r>
              <a:rPr lang="en-US" sz="900" b="1" cap="all" spc="100" dirty="0">
                <a:solidFill>
                  <a:schemeClr val="tx1">
                    <a:lumMod val="85000"/>
                    <a:lumOff val="15000"/>
                  </a:schemeClr>
                </a:solidFill>
              </a:rPr>
              <a:t>Audience /</a:t>
            </a:r>
            <a:r>
              <a:rPr lang="en-US" sz="900" cap="all" spc="100" dirty="0">
                <a:solidFill>
                  <a:schemeClr val="tx1">
                    <a:lumMod val="85000"/>
                    <a:lumOff val="15000"/>
                  </a:schemeClr>
                </a:solidFill>
              </a:rPr>
              <a:t> </a:t>
            </a:r>
            <a:r>
              <a:rPr lang="en-US" sz="800" cap="all" spc="100" dirty="0">
                <a:solidFill>
                  <a:schemeClr val="accent3"/>
                </a:solidFill>
              </a:rPr>
              <a:t>Suggested</a:t>
            </a:r>
            <a:endParaRPr lang="en-US" sz="900" cap="all" spc="100" dirty="0">
              <a:solidFill>
                <a:schemeClr val="accent3"/>
              </a:solidFill>
            </a:endParaRPr>
          </a:p>
          <a:p>
            <a:pPr marL="109728" indent="-109728">
              <a:spcBef>
                <a:spcPts val="200"/>
              </a:spcBef>
            </a:pPr>
            <a:r>
              <a:rPr lang="en-US" sz="1000" dirty="0"/>
              <a:t>Female, 18-25 </a:t>
            </a:r>
            <a:r>
              <a:rPr lang="en-US" sz="1000" dirty="0" err="1"/>
              <a:t>yrs</a:t>
            </a:r>
            <a:r>
              <a:rPr lang="en-US" sz="1000" dirty="0"/>
              <a:t> old, urban </a:t>
            </a:r>
          </a:p>
          <a:p>
            <a:pPr marL="109728" indent="-109728">
              <a:spcBef>
                <a:spcPts val="200"/>
              </a:spcBef>
            </a:pPr>
            <a:r>
              <a:rPr lang="en-US" sz="1000" dirty="0"/>
              <a:t>Still experimenting </a:t>
            </a:r>
            <a:br>
              <a:rPr lang="en-US" sz="1000" dirty="0"/>
            </a:br>
            <a:r>
              <a:rPr lang="en-US" sz="1000" dirty="0"/>
              <a:t>with new cosmetics and beauty treatments from multiple brands</a:t>
            </a:r>
          </a:p>
          <a:p>
            <a:pPr marL="109728" indent="-109728">
              <a:spcBef>
                <a:spcPts val="200"/>
              </a:spcBef>
            </a:pPr>
            <a:r>
              <a:rPr lang="en-US" sz="1000" dirty="0"/>
              <a:t>Open to new products and </a:t>
            </a:r>
            <a:br>
              <a:rPr lang="en-US" sz="1000" dirty="0"/>
            </a:br>
            <a:r>
              <a:rPr lang="en-US" sz="1000" dirty="0"/>
              <a:t>ideas from multiple brands </a:t>
            </a:r>
          </a:p>
          <a:p>
            <a:pPr marL="109728" indent="-109728">
              <a:spcBef>
                <a:spcPts val="200"/>
              </a:spcBef>
            </a:pPr>
            <a:r>
              <a:rPr lang="en-US" sz="1000" dirty="0"/>
              <a:t>Has not establish a </a:t>
            </a:r>
            <a:br>
              <a:rPr lang="en-US" sz="1000" dirty="0"/>
            </a:br>
            <a:r>
              <a:rPr lang="en-US" sz="1000" dirty="0"/>
              <a:t>regular beauty routine </a:t>
            </a:r>
            <a:br>
              <a:rPr lang="en-US" sz="1000" dirty="0"/>
            </a:br>
            <a:r>
              <a:rPr lang="en-US" sz="1000" dirty="0"/>
              <a:t>or preferred brands</a:t>
            </a:r>
          </a:p>
        </p:txBody>
      </p:sp>
      <p:sp>
        <p:nvSpPr>
          <p:cNvPr id="5" name="Footer Placeholder 4">
            <a:extLst>
              <a:ext uri="{FF2B5EF4-FFF2-40B4-BE49-F238E27FC236}">
                <a16:creationId xmlns:a16="http://schemas.microsoft.com/office/drawing/2014/main" id="{C168856D-9176-5D4D-A626-4C7AC6681D9F}"/>
              </a:ext>
            </a:extLst>
          </p:cNvPr>
          <p:cNvSpPr>
            <a:spLocks noGrp="1"/>
          </p:cNvSpPr>
          <p:nvPr>
            <p:ph type="ftr" sz="quarter" idx="10"/>
          </p:nvPr>
        </p:nvSpPr>
        <p:spPr/>
        <p:txBody>
          <a:bodyPr/>
          <a:lstStyle/>
          <a:p>
            <a:r>
              <a:rPr lang="en-US"/>
              <a:t>© 2020</a:t>
            </a:r>
          </a:p>
        </p:txBody>
      </p:sp>
      <p:sp>
        <p:nvSpPr>
          <p:cNvPr id="6" name="Slide Number Placeholder 5">
            <a:extLst>
              <a:ext uri="{FF2B5EF4-FFF2-40B4-BE49-F238E27FC236}">
                <a16:creationId xmlns:a16="http://schemas.microsoft.com/office/drawing/2014/main" id="{0E445533-5055-5B4E-A42B-73DD1F194E01}"/>
              </a:ext>
            </a:extLst>
          </p:cNvPr>
          <p:cNvSpPr>
            <a:spLocks noGrp="1"/>
          </p:cNvSpPr>
          <p:nvPr>
            <p:ph type="sldNum" sz="quarter" idx="11"/>
          </p:nvPr>
        </p:nvSpPr>
        <p:spPr/>
        <p:txBody>
          <a:bodyPr/>
          <a:lstStyle/>
          <a:p>
            <a:fld id="{CDEE2954-54E9-4846-B9AA-9D6731F553AF}" type="slidenum">
              <a:rPr lang="en-US" smtClean="0"/>
              <a:pPr/>
              <a:t>138</a:t>
            </a:fld>
            <a:endParaRPr lang="en-US"/>
          </a:p>
        </p:txBody>
      </p:sp>
    </p:spTree>
    <p:extLst>
      <p:ext uri="{BB962C8B-B14F-4D97-AF65-F5344CB8AC3E}">
        <p14:creationId xmlns:p14="http://schemas.microsoft.com/office/powerpoint/2010/main" val="10522033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Beauty Audience Consumer Journey</a:t>
            </a:r>
          </a:p>
        </p:txBody>
      </p:sp>
      <p:graphicFrame>
        <p:nvGraphicFramePr>
          <p:cNvPr id="7" name="Table 6"/>
          <p:cNvGraphicFramePr>
            <a:graphicFrameLocks noGrp="1"/>
          </p:cNvGraphicFramePr>
          <p:nvPr>
            <p:extLst>
              <p:ext uri="{D42A27DB-BD31-4B8C-83A1-F6EECF244321}">
                <p14:modId xmlns:p14="http://schemas.microsoft.com/office/powerpoint/2010/main" val="2910932638"/>
              </p:ext>
            </p:extLst>
          </p:nvPr>
        </p:nvGraphicFramePr>
        <p:xfrm>
          <a:off x="371475" y="654198"/>
          <a:ext cx="8401052" cy="4013730"/>
        </p:xfrm>
        <a:graphic>
          <a:graphicData uri="http://schemas.openxmlformats.org/drawingml/2006/table">
            <a:tbl>
              <a:tblPr firstRow="1" bandRow="1">
                <a:tableStyleId>{2D5ABB26-0587-4C30-8999-92F81FD0307C}</a:tableStyleId>
              </a:tblPr>
              <a:tblGrid>
                <a:gridCol w="321352">
                  <a:extLst>
                    <a:ext uri="{9D8B030D-6E8A-4147-A177-3AD203B41FA5}">
                      <a16:colId xmlns:a16="http://schemas.microsoft.com/office/drawing/2014/main" val="3484415880"/>
                    </a:ext>
                  </a:extLst>
                </a:gridCol>
                <a:gridCol w="918148">
                  <a:extLst>
                    <a:ext uri="{9D8B030D-6E8A-4147-A177-3AD203B41FA5}">
                      <a16:colId xmlns:a16="http://schemas.microsoft.com/office/drawing/2014/main" val="931785302"/>
                    </a:ext>
                  </a:extLst>
                </a:gridCol>
                <a:gridCol w="918148">
                  <a:extLst>
                    <a:ext uri="{9D8B030D-6E8A-4147-A177-3AD203B41FA5}">
                      <a16:colId xmlns:a16="http://schemas.microsoft.com/office/drawing/2014/main" val="2224919643"/>
                    </a:ext>
                  </a:extLst>
                </a:gridCol>
                <a:gridCol w="1009962">
                  <a:extLst>
                    <a:ext uri="{9D8B030D-6E8A-4147-A177-3AD203B41FA5}">
                      <a16:colId xmlns:a16="http://schemas.microsoft.com/office/drawing/2014/main" val="1208410430"/>
                    </a:ext>
                  </a:extLst>
                </a:gridCol>
                <a:gridCol w="1652666">
                  <a:extLst>
                    <a:ext uri="{9D8B030D-6E8A-4147-A177-3AD203B41FA5}">
                      <a16:colId xmlns:a16="http://schemas.microsoft.com/office/drawing/2014/main" val="4278180900"/>
                    </a:ext>
                  </a:extLst>
                </a:gridCol>
                <a:gridCol w="1285407">
                  <a:extLst>
                    <a:ext uri="{9D8B030D-6E8A-4147-A177-3AD203B41FA5}">
                      <a16:colId xmlns:a16="http://schemas.microsoft.com/office/drawing/2014/main" val="1109121095"/>
                    </a:ext>
                  </a:extLst>
                </a:gridCol>
                <a:gridCol w="918148">
                  <a:extLst>
                    <a:ext uri="{9D8B030D-6E8A-4147-A177-3AD203B41FA5}">
                      <a16:colId xmlns:a16="http://schemas.microsoft.com/office/drawing/2014/main" val="1568515466"/>
                    </a:ext>
                  </a:extLst>
                </a:gridCol>
                <a:gridCol w="1377221">
                  <a:extLst>
                    <a:ext uri="{9D8B030D-6E8A-4147-A177-3AD203B41FA5}">
                      <a16:colId xmlns:a16="http://schemas.microsoft.com/office/drawing/2014/main" val="2340431218"/>
                    </a:ext>
                  </a:extLst>
                </a:gridCol>
              </a:tblGrid>
              <a:tr h="342900">
                <a:tc>
                  <a:txBody>
                    <a:bodyPr/>
                    <a:lstStyle/>
                    <a:p>
                      <a:pPr algn="ctr"/>
                      <a:endParaRPr lang="en-US" sz="900" cap="all" spc="50" baseline="0">
                        <a:solidFill>
                          <a:schemeClr val="tx2">
                            <a:lumMod val="75000"/>
                            <a:lumOff val="25000"/>
                          </a:schemeClr>
                        </a:solidFill>
                      </a:endParaRPr>
                    </a:p>
                  </a:txBody>
                  <a:tcPr marL="0" marR="0" anchor="b">
                    <a:lnB w="28575" cap="flat" cmpd="sng" algn="ctr">
                      <a:noFill/>
                      <a:prstDash val="solid"/>
                      <a:round/>
                      <a:headEnd type="none" w="med" len="med"/>
                      <a:tailEnd type="none" w="med" len="med"/>
                    </a:lnB>
                  </a:tcPr>
                </a:tc>
                <a:tc>
                  <a:txBody>
                    <a:bodyPr/>
                    <a:lstStyle/>
                    <a:p>
                      <a:pPr algn="ctr"/>
                      <a:r>
                        <a:rPr lang="en-US" sz="700" cap="all" spc="50" baseline="0">
                          <a:solidFill>
                            <a:schemeClr val="accent3"/>
                          </a:solidFill>
                        </a:rPr>
                        <a:t>Awareness</a:t>
                      </a:r>
                    </a:p>
                  </a:txBody>
                  <a:tcPr marL="0" marR="0" anchor="b">
                    <a:lnB w="19050" cap="flat" cmpd="sng" algn="ctr">
                      <a:solidFill>
                        <a:schemeClr val="tx1">
                          <a:lumMod val="75000"/>
                          <a:lumOff val="25000"/>
                        </a:schemeClr>
                      </a:solidFill>
                      <a:prstDash val="solid"/>
                      <a:round/>
                      <a:headEnd type="none" w="med" len="med"/>
                      <a:tailEnd type="none" w="med" len="med"/>
                    </a:lnB>
                  </a:tcPr>
                </a:tc>
                <a:tc>
                  <a:txBody>
                    <a:bodyPr/>
                    <a:lstStyle/>
                    <a:p>
                      <a:pPr algn="ctr"/>
                      <a:r>
                        <a:rPr lang="en-US" sz="700" cap="all" spc="50" baseline="0">
                          <a:solidFill>
                            <a:schemeClr val="accent3"/>
                          </a:solidFill>
                        </a:rPr>
                        <a:t>Exploration</a:t>
                      </a:r>
                    </a:p>
                  </a:txBody>
                  <a:tcPr marL="0" marR="0" anchor="b">
                    <a:lnB w="19050" cap="flat" cmpd="sng" algn="ctr">
                      <a:solidFill>
                        <a:schemeClr val="tx1">
                          <a:lumMod val="75000"/>
                          <a:lumOff val="25000"/>
                        </a:schemeClr>
                      </a:solidFill>
                      <a:prstDash val="solid"/>
                      <a:round/>
                      <a:headEnd type="none" w="med" len="med"/>
                      <a:tailEnd type="none" w="med" len="med"/>
                    </a:lnB>
                  </a:tcPr>
                </a:tc>
                <a:tc>
                  <a:txBody>
                    <a:bodyPr/>
                    <a:lstStyle/>
                    <a:p>
                      <a:pPr algn="ctr"/>
                      <a:r>
                        <a:rPr lang="en-US" sz="700" cap="all" spc="50" baseline="0">
                          <a:solidFill>
                            <a:schemeClr val="accent3"/>
                          </a:solidFill>
                        </a:rPr>
                        <a:t>Engagement</a:t>
                      </a:r>
                    </a:p>
                  </a:txBody>
                  <a:tcPr marL="0" marR="0" anchor="b">
                    <a:lnB w="19050" cap="flat" cmpd="sng" algn="ctr">
                      <a:solidFill>
                        <a:schemeClr val="tx1">
                          <a:lumMod val="75000"/>
                          <a:lumOff val="25000"/>
                        </a:schemeClr>
                      </a:solidFill>
                      <a:prstDash val="solid"/>
                      <a:round/>
                      <a:headEnd type="none" w="med" len="med"/>
                      <a:tailEnd type="none" w="med" len="med"/>
                    </a:lnB>
                  </a:tcPr>
                </a:tc>
                <a:tc>
                  <a:txBody>
                    <a:bodyPr/>
                    <a:lstStyle/>
                    <a:p>
                      <a:pPr algn="ctr"/>
                      <a:r>
                        <a:rPr lang="en-US" sz="700" cap="all" spc="50" baseline="0">
                          <a:solidFill>
                            <a:schemeClr val="accent3"/>
                          </a:solidFill>
                        </a:rPr>
                        <a:t>Commerce</a:t>
                      </a:r>
                    </a:p>
                  </a:txBody>
                  <a:tcPr marL="0" marR="0" anchor="b">
                    <a:lnB w="19050" cap="flat" cmpd="sng" algn="ctr">
                      <a:solidFill>
                        <a:schemeClr val="tx1">
                          <a:lumMod val="75000"/>
                          <a:lumOff val="25000"/>
                        </a:schemeClr>
                      </a:solidFill>
                      <a:prstDash val="solid"/>
                      <a:round/>
                      <a:headEnd type="none" w="med" len="med"/>
                      <a:tailEnd type="none" w="med" len="med"/>
                    </a:lnB>
                  </a:tcPr>
                </a:tc>
                <a:tc>
                  <a:txBody>
                    <a:bodyPr/>
                    <a:lstStyle/>
                    <a:p>
                      <a:pPr algn="ctr"/>
                      <a:r>
                        <a:rPr lang="en-US" sz="700" cap="all" spc="50" baseline="0">
                          <a:solidFill>
                            <a:schemeClr val="accent3"/>
                          </a:solidFill>
                        </a:rPr>
                        <a:t>Re-Engagement</a:t>
                      </a:r>
                    </a:p>
                  </a:txBody>
                  <a:tcPr marL="0" marR="0" anchor="b">
                    <a:lnB w="19050" cap="flat" cmpd="sng" algn="ctr">
                      <a:solidFill>
                        <a:schemeClr val="tx1">
                          <a:lumMod val="75000"/>
                          <a:lumOff val="25000"/>
                        </a:schemeClr>
                      </a:solidFill>
                      <a:prstDash val="solid"/>
                      <a:round/>
                      <a:headEnd type="none" w="med" len="med"/>
                      <a:tailEnd type="none" w="med" len="med"/>
                    </a:lnB>
                  </a:tcPr>
                </a:tc>
                <a:tc>
                  <a:txBody>
                    <a:bodyPr/>
                    <a:lstStyle/>
                    <a:p>
                      <a:pPr algn="ctr"/>
                      <a:r>
                        <a:rPr lang="en-US" sz="700" cap="all" spc="50" baseline="0">
                          <a:solidFill>
                            <a:schemeClr val="accent3"/>
                          </a:solidFill>
                        </a:rPr>
                        <a:t>Store Engagement</a:t>
                      </a:r>
                    </a:p>
                  </a:txBody>
                  <a:tcPr marL="0" marR="0" anchor="b">
                    <a:lnB w="19050" cap="flat" cmpd="sng" algn="ctr">
                      <a:solidFill>
                        <a:schemeClr val="tx1">
                          <a:lumMod val="75000"/>
                          <a:lumOff val="25000"/>
                        </a:schemeClr>
                      </a:solidFill>
                      <a:prstDash val="solid"/>
                      <a:round/>
                      <a:headEnd type="none" w="med" len="med"/>
                      <a:tailEnd type="none" w="med" len="med"/>
                    </a:lnB>
                  </a:tcPr>
                </a:tc>
                <a:tc>
                  <a:txBody>
                    <a:bodyPr/>
                    <a:lstStyle/>
                    <a:p>
                      <a:pPr algn="ctr"/>
                      <a:r>
                        <a:rPr lang="en-US" sz="700" cap="all" spc="50" baseline="0">
                          <a:solidFill>
                            <a:schemeClr val="accent3"/>
                          </a:solidFill>
                        </a:rPr>
                        <a:t>On-Going </a:t>
                      </a:r>
                      <a:br>
                        <a:rPr lang="en-US" sz="700" cap="all" spc="50" baseline="0">
                          <a:solidFill>
                            <a:schemeClr val="accent3"/>
                          </a:solidFill>
                        </a:rPr>
                      </a:br>
                      <a:r>
                        <a:rPr lang="en-US" sz="700" cap="all" spc="50" baseline="0">
                          <a:solidFill>
                            <a:schemeClr val="accent3"/>
                          </a:solidFill>
                        </a:rPr>
                        <a:t>Engagement</a:t>
                      </a:r>
                    </a:p>
                  </a:txBody>
                  <a:tcPr marL="0" marR="0" anchor="b">
                    <a:lnB w="19050"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901492679"/>
                  </a:ext>
                </a:extLst>
              </a:tr>
              <a:tr h="1562376">
                <a:tc>
                  <a:txBody>
                    <a:bodyPr/>
                    <a:lstStyle/>
                    <a:p>
                      <a:pPr algn="ctr"/>
                      <a:r>
                        <a:rPr lang="en-US" sz="700" kern="1200" cap="all" spc="50" baseline="0">
                          <a:solidFill>
                            <a:schemeClr val="accent1"/>
                          </a:solidFill>
                          <a:latin typeface="+mn-lt"/>
                          <a:ea typeface="+mn-ea"/>
                          <a:cs typeface="+mn-cs"/>
                        </a:rPr>
                        <a:t>Journey </a:t>
                      </a:r>
                      <a:br>
                        <a:rPr lang="en-US" sz="700" kern="1200" cap="all" spc="50" baseline="0">
                          <a:solidFill>
                            <a:schemeClr val="accent1"/>
                          </a:solidFill>
                          <a:latin typeface="+mn-lt"/>
                          <a:ea typeface="+mn-ea"/>
                          <a:cs typeface="+mn-cs"/>
                        </a:rPr>
                      </a:br>
                      <a:r>
                        <a:rPr lang="en-US" sz="700" kern="1200" cap="all" spc="50" baseline="0">
                          <a:solidFill>
                            <a:schemeClr val="accent1"/>
                          </a:solidFill>
                          <a:latin typeface="+mn-lt"/>
                          <a:ea typeface="+mn-ea"/>
                          <a:cs typeface="+mn-cs"/>
                        </a:rPr>
                        <a:t>Experience</a:t>
                      </a:r>
                    </a:p>
                  </a:txBody>
                  <a:tcPr marL="0" marR="68580" marT="822960" marB="0" vert="vert270" anchor="b">
                    <a:lnT w="28575" cap="flat" cmpd="sng" algn="ctr">
                      <a:noFill/>
                      <a:prstDash val="solid"/>
                      <a:round/>
                      <a:headEnd type="none" w="med" len="med"/>
                      <a:tailEnd type="none" w="med" len="med"/>
                    </a:lnT>
                  </a:tcPr>
                </a:tc>
                <a:tc>
                  <a:txBody>
                    <a:bodyPr/>
                    <a:lstStyle/>
                    <a:p>
                      <a:pPr algn="ctr"/>
                      <a:r>
                        <a:rPr lang="en-US" sz="700" i="1" baseline="0">
                          <a:solidFill>
                            <a:schemeClr val="tx1">
                              <a:lumMod val="65000"/>
                              <a:lumOff val="35000"/>
                            </a:schemeClr>
                          </a:solidFill>
                        </a:rPr>
                        <a:t>During her morning commute, </a:t>
                      </a:r>
                      <a:r>
                        <a:rPr lang="en-US" sz="700" b="1" i="1">
                          <a:solidFill>
                            <a:schemeClr val="tx1">
                              <a:lumMod val="85000"/>
                              <a:lumOff val="15000"/>
                            </a:schemeClr>
                          </a:solidFill>
                        </a:rPr>
                        <a:t>Natalie</a:t>
                      </a:r>
                      <a:r>
                        <a:rPr lang="en-US" sz="700" i="1">
                          <a:solidFill>
                            <a:schemeClr val="tx1">
                              <a:lumMod val="85000"/>
                              <a:lumOff val="15000"/>
                            </a:schemeClr>
                          </a:solidFill>
                        </a:rPr>
                        <a:t> </a:t>
                      </a:r>
                      <a:r>
                        <a:rPr lang="en-US" sz="700" b="1" i="1">
                          <a:solidFill>
                            <a:schemeClr val="tx1">
                              <a:lumMod val="85000"/>
                              <a:lumOff val="15000"/>
                            </a:schemeClr>
                          </a:solidFill>
                        </a:rPr>
                        <a:t>is searching for makeup</a:t>
                      </a:r>
                      <a:r>
                        <a:rPr lang="en-US" sz="700" b="1" i="1" baseline="0">
                          <a:solidFill>
                            <a:schemeClr val="tx1">
                              <a:lumMod val="85000"/>
                              <a:lumOff val="15000"/>
                            </a:schemeClr>
                          </a:solidFill>
                        </a:rPr>
                        <a:t> tips</a:t>
                      </a:r>
                      <a:r>
                        <a:rPr lang="en-US" sz="700" b="1" i="1" baseline="0">
                          <a:solidFill>
                            <a:schemeClr val="tx1">
                              <a:lumMod val="65000"/>
                              <a:lumOff val="35000"/>
                            </a:schemeClr>
                          </a:solidFill>
                        </a:rPr>
                        <a:t> </a:t>
                      </a:r>
                      <a:br>
                        <a:rPr lang="en-US" sz="700" i="1" baseline="0">
                          <a:solidFill>
                            <a:schemeClr val="tx1">
                              <a:lumMod val="65000"/>
                              <a:lumOff val="35000"/>
                            </a:schemeClr>
                          </a:solidFill>
                        </a:rPr>
                      </a:br>
                      <a:r>
                        <a:rPr lang="en-US" sz="700" i="1" baseline="0">
                          <a:solidFill>
                            <a:schemeClr val="tx1">
                              <a:lumMod val="65000"/>
                              <a:lumOff val="35000"/>
                            </a:schemeClr>
                          </a:solidFill>
                        </a:rPr>
                        <a:t>on her mobile.  </a:t>
                      </a:r>
                      <a:r>
                        <a:rPr lang="en-US" sz="700" i="1">
                          <a:solidFill>
                            <a:schemeClr val="tx1">
                              <a:lumMod val="65000"/>
                              <a:lumOff val="35000"/>
                            </a:schemeClr>
                          </a:solidFill>
                        </a:rPr>
                        <a:t> </a:t>
                      </a:r>
                    </a:p>
                  </a:txBody>
                  <a:tcPr marL="68580" marR="68580" marT="91440" marB="34290">
                    <a:lnR w="6350" cap="flat" cmpd="sng" algn="ctr">
                      <a:solidFill>
                        <a:schemeClr val="bg1">
                          <a:lumMod val="8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tcPr>
                </a:tc>
                <a:tc>
                  <a:txBody>
                    <a:bodyPr/>
                    <a:lstStyle/>
                    <a:p>
                      <a:pPr algn="ctr"/>
                      <a:r>
                        <a:rPr lang="en-US" sz="700" i="1">
                          <a:solidFill>
                            <a:schemeClr val="tx1">
                              <a:lumMod val="65000"/>
                              <a:lumOff val="35000"/>
                            </a:schemeClr>
                          </a:solidFill>
                        </a:rPr>
                        <a:t>Natalie sees </a:t>
                      </a:r>
                      <a:br>
                        <a:rPr lang="en-US" sz="700" i="1">
                          <a:solidFill>
                            <a:schemeClr val="tx1">
                              <a:lumMod val="65000"/>
                              <a:lumOff val="35000"/>
                            </a:schemeClr>
                          </a:solidFill>
                        </a:rPr>
                      </a:br>
                      <a:r>
                        <a:rPr lang="en-US" sz="700" i="1">
                          <a:solidFill>
                            <a:schemeClr val="tx1">
                              <a:lumMod val="65000"/>
                              <a:lumOff val="35000"/>
                            </a:schemeClr>
                          </a:solidFill>
                        </a:rPr>
                        <a:t>and visits a </a:t>
                      </a:r>
                      <a:r>
                        <a:rPr lang="en-US" sz="700" b="1" i="1">
                          <a:solidFill>
                            <a:schemeClr val="tx1">
                              <a:lumMod val="85000"/>
                              <a:lumOff val="15000"/>
                            </a:schemeClr>
                          </a:solidFill>
                        </a:rPr>
                        <a:t>YouTube video</a:t>
                      </a:r>
                      <a:r>
                        <a:rPr lang="en-US" sz="700" i="1">
                          <a:solidFill>
                            <a:schemeClr val="tx1">
                              <a:lumMod val="85000"/>
                              <a:lumOff val="15000"/>
                            </a:schemeClr>
                          </a:solidFill>
                        </a:rPr>
                        <a:t> </a:t>
                      </a:r>
                      <a:br>
                        <a:rPr lang="en-US" sz="700" i="1">
                          <a:solidFill>
                            <a:schemeClr val="tx1">
                              <a:lumMod val="65000"/>
                              <a:lumOff val="35000"/>
                            </a:schemeClr>
                          </a:solidFill>
                        </a:rPr>
                      </a:br>
                      <a:r>
                        <a:rPr lang="en-US" sz="700" i="1">
                          <a:solidFill>
                            <a:schemeClr val="tx1">
                              <a:lumMod val="65000"/>
                              <a:lumOff val="35000"/>
                            </a:schemeClr>
                          </a:solidFill>
                        </a:rPr>
                        <a:t>for a new make </a:t>
                      </a:r>
                      <a:br>
                        <a:rPr lang="en-US" sz="700" i="1">
                          <a:solidFill>
                            <a:schemeClr val="tx1">
                              <a:lumMod val="65000"/>
                              <a:lumOff val="35000"/>
                            </a:schemeClr>
                          </a:solidFill>
                        </a:rPr>
                      </a:br>
                      <a:r>
                        <a:rPr lang="en-US" sz="700" i="1">
                          <a:solidFill>
                            <a:schemeClr val="tx1">
                              <a:lumMod val="65000"/>
                              <a:lumOff val="35000"/>
                            </a:schemeClr>
                          </a:solidFill>
                        </a:rPr>
                        <a:t>up technique.</a:t>
                      </a:r>
                    </a:p>
                  </a:txBody>
                  <a:tcPr marL="68580" marR="68580" marT="9144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tcPr>
                </a:tc>
                <a:tc>
                  <a:txBody>
                    <a:bodyPr/>
                    <a:lstStyle/>
                    <a:p>
                      <a:pPr algn="ctr"/>
                      <a:r>
                        <a:rPr lang="en-US" sz="700" i="1" dirty="0">
                          <a:solidFill>
                            <a:schemeClr val="tx1">
                              <a:lumMod val="65000"/>
                              <a:lumOff val="35000"/>
                            </a:schemeClr>
                          </a:solidFill>
                        </a:rPr>
                        <a:t>Natalie </a:t>
                      </a:r>
                      <a:r>
                        <a:rPr lang="en-US" sz="700" b="1" i="1" dirty="0">
                          <a:solidFill>
                            <a:schemeClr val="tx1">
                              <a:lumMod val="85000"/>
                              <a:lumOff val="15000"/>
                            </a:schemeClr>
                          </a:solidFill>
                        </a:rPr>
                        <a:t>subscribes </a:t>
                      </a:r>
                      <a:br>
                        <a:rPr lang="en-US" sz="700" b="1" i="1" dirty="0">
                          <a:solidFill>
                            <a:schemeClr val="tx1">
                              <a:lumMod val="85000"/>
                              <a:lumOff val="15000"/>
                            </a:schemeClr>
                          </a:solidFill>
                        </a:rPr>
                      </a:br>
                      <a:r>
                        <a:rPr lang="en-US" sz="700" b="1" i="1" dirty="0">
                          <a:solidFill>
                            <a:schemeClr val="tx1">
                              <a:lumMod val="85000"/>
                              <a:lumOff val="15000"/>
                            </a:schemeClr>
                          </a:solidFill>
                        </a:rPr>
                        <a:t>to Walgreens YouTube channel</a:t>
                      </a:r>
                      <a:r>
                        <a:rPr lang="en-US" sz="700" b="1" i="1" dirty="0">
                          <a:solidFill>
                            <a:schemeClr val="tx1">
                              <a:lumMod val="65000"/>
                              <a:lumOff val="35000"/>
                            </a:schemeClr>
                          </a:solidFill>
                        </a:rPr>
                        <a:t> </a:t>
                      </a:r>
                      <a:br>
                        <a:rPr lang="en-US" sz="700" i="1" dirty="0">
                          <a:solidFill>
                            <a:schemeClr val="tx1">
                              <a:lumMod val="65000"/>
                              <a:lumOff val="35000"/>
                            </a:schemeClr>
                          </a:solidFill>
                        </a:rPr>
                      </a:br>
                      <a:r>
                        <a:rPr lang="en-US" sz="700" i="1" dirty="0">
                          <a:solidFill>
                            <a:schemeClr val="tx1">
                              <a:lumMod val="65000"/>
                              <a:lumOff val="35000"/>
                            </a:schemeClr>
                          </a:solidFill>
                        </a:rPr>
                        <a:t>and signs</a:t>
                      </a:r>
                      <a:r>
                        <a:rPr lang="en-US" sz="700" i="1" baseline="0" dirty="0">
                          <a:solidFill>
                            <a:schemeClr val="tx1">
                              <a:lumMod val="65000"/>
                              <a:lumOff val="35000"/>
                            </a:schemeClr>
                          </a:solidFill>
                        </a:rPr>
                        <a:t> up for promotional emails.</a:t>
                      </a:r>
                      <a:endParaRPr lang="en-US" sz="700" i="1" dirty="0">
                        <a:solidFill>
                          <a:schemeClr val="tx1">
                            <a:lumMod val="65000"/>
                            <a:lumOff val="35000"/>
                          </a:schemeClr>
                        </a:solidFill>
                      </a:endParaRPr>
                    </a:p>
                  </a:txBody>
                  <a:tcPr marL="68580" marR="68580" marT="9144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tcPr>
                </a:tc>
                <a:tc>
                  <a:txBody>
                    <a:bodyPr/>
                    <a:lstStyle/>
                    <a:p>
                      <a:pPr algn="ctr"/>
                      <a:r>
                        <a:rPr lang="en-US" sz="700" i="1" dirty="0">
                          <a:solidFill>
                            <a:schemeClr val="tx1">
                              <a:lumMod val="65000"/>
                              <a:lumOff val="35000"/>
                            </a:schemeClr>
                          </a:solidFill>
                        </a:rPr>
                        <a:t>Natalie receives an </a:t>
                      </a:r>
                      <a:r>
                        <a:rPr lang="en-US" sz="700" b="1" i="1" dirty="0">
                          <a:solidFill>
                            <a:schemeClr val="tx1">
                              <a:lumMod val="85000"/>
                              <a:lumOff val="15000"/>
                            </a:schemeClr>
                          </a:solidFill>
                        </a:rPr>
                        <a:t>email coupon</a:t>
                      </a:r>
                      <a:r>
                        <a:rPr lang="en-US" sz="700" i="1" dirty="0">
                          <a:solidFill>
                            <a:schemeClr val="tx1">
                              <a:lumMod val="65000"/>
                              <a:lumOff val="35000"/>
                            </a:schemeClr>
                          </a:solidFill>
                        </a:rPr>
                        <a:t> </a:t>
                      </a:r>
                      <a:br>
                        <a:rPr lang="en-US" sz="700" i="1" dirty="0">
                          <a:solidFill>
                            <a:schemeClr val="tx1">
                              <a:lumMod val="65000"/>
                              <a:lumOff val="35000"/>
                            </a:schemeClr>
                          </a:solidFill>
                        </a:rPr>
                      </a:br>
                      <a:r>
                        <a:rPr lang="en-US" sz="700" i="1" dirty="0">
                          <a:solidFill>
                            <a:schemeClr val="tx1">
                              <a:lumMod val="65000"/>
                              <a:lumOff val="35000"/>
                            </a:schemeClr>
                          </a:solidFill>
                        </a:rPr>
                        <a:t>for the products in the video and purchases on </a:t>
                      </a:r>
                      <a:r>
                        <a:rPr lang="en-US" sz="700" i="1" baseline="0" dirty="0" err="1">
                          <a:solidFill>
                            <a:schemeClr val="tx1">
                              <a:lumMod val="65000"/>
                              <a:lumOff val="35000"/>
                            </a:schemeClr>
                          </a:solidFill>
                        </a:rPr>
                        <a:t>Walgreens.com</a:t>
                      </a:r>
                      <a:r>
                        <a:rPr lang="en-US" sz="700" i="1" baseline="0" dirty="0">
                          <a:solidFill>
                            <a:schemeClr val="tx1">
                              <a:lumMod val="65000"/>
                              <a:lumOff val="35000"/>
                            </a:schemeClr>
                          </a:solidFill>
                        </a:rPr>
                        <a:t>. She signs up for </a:t>
                      </a:r>
                      <a:r>
                        <a:rPr lang="en-US" sz="700" b="1" i="1" kern="1200" dirty="0">
                          <a:solidFill>
                            <a:schemeClr val="tx1">
                              <a:lumMod val="85000"/>
                              <a:lumOff val="15000"/>
                            </a:schemeClr>
                          </a:solidFill>
                          <a:latin typeface="+mn-lt"/>
                          <a:ea typeface="+mn-ea"/>
                          <a:cs typeface="+mn-cs"/>
                        </a:rPr>
                        <a:t>Walgreens Loyalty Program</a:t>
                      </a:r>
                      <a:r>
                        <a:rPr lang="en-US" sz="700" i="1" baseline="0" dirty="0">
                          <a:solidFill>
                            <a:schemeClr val="tx1">
                              <a:lumMod val="65000"/>
                              <a:lumOff val="35000"/>
                            </a:schemeClr>
                          </a:solidFill>
                        </a:rPr>
                        <a:t> at checkout.</a:t>
                      </a:r>
                      <a:endParaRPr lang="en-US" sz="700" i="1" dirty="0">
                        <a:solidFill>
                          <a:schemeClr val="tx1">
                            <a:lumMod val="65000"/>
                            <a:lumOff val="35000"/>
                          </a:schemeClr>
                        </a:solidFill>
                      </a:endParaRPr>
                    </a:p>
                  </a:txBody>
                  <a:tcPr marL="68580" marR="68580" marT="9144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tcPr>
                </a:tc>
                <a:tc>
                  <a:txBody>
                    <a:bodyPr/>
                    <a:lstStyle/>
                    <a:p>
                      <a:pPr algn="ctr"/>
                      <a:r>
                        <a:rPr lang="en-US" sz="700" i="1">
                          <a:solidFill>
                            <a:schemeClr val="tx1">
                              <a:lumMod val="65000"/>
                              <a:lumOff val="35000"/>
                            </a:schemeClr>
                          </a:solidFill>
                        </a:rPr>
                        <a:t>Natalie</a:t>
                      </a:r>
                      <a:r>
                        <a:rPr lang="en-US" sz="700" i="1" baseline="0">
                          <a:solidFill>
                            <a:schemeClr val="tx1">
                              <a:lumMod val="65000"/>
                              <a:lumOff val="35000"/>
                            </a:schemeClr>
                          </a:solidFill>
                        </a:rPr>
                        <a:t> receives  a </a:t>
                      </a:r>
                      <a:r>
                        <a:rPr lang="en-US" sz="700" b="1" i="1" kern="1200">
                          <a:solidFill>
                            <a:schemeClr val="tx1">
                              <a:lumMod val="85000"/>
                              <a:lumOff val="15000"/>
                            </a:schemeClr>
                          </a:solidFill>
                          <a:latin typeface="+mn-lt"/>
                          <a:ea typeface="+mn-ea"/>
                          <a:cs typeface="+mn-cs"/>
                        </a:rPr>
                        <a:t>personalized invitation </a:t>
                      </a:r>
                      <a:br>
                        <a:rPr lang="en-US" sz="700" b="1" i="1" kern="1200">
                          <a:solidFill>
                            <a:schemeClr val="tx1">
                              <a:lumMod val="85000"/>
                              <a:lumOff val="15000"/>
                            </a:schemeClr>
                          </a:solidFill>
                          <a:latin typeface="+mn-lt"/>
                          <a:ea typeface="+mn-ea"/>
                          <a:cs typeface="+mn-cs"/>
                        </a:rPr>
                      </a:br>
                      <a:r>
                        <a:rPr lang="en-US" sz="700" i="1" baseline="0">
                          <a:solidFill>
                            <a:schemeClr val="tx1">
                              <a:lumMod val="65000"/>
                              <a:lumOff val="35000"/>
                            </a:schemeClr>
                          </a:solidFill>
                        </a:rPr>
                        <a:t>to visit her local Walgreens </a:t>
                      </a:r>
                      <a:br>
                        <a:rPr lang="en-US" sz="700" i="1" baseline="0">
                          <a:solidFill>
                            <a:schemeClr val="tx1">
                              <a:lumMod val="65000"/>
                              <a:lumOff val="35000"/>
                            </a:schemeClr>
                          </a:solidFill>
                        </a:rPr>
                      </a:br>
                      <a:r>
                        <a:rPr lang="en-US" sz="700" i="1" baseline="0">
                          <a:solidFill>
                            <a:schemeClr val="tx1">
                              <a:lumMod val="65000"/>
                              <a:lumOff val="35000"/>
                            </a:schemeClr>
                          </a:solidFill>
                        </a:rPr>
                        <a:t>for an exclusive beauty consultation in the mail.</a:t>
                      </a:r>
                      <a:endParaRPr lang="en-US" sz="700" i="1">
                        <a:solidFill>
                          <a:schemeClr val="tx1">
                            <a:lumMod val="65000"/>
                            <a:lumOff val="35000"/>
                          </a:schemeClr>
                        </a:solidFill>
                      </a:endParaRPr>
                    </a:p>
                  </a:txBody>
                  <a:tcPr marL="68580" marR="68580" marT="9144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tcPr>
                </a:tc>
                <a:tc>
                  <a:txBody>
                    <a:bodyPr/>
                    <a:lstStyle/>
                    <a:p>
                      <a:pPr algn="ctr"/>
                      <a:r>
                        <a:rPr lang="en-US" sz="700" i="1" baseline="0">
                          <a:solidFill>
                            <a:schemeClr val="tx1">
                              <a:lumMod val="65000"/>
                              <a:lumOff val="35000"/>
                            </a:schemeClr>
                          </a:solidFill>
                        </a:rPr>
                        <a:t>During the consultation Natalie is </a:t>
                      </a:r>
                      <a:r>
                        <a:rPr lang="en-US" sz="700" b="1" i="1" kern="1200">
                          <a:solidFill>
                            <a:schemeClr val="tx1">
                              <a:lumMod val="85000"/>
                              <a:lumOff val="15000"/>
                            </a:schemeClr>
                          </a:solidFill>
                          <a:latin typeface="+mn-lt"/>
                          <a:ea typeface="+mn-ea"/>
                          <a:cs typeface="+mn-cs"/>
                        </a:rPr>
                        <a:t>introduced to a range of products and services</a:t>
                      </a:r>
                      <a:r>
                        <a:rPr lang="en-US" sz="700" i="1" baseline="0">
                          <a:solidFill>
                            <a:schemeClr val="tx1">
                              <a:lumMod val="65000"/>
                              <a:lumOff val="35000"/>
                            </a:schemeClr>
                          </a:solidFill>
                        </a:rPr>
                        <a:t>.</a:t>
                      </a:r>
                      <a:endParaRPr lang="en-US" sz="700" i="1">
                        <a:solidFill>
                          <a:schemeClr val="tx1">
                            <a:lumMod val="65000"/>
                            <a:lumOff val="35000"/>
                          </a:schemeClr>
                        </a:solidFill>
                      </a:endParaRPr>
                    </a:p>
                  </a:txBody>
                  <a:tcPr marL="68580" marR="68580" marT="9144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tcPr>
                </a:tc>
                <a:tc>
                  <a:txBody>
                    <a:bodyPr/>
                    <a:lstStyle/>
                    <a:p>
                      <a:pPr algn="ctr"/>
                      <a:r>
                        <a:rPr lang="en-US" sz="700" i="1">
                          <a:solidFill>
                            <a:schemeClr val="tx1">
                              <a:lumMod val="65000"/>
                              <a:lumOff val="35000"/>
                            </a:schemeClr>
                          </a:solidFill>
                        </a:rPr>
                        <a:t>Natalie receives periodic</a:t>
                      </a:r>
                      <a:r>
                        <a:rPr lang="en-US" sz="700" i="1" baseline="0">
                          <a:solidFill>
                            <a:schemeClr val="tx1">
                              <a:lumMod val="65000"/>
                              <a:lumOff val="35000"/>
                            </a:schemeClr>
                          </a:solidFill>
                        </a:rPr>
                        <a:t> personalized emails with </a:t>
                      </a:r>
                      <a:r>
                        <a:rPr lang="en-US" sz="700" b="1" i="1" kern="1200">
                          <a:solidFill>
                            <a:schemeClr val="tx1">
                              <a:lumMod val="85000"/>
                              <a:lumOff val="15000"/>
                            </a:schemeClr>
                          </a:solidFill>
                          <a:latin typeface="+mn-lt"/>
                          <a:ea typeface="+mn-ea"/>
                          <a:cs typeface="+mn-cs"/>
                        </a:rPr>
                        <a:t>offers determined by her purchases </a:t>
                      </a:r>
                      <a:r>
                        <a:rPr lang="en-US" sz="700" i="1" baseline="0">
                          <a:solidFill>
                            <a:schemeClr val="tx1">
                              <a:lumMod val="65000"/>
                              <a:lumOff val="35000"/>
                            </a:schemeClr>
                          </a:solidFill>
                        </a:rPr>
                        <a:t>and information provided to the in-store beauty consultant. </a:t>
                      </a:r>
                      <a:endParaRPr lang="en-US" sz="700" i="1">
                        <a:solidFill>
                          <a:schemeClr val="tx1">
                            <a:lumMod val="65000"/>
                            <a:lumOff val="35000"/>
                          </a:schemeClr>
                        </a:solidFill>
                      </a:endParaRPr>
                    </a:p>
                  </a:txBody>
                  <a:tcPr marL="68580" marR="0" marT="91440" marB="34290">
                    <a:lnL w="6350" cap="flat" cmpd="sng" algn="ctr">
                      <a:solidFill>
                        <a:schemeClr val="bg1">
                          <a:lumMod val="85000"/>
                        </a:schemeClr>
                      </a:solidFill>
                      <a:prstDash val="solid"/>
                      <a:round/>
                      <a:headEnd type="none" w="med" len="med"/>
                      <a:tailEnd type="none" w="med" len="med"/>
                    </a:lnL>
                    <a:lnT w="19050" cap="flat" cmpd="sng" algn="ctr">
                      <a:solidFill>
                        <a:schemeClr val="tx1">
                          <a:lumMod val="75000"/>
                          <a:lumOff val="25000"/>
                        </a:schemeClr>
                      </a:solidFill>
                      <a:prstDash val="solid"/>
                      <a:round/>
                      <a:headEnd type="none" w="med" len="med"/>
                      <a:tailEnd type="none" w="med" len="med"/>
                    </a:lnT>
                  </a:tcPr>
                </a:tc>
                <a:extLst>
                  <a:ext uri="{0D108BD9-81ED-4DB2-BD59-A6C34878D82A}">
                    <a16:rowId xmlns:a16="http://schemas.microsoft.com/office/drawing/2014/main" val="736845740"/>
                  </a:ext>
                </a:extLst>
              </a:tr>
              <a:tr h="917448">
                <a:tc>
                  <a:txBody>
                    <a:bodyPr/>
                    <a:lstStyle/>
                    <a:p>
                      <a:pPr algn="ctr"/>
                      <a:r>
                        <a:rPr lang="en-US" sz="700" kern="1200" cap="all" spc="50" baseline="0">
                          <a:solidFill>
                            <a:schemeClr val="accent1"/>
                          </a:solidFill>
                          <a:latin typeface="+mn-lt"/>
                          <a:ea typeface="+mn-ea"/>
                          <a:cs typeface="+mn-cs"/>
                        </a:rPr>
                        <a:t>Engagement</a:t>
                      </a:r>
                    </a:p>
                  </a:txBody>
                  <a:tcPr marL="0" marR="68580" marT="34290" vert="vert270" anchor="b">
                    <a:solidFill>
                      <a:schemeClr val="bg1">
                        <a:lumMod val="95000"/>
                      </a:schemeClr>
                    </a:solidFill>
                  </a:tcPr>
                </a:tc>
                <a:tc>
                  <a:txBody>
                    <a:bodyPr/>
                    <a:lstStyle/>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cap="all" baseline="0" err="1">
                          <a:solidFill>
                            <a:schemeClr val="tx1">
                              <a:lumMod val="75000"/>
                              <a:lumOff val="25000"/>
                            </a:schemeClr>
                          </a:solidFill>
                          <a:latin typeface="+mn-lt"/>
                          <a:ea typeface="+mn-ea"/>
                          <a:cs typeface="+mn-cs"/>
                        </a:rPr>
                        <a:t>Seo</a:t>
                      </a:r>
                      <a:endParaRPr lang="en-US" sz="700" kern="1200" cap="all" baseline="0">
                        <a:solidFill>
                          <a:schemeClr val="tx1">
                            <a:lumMod val="75000"/>
                            <a:lumOff val="25000"/>
                          </a:schemeClr>
                        </a:solidFill>
                        <a:latin typeface="+mn-lt"/>
                        <a:ea typeface="+mn-ea"/>
                        <a:cs typeface="+mn-cs"/>
                      </a:endParaRP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cap="all" baseline="0">
                          <a:solidFill>
                            <a:schemeClr val="tx1">
                              <a:lumMod val="75000"/>
                              <a:lumOff val="25000"/>
                            </a:schemeClr>
                          </a:solidFill>
                          <a:latin typeface="+mn-lt"/>
                          <a:ea typeface="+mn-ea"/>
                          <a:cs typeface="+mn-cs"/>
                        </a:rPr>
                        <a:t>Sem</a:t>
                      </a: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a:solidFill>
                            <a:schemeClr val="tx1">
                              <a:lumMod val="75000"/>
                              <a:lumOff val="25000"/>
                            </a:schemeClr>
                          </a:solidFill>
                          <a:latin typeface="+mn-lt"/>
                          <a:ea typeface="+mn-ea"/>
                          <a:cs typeface="+mn-cs"/>
                        </a:rPr>
                        <a:t>Display banner</a:t>
                      </a:r>
                    </a:p>
                  </a:txBody>
                  <a:tcPr marL="68580" marR="68580" marT="91440">
                    <a:lnR w="6350" cap="flat" cmpd="sng" algn="ctr">
                      <a:solidFill>
                        <a:schemeClr val="bg1">
                          <a:lumMod val="85000"/>
                        </a:schemeClr>
                      </a:solidFill>
                      <a:prstDash val="solid"/>
                      <a:round/>
                      <a:headEnd type="none" w="med" len="med"/>
                      <a:tailEnd type="none" w="med" len="med"/>
                    </a:lnR>
                    <a:solidFill>
                      <a:schemeClr val="bg1">
                        <a:lumMod val="95000"/>
                      </a:schemeClr>
                    </a:solidFill>
                  </a:tcPr>
                </a:tc>
                <a:tc>
                  <a:txBody>
                    <a:bodyPr/>
                    <a:lstStyle/>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a:solidFill>
                            <a:schemeClr val="tx1">
                              <a:lumMod val="75000"/>
                              <a:lumOff val="25000"/>
                            </a:schemeClr>
                          </a:solidFill>
                          <a:latin typeface="+mn-lt"/>
                          <a:ea typeface="+mn-ea"/>
                          <a:cs typeface="+mn-cs"/>
                        </a:rPr>
                        <a:t>YouTube original video? Walgreens channel</a:t>
                      </a: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err="1">
                          <a:solidFill>
                            <a:schemeClr val="tx1">
                              <a:lumMod val="75000"/>
                              <a:lumOff val="25000"/>
                            </a:schemeClr>
                          </a:solidFill>
                          <a:latin typeface="+mn-lt"/>
                          <a:ea typeface="+mn-ea"/>
                          <a:cs typeface="+mn-cs"/>
                        </a:rPr>
                        <a:t>Youtube</a:t>
                      </a:r>
                      <a:r>
                        <a:rPr lang="en-US" sz="700" kern="1200">
                          <a:solidFill>
                            <a:schemeClr val="tx1">
                              <a:lumMod val="75000"/>
                              <a:lumOff val="25000"/>
                            </a:schemeClr>
                          </a:solidFill>
                          <a:latin typeface="+mn-lt"/>
                          <a:ea typeface="+mn-ea"/>
                          <a:cs typeface="+mn-cs"/>
                        </a:rPr>
                        <a:t> sponsored video</a:t>
                      </a: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a:solidFill>
                            <a:schemeClr val="tx1">
                              <a:lumMod val="75000"/>
                              <a:lumOff val="25000"/>
                            </a:schemeClr>
                          </a:solidFill>
                          <a:latin typeface="+mn-lt"/>
                          <a:ea typeface="+mn-ea"/>
                          <a:cs typeface="+mn-cs"/>
                        </a:rPr>
                        <a:t>Pre roll video ad</a:t>
                      </a: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a:solidFill>
                            <a:schemeClr val="tx1">
                              <a:lumMod val="75000"/>
                              <a:lumOff val="25000"/>
                            </a:schemeClr>
                          </a:solidFill>
                          <a:latin typeface="+mn-lt"/>
                          <a:ea typeface="+mn-ea"/>
                          <a:cs typeface="+mn-cs"/>
                        </a:rPr>
                        <a:t>Brand partnership video</a:t>
                      </a:r>
                    </a:p>
                  </a:txBody>
                  <a:tcPr marL="68580" marR="68580" marT="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solidFill>
                      <a:schemeClr val="bg1">
                        <a:lumMod val="95000"/>
                      </a:schemeClr>
                    </a:solidFill>
                  </a:tcPr>
                </a:tc>
                <a:tc>
                  <a:txBody>
                    <a:bodyPr/>
                    <a:lstStyle/>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a:solidFill>
                            <a:schemeClr val="tx1">
                              <a:lumMod val="75000"/>
                              <a:lumOff val="25000"/>
                            </a:schemeClr>
                          </a:solidFill>
                          <a:latin typeface="+mn-lt"/>
                          <a:ea typeface="+mn-ea"/>
                          <a:cs typeface="+mn-cs"/>
                        </a:rPr>
                        <a:t>Email</a:t>
                      </a: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a:solidFill>
                            <a:schemeClr val="tx1">
                              <a:lumMod val="75000"/>
                              <a:lumOff val="25000"/>
                            </a:schemeClr>
                          </a:solidFill>
                          <a:latin typeface="+mn-lt"/>
                          <a:ea typeface="+mn-ea"/>
                          <a:cs typeface="+mn-cs"/>
                        </a:rPr>
                        <a:t>YouTube channel updates</a:t>
                      </a:r>
                    </a:p>
                  </a:txBody>
                  <a:tcPr marL="68580" marR="68580" marT="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solidFill>
                      <a:schemeClr val="bg1">
                        <a:lumMod val="95000"/>
                      </a:schemeClr>
                    </a:solidFill>
                  </a:tcPr>
                </a:tc>
                <a:tc>
                  <a:txBody>
                    <a:bodyPr/>
                    <a:lstStyle/>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dirty="0">
                          <a:solidFill>
                            <a:schemeClr val="tx1">
                              <a:lumMod val="75000"/>
                              <a:lumOff val="25000"/>
                            </a:schemeClr>
                          </a:solidFill>
                          <a:latin typeface="+mn-lt"/>
                          <a:ea typeface="+mn-ea"/>
                          <a:cs typeface="+mn-cs"/>
                        </a:rPr>
                        <a:t>Email</a:t>
                      </a: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dirty="0" err="1">
                          <a:solidFill>
                            <a:schemeClr val="tx1">
                              <a:lumMod val="75000"/>
                              <a:lumOff val="25000"/>
                            </a:schemeClr>
                          </a:solidFill>
                          <a:latin typeface="+mn-lt"/>
                          <a:ea typeface="+mn-ea"/>
                          <a:cs typeface="+mn-cs"/>
                        </a:rPr>
                        <a:t>Walgreens.com</a:t>
                      </a:r>
                      <a:endParaRPr lang="en-US" sz="700" kern="1200" dirty="0">
                        <a:solidFill>
                          <a:schemeClr val="tx1">
                            <a:lumMod val="75000"/>
                            <a:lumOff val="25000"/>
                          </a:schemeClr>
                        </a:solidFill>
                        <a:latin typeface="+mn-lt"/>
                        <a:ea typeface="+mn-ea"/>
                        <a:cs typeface="+mn-cs"/>
                      </a:endParaRP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dirty="0">
                          <a:solidFill>
                            <a:schemeClr val="tx1">
                              <a:lumMod val="75000"/>
                              <a:lumOff val="25000"/>
                            </a:schemeClr>
                          </a:solidFill>
                          <a:latin typeface="+mn-lt"/>
                          <a:ea typeface="+mn-ea"/>
                          <a:cs typeface="+mn-cs"/>
                        </a:rPr>
                        <a:t>Loyalty</a:t>
                      </a: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dirty="0">
                          <a:solidFill>
                            <a:schemeClr val="tx1">
                              <a:lumMod val="75000"/>
                              <a:lumOff val="25000"/>
                            </a:schemeClr>
                          </a:solidFill>
                          <a:latin typeface="+mn-lt"/>
                          <a:ea typeface="+mn-ea"/>
                          <a:cs typeface="+mn-cs"/>
                        </a:rPr>
                        <a:t>Banner retargeting</a:t>
                      </a:r>
                    </a:p>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dirty="0">
                          <a:solidFill>
                            <a:schemeClr val="tx1">
                              <a:lumMod val="75000"/>
                              <a:lumOff val="25000"/>
                            </a:schemeClr>
                          </a:solidFill>
                          <a:latin typeface="+mn-lt"/>
                          <a:ea typeface="+mn-ea"/>
                          <a:cs typeface="+mn-cs"/>
                        </a:rPr>
                        <a:t>Hero offer-web</a:t>
                      </a:r>
                    </a:p>
                  </a:txBody>
                  <a:tcPr marL="68580" marR="68580" marT="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solidFill>
                      <a:schemeClr val="bg1">
                        <a:lumMod val="95000"/>
                      </a:schemeClr>
                    </a:solidFill>
                  </a:tcPr>
                </a:tc>
                <a:tc>
                  <a:txBody>
                    <a:bodyPr/>
                    <a:lstStyle/>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a:solidFill>
                            <a:schemeClr val="tx1">
                              <a:lumMod val="75000"/>
                              <a:lumOff val="25000"/>
                            </a:schemeClr>
                          </a:solidFill>
                          <a:latin typeface="+mn-lt"/>
                          <a:ea typeface="+mn-ea"/>
                          <a:cs typeface="+mn-cs"/>
                        </a:rPr>
                        <a:t>Direct mail</a:t>
                      </a:r>
                    </a:p>
                  </a:txBody>
                  <a:tcPr marL="68580" marR="68580" marT="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solidFill>
                      <a:schemeClr val="bg1">
                        <a:lumMod val="95000"/>
                      </a:schemeClr>
                    </a:solidFill>
                  </a:tcPr>
                </a:tc>
                <a:tc>
                  <a:txBody>
                    <a:bodyPr/>
                    <a:lstStyle/>
                    <a:p>
                      <a:pPr marL="54864" indent="-54864" algn="l" defTabSz="914378" rtl="0" eaLnBrk="1" latinLnBrk="0" hangingPunct="1">
                        <a:lnSpc>
                          <a:spcPct val="90000"/>
                        </a:lnSpc>
                        <a:spcBef>
                          <a:spcPts val="400"/>
                        </a:spcBef>
                        <a:buClr>
                          <a:schemeClr val="accent3"/>
                        </a:buClr>
                        <a:buSzPct val="120000"/>
                        <a:buFont typeface="Arial" panose="020B0604020202020204" pitchFamily="34" charset="0"/>
                        <a:buChar char="•"/>
                      </a:pPr>
                      <a:r>
                        <a:rPr lang="en-US" sz="700" kern="1200">
                          <a:solidFill>
                            <a:schemeClr val="tx1">
                              <a:lumMod val="75000"/>
                              <a:lumOff val="25000"/>
                            </a:schemeClr>
                          </a:solidFill>
                          <a:latin typeface="+mn-lt"/>
                          <a:ea typeface="+mn-ea"/>
                          <a:cs typeface="+mn-cs"/>
                        </a:rPr>
                        <a:t>Retail beauty advisor engagement</a:t>
                      </a:r>
                    </a:p>
                  </a:txBody>
                  <a:tcPr marL="68580" marR="68580" marT="9144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solidFill>
                      <a:schemeClr val="bg1">
                        <a:lumMod val="95000"/>
                      </a:schemeClr>
                    </a:solidFill>
                  </a:tcPr>
                </a:tc>
                <a:tc>
                  <a:txBody>
                    <a:bodyPr/>
                    <a:lstStyle/>
                    <a:p>
                      <a:pPr marL="54864" marR="0" lvl="0" indent="-54864" algn="l" defTabSz="914378" rtl="0" eaLnBrk="1" fontAlgn="auto" latinLnBrk="0" hangingPunct="1">
                        <a:lnSpc>
                          <a:spcPct val="90000"/>
                        </a:lnSpc>
                        <a:spcBef>
                          <a:spcPts val="400"/>
                        </a:spcBef>
                        <a:spcAft>
                          <a:spcPts val="0"/>
                        </a:spcAft>
                        <a:buClr>
                          <a:schemeClr val="accent3"/>
                        </a:buClr>
                        <a:buSzPct val="120000"/>
                        <a:buFont typeface="Arial" panose="020B0604020202020204" pitchFamily="34" charset="0"/>
                        <a:buChar char="•"/>
                        <a:tabLst/>
                        <a:defRPr/>
                      </a:pPr>
                      <a:r>
                        <a:rPr lang="en-US" sz="700" kern="1200">
                          <a:solidFill>
                            <a:schemeClr val="tx1">
                              <a:lumMod val="75000"/>
                              <a:lumOff val="25000"/>
                            </a:schemeClr>
                          </a:solidFill>
                          <a:latin typeface="+mn-lt"/>
                          <a:ea typeface="+mn-ea"/>
                          <a:cs typeface="+mn-cs"/>
                        </a:rPr>
                        <a:t>Email campaigns</a:t>
                      </a:r>
                    </a:p>
                    <a:p>
                      <a:pPr marL="54864" marR="0" lvl="0" indent="-54864" algn="l" defTabSz="914378" rtl="0" eaLnBrk="1" fontAlgn="auto" latinLnBrk="0" hangingPunct="1">
                        <a:lnSpc>
                          <a:spcPct val="90000"/>
                        </a:lnSpc>
                        <a:spcBef>
                          <a:spcPts val="400"/>
                        </a:spcBef>
                        <a:spcAft>
                          <a:spcPts val="0"/>
                        </a:spcAft>
                        <a:buClr>
                          <a:schemeClr val="accent3"/>
                        </a:buClr>
                        <a:buSzPct val="120000"/>
                        <a:buFont typeface="Arial" panose="020B0604020202020204" pitchFamily="34" charset="0"/>
                        <a:buChar char="•"/>
                        <a:tabLst/>
                        <a:defRPr/>
                      </a:pPr>
                      <a:r>
                        <a:rPr lang="en-US" sz="700" kern="1200">
                          <a:solidFill>
                            <a:schemeClr val="tx1">
                              <a:lumMod val="75000"/>
                              <a:lumOff val="25000"/>
                            </a:schemeClr>
                          </a:solidFill>
                          <a:latin typeface="+mn-lt"/>
                          <a:ea typeface="+mn-ea"/>
                          <a:cs typeface="+mn-cs"/>
                        </a:rPr>
                        <a:t>Landing page</a:t>
                      </a:r>
                    </a:p>
                    <a:p>
                      <a:pPr marL="54864" marR="0" lvl="0" indent="-54864" algn="l" defTabSz="914378" rtl="0" eaLnBrk="1" fontAlgn="auto" latinLnBrk="0" hangingPunct="1">
                        <a:lnSpc>
                          <a:spcPct val="90000"/>
                        </a:lnSpc>
                        <a:spcBef>
                          <a:spcPts val="400"/>
                        </a:spcBef>
                        <a:spcAft>
                          <a:spcPts val="0"/>
                        </a:spcAft>
                        <a:buClr>
                          <a:schemeClr val="accent3"/>
                        </a:buClr>
                        <a:buSzPct val="120000"/>
                        <a:buFont typeface="Arial" panose="020B0604020202020204" pitchFamily="34" charset="0"/>
                        <a:buChar char="•"/>
                        <a:tabLst/>
                        <a:defRPr/>
                      </a:pPr>
                      <a:r>
                        <a:rPr lang="en-US" sz="700" kern="1200">
                          <a:solidFill>
                            <a:schemeClr val="tx1">
                              <a:lumMod val="75000"/>
                              <a:lumOff val="25000"/>
                            </a:schemeClr>
                          </a:solidFill>
                          <a:latin typeface="+mn-lt"/>
                          <a:ea typeface="+mn-ea"/>
                          <a:cs typeface="+mn-cs"/>
                        </a:rPr>
                        <a:t>Loyalty</a:t>
                      </a:r>
                    </a:p>
                  </a:txBody>
                  <a:tcPr marL="68580" marR="0" marT="91440">
                    <a:lnL w="6350" cap="flat" cmpd="sng" algn="ctr">
                      <a:solidFill>
                        <a:schemeClr val="bg1">
                          <a:lumMod val="85000"/>
                        </a:schemeClr>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374306925"/>
                  </a:ext>
                </a:extLst>
              </a:tr>
              <a:tr h="914400">
                <a:tc>
                  <a:txBody>
                    <a:bodyPr/>
                    <a:lstStyle/>
                    <a:p>
                      <a:pPr algn="ctr">
                        <a:spcBef>
                          <a:spcPts val="1300"/>
                        </a:spcBef>
                      </a:pPr>
                      <a:r>
                        <a:rPr lang="en-US" sz="700" kern="1200" cap="all" spc="50" baseline="0">
                          <a:solidFill>
                            <a:schemeClr val="accent1"/>
                          </a:solidFill>
                          <a:latin typeface="+mn-lt"/>
                          <a:ea typeface="+mn-ea"/>
                          <a:cs typeface="+mn-cs"/>
                        </a:rPr>
                        <a:t>Enabling Technology</a:t>
                      </a:r>
                    </a:p>
                  </a:txBody>
                  <a:tcPr marL="0" marR="68580" marT="34290" marB="34290" vert="vert270" anchor="b"/>
                </a:tc>
                <a:tc>
                  <a:txBody>
                    <a:bodyPr/>
                    <a:lstStyle/>
                    <a:p>
                      <a:pPr marL="0" marR="0" lvl="0" indent="0" algn="l" defTabSz="685783" rtl="0" eaLnBrk="1" fontAlgn="auto" latinLnBrk="0" hangingPunct="1">
                        <a:lnSpc>
                          <a:spcPct val="90000"/>
                        </a:lnSpc>
                        <a:spcBef>
                          <a:spcPts val="8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Analytics</a:t>
                      </a:r>
                    </a:p>
                    <a:p>
                      <a:pPr marL="0" marR="0" lvl="0" indent="0" algn="l" defTabSz="685783" rtl="0" eaLnBrk="1" fontAlgn="auto" latinLnBrk="0" hangingPunct="1">
                        <a:lnSpc>
                          <a:spcPct val="90000"/>
                        </a:lnSpc>
                        <a:spcBef>
                          <a:spcPts val="8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Experience Manager</a:t>
                      </a:r>
                    </a:p>
                  </a:txBody>
                  <a:tcPr marL="365760" marR="68580" marT="137160" marB="34290">
                    <a:lnR w="6350" cap="flat" cmpd="sng" algn="ctr">
                      <a:solidFill>
                        <a:schemeClr val="bg1">
                          <a:lumMod val="85000"/>
                        </a:schemeClr>
                      </a:solidFill>
                      <a:prstDash val="solid"/>
                      <a:round/>
                      <a:headEnd type="none" w="med" len="med"/>
                      <a:tailEnd type="none" w="med" len="med"/>
                    </a:lnR>
                  </a:tcPr>
                </a:tc>
                <a:tc>
                  <a:txBody>
                    <a:bodyPr/>
                    <a:lstStyle/>
                    <a:p>
                      <a:pPr marL="0" marR="0" lvl="0" indent="0" algn="l" defTabSz="685783" rtl="0" eaLnBrk="1" fontAlgn="auto" latinLnBrk="0" hangingPunct="1">
                        <a:lnSpc>
                          <a:spcPct val="90000"/>
                        </a:lnSpc>
                        <a:spcBef>
                          <a:spcPts val="8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Analytics</a:t>
                      </a:r>
                    </a:p>
                    <a:p>
                      <a:pPr marL="0" marR="0" lvl="0" indent="0" algn="l" defTabSz="685783" rtl="0" eaLnBrk="1" fontAlgn="auto" latinLnBrk="0" hangingPunct="1">
                        <a:lnSpc>
                          <a:spcPct val="90000"/>
                        </a:lnSpc>
                        <a:spcBef>
                          <a:spcPts val="8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Experience Manager</a:t>
                      </a:r>
                    </a:p>
                  </a:txBody>
                  <a:tcPr marL="365760" marR="68580" marT="13716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marL="0" marR="0" lvl="0" indent="0" algn="l" defTabSz="685783" rtl="0" eaLnBrk="1" fontAlgn="auto" latinLnBrk="0" hangingPunct="1">
                        <a:lnSpc>
                          <a:spcPct val="90000"/>
                        </a:lnSpc>
                        <a:spcBef>
                          <a:spcPts val="8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Analytics</a:t>
                      </a:r>
                    </a:p>
                    <a:p>
                      <a:pPr marL="0" marR="0" lvl="0" indent="0" algn="l" defTabSz="685783" rtl="0" eaLnBrk="1" fontAlgn="auto" latinLnBrk="0" hangingPunct="1">
                        <a:lnSpc>
                          <a:spcPct val="90000"/>
                        </a:lnSpc>
                        <a:spcBef>
                          <a:spcPts val="8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Experience Manager</a:t>
                      </a:r>
                    </a:p>
                    <a:p>
                      <a:pPr marL="0" marR="0" lvl="0" indent="0" algn="l" defTabSz="685783" rtl="0" eaLnBrk="1" fontAlgn="auto" latinLnBrk="0" hangingPunct="1">
                        <a:lnSpc>
                          <a:spcPct val="90000"/>
                        </a:lnSpc>
                        <a:spcBef>
                          <a:spcPts val="8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Campaign</a:t>
                      </a:r>
                    </a:p>
                  </a:txBody>
                  <a:tcPr marL="365760" marR="68580" marT="13716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marL="0" marR="0" lvl="0" indent="0" algn="l" defTabSz="685783" rtl="0" eaLnBrk="1" fontAlgn="auto" latinLnBrk="0" hangingPunct="1">
                        <a:lnSpc>
                          <a:spcPct val="90000"/>
                        </a:lnSpc>
                        <a:spcBef>
                          <a:spcPts val="13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Analytics</a:t>
                      </a:r>
                    </a:p>
                    <a:p>
                      <a:pPr marL="0" marR="0" lvl="0" indent="0" algn="l" defTabSz="685783" rtl="0" eaLnBrk="1" fontAlgn="auto" latinLnBrk="0" hangingPunct="1">
                        <a:lnSpc>
                          <a:spcPct val="90000"/>
                        </a:lnSpc>
                        <a:spcBef>
                          <a:spcPts val="13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Campaign</a:t>
                      </a:r>
                    </a:p>
                    <a:p>
                      <a:pPr marL="0" marR="0" lvl="0" indent="0" algn="l" defTabSz="685783" rtl="0" eaLnBrk="1" fontAlgn="auto" latinLnBrk="0" hangingPunct="1">
                        <a:lnSpc>
                          <a:spcPct val="90000"/>
                        </a:lnSpc>
                        <a:spcBef>
                          <a:spcPts val="13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Audience Manager</a:t>
                      </a:r>
                    </a:p>
                    <a:p>
                      <a:pPr marL="0" marR="0" lvl="0" indent="0" algn="l" defTabSz="685783" rtl="0" eaLnBrk="1" fontAlgn="auto" latinLnBrk="0" hangingPunct="1">
                        <a:lnSpc>
                          <a:spcPct val="90000"/>
                        </a:lnSpc>
                        <a:spcBef>
                          <a:spcPts val="13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Target</a:t>
                      </a:r>
                    </a:p>
                  </a:txBody>
                  <a:tcPr marL="365760" marR="68580" marT="13716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marL="0" marR="0" lvl="0" indent="0" algn="l" defTabSz="685783" rtl="0" eaLnBrk="1" fontAlgn="auto" latinLnBrk="0" hangingPunct="1">
                        <a:lnSpc>
                          <a:spcPct val="90000"/>
                        </a:lnSpc>
                        <a:spcBef>
                          <a:spcPts val="1300"/>
                        </a:spcBef>
                        <a:spcAft>
                          <a:spcPts val="0"/>
                        </a:spcAft>
                        <a:buClrTx/>
                        <a:buSzTx/>
                        <a:buFontTx/>
                        <a:buNone/>
                        <a:tabLst/>
                        <a:defRPr/>
                      </a:pPr>
                      <a:r>
                        <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Campaign</a:t>
                      </a:r>
                    </a:p>
                  </a:txBody>
                  <a:tcPr marL="365760" marR="68580" marT="13716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marL="0" marR="0" lvl="0" indent="0" algn="l" defTabSz="685783" rtl="0" eaLnBrk="1" fontAlgn="auto" latinLnBrk="0" hangingPunct="1">
                        <a:lnSpc>
                          <a:spcPct val="90000"/>
                        </a:lnSpc>
                        <a:spcBef>
                          <a:spcPts val="1300"/>
                        </a:spcBef>
                        <a:spcAft>
                          <a:spcPts val="0"/>
                        </a:spcAft>
                        <a:buClrTx/>
                        <a:buSzTx/>
                        <a:buFontTx/>
                        <a:buNone/>
                        <a:tabLst/>
                        <a:defRPr/>
                      </a:pPr>
                      <a:endParaRPr kumimoji="0" lang="en-US" sz="700" b="0" i="0" u="none" strike="noStrike" kern="1200" cap="none" spc="0" normalizeH="0" baseline="0" noProof="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endParaRPr>
                    </a:p>
                  </a:txBody>
                  <a:tcPr marL="365760" marR="68580" marT="137160" marB="3429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tcPr>
                </a:tc>
                <a:tc>
                  <a:txBody>
                    <a:bodyPr/>
                    <a:lstStyle/>
                    <a:p>
                      <a:pPr marL="0" marR="0" lvl="0" indent="0" algn="l" defTabSz="685783" rtl="0" eaLnBrk="1" fontAlgn="auto" latinLnBrk="0" hangingPunct="1">
                        <a:lnSpc>
                          <a:spcPct val="90000"/>
                        </a:lnSpc>
                        <a:spcBef>
                          <a:spcPts val="1300"/>
                        </a:spcBef>
                        <a:spcAft>
                          <a:spcPts val="0"/>
                        </a:spcAft>
                        <a:buClrTx/>
                        <a:buSzTx/>
                        <a:buFontTx/>
                        <a:buNone/>
                        <a:tabLst/>
                        <a:defRPr/>
                      </a:pPr>
                      <a:r>
                        <a:rPr kumimoji="0" lang="en-US" sz="7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Analytics</a:t>
                      </a:r>
                    </a:p>
                    <a:p>
                      <a:pPr marL="0" marR="0" lvl="0" indent="0" algn="l" defTabSz="685783" rtl="0" eaLnBrk="1" fontAlgn="auto" latinLnBrk="0" hangingPunct="1">
                        <a:lnSpc>
                          <a:spcPct val="90000"/>
                        </a:lnSpc>
                        <a:spcBef>
                          <a:spcPts val="1100"/>
                        </a:spcBef>
                        <a:spcAft>
                          <a:spcPts val="0"/>
                        </a:spcAft>
                        <a:buClrTx/>
                        <a:buSzTx/>
                        <a:buFontTx/>
                        <a:buNone/>
                        <a:tabLst/>
                        <a:defRPr/>
                      </a:pPr>
                      <a:r>
                        <a:rPr kumimoji="0" lang="en-US" sz="7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Experience Manager</a:t>
                      </a:r>
                    </a:p>
                    <a:p>
                      <a:pPr marL="0" marR="0" lvl="0" indent="0" algn="l" defTabSz="685783" rtl="0" eaLnBrk="1" fontAlgn="auto" latinLnBrk="0" hangingPunct="1">
                        <a:lnSpc>
                          <a:spcPct val="90000"/>
                        </a:lnSpc>
                        <a:spcBef>
                          <a:spcPts val="800"/>
                        </a:spcBef>
                        <a:spcAft>
                          <a:spcPts val="0"/>
                        </a:spcAft>
                        <a:buClrTx/>
                        <a:buSzTx/>
                        <a:buFontTx/>
                        <a:buNone/>
                        <a:tabLst/>
                        <a:defRPr/>
                      </a:pPr>
                      <a:r>
                        <a:rPr kumimoji="0" lang="en-US" sz="7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Campaign</a:t>
                      </a:r>
                    </a:p>
                    <a:p>
                      <a:pPr marL="0" marR="0" lvl="0" indent="0" algn="l" defTabSz="685783" rtl="0" eaLnBrk="1" fontAlgn="auto" latinLnBrk="0" hangingPunct="1">
                        <a:lnSpc>
                          <a:spcPct val="90000"/>
                        </a:lnSpc>
                        <a:spcBef>
                          <a:spcPts val="1300"/>
                        </a:spcBef>
                        <a:spcAft>
                          <a:spcPts val="0"/>
                        </a:spcAft>
                        <a:buClrTx/>
                        <a:buSzTx/>
                        <a:buFontTx/>
                        <a:buNone/>
                        <a:tabLst/>
                        <a:defRPr/>
                      </a:pPr>
                      <a:r>
                        <a:rPr kumimoji="0" lang="en-US" sz="7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mn-ea"/>
                          <a:cs typeface="Arial" panose="020B0604020202020204" pitchFamily="34" charset="0"/>
                        </a:rPr>
                        <a:t>Adobe Target</a:t>
                      </a:r>
                    </a:p>
                  </a:txBody>
                  <a:tcPr marL="365760" marR="0" marT="137160" marB="0">
                    <a:lnL w="6350" cap="flat" cmpd="sng" algn="ctr">
                      <a:solidFill>
                        <a:schemeClr val="bg1">
                          <a:lumMod val="85000"/>
                        </a:schemeClr>
                      </a:solidFill>
                      <a:prstDash val="solid"/>
                      <a:round/>
                      <a:headEnd type="none" w="med" len="med"/>
                      <a:tailEnd type="none" w="med" len="med"/>
                    </a:lnL>
                  </a:tcPr>
                </a:tc>
                <a:extLst>
                  <a:ext uri="{0D108BD9-81ED-4DB2-BD59-A6C34878D82A}">
                    <a16:rowId xmlns:a16="http://schemas.microsoft.com/office/drawing/2014/main" val="4261831495"/>
                  </a:ext>
                </a:extLst>
              </a:tr>
            </a:tbl>
          </a:graphicData>
        </a:graphic>
      </p:graphicFrame>
      <p:sp>
        <p:nvSpPr>
          <p:cNvPr id="36" name="Oval 35">
            <a:extLst>
              <a:ext uri="{FF2B5EF4-FFF2-40B4-BE49-F238E27FC236}">
                <a16:creationId xmlns:a16="http://schemas.microsoft.com/office/drawing/2014/main" id="{AE79761A-33C8-364B-8BCC-7225A9C69401}"/>
              </a:ext>
            </a:extLst>
          </p:cNvPr>
          <p:cNvSpPr/>
          <p:nvPr/>
        </p:nvSpPr>
        <p:spPr>
          <a:xfrm>
            <a:off x="920791" y="1802884"/>
            <a:ext cx="431492" cy="431492"/>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08E681F-2A13-2445-9C2F-5ED438A352D8}"/>
              </a:ext>
            </a:extLst>
          </p:cNvPr>
          <p:cNvSpPr/>
          <p:nvPr/>
        </p:nvSpPr>
        <p:spPr>
          <a:xfrm>
            <a:off x="1846378" y="2030556"/>
            <a:ext cx="431492" cy="431492"/>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8CF61D-8A51-7241-98BE-87FD771A74D5}"/>
              </a:ext>
            </a:extLst>
          </p:cNvPr>
          <p:cNvSpPr/>
          <p:nvPr/>
        </p:nvSpPr>
        <p:spPr>
          <a:xfrm>
            <a:off x="2811459" y="1781699"/>
            <a:ext cx="431492" cy="431492"/>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2860225-BE3D-C74F-A202-4789B900C262}"/>
              </a:ext>
            </a:extLst>
          </p:cNvPr>
          <p:cNvSpPr/>
          <p:nvPr/>
        </p:nvSpPr>
        <p:spPr>
          <a:xfrm>
            <a:off x="4150671" y="2040776"/>
            <a:ext cx="431492" cy="431492"/>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42E56703-6988-F140-9687-A2037DEF232E}"/>
              </a:ext>
            </a:extLst>
          </p:cNvPr>
          <p:cNvSpPr/>
          <p:nvPr/>
        </p:nvSpPr>
        <p:spPr>
          <a:xfrm>
            <a:off x="5607812" y="1876444"/>
            <a:ext cx="431492" cy="431492"/>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108150D-9126-1C4D-86FA-A57EECB40145}"/>
              </a:ext>
            </a:extLst>
          </p:cNvPr>
          <p:cNvSpPr/>
          <p:nvPr/>
        </p:nvSpPr>
        <p:spPr>
          <a:xfrm>
            <a:off x="6704884" y="1782778"/>
            <a:ext cx="431492" cy="431492"/>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CD34D62-EFC3-BE43-B853-FD4C79DD723A}"/>
              </a:ext>
            </a:extLst>
          </p:cNvPr>
          <p:cNvSpPr/>
          <p:nvPr/>
        </p:nvSpPr>
        <p:spPr>
          <a:xfrm>
            <a:off x="7883816" y="2040776"/>
            <a:ext cx="431492" cy="431492"/>
          </a:xfrm>
          <a:prstGeom prst="ellipse">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1BCDB5A-18A9-544B-BD9C-8E04CB21816C}"/>
              </a:ext>
            </a:extLst>
          </p:cNvPr>
          <p:cNvGrpSpPr/>
          <p:nvPr/>
        </p:nvGrpSpPr>
        <p:grpSpPr>
          <a:xfrm>
            <a:off x="159022" y="1429775"/>
            <a:ext cx="7835732" cy="1478033"/>
            <a:chOff x="159022" y="1429775"/>
            <a:chExt cx="7835732" cy="1478033"/>
          </a:xfrm>
        </p:grpSpPr>
        <p:grpSp>
          <p:nvGrpSpPr>
            <p:cNvPr id="78" name="Group 77">
              <a:extLst>
                <a:ext uri="{FF2B5EF4-FFF2-40B4-BE49-F238E27FC236}">
                  <a16:creationId xmlns:a16="http://schemas.microsoft.com/office/drawing/2014/main" id="{45E94FAA-68FA-D545-9C62-2050670CC1D7}"/>
                </a:ext>
              </a:extLst>
            </p:cNvPr>
            <p:cNvGrpSpPr/>
            <p:nvPr/>
          </p:nvGrpSpPr>
          <p:grpSpPr>
            <a:xfrm>
              <a:off x="159022" y="1510747"/>
              <a:ext cx="6754755" cy="1397061"/>
              <a:chOff x="505846" y="2120765"/>
              <a:chExt cx="5388923" cy="1114567"/>
            </a:xfrm>
          </p:grpSpPr>
          <p:sp>
            <p:nvSpPr>
              <p:cNvPr id="76" name="Arc 75">
                <a:extLst>
                  <a:ext uri="{FF2B5EF4-FFF2-40B4-BE49-F238E27FC236}">
                    <a16:creationId xmlns:a16="http://schemas.microsoft.com/office/drawing/2014/main" id="{120052F8-69BC-7047-BE9F-049C417EE9D2}"/>
                  </a:ext>
                </a:extLst>
              </p:cNvPr>
              <p:cNvSpPr/>
              <p:nvPr/>
            </p:nvSpPr>
            <p:spPr bwMode="auto">
              <a:xfrm rot="5400000" flipH="1">
                <a:off x="2787593" y="2414361"/>
                <a:ext cx="659999" cy="620532"/>
              </a:xfrm>
              <a:prstGeom prst="arc">
                <a:avLst>
                  <a:gd name="adj1" fmla="val 17715817"/>
                  <a:gd name="adj2" fmla="val 1727901"/>
                </a:avLst>
              </a:prstGeom>
              <a:noFill/>
              <a:ln w="6350" cmpd="sng">
                <a:solidFill>
                  <a:schemeClr val="tx1">
                    <a:lumMod val="75000"/>
                    <a:lumOff val="25000"/>
                  </a:schemeClr>
                </a:solidFill>
                <a:prstDash val="sysDash"/>
                <a:round/>
                <a:headEnd/>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sp>
            <p:nvSpPr>
              <p:cNvPr id="77" name="Arc 76">
                <a:extLst>
                  <a:ext uri="{FF2B5EF4-FFF2-40B4-BE49-F238E27FC236}">
                    <a16:creationId xmlns:a16="http://schemas.microsoft.com/office/drawing/2014/main" id="{6CFCD1CE-5C91-FE4B-B1E1-7BCF8F522B5D}"/>
                  </a:ext>
                </a:extLst>
              </p:cNvPr>
              <p:cNvSpPr/>
              <p:nvPr/>
            </p:nvSpPr>
            <p:spPr bwMode="auto">
              <a:xfrm rot="16200000" flipH="1" flipV="1">
                <a:off x="3352996" y="2140499"/>
                <a:ext cx="659999" cy="620532"/>
              </a:xfrm>
              <a:prstGeom prst="arc">
                <a:avLst>
                  <a:gd name="adj1" fmla="val 2276"/>
                  <a:gd name="adj2" fmla="val 3745037"/>
                </a:avLst>
              </a:prstGeom>
              <a:noFill/>
              <a:ln w="6350" cmpd="sng">
                <a:solidFill>
                  <a:schemeClr val="tx1">
                    <a:lumMod val="75000"/>
                    <a:lumOff val="25000"/>
                  </a:schemeClr>
                </a:solidFill>
                <a:prstDash val="sysDash"/>
                <a:round/>
                <a:headEnd type="triangle" w="sm" len="sm"/>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sp>
            <p:nvSpPr>
              <p:cNvPr id="88" name="Arc 87">
                <a:extLst>
                  <a:ext uri="{FF2B5EF4-FFF2-40B4-BE49-F238E27FC236}">
                    <a16:creationId xmlns:a16="http://schemas.microsoft.com/office/drawing/2014/main" id="{0EE1B811-6A57-A44B-87C2-FAF402DCE8EA}"/>
                  </a:ext>
                </a:extLst>
              </p:cNvPr>
              <p:cNvSpPr/>
              <p:nvPr/>
            </p:nvSpPr>
            <p:spPr bwMode="auto">
              <a:xfrm rot="5400000" flipH="1">
                <a:off x="4974809" y="2315372"/>
                <a:ext cx="948315" cy="891605"/>
              </a:xfrm>
              <a:prstGeom prst="arc">
                <a:avLst>
                  <a:gd name="adj1" fmla="val 19249030"/>
                  <a:gd name="adj2" fmla="val 2622691"/>
                </a:avLst>
              </a:prstGeom>
              <a:noFill/>
              <a:ln w="6350" cmpd="sng">
                <a:solidFill>
                  <a:schemeClr val="tx1">
                    <a:lumMod val="75000"/>
                    <a:lumOff val="25000"/>
                  </a:schemeClr>
                </a:solidFill>
                <a:prstDash val="sysDash"/>
                <a:round/>
                <a:headEnd type="triangle" w="sm" len="sm"/>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sp>
            <p:nvSpPr>
              <p:cNvPr id="111" name="Arc 110">
                <a:extLst>
                  <a:ext uri="{FF2B5EF4-FFF2-40B4-BE49-F238E27FC236}">
                    <a16:creationId xmlns:a16="http://schemas.microsoft.com/office/drawing/2014/main" id="{7CC7E440-6522-5045-A9A7-0BDBB46DA489}"/>
                  </a:ext>
                </a:extLst>
              </p:cNvPr>
              <p:cNvSpPr/>
              <p:nvPr/>
            </p:nvSpPr>
            <p:spPr bwMode="auto">
              <a:xfrm rot="5400000" flipH="1">
                <a:off x="481891" y="2245760"/>
                <a:ext cx="801206" cy="753295"/>
              </a:xfrm>
              <a:prstGeom prst="arc">
                <a:avLst>
                  <a:gd name="adj1" fmla="val 18803739"/>
                  <a:gd name="adj2" fmla="val 21262628"/>
                </a:avLst>
              </a:prstGeom>
              <a:noFill/>
              <a:ln w="6350" cmpd="sng">
                <a:solidFill>
                  <a:schemeClr val="tx1">
                    <a:lumMod val="75000"/>
                    <a:lumOff val="25000"/>
                  </a:schemeClr>
                </a:solidFill>
                <a:prstDash val="sysDash"/>
                <a:round/>
                <a:headEnd type="triangle" w="sm" len="sm"/>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grpSp>
        <p:sp>
          <p:nvSpPr>
            <p:cNvPr id="71" name="Arc 70">
              <a:extLst>
                <a:ext uri="{FF2B5EF4-FFF2-40B4-BE49-F238E27FC236}">
                  <a16:creationId xmlns:a16="http://schemas.microsoft.com/office/drawing/2014/main" id="{DD27E8FA-7B5E-D741-A8EC-CD56BB88DDB5}"/>
                </a:ext>
              </a:extLst>
            </p:cNvPr>
            <p:cNvSpPr/>
            <p:nvPr/>
          </p:nvSpPr>
          <p:spPr bwMode="auto">
            <a:xfrm rot="16200000" flipH="1" flipV="1">
              <a:off x="1078504" y="1460222"/>
              <a:ext cx="1018372" cy="957477"/>
            </a:xfrm>
            <a:prstGeom prst="arc">
              <a:avLst>
                <a:gd name="adj1" fmla="val 19717597"/>
                <a:gd name="adj2" fmla="val 3088997"/>
              </a:avLst>
            </a:prstGeom>
            <a:noFill/>
            <a:ln w="6350" cmpd="sng">
              <a:solidFill>
                <a:schemeClr val="tx1">
                  <a:lumMod val="75000"/>
                  <a:lumOff val="25000"/>
                </a:schemeClr>
              </a:solidFill>
              <a:prstDash val="sysDash"/>
              <a:round/>
              <a:headEnd type="triangle" w="sm" len="sm"/>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grpSp>
          <p:nvGrpSpPr>
            <p:cNvPr id="82" name="Group 81">
              <a:extLst>
                <a:ext uri="{FF2B5EF4-FFF2-40B4-BE49-F238E27FC236}">
                  <a16:creationId xmlns:a16="http://schemas.microsoft.com/office/drawing/2014/main" id="{3234B510-0FDB-6B4E-8D5F-A9E06CCDA971}"/>
                </a:ext>
              </a:extLst>
            </p:cNvPr>
            <p:cNvGrpSpPr/>
            <p:nvPr/>
          </p:nvGrpSpPr>
          <p:grpSpPr>
            <a:xfrm>
              <a:off x="2119605" y="1507236"/>
              <a:ext cx="854004" cy="1101054"/>
              <a:chOff x="2132352" y="1812035"/>
              <a:chExt cx="841334" cy="1084720"/>
            </a:xfrm>
          </p:grpSpPr>
          <p:sp>
            <p:nvSpPr>
              <p:cNvPr id="80" name="Arc 79">
                <a:extLst>
                  <a:ext uri="{FF2B5EF4-FFF2-40B4-BE49-F238E27FC236}">
                    <a16:creationId xmlns:a16="http://schemas.microsoft.com/office/drawing/2014/main" id="{3486BE84-318A-9A4F-8141-FF9240D5779E}"/>
                  </a:ext>
                </a:extLst>
              </p:cNvPr>
              <p:cNvSpPr/>
              <p:nvPr/>
            </p:nvSpPr>
            <p:spPr bwMode="auto">
              <a:xfrm rot="5400000" flipH="1">
                <a:off x="2116957" y="2397269"/>
                <a:ext cx="514881" cy="484092"/>
              </a:xfrm>
              <a:prstGeom prst="arc">
                <a:avLst>
                  <a:gd name="adj1" fmla="val 20081192"/>
                  <a:gd name="adj2" fmla="val 1642914"/>
                </a:avLst>
              </a:prstGeom>
              <a:noFill/>
              <a:ln w="6350" cmpd="sng">
                <a:solidFill>
                  <a:schemeClr val="tx1">
                    <a:lumMod val="75000"/>
                    <a:lumOff val="25000"/>
                  </a:schemeClr>
                </a:solidFill>
                <a:prstDash val="sysDash"/>
                <a:round/>
                <a:headEnd/>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sp>
            <p:nvSpPr>
              <p:cNvPr id="81" name="Arc 80">
                <a:extLst>
                  <a:ext uri="{FF2B5EF4-FFF2-40B4-BE49-F238E27FC236}">
                    <a16:creationId xmlns:a16="http://schemas.microsoft.com/office/drawing/2014/main" id="{C21E67A4-D287-B044-A472-BEE51F7B3067}"/>
                  </a:ext>
                </a:extLst>
              </p:cNvPr>
              <p:cNvSpPr/>
              <p:nvPr/>
            </p:nvSpPr>
            <p:spPr bwMode="auto">
              <a:xfrm rot="16200000" flipH="1" flipV="1">
                <a:off x="2333420" y="1831769"/>
                <a:ext cx="659999" cy="620532"/>
              </a:xfrm>
              <a:prstGeom prst="arc">
                <a:avLst>
                  <a:gd name="adj1" fmla="val 19801654"/>
                  <a:gd name="adj2" fmla="val 1974871"/>
                </a:avLst>
              </a:prstGeom>
              <a:noFill/>
              <a:ln w="6350" cmpd="sng">
                <a:solidFill>
                  <a:schemeClr val="tx1">
                    <a:lumMod val="75000"/>
                    <a:lumOff val="25000"/>
                  </a:schemeClr>
                </a:solidFill>
                <a:prstDash val="sysDash"/>
                <a:round/>
                <a:headEnd type="triangle" w="sm" len="sm"/>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grpSp>
        <p:grpSp>
          <p:nvGrpSpPr>
            <p:cNvPr id="87" name="Group 86">
              <a:extLst>
                <a:ext uri="{FF2B5EF4-FFF2-40B4-BE49-F238E27FC236}">
                  <a16:creationId xmlns:a16="http://schemas.microsoft.com/office/drawing/2014/main" id="{5CD40ACB-1DE7-0D43-B3AC-16AC712BCA24}"/>
                </a:ext>
              </a:extLst>
            </p:cNvPr>
            <p:cNvGrpSpPr/>
            <p:nvPr/>
          </p:nvGrpSpPr>
          <p:grpSpPr>
            <a:xfrm>
              <a:off x="4428238" y="1582568"/>
              <a:ext cx="1317985" cy="1140650"/>
              <a:chOff x="4428243" y="1972389"/>
              <a:chExt cx="1219745" cy="1055627"/>
            </a:xfrm>
          </p:grpSpPr>
          <p:sp>
            <p:nvSpPr>
              <p:cNvPr id="85" name="Arc 84">
                <a:extLst>
                  <a:ext uri="{FF2B5EF4-FFF2-40B4-BE49-F238E27FC236}">
                    <a16:creationId xmlns:a16="http://schemas.microsoft.com/office/drawing/2014/main" id="{2DBA582C-1F86-744C-8E83-720B2E39B45A}"/>
                  </a:ext>
                </a:extLst>
              </p:cNvPr>
              <p:cNvSpPr/>
              <p:nvPr/>
            </p:nvSpPr>
            <p:spPr bwMode="auto">
              <a:xfrm rot="16200000" flipH="1" flipV="1">
                <a:off x="4845445" y="1997125"/>
                <a:ext cx="827280" cy="777807"/>
              </a:xfrm>
              <a:prstGeom prst="arc">
                <a:avLst>
                  <a:gd name="adj1" fmla="val 18328187"/>
                  <a:gd name="adj2" fmla="val 3435915"/>
                </a:avLst>
              </a:prstGeom>
              <a:noFill/>
              <a:ln w="6350" cmpd="sng">
                <a:solidFill>
                  <a:schemeClr val="tx1">
                    <a:lumMod val="75000"/>
                    <a:lumOff val="25000"/>
                  </a:schemeClr>
                </a:solidFill>
                <a:prstDash val="sysDash"/>
                <a:round/>
                <a:headEnd type="triangle" w="sm" len="sm"/>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sp>
            <p:nvSpPr>
              <p:cNvPr id="86" name="Arc 85">
                <a:extLst>
                  <a:ext uri="{FF2B5EF4-FFF2-40B4-BE49-F238E27FC236}">
                    <a16:creationId xmlns:a16="http://schemas.microsoft.com/office/drawing/2014/main" id="{49A16B96-35F0-0843-B863-2DFD328BC77D}"/>
                  </a:ext>
                </a:extLst>
              </p:cNvPr>
              <p:cNvSpPr/>
              <p:nvPr/>
            </p:nvSpPr>
            <p:spPr bwMode="auto">
              <a:xfrm rot="5400000" flipH="1">
                <a:off x="4411210" y="2475418"/>
                <a:ext cx="569631" cy="535566"/>
              </a:xfrm>
              <a:prstGeom prst="arc">
                <a:avLst>
                  <a:gd name="adj1" fmla="val 18114670"/>
                  <a:gd name="adj2" fmla="val 1755453"/>
                </a:avLst>
              </a:prstGeom>
              <a:noFill/>
              <a:ln w="6350" cmpd="sng">
                <a:solidFill>
                  <a:schemeClr val="tx1">
                    <a:lumMod val="75000"/>
                    <a:lumOff val="25000"/>
                  </a:schemeClr>
                </a:solidFill>
                <a:prstDash val="sysDash"/>
                <a:round/>
                <a:headEnd/>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grpSp>
        <p:grpSp>
          <p:nvGrpSpPr>
            <p:cNvPr id="89" name="Group 88">
              <a:extLst>
                <a:ext uri="{FF2B5EF4-FFF2-40B4-BE49-F238E27FC236}">
                  <a16:creationId xmlns:a16="http://schemas.microsoft.com/office/drawing/2014/main" id="{B6965AC6-5E75-6343-9792-27DD9C313A24}"/>
                </a:ext>
              </a:extLst>
            </p:cNvPr>
            <p:cNvGrpSpPr/>
            <p:nvPr/>
          </p:nvGrpSpPr>
          <p:grpSpPr>
            <a:xfrm flipV="1">
              <a:off x="6955436" y="1703877"/>
              <a:ext cx="1039318" cy="882121"/>
              <a:chOff x="4428243" y="2069173"/>
              <a:chExt cx="1129712" cy="958843"/>
            </a:xfrm>
          </p:grpSpPr>
          <p:sp>
            <p:nvSpPr>
              <p:cNvPr id="90" name="Arc 89">
                <a:extLst>
                  <a:ext uri="{FF2B5EF4-FFF2-40B4-BE49-F238E27FC236}">
                    <a16:creationId xmlns:a16="http://schemas.microsoft.com/office/drawing/2014/main" id="{C4279415-C39C-F64D-B285-A5081488D4F0}"/>
                  </a:ext>
                </a:extLst>
              </p:cNvPr>
              <p:cNvSpPr/>
              <p:nvPr/>
            </p:nvSpPr>
            <p:spPr bwMode="auto">
              <a:xfrm rot="16200000" flipH="1" flipV="1">
                <a:off x="4864983" y="2090532"/>
                <a:ext cx="714331" cy="671613"/>
              </a:xfrm>
              <a:prstGeom prst="arc">
                <a:avLst>
                  <a:gd name="adj1" fmla="val 18265093"/>
                  <a:gd name="adj2" fmla="val 3435915"/>
                </a:avLst>
              </a:prstGeom>
              <a:noFill/>
              <a:ln w="6350" cmpd="sng">
                <a:solidFill>
                  <a:schemeClr val="tx1">
                    <a:lumMod val="75000"/>
                    <a:lumOff val="25000"/>
                  </a:schemeClr>
                </a:solidFill>
                <a:prstDash val="sysDash"/>
                <a:round/>
                <a:headEnd type="triangle" w="sm" len="sm"/>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sp>
            <p:nvSpPr>
              <p:cNvPr id="91" name="Arc 90">
                <a:extLst>
                  <a:ext uri="{FF2B5EF4-FFF2-40B4-BE49-F238E27FC236}">
                    <a16:creationId xmlns:a16="http://schemas.microsoft.com/office/drawing/2014/main" id="{594C1C81-1C1A-2C4E-A72F-756517DB25C8}"/>
                  </a:ext>
                </a:extLst>
              </p:cNvPr>
              <p:cNvSpPr/>
              <p:nvPr/>
            </p:nvSpPr>
            <p:spPr bwMode="auto">
              <a:xfrm rot="5400000" flipH="1">
                <a:off x="4411210" y="2475418"/>
                <a:ext cx="569631" cy="535566"/>
              </a:xfrm>
              <a:prstGeom prst="arc">
                <a:avLst>
                  <a:gd name="adj1" fmla="val 17965727"/>
                  <a:gd name="adj2" fmla="val 2094727"/>
                </a:avLst>
              </a:prstGeom>
              <a:noFill/>
              <a:ln w="6350" cmpd="sng">
                <a:solidFill>
                  <a:schemeClr val="tx1">
                    <a:lumMod val="75000"/>
                    <a:lumOff val="25000"/>
                  </a:schemeClr>
                </a:solidFill>
                <a:prstDash val="sysDash"/>
                <a:round/>
                <a:headEnd/>
                <a:tailEnd/>
              </a:ln>
              <a:effectLst/>
            </p:spPr>
            <p:txBody>
              <a:bodyPr vert="horz" wrap="square" lIns="70372" tIns="35186" rIns="70372" bIns="35186" numCol="1" rtlCol="0"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a typeface="ＭＳ Ｐゴシック" pitchFamily="34" charset="-128"/>
                </a:endParaRPr>
              </a:p>
            </p:txBody>
          </p:sp>
        </p:grpSp>
      </p:grpSp>
      <p:pic>
        <p:nvPicPr>
          <p:cNvPr id="110" name="pasted-image.png">
            <a:extLst>
              <a:ext uri="{FF2B5EF4-FFF2-40B4-BE49-F238E27FC236}">
                <a16:creationId xmlns:a16="http://schemas.microsoft.com/office/drawing/2014/main" id="{545DA983-88CE-6F48-A093-214A83F2BDE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70554" y="1152939"/>
            <a:ext cx="697701" cy="697718"/>
          </a:xfrm>
          <a:custGeom>
            <a:avLst/>
            <a:gdLst/>
            <a:ahLst/>
            <a:cxnLst>
              <a:cxn ang="0">
                <a:pos x="wd2" y="hd2"/>
              </a:cxn>
              <a:cxn ang="5400000">
                <a:pos x="wd2" y="hd2"/>
              </a:cxn>
              <a:cxn ang="10800000">
                <a:pos x="wd2" y="hd2"/>
              </a:cxn>
              <a:cxn ang="16200000">
                <a:pos x="wd2" y="hd2"/>
              </a:cxn>
            </a:cxnLst>
            <a:rect l="0" t="0" r="r" b="b"/>
            <a:pathLst>
              <a:path w="19679" h="21600" extrusionOk="0">
                <a:moveTo>
                  <a:pt x="9838" y="0"/>
                </a:moveTo>
                <a:cubicBezTo>
                  <a:pt x="7320" y="0"/>
                  <a:pt x="4803" y="1055"/>
                  <a:pt x="2882" y="3164"/>
                </a:cubicBezTo>
                <a:cubicBezTo>
                  <a:pt x="-961" y="7381"/>
                  <a:pt x="-961" y="14219"/>
                  <a:pt x="2882" y="18436"/>
                </a:cubicBezTo>
                <a:cubicBezTo>
                  <a:pt x="4803" y="20545"/>
                  <a:pt x="7320" y="21600"/>
                  <a:pt x="9838" y="21600"/>
                </a:cubicBezTo>
                <a:cubicBezTo>
                  <a:pt x="12356" y="21600"/>
                  <a:pt x="14875" y="20545"/>
                  <a:pt x="16796" y="18436"/>
                </a:cubicBezTo>
                <a:cubicBezTo>
                  <a:pt x="20639" y="14219"/>
                  <a:pt x="20639" y="7381"/>
                  <a:pt x="16796" y="3164"/>
                </a:cubicBezTo>
                <a:cubicBezTo>
                  <a:pt x="14875" y="1055"/>
                  <a:pt x="12356" y="0"/>
                  <a:pt x="9838" y="0"/>
                </a:cubicBezTo>
                <a:close/>
              </a:path>
            </a:pathLst>
          </a:custGeom>
          <a:ln w="12700">
            <a:solidFill>
              <a:schemeClr val="accent3"/>
            </a:solidFill>
            <a:miter lim="400000"/>
          </a:ln>
        </p:spPr>
      </p:pic>
      <p:sp>
        <p:nvSpPr>
          <p:cNvPr id="112" name="Rectangle 111">
            <a:extLst>
              <a:ext uri="{FF2B5EF4-FFF2-40B4-BE49-F238E27FC236}">
                <a16:creationId xmlns:a16="http://schemas.microsoft.com/office/drawing/2014/main" id="{A99F3C1D-D02E-C64D-BBC8-3649E448BCD2}"/>
              </a:ext>
            </a:extLst>
          </p:cNvPr>
          <p:cNvSpPr/>
          <p:nvPr/>
        </p:nvSpPr>
        <p:spPr>
          <a:xfrm>
            <a:off x="202550" y="989365"/>
            <a:ext cx="433708" cy="175433"/>
          </a:xfrm>
          <a:prstGeom prst="rect">
            <a:avLst/>
          </a:prstGeom>
          <a:noFill/>
          <a:ln w="6350">
            <a:noFill/>
          </a:ln>
        </p:spPr>
        <p:txBody>
          <a:bodyPr wrap="none" lIns="27432" tIns="18288" rIns="27432" bIns="18288">
            <a:spAutoFit/>
          </a:bodyPr>
          <a:lstStyle/>
          <a:p>
            <a:pPr algn="ctr"/>
            <a:r>
              <a:rPr lang="en-US" sz="900" b="1" i="1">
                <a:solidFill>
                  <a:schemeClr val="accent3"/>
                </a:solidFill>
              </a:rPr>
              <a:t>Natalie</a:t>
            </a:r>
            <a:endParaRPr lang="en-US" sz="1050" b="1" i="1">
              <a:solidFill>
                <a:schemeClr val="accent3"/>
              </a:solidFill>
            </a:endParaRPr>
          </a:p>
        </p:txBody>
      </p:sp>
      <p:pic>
        <p:nvPicPr>
          <p:cNvPr id="94" name="Picture 93">
            <a:extLst>
              <a:ext uri="{FF2B5EF4-FFF2-40B4-BE49-F238E27FC236}">
                <a16:creationId xmlns:a16="http://schemas.microsoft.com/office/drawing/2014/main" id="{8C62AA01-C3E3-3547-A0CC-DFB0BC350E9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465" t="2414" r="2465" b="2414"/>
          <a:stretch/>
        </p:blipFill>
        <p:spPr>
          <a:xfrm>
            <a:off x="3629354" y="3678302"/>
            <a:ext cx="231558" cy="230253"/>
          </a:xfrm>
          <a:prstGeom prst="rect">
            <a:avLst/>
          </a:prstGeom>
        </p:spPr>
      </p:pic>
      <p:pic>
        <p:nvPicPr>
          <p:cNvPr id="95" name="Picture 94">
            <a:extLst>
              <a:ext uri="{FF2B5EF4-FFF2-40B4-BE49-F238E27FC236}">
                <a16:creationId xmlns:a16="http://schemas.microsoft.com/office/drawing/2014/main" id="{7120A558-2CC5-4142-A5D7-D8A83509949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29572" y="4196787"/>
            <a:ext cx="231122" cy="230252"/>
          </a:xfrm>
          <a:prstGeom prst="rect">
            <a:avLst/>
          </a:prstGeom>
        </p:spPr>
      </p:pic>
      <p:pic>
        <p:nvPicPr>
          <p:cNvPr id="96" name="Picture 95">
            <a:extLst>
              <a:ext uri="{FF2B5EF4-FFF2-40B4-BE49-F238E27FC236}">
                <a16:creationId xmlns:a16="http://schemas.microsoft.com/office/drawing/2014/main" id="{1AF0A91A-246A-4846-9C7B-4588E3D159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30007" y="3937545"/>
            <a:ext cx="230253" cy="230252"/>
          </a:xfrm>
          <a:prstGeom prst="rect">
            <a:avLst/>
          </a:prstGeom>
        </p:spPr>
      </p:pic>
      <p:pic>
        <p:nvPicPr>
          <p:cNvPr id="98" name="Picture 97">
            <a:extLst>
              <a:ext uri="{FF2B5EF4-FFF2-40B4-BE49-F238E27FC236}">
                <a16:creationId xmlns:a16="http://schemas.microsoft.com/office/drawing/2014/main" id="{7ABD093B-1677-4048-AFD2-58B234A0A3A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27996" y="4456029"/>
            <a:ext cx="234275" cy="230252"/>
          </a:xfrm>
          <a:prstGeom prst="rect">
            <a:avLst/>
          </a:prstGeom>
        </p:spPr>
      </p:pic>
      <p:grpSp>
        <p:nvGrpSpPr>
          <p:cNvPr id="100" name="Group 99">
            <a:extLst>
              <a:ext uri="{FF2B5EF4-FFF2-40B4-BE49-F238E27FC236}">
                <a16:creationId xmlns:a16="http://schemas.microsoft.com/office/drawing/2014/main" id="{377F21CE-637C-EF4D-8FDC-318D41DEEF04}"/>
              </a:ext>
            </a:extLst>
          </p:cNvPr>
          <p:cNvGrpSpPr/>
          <p:nvPr/>
        </p:nvGrpSpPr>
        <p:grpSpPr>
          <a:xfrm>
            <a:off x="1692748" y="3745758"/>
            <a:ext cx="231558" cy="556951"/>
            <a:chOff x="3629354" y="3678302"/>
            <a:chExt cx="231558" cy="556951"/>
          </a:xfrm>
        </p:grpSpPr>
        <p:pic>
          <p:nvPicPr>
            <p:cNvPr id="101" name="Picture 100">
              <a:extLst>
                <a:ext uri="{FF2B5EF4-FFF2-40B4-BE49-F238E27FC236}">
                  <a16:creationId xmlns:a16="http://schemas.microsoft.com/office/drawing/2014/main" id="{F93A9FB3-9880-724A-B633-04876D4BBA3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465" t="2414" r="2465" b="2414"/>
            <a:stretch/>
          </p:blipFill>
          <p:spPr>
            <a:xfrm>
              <a:off x="3629354" y="3678302"/>
              <a:ext cx="231558" cy="230253"/>
            </a:xfrm>
            <a:prstGeom prst="rect">
              <a:avLst/>
            </a:prstGeom>
          </p:spPr>
        </p:pic>
        <p:pic>
          <p:nvPicPr>
            <p:cNvPr id="104" name="Picture 103">
              <a:extLst>
                <a:ext uri="{FF2B5EF4-FFF2-40B4-BE49-F238E27FC236}">
                  <a16:creationId xmlns:a16="http://schemas.microsoft.com/office/drawing/2014/main" id="{EEA7BE9B-1461-2243-BF80-FDEA1B9C3E1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30007" y="4005001"/>
              <a:ext cx="230253" cy="230252"/>
            </a:xfrm>
            <a:prstGeom prst="rect">
              <a:avLst/>
            </a:prstGeom>
          </p:spPr>
        </p:pic>
      </p:grpSp>
      <p:pic>
        <p:nvPicPr>
          <p:cNvPr id="115" name="Picture 114">
            <a:extLst>
              <a:ext uri="{FF2B5EF4-FFF2-40B4-BE49-F238E27FC236}">
                <a16:creationId xmlns:a16="http://schemas.microsoft.com/office/drawing/2014/main" id="{0E85BBD6-C2CD-B74E-B08F-73AB190BF69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98536" y="3679627"/>
            <a:ext cx="230253" cy="230252"/>
          </a:xfrm>
          <a:prstGeom prst="rect">
            <a:avLst/>
          </a:prstGeom>
        </p:spPr>
      </p:pic>
      <p:grpSp>
        <p:nvGrpSpPr>
          <p:cNvPr id="122" name="Group 121">
            <a:extLst>
              <a:ext uri="{FF2B5EF4-FFF2-40B4-BE49-F238E27FC236}">
                <a16:creationId xmlns:a16="http://schemas.microsoft.com/office/drawing/2014/main" id="{6E145D47-20CE-1C4C-BB15-4A1F3F7B8A94}"/>
              </a:ext>
            </a:extLst>
          </p:cNvPr>
          <p:cNvGrpSpPr/>
          <p:nvPr/>
        </p:nvGrpSpPr>
        <p:grpSpPr>
          <a:xfrm>
            <a:off x="762000" y="3745758"/>
            <a:ext cx="231558" cy="556951"/>
            <a:chOff x="3629354" y="3678302"/>
            <a:chExt cx="231558" cy="556951"/>
          </a:xfrm>
        </p:grpSpPr>
        <p:pic>
          <p:nvPicPr>
            <p:cNvPr id="123" name="Picture 122">
              <a:extLst>
                <a:ext uri="{FF2B5EF4-FFF2-40B4-BE49-F238E27FC236}">
                  <a16:creationId xmlns:a16="http://schemas.microsoft.com/office/drawing/2014/main" id="{69BE720B-642B-6347-B59F-53422BC4C93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465" t="2414" r="2465" b="2414"/>
            <a:stretch/>
          </p:blipFill>
          <p:spPr>
            <a:xfrm>
              <a:off x="3629354" y="3678302"/>
              <a:ext cx="231558" cy="230253"/>
            </a:xfrm>
            <a:prstGeom prst="rect">
              <a:avLst/>
            </a:prstGeom>
          </p:spPr>
        </p:pic>
        <p:pic>
          <p:nvPicPr>
            <p:cNvPr id="124" name="Picture 123">
              <a:extLst>
                <a:ext uri="{FF2B5EF4-FFF2-40B4-BE49-F238E27FC236}">
                  <a16:creationId xmlns:a16="http://schemas.microsoft.com/office/drawing/2014/main" id="{B973AFF4-3817-F44E-9702-6204342715F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30007" y="4005001"/>
              <a:ext cx="230253" cy="230252"/>
            </a:xfrm>
            <a:prstGeom prst="rect">
              <a:avLst/>
            </a:prstGeom>
          </p:spPr>
        </p:pic>
      </p:grpSp>
      <p:grpSp>
        <p:nvGrpSpPr>
          <p:cNvPr id="5" name="Group 4">
            <a:extLst>
              <a:ext uri="{FF2B5EF4-FFF2-40B4-BE49-F238E27FC236}">
                <a16:creationId xmlns:a16="http://schemas.microsoft.com/office/drawing/2014/main" id="{680456D4-2102-B245-AC8C-E914BB527D73}"/>
              </a:ext>
            </a:extLst>
          </p:cNvPr>
          <p:cNvGrpSpPr/>
          <p:nvPr/>
        </p:nvGrpSpPr>
        <p:grpSpPr>
          <a:xfrm>
            <a:off x="2610678" y="3745758"/>
            <a:ext cx="231558" cy="885044"/>
            <a:chOff x="2590800" y="3745758"/>
            <a:chExt cx="231558" cy="885044"/>
          </a:xfrm>
        </p:grpSpPr>
        <p:grpSp>
          <p:nvGrpSpPr>
            <p:cNvPr id="119" name="Group 118">
              <a:extLst>
                <a:ext uri="{FF2B5EF4-FFF2-40B4-BE49-F238E27FC236}">
                  <a16:creationId xmlns:a16="http://schemas.microsoft.com/office/drawing/2014/main" id="{829DDE30-56BB-7040-9DE5-D524A7DDBAF4}"/>
                </a:ext>
              </a:extLst>
            </p:cNvPr>
            <p:cNvGrpSpPr/>
            <p:nvPr/>
          </p:nvGrpSpPr>
          <p:grpSpPr>
            <a:xfrm>
              <a:off x="2590800" y="3745758"/>
              <a:ext cx="231558" cy="556951"/>
              <a:chOff x="3629354" y="3678302"/>
              <a:chExt cx="231558" cy="556951"/>
            </a:xfrm>
          </p:grpSpPr>
          <p:pic>
            <p:nvPicPr>
              <p:cNvPr id="120" name="Picture 119">
                <a:extLst>
                  <a:ext uri="{FF2B5EF4-FFF2-40B4-BE49-F238E27FC236}">
                    <a16:creationId xmlns:a16="http://schemas.microsoft.com/office/drawing/2014/main" id="{28E0D4B5-E4E6-6A40-8AA7-2ED8A6582A2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465" t="2414" r="2465" b="2414"/>
              <a:stretch/>
            </p:blipFill>
            <p:spPr>
              <a:xfrm>
                <a:off x="3629354" y="3678302"/>
                <a:ext cx="231558" cy="230253"/>
              </a:xfrm>
              <a:prstGeom prst="rect">
                <a:avLst/>
              </a:prstGeom>
            </p:spPr>
          </p:pic>
          <p:pic>
            <p:nvPicPr>
              <p:cNvPr id="121" name="Picture 120">
                <a:extLst>
                  <a:ext uri="{FF2B5EF4-FFF2-40B4-BE49-F238E27FC236}">
                    <a16:creationId xmlns:a16="http://schemas.microsoft.com/office/drawing/2014/main" id="{25358DBF-242E-3F4E-A130-1D2E58217C6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30007" y="4005001"/>
                <a:ext cx="230253" cy="230252"/>
              </a:xfrm>
              <a:prstGeom prst="rect">
                <a:avLst/>
              </a:prstGeom>
            </p:spPr>
          </p:pic>
        </p:grpSp>
        <p:pic>
          <p:nvPicPr>
            <p:cNvPr id="125" name="Picture 124">
              <a:extLst>
                <a:ext uri="{FF2B5EF4-FFF2-40B4-BE49-F238E27FC236}">
                  <a16:creationId xmlns:a16="http://schemas.microsoft.com/office/drawing/2014/main" id="{BE077ABC-4436-3D48-B122-0811C0B5027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91453" y="4400550"/>
              <a:ext cx="230253" cy="230252"/>
            </a:xfrm>
            <a:prstGeom prst="rect">
              <a:avLst/>
            </a:prstGeom>
          </p:spPr>
        </p:pic>
      </p:grpSp>
      <p:grpSp>
        <p:nvGrpSpPr>
          <p:cNvPr id="126" name="Group 125">
            <a:extLst>
              <a:ext uri="{FF2B5EF4-FFF2-40B4-BE49-F238E27FC236}">
                <a16:creationId xmlns:a16="http://schemas.microsoft.com/office/drawing/2014/main" id="{EFABB839-53E8-AE43-9A6C-AE9B5FEA68D5}"/>
              </a:ext>
            </a:extLst>
          </p:cNvPr>
          <p:cNvGrpSpPr/>
          <p:nvPr/>
        </p:nvGrpSpPr>
        <p:grpSpPr>
          <a:xfrm>
            <a:off x="7486337" y="3693292"/>
            <a:ext cx="234275" cy="1007979"/>
            <a:chOff x="3627996" y="3678302"/>
            <a:chExt cx="234275" cy="1007979"/>
          </a:xfrm>
        </p:grpSpPr>
        <p:pic>
          <p:nvPicPr>
            <p:cNvPr id="127" name="Picture 126">
              <a:extLst>
                <a:ext uri="{FF2B5EF4-FFF2-40B4-BE49-F238E27FC236}">
                  <a16:creationId xmlns:a16="http://schemas.microsoft.com/office/drawing/2014/main" id="{6FE91285-EA06-AC4C-833F-248E75BBBAB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465" t="2414" r="2465" b="2414"/>
            <a:stretch/>
          </p:blipFill>
          <p:spPr>
            <a:xfrm>
              <a:off x="3629354" y="3678302"/>
              <a:ext cx="231558" cy="230253"/>
            </a:xfrm>
            <a:prstGeom prst="rect">
              <a:avLst/>
            </a:prstGeom>
          </p:spPr>
        </p:pic>
        <p:pic>
          <p:nvPicPr>
            <p:cNvPr id="129" name="Picture 128">
              <a:extLst>
                <a:ext uri="{FF2B5EF4-FFF2-40B4-BE49-F238E27FC236}">
                  <a16:creationId xmlns:a16="http://schemas.microsoft.com/office/drawing/2014/main" id="{5487DCCD-56F4-8446-9965-CBF33993711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30007" y="4196787"/>
              <a:ext cx="230253" cy="230252"/>
            </a:xfrm>
            <a:prstGeom prst="rect">
              <a:avLst/>
            </a:prstGeom>
          </p:spPr>
        </p:pic>
        <p:pic>
          <p:nvPicPr>
            <p:cNvPr id="130" name="Picture 129">
              <a:extLst>
                <a:ext uri="{FF2B5EF4-FFF2-40B4-BE49-F238E27FC236}">
                  <a16:creationId xmlns:a16="http://schemas.microsoft.com/office/drawing/2014/main" id="{E7A7F2BD-0073-1A41-BA61-70EC4404BD9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630007" y="3937545"/>
              <a:ext cx="230253" cy="230252"/>
            </a:xfrm>
            <a:prstGeom prst="rect">
              <a:avLst/>
            </a:prstGeom>
          </p:spPr>
        </p:pic>
        <p:pic>
          <p:nvPicPr>
            <p:cNvPr id="131" name="Picture 130">
              <a:extLst>
                <a:ext uri="{FF2B5EF4-FFF2-40B4-BE49-F238E27FC236}">
                  <a16:creationId xmlns:a16="http://schemas.microsoft.com/office/drawing/2014/main" id="{82D22E11-8FAF-CB41-9902-40F6299CC02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627996" y="4456029"/>
              <a:ext cx="234275" cy="230252"/>
            </a:xfrm>
            <a:prstGeom prst="rect">
              <a:avLst/>
            </a:prstGeom>
          </p:spPr>
        </p:pic>
      </p:grpSp>
      <p:grpSp>
        <p:nvGrpSpPr>
          <p:cNvPr id="4" name="Group 3">
            <a:extLst>
              <a:ext uri="{FF2B5EF4-FFF2-40B4-BE49-F238E27FC236}">
                <a16:creationId xmlns:a16="http://schemas.microsoft.com/office/drawing/2014/main" id="{6AB76A5C-F481-CD4E-AF4C-2DF8DB0EBC61}"/>
              </a:ext>
            </a:extLst>
          </p:cNvPr>
          <p:cNvGrpSpPr/>
          <p:nvPr/>
        </p:nvGrpSpPr>
        <p:grpSpPr>
          <a:xfrm>
            <a:off x="1136539" y="1653585"/>
            <a:ext cx="6963023" cy="341959"/>
            <a:chOff x="1136539" y="1664343"/>
            <a:chExt cx="6963023" cy="360296"/>
          </a:xfrm>
        </p:grpSpPr>
        <p:cxnSp>
          <p:nvCxnSpPr>
            <p:cNvPr id="132" name="Straight Connector 131">
              <a:extLst>
                <a:ext uri="{FF2B5EF4-FFF2-40B4-BE49-F238E27FC236}">
                  <a16:creationId xmlns:a16="http://schemas.microsoft.com/office/drawing/2014/main" id="{1A719502-7EC3-1C4F-B4C2-A29BA72721DC}"/>
                </a:ext>
              </a:extLst>
            </p:cNvPr>
            <p:cNvCxnSpPr>
              <a:cxnSpLocks/>
            </p:cNvCxnSpPr>
            <p:nvPr/>
          </p:nvCxnSpPr>
          <p:spPr>
            <a:xfrm>
              <a:off x="1136539" y="1664343"/>
              <a:ext cx="0" cy="105289"/>
            </a:xfrm>
            <a:prstGeom prst="line">
              <a:avLst/>
            </a:prstGeom>
            <a:ln w="635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65A0A84-3EA6-C847-ACB1-F3F1FEC67CF2}"/>
                </a:ext>
              </a:extLst>
            </p:cNvPr>
            <p:cNvCxnSpPr>
              <a:cxnSpLocks/>
              <a:endCxn id="38" idx="0"/>
            </p:cNvCxnSpPr>
            <p:nvPr/>
          </p:nvCxnSpPr>
          <p:spPr>
            <a:xfrm>
              <a:off x="2062124" y="1664343"/>
              <a:ext cx="0" cy="350076"/>
            </a:xfrm>
            <a:prstGeom prst="line">
              <a:avLst/>
            </a:prstGeom>
            <a:ln w="635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1DE5BA1-6923-2844-A9B6-82EAABE6C06E}"/>
                </a:ext>
              </a:extLst>
            </p:cNvPr>
            <p:cNvCxnSpPr>
              <a:cxnSpLocks/>
              <a:endCxn id="40" idx="0"/>
            </p:cNvCxnSpPr>
            <p:nvPr/>
          </p:nvCxnSpPr>
          <p:spPr>
            <a:xfrm>
              <a:off x="3027204" y="1664343"/>
              <a:ext cx="1" cy="101219"/>
            </a:xfrm>
            <a:prstGeom prst="line">
              <a:avLst/>
            </a:prstGeom>
            <a:ln w="635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90EDD64-29B2-4146-91E2-C66D3428A12F}"/>
                </a:ext>
              </a:extLst>
            </p:cNvPr>
            <p:cNvCxnSpPr>
              <a:cxnSpLocks/>
              <a:endCxn id="42" idx="0"/>
            </p:cNvCxnSpPr>
            <p:nvPr/>
          </p:nvCxnSpPr>
          <p:spPr>
            <a:xfrm>
              <a:off x="4366416" y="1664343"/>
              <a:ext cx="1" cy="360296"/>
            </a:xfrm>
            <a:prstGeom prst="line">
              <a:avLst/>
            </a:prstGeom>
            <a:ln w="635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D9FFACF-76D7-6C49-A2F0-919C0B713D79}"/>
                </a:ext>
              </a:extLst>
            </p:cNvPr>
            <p:cNvCxnSpPr>
              <a:cxnSpLocks/>
              <a:endCxn id="57" idx="0"/>
            </p:cNvCxnSpPr>
            <p:nvPr/>
          </p:nvCxnSpPr>
          <p:spPr>
            <a:xfrm>
              <a:off x="5823558" y="1664343"/>
              <a:ext cx="0" cy="195964"/>
            </a:xfrm>
            <a:prstGeom prst="line">
              <a:avLst/>
            </a:prstGeom>
            <a:ln w="635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19AE7A1-553E-CE4D-A77A-B700BD743C91}"/>
                </a:ext>
              </a:extLst>
            </p:cNvPr>
            <p:cNvCxnSpPr>
              <a:cxnSpLocks/>
              <a:endCxn id="59" idx="0"/>
            </p:cNvCxnSpPr>
            <p:nvPr/>
          </p:nvCxnSpPr>
          <p:spPr>
            <a:xfrm>
              <a:off x="6920630" y="1664343"/>
              <a:ext cx="0" cy="102298"/>
            </a:xfrm>
            <a:prstGeom prst="line">
              <a:avLst/>
            </a:prstGeom>
            <a:ln w="635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6EA383B-6BCA-2A47-A59B-DEF1BB059FFC}"/>
                </a:ext>
              </a:extLst>
            </p:cNvPr>
            <p:cNvCxnSpPr>
              <a:cxnSpLocks/>
              <a:endCxn id="68" idx="0"/>
            </p:cNvCxnSpPr>
            <p:nvPr/>
          </p:nvCxnSpPr>
          <p:spPr>
            <a:xfrm>
              <a:off x="8099561" y="1664343"/>
              <a:ext cx="1" cy="360296"/>
            </a:xfrm>
            <a:prstGeom prst="line">
              <a:avLst/>
            </a:prstGeom>
            <a:ln w="635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id="{DAAE80F3-1928-424F-9615-B3BCD6D0595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9352" y="1912919"/>
            <a:ext cx="253838" cy="211716"/>
          </a:xfrm>
          <a:prstGeom prst="rect">
            <a:avLst/>
          </a:prstGeom>
        </p:spPr>
      </p:pic>
      <p:pic>
        <p:nvPicPr>
          <p:cNvPr id="21" name="Picture 20">
            <a:extLst>
              <a:ext uri="{FF2B5EF4-FFF2-40B4-BE49-F238E27FC236}">
                <a16:creationId xmlns:a16="http://schemas.microsoft.com/office/drawing/2014/main" id="{40D4BD2A-CE57-314C-86EA-D8D3BE4EC34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930176" y="2153023"/>
            <a:ext cx="285899" cy="230872"/>
          </a:xfrm>
          <a:prstGeom prst="rect">
            <a:avLst/>
          </a:prstGeom>
        </p:spPr>
      </p:pic>
      <p:pic>
        <p:nvPicPr>
          <p:cNvPr id="23" name="Picture 22">
            <a:extLst>
              <a:ext uri="{FF2B5EF4-FFF2-40B4-BE49-F238E27FC236}">
                <a16:creationId xmlns:a16="http://schemas.microsoft.com/office/drawing/2014/main" id="{8D255102-6A24-8B41-BCD3-F231B3D6AC6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929441" y="1870187"/>
            <a:ext cx="172432" cy="249069"/>
          </a:xfrm>
          <a:prstGeom prst="rect">
            <a:avLst/>
          </a:prstGeom>
        </p:spPr>
      </p:pic>
      <p:pic>
        <p:nvPicPr>
          <p:cNvPr id="27" name="Picture 26">
            <a:extLst>
              <a:ext uri="{FF2B5EF4-FFF2-40B4-BE49-F238E27FC236}">
                <a16:creationId xmlns:a16="http://schemas.microsoft.com/office/drawing/2014/main" id="{D1A64314-1A1A-CE43-AF9F-862712D34F7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712311" y="1980079"/>
            <a:ext cx="236668" cy="236668"/>
          </a:xfrm>
          <a:prstGeom prst="rect">
            <a:avLst/>
          </a:prstGeom>
        </p:spPr>
      </p:pic>
      <p:pic>
        <p:nvPicPr>
          <p:cNvPr id="31" name="Picture 30">
            <a:extLst>
              <a:ext uri="{FF2B5EF4-FFF2-40B4-BE49-F238E27FC236}">
                <a16:creationId xmlns:a16="http://schemas.microsoft.com/office/drawing/2014/main" id="{88A6E9AA-146A-8340-9A38-F5B2AAA5F08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822321" y="1869217"/>
            <a:ext cx="202869" cy="239282"/>
          </a:xfrm>
          <a:prstGeom prst="rect">
            <a:avLst/>
          </a:prstGeom>
        </p:spPr>
      </p:pic>
      <p:pic>
        <p:nvPicPr>
          <p:cNvPr id="33" name="Picture 32">
            <a:extLst>
              <a:ext uri="{FF2B5EF4-FFF2-40B4-BE49-F238E27FC236}">
                <a16:creationId xmlns:a16="http://schemas.microsoft.com/office/drawing/2014/main" id="{276F9BFB-14E7-6F42-B41B-FC12886474E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981225" y="2117314"/>
            <a:ext cx="254950" cy="270884"/>
          </a:xfrm>
          <a:prstGeom prst="rect">
            <a:avLst/>
          </a:prstGeom>
        </p:spPr>
      </p:pic>
      <p:pic>
        <p:nvPicPr>
          <p:cNvPr id="35" name="Picture 34">
            <a:extLst>
              <a:ext uri="{FF2B5EF4-FFF2-40B4-BE49-F238E27FC236}">
                <a16:creationId xmlns:a16="http://schemas.microsoft.com/office/drawing/2014/main" id="{5BDEF7CA-41E0-CA42-8489-98B8CE6CEC0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283632" y="2140248"/>
            <a:ext cx="194835" cy="237191"/>
          </a:xfrm>
          <a:prstGeom prst="rect">
            <a:avLst/>
          </a:prstGeom>
        </p:spPr>
      </p:pic>
      <p:sp>
        <p:nvSpPr>
          <p:cNvPr id="3" name="Footer Placeholder 2">
            <a:extLst>
              <a:ext uri="{FF2B5EF4-FFF2-40B4-BE49-F238E27FC236}">
                <a16:creationId xmlns:a16="http://schemas.microsoft.com/office/drawing/2014/main" id="{5FE3B300-B5E1-C342-B786-370E5FA183F5}"/>
              </a:ext>
            </a:extLst>
          </p:cNvPr>
          <p:cNvSpPr>
            <a:spLocks noGrp="1"/>
          </p:cNvSpPr>
          <p:nvPr>
            <p:ph type="ftr" sz="quarter" idx="12"/>
          </p:nvPr>
        </p:nvSpPr>
        <p:spPr/>
        <p:txBody>
          <a:bodyPr/>
          <a:lstStyle/>
          <a:p>
            <a:r>
              <a:rPr lang="en-US"/>
              <a:t>© 2020</a:t>
            </a:r>
          </a:p>
        </p:txBody>
      </p:sp>
      <p:sp>
        <p:nvSpPr>
          <p:cNvPr id="8" name="Slide Number Placeholder 7">
            <a:extLst>
              <a:ext uri="{FF2B5EF4-FFF2-40B4-BE49-F238E27FC236}">
                <a16:creationId xmlns:a16="http://schemas.microsoft.com/office/drawing/2014/main" id="{6338A6AE-3E31-9B47-8F24-6480228D8D78}"/>
              </a:ext>
            </a:extLst>
          </p:cNvPr>
          <p:cNvSpPr>
            <a:spLocks noGrp="1"/>
          </p:cNvSpPr>
          <p:nvPr>
            <p:ph type="sldNum" sz="quarter" idx="13"/>
          </p:nvPr>
        </p:nvSpPr>
        <p:spPr/>
        <p:txBody>
          <a:bodyPr/>
          <a:lstStyle/>
          <a:p>
            <a:fld id="{CDEE2954-54E9-4846-B9AA-9D6731F553AF}" type="slidenum">
              <a:rPr lang="en-US" smtClean="0"/>
              <a:pPr/>
              <a:t>139</a:t>
            </a:fld>
            <a:endParaRPr lang="en-US" dirty="0"/>
          </a:p>
        </p:txBody>
      </p:sp>
    </p:spTree>
    <p:extLst>
      <p:ext uri="{BB962C8B-B14F-4D97-AF65-F5344CB8AC3E}">
        <p14:creationId xmlns:p14="http://schemas.microsoft.com/office/powerpoint/2010/main" val="167545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888167" y="2259767"/>
            <a:ext cx="75438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6808" y="303979"/>
            <a:ext cx="6006842" cy="674031"/>
          </a:xfrm>
        </p:spPr>
        <p:txBody>
          <a:bodyPr/>
          <a:lstStyle/>
          <a:p>
            <a:r>
              <a:rPr lang="en-US" sz="2100" dirty="0">
                <a:latin typeface="+mj-lt"/>
              </a:rPr>
              <a:t>We have a deep understanding of WBA’s business, systems, data, and technology</a:t>
            </a:r>
            <a:endParaRPr lang="en-US" dirty="0">
              <a:latin typeface="+mj-lt"/>
            </a:endParaRPr>
          </a:p>
        </p:txBody>
      </p:sp>
      <p:graphicFrame>
        <p:nvGraphicFramePr>
          <p:cNvPr id="41" name="Table 40"/>
          <p:cNvGraphicFramePr>
            <a:graphicFrameLocks noGrp="1"/>
          </p:cNvGraphicFramePr>
          <p:nvPr>
            <p:extLst>
              <p:ext uri="{D42A27DB-BD31-4B8C-83A1-F6EECF244321}">
                <p14:modId xmlns:p14="http://schemas.microsoft.com/office/powerpoint/2010/main" val="109355796"/>
              </p:ext>
            </p:extLst>
          </p:nvPr>
        </p:nvGraphicFramePr>
        <p:xfrm>
          <a:off x="711923" y="3065712"/>
          <a:ext cx="7720045" cy="982980"/>
        </p:xfrm>
        <a:graphic>
          <a:graphicData uri="http://schemas.openxmlformats.org/drawingml/2006/table">
            <a:tbl>
              <a:tblPr firstRow="1" bandRow="1">
                <a:tableStyleId>{5C22544A-7EE6-4342-B048-85BDC9FD1C3A}</a:tableStyleId>
              </a:tblPr>
              <a:tblGrid>
                <a:gridCol w="1544009">
                  <a:extLst>
                    <a:ext uri="{9D8B030D-6E8A-4147-A177-3AD203B41FA5}">
                      <a16:colId xmlns:a16="http://schemas.microsoft.com/office/drawing/2014/main" val="4238905011"/>
                    </a:ext>
                  </a:extLst>
                </a:gridCol>
                <a:gridCol w="1544009">
                  <a:extLst>
                    <a:ext uri="{9D8B030D-6E8A-4147-A177-3AD203B41FA5}">
                      <a16:colId xmlns:a16="http://schemas.microsoft.com/office/drawing/2014/main" val="2857090853"/>
                    </a:ext>
                  </a:extLst>
                </a:gridCol>
                <a:gridCol w="1544009">
                  <a:extLst>
                    <a:ext uri="{9D8B030D-6E8A-4147-A177-3AD203B41FA5}">
                      <a16:colId xmlns:a16="http://schemas.microsoft.com/office/drawing/2014/main" val="2839714218"/>
                    </a:ext>
                  </a:extLst>
                </a:gridCol>
                <a:gridCol w="1544009">
                  <a:extLst>
                    <a:ext uri="{9D8B030D-6E8A-4147-A177-3AD203B41FA5}">
                      <a16:colId xmlns:a16="http://schemas.microsoft.com/office/drawing/2014/main" val="228742402"/>
                    </a:ext>
                  </a:extLst>
                </a:gridCol>
                <a:gridCol w="1544009">
                  <a:extLst>
                    <a:ext uri="{9D8B030D-6E8A-4147-A177-3AD203B41FA5}">
                      <a16:colId xmlns:a16="http://schemas.microsoft.com/office/drawing/2014/main" val="4069707067"/>
                    </a:ext>
                  </a:extLst>
                </a:gridCol>
              </a:tblGrid>
              <a:tr h="8114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Calibri" panose="020F0502020204030204" pitchFamily="34" charset="0"/>
                          <a:cs typeface="+mn-cs"/>
                        </a:rPr>
                        <a:t>Co-developed Walgreens ecommerce platforms </a:t>
                      </a:r>
                    </a:p>
                    <a:p>
                      <a:pPr algn="ctr"/>
                      <a:endParaRPr lang="en-US" sz="1000" b="0" dirty="0">
                        <a:solidFill>
                          <a:schemeClr val="tx1"/>
                        </a:solidFill>
                      </a:endParaRPr>
                    </a:p>
                  </a:txBody>
                  <a:tcPr marL="68580" marR="68580" marT="34290" marB="34290">
                    <a:lnR w="12700" cap="flat" cmpd="sng" algn="ctr">
                      <a:noFill/>
                      <a:prstDash val="solid"/>
                      <a:round/>
                      <a:headEnd type="none" w="med" len="med"/>
                      <a:tailEnd type="none" w="med" len="med"/>
                    </a:lnR>
                    <a:solidFill>
                      <a:schemeClr val="bg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Calibri" panose="020F0502020204030204" pitchFamily="34" charset="0"/>
                          <a:cs typeface="+mn-cs"/>
                        </a:rPr>
                        <a:t>Built the OMS &amp; mobile app </a:t>
                      </a:r>
                    </a:p>
                    <a:p>
                      <a:pPr algn="ctr"/>
                      <a:endParaRPr lang="en-US" sz="1000" b="0" dirty="0">
                        <a:solidFill>
                          <a:schemeClr val="tx1"/>
                        </a:solidFill>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Calibri" panose="020F0502020204030204" pitchFamily="34" charset="0"/>
                          <a:cs typeface="+mn-cs"/>
                        </a:rPr>
                        <a:t>Running business transformation program for Cost to Fill</a:t>
                      </a:r>
                    </a:p>
                    <a:p>
                      <a:pPr algn="ctr"/>
                      <a:endParaRPr lang="en-US" sz="1000" b="0" dirty="0">
                        <a:solidFill>
                          <a:schemeClr val="tx1"/>
                        </a:solidFill>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pPr algn="ctr"/>
                      <a:r>
                        <a:rPr lang="en-US" sz="1000" b="0" kern="1200" dirty="0">
                          <a:solidFill>
                            <a:schemeClr val="tx1"/>
                          </a:solidFill>
                          <a:latin typeface="+mn-lt"/>
                          <a:ea typeface="Calibri" panose="020F0502020204030204" pitchFamily="34" charset="0"/>
                          <a:cs typeface="+mn-cs"/>
                        </a:rPr>
                        <a:t>Running integration infrastructure and projects for 2+ years</a:t>
                      </a:r>
                      <a:endParaRPr lang="en-US" sz="1000" b="0" dirty="0">
                        <a:solidFill>
                          <a:schemeClr val="tx1"/>
                        </a:solidFill>
                      </a:endParaRPr>
                    </a:p>
                  </a:txBody>
                  <a:tcPr marL="68580" marR="68580" marT="34290" marB="34290">
                    <a:lnL w="12700" cap="flat" cmpd="sng" algn="ctr">
                      <a:noFill/>
                      <a:prstDash val="solid"/>
                      <a:round/>
                      <a:headEnd type="none" w="med" len="med"/>
                      <a:tailEnd type="none" w="med" len="med"/>
                    </a:lnL>
                    <a:lnR w="12700" cmpd="sng">
                      <a:noFill/>
                    </a:lnR>
                    <a:solidFill>
                      <a:schemeClr val="bg1"/>
                    </a:solid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Calibri" panose="020F0502020204030204" pitchFamily="34" charset="0"/>
                          <a:cs typeface="+mn-cs"/>
                        </a:rPr>
                        <a:t>Migrating digital ODS into Azure with near real time data availability</a:t>
                      </a:r>
                    </a:p>
                    <a:p>
                      <a:pPr marL="0" marR="0" lvl="0" indent="0" algn="ctr" defTabSz="685783"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mn-lt"/>
                        <a:ea typeface="Calibri" panose="020F0502020204030204" pitchFamily="34" charset="0"/>
                        <a:cs typeface="+mn-cs"/>
                      </a:endParaRPr>
                    </a:p>
                    <a:p>
                      <a:pPr marL="0" marR="0" lvl="0" indent="0" algn="ctr" defTabSz="685783" rtl="0" eaLnBrk="1" fontAlgn="auto" latinLnBrk="0" hangingPunct="1">
                        <a:lnSpc>
                          <a:spcPct val="100000"/>
                        </a:lnSpc>
                        <a:spcBef>
                          <a:spcPts val="0"/>
                        </a:spcBef>
                        <a:spcAft>
                          <a:spcPts val="0"/>
                        </a:spcAft>
                        <a:buClrTx/>
                        <a:buSzTx/>
                        <a:buFontTx/>
                        <a:buNone/>
                        <a:tabLst/>
                        <a:defRPr/>
                      </a:pPr>
                      <a:endParaRPr lang="en-US" sz="1000" b="0" dirty="0">
                        <a:solidFill>
                          <a:schemeClr val="tx1"/>
                        </a:solidFill>
                      </a:endParaRPr>
                    </a:p>
                    <a:p>
                      <a:pPr algn="ctr"/>
                      <a:endParaRPr lang="en-US" sz="1000" b="0" dirty="0">
                        <a:solidFill>
                          <a:schemeClr val="tx1"/>
                        </a:solidFill>
                      </a:endParaRPr>
                    </a:p>
                  </a:txBody>
                  <a:tcPr marL="68580" marR="68580" marT="34290" marB="34290">
                    <a:lnL w="12700" cap="flat" cmpd="sng" algn="ctr">
                      <a:noFill/>
                      <a:prstDash val="solid"/>
                      <a:round/>
                      <a:headEnd type="none" w="med" len="med"/>
                      <a:tailEnd type="none" w="med" len="med"/>
                    </a:lnL>
                    <a:solidFill>
                      <a:schemeClr val="bg1"/>
                    </a:solidFill>
                  </a:tcPr>
                </a:tc>
                <a:extLst>
                  <a:ext uri="{0D108BD9-81ED-4DB2-BD59-A6C34878D82A}">
                    <a16:rowId xmlns:a16="http://schemas.microsoft.com/office/drawing/2014/main" val="2810684944"/>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725865997"/>
              </p:ext>
            </p:extLst>
          </p:nvPr>
        </p:nvGraphicFramePr>
        <p:xfrm>
          <a:off x="711923" y="4348692"/>
          <a:ext cx="7720045" cy="890888"/>
        </p:xfrm>
        <a:graphic>
          <a:graphicData uri="http://schemas.openxmlformats.org/drawingml/2006/table">
            <a:tbl>
              <a:tblPr firstRow="1" bandRow="1">
                <a:tableStyleId>{5C22544A-7EE6-4342-B048-85BDC9FD1C3A}</a:tableStyleId>
              </a:tblPr>
              <a:tblGrid>
                <a:gridCol w="1544009">
                  <a:extLst>
                    <a:ext uri="{9D8B030D-6E8A-4147-A177-3AD203B41FA5}">
                      <a16:colId xmlns:a16="http://schemas.microsoft.com/office/drawing/2014/main" val="4238905011"/>
                    </a:ext>
                  </a:extLst>
                </a:gridCol>
                <a:gridCol w="1544009">
                  <a:extLst>
                    <a:ext uri="{9D8B030D-6E8A-4147-A177-3AD203B41FA5}">
                      <a16:colId xmlns:a16="http://schemas.microsoft.com/office/drawing/2014/main" val="2857090853"/>
                    </a:ext>
                  </a:extLst>
                </a:gridCol>
                <a:gridCol w="1544009">
                  <a:extLst>
                    <a:ext uri="{9D8B030D-6E8A-4147-A177-3AD203B41FA5}">
                      <a16:colId xmlns:a16="http://schemas.microsoft.com/office/drawing/2014/main" val="3407080239"/>
                    </a:ext>
                  </a:extLst>
                </a:gridCol>
                <a:gridCol w="1544009">
                  <a:extLst>
                    <a:ext uri="{9D8B030D-6E8A-4147-A177-3AD203B41FA5}">
                      <a16:colId xmlns:a16="http://schemas.microsoft.com/office/drawing/2014/main" val="2839714218"/>
                    </a:ext>
                  </a:extLst>
                </a:gridCol>
                <a:gridCol w="1544009">
                  <a:extLst>
                    <a:ext uri="{9D8B030D-6E8A-4147-A177-3AD203B41FA5}">
                      <a16:colId xmlns:a16="http://schemas.microsoft.com/office/drawing/2014/main" val="2473333981"/>
                    </a:ext>
                  </a:extLst>
                </a:gridCol>
              </a:tblGrid>
              <a:tr h="890888">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Calibri" panose="020F0502020204030204" pitchFamily="34" charset="0"/>
                          <a:cs typeface="+mn-cs"/>
                        </a:rPr>
                        <a:t>Primary WBA QA partner globally ~80% of all global QA</a:t>
                      </a:r>
                    </a:p>
                    <a:p>
                      <a:pPr algn="ctr"/>
                      <a:endParaRPr lang="en-US" sz="1000" b="0" dirty="0">
                        <a:solidFill>
                          <a:schemeClr val="tx1"/>
                        </a:solidFill>
                      </a:endParaRPr>
                    </a:p>
                  </a:txBody>
                  <a:tcPr marL="68580" marR="68580" marT="34290" marB="34290">
                    <a:lnR w="12700" cap="flat" cmpd="sng" algn="ctr">
                      <a:noFill/>
                      <a:prstDash val="solid"/>
                      <a:round/>
                      <a:headEnd type="none" w="med" len="med"/>
                      <a:tailEnd type="none" w="med" len="med"/>
                    </a:ln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b="0" kern="1200">
                          <a:solidFill>
                            <a:schemeClr val="tx1"/>
                          </a:solidFill>
                          <a:latin typeface="+mn-lt"/>
                          <a:ea typeface="Calibri" panose="020F0502020204030204" pitchFamily="34" charset="0"/>
                          <a:cs typeface="+mn-cs"/>
                        </a:rPr>
                        <a:t>Top </a:t>
                      </a:r>
                      <a:r>
                        <a:rPr lang="en-US" sz="1000" b="0" kern="1200" err="1">
                          <a:solidFill>
                            <a:schemeClr val="tx1"/>
                          </a:solidFill>
                          <a:latin typeface="+mn-lt"/>
                          <a:ea typeface="Calibri" panose="020F0502020204030204" pitchFamily="34" charset="0"/>
                          <a:cs typeface="+mn-cs"/>
                        </a:rPr>
                        <a:t>AppDev</a:t>
                      </a:r>
                      <a:r>
                        <a:rPr lang="en-US" sz="1000" b="0" kern="1200">
                          <a:solidFill>
                            <a:schemeClr val="tx1"/>
                          </a:solidFill>
                          <a:latin typeface="+mn-lt"/>
                          <a:ea typeface="Calibri" panose="020F0502020204030204" pitchFamily="34" charset="0"/>
                          <a:cs typeface="+mn-cs"/>
                        </a:rPr>
                        <a:t> partner globally &amp; highest quality by quarterly supplier assessment</a:t>
                      </a: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Calibri" panose="020F0502020204030204" pitchFamily="34" charset="0"/>
                          <a:cs typeface="+mn-cs"/>
                        </a:rPr>
                        <a:t>Support supply chain BPO</a:t>
                      </a:r>
                    </a:p>
                    <a:p>
                      <a:pPr algn="ctr"/>
                      <a:endParaRPr lang="en-US" sz="1000" b="0" dirty="0">
                        <a:solidFill>
                          <a:schemeClr val="tx1"/>
                        </a:solidFill>
                      </a:endParaRPr>
                    </a:p>
                  </a:txBody>
                  <a:tcPr marL="68580" marR="68580" marT="34290" marB="34290">
                    <a:lnL w="12700" cap="flat" cmpd="sng" algn="ctr">
                      <a:noFill/>
                      <a:prstDash val="solid"/>
                      <a:round/>
                      <a:headEnd type="none" w="med" len="med"/>
                      <a:tailEnd type="none" w="med" len="med"/>
                    </a:lnL>
                    <a:lnR w="12700" cap="flat" cmpd="sng" algn="ctr">
                      <a:noFill/>
                      <a:prstDash val="solid"/>
                      <a:round/>
                      <a:headEnd type="none" w="med" len="med"/>
                      <a:tailEnd type="none" w="med" len="med"/>
                    </a:lnR>
                    <a:no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Calibri" panose="020F0502020204030204" pitchFamily="34" charset="0"/>
                          <a:cs typeface="+mn-cs"/>
                        </a:rPr>
                        <a:t>Building the new Digital Health Platform for the UK</a:t>
                      </a:r>
                    </a:p>
                    <a:p>
                      <a:pPr algn="ctr"/>
                      <a:endParaRPr lang="en-US" sz="1000" b="0" dirty="0">
                        <a:solidFill>
                          <a:schemeClr val="tx1"/>
                        </a:solidFill>
                      </a:endParaRPr>
                    </a:p>
                  </a:txBody>
                  <a:tcPr marL="68580" marR="68580" marT="34290" marB="34290">
                    <a:lnL w="12700" cap="flat" cmpd="sng" algn="ctr">
                      <a:noFill/>
                      <a:prstDash val="solid"/>
                      <a:round/>
                      <a:headEnd type="none" w="med" len="med"/>
                      <a:tailEnd type="none" w="med" len="med"/>
                    </a:lnL>
                    <a:lnR w="12700" cmpd="sng">
                      <a:noFill/>
                    </a:ln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n-lt"/>
                          <a:ea typeface="Calibri" panose="020F0502020204030204" pitchFamily="34" charset="0"/>
                          <a:cs typeface="+mn-cs"/>
                        </a:rPr>
                        <a:t>Core Pharmacy: Dev and </a:t>
                      </a:r>
                      <a:r>
                        <a:rPr lang="en-US" sz="1000" b="0" kern="1200" dirty="0" err="1">
                          <a:solidFill>
                            <a:schemeClr val="tx1"/>
                          </a:solidFill>
                          <a:latin typeface="+mn-lt"/>
                          <a:ea typeface="Calibri" panose="020F0502020204030204" pitchFamily="34" charset="0"/>
                          <a:cs typeface="+mn-cs"/>
                        </a:rPr>
                        <a:t>RunOps</a:t>
                      </a:r>
                      <a:r>
                        <a:rPr lang="en-US" sz="1000" b="0" kern="1200" dirty="0">
                          <a:solidFill>
                            <a:schemeClr val="tx1"/>
                          </a:solidFill>
                          <a:latin typeface="+mn-lt"/>
                          <a:ea typeface="Calibri" panose="020F0502020204030204" pitchFamily="34" charset="0"/>
                          <a:cs typeface="+mn-cs"/>
                        </a:rPr>
                        <a:t> partner for IC+</a:t>
                      </a:r>
                    </a:p>
                    <a:p>
                      <a:pPr marL="0" marR="0" lvl="0" indent="0" algn="ctr" defTabSz="685783" rtl="0" eaLnBrk="1" fontAlgn="auto" latinLnBrk="0" hangingPunct="1">
                        <a:lnSpc>
                          <a:spcPct val="100000"/>
                        </a:lnSpc>
                        <a:spcBef>
                          <a:spcPts val="0"/>
                        </a:spcBef>
                        <a:spcAft>
                          <a:spcPts val="0"/>
                        </a:spcAft>
                        <a:buClrTx/>
                        <a:buSzTx/>
                        <a:buFontTx/>
                        <a:buNone/>
                        <a:tabLst/>
                        <a:defRPr/>
                      </a:pPr>
                      <a:endParaRPr lang="en-US" sz="1000" b="0" kern="1200" dirty="0">
                        <a:solidFill>
                          <a:schemeClr val="tx1"/>
                        </a:solidFill>
                        <a:latin typeface="+mn-lt"/>
                        <a:ea typeface="Calibri" panose="020F0502020204030204" pitchFamily="34" charset="0"/>
                        <a:cs typeface="+mn-cs"/>
                      </a:endParaRPr>
                    </a:p>
                    <a:p>
                      <a:pPr algn="ctr"/>
                      <a:endParaRPr lang="en-US" sz="1000" b="0" dirty="0">
                        <a:solidFill>
                          <a:schemeClr val="tx1"/>
                        </a:solidFill>
                      </a:endParaRPr>
                    </a:p>
                  </a:txBody>
                  <a:tcPr marL="68580" marR="68580" marT="34290" marB="34290">
                    <a:lnL w="12700" cap="flat" cmpd="sng" algn="ctr">
                      <a:noFill/>
                      <a:prstDash val="solid"/>
                      <a:round/>
                      <a:headEnd type="none" w="med" len="med"/>
                      <a:tailEnd type="none" w="med" len="med"/>
                    </a:lnL>
                    <a:noFill/>
                  </a:tcPr>
                </a:tc>
                <a:extLst>
                  <a:ext uri="{0D108BD9-81ED-4DB2-BD59-A6C34878D82A}">
                    <a16:rowId xmlns:a16="http://schemas.microsoft.com/office/drawing/2014/main" val="2810684944"/>
                  </a:ext>
                </a:extLst>
              </a:tr>
            </a:tbl>
          </a:graphicData>
        </a:graphic>
      </p:graphicFrame>
      <p:pic>
        <p:nvPicPr>
          <p:cNvPr id="43" name="Picture 42" descr="A close up of a logo&#10;&#10;Description automatically generated">
            <a:extLst>
              <a:ext uri="{FF2B5EF4-FFF2-40B4-BE49-F238E27FC236}">
                <a16:creationId xmlns:a16="http://schemas.microsoft.com/office/drawing/2014/main" id="{A7D3B4AF-0EBE-3747-9637-91E92892ACD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97721" y="3792987"/>
            <a:ext cx="468103" cy="468101"/>
          </a:xfrm>
          <a:prstGeom prst="rect">
            <a:avLst/>
          </a:prstGeom>
        </p:spPr>
      </p:pic>
      <p:pic>
        <p:nvPicPr>
          <p:cNvPr id="51" name="Picture 5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71934" y="3779940"/>
            <a:ext cx="494192" cy="494192"/>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88387" y="3755232"/>
            <a:ext cx="543611" cy="543611"/>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34216" y="3779940"/>
            <a:ext cx="494192" cy="494192"/>
          </a:xfrm>
          <a:prstGeom prst="rect">
            <a:avLst/>
          </a:prstGeom>
        </p:spPr>
      </p:pic>
      <p:pic>
        <p:nvPicPr>
          <p:cNvPr id="54" name="Picture 5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07140" y="2537154"/>
            <a:ext cx="449266" cy="449266"/>
          </a:xfrm>
          <a:prstGeom prst="rect">
            <a:avLst/>
          </a:prstGeom>
        </p:spPr>
      </p:pic>
      <p:pic>
        <p:nvPicPr>
          <p:cNvPr id="55" name="Picture 5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94397" y="2537154"/>
            <a:ext cx="449266" cy="449266"/>
          </a:xfrm>
          <a:prstGeom prst="rect">
            <a:avLst/>
          </a:prstGeom>
        </p:spPr>
      </p:pic>
      <p:pic>
        <p:nvPicPr>
          <p:cNvPr id="57" name="Picture 5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324543" y="2537154"/>
            <a:ext cx="449266" cy="449266"/>
          </a:xfrm>
          <a:prstGeom prst="rect">
            <a:avLst/>
          </a:prstGeom>
        </p:spPr>
      </p:pic>
      <p:pic>
        <p:nvPicPr>
          <p:cNvPr id="58" name="Picture 5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56679" y="2537154"/>
            <a:ext cx="449266" cy="449266"/>
          </a:xfrm>
          <a:prstGeom prst="rect">
            <a:avLst/>
          </a:prstGeom>
        </p:spPr>
      </p:pic>
      <p:graphicFrame>
        <p:nvGraphicFramePr>
          <p:cNvPr id="28" name="Table 27">
            <a:extLst>
              <a:ext uri="{FF2B5EF4-FFF2-40B4-BE49-F238E27FC236}">
                <a16:creationId xmlns:a16="http://schemas.microsoft.com/office/drawing/2014/main" id="{6B747851-458A-514B-8DEA-9FCC6B653B68}"/>
              </a:ext>
            </a:extLst>
          </p:cNvPr>
          <p:cNvGraphicFramePr>
            <a:graphicFrameLocks noGrp="1"/>
          </p:cNvGraphicFramePr>
          <p:nvPr>
            <p:extLst>
              <p:ext uri="{D42A27DB-BD31-4B8C-83A1-F6EECF244321}">
                <p14:modId xmlns:p14="http://schemas.microsoft.com/office/powerpoint/2010/main" val="1192632303"/>
              </p:ext>
            </p:extLst>
          </p:nvPr>
        </p:nvGraphicFramePr>
        <p:xfrm>
          <a:off x="711924" y="1100321"/>
          <a:ext cx="7612388" cy="864223"/>
        </p:xfrm>
        <a:graphic>
          <a:graphicData uri="http://schemas.openxmlformats.org/drawingml/2006/table">
            <a:tbl>
              <a:tblPr firstRow="1" bandRow="1"/>
              <a:tblGrid>
                <a:gridCol w="1903097">
                  <a:extLst>
                    <a:ext uri="{9D8B030D-6E8A-4147-A177-3AD203B41FA5}">
                      <a16:colId xmlns:a16="http://schemas.microsoft.com/office/drawing/2014/main" val="1852950702"/>
                    </a:ext>
                  </a:extLst>
                </a:gridCol>
                <a:gridCol w="1903097">
                  <a:extLst>
                    <a:ext uri="{9D8B030D-6E8A-4147-A177-3AD203B41FA5}">
                      <a16:colId xmlns:a16="http://schemas.microsoft.com/office/drawing/2014/main" val="20000"/>
                    </a:ext>
                  </a:extLst>
                </a:gridCol>
                <a:gridCol w="1903097">
                  <a:extLst>
                    <a:ext uri="{9D8B030D-6E8A-4147-A177-3AD203B41FA5}">
                      <a16:colId xmlns:a16="http://schemas.microsoft.com/office/drawing/2014/main" val="20001"/>
                    </a:ext>
                  </a:extLst>
                </a:gridCol>
                <a:gridCol w="1903097">
                  <a:extLst>
                    <a:ext uri="{9D8B030D-6E8A-4147-A177-3AD203B41FA5}">
                      <a16:colId xmlns:a16="http://schemas.microsoft.com/office/drawing/2014/main" val="20002"/>
                    </a:ext>
                  </a:extLst>
                </a:gridCol>
              </a:tblGrid>
              <a:tr h="360045">
                <a:tc>
                  <a:txBody>
                    <a:body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600" b="1" i="0" spc="-50" baseline="0" dirty="0">
                          <a:solidFill>
                            <a:srgbClr val="00B050"/>
                          </a:solidFill>
                          <a:latin typeface="+mj-lt"/>
                          <a:ea typeface="Avenir Next" charset="0"/>
                          <a:cs typeface="Avenir Next Regular"/>
                        </a:rPr>
                        <a:t>10+</a:t>
                      </a:r>
                    </a:p>
                  </a:txBody>
                  <a:tcPr marT="0" marB="0">
                    <a:lnL>
                      <a:noFill/>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600" b="1" i="0" spc="-50" baseline="0" dirty="0">
                          <a:solidFill>
                            <a:srgbClr val="00B050"/>
                          </a:solidFill>
                          <a:latin typeface="+mj-lt"/>
                          <a:ea typeface="Avenir Next" charset="0"/>
                          <a:cs typeface="Avenir Next Regular"/>
                        </a:rPr>
                        <a:t>5+</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600" b="1" i="0" kern="1200" spc="-50" baseline="0" dirty="0">
                          <a:solidFill>
                            <a:srgbClr val="00B050"/>
                          </a:solidFill>
                          <a:latin typeface="+mj-lt"/>
                          <a:ea typeface="Avenir Next" charset="0"/>
                          <a:cs typeface="Avenir Next Regular"/>
                        </a:rPr>
                        <a:t>3+</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tx1"/>
                          </a:solidFill>
                          <a:latin typeface="Arial"/>
                          <a:ea typeface=""/>
                          <a:cs typeface=""/>
                        </a:defRPr>
                      </a:lvl1pPr>
                      <a:lvl2pPr marL="342900" algn="l" defTabSz="685800" rtl="0" eaLnBrk="1" latinLnBrk="0" hangingPunct="1">
                        <a:defRPr sz="1350" kern="1200">
                          <a:solidFill>
                            <a:schemeClr val="tx1"/>
                          </a:solidFill>
                          <a:latin typeface="Arial"/>
                          <a:ea typeface=""/>
                          <a:cs typeface=""/>
                        </a:defRPr>
                      </a:lvl2pPr>
                      <a:lvl3pPr marL="685800" algn="l" defTabSz="685800" rtl="0" eaLnBrk="1" latinLnBrk="0" hangingPunct="1">
                        <a:defRPr sz="1350" kern="1200">
                          <a:solidFill>
                            <a:schemeClr val="tx1"/>
                          </a:solidFill>
                          <a:latin typeface="Arial"/>
                          <a:ea typeface=""/>
                          <a:cs typeface=""/>
                        </a:defRPr>
                      </a:lvl3pPr>
                      <a:lvl4pPr marL="1028700" algn="l" defTabSz="685800" rtl="0" eaLnBrk="1" latinLnBrk="0" hangingPunct="1">
                        <a:defRPr sz="1350" kern="1200">
                          <a:solidFill>
                            <a:schemeClr val="tx1"/>
                          </a:solidFill>
                          <a:latin typeface="Arial"/>
                          <a:ea typeface=""/>
                          <a:cs typeface=""/>
                        </a:defRPr>
                      </a:lvl4pPr>
                      <a:lvl5pPr marL="1371600" algn="l" defTabSz="685800" rtl="0" eaLnBrk="1" latinLnBrk="0" hangingPunct="1">
                        <a:defRPr sz="1350" kern="1200">
                          <a:solidFill>
                            <a:schemeClr val="tx1"/>
                          </a:solidFill>
                          <a:latin typeface="Arial"/>
                          <a:ea typeface=""/>
                          <a:cs typeface=""/>
                        </a:defRPr>
                      </a:lvl5pPr>
                      <a:lvl6pPr marL="1714500" algn="l" defTabSz="685800" rtl="0" eaLnBrk="1" latinLnBrk="0" hangingPunct="1">
                        <a:defRPr sz="1350" kern="1200">
                          <a:solidFill>
                            <a:schemeClr val="tx1"/>
                          </a:solidFill>
                          <a:latin typeface="Arial"/>
                          <a:ea typeface=""/>
                          <a:cs typeface=""/>
                        </a:defRPr>
                      </a:lvl6pPr>
                      <a:lvl7pPr marL="2057400" algn="l" defTabSz="685800" rtl="0" eaLnBrk="1" latinLnBrk="0" hangingPunct="1">
                        <a:defRPr sz="1350" kern="1200">
                          <a:solidFill>
                            <a:schemeClr val="tx1"/>
                          </a:solidFill>
                          <a:latin typeface="Arial"/>
                          <a:ea typeface=""/>
                          <a:cs typeface=""/>
                        </a:defRPr>
                      </a:lvl7pPr>
                      <a:lvl8pPr marL="2400300" algn="l" defTabSz="685800" rtl="0" eaLnBrk="1" latinLnBrk="0" hangingPunct="1">
                        <a:defRPr sz="1350" kern="1200">
                          <a:solidFill>
                            <a:schemeClr val="tx1"/>
                          </a:solidFill>
                          <a:latin typeface="Arial"/>
                          <a:ea typeface=""/>
                          <a:cs typeface=""/>
                        </a:defRPr>
                      </a:lvl8pPr>
                      <a:lvl9pPr marL="2743200" algn="l" defTabSz="685800" rtl="0" eaLnBrk="1" latinLnBrk="0" hangingPunct="1">
                        <a:defRPr sz="1350" kern="1200">
                          <a:solidFill>
                            <a:schemeClr val="tx1"/>
                          </a:solidFill>
                          <a:latin typeface="Arial"/>
                          <a:ea typeface=""/>
                          <a:cs typeface=""/>
                        </a:defRPr>
                      </a:lvl9pPr>
                    </a:lstStyle>
                    <a:p>
                      <a:pPr marL="0" marR="0" indent="0" algn="ctr" defTabSz="457200" rtl="0" eaLnBrk="1" fontAlgn="auto" latinLnBrk="0" hangingPunct="1">
                        <a:lnSpc>
                          <a:spcPct val="90000"/>
                        </a:lnSpc>
                        <a:spcBef>
                          <a:spcPts val="0"/>
                        </a:spcBef>
                        <a:spcAft>
                          <a:spcPts val="0"/>
                        </a:spcAft>
                        <a:buClrTx/>
                        <a:buSzTx/>
                        <a:buFontTx/>
                        <a:buNone/>
                        <a:tabLst/>
                        <a:defRPr/>
                      </a:pPr>
                      <a:r>
                        <a:rPr lang="en-US" sz="2600" b="1" i="0" kern="1200" spc="-50" baseline="0" dirty="0">
                          <a:solidFill>
                            <a:srgbClr val="00B050"/>
                          </a:solidFill>
                          <a:latin typeface="+mj-lt"/>
                          <a:ea typeface="Avenir Next" charset="0"/>
                          <a:cs typeface="Avenir Next Regular"/>
                        </a:rPr>
                        <a:t>1,400</a:t>
                      </a:r>
                    </a:p>
                  </a:txBody>
                  <a:tcPr marT="0" marB="0">
                    <a:lnL w="9525" cap="flat" cmpd="sng" algn="ctr">
                      <a:solidFill>
                        <a:sysClr val="window" lastClr="FFFFFF">
                          <a:lumMod val="75000"/>
                        </a:sysClr>
                      </a:solidFill>
                      <a:prstDash val="sysDash"/>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17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Medium"/>
                        </a:rPr>
                        <a:t>Years as major strategic partner</a:t>
                      </a:r>
                    </a:p>
                  </a:txBody>
                  <a:tcPr marT="0" marB="0">
                    <a:lnL>
                      <a:noFill/>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Medium"/>
                        </a:rPr>
                        <a:t>Years as primary pharmacy partner</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Medium"/>
                        </a:rPr>
                        <a:t>Years as primary development partner</a:t>
                      </a:r>
                    </a:p>
                  </a:txBody>
                  <a:tcPr marT="0" marB="0">
                    <a:lnL w="9525" cap="flat" cmpd="sng" algn="ctr">
                      <a:solidFill>
                        <a:sysClr val="window" lastClr="FFFFFF">
                          <a:lumMod val="75000"/>
                        </a:sysClr>
                      </a:solidFill>
                      <a:prstDash val="sysDash"/>
                      <a:round/>
                      <a:headEnd type="none" w="med" len="med"/>
                      <a:tailEnd type="none" w="med" len="med"/>
                    </a:lnL>
                    <a:lnR w="9525" cap="flat" cmpd="sng" algn="ctr">
                      <a:solidFill>
                        <a:sysClr val="window" lastClr="FFFFFF">
                          <a:lumMod val="75000"/>
                        </a:sysClr>
                      </a:solidFill>
                      <a:prstDash val="sysDash"/>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spc="0" baseline="0" dirty="0">
                          <a:solidFill>
                            <a:schemeClr val="tx2"/>
                          </a:solidFill>
                          <a:latin typeface="+mj-lt"/>
                          <a:ea typeface="Avenir Next" charset="0"/>
                          <a:cs typeface="Avenir Next Medium"/>
                        </a:rPr>
                        <a:t>Associates supporting WBA globally</a:t>
                      </a:r>
                    </a:p>
                  </a:txBody>
                  <a:tcPr marT="0" marB="0">
                    <a:lnL w="9525" cap="flat" cmpd="sng" algn="ctr">
                      <a:solidFill>
                        <a:sysClr val="window" lastClr="FFFFFF">
                          <a:lumMod val="75000"/>
                        </a:sysClr>
                      </a:solidFill>
                      <a:prstDash val="sysDash"/>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87684943"/>
                  </a:ext>
                </a:extLst>
              </a:tr>
            </a:tbl>
          </a:graphicData>
        </a:graphic>
      </p:graphicFrame>
      <p:sp>
        <p:nvSpPr>
          <p:cNvPr id="4" name="Rectangle 3"/>
          <p:cNvSpPr/>
          <p:nvPr/>
        </p:nvSpPr>
        <p:spPr>
          <a:xfrm>
            <a:off x="2839938" y="2120750"/>
            <a:ext cx="3356368" cy="276999"/>
          </a:xfrm>
          <a:prstGeom prst="rect">
            <a:avLst/>
          </a:prstGeom>
          <a:solidFill>
            <a:srgbClr val="00B050"/>
          </a:solidFill>
          <a:ln>
            <a:solidFill>
              <a:srgbClr val="00B050"/>
            </a:solidFill>
          </a:ln>
        </p:spPr>
        <p:txBody>
          <a:bodyPr wrap="none">
            <a:spAutoFit/>
          </a:bodyPr>
          <a:lstStyle/>
          <a:p>
            <a:pPr algn="ctr"/>
            <a:r>
              <a:rPr lang="en-US" sz="1200" b="1" dirty="0">
                <a:solidFill>
                  <a:schemeClr val="bg1"/>
                </a:solidFill>
                <a:ea typeface="Calibri" panose="020F0502020204030204" pitchFamily="34" charset="0"/>
              </a:rPr>
              <a:t>WHAT WE’VE ACCOMPLISHED TOGETHER</a:t>
            </a:r>
            <a:endParaRPr lang="en-US" sz="1200" b="1" dirty="0">
              <a:solidFill>
                <a:schemeClr val="bg1"/>
              </a:solidFill>
            </a:endParaRPr>
          </a:p>
        </p:txBody>
      </p:sp>
      <p:sp>
        <p:nvSpPr>
          <p:cNvPr id="3" name="Footer Placeholder 2">
            <a:extLst>
              <a:ext uri="{FF2B5EF4-FFF2-40B4-BE49-F238E27FC236}">
                <a16:creationId xmlns:a16="http://schemas.microsoft.com/office/drawing/2014/main" id="{8B88E57D-F103-6645-BE38-1CA82FD97665}"/>
              </a:ext>
            </a:extLst>
          </p:cNvPr>
          <p:cNvSpPr>
            <a:spLocks noGrp="1"/>
          </p:cNvSpPr>
          <p:nvPr>
            <p:ph type="ftr" sz="quarter" idx="12"/>
          </p:nvPr>
        </p:nvSpPr>
        <p:spPr>
          <a:xfrm>
            <a:off x="6717571" y="4755480"/>
            <a:ext cx="474810" cy="200055"/>
          </a:xfrm>
        </p:spPr>
        <p:txBody>
          <a:bodyPr/>
          <a:lstStyle/>
          <a:p>
            <a:r>
              <a:rPr lang="en-US"/>
              <a:t>© 2020</a:t>
            </a:r>
          </a:p>
        </p:txBody>
      </p:sp>
      <p:sp>
        <p:nvSpPr>
          <p:cNvPr id="5" name="Slide Number Placeholder 4">
            <a:extLst>
              <a:ext uri="{FF2B5EF4-FFF2-40B4-BE49-F238E27FC236}">
                <a16:creationId xmlns:a16="http://schemas.microsoft.com/office/drawing/2014/main" id="{C2263C14-3B24-5B45-A412-16D52DC0630A}"/>
              </a:ext>
            </a:extLst>
          </p:cNvPr>
          <p:cNvSpPr>
            <a:spLocks noGrp="1"/>
          </p:cNvSpPr>
          <p:nvPr>
            <p:ph type="sldNum" sz="quarter" idx="13"/>
          </p:nvPr>
        </p:nvSpPr>
        <p:spPr/>
        <p:txBody>
          <a:bodyPr/>
          <a:lstStyle/>
          <a:p>
            <a:fld id="{CDEE2954-54E9-4846-B9AA-9D6731F553AF}" type="slidenum">
              <a:rPr lang="en-US" smtClean="0"/>
              <a:pPr/>
              <a:t>14</a:t>
            </a:fld>
            <a:endParaRPr lang="en-US" dirty="0"/>
          </a:p>
        </p:txBody>
      </p:sp>
      <p:pic>
        <p:nvPicPr>
          <p:cNvPr id="7" name="Picture 6">
            <a:extLst>
              <a:ext uri="{FF2B5EF4-FFF2-40B4-BE49-F238E27FC236}">
                <a16:creationId xmlns:a16="http://schemas.microsoft.com/office/drawing/2014/main" id="{3AB73577-715B-7741-BD67-262B62A77AA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430362" y="3792841"/>
            <a:ext cx="543612" cy="543612"/>
          </a:xfrm>
          <a:prstGeom prst="rect">
            <a:avLst/>
          </a:prstGeom>
        </p:spPr>
      </p:pic>
      <p:pic>
        <p:nvPicPr>
          <p:cNvPr id="10" name="Picture 9">
            <a:extLst>
              <a:ext uri="{FF2B5EF4-FFF2-40B4-BE49-F238E27FC236}">
                <a16:creationId xmlns:a16="http://schemas.microsoft.com/office/drawing/2014/main" id="{A1039A52-363B-1C4C-A482-DFE5326B691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414106" y="2432214"/>
            <a:ext cx="599034" cy="599034"/>
          </a:xfrm>
          <a:prstGeom prst="rect">
            <a:avLst/>
          </a:prstGeom>
        </p:spPr>
      </p:pic>
    </p:spTree>
    <p:extLst>
      <p:ext uri="{BB962C8B-B14F-4D97-AF65-F5344CB8AC3E}">
        <p14:creationId xmlns:p14="http://schemas.microsoft.com/office/powerpoint/2010/main" val="210951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5" name="Title 4">
            <a:extLst>
              <a:ext uri="{FF2B5EF4-FFF2-40B4-BE49-F238E27FC236}">
                <a16:creationId xmlns:a16="http://schemas.microsoft.com/office/drawing/2014/main" id="{51CCF1C0-3CA5-5640-97BF-FFCE5E1ECB39}"/>
              </a:ext>
            </a:extLst>
          </p:cNvPr>
          <p:cNvSpPr>
            <a:spLocks noGrp="1"/>
          </p:cNvSpPr>
          <p:nvPr>
            <p:ph type="title"/>
          </p:nvPr>
        </p:nvSpPr>
        <p:spPr/>
        <p:txBody>
          <a:bodyPr/>
          <a:lstStyle/>
          <a:p>
            <a:r>
              <a:rPr lang="en-US" dirty="0">
                <a:sym typeface="Arial"/>
              </a:rPr>
              <a:t>Events company / </a:t>
            </a:r>
            <a:r>
              <a:rPr lang="en-US" dirty="0">
                <a:solidFill>
                  <a:schemeClr val="accent3"/>
                </a:solidFill>
                <a:sym typeface="Arial"/>
              </a:rPr>
              <a:t>Campaigns</a:t>
            </a:r>
            <a:endParaRPr lang="en-US" dirty="0">
              <a:solidFill>
                <a:schemeClr val="accent3"/>
              </a:solidFill>
            </a:endParaRPr>
          </a:p>
        </p:txBody>
      </p:sp>
      <p:sp>
        <p:nvSpPr>
          <p:cNvPr id="2" name="Footer Placeholder 1">
            <a:extLst>
              <a:ext uri="{FF2B5EF4-FFF2-40B4-BE49-F238E27FC236}">
                <a16:creationId xmlns:a16="http://schemas.microsoft.com/office/drawing/2014/main" id="{7DF1AB2B-68E3-3945-A979-6D9BE112D49A}"/>
              </a:ext>
            </a:extLst>
          </p:cNvPr>
          <p:cNvSpPr>
            <a:spLocks noGrp="1"/>
          </p:cNvSpPr>
          <p:nvPr>
            <p:ph type="ftr" sz="quarter" idx="13"/>
          </p:nvPr>
        </p:nvSpPr>
        <p:spPr/>
        <p:txBody>
          <a:bodyPr/>
          <a:lstStyle/>
          <a:p>
            <a:r>
              <a:rPr lang="en-US"/>
              <a:t>© 2020</a:t>
            </a:r>
          </a:p>
        </p:txBody>
      </p:sp>
      <p:sp>
        <p:nvSpPr>
          <p:cNvPr id="3" name="Slide Number Placeholder 2">
            <a:extLst>
              <a:ext uri="{FF2B5EF4-FFF2-40B4-BE49-F238E27FC236}">
                <a16:creationId xmlns:a16="http://schemas.microsoft.com/office/drawing/2014/main" id="{8E9EA9D9-E332-E140-A8A7-CC42573DE1E2}"/>
              </a:ext>
            </a:extLst>
          </p:cNvPr>
          <p:cNvSpPr>
            <a:spLocks noGrp="1"/>
          </p:cNvSpPr>
          <p:nvPr>
            <p:ph type="sldNum" sz="quarter" idx="14"/>
          </p:nvPr>
        </p:nvSpPr>
        <p:spPr/>
        <p:txBody>
          <a:bodyPr/>
          <a:lstStyle/>
          <a:p>
            <a:fld id="{2EFEF571-C9B4-4D92-A7F7-315B894862A8}" type="slidenum">
              <a:rPr lang="en-US" smtClean="0"/>
              <a:pPr/>
              <a:t>140</a:t>
            </a:fld>
            <a:endParaRPr lang="en-US"/>
          </a:p>
        </p:txBody>
      </p:sp>
      <p:sp>
        <p:nvSpPr>
          <p:cNvPr id="12" name="Text Placeholder 11">
            <a:extLst>
              <a:ext uri="{FF2B5EF4-FFF2-40B4-BE49-F238E27FC236}">
                <a16:creationId xmlns:a16="http://schemas.microsoft.com/office/drawing/2014/main" id="{682A655D-C66C-C14A-B72C-5403C1426467}"/>
              </a:ext>
            </a:extLst>
          </p:cNvPr>
          <p:cNvSpPr>
            <a:spLocks noGrp="1"/>
          </p:cNvSpPr>
          <p:nvPr>
            <p:ph type="body" sz="quarter" idx="15"/>
          </p:nvPr>
        </p:nvSpPr>
        <p:spPr>
          <a:xfrm>
            <a:off x="340334" y="1030670"/>
            <a:ext cx="2362226" cy="2325958"/>
          </a:xfrm>
        </p:spPr>
        <p:txBody>
          <a:bodyPr/>
          <a:lstStyle/>
          <a:p>
            <a:r>
              <a:rPr lang="en" dirty="0">
                <a:sym typeface="Arial"/>
              </a:rPr>
              <a:t>Approach</a:t>
            </a:r>
          </a:p>
          <a:p>
            <a:pPr lvl="1">
              <a:lnSpc>
                <a:spcPct val="110000"/>
              </a:lnSpc>
              <a:spcBef>
                <a:spcPts val="200"/>
              </a:spcBef>
              <a:spcAft>
                <a:spcPts val="400"/>
              </a:spcAft>
            </a:pPr>
            <a:r>
              <a:rPr lang="en-US" sz="1000" dirty="0">
                <a:sym typeface="Arial"/>
              </a:rPr>
              <a:t>Target New York City Visitors to improve the registration and book ticket, through clicks on the banner CTA, registration page, and “Buy Now” Button</a:t>
            </a:r>
          </a:p>
          <a:p>
            <a:pPr lvl="1">
              <a:lnSpc>
                <a:spcPct val="110000"/>
              </a:lnSpc>
              <a:spcBef>
                <a:spcPts val="200"/>
              </a:spcBef>
              <a:spcAft>
                <a:spcPts val="400"/>
              </a:spcAft>
            </a:pPr>
            <a:r>
              <a:rPr lang="en-US" sz="1000" dirty="0">
                <a:sym typeface="Arial"/>
              </a:rPr>
              <a:t>Target Non NYC visitors to landing page with Default Discount Offer, through clicks on the banner CTA and “Buy Now” Button</a:t>
            </a:r>
          </a:p>
          <a:p>
            <a:pPr lvl="1">
              <a:lnSpc>
                <a:spcPct val="110000"/>
              </a:lnSpc>
              <a:spcBef>
                <a:spcPts val="200"/>
              </a:spcBef>
              <a:spcAft>
                <a:spcPts val="400"/>
              </a:spcAft>
            </a:pPr>
            <a:r>
              <a:rPr lang="en-US" sz="1000" dirty="0">
                <a:sym typeface="Arial"/>
              </a:rPr>
              <a:t>Success Criteria - Interaction with “Buy Now” </a:t>
            </a:r>
          </a:p>
        </p:txBody>
      </p:sp>
      <p:sp>
        <p:nvSpPr>
          <p:cNvPr id="13" name="Text Placeholder 12">
            <a:extLst>
              <a:ext uri="{FF2B5EF4-FFF2-40B4-BE49-F238E27FC236}">
                <a16:creationId xmlns:a16="http://schemas.microsoft.com/office/drawing/2014/main" id="{F767D152-CEFC-3C47-94EA-2D6850B7DE1A}"/>
              </a:ext>
            </a:extLst>
          </p:cNvPr>
          <p:cNvSpPr>
            <a:spLocks noGrp="1"/>
          </p:cNvSpPr>
          <p:nvPr>
            <p:ph type="body" sz="quarter" idx="16"/>
          </p:nvPr>
        </p:nvSpPr>
        <p:spPr>
          <a:xfrm>
            <a:off x="2764322" y="1030670"/>
            <a:ext cx="2084889" cy="1479572"/>
          </a:xfrm>
        </p:spPr>
        <p:txBody>
          <a:bodyPr/>
          <a:lstStyle/>
          <a:p>
            <a:r>
              <a:rPr lang="en" dirty="0">
                <a:sym typeface="Open Sans"/>
              </a:rPr>
              <a:t>Challenge</a:t>
            </a:r>
          </a:p>
          <a:p>
            <a:pPr marL="0" lvl="1" indent="0">
              <a:lnSpc>
                <a:spcPct val="110000"/>
              </a:lnSpc>
              <a:spcBef>
                <a:spcPts val="200"/>
              </a:spcBef>
              <a:spcAft>
                <a:spcPts val="0"/>
              </a:spcAft>
              <a:buNone/>
            </a:pPr>
            <a:r>
              <a:rPr lang="en-US" sz="1000" b="1" dirty="0">
                <a:solidFill>
                  <a:schemeClr val="tx1">
                    <a:lumMod val="85000"/>
                    <a:lumOff val="15000"/>
                  </a:schemeClr>
                </a:solidFill>
                <a:sym typeface="Arial"/>
              </a:rPr>
              <a:t>The company wanted to: </a:t>
            </a:r>
          </a:p>
          <a:p>
            <a:pPr lvl="1">
              <a:lnSpc>
                <a:spcPct val="110000"/>
              </a:lnSpc>
              <a:spcBef>
                <a:spcPts val="200"/>
              </a:spcBef>
              <a:spcAft>
                <a:spcPts val="400"/>
              </a:spcAft>
            </a:pPr>
            <a:r>
              <a:rPr lang="en-US" sz="1000" dirty="0">
                <a:sym typeface="Arial"/>
              </a:rPr>
              <a:t>To target new Visitor </a:t>
            </a:r>
            <a:br>
              <a:rPr lang="en-US" sz="1000" dirty="0">
                <a:sym typeface="Arial"/>
              </a:rPr>
            </a:br>
            <a:r>
              <a:rPr lang="en-US" sz="1000" dirty="0">
                <a:sym typeface="Arial"/>
              </a:rPr>
              <a:t>(Experience Targeting – </a:t>
            </a:r>
            <a:br>
              <a:rPr lang="en-US" sz="1000" dirty="0">
                <a:sym typeface="Arial"/>
              </a:rPr>
            </a:br>
            <a:r>
              <a:rPr lang="en-US" sz="1000" dirty="0">
                <a:sym typeface="Arial"/>
              </a:rPr>
              <a:t>New York City (NYC) Visitors)</a:t>
            </a:r>
          </a:p>
          <a:p>
            <a:pPr lvl="1">
              <a:lnSpc>
                <a:spcPct val="110000"/>
              </a:lnSpc>
              <a:spcBef>
                <a:spcPts val="200"/>
              </a:spcBef>
              <a:spcAft>
                <a:spcPts val="400"/>
              </a:spcAft>
            </a:pPr>
            <a:r>
              <a:rPr lang="en-US" sz="1000" dirty="0">
                <a:sym typeface="Arial"/>
              </a:rPr>
              <a:t>To target Non NYC visitor (Experience Targeting) </a:t>
            </a:r>
          </a:p>
        </p:txBody>
      </p:sp>
      <p:sp>
        <p:nvSpPr>
          <p:cNvPr id="71" name="Text Placeholder 42">
            <a:extLst>
              <a:ext uri="{FF2B5EF4-FFF2-40B4-BE49-F238E27FC236}">
                <a16:creationId xmlns:a16="http://schemas.microsoft.com/office/drawing/2014/main" id="{D9FB997B-75D0-E645-B919-7FD0BA7817D4}"/>
              </a:ext>
            </a:extLst>
          </p:cNvPr>
          <p:cNvSpPr txBox="1">
            <a:spLocks/>
          </p:cNvSpPr>
          <p:nvPr/>
        </p:nvSpPr>
        <p:spPr>
          <a:xfrm>
            <a:off x="720943" y="4162094"/>
            <a:ext cx="1341537" cy="553998"/>
          </a:xfrm>
          <a:prstGeom prst="rect">
            <a:avLst/>
          </a:prstGeom>
        </p:spPr>
        <p:txBody>
          <a:bodyPr vert="horz" wrap="square" lIns="91440" tIns="45720" rIns="91440" bIns="45720" rtlCol="0" anchor="t">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0" dirty="0">
                <a:solidFill>
                  <a:schemeClr val="tx1">
                    <a:lumMod val="65000"/>
                    <a:lumOff val="35000"/>
                  </a:schemeClr>
                </a:solidFill>
              </a:rPr>
              <a:t>increased </a:t>
            </a:r>
            <a:r>
              <a:rPr lang="en-US" dirty="0"/>
              <a:t>Buy Now </a:t>
            </a:r>
            <a:r>
              <a:rPr lang="en-US" b="0" dirty="0">
                <a:solidFill>
                  <a:schemeClr val="tx1">
                    <a:lumMod val="65000"/>
                    <a:lumOff val="35000"/>
                  </a:schemeClr>
                </a:solidFill>
              </a:rPr>
              <a:t>click through for NYC visitors</a:t>
            </a:r>
          </a:p>
        </p:txBody>
      </p:sp>
      <p:sp>
        <p:nvSpPr>
          <p:cNvPr id="77" name="Google Shape;1652;p63">
            <a:extLst>
              <a:ext uri="{FF2B5EF4-FFF2-40B4-BE49-F238E27FC236}">
                <a16:creationId xmlns:a16="http://schemas.microsoft.com/office/drawing/2014/main" id="{958DA3B3-BEBC-8640-9A1F-90AD8E550C37}"/>
              </a:ext>
            </a:extLst>
          </p:cNvPr>
          <p:cNvSpPr/>
          <p:nvPr/>
        </p:nvSpPr>
        <p:spPr>
          <a:xfrm>
            <a:off x="3844733" y="3805169"/>
            <a:ext cx="401729" cy="289311"/>
          </a:xfrm>
          <a:custGeom>
            <a:avLst/>
            <a:gdLst/>
            <a:ahLst/>
            <a:cxnLst/>
            <a:rect l="l" t="t" r="r" b="b"/>
            <a:pathLst>
              <a:path w="190359" h="137090" extrusionOk="0">
                <a:moveTo>
                  <a:pt x="170383" y="0"/>
                </a:moveTo>
                <a:lnTo>
                  <a:pt x="73246" y="97138"/>
                </a:lnTo>
                <a:lnTo>
                  <a:pt x="19977" y="43869"/>
                </a:lnTo>
                <a:lnTo>
                  <a:pt x="1" y="63845"/>
                </a:lnTo>
                <a:lnTo>
                  <a:pt x="73246" y="137089"/>
                </a:lnTo>
                <a:lnTo>
                  <a:pt x="190359" y="19976"/>
                </a:lnTo>
                <a:lnTo>
                  <a:pt x="17038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78" name="Text Placeholder 42">
            <a:extLst>
              <a:ext uri="{FF2B5EF4-FFF2-40B4-BE49-F238E27FC236}">
                <a16:creationId xmlns:a16="http://schemas.microsoft.com/office/drawing/2014/main" id="{95B652A0-FFFE-8B46-8764-60A8AE56F7AE}"/>
              </a:ext>
            </a:extLst>
          </p:cNvPr>
          <p:cNvSpPr txBox="1">
            <a:spLocks/>
          </p:cNvSpPr>
          <p:nvPr/>
        </p:nvSpPr>
        <p:spPr>
          <a:xfrm>
            <a:off x="4231224" y="3715054"/>
            <a:ext cx="1285656" cy="861774"/>
          </a:xfrm>
          <a:prstGeom prst="rect">
            <a:avLst/>
          </a:prstGeom>
        </p:spPr>
        <p:txBody>
          <a:bodyPr vert="horz" wrap="square" lIns="91440" tIns="45720" rIns="91440" bIns="45720" rtlCol="0" anchor="t">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Optimization</a:t>
            </a:r>
            <a:r>
              <a:rPr lang="en-US" b="0" dirty="0">
                <a:solidFill>
                  <a:schemeClr val="tx1">
                    <a:lumMod val="65000"/>
                    <a:lumOff val="35000"/>
                  </a:schemeClr>
                </a:solidFill>
              </a:rPr>
              <a:t> of </a:t>
            </a:r>
            <a:br>
              <a:rPr lang="en-US" b="0" dirty="0">
                <a:solidFill>
                  <a:schemeClr val="tx1">
                    <a:lumMod val="65000"/>
                    <a:lumOff val="35000"/>
                  </a:schemeClr>
                </a:solidFill>
              </a:rPr>
            </a:br>
            <a:r>
              <a:rPr lang="en-US" b="0" dirty="0">
                <a:solidFill>
                  <a:schemeClr val="tx1">
                    <a:lumMod val="65000"/>
                    <a:lumOff val="35000"/>
                  </a:schemeClr>
                </a:solidFill>
              </a:rPr>
              <a:t>targeting model and increased interaction with Buy Now activity on site</a:t>
            </a:r>
          </a:p>
        </p:txBody>
      </p:sp>
      <p:grpSp>
        <p:nvGrpSpPr>
          <p:cNvPr id="26" name="Group 25">
            <a:extLst>
              <a:ext uri="{FF2B5EF4-FFF2-40B4-BE49-F238E27FC236}">
                <a16:creationId xmlns:a16="http://schemas.microsoft.com/office/drawing/2014/main" id="{9686E9C8-6306-2942-BE15-546611B5B32A}"/>
              </a:ext>
            </a:extLst>
          </p:cNvPr>
          <p:cNvGrpSpPr/>
          <p:nvPr/>
        </p:nvGrpSpPr>
        <p:grpSpPr>
          <a:xfrm>
            <a:off x="5671456" y="3803240"/>
            <a:ext cx="3053444" cy="455070"/>
            <a:chOff x="5671456" y="4189320"/>
            <a:chExt cx="3053444" cy="455070"/>
          </a:xfrm>
        </p:grpSpPr>
        <p:grpSp>
          <p:nvGrpSpPr>
            <p:cNvPr id="49" name="Group 48">
              <a:extLst>
                <a:ext uri="{FF2B5EF4-FFF2-40B4-BE49-F238E27FC236}">
                  <a16:creationId xmlns:a16="http://schemas.microsoft.com/office/drawing/2014/main" id="{546141A2-A244-2A4B-B235-C524BB319034}"/>
                </a:ext>
              </a:extLst>
            </p:cNvPr>
            <p:cNvGrpSpPr/>
            <p:nvPr/>
          </p:nvGrpSpPr>
          <p:grpSpPr>
            <a:xfrm>
              <a:off x="5671456" y="4189320"/>
              <a:ext cx="3053444" cy="455070"/>
              <a:chOff x="5671456" y="4250280"/>
              <a:chExt cx="3053444" cy="455070"/>
            </a:xfrm>
          </p:grpSpPr>
          <p:sp>
            <p:nvSpPr>
              <p:cNvPr id="79" name="Rectangle 78">
                <a:extLst>
                  <a:ext uri="{FF2B5EF4-FFF2-40B4-BE49-F238E27FC236}">
                    <a16:creationId xmlns:a16="http://schemas.microsoft.com/office/drawing/2014/main" id="{D606A78D-BEE4-6543-939F-5473898FFFFE}"/>
                  </a:ext>
                </a:extLst>
              </p:cNvPr>
              <p:cNvSpPr/>
              <p:nvPr/>
            </p:nvSpPr>
            <p:spPr>
              <a:xfrm>
                <a:off x="5671456" y="4250280"/>
                <a:ext cx="3053444" cy="45507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tIns="54864" rtlCol="0" anchor="ctr"/>
              <a:lstStyle/>
              <a:p>
                <a:pPr lvl="0" defTabSz="457079">
                  <a:lnSpc>
                    <a:spcPct val="90000"/>
                  </a:lnSpc>
                  <a:defRPr/>
                </a:pPr>
                <a:r>
                  <a:rPr lang="en-US" sz="1050" dirty="0">
                    <a:solidFill>
                      <a:srgbClr val="000000">
                        <a:lumMod val="85000"/>
                        <a:lumOff val="15000"/>
                      </a:srgbClr>
                    </a:solidFill>
                  </a:rPr>
                  <a:t>Adobe </a:t>
                </a:r>
                <a:br>
                  <a:rPr lang="en-US" sz="1050" dirty="0">
                    <a:solidFill>
                      <a:srgbClr val="000000">
                        <a:lumMod val="85000"/>
                        <a:lumOff val="15000"/>
                      </a:srgbClr>
                    </a:solidFill>
                  </a:rPr>
                </a:br>
                <a:r>
                  <a:rPr lang="en-US" sz="1050" dirty="0">
                    <a:solidFill>
                      <a:srgbClr val="000000">
                        <a:lumMod val="85000"/>
                        <a:lumOff val="15000"/>
                      </a:srgbClr>
                    </a:solidFill>
                  </a:rPr>
                  <a:t>Products </a:t>
                </a:r>
              </a:p>
            </p:txBody>
          </p:sp>
          <p:pic>
            <p:nvPicPr>
              <p:cNvPr id="81" name="Google Shape;1641;p63">
                <a:extLst>
                  <a:ext uri="{FF2B5EF4-FFF2-40B4-BE49-F238E27FC236}">
                    <a16:creationId xmlns:a16="http://schemas.microsoft.com/office/drawing/2014/main" id="{E462A549-7B40-CE4D-B0A7-65946245A3A6}"/>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817752" y="4332779"/>
                <a:ext cx="229935" cy="314401"/>
              </a:xfrm>
              <a:prstGeom prst="rect">
                <a:avLst/>
              </a:prstGeom>
              <a:noFill/>
              <a:ln>
                <a:noFill/>
              </a:ln>
            </p:spPr>
          </p:pic>
        </p:grpSp>
        <p:grpSp>
          <p:nvGrpSpPr>
            <p:cNvPr id="8" name="Group 7">
              <a:extLst>
                <a:ext uri="{FF2B5EF4-FFF2-40B4-BE49-F238E27FC236}">
                  <a16:creationId xmlns:a16="http://schemas.microsoft.com/office/drawing/2014/main" id="{6C3EA0F6-DCFB-BE4D-AFBC-C8567546BD01}"/>
                </a:ext>
              </a:extLst>
            </p:cNvPr>
            <p:cNvGrpSpPr/>
            <p:nvPr/>
          </p:nvGrpSpPr>
          <p:grpSpPr>
            <a:xfrm>
              <a:off x="6842894" y="4273676"/>
              <a:ext cx="1752471" cy="294896"/>
              <a:chOff x="6767588" y="4284434"/>
              <a:chExt cx="1752471" cy="294896"/>
            </a:xfrm>
          </p:grpSpPr>
          <p:pic>
            <p:nvPicPr>
              <p:cNvPr id="30" name="Picture 29">
                <a:extLst>
                  <a:ext uri="{FF2B5EF4-FFF2-40B4-BE49-F238E27FC236}">
                    <a16:creationId xmlns:a16="http://schemas.microsoft.com/office/drawing/2014/main" id="{EF5007A6-BC7C-F34A-A427-C84695B6764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24050" y="4284434"/>
                <a:ext cx="296009" cy="294895"/>
              </a:xfrm>
              <a:prstGeom prst="rect">
                <a:avLst/>
              </a:prstGeom>
            </p:spPr>
          </p:pic>
          <p:pic>
            <p:nvPicPr>
              <p:cNvPr id="32" name="Picture 31">
                <a:extLst>
                  <a:ext uri="{FF2B5EF4-FFF2-40B4-BE49-F238E27FC236}">
                    <a16:creationId xmlns:a16="http://schemas.microsoft.com/office/drawing/2014/main" id="{F5EFA3C6-9791-C14D-B767-92BB8AE4261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465" t="2414" r="2465" b="2414"/>
              <a:stretch/>
            </p:blipFill>
            <p:spPr>
              <a:xfrm>
                <a:off x="7129998" y="4284434"/>
                <a:ext cx="296568" cy="294896"/>
              </a:xfrm>
              <a:prstGeom prst="rect">
                <a:avLst/>
              </a:prstGeom>
            </p:spPr>
          </p:pic>
          <p:pic>
            <p:nvPicPr>
              <p:cNvPr id="33" name="Picture 32">
                <a:extLst>
                  <a:ext uri="{FF2B5EF4-FFF2-40B4-BE49-F238E27FC236}">
                    <a16:creationId xmlns:a16="http://schemas.microsoft.com/office/drawing/2014/main" id="{68BE7BF0-61E1-BD42-8C7E-86BF21AF319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94080" y="4284434"/>
                <a:ext cx="294896" cy="294895"/>
              </a:xfrm>
              <a:prstGeom prst="rect">
                <a:avLst/>
              </a:prstGeom>
            </p:spPr>
          </p:pic>
          <p:pic>
            <p:nvPicPr>
              <p:cNvPr id="34" name="Picture 33">
                <a:extLst>
                  <a:ext uri="{FF2B5EF4-FFF2-40B4-BE49-F238E27FC236}">
                    <a16:creationId xmlns:a16="http://schemas.microsoft.com/office/drawing/2014/main" id="{00D860C0-B824-9149-842B-B9CFC655CA4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767588" y="4284434"/>
                <a:ext cx="294896" cy="294895"/>
              </a:xfrm>
              <a:prstGeom prst="rect">
                <a:avLst/>
              </a:prstGeom>
            </p:spPr>
          </p:pic>
          <p:pic>
            <p:nvPicPr>
              <p:cNvPr id="35" name="Picture 34">
                <a:extLst>
                  <a:ext uri="{FF2B5EF4-FFF2-40B4-BE49-F238E27FC236}">
                    <a16:creationId xmlns:a16="http://schemas.microsoft.com/office/drawing/2014/main" id="{73499E5B-7D4F-C24F-AE20-C49D61CBDAA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856490" y="4284434"/>
                <a:ext cx="300047" cy="294895"/>
              </a:xfrm>
              <a:prstGeom prst="rect">
                <a:avLst/>
              </a:prstGeom>
            </p:spPr>
          </p:pic>
        </p:grpSp>
      </p:grpSp>
      <p:sp>
        <p:nvSpPr>
          <p:cNvPr id="52" name="Down Arrow 51">
            <a:extLst>
              <a:ext uri="{FF2B5EF4-FFF2-40B4-BE49-F238E27FC236}">
                <a16:creationId xmlns:a16="http://schemas.microsoft.com/office/drawing/2014/main" id="{6CCEE717-44C0-8042-B930-A7DED268CBB9}"/>
              </a:ext>
            </a:extLst>
          </p:cNvPr>
          <p:cNvSpPr/>
          <p:nvPr/>
        </p:nvSpPr>
        <p:spPr>
          <a:xfrm flipV="1">
            <a:off x="435160" y="3742594"/>
            <a:ext cx="309558" cy="40464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3" name="Text Placeholder 27">
            <a:extLst>
              <a:ext uri="{FF2B5EF4-FFF2-40B4-BE49-F238E27FC236}">
                <a16:creationId xmlns:a16="http://schemas.microsoft.com/office/drawing/2014/main" id="{AC962912-1871-ED45-8001-7BE4DBD2DA21}"/>
              </a:ext>
            </a:extLst>
          </p:cNvPr>
          <p:cNvSpPr txBox="1">
            <a:spLocks/>
          </p:cNvSpPr>
          <p:nvPr/>
        </p:nvSpPr>
        <p:spPr>
          <a:xfrm>
            <a:off x="703522" y="3596521"/>
            <a:ext cx="1212191" cy="707886"/>
          </a:xfrm>
          <a:prstGeom prst="rect">
            <a:avLst/>
          </a:prstGeom>
        </p:spPr>
        <p:txBody>
          <a:bodyPr vert="horz" wrap="none" lIns="91440" tIns="45720" rIns="91440" bIns="45720" rtlCol="0">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4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44%</a:t>
            </a:r>
          </a:p>
        </p:txBody>
      </p:sp>
      <p:sp>
        <p:nvSpPr>
          <p:cNvPr id="54" name="Text Placeholder 42">
            <a:extLst>
              <a:ext uri="{FF2B5EF4-FFF2-40B4-BE49-F238E27FC236}">
                <a16:creationId xmlns:a16="http://schemas.microsoft.com/office/drawing/2014/main" id="{08893C28-A4B3-DA42-AB9C-C53BCBF63FD1}"/>
              </a:ext>
            </a:extLst>
          </p:cNvPr>
          <p:cNvSpPr txBox="1">
            <a:spLocks/>
          </p:cNvSpPr>
          <p:nvPr/>
        </p:nvSpPr>
        <p:spPr>
          <a:xfrm>
            <a:off x="2468881" y="4162094"/>
            <a:ext cx="1209040" cy="553998"/>
          </a:xfrm>
          <a:prstGeom prst="rect">
            <a:avLst/>
          </a:prstGeom>
        </p:spPr>
        <p:txBody>
          <a:bodyPr vert="horz" wrap="square" lIns="91440" tIns="45720" rIns="91440" bIns="45720" rtlCol="0" anchor="t">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r>
              <a:rPr lang="en-US" b="0" dirty="0">
                <a:solidFill>
                  <a:schemeClr val="tx1">
                    <a:lumMod val="65000"/>
                    <a:lumOff val="35000"/>
                  </a:schemeClr>
                </a:solidFill>
              </a:rPr>
              <a:t>increased lift in </a:t>
            </a:r>
            <a:r>
              <a:rPr lang="en-US" dirty="0"/>
              <a:t>page views </a:t>
            </a:r>
            <a:r>
              <a:rPr lang="en-US" b="0" dirty="0">
                <a:solidFill>
                  <a:schemeClr val="tx1">
                    <a:lumMod val="65000"/>
                    <a:lumOff val="35000"/>
                  </a:schemeClr>
                </a:solidFill>
              </a:rPr>
              <a:t>by Non NYC visitors</a:t>
            </a:r>
          </a:p>
        </p:txBody>
      </p:sp>
      <p:sp>
        <p:nvSpPr>
          <p:cNvPr id="55" name="Down Arrow 54">
            <a:extLst>
              <a:ext uri="{FF2B5EF4-FFF2-40B4-BE49-F238E27FC236}">
                <a16:creationId xmlns:a16="http://schemas.microsoft.com/office/drawing/2014/main" id="{636CC7CB-31AC-9445-877C-8B88A3211B69}"/>
              </a:ext>
            </a:extLst>
          </p:cNvPr>
          <p:cNvSpPr/>
          <p:nvPr/>
        </p:nvSpPr>
        <p:spPr>
          <a:xfrm flipV="1">
            <a:off x="2183097" y="3742594"/>
            <a:ext cx="309558" cy="404641"/>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6" name="Text Placeholder 27">
            <a:extLst>
              <a:ext uri="{FF2B5EF4-FFF2-40B4-BE49-F238E27FC236}">
                <a16:creationId xmlns:a16="http://schemas.microsoft.com/office/drawing/2014/main" id="{422E92D0-451B-614B-B67B-8CEBCB5F1700}"/>
              </a:ext>
            </a:extLst>
          </p:cNvPr>
          <p:cNvSpPr txBox="1">
            <a:spLocks/>
          </p:cNvSpPr>
          <p:nvPr/>
        </p:nvSpPr>
        <p:spPr>
          <a:xfrm>
            <a:off x="2451459" y="3596521"/>
            <a:ext cx="1212191" cy="707886"/>
          </a:xfrm>
          <a:prstGeom prst="rect">
            <a:avLst/>
          </a:prstGeom>
        </p:spPr>
        <p:txBody>
          <a:bodyPr vert="horz" wrap="none" lIns="91440" tIns="45720" rIns="91440" bIns="45720" rtlCol="0">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4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48%</a:t>
            </a:r>
          </a:p>
        </p:txBody>
      </p:sp>
      <p:pic>
        <p:nvPicPr>
          <p:cNvPr id="43" name="Google Shape;1682;p64">
            <a:extLst>
              <a:ext uri="{FF2B5EF4-FFF2-40B4-BE49-F238E27FC236}">
                <a16:creationId xmlns:a16="http://schemas.microsoft.com/office/drawing/2014/main" id="{2EAC0FB1-8B8F-7940-8EC4-0A7DCEAC5D1C}"/>
              </a:ext>
            </a:extLst>
          </p:cNvPr>
          <p:cNvPicPr preferRelativeResize="0"/>
          <p:nvPr/>
        </p:nvPicPr>
        <p:blipFill>
          <a:blip r:embed="rId9" cstate="print">
            <a:extLst>
              <a:ext uri="{28A0092B-C50C-407E-A947-70E740481C1C}">
                <a14:useLocalDpi xmlns:a14="http://schemas.microsoft.com/office/drawing/2010/main"/>
              </a:ext>
            </a:extLst>
          </a:blip>
          <a:stretch>
            <a:fillRect/>
          </a:stretch>
        </p:blipFill>
        <p:spPr>
          <a:xfrm>
            <a:off x="5092889" y="537317"/>
            <a:ext cx="3716200" cy="2083963"/>
          </a:xfrm>
          <a:prstGeom prst="rect">
            <a:avLst/>
          </a:prstGeom>
        </p:spPr>
      </p:pic>
      <p:pic>
        <p:nvPicPr>
          <p:cNvPr id="59" name="Picture 58">
            <a:extLst>
              <a:ext uri="{FF2B5EF4-FFF2-40B4-BE49-F238E27FC236}">
                <a16:creationId xmlns:a16="http://schemas.microsoft.com/office/drawing/2014/main" id="{2602ACEB-6EEE-6346-BB71-C6507B72216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937565" y="390796"/>
            <a:ext cx="4005334" cy="3195684"/>
          </a:xfrm>
          <a:prstGeom prst="rect">
            <a:avLst/>
          </a:prstGeom>
        </p:spPr>
      </p:pic>
      <p:grpSp>
        <p:nvGrpSpPr>
          <p:cNvPr id="28" name="Group 27">
            <a:extLst>
              <a:ext uri="{FF2B5EF4-FFF2-40B4-BE49-F238E27FC236}">
                <a16:creationId xmlns:a16="http://schemas.microsoft.com/office/drawing/2014/main" id="{6E95F42D-06F9-E840-8B05-AA160D2F5B23}"/>
              </a:ext>
            </a:extLst>
          </p:cNvPr>
          <p:cNvGrpSpPr/>
          <p:nvPr/>
        </p:nvGrpSpPr>
        <p:grpSpPr>
          <a:xfrm>
            <a:off x="419099" y="883920"/>
            <a:ext cx="4234181" cy="2602231"/>
            <a:chOff x="419099" y="883920"/>
            <a:chExt cx="4386581" cy="2602231"/>
          </a:xfrm>
        </p:grpSpPr>
        <p:cxnSp>
          <p:nvCxnSpPr>
            <p:cNvPr id="38" name="Straight Connector 37">
              <a:extLst>
                <a:ext uri="{FF2B5EF4-FFF2-40B4-BE49-F238E27FC236}">
                  <a16:creationId xmlns:a16="http://schemas.microsoft.com/office/drawing/2014/main" id="{E75EA893-C5BA-E940-91F1-EB17C43B3BF9}"/>
                </a:ext>
              </a:extLst>
            </p:cNvPr>
            <p:cNvCxnSpPr>
              <a:cxnSpLocks/>
            </p:cNvCxnSpPr>
            <p:nvPr/>
          </p:nvCxnSpPr>
          <p:spPr>
            <a:xfrm flipV="1">
              <a:off x="419099" y="883920"/>
              <a:ext cx="4386581"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46456A-5EDE-9340-B531-7183A9086DC1}"/>
                </a:ext>
              </a:extLst>
            </p:cNvPr>
            <p:cNvCxnSpPr>
              <a:cxnSpLocks/>
            </p:cNvCxnSpPr>
            <p:nvPr/>
          </p:nvCxnSpPr>
          <p:spPr>
            <a:xfrm flipV="1">
              <a:off x="419099" y="3486150"/>
              <a:ext cx="4386581"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79056FB5-C596-4845-B854-C8D2F399EA23}"/>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31341017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55154" y="2798136"/>
            <a:ext cx="6239082" cy="840230"/>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Understanding the campaign strategy, customer journey, data, and KPIs to power the Boots use cases.</a:t>
            </a:r>
          </a:p>
          <a:p>
            <a:endParaRPr lang="en-US" sz="1800" b="0" dirty="0">
              <a:solidFill>
                <a:schemeClr val="bg2"/>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63E58900-803A-1D47-8CEE-B93E6A4D68AC}"/>
              </a:ext>
            </a:extLst>
          </p:cNvPr>
          <p:cNvSpPr txBox="1">
            <a:spLocks/>
          </p:cNvSpPr>
          <p:nvPr/>
        </p:nvSpPr>
        <p:spPr>
          <a:xfrm>
            <a:off x="945256" y="2035935"/>
            <a:ext cx="7084316" cy="678647"/>
          </a:xfrm>
          <a:prstGeom prst="rect">
            <a:avLst/>
          </a:prstGeom>
        </p:spPr>
        <p:txBody>
          <a:bodyPr vert="horz"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r>
              <a:rPr lang="en-US" sz="4400" dirty="0"/>
              <a:t>Localizing for Boots</a:t>
            </a:r>
          </a:p>
        </p:txBody>
      </p:sp>
      <p:sp>
        <p:nvSpPr>
          <p:cNvPr id="2" name="Footer Placeholder 1">
            <a:extLst>
              <a:ext uri="{FF2B5EF4-FFF2-40B4-BE49-F238E27FC236}">
                <a16:creationId xmlns:a16="http://schemas.microsoft.com/office/drawing/2014/main" id="{E0CC6FCF-3082-2649-8B31-37F8FE00C84A}"/>
              </a:ext>
            </a:extLst>
          </p:cNvPr>
          <p:cNvSpPr>
            <a:spLocks noGrp="1"/>
          </p:cNvSpPr>
          <p:nvPr>
            <p:ph type="ftr" sz="quarter" idx="11"/>
          </p:nvPr>
        </p:nvSpPr>
        <p:spPr/>
        <p:txBody>
          <a:bodyPr/>
          <a:lstStyle/>
          <a:p>
            <a:r>
              <a:rPr lang="en-US"/>
              <a:t>© 2020</a:t>
            </a:r>
          </a:p>
        </p:txBody>
      </p:sp>
      <p:sp>
        <p:nvSpPr>
          <p:cNvPr id="5" name="Slide Number Placeholder 4">
            <a:extLst>
              <a:ext uri="{FF2B5EF4-FFF2-40B4-BE49-F238E27FC236}">
                <a16:creationId xmlns:a16="http://schemas.microsoft.com/office/drawing/2014/main" id="{B262D125-A5A3-C842-8B80-7E8A83B93F6D}"/>
              </a:ext>
            </a:extLst>
          </p:cNvPr>
          <p:cNvSpPr>
            <a:spLocks noGrp="1"/>
          </p:cNvSpPr>
          <p:nvPr>
            <p:ph type="sldNum" sz="quarter" idx="12"/>
          </p:nvPr>
        </p:nvSpPr>
        <p:spPr/>
        <p:txBody>
          <a:bodyPr/>
          <a:lstStyle/>
          <a:p>
            <a:fld id="{CDEE2954-54E9-4846-B9AA-9D6731F553AF}" type="slidenum">
              <a:rPr lang="en-US" smtClean="0"/>
              <a:pPr/>
              <a:t>141</a:t>
            </a:fld>
            <a:endParaRPr lang="en-US"/>
          </a:p>
        </p:txBody>
      </p:sp>
    </p:spTree>
    <p:extLst>
      <p:ext uri="{BB962C8B-B14F-4D97-AF65-F5344CB8AC3E}">
        <p14:creationId xmlns:p14="http://schemas.microsoft.com/office/powerpoint/2010/main" val="236171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4" name="Footer Placeholder 3">
            <a:extLst>
              <a:ext uri="{FF2B5EF4-FFF2-40B4-BE49-F238E27FC236}">
                <a16:creationId xmlns:a16="http://schemas.microsoft.com/office/drawing/2014/main" id="{7581137C-6579-6541-A18D-86E567BA6FCA}"/>
              </a:ext>
            </a:extLst>
          </p:cNvPr>
          <p:cNvSpPr>
            <a:spLocks noGrp="1"/>
          </p:cNvSpPr>
          <p:nvPr>
            <p:ph type="ftr" sz="quarter" idx="10"/>
          </p:nvPr>
        </p:nvSpPr>
        <p:spPr/>
        <p:txBody>
          <a:bodyPr/>
          <a:lstStyle/>
          <a:p>
            <a:r>
              <a:rPr lang="en-US"/>
              <a:t>© 2020</a:t>
            </a:r>
          </a:p>
        </p:txBody>
      </p:sp>
      <p:sp>
        <p:nvSpPr>
          <p:cNvPr id="5" name="Slide Number Placeholder 4">
            <a:extLst>
              <a:ext uri="{FF2B5EF4-FFF2-40B4-BE49-F238E27FC236}">
                <a16:creationId xmlns:a16="http://schemas.microsoft.com/office/drawing/2014/main" id="{6F176D2B-BA8A-1F4A-8D75-E35CB9D526DC}"/>
              </a:ext>
            </a:extLst>
          </p:cNvPr>
          <p:cNvSpPr>
            <a:spLocks noGrp="1"/>
          </p:cNvSpPr>
          <p:nvPr>
            <p:ph type="sldNum" sz="quarter" idx="11"/>
          </p:nvPr>
        </p:nvSpPr>
        <p:spPr/>
        <p:txBody>
          <a:bodyPr/>
          <a:lstStyle/>
          <a:p>
            <a:pPr algn="l"/>
            <a:fld id="{00000000-1234-1234-1234-123412341234}" type="slidenum">
              <a:rPr lang="en" smtClean="0"/>
              <a:pPr algn="l"/>
              <a:t>142</a:t>
            </a:fld>
            <a:endParaRPr lang="en"/>
          </a:p>
        </p:txBody>
      </p:sp>
      <p:sp>
        <p:nvSpPr>
          <p:cNvPr id="39" name="Title 1">
            <a:extLst>
              <a:ext uri="{FF2B5EF4-FFF2-40B4-BE49-F238E27FC236}">
                <a16:creationId xmlns:a16="http://schemas.microsoft.com/office/drawing/2014/main" id="{4C88AEEC-7A7C-EE41-B586-466428CF862C}"/>
              </a:ext>
            </a:extLst>
          </p:cNvPr>
          <p:cNvSpPr txBox="1">
            <a:spLocks/>
          </p:cNvSpPr>
          <p:nvPr/>
        </p:nvSpPr>
        <p:spPr>
          <a:xfrm>
            <a:off x="338693" y="1790261"/>
            <a:ext cx="7795657" cy="1588127"/>
          </a:xfrm>
          <a:prstGeom prst="rect">
            <a:avLst/>
          </a:prstGeom>
        </p:spPr>
        <p:txBody>
          <a:bodyPr vert="horz" wrap="square" lIns="91440" tIns="45720" rIns="91440" bIns="45720" rtlCol="0" anchor="t">
            <a:spAutoFit/>
          </a:bodyPr>
          <a:lstStyle>
            <a:lvl1pPr algn="l" defTabSz="685783" rtl="0" eaLnBrk="1" latinLnBrk="0" hangingPunct="1">
              <a:lnSpc>
                <a:spcPct val="90000"/>
              </a:lnSpc>
              <a:spcBef>
                <a:spcPct val="0"/>
              </a:spcBef>
              <a:buNone/>
              <a:defRPr sz="2000" b="1" i="0" kern="1200" cap="none" spc="-20" baseline="0">
                <a:solidFill>
                  <a:schemeClr val="tx1"/>
                </a:solidFill>
                <a:latin typeface="+mn-lt"/>
                <a:ea typeface="Avenir Next" charset="0"/>
                <a:cs typeface="Avenir Next" charset="0"/>
              </a:defRPr>
            </a:lvl1pPr>
          </a:lstStyle>
          <a:p>
            <a:r>
              <a:rPr lang="en-US" sz="3600" dirty="0">
                <a:solidFill>
                  <a:schemeClr val="tx1">
                    <a:lumMod val="85000"/>
                    <a:lumOff val="15000"/>
                  </a:schemeClr>
                </a:solidFill>
                <a:sym typeface="Arial"/>
              </a:rPr>
              <a:t>We’ve broken down each Boots use case to demonstrate how each would come to life with Adobe.</a:t>
            </a:r>
            <a:endParaRPr lang="en-US" sz="3600" dirty="0">
              <a:solidFill>
                <a:schemeClr val="tx1">
                  <a:lumMod val="85000"/>
                  <a:lumOff val="15000"/>
                </a:schemeClr>
              </a:solidFill>
            </a:endParaRPr>
          </a:p>
        </p:txBody>
      </p:sp>
      <p:cxnSp>
        <p:nvCxnSpPr>
          <p:cNvPr id="12" name="Straight Connector 11">
            <a:extLst>
              <a:ext uri="{FF2B5EF4-FFF2-40B4-BE49-F238E27FC236}">
                <a16:creationId xmlns:a16="http://schemas.microsoft.com/office/drawing/2014/main" id="{EF3C22D4-16AF-0F4A-96B1-338CFFF16277}"/>
              </a:ext>
            </a:extLst>
          </p:cNvPr>
          <p:cNvCxnSpPr/>
          <p:nvPr/>
        </p:nvCxnSpPr>
        <p:spPr>
          <a:xfrm>
            <a:off x="432997" y="3678828"/>
            <a:ext cx="731520"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7831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DBBB7A3-0578-774D-A60A-6CB7187EEBB8}"/>
              </a:ext>
            </a:extLst>
          </p:cNvPr>
          <p:cNvGraphicFramePr>
            <a:graphicFrameLocks noGrp="1"/>
          </p:cNvGraphicFramePr>
          <p:nvPr/>
        </p:nvGraphicFramePr>
        <p:xfrm>
          <a:off x="373545" y="866221"/>
          <a:ext cx="8598605" cy="3861510"/>
        </p:xfrm>
        <a:graphic>
          <a:graphicData uri="http://schemas.openxmlformats.org/drawingml/2006/table">
            <a:tbl>
              <a:tblPr firstRow="1" bandRow="1">
                <a:tableStyleId>{5C22544A-7EE6-4342-B048-85BDC9FD1C3A}</a:tableStyleId>
              </a:tblPr>
              <a:tblGrid>
                <a:gridCol w="770645">
                  <a:extLst>
                    <a:ext uri="{9D8B030D-6E8A-4147-A177-3AD203B41FA5}">
                      <a16:colId xmlns:a16="http://schemas.microsoft.com/office/drawing/2014/main" val="3513645023"/>
                    </a:ext>
                  </a:extLst>
                </a:gridCol>
                <a:gridCol w="1012086">
                  <a:extLst>
                    <a:ext uri="{9D8B030D-6E8A-4147-A177-3AD203B41FA5}">
                      <a16:colId xmlns:a16="http://schemas.microsoft.com/office/drawing/2014/main" val="3214132395"/>
                    </a:ext>
                  </a:extLst>
                </a:gridCol>
                <a:gridCol w="1306306">
                  <a:extLst>
                    <a:ext uri="{9D8B030D-6E8A-4147-A177-3AD203B41FA5}">
                      <a16:colId xmlns:a16="http://schemas.microsoft.com/office/drawing/2014/main" val="2230195977"/>
                    </a:ext>
                  </a:extLst>
                </a:gridCol>
                <a:gridCol w="1306306">
                  <a:extLst>
                    <a:ext uri="{9D8B030D-6E8A-4147-A177-3AD203B41FA5}">
                      <a16:colId xmlns:a16="http://schemas.microsoft.com/office/drawing/2014/main" val="985618167"/>
                    </a:ext>
                  </a:extLst>
                </a:gridCol>
                <a:gridCol w="1306306">
                  <a:extLst>
                    <a:ext uri="{9D8B030D-6E8A-4147-A177-3AD203B41FA5}">
                      <a16:colId xmlns:a16="http://schemas.microsoft.com/office/drawing/2014/main" val="2056169409"/>
                    </a:ext>
                  </a:extLst>
                </a:gridCol>
                <a:gridCol w="1306306">
                  <a:extLst>
                    <a:ext uri="{9D8B030D-6E8A-4147-A177-3AD203B41FA5}">
                      <a16:colId xmlns:a16="http://schemas.microsoft.com/office/drawing/2014/main" val="1931508923"/>
                    </a:ext>
                  </a:extLst>
                </a:gridCol>
                <a:gridCol w="1590650">
                  <a:extLst>
                    <a:ext uri="{9D8B030D-6E8A-4147-A177-3AD203B41FA5}">
                      <a16:colId xmlns:a16="http://schemas.microsoft.com/office/drawing/2014/main" val="2039868312"/>
                    </a:ext>
                  </a:extLst>
                </a:gridCol>
              </a:tblGrid>
              <a:tr h="389575">
                <a:tc>
                  <a:txBody>
                    <a:bodyPr/>
                    <a:lstStyle/>
                    <a:p>
                      <a:endParaRPr lang="en-GB" sz="700" b="1">
                        <a:solidFill>
                          <a:schemeClr val="tx1"/>
                        </a:solidFill>
                        <a:latin typeface="Arial" panose="020B0604020202020204" pitchFamily="34" charset="0"/>
                        <a:cs typeface="Arial" panose="020B0604020202020204" pitchFamily="34" charset="0"/>
                      </a:endParaRPr>
                    </a:p>
                  </a:txBody>
                  <a:tcPr marL="0" marR="108000" marT="0" marB="0" anchor="ctr">
                    <a:lnR w="6350" cap="flat" cmpd="sng" algn="ctr">
                      <a:noFill/>
                      <a:prstDash val="sysDash"/>
                      <a:round/>
                      <a:headEnd type="none" w="med" len="med"/>
                      <a:tailEnd type="none" w="med" len="med"/>
                    </a:lnR>
                    <a:solidFill>
                      <a:schemeClr val="bg1"/>
                    </a:solidFill>
                  </a:tcPr>
                </a:tc>
                <a:tc>
                  <a:txBody>
                    <a:bodyPr/>
                    <a:lstStyle/>
                    <a:p>
                      <a:endParaRPr lang="en-GB" sz="700" b="1"/>
                    </a:p>
                  </a:txBody>
                  <a:tcPr marL="108000" marR="108000" marT="0" marB="0" anchor="ctr">
                    <a:lnL w="6350" cap="flat" cmpd="sng" algn="ctr">
                      <a:noFill/>
                      <a:prstDash val="sysDash"/>
                      <a:round/>
                      <a:headEnd type="none" w="med" len="med"/>
                      <a:tailEnd type="none" w="med" len="med"/>
                    </a:lnL>
                    <a:lnR w="6350" cap="flat" cmpd="sng" algn="ctr">
                      <a:noFill/>
                      <a:prstDash val="sysDash"/>
                      <a:round/>
                      <a:headEnd type="none" w="med" len="med"/>
                      <a:tailEnd type="none" w="med" len="med"/>
                    </a:lnR>
                    <a:solidFill>
                      <a:schemeClr val="bg1"/>
                    </a:solidFill>
                  </a:tcPr>
                </a:tc>
                <a:tc>
                  <a:txBody>
                    <a:bodyPr/>
                    <a:lstStyle/>
                    <a:p>
                      <a:r>
                        <a:rPr lang="en-GB" sz="700" b="1">
                          <a:solidFill>
                            <a:schemeClr val="tx1"/>
                          </a:solidFill>
                          <a:latin typeface="Arial" panose="020B0604020202020204" pitchFamily="34" charset="0"/>
                          <a:cs typeface="Arial" panose="020B0604020202020204" pitchFamily="34" charset="0"/>
                        </a:rPr>
                        <a:t>Awareness</a:t>
                      </a:r>
                    </a:p>
                  </a:txBody>
                  <a:tcPr marL="108000" marR="108000" marT="0" marB="0" anchor="ctr">
                    <a:lnL w="6350" cap="flat" cmpd="sng" algn="ctr">
                      <a:noFill/>
                      <a:prstDash val="sysDash"/>
                      <a:round/>
                      <a:headEnd type="none" w="med" len="med"/>
                      <a:tailEnd type="none" w="med" len="med"/>
                    </a:lnL>
                    <a:solidFill>
                      <a:srgbClr val="0033B4">
                        <a:alpha val="14902"/>
                      </a:srgbClr>
                    </a:solidFill>
                  </a:tcPr>
                </a:tc>
                <a:tc>
                  <a:txBody>
                    <a:bodyPr/>
                    <a:lstStyle/>
                    <a:p>
                      <a:r>
                        <a:rPr lang="en-GB" sz="700" b="1">
                          <a:solidFill>
                            <a:schemeClr val="tx1"/>
                          </a:solidFill>
                          <a:latin typeface="Arial" panose="020B0604020202020204" pitchFamily="34" charset="0"/>
                          <a:cs typeface="Arial" panose="020B0604020202020204" pitchFamily="34" charset="0"/>
                        </a:rPr>
                        <a:t>Consideration</a:t>
                      </a:r>
                    </a:p>
                  </a:txBody>
                  <a:tcPr marL="108000" marR="108000" marT="0" marB="0" anchor="ctr">
                    <a:solidFill>
                      <a:srgbClr val="0033B4">
                        <a:alpha val="29804"/>
                      </a:srgbClr>
                    </a:solidFill>
                  </a:tcPr>
                </a:tc>
                <a:tc>
                  <a:txBody>
                    <a:bodyPr/>
                    <a:lstStyle/>
                    <a:p>
                      <a:r>
                        <a:rPr lang="en-GB" sz="700" b="1">
                          <a:solidFill>
                            <a:schemeClr val="bg1"/>
                          </a:solidFill>
                          <a:latin typeface="Arial" panose="020B0604020202020204" pitchFamily="34" charset="0"/>
                          <a:cs typeface="Arial" panose="020B0604020202020204" pitchFamily="34" charset="0"/>
                        </a:rPr>
                        <a:t>Intent</a:t>
                      </a:r>
                    </a:p>
                  </a:txBody>
                  <a:tcPr marL="108000" marR="108000" marT="0" marB="0" anchor="ctr">
                    <a:solidFill>
                      <a:srgbClr val="0033B4"/>
                    </a:solidFill>
                  </a:tcPr>
                </a:tc>
                <a:tc>
                  <a:txBody>
                    <a:bodyPr/>
                    <a:lstStyle/>
                    <a:p>
                      <a:r>
                        <a:rPr lang="en-GB" sz="700" b="1">
                          <a:solidFill>
                            <a:schemeClr val="bg1"/>
                          </a:solidFill>
                          <a:latin typeface="Arial" panose="020B0604020202020204" pitchFamily="34" charset="0"/>
                          <a:cs typeface="Arial" panose="020B0604020202020204" pitchFamily="34" charset="0"/>
                        </a:rPr>
                        <a:t>Purchase</a:t>
                      </a:r>
                    </a:p>
                  </a:txBody>
                  <a:tcPr marL="108000" marR="108000" marT="0" marB="0" anchor="ctr">
                    <a:solidFill>
                      <a:srgbClr val="00B140"/>
                    </a:solidFill>
                  </a:tcPr>
                </a:tc>
                <a:tc>
                  <a:txBody>
                    <a:bodyPr/>
                    <a:lstStyle/>
                    <a:p>
                      <a:r>
                        <a:rPr lang="en-GB" sz="700" b="1">
                          <a:solidFill>
                            <a:schemeClr val="tx1"/>
                          </a:solidFill>
                          <a:latin typeface="Arial" panose="020B0604020202020204" pitchFamily="34" charset="0"/>
                          <a:cs typeface="Arial" panose="020B0604020202020204" pitchFamily="34" charset="0"/>
                        </a:rPr>
                        <a:t>Post-purchase</a:t>
                      </a:r>
                    </a:p>
                  </a:txBody>
                  <a:tcPr marL="108000" marR="108000" marT="0" marB="0" anchor="ctr">
                    <a:solidFill>
                      <a:srgbClr val="00B140">
                        <a:alpha val="50196"/>
                      </a:srgbClr>
                    </a:solidFill>
                  </a:tcPr>
                </a:tc>
                <a:extLst>
                  <a:ext uri="{0D108BD9-81ED-4DB2-BD59-A6C34878D82A}">
                    <a16:rowId xmlns:a16="http://schemas.microsoft.com/office/drawing/2014/main" val="2668340599"/>
                  </a:ext>
                </a:extLst>
              </a:tr>
              <a:tr h="730133">
                <a:tc>
                  <a:txBody>
                    <a:bodyPr/>
                    <a:lstStyle/>
                    <a:p>
                      <a:endParaRPr lang="en-GB" sz="700">
                        <a:solidFill>
                          <a:schemeClr val="tx1"/>
                        </a:solidFill>
                        <a:latin typeface="Arial" panose="020B0604020202020204" pitchFamily="34" charset="0"/>
                        <a:cs typeface="Arial" panose="020B0604020202020204" pitchFamily="34" charset="0"/>
                      </a:endParaRPr>
                    </a:p>
                  </a:txBody>
                  <a:tcPr marL="0" marR="108000" marT="0" marB="0" anchor="ctr">
                    <a:lnR w="6350" cap="flat" cmpd="sng" algn="ctr">
                      <a:noFill/>
                      <a:prstDash val="sysDash"/>
                      <a:round/>
                      <a:headEnd type="none" w="med" len="med"/>
                      <a:tailEnd type="none" w="med" len="med"/>
                    </a:lnR>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noFill/>
                      <a:prstDash val="sysDash"/>
                      <a:round/>
                      <a:headEnd type="none" w="med" len="med"/>
                      <a:tailEnd type="none" w="med" len="med"/>
                    </a:lnL>
                    <a:lnR w="6350" cap="flat" cmpd="sng" algn="ctr">
                      <a:noFill/>
                      <a:prstDash val="sysDash"/>
                      <a:round/>
                      <a:headEnd type="none" w="med" len="med"/>
                      <a:tailEnd type="none" w="med" len="med"/>
                    </a:lnR>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noFill/>
                      <a:prstDash val="sysDash"/>
                      <a:round/>
                      <a:headEnd type="none" w="med" len="med"/>
                      <a:tailEnd type="none" w="med" len="med"/>
                    </a:lnL>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extLst>
                  <a:ext uri="{0D108BD9-81ED-4DB2-BD59-A6C34878D82A}">
                    <a16:rowId xmlns:a16="http://schemas.microsoft.com/office/drawing/2014/main" val="1841861123"/>
                  </a:ext>
                </a:extLst>
              </a:tr>
              <a:tr h="771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i="0" u="none" strike="noStrike" cap="none">
                          <a:solidFill>
                            <a:schemeClr val="dk1"/>
                          </a:solidFill>
                          <a:effectLst/>
                          <a:latin typeface="+mn-lt"/>
                          <a:ea typeface="+mn-ea"/>
                          <a:cs typeface="+mn-cs"/>
                          <a:sym typeface="Arial"/>
                        </a:rPr>
                        <a:t>Customer mindset / actions</a:t>
                      </a:r>
                      <a:endParaRPr lang="en-GB" sz="700" b="1">
                        <a:solidFill>
                          <a:schemeClr val="tx1"/>
                        </a:solidFill>
                        <a:latin typeface="Arial" panose="020B0604020202020204" pitchFamily="34" charset="0"/>
                        <a:cs typeface="Arial" panose="020B0604020202020204" pitchFamily="34" charset="0"/>
                      </a:endParaRP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solidFill>
                        <a:schemeClr val="bg1">
                          <a:lumMod val="85000"/>
                        </a:schemeClr>
                      </a:solidFill>
                      <a:prstDash val="sysDash"/>
                      <a:round/>
                      <a:headEnd type="none" w="med" len="med"/>
                      <a:tailEnd type="none" w="med" len="med"/>
                    </a:lnL>
                    <a:lnR w="6350" cap="flat" cmpd="sng" algn="ctr">
                      <a:no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noFill/>
                      <a:prstDash val="sysDash"/>
                      <a:round/>
                      <a:headEnd type="none" w="med" len="med"/>
                      <a:tailEnd type="none" w="med" len="med"/>
                    </a:lnL>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33B4">
                        <a:alpha val="3137"/>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33B4">
                        <a:alpha val="5098"/>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33B4">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B140">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B140">
                        <a:alpha val="5098"/>
                      </a:srgbClr>
                    </a:solidFill>
                  </a:tcPr>
                </a:tc>
                <a:extLst>
                  <a:ext uri="{0D108BD9-81ED-4DB2-BD59-A6C34878D82A}">
                    <a16:rowId xmlns:a16="http://schemas.microsoft.com/office/drawing/2014/main" val="556099220"/>
                  </a:ext>
                </a:extLst>
              </a:tr>
              <a:tr h="197079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i="0" u="none" strike="noStrike" cap="none">
                          <a:solidFill>
                            <a:schemeClr val="dk1"/>
                          </a:solidFill>
                          <a:effectLst/>
                          <a:latin typeface="+mn-lt"/>
                          <a:ea typeface="+mn-ea"/>
                          <a:cs typeface="+mn-cs"/>
                          <a:sym typeface="Arial"/>
                        </a:rPr>
                        <a:t>Boots platform using adobe capabilities</a:t>
                      </a:r>
                      <a:endParaRPr lang="en-GB" sz="700" b="1">
                        <a:solidFill>
                          <a:schemeClr val="tx1"/>
                        </a:solidFill>
                        <a:latin typeface="Arial" panose="020B0604020202020204" pitchFamily="34" charset="0"/>
                        <a:cs typeface="Arial" panose="020B0604020202020204" pitchFamily="34" charset="0"/>
                      </a:endParaRP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solidFill>
                        <a:schemeClr val="bg1">
                          <a:lumMod val="85000"/>
                        </a:schemeClr>
                      </a:solidFill>
                      <a:prstDash val="sysDash"/>
                      <a:round/>
                      <a:headEnd type="none" w="med" len="med"/>
                      <a:tailEnd type="none" w="med" len="med"/>
                    </a:lnL>
                    <a:lnR w="6350" cap="flat" cmpd="sng" algn="ctr">
                      <a:no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noFill/>
                      <a:prstDash val="sysDash"/>
                      <a:round/>
                      <a:headEnd type="none" w="med" len="med"/>
                      <a:tailEnd type="none" w="med" len="med"/>
                    </a:lnL>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33B4">
                        <a:alpha val="3137"/>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33B4">
                        <a:alpha val="5098"/>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33B4">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B140">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00B140">
                        <a:alpha val="5098"/>
                      </a:srgbClr>
                    </a:solidFill>
                  </a:tcPr>
                </a:tc>
                <a:extLst>
                  <a:ext uri="{0D108BD9-81ED-4DB2-BD59-A6C34878D82A}">
                    <a16:rowId xmlns:a16="http://schemas.microsoft.com/office/drawing/2014/main" val="2021832318"/>
                  </a:ext>
                </a:extLst>
              </a:tr>
            </a:tbl>
          </a:graphicData>
        </a:graphic>
      </p:graphicFrame>
      <p:sp>
        <p:nvSpPr>
          <p:cNvPr id="4" name="TextBox 3">
            <a:extLst>
              <a:ext uri="{FF2B5EF4-FFF2-40B4-BE49-F238E27FC236}">
                <a16:creationId xmlns:a16="http://schemas.microsoft.com/office/drawing/2014/main" id="{00CF2757-D438-D047-B600-AFB4960B6888}"/>
              </a:ext>
            </a:extLst>
          </p:cNvPr>
          <p:cNvSpPr txBox="1"/>
          <p:nvPr/>
        </p:nvSpPr>
        <p:spPr>
          <a:xfrm>
            <a:off x="2984808" y="1545179"/>
            <a:ext cx="1105989"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1" i="0" u="none" strike="noStrike" kern="0" cap="none" spc="0" normalizeH="0" baseline="0" noProof="0">
                <a:ln>
                  <a:noFill/>
                </a:ln>
                <a:solidFill>
                  <a:srgbClr val="0033B4"/>
                </a:solidFill>
                <a:effectLst/>
                <a:uLnTx/>
                <a:uFillTx/>
                <a:latin typeface="Arial"/>
                <a:cs typeface="Arial"/>
                <a:sym typeface="Arial"/>
              </a:rPr>
              <a:t>ANONYMOUS VISITOR</a:t>
            </a:r>
          </a:p>
        </p:txBody>
      </p:sp>
      <p:cxnSp>
        <p:nvCxnSpPr>
          <p:cNvPr id="137" name="Straight Connector 136">
            <a:extLst>
              <a:ext uri="{FF2B5EF4-FFF2-40B4-BE49-F238E27FC236}">
                <a16:creationId xmlns:a16="http://schemas.microsoft.com/office/drawing/2014/main" id="{01851C62-B78B-704F-B32B-1C26BADAFFF5}"/>
              </a:ext>
            </a:extLst>
          </p:cNvPr>
          <p:cNvCxnSpPr>
            <a:cxnSpLocks/>
          </p:cNvCxnSpPr>
          <p:nvPr/>
        </p:nvCxnSpPr>
        <p:spPr>
          <a:xfrm>
            <a:off x="2173819" y="1523600"/>
            <a:ext cx="1733990" cy="0"/>
          </a:xfrm>
          <a:prstGeom prst="line">
            <a:avLst/>
          </a:prstGeom>
          <a:ln>
            <a:solidFill>
              <a:srgbClr val="0033B4"/>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46" name="Google Shape;1016;p187">
            <a:extLst>
              <a:ext uri="{FF2B5EF4-FFF2-40B4-BE49-F238E27FC236}">
                <a16:creationId xmlns:a16="http://schemas.microsoft.com/office/drawing/2014/main" id="{50474C29-3EA7-7845-BB7A-F53DDDD8F1F1}"/>
              </a:ext>
            </a:extLst>
          </p:cNvPr>
          <p:cNvPicPr preferRelativeResize="0"/>
          <p:nvPr/>
        </p:nvPicPr>
        <p:blipFill rotWithShape="1">
          <a:blip r:embed="rId3" cstate="print">
            <a:alphaModFix/>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1704376" y="1300771"/>
            <a:ext cx="420650" cy="414725"/>
          </a:xfrm>
          <a:prstGeom prst="rect">
            <a:avLst/>
          </a:prstGeom>
          <a:noFill/>
          <a:ln>
            <a:noFill/>
          </a:ln>
        </p:spPr>
      </p:pic>
      <p:pic>
        <p:nvPicPr>
          <p:cNvPr id="147" name="Google Shape;1074;p187" descr="joe-gardner-fn_BT9fwg_E-unsplash.jpg">
            <a:extLst>
              <a:ext uri="{FF2B5EF4-FFF2-40B4-BE49-F238E27FC236}">
                <a16:creationId xmlns:a16="http://schemas.microsoft.com/office/drawing/2014/main" id="{BC2956DE-D7E0-D347-9079-90A6809AF893}"/>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949524" y="1300771"/>
            <a:ext cx="417058" cy="417058"/>
          </a:xfrm>
          <a:prstGeom prst="ellipse">
            <a:avLst/>
          </a:prstGeom>
          <a:noFill/>
          <a:ln>
            <a:noFill/>
          </a:ln>
        </p:spPr>
      </p:pic>
      <p:sp>
        <p:nvSpPr>
          <p:cNvPr id="148" name="TextBox 147">
            <a:extLst>
              <a:ext uri="{FF2B5EF4-FFF2-40B4-BE49-F238E27FC236}">
                <a16:creationId xmlns:a16="http://schemas.microsoft.com/office/drawing/2014/main" id="{C53E29B5-AC96-0047-AA1E-FE0F6D05258E}"/>
              </a:ext>
            </a:extLst>
          </p:cNvPr>
          <p:cNvSpPr txBox="1"/>
          <p:nvPr/>
        </p:nvSpPr>
        <p:spPr>
          <a:xfrm>
            <a:off x="5109308" y="1545179"/>
            <a:ext cx="1717281"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1" i="0" u="none" strike="noStrike" kern="0" cap="none" spc="0" normalizeH="0" baseline="0" noProof="0">
                <a:ln>
                  <a:noFill/>
                </a:ln>
                <a:solidFill>
                  <a:srgbClr val="0033B4"/>
                </a:solidFill>
                <a:effectLst/>
                <a:uLnTx/>
                <a:uFillTx/>
                <a:latin typeface="Arial"/>
                <a:cs typeface="Arial"/>
                <a:sym typeface="Arial"/>
              </a:rPr>
              <a:t>REGISTERED / IDENTIFIED VISITOR</a:t>
            </a:r>
          </a:p>
        </p:txBody>
      </p:sp>
      <p:cxnSp>
        <p:nvCxnSpPr>
          <p:cNvPr id="149" name="Straight Connector 148">
            <a:extLst>
              <a:ext uri="{FF2B5EF4-FFF2-40B4-BE49-F238E27FC236}">
                <a16:creationId xmlns:a16="http://schemas.microsoft.com/office/drawing/2014/main" id="{C5498C69-47B9-0E4D-853E-B164089EBFE4}"/>
              </a:ext>
            </a:extLst>
          </p:cNvPr>
          <p:cNvCxnSpPr>
            <a:cxnSpLocks/>
          </p:cNvCxnSpPr>
          <p:nvPr/>
        </p:nvCxnSpPr>
        <p:spPr>
          <a:xfrm flipV="1">
            <a:off x="4366582" y="1502406"/>
            <a:ext cx="4411655" cy="5727"/>
          </a:xfrm>
          <a:prstGeom prst="line">
            <a:avLst/>
          </a:prstGeom>
          <a:ln>
            <a:solidFill>
              <a:srgbClr val="0033B4"/>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04153F0-C427-D14A-9554-94712F16B052}"/>
              </a:ext>
            </a:extLst>
          </p:cNvPr>
          <p:cNvSpPr txBox="1"/>
          <p:nvPr/>
        </p:nvSpPr>
        <p:spPr>
          <a:xfrm>
            <a:off x="1882550" y="2109890"/>
            <a:ext cx="62773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An anonymous visitor browses the site and leaves without making a purchase or registering an account</a:t>
            </a:r>
          </a:p>
        </p:txBody>
      </p:sp>
      <p:cxnSp>
        <p:nvCxnSpPr>
          <p:cNvPr id="30" name="Straight Connector 29">
            <a:extLst>
              <a:ext uri="{FF2B5EF4-FFF2-40B4-BE49-F238E27FC236}">
                <a16:creationId xmlns:a16="http://schemas.microsoft.com/office/drawing/2014/main" id="{202E6525-5FF1-554C-8280-35C0B77E6976}"/>
              </a:ext>
            </a:extLst>
          </p:cNvPr>
          <p:cNvCxnSpPr>
            <a:cxnSpLocks/>
          </p:cNvCxnSpPr>
          <p:nvPr/>
        </p:nvCxnSpPr>
        <p:spPr>
          <a:xfrm flipV="1">
            <a:off x="1882550" y="1797208"/>
            <a:ext cx="0" cy="250166"/>
          </a:xfrm>
          <a:prstGeom prst="line">
            <a:avLst/>
          </a:prstGeom>
          <a:ln w="12700" cap="rnd">
            <a:solidFill>
              <a:srgbClr val="869AB6"/>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6D9ED5C-3239-C543-A968-FCA76EFC9A69}"/>
              </a:ext>
            </a:extLst>
          </p:cNvPr>
          <p:cNvSpPr txBox="1"/>
          <p:nvPr/>
        </p:nvSpPr>
        <p:spPr>
          <a:xfrm>
            <a:off x="2632278" y="2109890"/>
            <a:ext cx="66593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Over the following days the visitor is targeted with ads and banners on the websites that they visit regularly</a:t>
            </a:r>
          </a:p>
        </p:txBody>
      </p:sp>
      <p:cxnSp>
        <p:nvCxnSpPr>
          <p:cNvPr id="38" name="Straight Connector 37">
            <a:extLst>
              <a:ext uri="{FF2B5EF4-FFF2-40B4-BE49-F238E27FC236}">
                <a16:creationId xmlns:a16="http://schemas.microsoft.com/office/drawing/2014/main" id="{5685EDB3-8381-7D47-9896-D6709F78076F}"/>
              </a:ext>
            </a:extLst>
          </p:cNvPr>
          <p:cNvCxnSpPr>
            <a:cxnSpLocks/>
          </p:cNvCxnSpPr>
          <p:nvPr/>
        </p:nvCxnSpPr>
        <p:spPr>
          <a:xfrm flipV="1">
            <a:off x="2632277" y="1797208"/>
            <a:ext cx="0" cy="250166"/>
          </a:xfrm>
          <a:prstGeom prst="line">
            <a:avLst/>
          </a:prstGeom>
          <a:ln w="12700" cap="rnd">
            <a:solidFill>
              <a:srgbClr val="869AB6"/>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67" name="Google Shape;1080;p187">
            <a:extLst>
              <a:ext uri="{FF2B5EF4-FFF2-40B4-BE49-F238E27FC236}">
                <a16:creationId xmlns:a16="http://schemas.microsoft.com/office/drawing/2014/main" id="{84FB63D0-CA82-3A4C-A889-AEFE1104AA64}"/>
              </a:ext>
            </a:extLst>
          </p:cNvPr>
          <p:cNvSpPr/>
          <p:nvPr/>
        </p:nvSpPr>
        <p:spPr>
          <a:xfrm>
            <a:off x="1640088" y="2111059"/>
            <a:ext cx="155198" cy="155314"/>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sp>
        <p:nvSpPr>
          <p:cNvPr id="65" name="Google Shape;1083;p187">
            <a:extLst>
              <a:ext uri="{FF2B5EF4-FFF2-40B4-BE49-F238E27FC236}">
                <a16:creationId xmlns:a16="http://schemas.microsoft.com/office/drawing/2014/main" id="{70753B6D-D1F3-B24C-BF3D-DAFF4129B7EE}"/>
              </a:ext>
            </a:extLst>
          </p:cNvPr>
          <p:cNvSpPr/>
          <p:nvPr/>
        </p:nvSpPr>
        <p:spPr>
          <a:xfrm>
            <a:off x="1640088" y="2393402"/>
            <a:ext cx="155198" cy="155314"/>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sp>
        <p:nvSpPr>
          <p:cNvPr id="28" name="TextBox 27">
            <a:extLst>
              <a:ext uri="{FF2B5EF4-FFF2-40B4-BE49-F238E27FC236}">
                <a16:creationId xmlns:a16="http://schemas.microsoft.com/office/drawing/2014/main" id="{7B41B0F9-8E13-6D4F-9A13-A03BF7C2D19F}"/>
              </a:ext>
            </a:extLst>
          </p:cNvPr>
          <p:cNvSpPr txBox="1"/>
          <p:nvPr/>
        </p:nvSpPr>
        <p:spPr>
          <a:xfrm>
            <a:off x="1205637" y="3142792"/>
            <a:ext cx="734845"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Acquisition campaign through Adobe Audience Manager for targeted audience based upon existing audience segment draws new customer to a tailored landing page</a:t>
            </a:r>
          </a:p>
        </p:txBody>
      </p:sp>
      <p:pic>
        <p:nvPicPr>
          <p:cNvPr id="66" name="Google Shape;1084;p187" descr="Adobe Audience Manager.png">
            <a:extLst>
              <a:ext uri="{FF2B5EF4-FFF2-40B4-BE49-F238E27FC236}">
                <a16:creationId xmlns:a16="http://schemas.microsoft.com/office/drawing/2014/main" id="{803A3BDA-35B3-A84E-B54F-AF5D736667E2}"/>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205637" y="2966795"/>
            <a:ext cx="140623" cy="140728"/>
          </a:xfrm>
          <a:prstGeom prst="rect">
            <a:avLst/>
          </a:prstGeom>
          <a:noFill/>
          <a:ln>
            <a:noFill/>
          </a:ln>
        </p:spPr>
      </p:pic>
      <p:pic>
        <p:nvPicPr>
          <p:cNvPr id="64" name="Google Shape;1090;p187" descr="Adobe Experience Manager.png">
            <a:extLst>
              <a:ext uri="{FF2B5EF4-FFF2-40B4-BE49-F238E27FC236}">
                <a16:creationId xmlns:a16="http://schemas.microsoft.com/office/drawing/2014/main" id="{514491DE-CE44-124B-A421-74EF7A688F0C}"/>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264593" y="2971231"/>
            <a:ext cx="125017" cy="124846"/>
          </a:xfrm>
          <a:prstGeom prst="rect">
            <a:avLst/>
          </a:prstGeom>
          <a:noFill/>
          <a:ln>
            <a:noFill/>
          </a:ln>
        </p:spPr>
      </p:pic>
      <p:sp>
        <p:nvSpPr>
          <p:cNvPr id="59" name="Google Shape;1104;p187">
            <a:extLst>
              <a:ext uri="{FF2B5EF4-FFF2-40B4-BE49-F238E27FC236}">
                <a16:creationId xmlns:a16="http://schemas.microsoft.com/office/drawing/2014/main" id="{1B799B8F-439F-5442-A98D-FA1644C29BB2}"/>
              </a:ext>
            </a:extLst>
          </p:cNvPr>
          <p:cNvSpPr/>
          <p:nvPr/>
        </p:nvSpPr>
        <p:spPr>
          <a:xfrm>
            <a:off x="1640088" y="2252231"/>
            <a:ext cx="155198" cy="155314"/>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68" name="Google Shape;1081;p187" descr="Adobe Target.png">
            <a:extLst>
              <a:ext uri="{FF2B5EF4-FFF2-40B4-BE49-F238E27FC236}">
                <a16:creationId xmlns:a16="http://schemas.microsoft.com/office/drawing/2014/main" id="{1B30374A-9B98-7140-AD18-1DC689B852A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215275" y="2966795"/>
            <a:ext cx="124752" cy="124846"/>
          </a:xfrm>
          <a:prstGeom prst="rect">
            <a:avLst/>
          </a:prstGeom>
          <a:noFill/>
          <a:ln>
            <a:noFill/>
          </a:ln>
        </p:spPr>
      </p:pic>
      <p:pic>
        <p:nvPicPr>
          <p:cNvPr id="62" name="Google Shape;1093;p187" descr="Adobe Analytics.png">
            <a:extLst>
              <a:ext uri="{FF2B5EF4-FFF2-40B4-BE49-F238E27FC236}">
                <a16:creationId xmlns:a16="http://schemas.microsoft.com/office/drawing/2014/main" id="{678FD64F-A623-ED42-A33C-AF61CD3B7C4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072733" y="2966795"/>
            <a:ext cx="124752" cy="124846"/>
          </a:xfrm>
          <a:prstGeom prst="rect">
            <a:avLst/>
          </a:prstGeom>
          <a:noFill/>
          <a:ln>
            <a:noFill/>
          </a:ln>
        </p:spPr>
      </p:pic>
      <p:sp>
        <p:nvSpPr>
          <p:cNvPr id="71" name="TextBox 70">
            <a:extLst>
              <a:ext uri="{FF2B5EF4-FFF2-40B4-BE49-F238E27FC236}">
                <a16:creationId xmlns:a16="http://schemas.microsoft.com/office/drawing/2014/main" id="{7834D517-2342-2F45-8258-D651D6CEEC13}"/>
              </a:ext>
            </a:extLst>
          </p:cNvPr>
          <p:cNvSpPr txBox="1"/>
          <p:nvPr/>
        </p:nvSpPr>
        <p:spPr>
          <a:xfrm>
            <a:off x="2072733" y="3142792"/>
            <a:ext cx="734845"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dirty="0">
                <a:ln>
                  <a:noFill/>
                </a:ln>
                <a:solidFill>
                  <a:srgbClr val="000000"/>
                </a:solidFill>
                <a:effectLst/>
                <a:uLnTx/>
                <a:uFillTx/>
                <a:latin typeface="Arial"/>
                <a:cs typeface="Arial"/>
                <a:sym typeface="Arial"/>
              </a:rPr>
              <a:t>As the anonymous visitor browses the site the data is captured and sent the Adobe Analytics - Adobe Target draws on the behavioural and segment data to tailor content served by AEM and serve relevant offers</a:t>
            </a:r>
          </a:p>
        </p:txBody>
      </p:sp>
      <p:grpSp>
        <p:nvGrpSpPr>
          <p:cNvPr id="77" name="Group 76">
            <a:extLst>
              <a:ext uri="{FF2B5EF4-FFF2-40B4-BE49-F238E27FC236}">
                <a16:creationId xmlns:a16="http://schemas.microsoft.com/office/drawing/2014/main" id="{BF7BD1F9-93B4-BD48-AA10-1D520180AD6A}"/>
              </a:ext>
            </a:extLst>
          </p:cNvPr>
          <p:cNvGrpSpPr/>
          <p:nvPr/>
        </p:nvGrpSpPr>
        <p:grpSpPr>
          <a:xfrm>
            <a:off x="2910595" y="2966795"/>
            <a:ext cx="425987" cy="791550"/>
            <a:chOff x="1205637" y="2844762"/>
            <a:chExt cx="425987" cy="791550"/>
          </a:xfrm>
        </p:grpSpPr>
        <p:sp>
          <p:nvSpPr>
            <p:cNvPr id="78" name="TextBox 77">
              <a:extLst>
                <a:ext uri="{FF2B5EF4-FFF2-40B4-BE49-F238E27FC236}">
                  <a16:creationId xmlns:a16="http://schemas.microsoft.com/office/drawing/2014/main" id="{23C543A2-C9E3-334B-9047-F5B8599B9780}"/>
                </a:ext>
              </a:extLst>
            </p:cNvPr>
            <p:cNvSpPr txBox="1"/>
            <p:nvPr/>
          </p:nvSpPr>
          <p:spPr>
            <a:xfrm>
              <a:off x="1205637" y="3020759"/>
              <a:ext cx="425987"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As part of various segments in Adobe Audience Manager, the visitor is targeted with ads and banners on third-party websites</a:t>
              </a:r>
            </a:p>
          </p:txBody>
        </p:sp>
        <p:pic>
          <p:nvPicPr>
            <p:cNvPr id="79" name="Google Shape;1084;p187" descr="Adobe Audience Manager.png">
              <a:extLst>
                <a:ext uri="{FF2B5EF4-FFF2-40B4-BE49-F238E27FC236}">
                  <a16:creationId xmlns:a16="http://schemas.microsoft.com/office/drawing/2014/main" id="{D82AB6F5-BD1A-0F49-9C02-8563D993E3AF}"/>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205637" y="2844762"/>
              <a:ext cx="140623" cy="140728"/>
            </a:xfrm>
            <a:prstGeom prst="rect">
              <a:avLst/>
            </a:prstGeom>
            <a:noFill/>
            <a:ln>
              <a:noFill/>
            </a:ln>
          </p:spPr>
        </p:pic>
      </p:grpSp>
      <p:pic>
        <p:nvPicPr>
          <p:cNvPr id="82" name="Google Shape;1081;p187" descr="Adobe Target.png">
            <a:extLst>
              <a:ext uri="{FF2B5EF4-FFF2-40B4-BE49-F238E27FC236}">
                <a16:creationId xmlns:a16="http://schemas.microsoft.com/office/drawing/2014/main" id="{C1C5E660-4168-BB4F-BAE5-A79536C7A77A}"/>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540829" y="2975893"/>
            <a:ext cx="124752" cy="124846"/>
          </a:xfrm>
          <a:prstGeom prst="rect">
            <a:avLst/>
          </a:prstGeom>
          <a:noFill/>
          <a:ln>
            <a:noFill/>
          </a:ln>
        </p:spPr>
      </p:pic>
      <p:sp>
        <p:nvSpPr>
          <p:cNvPr id="84" name="TextBox 83">
            <a:extLst>
              <a:ext uri="{FF2B5EF4-FFF2-40B4-BE49-F238E27FC236}">
                <a16:creationId xmlns:a16="http://schemas.microsoft.com/office/drawing/2014/main" id="{F021187F-63B2-E543-9362-011399F23B4D}"/>
              </a:ext>
            </a:extLst>
          </p:cNvPr>
          <p:cNvSpPr txBox="1"/>
          <p:nvPr/>
        </p:nvSpPr>
        <p:spPr>
          <a:xfrm>
            <a:off x="3398286" y="3142792"/>
            <a:ext cx="1239221"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As the visitor signs up, she consents to receiving further comms and captures high level products and channel preferences. she is also encouraged to download the app so she can keep track of her points balance. the website is now tailored to her needs and </a:t>
            </a:r>
            <a:r>
              <a:rPr kumimoji="0" lang="en-GB" sz="400" b="0" i="0" u="none" strike="noStrike" kern="0" cap="none" spc="20" normalizeH="0" baseline="0" noProof="0" err="1">
                <a:ln>
                  <a:noFill/>
                </a:ln>
                <a:solidFill>
                  <a:srgbClr val="000000"/>
                </a:solidFill>
                <a:effectLst/>
                <a:uLnTx/>
                <a:uFillTx/>
                <a:latin typeface="Arial"/>
                <a:cs typeface="Arial"/>
                <a:sym typeface="Arial"/>
              </a:rPr>
              <a:t>behavior</a:t>
            </a:r>
            <a:r>
              <a:rPr kumimoji="0" lang="en-GB" sz="400" b="0" i="0" u="none" strike="noStrike" kern="0" cap="none" spc="20" normalizeH="0" baseline="0" noProof="0">
                <a:ln>
                  <a:noFill/>
                </a:ln>
                <a:solidFill>
                  <a:srgbClr val="000000"/>
                </a:solidFill>
                <a:effectLst/>
                <a:uLnTx/>
                <a:uFillTx/>
                <a:latin typeface="Arial"/>
                <a:cs typeface="Arial"/>
                <a:sym typeface="Arial"/>
              </a:rPr>
              <a:t>, displaying articles and images related to products she’s interested in..</a:t>
            </a:r>
          </a:p>
        </p:txBody>
      </p:sp>
      <p:pic>
        <p:nvPicPr>
          <p:cNvPr id="86" name="Google Shape;1084;p187" descr="Adobe Audience Manager.png">
            <a:extLst>
              <a:ext uri="{FF2B5EF4-FFF2-40B4-BE49-F238E27FC236}">
                <a16:creationId xmlns:a16="http://schemas.microsoft.com/office/drawing/2014/main" id="{219570C0-D616-784A-955D-43057FFA10A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382416" y="2966795"/>
            <a:ext cx="140623" cy="140728"/>
          </a:xfrm>
          <a:prstGeom prst="rect">
            <a:avLst/>
          </a:prstGeom>
          <a:noFill/>
          <a:ln>
            <a:noFill/>
          </a:ln>
        </p:spPr>
      </p:pic>
      <p:sp>
        <p:nvSpPr>
          <p:cNvPr id="88" name="TextBox 87">
            <a:extLst>
              <a:ext uri="{FF2B5EF4-FFF2-40B4-BE49-F238E27FC236}">
                <a16:creationId xmlns:a16="http://schemas.microsoft.com/office/drawing/2014/main" id="{B1CD090D-C90E-EA4A-9CC9-5B41A5EAF346}"/>
              </a:ext>
            </a:extLst>
          </p:cNvPr>
          <p:cNvSpPr txBox="1"/>
          <p:nvPr/>
        </p:nvSpPr>
        <p:spPr>
          <a:xfrm>
            <a:off x="3398286" y="3913211"/>
            <a:ext cx="89207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She also agrees to receive communications and with the terms of use and conditions</a:t>
            </a:r>
          </a:p>
        </p:txBody>
      </p:sp>
      <p:pic>
        <p:nvPicPr>
          <p:cNvPr id="92" name="Google Shape;1105;p187" descr="Adobe Campaign.png">
            <a:extLst>
              <a:ext uri="{FF2B5EF4-FFF2-40B4-BE49-F238E27FC236}">
                <a16:creationId xmlns:a16="http://schemas.microsoft.com/office/drawing/2014/main" id="{AEB92E09-D8FD-D544-9720-4F2F4119E672}"/>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3540829" y="3737214"/>
            <a:ext cx="124509" cy="124846"/>
          </a:xfrm>
          <a:prstGeom prst="rect">
            <a:avLst/>
          </a:prstGeom>
          <a:noFill/>
          <a:ln>
            <a:noFill/>
          </a:ln>
        </p:spPr>
      </p:pic>
      <p:pic>
        <p:nvPicPr>
          <p:cNvPr id="93" name="Google Shape;1093;p187" descr="Adobe Analytics.png">
            <a:extLst>
              <a:ext uri="{FF2B5EF4-FFF2-40B4-BE49-F238E27FC236}">
                <a16:creationId xmlns:a16="http://schemas.microsoft.com/office/drawing/2014/main" id="{66726F8B-12B2-C948-BE53-AEFB5E1A145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3398286" y="3737214"/>
            <a:ext cx="124752" cy="124846"/>
          </a:xfrm>
          <a:prstGeom prst="rect">
            <a:avLst/>
          </a:prstGeom>
          <a:noFill/>
          <a:ln>
            <a:noFill/>
          </a:ln>
        </p:spPr>
      </p:pic>
      <p:grpSp>
        <p:nvGrpSpPr>
          <p:cNvPr id="13" name="Group 12">
            <a:extLst>
              <a:ext uri="{FF2B5EF4-FFF2-40B4-BE49-F238E27FC236}">
                <a16:creationId xmlns:a16="http://schemas.microsoft.com/office/drawing/2014/main" id="{8B3DEA5A-6DB8-7649-912D-587FB8C05478}"/>
              </a:ext>
            </a:extLst>
          </p:cNvPr>
          <p:cNvGrpSpPr/>
          <p:nvPr/>
        </p:nvGrpSpPr>
        <p:grpSpPr>
          <a:xfrm>
            <a:off x="4724707" y="2966795"/>
            <a:ext cx="701277" cy="1099327"/>
            <a:chOff x="4845635" y="4123945"/>
            <a:chExt cx="701277" cy="1099327"/>
          </a:xfrm>
        </p:grpSpPr>
        <p:sp>
          <p:nvSpPr>
            <p:cNvPr id="95" name="TextBox 94">
              <a:extLst>
                <a:ext uri="{FF2B5EF4-FFF2-40B4-BE49-F238E27FC236}">
                  <a16:creationId xmlns:a16="http://schemas.microsoft.com/office/drawing/2014/main" id="{82EA7353-852D-8547-902F-583A140E3FC7}"/>
                </a:ext>
              </a:extLst>
            </p:cNvPr>
            <p:cNvSpPr txBox="1"/>
            <p:nvPr/>
          </p:nvSpPr>
          <p:spPr>
            <a:xfrm>
              <a:off x="4861506" y="4299942"/>
              <a:ext cx="685406"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After registering, Alice is segmented based on her 1st, 2nd and 3rd party data, content engagement as well RFV and a unique mix of offers / recommendations are determined - an email is sent through Adobe Campaign to welcome her to boots and to share with her contextually relevant content and CTAs - testing whether she wishes to join specific audience groups</a:t>
              </a:r>
            </a:p>
          </p:txBody>
        </p:sp>
        <p:pic>
          <p:nvPicPr>
            <p:cNvPr id="96" name="Google Shape;1105;p187" descr="Adobe Campaign.png">
              <a:extLst>
                <a:ext uri="{FF2B5EF4-FFF2-40B4-BE49-F238E27FC236}">
                  <a16:creationId xmlns:a16="http://schemas.microsoft.com/office/drawing/2014/main" id="{A87CA994-94A3-894E-8E02-81CA350CCDE5}"/>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004048" y="4123945"/>
              <a:ext cx="124509" cy="124846"/>
            </a:xfrm>
            <a:prstGeom prst="rect">
              <a:avLst/>
            </a:prstGeom>
            <a:noFill/>
            <a:ln>
              <a:noFill/>
            </a:ln>
          </p:spPr>
        </p:pic>
        <p:pic>
          <p:nvPicPr>
            <p:cNvPr id="97" name="Google Shape;1093;p187" descr="Adobe Analytics.png">
              <a:extLst>
                <a:ext uri="{FF2B5EF4-FFF2-40B4-BE49-F238E27FC236}">
                  <a16:creationId xmlns:a16="http://schemas.microsoft.com/office/drawing/2014/main" id="{FBF7AE10-CBE7-7149-A7E4-CD2466EFD8C8}"/>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845635" y="4123945"/>
              <a:ext cx="124752" cy="124846"/>
            </a:xfrm>
            <a:prstGeom prst="rect">
              <a:avLst/>
            </a:prstGeom>
            <a:noFill/>
            <a:ln>
              <a:noFill/>
            </a:ln>
          </p:spPr>
        </p:pic>
      </p:grpSp>
      <p:pic>
        <p:nvPicPr>
          <p:cNvPr id="99" name="Google Shape;1081;p187" descr="Adobe Target.png">
            <a:extLst>
              <a:ext uri="{FF2B5EF4-FFF2-40B4-BE49-F238E27FC236}">
                <a16:creationId xmlns:a16="http://schemas.microsoft.com/office/drawing/2014/main" id="{F9EA05E2-56B0-0F4E-90D2-81F510E596BE}"/>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683862" y="2966795"/>
            <a:ext cx="124752" cy="124846"/>
          </a:xfrm>
          <a:prstGeom prst="rect">
            <a:avLst/>
          </a:prstGeom>
          <a:noFill/>
          <a:ln>
            <a:noFill/>
          </a:ln>
        </p:spPr>
      </p:pic>
      <p:sp>
        <p:nvSpPr>
          <p:cNvPr id="100" name="TextBox 99">
            <a:extLst>
              <a:ext uri="{FF2B5EF4-FFF2-40B4-BE49-F238E27FC236}">
                <a16:creationId xmlns:a16="http://schemas.microsoft.com/office/drawing/2014/main" id="{858B86F1-CDA6-3C45-A570-10E9D6ECEA6A}"/>
              </a:ext>
            </a:extLst>
          </p:cNvPr>
          <p:cNvSpPr txBox="1"/>
          <p:nvPr/>
        </p:nvSpPr>
        <p:spPr>
          <a:xfrm>
            <a:off x="5549203" y="3148637"/>
            <a:ext cx="59711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Alice now visits the website, her information and previous engagement with Boots is used to tailor the content and to drive a desired behaviour</a:t>
            </a:r>
          </a:p>
        </p:txBody>
      </p:sp>
      <p:pic>
        <p:nvPicPr>
          <p:cNvPr id="101" name="Google Shape;1084;p187" descr="Adobe Audience Manager.png">
            <a:extLst>
              <a:ext uri="{FF2B5EF4-FFF2-40B4-BE49-F238E27FC236}">
                <a16:creationId xmlns:a16="http://schemas.microsoft.com/office/drawing/2014/main" id="{BA9822C9-353E-AD40-BE5D-C5B5A3143BE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515150" y="2958191"/>
            <a:ext cx="140623" cy="140728"/>
          </a:xfrm>
          <a:prstGeom prst="rect">
            <a:avLst/>
          </a:prstGeom>
          <a:noFill/>
          <a:ln>
            <a:noFill/>
          </a:ln>
        </p:spPr>
      </p:pic>
      <p:sp>
        <p:nvSpPr>
          <p:cNvPr id="103" name="TextBox 102">
            <a:extLst>
              <a:ext uri="{FF2B5EF4-FFF2-40B4-BE49-F238E27FC236}">
                <a16:creationId xmlns:a16="http://schemas.microsoft.com/office/drawing/2014/main" id="{8F68D990-BBCD-7C45-8292-F167EAAC94A5}"/>
              </a:ext>
            </a:extLst>
          </p:cNvPr>
          <p:cNvSpPr txBox="1"/>
          <p:nvPr/>
        </p:nvSpPr>
        <p:spPr>
          <a:xfrm>
            <a:off x="6271325" y="3147543"/>
            <a:ext cx="562149"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Later that day a message appears on her iPhone reminding her that her basket contains a time limited offer and asks if she wants too proceed - the purchase is completed through the app</a:t>
            </a:r>
          </a:p>
        </p:txBody>
      </p:sp>
      <p:pic>
        <p:nvPicPr>
          <p:cNvPr id="105" name="Google Shape;1090;p187" descr="Adobe Experience Manager.png">
            <a:extLst>
              <a:ext uri="{FF2B5EF4-FFF2-40B4-BE49-F238E27FC236}">
                <a16:creationId xmlns:a16="http://schemas.microsoft.com/office/drawing/2014/main" id="{E4233283-F273-A645-A921-AC617C6A939B}"/>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6976885" y="2971231"/>
            <a:ext cx="125017" cy="124846"/>
          </a:xfrm>
          <a:prstGeom prst="rect">
            <a:avLst/>
          </a:prstGeom>
          <a:noFill/>
          <a:ln>
            <a:noFill/>
          </a:ln>
        </p:spPr>
      </p:pic>
      <p:sp>
        <p:nvSpPr>
          <p:cNvPr id="106" name="TextBox 105">
            <a:extLst>
              <a:ext uri="{FF2B5EF4-FFF2-40B4-BE49-F238E27FC236}">
                <a16:creationId xmlns:a16="http://schemas.microsoft.com/office/drawing/2014/main" id="{C39BEE05-5140-F440-B89A-E4FC87A433A8}"/>
              </a:ext>
            </a:extLst>
          </p:cNvPr>
          <p:cNvSpPr txBox="1"/>
          <p:nvPr/>
        </p:nvSpPr>
        <p:spPr>
          <a:xfrm>
            <a:off x="6976885" y="3151525"/>
            <a:ext cx="543225"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As she approaches the store her App pings and let’s her know of an instore promotion from a trusted partner - In addition to the return Alice buys the instore offer and her points are updated in real time</a:t>
            </a:r>
          </a:p>
        </p:txBody>
      </p:sp>
      <p:cxnSp>
        <p:nvCxnSpPr>
          <p:cNvPr id="107" name="Straight Connector 106">
            <a:extLst>
              <a:ext uri="{FF2B5EF4-FFF2-40B4-BE49-F238E27FC236}">
                <a16:creationId xmlns:a16="http://schemas.microsoft.com/office/drawing/2014/main" id="{D56A5F4B-B30D-654C-99BC-3513007BD6F4}"/>
              </a:ext>
            </a:extLst>
          </p:cNvPr>
          <p:cNvCxnSpPr>
            <a:cxnSpLocks/>
          </p:cNvCxnSpPr>
          <p:nvPr/>
        </p:nvCxnSpPr>
        <p:spPr>
          <a:xfrm>
            <a:off x="1376752" y="3033654"/>
            <a:ext cx="655248" cy="0"/>
          </a:xfrm>
          <a:prstGeom prst="line">
            <a:avLst/>
          </a:prstGeom>
          <a:ln w="6350">
            <a:solidFill>
              <a:srgbClr val="869AB6"/>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8818569-B5A3-6E4F-A158-8E22C2A59ACF}"/>
              </a:ext>
            </a:extLst>
          </p:cNvPr>
          <p:cNvCxnSpPr>
            <a:cxnSpLocks/>
          </p:cNvCxnSpPr>
          <p:nvPr/>
        </p:nvCxnSpPr>
        <p:spPr>
          <a:xfrm>
            <a:off x="2346447" y="3033654"/>
            <a:ext cx="541896" cy="0"/>
          </a:xfrm>
          <a:prstGeom prst="line">
            <a:avLst/>
          </a:prstGeom>
          <a:ln w="6350">
            <a:solidFill>
              <a:srgbClr val="869AB6"/>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77AB9E7-E046-8549-AEA3-1FD4EBDA724C}"/>
              </a:ext>
            </a:extLst>
          </p:cNvPr>
          <p:cNvCxnSpPr>
            <a:cxnSpLocks/>
          </p:cNvCxnSpPr>
          <p:nvPr/>
        </p:nvCxnSpPr>
        <p:spPr>
          <a:xfrm>
            <a:off x="3626953" y="3033654"/>
            <a:ext cx="1010554" cy="0"/>
          </a:xfrm>
          <a:prstGeom prst="line">
            <a:avLst/>
          </a:prstGeom>
          <a:ln w="6350">
            <a:solidFill>
              <a:srgbClr val="869AB6"/>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90AE9C1-F2DE-C041-96BC-6CEA27C32558}"/>
              </a:ext>
            </a:extLst>
          </p:cNvPr>
          <p:cNvCxnSpPr>
            <a:cxnSpLocks/>
          </p:cNvCxnSpPr>
          <p:nvPr/>
        </p:nvCxnSpPr>
        <p:spPr>
          <a:xfrm>
            <a:off x="3044194" y="3033654"/>
            <a:ext cx="294092" cy="0"/>
          </a:xfrm>
          <a:prstGeom prst="line">
            <a:avLst/>
          </a:prstGeom>
          <a:ln w="6350">
            <a:solidFill>
              <a:srgbClr val="869AB6"/>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1C36991-92E2-C649-856B-D15A5316118F}"/>
              </a:ext>
            </a:extLst>
          </p:cNvPr>
          <p:cNvCxnSpPr>
            <a:cxnSpLocks/>
          </p:cNvCxnSpPr>
          <p:nvPr/>
        </p:nvCxnSpPr>
        <p:spPr>
          <a:xfrm>
            <a:off x="4850525" y="3033654"/>
            <a:ext cx="622227" cy="0"/>
          </a:xfrm>
          <a:prstGeom prst="line">
            <a:avLst/>
          </a:prstGeom>
          <a:ln w="6350">
            <a:solidFill>
              <a:srgbClr val="869AB6"/>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2C281AE-C475-5844-B70C-C8B69850FCE7}"/>
              </a:ext>
            </a:extLst>
          </p:cNvPr>
          <p:cNvCxnSpPr>
            <a:cxnSpLocks/>
          </p:cNvCxnSpPr>
          <p:nvPr/>
        </p:nvCxnSpPr>
        <p:spPr>
          <a:xfrm>
            <a:off x="5842000" y="3029218"/>
            <a:ext cx="381379" cy="0"/>
          </a:xfrm>
          <a:prstGeom prst="line">
            <a:avLst/>
          </a:prstGeom>
          <a:ln w="6350">
            <a:solidFill>
              <a:srgbClr val="869AB6"/>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6F5238D-1DE3-1143-8FEB-54A614C0C271}"/>
              </a:ext>
            </a:extLst>
          </p:cNvPr>
          <p:cNvCxnSpPr>
            <a:cxnSpLocks/>
            <a:stCxn id="64" idx="3"/>
          </p:cNvCxnSpPr>
          <p:nvPr/>
        </p:nvCxnSpPr>
        <p:spPr>
          <a:xfrm>
            <a:off x="6389610" y="3033654"/>
            <a:ext cx="182799" cy="0"/>
          </a:xfrm>
          <a:prstGeom prst="line">
            <a:avLst/>
          </a:prstGeom>
          <a:ln w="6350">
            <a:solidFill>
              <a:srgbClr val="00B140"/>
            </a:solidFill>
            <a:prstDash val="dash"/>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732CA7C-95B3-A344-AC8B-1946F69C5B6E}"/>
              </a:ext>
            </a:extLst>
          </p:cNvPr>
          <p:cNvCxnSpPr>
            <a:cxnSpLocks/>
          </p:cNvCxnSpPr>
          <p:nvPr/>
        </p:nvCxnSpPr>
        <p:spPr>
          <a:xfrm>
            <a:off x="7239024" y="3039325"/>
            <a:ext cx="365856" cy="0"/>
          </a:xfrm>
          <a:prstGeom prst="line">
            <a:avLst/>
          </a:prstGeom>
          <a:ln w="6350">
            <a:solidFill>
              <a:srgbClr val="00B140"/>
            </a:solidFill>
            <a:prstDash val="dash"/>
            <a:tailEnd type="triangle" w="sm" len="sm"/>
          </a:ln>
        </p:spPr>
        <p:style>
          <a:lnRef idx="1">
            <a:schemeClr val="accent1"/>
          </a:lnRef>
          <a:fillRef idx="0">
            <a:schemeClr val="accent1"/>
          </a:fillRef>
          <a:effectRef idx="0">
            <a:schemeClr val="accent1"/>
          </a:effectRef>
          <a:fontRef idx="minor">
            <a:schemeClr val="tx1"/>
          </a:fontRef>
        </p:style>
      </p:cxnSp>
      <p:pic>
        <p:nvPicPr>
          <p:cNvPr id="121" name="Google Shape;1081;p187" descr="Adobe Target.png">
            <a:extLst>
              <a:ext uri="{FF2B5EF4-FFF2-40B4-BE49-F238E27FC236}">
                <a16:creationId xmlns:a16="http://schemas.microsoft.com/office/drawing/2014/main" id="{EE2A8186-BBAB-C647-A024-39E4EE41B7AF}"/>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599155" y="2971231"/>
            <a:ext cx="124752" cy="124846"/>
          </a:xfrm>
          <a:prstGeom prst="rect">
            <a:avLst/>
          </a:prstGeom>
          <a:noFill/>
          <a:ln>
            <a:noFill/>
          </a:ln>
        </p:spPr>
      </p:pic>
      <p:cxnSp>
        <p:nvCxnSpPr>
          <p:cNvPr id="123" name="Straight Connector 122">
            <a:extLst>
              <a:ext uri="{FF2B5EF4-FFF2-40B4-BE49-F238E27FC236}">
                <a16:creationId xmlns:a16="http://schemas.microsoft.com/office/drawing/2014/main" id="{431A9E5C-72BF-B641-97F7-AB7EDDB22697}"/>
              </a:ext>
            </a:extLst>
          </p:cNvPr>
          <p:cNvCxnSpPr>
            <a:cxnSpLocks/>
          </p:cNvCxnSpPr>
          <p:nvPr/>
        </p:nvCxnSpPr>
        <p:spPr>
          <a:xfrm>
            <a:off x="6713459" y="3029218"/>
            <a:ext cx="246899" cy="0"/>
          </a:xfrm>
          <a:prstGeom prst="line">
            <a:avLst/>
          </a:prstGeom>
          <a:ln w="6350">
            <a:solidFill>
              <a:srgbClr val="00B140"/>
            </a:solidFill>
            <a:prstDash val="dash"/>
            <a:tailEnd type="triangle" w="sm" len="sm"/>
          </a:ln>
        </p:spPr>
        <p:style>
          <a:lnRef idx="1">
            <a:schemeClr val="accent1"/>
          </a:lnRef>
          <a:fillRef idx="0">
            <a:schemeClr val="accent1"/>
          </a:fillRef>
          <a:effectRef idx="0">
            <a:schemeClr val="accent1"/>
          </a:effectRef>
          <a:fontRef idx="minor">
            <a:schemeClr val="tx1"/>
          </a:fontRef>
        </p:style>
      </p:cxnSp>
      <p:pic>
        <p:nvPicPr>
          <p:cNvPr id="126" name="Google Shape;1105;p187" descr="Adobe Campaign.png">
            <a:extLst>
              <a:ext uri="{FF2B5EF4-FFF2-40B4-BE49-F238E27FC236}">
                <a16:creationId xmlns:a16="http://schemas.microsoft.com/office/drawing/2014/main" id="{1A703AB1-8A5D-1443-996C-095877952793}"/>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797613" y="2966795"/>
            <a:ext cx="124509" cy="124846"/>
          </a:xfrm>
          <a:prstGeom prst="rect">
            <a:avLst/>
          </a:prstGeom>
          <a:noFill/>
          <a:ln>
            <a:noFill/>
          </a:ln>
        </p:spPr>
      </p:pic>
      <p:pic>
        <p:nvPicPr>
          <p:cNvPr id="127" name="Google Shape;1093;p187" descr="Adobe Analytics.png">
            <a:extLst>
              <a:ext uri="{FF2B5EF4-FFF2-40B4-BE49-F238E27FC236}">
                <a16:creationId xmlns:a16="http://schemas.microsoft.com/office/drawing/2014/main" id="{BB82DF13-BA73-264B-9D64-5D8491EA395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639200" y="2966795"/>
            <a:ext cx="124752" cy="124846"/>
          </a:xfrm>
          <a:prstGeom prst="rect">
            <a:avLst/>
          </a:prstGeom>
          <a:noFill/>
          <a:ln>
            <a:noFill/>
          </a:ln>
        </p:spPr>
      </p:pic>
      <p:pic>
        <p:nvPicPr>
          <p:cNvPr id="130" name="Google Shape;1105;p187" descr="Adobe Campaign.png">
            <a:extLst>
              <a:ext uri="{FF2B5EF4-FFF2-40B4-BE49-F238E27FC236}">
                <a16:creationId xmlns:a16="http://schemas.microsoft.com/office/drawing/2014/main" id="{EBADD7FE-2FCF-224A-8D38-FDD97D2C357E}"/>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797617" y="3610549"/>
            <a:ext cx="124509" cy="124846"/>
          </a:xfrm>
          <a:prstGeom prst="rect">
            <a:avLst/>
          </a:prstGeom>
          <a:noFill/>
          <a:ln>
            <a:noFill/>
          </a:ln>
        </p:spPr>
      </p:pic>
      <p:pic>
        <p:nvPicPr>
          <p:cNvPr id="131" name="Google Shape;1093;p187" descr="Adobe Analytics.png">
            <a:extLst>
              <a:ext uri="{FF2B5EF4-FFF2-40B4-BE49-F238E27FC236}">
                <a16:creationId xmlns:a16="http://schemas.microsoft.com/office/drawing/2014/main" id="{B6E97435-9406-7745-89DD-E2CE029F2C1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639204" y="3610549"/>
            <a:ext cx="124752" cy="124846"/>
          </a:xfrm>
          <a:prstGeom prst="rect">
            <a:avLst/>
          </a:prstGeom>
          <a:noFill/>
          <a:ln>
            <a:noFill/>
          </a:ln>
        </p:spPr>
      </p:pic>
      <p:sp>
        <p:nvSpPr>
          <p:cNvPr id="125" name="TextBox 124">
            <a:extLst>
              <a:ext uri="{FF2B5EF4-FFF2-40B4-BE49-F238E27FC236}">
                <a16:creationId xmlns:a16="http://schemas.microsoft.com/office/drawing/2014/main" id="{118CCDAB-F296-9041-B602-5920B85140D7}"/>
              </a:ext>
            </a:extLst>
          </p:cNvPr>
          <p:cNvSpPr txBox="1"/>
          <p:nvPr/>
        </p:nvSpPr>
        <p:spPr>
          <a:xfrm>
            <a:off x="7652547" y="3142792"/>
            <a:ext cx="122203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 week later, Alice receives news that one of her preferred products is now back in store - even better she has enough points to redeem and get it right for free!</a:t>
            </a:r>
          </a:p>
        </p:txBody>
      </p:sp>
      <p:sp>
        <p:nvSpPr>
          <p:cNvPr id="129" name="TextBox 128">
            <a:extLst>
              <a:ext uri="{FF2B5EF4-FFF2-40B4-BE49-F238E27FC236}">
                <a16:creationId xmlns:a16="http://schemas.microsoft.com/office/drawing/2014/main" id="{5FEB4FFC-7353-644A-A9F0-20BE34E78F67}"/>
              </a:ext>
            </a:extLst>
          </p:cNvPr>
          <p:cNvSpPr txBox="1"/>
          <p:nvPr/>
        </p:nvSpPr>
        <p:spPr>
          <a:xfrm>
            <a:off x="7654554" y="3786546"/>
            <a:ext cx="124359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One month later, the No7 moisturiser Alice purchased will need replacing soon. Boots sends a message about replenishing the product with a direct link to the product page</a:t>
            </a:r>
          </a:p>
        </p:txBody>
      </p:sp>
      <p:sp>
        <p:nvSpPr>
          <p:cNvPr id="133" name="TextBox 132">
            <a:extLst>
              <a:ext uri="{FF2B5EF4-FFF2-40B4-BE49-F238E27FC236}">
                <a16:creationId xmlns:a16="http://schemas.microsoft.com/office/drawing/2014/main" id="{D187BB85-DB35-E748-A0E7-EEBC51AB35B6}"/>
              </a:ext>
            </a:extLst>
          </p:cNvPr>
          <p:cNvSpPr txBox="1"/>
          <p:nvPr/>
        </p:nvSpPr>
        <p:spPr>
          <a:xfrm>
            <a:off x="7644678" y="4254667"/>
            <a:ext cx="1223277"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 few days later Alice is asked to complete a short survey on her experience - as she completes the survey more data is captured to enable boots to personalise her experience and to enable boots to refine the targeting of new audiences through Adobe Audience Manager</a:t>
            </a:r>
          </a:p>
        </p:txBody>
      </p:sp>
      <p:pic>
        <p:nvPicPr>
          <p:cNvPr id="134" name="Google Shape;1105;p187" descr="Adobe Campaign.png">
            <a:extLst>
              <a:ext uri="{FF2B5EF4-FFF2-40B4-BE49-F238E27FC236}">
                <a16:creationId xmlns:a16="http://schemas.microsoft.com/office/drawing/2014/main" id="{70D7FB16-3D16-E64C-98CA-EB12B56B114F}"/>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7628807" y="4078670"/>
            <a:ext cx="124509" cy="124846"/>
          </a:xfrm>
          <a:prstGeom prst="rect">
            <a:avLst/>
          </a:prstGeom>
          <a:noFill/>
          <a:ln>
            <a:noFill/>
          </a:ln>
        </p:spPr>
      </p:pic>
      <p:sp>
        <p:nvSpPr>
          <p:cNvPr id="2" name="Oval 1">
            <a:extLst>
              <a:ext uri="{FF2B5EF4-FFF2-40B4-BE49-F238E27FC236}">
                <a16:creationId xmlns:a16="http://schemas.microsoft.com/office/drawing/2014/main" id="{6F29B4F3-C633-9C43-B446-C7D54DEE447B}"/>
              </a:ext>
            </a:extLst>
          </p:cNvPr>
          <p:cNvSpPr/>
          <p:nvPr/>
        </p:nvSpPr>
        <p:spPr>
          <a:xfrm>
            <a:off x="3382416" y="2823352"/>
            <a:ext cx="125999" cy="125999"/>
          </a:xfrm>
          <a:prstGeom prst="ellipse">
            <a:avLst/>
          </a:prstGeom>
          <a:solidFill>
            <a:srgbClr val="FF4141">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7" name="Oval 86">
            <a:extLst>
              <a:ext uri="{FF2B5EF4-FFF2-40B4-BE49-F238E27FC236}">
                <a16:creationId xmlns:a16="http://schemas.microsoft.com/office/drawing/2014/main" id="{6CD9CDF6-2A32-E04F-8972-2A6FBD02F955}"/>
              </a:ext>
            </a:extLst>
          </p:cNvPr>
          <p:cNvSpPr/>
          <p:nvPr/>
        </p:nvSpPr>
        <p:spPr>
          <a:xfrm>
            <a:off x="6261840" y="2823352"/>
            <a:ext cx="125999" cy="125999"/>
          </a:xfrm>
          <a:prstGeom prst="ellipse">
            <a:avLst/>
          </a:prstGeom>
          <a:solidFill>
            <a:srgbClr val="FFC000">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9" name="Oval 88">
            <a:extLst>
              <a:ext uri="{FF2B5EF4-FFF2-40B4-BE49-F238E27FC236}">
                <a16:creationId xmlns:a16="http://schemas.microsoft.com/office/drawing/2014/main" id="{626E4223-7A5E-3642-8B67-56081E4604CA}"/>
              </a:ext>
            </a:extLst>
          </p:cNvPr>
          <p:cNvSpPr/>
          <p:nvPr/>
        </p:nvSpPr>
        <p:spPr>
          <a:xfrm>
            <a:off x="5515150" y="2823352"/>
            <a:ext cx="125999" cy="125999"/>
          </a:xfrm>
          <a:prstGeom prst="ellipse">
            <a:avLst/>
          </a:prstGeom>
          <a:solidFill>
            <a:srgbClr val="FFC000">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0" name="Oval 89">
            <a:extLst>
              <a:ext uri="{FF2B5EF4-FFF2-40B4-BE49-F238E27FC236}">
                <a16:creationId xmlns:a16="http://schemas.microsoft.com/office/drawing/2014/main" id="{5DEDED0B-B750-D641-959B-5A655DCC8703}"/>
              </a:ext>
            </a:extLst>
          </p:cNvPr>
          <p:cNvSpPr/>
          <p:nvPr/>
        </p:nvSpPr>
        <p:spPr>
          <a:xfrm>
            <a:off x="7639200" y="2823352"/>
            <a:ext cx="125999" cy="125999"/>
          </a:xfrm>
          <a:prstGeom prst="ellipse">
            <a:avLst/>
          </a:prstGeom>
          <a:solidFill>
            <a:srgbClr val="FF4141">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91" name="Oval 90">
            <a:extLst>
              <a:ext uri="{FF2B5EF4-FFF2-40B4-BE49-F238E27FC236}">
                <a16:creationId xmlns:a16="http://schemas.microsoft.com/office/drawing/2014/main" id="{A1E6D42B-67EF-E34E-B248-5641BA91ED45}"/>
              </a:ext>
            </a:extLst>
          </p:cNvPr>
          <p:cNvSpPr/>
          <p:nvPr/>
        </p:nvSpPr>
        <p:spPr>
          <a:xfrm>
            <a:off x="7797613" y="2823352"/>
            <a:ext cx="125999" cy="125999"/>
          </a:xfrm>
          <a:prstGeom prst="ellipse">
            <a:avLst/>
          </a:prstGeom>
          <a:solidFill>
            <a:srgbClr val="7030A0">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02" name="Oval 101">
            <a:extLst>
              <a:ext uri="{FF2B5EF4-FFF2-40B4-BE49-F238E27FC236}">
                <a16:creationId xmlns:a16="http://schemas.microsoft.com/office/drawing/2014/main" id="{3AB514BD-437C-A44F-BB0B-8AF8C96FEE69}"/>
              </a:ext>
            </a:extLst>
          </p:cNvPr>
          <p:cNvSpPr/>
          <p:nvPr/>
        </p:nvSpPr>
        <p:spPr>
          <a:xfrm>
            <a:off x="7639204" y="3459691"/>
            <a:ext cx="125999" cy="125999"/>
          </a:xfrm>
          <a:prstGeom prst="ellipse">
            <a:avLst/>
          </a:prstGeom>
          <a:solidFill>
            <a:srgbClr val="7030A0">
              <a:alpha val="5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6" name="Group 5">
            <a:extLst>
              <a:ext uri="{FF2B5EF4-FFF2-40B4-BE49-F238E27FC236}">
                <a16:creationId xmlns:a16="http://schemas.microsoft.com/office/drawing/2014/main" id="{FDB08B3B-DA12-854D-BE3E-12D9ABF07E51}"/>
              </a:ext>
            </a:extLst>
          </p:cNvPr>
          <p:cNvGrpSpPr/>
          <p:nvPr/>
        </p:nvGrpSpPr>
        <p:grpSpPr>
          <a:xfrm>
            <a:off x="4759958" y="330659"/>
            <a:ext cx="3826510" cy="441920"/>
            <a:chOff x="5217158" y="262561"/>
            <a:chExt cx="3826510" cy="441920"/>
          </a:xfrm>
        </p:grpSpPr>
        <p:sp>
          <p:nvSpPr>
            <p:cNvPr id="40" name="TextBox 39">
              <a:extLst>
                <a:ext uri="{FF2B5EF4-FFF2-40B4-BE49-F238E27FC236}">
                  <a16:creationId xmlns:a16="http://schemas.microsoft.com/office/drawing/2014/main" id="{069C25C6-820B-FB48-B7BA-299DCD98DCF9}"/>
                </a:ext>
              </a:extLst>
            </p:cNvPr>
            <p:cNvSpPr txBox="1"/>
            <p:nvPr/>
          </p:nvSpPr>
          <p:spPr>
            <a:xfrm>
              <a:off x="5237330" y="262561"/>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1" i="0" u="none" strike="noStrike" kern="0" cap="none" spc="0" normalizeH="0" baseline="0" noProof="0">
                  <a:ln>
                    <a:noFill/>
                  </a:ln>
                  <a:solidFill>
                    <a:srgbClr val="000000"/>
                  </a:solidFill>
                  <a:effectLst/>
                  <a:uLnTx/>
                  <a:uFillTx/>
                  <a:latin typeface="Arial"/>
                  <a:cs typeface="Arial"/>
                  <a:sym typeface="Arial"/>
                </a:rPr>
                <a:t>KEY</a:t>
              </a:r>
            </a:p>
          </p:txBody>
        </p:sp>
        <p:grpSp>
          <p:nvGrpSpPr>
            <p:cNvPr id="151" name="Google Shape;1079;p187">
              <a:extLst>
                <a:ext uri="{FF2B5EF4-FFF2-40B4-BE49-F238E27FC236}">
                  <a16:creationId xmlns:a16="http://schemas.microsoft.com/office/drawing/2014/main" id="{28D522ED-8FAC-2543-A0BA-40452F97DC9B}"/>
                </a:ext>
              </a:extLst>
            </p:cNvPr>
            <p:cNvGrpSpPr/>
            <p:nvPr/>
          </p:nvGrpSpPr>
          <p:grpSpPr>
            <a:xfrm>
              <a:off x="5217158" y="351477"/>
              <a:ext cx="155198" cy="155314"/>
              <a:chOff x="6032066" y="1852204"/>
              <a:chExt cx="313500" cy="313500"/>
            </a:xfrm>
          </p:grpSpPr>
          <p:sp>
            <p:nvSpPr>
              <p:cNvPr id="152" name="Google Shape;1080;p187">
                <a:extLst>
                  <a:ext uri="{FF2B5EF4-FFF2-40B4-BE49-F238E27FC236}">
                    <a16:creationId xmlns:a16="http://schemas.microsoft.com/office/drawing/2014/main" id="{DFC03497-D623-B846-86F0-05DCEFAB79A5}"/>
                  </a:ext>
                </a:extLst>
              </p:cNvPr>
              <p:cNvSpPr/>
              <p:nvPr/>
            </p:nvSpPr>
            <p:spPr>
              <a:xfrm>
                <a:off x="6032066" y="1852204"/>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153" name="Google Shape;1081;p187" descr="Adobe Target.png">
                <a:extLst>
                  <a:ext uri="{FF2B5EF4-FFF2-40B4-BE49-F238E27FC236}">
                    <a16:creationId xmlns:a16="http://schemas.microsoft.com/office/drawing/2014/main" id="{730E8887-5BDA-5349-89FB-27BB6CE3038C}"/>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062799" y="1882937"/>
                <a:ext cx="252000" cy="252000"/>
              </a:xfrm>
              <a:prstGeom prst="rect">
                <a:avLst/>
              </a:prstGeom>
              <a:noFill/>
              <a:ln>
                <a:noFill/>
              </a:ln>
            </p:spPr>
          </p:pic>
        </p:grpSp>
        <p:grpSp>
          <p:nvGrpSpPr>
            <p:cNvPr id="163" name="Google Shape;1103;p187">
              <a:extLst>
                <a:ext uri="{FF2B5EF4-FFF2-40B4-BE49-F238E27FC236}">
                  <a16:creationId xmlns:a16="http://schemas.microsoft.com/office/drawing/2014/main" id="{40F20872-C936-A145-8A3D-A0AF86031026}"/>
                </a:ext>
              </a:extLst>
            </p:cNvPr>
            <p:cNvGrpSpPr/>
            <p:nvPr/>
          </p:nvGrpSpPr>
          <p:grpSpPr>
            <a:xfrm>
              <a:off x="5217158" y="492648"/>
              <a:ext cx="155198" cy="155314"/>
              <a:chOff x="3596502" y="1678083"/>
              <a:chExt cx="313500" cy="313500"/>
            </a:xfrm>
          </p:grpSpPr>
          <p:sp>
            <p:nvSpPr>
              <p:cNvPr id="164" name="Google Shape;1104;p187">
                <a:extLst>
                  <a:ext uri="{FF2B5EF4-FFF2-40B4-BE49-F238E27FC236}">
                    <a16:creationId xmlns:a16="http://schemas.microsoft.com/office/drawing/2014/main" id="{844106B8-085F-9F46-B033-8F42EA273FF6}"/>
                  </a:ext>
                </a:extLst>
              </p:cNvPr>
              <p:cNvSpPr/>
              <p:nvPr/>
            </p:nvSpPr>
            <p:spPr>
              <a:xfrm>
                <a:off x="3596502" y="1678083"/>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165" name="Google Shape;1105;p187" descr="Adobe Campaign.png">
                <a:extLst>
                  <a:ext uri="{FF2B5EF4-FFF2-40B4-BE49-F238E27FC236}">
                    <a16:creationId xmlns:a16="http://schemas.microsoft.com/office/drawing/2014/main" id="{FBF46028-7FAD-834F-97F3-4D2F390417EC}"/>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3627236" y="1708816"/>
                <a:ext cx="251508" cy="252000"/>
              </a:xfrm>
              <a:prstGeom prst="rect">
                <a:avLst/>
              </a:prstGeom>
              <a:noFill/>
              <a:ln>
                <a:noFill/>
              </a:ln>
            </p:spPr>
          </p:pic>
        </p:grpSp>
        <p:sp>
          <p:nvSpPr>
            <p:cNvPr id="39" name="TextBox 38">
              <a:extLst>
                <a:ext uri="{FF2B5EF4-FFF2-40B4-BE49-F238E27FC236}">
                  <a16:creationId xmlns:a16="http://schemas.microsoft.com/office/drawing/2014/main" id="{22D4E0F9-5454-D24F-8346-D787619DC84F}"/>
                </a:ext>
              </a:extLst>
            </p:cNvPr>
            <p:cNvSpPr txBox="1"/>
            <p:nvPr/>
          </p:nvSpPr>
          <p:spPr>
            <a:xfrm>
              <a:off x="5425589"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Target</a:t>
              </a:r>
            </a:p>
          </p:txBody>
        </p:sp>
        <p:sp>
          <p:nvSpPr>
            <p:cNvPr id="41" name="TextBox 40">
              <a:extLst>
                <a:ext uri="{FF2B5EF4-FFF2-40B4-BE49-F238E27FC236}">
                  <a16:creationId xmlns:a16="http://schemas.microsoft.com/office/drawing/2014/main" id="{74912179-325E-A740-8B96-1462F0914FCF}"/>
                </a:ext>
              </a:extLst>
            </p:cNvPr>
            <p:cNvSpPr txBox="1"/>
            <p:nvPr/>
          </p:nvSpPr>
          <p:spPr>
            <a:xfrm>
              <a:off x="5425589" y="550593"/>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Campaign</a:t>
              </a:r>
            </a:p>
          </p:txBody>
        </p:sp>
        <p:grpSp>
          <p:nvGrpSpPr>
            <p:cNvPr id="157" name="Google Shape;1088;p187">
              <a:extLst>
                <a:ext uri="{FF2B5EF4-FFF2-40B4-BE49-F238E27FC236}">
                  <a16:creationId xmlns:a16="http://schemas.microsoft.com/office/drawing/2014/main" id="{58CE42D6-6E64-DA47-B5AA-2F7E7FC8E156}"/>
                </a:ext>
              </a:extLst>
            </p:cNvPr>
            <p:cNvGrpSpPr/>
            <p:nvPr/>
          </p:nvGrpSpPr>
          <p:grpSpPr>
            <a:xfrm>
              <a:off x="5921101" y="492648"/>
              <a:ext cx="155198" cy="155314"/>
              <a:chOff x="5523270" y="1789952"/>
              <a:chExt cx="313500" cy="313500"/>
            </a:xfrm>
          </p:grpSpPr>
          <p:sp>
            <p:nvSpPr>
              <p:cNvPr id="158" name="Google Shape;1089;p187">
                <a:extLst>
                  <a:ext uri="{FF2B5EF4-FFF2-40B4-BE49-F238E27FC236}">
                    <a16:creationId xmlns:a16="http://schemas.microsoft.com/office/drawing/2014/main" id="{517EE00D-ACEA-FB47-872C-72908E9FC3B9}"/>
                  </a:ext>
                </a:extLst>
              </p:cNvPr>
              <p:cNvSpPr/>
              <p:nvPr/>
            </p:nvSpPr>
            <p:spPr>
              <a:xfrm>
                <a:off x="5523270" y="1789952"/>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159" name="Google Shape;1090;p187" descr="Adobe Experience Manager.png">
                <a:extLst>
                  <a:ext uri="{FF2B5EF4-FFF2-40B4-BE49-F238E27FC236}">
                    <a16:creationId xmlns:a16="http://schemas.microsoft.com/office/drawing/2014/main" id="{9CC2E4AC-68A1-C54D-A1C1-11110D84592A}"/>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553467" y="1820686"/>
                <a:ext cx="252535" cy="252000"/>
              </a:xfrm>
              <a:prstGeom prst="rect">
                <a:avLst/>
              </a:prstGeom>
              <a:noFill/>
              <a:ln>
                <a:noFill/>
              </a:ln>
            </p:spPr>
          </p:pic>
        </p:grpSp>
        <p:grpSp>
          <p:nvGrpSpPr>
            <p:cNvPr id="160" name="Google Shape;1091;p187">
              <a:extLst>
                <a:ext uri="{FF2B5EF4-FFF2-40B4-BE49-F238E27FC236}">
                  <a16:creationId xmlns:a16="http://schemas.microsoft.com/office/drawing/2014/main" id="{8A599059-DC6C-A54F-9317-1A72F5B99298}"/>
                </a:ext>
              </a:extLst>
            </p:cNvPr>
            <p:cNvGrpSpPr/>
            <p:nvPr/>
          </p:nvGrpSpPr>
          <p:grpSpPr>
            <a:xfrm>
              <a:off x="5921101" y="351477"/>
              <a:ext cx="155198" cy="155314"/>
              <a:chOff x="5202183" y="1789952"/>
              <a:chExt cx="313500" cy="313500"/>
            </a:xfrm>
          </p:grpSpPr>
          <p:sp>
            <p:nvSpPr>
              <p:cNvPr id="161" name="Google Shape;1092;p187">
                <a:extLst>
                  <a:ext uri="{FF2B5EF4-FFF2-40B4-BE49-F238E27FC236}">
                    <a16:creationId xmlns:a16="http://schemas.microsoft.com/office/drawing/2014/main" id="{B848E7DE-F338-7C4C-851D-54443750EC48}"/>
                  </a:ext>
                </a:extLst>
              </p:cNvPr>
              <p:cNvSpPr/>
              <p:nvPr/>
            </p:nvSpPr>
            <p:spPr>
              <a:xfrm>
                <a:off x="5202183" y="1789952"/>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162" name="Google Shape;1093;p187" descr="Adobe Analytics.png">
                <a:extLst>
                  <a:ext uri="{FF2B5EF4-FFF2-40B4-BE49-F238E27FC236}">
                    <a16:creationId xmlns:a16="http://schemas.microsoft.com/office/drawing/2014/main" id="{78697669-5401-F648-A232-9E4490A40CE3}"/>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5232916" y="1820685"/>
                <a:ext cx="252000" cy="252000"/>
              </a:xfrm>
              <a:prstGeom prst="rect">
                <a:avLst/>
              </a:prstGeom>
              <a:noFill/>
              <a:ln>
                <a:noFill/>
              </a:ln>
            </p:spPr>
          </p:pic>
        </p:grpSp>
        <p:sp>
          <p:nvSpPr>
            <p:cNvPr id="43" name="TextBox 42">
              <a:extLst>
                <a:ext uri="{FF2B5EF4-FFF2-40B4-BE49-F238E27FC236}">
                  <a16:creationId xmlns:a16="http://schemas.microsoft.com/office/drawing/2014/main" id="{6872E058-DA8C-FC44-B0A0-6BFC93222655}"/>
                </a:ext>
              </a:extLst>
            </p:cNvPr>
            <p:cNvSpPr txBox="1"/>
            <p:nvPr/>
          </p:nvSpPr>
          <p:spPr>
            <a:xfrm>
              <a:off x="6129532"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Analytics</a:t>
              </a:r>
            </a:p>
          </p:txBody>
        </p:sp>
        <p:sp>
          <p:nvSpPr>
            <p:cNvPr id="44" name="TextBox 43">
              <a:extLst>
                <a:ext uri="{FF2B5EF4-FFF2-40B4-BE49-F238E27FC236}">
                  <a16:creationId xmlns:a16="http://schemas.microsoft.com/office/drawing/2014/main" id="{618B37A3-9B7C-1645-8555-F31574C7B17D}"/>
                </a:ext>
              </a:extLst>
            </p:cNvPr>
            <p:cNvSpPr txBox="1"/>
            <p:nvPr/>
          </p:nvSpPr>
          <p:spPr>
            <a:xfrm>
              <a:off x="6129532" y="550593"/>
              <a:ext cx="73484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Experience Manager</a:t>
              </a:r>
            </a:p>
          </p:txBody>
        </p:sp>
        <p:grpSp>
          <p:nvGrpSpPr>
            <p:cNvPr id="166" name="Google Shape;1082;p187">
              <a:extLst>
                <a:ext uri="{FF2B5EF4-FFF2-40B4-BE49-F238E27FC236}">
                  <a16:creationId xmlns:a16="http://schemas.microsoft.com/office/drawing/2014/main" id="{0EEBCCC1-FF04-834A-AC79-D752B3D94214}"/>
                </a:ext>
              </a:extLst>
            </p:cNvPr>
            <p:cNvGrpSpPr/>
            <p:nvPr/>
          </p:nvGrpSpPr>
          <p:grpSpPr>
            <a:xfrm>
              <a:off x="6625044" y="351477"/>
              <a:ext cx="155198" cy="155314"/>
              <a:chOff x="3062196" y="3100298"/>
              <a:chExt cx="313500" cy="313500"/>
            </a:xfrm>
          </p:grpSpPr>
          <p:sp>
            <p:nvSpPr>
              <p:cNvPr id="168" name="Google Shape;1083;p187">
                <a:extLst>
                  <a:ext uri="{FF2B5EF4-FFF2-40B4-BE49-F238E27FC236}">
                    <a16:creationId xmlns:a16="http://schemas.microsoft.com/office/drawing/2014/main" id="{F0567F2C-90AD-2A44-9073-6BB88D5A0EBB}"/>
                  </a:ext>
                </a:extLst>
              </p:cNvPr>
              <p:cNvSpPr/>
              <p:nvPr/>
            </p:nvSpPr>
            <p:spPr>
              <a:xfrm>
                <a:off x="3062196" y="3100298"/>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169" name="Google Shape;1084;p187" descr="Adobe Audience Manager.png">
                <a:extLst>
                  <a:ext uri="{FF2B5EF4-FFF2-40B4-BE49-F238E27FC236}">
                    <a16:creationId xmlns:a16="http://schemas.microsoft.com/office/drawing/2014/main" id="{F6516932-B018-E649-9E97-2C793DF02005}"/>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3075617" y="3113719"/>
                <a:ext cx="284058" cy="284058"/>
              </a:xfrm>
              <a:prstGeom prst="rect">
                <a:avLst/>
              </a:prstGeom>
              <a:noFill/>
              <a:ln>
                <a:noFill/>
              </a:ln>
            </p:spPr>
          </p:pic>
        </p:grpSp>
        <p:sp>
          <p:nvSpPr>
            <p:cNvPr id="167" name="TextBox 166">
              <a:extLst>
                <a:ext uri="{FF2B5EF4-FFF2-40B4-BE49-F238E27FC236}">
                  <a16:creationId xmlns:a16="http://schemas.microsoft.com/office/drawing/2014/main" id="{5E7BA183-FC63-AE4C-9DF1-F7930DFFD602}"/>
                </a:ext>
              </a:extLst>
            </p:cNvPr>
            <p:cNvSpPr txBox="1"/>
            <p:nvPr/>
          </p:nvSpPr>
          <p:spPr>
            <a:xfrm>
              <a:off x="6833475" y="406577"/>
              <a:ext cx="73484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Audience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Manager</a:t>
              </a:r>
            </a:p>
          </p:txBody>
        </p:sp>
        <p:sp>
          <p:nvSpPr>
            <p:cNvPr id="128" name="TextBox 127">
              <a:extLst>
                <a:ext uri="{FF2B5EF4-FFF2-40B4-BE49-F238E27FC236}">
                  <a16:creationId xmlns:a16="http://schemas.microsoft.com/office/drawing/2014/main" id="{14280C35-8914-BF4B-82E3-434995765116}"/>
                </a:ext>
              </a:extLst>
            </p:cNvPr>
            <p:cNvSpPr txBox="1"/>
            <p:nvPr/>
          </p:nvSpPr>
          <p:spPr>
            <a:xfrm>
              <a:off x="7604880"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Points Redemption</a:t>
              </a:r>
            </a:p>
          </p:txBody>
        </p:sp>
        <p:sp>
          <p:nvSpPr>
            <p:cNvPr id="132" name="TextBox 131">
              <a:extLst>
                <a:ext uri="{FF2B5EF4-FFF2-40B4-BE49-F238E27FC236}">
                  <a16:creationId xmlns:a16="http://schemas.microsoft.com/office/drawing/2014/main" id="{9E7DCDF4-3CB3-A740-8CED-6F417AF8B01B}"/>
                </a:ext>
              </a:extLst>
            </p:cNvPr>
            <p:cNvSpPr txBox="1"/>
            <p:nvPr/>
          </p:nvSpPr>
          <p:spPr>
            <a:xfrm>
              <a:off x="7604880" y="550593"/>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Abandoned Basket</a:t>
              </a:r>
            </a:p>
          </p:txBody>
        </p:sp>
        <p:sp>
          <p:nvSpPr>
            <p:cNvPr id="139" name="TextBox 138">
              <a:extLst>
                <a:ext uri="{FF2B5EF4-FFF2-40B4-BE49-F238E27FC236}">
                  <a16:creationId xmlns:a16="http://schemas.microsoft.com/office/drawing/2014/main" id="{766D2914-1A74-3B47-9623-505667674BCC}"/>
                </a:ext>
              </a:extLst>
            </p:cNvPr>
            <p:cNvSpPr txBox="1"/>
            <p:nvPr/>
          </p:nvSpPr>
          <p:spPr>
            <a:xfrm>
              <a:off x="8308823"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Product Replenishment</a:t>
              </a:r>
            </a:p>
          </p:txBody>
        </p:sp>
        <p:sp>
          <p:nvSpPr>
            <p:cNvPr id="143" name="Oval 142">
              <a:extLst>
                <a:ext uri="{FF2B5EF4-FFF2-40B4-BE49-F238E27FC236}">
                  <a16:creationId xmlns:a16="http://schemas.microsoft.com/office/drawing/2014/main" id="{3196465E-E19E-6948-9EF5-52B32ECA5818}"/>
                </a:ext>
              </a:extLst>
            </p:cNvPr>
            <p:cNvSpPr/>
            <p:nvPr/>
          </p:nvSpPr>
          <p:spPr>
            <a:xfrm>
              <a:off x="7396449" y="369645"/>
              <a:ext cx="125999" cy="125999"/>
            </a:xfrm>
            <a:prstGeom prst="ellipse">
              <a:avLst/>
            </a:prstGeom>
            <a:solidFill>
              <a:srgbClr val="FF4141">
                <a:alpha val="49804"/>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4" name="Oval 143">
              <a:extLst>
                <a:ext uri="{FF2B5EF4-FFF2-40B4-BE49-F238E27FC236}">
                  <a16:creationId xmlns:a16="http://schemas.microsoft.com/office/drawing/2014/main" id="{E79FD4F2-E303-E140-B25B-83D7160F5831}"/>
                </a:ext>
              </a:extLst>
            </p:cNvPr>
            <p:cNvSpPr/>
            <p:nvPr/>
          </p:nvSpPr>
          <p:spPr>
            <a:xfrm>
              <a:off x="7396449" y="510816"/>
              <a:ext cx="125999" cy="125999"/>
            </a:xfrm>
            <a:prstGeom prst="ellipse">
              <a:avLst/>
            </a:prstGeom>
            <a:solidFill>
              <a:srgbClr val="FFC000">
                <a:alpha val="49804"/>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5" name="Oval 144">
              <a:extLst>
                <a:ext uri="{FF2B5EF4-FFF2-40B4-BE49-F238E27FC236}">
                  <a16:creationId xmlns:a16="http://schemas.microsoft.com/office/drawing/2014/main" id="{63C6D7D4-E9CD-924C-AB6B-CC7B203375DD}"/>
                </a:ext>
              </a:extLst>
            </p:cNvPr>
            <p:cNvSpPr/>
            <p:nvPr/>
          </p:nvSpPr>
          <p:spPr>
            <a:xfrm>
              <a:off x="8163391" y="374583"/>
              <a:ext cx="125999" cy="125999"/>
            </a:xfrm>
            <a:prstGeom prst="ellipse">
              <a:avLst/>
            </a:prstGeom>
            <a:solidFill>
              <a:srgbClr val="7030A0">
                <a:alpha val="49804"/>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10" name="TextBox 109">
            <a:extLst>
              <a:ext uri="{FF2B5EF4-FFF2-40B4-BE49-F238E27FC236}">
                <a16:creationId xmlns:a16="http://schemas.microsoft.com/office/drawing/2014/main" id="{8087F5A1-9948-8941-B2D1-AD49547A140D}"/>
              </a:ext>
            </a:extLst>
          </p:cNvPr>
          <p:cNvSpPr txBox="1"/>
          <p:nvPr/>
        </p:nvSpPr>
        <p:spPr>
          <a:xfrm>
            <a:off x="3479798" y="2109890"/>
            <a:ext cx="68277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Two days later, the visitor clicks on a banner to Boots as they know that they shop in store a lot and it might be worth registering for a Boots card. She decides it is worth it and signs up</a:t>
            </a:r>
          </a:p>
        </p:txBody>
      </p:sp>
      <p:cxnSp>
        <p:nvCxnSpPr>
          <p:cNvPr id="112" name="Straight Connector 111">
            <a:extLst>
              <a:ext uri="{FF2B5EF4-FFF2-40B4-BE49-F238E27FC236}">
                <a16:creationId xmlns:a16="http://schemas.microsoft.com/office/drawing/2014/main" id="{49EE0B87-44B5-2A4D-A6F5-05C954CD9405}"/>
              </a:ext>
            </a:extLst>
          </p:cNvPr>
          <p:cNvCxnSpPr>
            <a:cxnSpLocks/>
          </p:cNvCxnSpPr>
          <p:nvPr/>
        </p:nvCxnSpPr>
        <p:spPr>
          <a:xfrm flipV="1">
            <a:off x="3479797" y="1797208"/>
            <a:ext cx="0" cy="250166"/>
          </a:xfrm>
          <a:prstGeom prst="line">
            <a:avLst/>
          </a:prstGeom>
          <a:ln w="12700" cap="rnd">
            <a:solidFill>
              <a:srgbClr val="869AB6"/>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37813AC3-7018-0445-8E75-EEEADEA78023}"/>
              </a:ext>
            </a:extLst>
          </p:cNvPr>
          <p:cNvSpPr txBox="1"/>
          <p:nvPr/>
        </p:nvSpPr>
        <p:spPr>
          <a:xfrm>
            <a:off x="4251501" y="2109890"/>
            <a:ext cx="62530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Alice’s details are captured as she consents to Boots data capture and communications. She also downloads the app because it’s useful on the go and she’s often browsing on her mobile</a:t>
            </a:r>
          </a:p>
        </p:txBody>
      </p:sp>
      <p:cxnSp>
        <p:nvCxnSpPr>
          <p:cNvPr id="119" name="Straight Connector 118">
            <a:extLst>
              <a:ext uri="{FF2B5EF4-FFF2-40B4-BE49-F238E27FC236}">
                <a16:creationId xmlns:a16="http://schemas.microsoft.com/office/drawing/2014/main" id="{3621F2EA-4E33-1941-8403-C876FF5421C5}"/>
              </a:ext>
            </a:extLst>
          </p:cNvPr>
          <p:cNvCxnSpPr>
            <a:cxnSpLocks/>
          </p:cNvCxnSpPr>
          <p:nvPr/>
        </p:nvCxnSpPr>
        <p:spPr>
          <a:xfrm flipV="1">
            <a:off x="4251500" y="1797208"/>
            <a:ext cx="0" cy="250166"/>
          </a:xfrm>
          <a:prstGeom prst="line">
            <a:avLst/>
          </a:prstGeom>
          <a:ln w="12700" cap="rnd">
            <a:solidFill>
              <a:srgbClr val="869AB6"/>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E482DB1B-6D0D-7F49-8AD7-D16D4520DB7E}"/>
              </a:ext>
            </a:extLst>
          </p:cNvPr>
          <p:cNvSpPr txBox="1"/>
          <p:nvPr/>
        </p:nvSpPr>
        <p:spPr>
          <a:xfrm>
            <a:off x="4969035" y="2109890"/>
            <a:ext cx="1069631"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Alice sees offers and recommendations that match her taste and buying habits. Having received a nice welcome email, she starts to think about what she needs. She visits the site and sees that a lot of the products she was looking for before seem to appear first which is useful</a:t>
            </a:r>
          </a:p>
        </p:txBody>
      </p:sp>
      <p:cxnSp>
        <p:nvCxnSpPr>
          <p:cNvPr id="135" name="Straight Connector 134">
            <a:extLst>
              <a:ext uri="{FF2B5EF4-FFF2-40B4-BE49-F238E27FC236}">
                <a16:creationId xmlns:a16="http://schemas.microsoft.com/office/drawing/2014/main" id="{BCF50F7E-D2C9-C64A-9EA6-90E548227512}"/>
              </a:ext>
            </a:extLst>
          </p:cNvPr>
          <p:cNvCxnSpPr>
            <a:cxnSpLocks/>
          </p:cNvCxnSpPr>
          <p:nvPr/>
        </p:nvCxnSpPr>
        <p:spPr>
          <a:xfrm flipV="1">
            <a:off x="4992605" y="1797208"/>
            <a:ext cx="0" cy="250166"/>
          </a:xfrm>
          <a:prstGeom prst="line">
            <a:avLst/>
          </a:prstGeom>
          <a:ln w="12700" cap="rnd">
            <a:solidFill>
              <a:srgbClr val="869AB6"/>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6F29967-C79E-234A-9830-A4DC7D0A352C}"/>
              </a:ext>
            </a:extLst>
          </p:cNvPr>
          <p:cNvSpPr txBox="1"/>
          <p:nvPr/>
        </p:nvSpPr>
        <p:spPr>
          <a:xfrm>
            <a:off x="6129531" y="2109890"/>
            <a:ext cx="73484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Alice fills her online basket with No7 products but is distracted and leaves the site before confirming her purchase</a:t>
            </a:r>
          </a:p>
        </p:txBody>
      </p:sp>
      <p:cxnSp>
        <p:nvCxnSpPr>
          <p:cNvPr id="140" name="Straight Connector 139">
            <a:extLst>
              <a:ext uri="{FF2B5EF4-FFF2-40B4-BE49-F238E27FC236}">
                <a16:creationId xmlns:a16="http://schemas.microsoft.com/office/drawing/2014/main" id="{9915B3F0-273B-FC43-98CD-EFEFFA3ABEFA}"/>
              </a:ext>
            </a:extLst>
          </p:cNvPr>
          <p:cNvCxnSpPr>
            <a:cxnSpLocks/>
          </p:cNvCxnSpPr>
          <p:nvPr/>
        </p:nvCxnSpPr>
        <p:spPr>
          <a:xfrm flipV="1">
            <a:off x="6129531" y="1797208"/>
            <a:ext cx="0" cy="250166"/>
          </a:xfrm>
          <a:prstGeom prst="line">
            <a:avLst/>
          </a:prstGeom>
          <a:ln w="12700" cap="rnd">
            <a:solidFill>
              <a:srgbClr val="00B140"/>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2ED65358-328B-F445-AF2A-3DC320314324}"/>
              </a:ext>
            </a:extLst>
          </p:cNvPr>
          <p:cNvSpPr txBox="1"/>
          <p:nvPr/>
        </p:nvSpPr>
        <p:spPr>
          <a:xfrm>
            <a:off x="7652547" y="2109890"/>
            <a:ext cx="111710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Alice has a a busy life and often doesn’t notice when she is due to run out of cosmetics or toiletries – it’s very useful that she can be notified when different products that she knows she likes are available  </a:t>
            </a:r>
          </a:p>
        </p:txBody>
      </p:sp>
      <p:cxnSp>
        <p:nvCxnSpPr>
          <p:cNvPr id="150" name="Straight Connector 149">
            <a:extLst>
              <a:ext uri="{FF2B5EF4-FFF2-40B4-BE49-F238E27FC236}">
                <a16:creationId xmlns:a16="http://schemas.microsoft.com/office/drawing/2014/main" id="{F71A17C0-45A6-9E4A-9918-8D1E35DDA0B3}"/>
              </a:ext>
            </a:extLst>
          </p:cNvPr>
          <p:cNvCxnSpPr>
            <a:cxnSpLocks/>
          </p:cNvCxnSpPr>
          <p:nvPr/>
        </p:nvCxnSpPr>
        <p:spPr>
          <a:xfrm flipV="1">
            <a:off x="7656384" y="1797208"/>
            <a:ext cx="0" cy="250166"/>
          </a:xfrm>
          <a:prstGeom prst="line">
            <a:avLst/>
          </a:prstGeom>
          <a:ln w="12700" cap="rnd">
            <a:solidFill>
              <a:srgbClr val="00B140"/>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B2108B46-2ED2-A347-BB3F-E95BA319DE07}"/>
              </a:ext>
            </a:extLst>
          </p:cNvPr>
          <p:cNvSpPr txBox="1"/>
          <p:nvPr/>
        </p:nvSpPr>
        <p:spPr>
          <a:xfrm>
            <a:off x="6920227" y="2109890"/>
            <a:ext cx="64809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400" b="0" i="0" u="none" strike="noStrike" kern="0" cap="none" spc="20" normalizeH="0" baseline="0" noProof="0">
                <a:ln>
                  <a:noFill/>
                </a:ln>
                <a:solidFill>
                  <a:srgbClr val="000000"/>
                </a:solidFill>
                <a:effectLst/>
                <a:uLnTx/>
                <a:uFillTx/>
                <a:latin typeface="Arial"/>
                <a:cs typeface="Arial"/>
                <a:sym typeface="Arial"/>
              </a:rPr>
              <a:t>Alice is delighted with most of her purchases but needs to return one to her local store as it’s not quite what she thought it would be</a:t>
            </a:r>
          </a:p>
        </p:txBody>
      </p:sp>
      <p:cxnSp>
        <p:nvCxnSpPr>
          <p:cNvPr id="156" name="Straight Connector 155">
            <a:extLst>
              <a:ext uri="{FF2B5EF4-FFF2-40B4-BE49-F238E27FC236}">
                <a16:creationId xmlns:a16="http://schemas.microsoft.com/office/drawing/2014/main" id="{FCAEDBDD-496B-9743-A20C-AF2CA069E651}"/>
              </a:ext>
            </a:extLst>
          </p:cNvPr>
          <p:cNvCxnSpPr>
            <a:cxnSpLocks/>
          </p:cNvCxnSpPr>
          <p:nvPr/>
        </p:nvCxnSpPr>
        <p:spPr>
          <a:xfrm flipV="1">
            <a:off x="6920227" y="1797208"/>
            <a:ext cx="0" cy="250166"/>
          </a:xfrm>
          <a:prstGeom prst="line">
            <a:avLst/>
          </a:prstGeom>
          <a:ln w="12700" cap="rnd">
            <a:solidFill>
              <a:srgbClr val="00B140"/>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F97CD9F0-AC36-D24F-9BB2-A886C24C062A}"/>
              </a:ext>
            </a:extLst>
          </p:cNvPr>
          <p:cNvSpPr>
            <a:spLocks noGrp="1"/>
          </p:cNvSpPr>
          <p:nvPr>
            <p:ph type="ftr" sz="quarter" idx="10"/>
          </p:nvPr>
        </p:nvSpPr>
        <p:spPr/>
        <p:txBody>
          <a:bodyPr/>
          <a:lstStyle/>
          <a:p>
            <a:r>
              <a:rPr lang="en-US"/>
              <a:t>© 2020</a:t>
            </a:r>
          </a:p>
        </p:txBody>
      </p:sp>
      <p:sp>
        <p:nvSpPr>
          <p:cNvPr id="8" name="Slide Number Placeholder 7">
            <a:extLst>
              <a:ext uri="{FF2B5EF4-FFF2-40B4-BE49-F238E27FC236}">
                <a16:creationId xmlns:a16="http://schemas.microsoft.com/office/drawing/2014/main" id="{CDB0AEA5-B497-9E49-BE1A-14545C67EB10}"/>
              </a:ext>
            </a:extLst>
          </p:cNvPr>
          <p:cNvSpPr>
            <a:spLocks noGrp="1"/>
          </p:cNvSpPr>
          <p:nvPr>
            <p:ph type="sldNum" sz="quarter" idx="11"/>
          </p:nvPr>
        </p:nvSpPr>
        <p:spPr/>
        <p:txBody>
          <a:bodyPr/>
          <a:lstStyle/>
          <a:p>
            <a:fld id="{2EFEF571-C9B4-4D92-A7F7-315B894862A8}" type="slidenum">
              <a:rPr lang="en-US" smtClean="0"/>
              <a:pPr/>
              <a:t>143</a:t>
            </a:fld>
            <a:endParaRPr lang="en-US"/>
          </a:p>
        </p:txBody>
      </p:sp>
      <p:sp>
        <p:nvSpPr>
          <p:cNvPr id="10" name="Text Placeholder 8"/>
          <p:cNvSpPr>
            <a:spLocks noGrp="1"/>
          </p:cNvSpPr>
          <p:nvPr>
            <p:ph type="body" sz="quarter" idx="4294967295"/>
          </p:nvPr>
        </p:nvSpPr>
        <p:spPr>
          <a:xfrm>
            <a:off x="435428" y="346528"/>
            <a:ext cx="4395788" cy="508000"/>
          </a:xfrm>
        </p:spPr>
        <p:txBody>
          <a:bodyPr/>
          <a:lstStyle/>
          <a:p>
            <a:pPr marL="0" indent="0">
              <a:buNone/>
            </a:pPr>
            <a:r>
              <a:rPr lang="en-US" sz="900" dirty="0"/>
              <a:t>A connected journey spanning the 3 use cases - from when an anonymous </a:t>
            </a:r>
            <a:br>
              <a:rPr lang="en-US" sz="900" dirty="0"/>
            </a:br>
            <a:r>
              <a:rPr lang="en-US" sz="900" dirty="0"/>
              <a:t>visitor converts to a Boots customer and how they engage with the brand when redeeming Boots points, abandon a purchase or need a product replenished</a:t>
            </a:r>
          </a:p>
        </p:txBody>
      </p:sp>
      <p:sp>
        <p:nvSpPr>
          <p:cNvPr id="7" name="Title 6">
            <a:extLst>
              <a:ext uri="{FF2B5EF4-FFF2-40B4-BE49-F238E27FC236}">
                <a16:creationId xmlns:a16="http://schemas.microsoft.com/office/drawing/2014/main" id="{5DAA941B-EE06-4B44-878E-A0DB71AA9F09}"/>
              </a:ext>
            </a:extLst>
          </p:cNvPr>
          <p:cNvSpPr>
            <a:spLocks noGrp="1"/>
          </p:cNvSpPr>
          <p:nvPr>
            <p:ph type="title" idx="4294967295"/>
          </p:nvPr>
        </p:nvSpPr>
        <p:spPr>
          <a:xfrm>
            <a:off x="435428" y="65316"/>
            <a:ext cx="8504237" cy="341632"/>
          </a:xfrm>
        </p:spPr>
        <p:txBody>
          <a:bodyPr/>
          <a:lstStyle/>
          <a:p>
            <a:r>
              <a:rPr lang="en-GB" sz="1800" dirty="0">
                <a:sym typeface="Calibri"/>
              </a:rPr>
              <a:t>It’s starts with understanding the user journey</a:t>
            </a:r>
            <a:endParaRPr lang="en-US" sz="1800" dirty="0"/>
          </a:p>
        </p:txBody>
      </p:sp>
    </p:spTree>
    <p:extLst>
      <p:ext uri="{BB962C8B-B14F-4D97-AF65-F5344CB8AC3E}">
        <p14:creationId xmlns:p14="http://schemas.microsoft.com/office/powerpoint/2010/main" val="35367903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87"/>
          <p:cNvSpPr txBox="1">
            <a:spLocks noGrp="1"/>
          </p:cNvSpPr>
          <p:nvPr>
            <p:ph type="title"/>
          </p:nvPr>
        </p:nvSpPr>
        <p:spPr/>
        <p:txBody>
          <a:bodyPr/>
          <a:lstStyle/>
          <a:p>
            <a:pPr lvl="0"/>
            <a:r>
              <a:rPr lang="en-GB"/>
              <a:t>Points Redemption –Always On Marketing</a:t>
            </a:r>
          </a:p>
        </p:txBody>
      </p:sp>
      <p:sp>
        <p:nvSpPr>
          <p:cNvPr id="2" name="Footer Placeholder 1">
            <a:extLst>
              <a:ext uri="{FF2B5EF4-FFF2-40B4-BE49-F238E27FC236}">
                <a16:creationId xmlns:a16="http://schemas.microsoft.com/office/drawing/2014/main" id="{92B605DF-12DA-334A-AF93-5811323E5123}"/>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773EB3D1-12EC-F845-A0C4-70C3E936BF36}"/>
              </a:ext>
            </a:extLst>
          </p:cNvPr>
          <p:cNvSpPr>
            <a:spLocks noGrp="1"/>
          </p:cNvSpPr>
          <p:nvPr>
            <p:ph type="sldNum" sz="quarter" idx="13"/>
          </p:nvPr>
        </p:nvSpPr>
        <p:spPr/>
        <p:txBody>
          <a:bodyPr/>
          <a:lstStyle/>
          <a:p>
            <a:fld id="{CDEE2954-54E9-4846-B9AA-9D6731F553AF}" type="slidenum">
              <a:rPr lang="en-US" smtClean="0"/>
              <a:pPr/>
              <a:t>144</a:t>
            </a:fld>
            <a:endParaRPr lang="en-US"/>
          </a:p>
        </p:txBody>
      </p:sp>
      <p:sp>
        <p:nvSpPr>
          <p:cNvPr id="4" name="Text Placeholder 3">
            <a:extLst>
              <a:ext uri="{FF2B5EF4-FFF2-40B4-BE49-F238E27FC236}">
                <a16:creationId xmlns:a16="http://schemas.microsoft.com/office/drawing/2014/main" id="{590D8BE3-47B2-5745-A2A0-A6FF33F81D82}"/>
              </a:ext>
            </a:extLst>
          </p:cNvPr>
          <p:cNvSpPr>
            <a:spLocks noGrp="1"/>
          </p:cNvSpPr>
          <p:nvPr>
            <p:ph type="body" sz="quarter" idx="4294967295"/>
          </p:nvPr>
        </p:nvSpPr>
        <p:spPr>
          <a:xfrm>
            <a:off x="348343" y="628650"/>
            <a:ext cx="4212772" cy="461665"/>
          </a:xfrm>
        </p:spPr>
        <p:txBody>
          <a:bodyPr/>
          <a:lstStyle/>
          <a:p>
            <a:pPr marL="0" indent="0">
              <a:buNone/>
            </a:pPr>
            <a:r>
              <a:rPr lang="en-US" dirty="0"/>
              <a:t>A representation of the technology, resources involved, tasks and activity behind each Use Case</a:t>
            </a:r>
            <a:endParaRPr lang="en-GB" dirty="0">
              <a:sym typeface="Calibri"/>
            </a:endParaRPr>
          </a:p>
        </p:txBody>
      </p:sp>
      <p:graphicFrame>
        <p:nvGraphicFramePr>
          <p:cNvPr id="170" name="Table 169">
            <a:extLst>
              <a:ext uri="{FF2B5EF4-FFF2-40B4-BE49-F238E27FC236}">
                <a16:creationId xmlns:a16="http://schemas.microsoft.com/office/drawing/2014/main" id="{DDB3048E-CFC1-8047-A7BC-51027345C85A}"/>
              </a:ext>
            </a:extLst>
          </p:cNvPr>
          <p:cNvGraphicFramePr>
            <a:graphicFrameLocks noGrp="1"/>
          </p:cNvGraphicFramePr>
          <p:nvPr/>
        </p:nvGraphicFramePr>
        <p:xfrm>
          <a:off x="373543" y="1613088"/>
          <a:ext cx="8197363" cy="2864089"/>
        </p:xfrm>
        <a:graphic>
          <a:graphicData uri="http://schemas.openxmlformats.org/drawingml/2006/table">
            <a:tbl>
              <a:tblPr firstRow="1" bandRow="1">
                <a:tableStyleId>{5C22544A-7EE6-4342-B048-85BDC9FD1C3A}</a:tableStyleId>
              </a:tblPr>
              <a:tblGrid>
                <a:gridCol w="613899">
                  <a:extLst>
                    <a:ext uri="{9D8B030D-6E8A-4147-A177-3AD203B41FA5}">
                      <a16:colId xmlns:a16="http://schemas.microsoft.com/office/drawing/2014/main" val="3513645023"/>
                    </a:ext>
                  </a:extLst>
                </a:gridCol>
                <a:gridCol w="1083352">
                  <a:extLst>
                    <a:ext uri="{9D8B030D-6E8A-4147-A177-3AD203B41FA5}">
                      <a16:colId xmlns:a16="http://schemas.microsoft.com/office/drawing/2014/main" val="2230195977"/>
                    </a:ext>
                  </a:extLst>
                </a:gridCol>
                <a:gridCol w="1083352">
                  <a:extLst>
                    <a:ext uri="{9D8B030D-6E8A-4147-A177-3AD203B41FA5}">
                      <a16:colId xmlns:a16="http://schemas.microsoft.com/office/drawing/2014/main" val="985618167"/>
                    </a:ext>
                  </a:extLst>
                </a:gridCol>
                <a:gridCol w="1083352">
                  <a:extLst>
                    <a:ext uri="{9D8B030D-6E8A-4147-A177-3AD203B41FA5}">
                      <a16:colId xmlns:a16="http://schemas.microsoft.com/office/drawing/2014/main" val="2056169409"/>
                    </a:ext>
                  </a:extLst>
                </a:gridCol>
                <a:gridCol w="1083352">
                  <a:extLst>
                    <a:ext uri="{9D8B030D-6E8A-4147-A177-3AD203B41FA5}">
                      <a16:colId xmlns:a16="http://schemas.microsoft.com/office/drawing/2014/main" val="1931508923"/>
                    </a:ext>
                  </a:extLst>
                </a:gridCol>
                <a:gridCol w="1083352">
                  <a:extLst>
                    <a:ext uri="{9D8B030D-6E8A-4147-A177-3AD203B41FA5}">
                      <a16:colId xmlns:a16="http://schemas.microsoft.com/office/drawing/2014/main" val="2039868312"/>
                    </a:ext>
                  </a:extLst>
                </a:gridCol>
                <a:gridCol w="1083352">
                  <a:extLst>
                    <a:ext uri="{9D8B030D-6E8A-4147-A177-3AD203B41FA5}">
                      <a16:colId xmlns:a16="http://schemas.microsoft.com/office/drawing/2014/main" val="2307816583"/>
                    </a:ext>
                  </a:extLst>
                </a:gridCol>
                <a:gridCol w="1083352">
                  <a:extLst>
                    <a:ext uri="{9D8B030D-6E8A-4147-A177-3AD203B41FA5}">
                      <a16:colId xmlns:a16="http://schemas.microsoft.com/office/drawing/2014/main" val="3686740306"/>
                    </a:ext>
                  </a:extLst>
                </a:gridCol>
              </a:tblGrid>
              <a:tr h="730133">
                <a:tc>
                  <a:txBody>
                    <a:bodyPr/>
                    <a:lstStyle/>
                    <a:p>
                      <a:endParaRPr lang="en-GB" sz="700">
                        <a:solidFill>
                          <a:schemeClr val="tx1"/>
                        </a:solidFill>
                        <a:latin typeface="Arial" panose="020B0604020202020204" pitchFamily="34" charset="0"/>
                        <a:cs typeface="Arial" panose="020B0604020202020204" pitchFamily="34" charset="0"/>
                      </a:endParaRPr>
                    </a:p>
                  </a:txBody>
                  <a:tcPr marL="0" marR="108000" marT="0" marB="0" anchor="ctr">
                    <a:lnR w="6350" cap="flat" cmpd="sng" algn="ctr">
                      <a:noFill/>
                      <a:prstDash val="sysDash"/>
                      <a:round/>
                      <a:headEnd type="none" w="med" len="med"/>
                      <a:tailEnd type="none" w="med" len="med"/>
                    </a:lnR>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noFill/>
                      <a:prstDash val="sysDash"/>
                      <a:round/>
                      <a:headEnd type="none" w="med" len="med"/>
                      <a:tailEnd type="none" w="med" len="med"/>
                    </a:lnL>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extLst>
                  <a:ext uri="{0D108BD9-81ED-4DB2-BD59-A6C34878D82A}">
                    <a16:rowId xmlns:a16="http://schemas.microsoft.com/office/drawing/2014/main" val="1841861123"/>
                  </a:ext>
                </a:extLst>
              </a:tr>
              <a:tr h="771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i="0" u="none" strike="noStrike" cap="none">
                          <a:solidFill>
                            <a:schemeClr val="dk1"/>
                          </a:solidFill>
                          <a:effectLst/>
                          <a:latin typeface="+mn-lt"/>
                          <a:ea typeface="+mn-ea"/>
                          <a:cs typeface="+mn-cs"/>
                          <a:sym typeface="Arial"/>
                        </a:rPr>
                        <a:t>Role</a:t>
                      </a:r>
                      <a:endParaRPr lang="en-GB" sz="700" b="1">
                        <a:solidFill>
                          <a:schemeClr val="tx1"/>
                        </a:solidFill>
                        <a:latin typeface="Arial" panose="020B0604020202020204" pitchFamily="34" charset="0"/>
                        <a:cs typeface="Arial" panose="020B0604020202020204" pitchFamily="34" charset="0"/>
                      </a:endParaRP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lvl="0" indent="0" algn="l" rtl="0">
                        <a:spcBef>
                          <a:spcPts val="0"/>
                        </a:spcBef>
                        <a:spcAft>
                          <a:spcPts val="0"/>
                        </a:spcAft>
                        <a:buNone/>
                      </a:pPr>
                      <a:r>
                        <a:rPr lang="en" sz="600" b="0">
                          <a:solidFill>
                            <a:schemeClr val="dk2"/>
                          </a:solidFill>
                        </a:rPr>
                        <a:t>Data Science Engineer</a:t>
                      </a:r>
                      <a:endParaRPr sz="600" b="0">
                        <a:solidFill>
                          <a:schemeClr val="dk2"/>
                        </a:solidFill>
                      </a:endParaRPr>
                    </a:p>
                  </a:txBody>
                  <a:tcPr marL="107950" marR="107950" marT="108000" marB="91425">
                    <a:lnL w="6350" cap="flat" cmpd="sng" algn="ctr">
                      <a:solidFill>
                        <a:schemeClr val="bg1">
                          <a:lumMod val="85000"/>
                        </a:schemeClr>
                      </a:solidFill>
                      <a:prstDash val="sysDash"/>
                      <a:round/>
                      <a:headEnd type="none" w="med" len="med"/>
                      <a:tailEnd type="none" w="med" len="med"/>
                    </a:lnL>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5098"/>
                      </a:srgbClr>
                    </a:solidFill>
                  </a:tcPr>
                </a:tc>
                <a:tc>
                  <a:txBody>
                    <a:bodyPr/>
                    <a:lstStyle/>
                    <a:p>
                      <a:pPr marL="0" lvl="0" indent="0" algn="l" rtl="0">
                        <a:spcBef>
                          <a:spcPts val="0"/>
                        </a:spcBef>
                        <a:spcAft>
                          <a:spcPts val="0"/>
                        </a:spcAft>
                        <a:buNone/>
                      </a:pPr>
                      <a:r>
                        <a:rPr lang="en" sz="600" b="0">
                          <a:solidFill>
                            <a:schemeClr val="dk2"/>
                          </a:solidFill>
                        </a:rPr>
                        <a:t>Campaign Owner</a:t>
                      </a:r>
                      <a:endParaRPr sz="600" b="0">
                        <a:solidFill>
                          <a:schemeClr val="dk2"/>
                        </a:solidFill>
                      </a:endParaRP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5098"/>
                      </a:srgbClr>
                    </a:solidFill>
                  </a:tcPr>
                </a:tc>
                <a:tc>
                  <a:txBody>
                    <a:bodyPr/>
                    <a:lstStyle/>
                    <a:p>
                      <a:pPr marL="0" marR="0" lvl="0" indent="0" algn="l" rtl="0">
                        <a:lnSpc>
                          <a:spcPct val="100000"/>
                        </a:lnSpc>
                        <a:spcBef>
                          <a:spcPts val="0"/>
                        </a:spcBef>
                        <a:spcAft>
                          <a:spcPts val="0"/>
                        </a:spcAft>
                        <a:buNone/>
                      </a:pPr>
                      <a:r>
                        <a:rPr lang="en" sz="600" b="0">
                          <a:solidFill>
                            <a:schemeClr val="dk2"/>
                          </a:solidFill>
                        </a:rPr>
                        <a:t>AEM Email Builder, Marketing Ops, Analytics Manager</a:t>
                      </a:r>
                      <a:endParaRPr sz="600" b="0">
                        <a:solidFill>
                          <a:schemeClr val="dk2"/>
                        </a:solidFill>
                      </a:endParaRP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5098"/>
                      </a:srgbClr>
                    </a:solidFill>
                  </a:tcPr>
                </a:tc>
                <a:tc>
                  <a:txBody>
                    <a:bodyPr/>
                    <a:lstStyle/>
                    <a:p>
                      <a:pPr marL="0" lvl="0" indent="0" algn="l" rtl="0">
                        <a:spcBef>
                          <a:spcPts val="0"/>
                        </a:spcBef>
                        <a:spcAft>
                          <a:spcPts val="0"/>
                        </a:spcAft>
                        <a:buNone/>
                      </a:pPr>
                      <a:r>
                        <a:rPr lang="en-GB" sz="600">
                          <a:solidFill>
                            <a:schemeClr val="dk2"/>
                          </a:solidFill>
                        </a:rPr>
                        <a:t>Marketing Ops</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tc>
                  <a:txBody>
                    <a:bodyPr/>
                    <a:lstStyle/>
                    <a:p>
                      <a:pPr marL="0" lvl="0" indent="0" algn="l" rtl="0">
                        <a:spcBef>
                          <a:spcPts val="0"/>
                        </a:spcBef>
                        <a:spcAft>
                          <a:spcPts val="0"/>
                        </a:spcAft>
                        <a:buNone/>
                      </a:pPr>
                      <a:r>
                        <a:rPr lang="en" sz="600" b="0">
                          <a:solidFill>
                            <a:schemeClr val="dk2"/>
                          </a:solidFill>
                        </a:rPr>
                        <a:t>Data Science Engineer</a:t>
                      </a:r>
                      <a:endParaRPr sz="600" b="0">
                        <a:solidFill>
                          <a:schemeClr val="dk2"/>
                        </a:solidFill>
                      </a:endParaRP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tc>
                  <a:txBody>
                    <a:bodyPr/>
                    <a:lstStyle/>
                    <a:p>
                      <a:pPr marL="0" lvl="0" indent="0" algn="l" rtl="0">
                        <a:spcBef>
                          <a:spcPts val="0"/>
                        </a:spcBef>
                        <a:spcAft>
                          <a:spcPts val="0"/>
                        </a:spcAft>
                        <a:buNone/>
                      </a:pPr>
                      <a:r>
                        <a:rPr lang="en" sz="600" b="0">
                          <a:solidFill>
                            <a:schemeClr val="dk2"/>
                          </a:solidFill>
                        </a:rPr>
                        <a:t>Campaign Owner</a:t>
                      </a:r>
                      <a:endParaRPr sz="600" b="0">
                        <a:solidFill>
                          <a:schemeClr val="dk2"/>
                        </a:solidFill>
                      </a:endParaRP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tc>
                  <a:txBody>
                    <a:bodyPr/>
                    <a:lstStyle/>
                    <a:p>
                      <a:pPr marL="0" marR="0" lvl="0" indent="0" algn="l" rtl="0">
                        <a:lnSpc>
                          <a:spcPct val="100000"/>
                        </a:lnSpc>
                        <a:spcBef>
                          <a:spcPts val="0"/>
                        </a:spcBef>
                        <a:spcAft>
                          <a:spcPts val="0"/>
                        </a:spcAft>
                        <a:buNone/>
                      </a:pPr>
                      <a:r>
                        <a:rPr lang="en" sz="600" b="0">
                          <a:solidFill>
                            <a:schemeClr val="dk2"/>
                          </a:solidFill>
                        </a:rPr>
                        <a:t>AEM Email Builder, Marketing Ops</a:t>
                      </a:r>
                      <a:endParaRPr sz="600" b="0">
                        <a:solidFill>
                          <a:schemeClr val="dk2"/>
                        </a:solidFill>
                      </a:endParaRP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extLst>
                  <a:ext uri="{0D108BD9-81ED-4DB2-BD59-A6C34878D82A}">
                    <a16:rowId xmlns:a16="http://schemas.microsoft.com/office/drawing/2014/main" val="556099220"/>
                  </a:ext>
                </a:extLst>
              </a:tr>
              <a:tr h="771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a:solidFill>
                            <a:schemeClr val="tx1"/>
                          </a:solidFill>
                          <a:latin typeface="Arial" panose="020B0604020202020204" pitchFamily="34" charset="0"/>
                          <a:cs typeface="Arial" panose="020B0604020202020204" pitchFamily="34" charset="0"/>
                        </a:rPr>
                        <a:t>Objectives</a:t>
                      </a: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lvl="0" indent="0" algn="l" rtl="0">
                        <a:spcBef>
                          <a:spcPts val="0"/>
                        </a:spcBef>
                        <a:spcAft>
                          <a:spcPts val="0"/>
                        </a:spcAft>
                        <a:buClr>
                          <a:schemeClr val="dk2"/>
                        </a:buClr>
                        <a:buSzPts val="1100"/>
                        <a:buFont typeface="Arial"/>
                        <a:buNone/>
                      </a:pPr>
                      <a:r>
                        <a:rPr lang="en" sz="600">
                          <a:solidFill>
                            <a:schemeClr val="dk2"/>
                          </a:solidFill>
                        </a:rPr>
                        <a:t>Using data from various sources including AA and AAM, create prediction model to outline segments and suppressions</a:t>
                      </a:r>
                      <a:endParaRPr sz="600">
                        <a:solidFill>
                          <a:schemeClr val="dk2"/>
                        </a:solidFill>
                      </a:endParaRPr>
                    </a:p>
                  </a:txBody>
                  <a:tcPr marL="107950" marR="107950" marT="108000" marB="91425">
                    <a:lnL w="6350" cap="flat" cmpd="sng" algn="ctr">
                      <a:solidFill>
                        <a:schemeClr val="bg1">
                          <a:lumMod val="85000"/>
                        </a:schemeClr>
                      </a:solidFill>
                      <a:prstDash val="sysDash"/>
                      <a:round/>
                      <a:headEnd type="none" w="med" len="med"/>
                      <a:tailEnd type="none" w="med" len="med"/>
                    </a:lnL>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5098"/>
                      </a:srgbClr>
                    </a:solidFill>
                  </a:tcPr>
                </a:tc>
                <a:tc>
                  <a:txBody>
                    <a:bodyPr/>
                    <a:lstStyle/>
                    <a:p>
                      <a:pPr marL="0" lvl="0" indent="0" algn="l" rtl="0">
                        <a:spcBef>
                          <a:spcPts val="0"/>
                        </a:spcBef>
                        <a:spcAft>
                          <a:spcPts val="0"/>
                        </a:spcAft>
                        <a:buClr>
                          <a:schemeClr val="dk2"/>
                        </a:buClr>
                        <a:buSzPts val="1100"/>
                        <a:buFont typeface="Arial"/>
                        <a:buNone/>
                      </a:pPr>
                      <a:r>
                        <a:rPr lang="en" sz="600">
                          <a:solidFill>
                            <a:schemeClr val="dk2"/>
                          </a:solidFill>
                        </a:rPr>
                        <a:t>Creative and Data briefs created by Boots and sent to teams to build</a:t>
                      </a:r>
                      <a:endParaRPr sz="600">
                        <a:solidFill>
                          <a:schemeClr val="dk2"/>
                        </a:solidFill>
                      </a:endParaRPr>
                    </a:p>
                    <a:p>
                      <a:pPr marL="0" lvl="0" indent="0" algn="l" rtl="0">
                        <a:spcBef>
                          <a:spcPts val="0"/>
                        </a:spcBef>
                        <a:spcAft>
                          <a:spcPts val="0"/>
                        </a:spcAft>
                        <a:buClr>
                          <a:schemeClr val="dk2"/>
                        </a:buClr>
                        <a:buSzPts val="1100"/>
                        <a:buFont typeface="Arial"/>
                        <a:buNone/>
                      </a:pPr>
                      <a:endParaRPr sz="600">
                        <a:solidFill>
                          <a:schemeClr val="dk2"/>
                        </a:solidFill>
                      </a:endParaRP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5098"/>
                      </a:srgbClr>
                    </a:solidFill>
                  </a:tcPr>
                </a:tc>
                <a:tc>
                  <a:txBody>
                    <a:bodyPr/>
                    <a:lstStyle/>
                    <a:p>
                      <a:pPr marL="0" marR="0" lvl="0" indent="0" algn="l" rtl="0">
                        <a:lnSpc>
                          <a:spcPct val="100000"/>
                        </a:lnSpc>
                        <a:spcBef>
                          <a:spcPts val="0"/>
                        </a:spcBef>
                        <a:spcAft>
                          <a:spcPts val="0"/>
                        </a:spcAft>
                        <a:buNone/>
                      </a:pPr>
                      <a:r>
                        <a:rPr lang="en" sz="600">
                          <a:solidFill>
                            <a:schemeClr val="dk2"/>
                          </a:solidFill>
                        </a:rPr>
                        <a:t>Content &amp; personalization configured in AEM</a:t>
                      </a:r>
                      <a:endParaRPr sz="600">
                        <a:solidFill>
                          <a:schemeClr val="dk2"/>
                        </a:solidFill>
                      </a:endParaRPr>
                    </a:p>
                    <a:p>
                      <a:pPr marL="0" marR="0" lvl="0" indent="0" algn="l" rtl="0">
                        <a:lnSpc>
                          <a:spcPct val="100000"/>
                        </a:lnSpc>
                        <a:spcBef>
                          <a:spcPts val="0"/>
                        </a:spcBef>
                        <a:spcAft>
                          <a:spcPts val="0"/>
                        </a:spcAft>
                        <a:buNone/>
                      </a:pPr>
                      <a:r>
                        <a:rPr lang="en" sz="600">
                          <a:solidFill>
                            <a:schemeClr val="dk2"/>
                          </a:solidFill>
                        </a:rPr>
                        <a:t>Campaign workflow built out in AC</a:t>
                      </a:r>
                      <a:endParaRPr sz="600">
                        <a:solidFill>
                          <a:schemeClr val="dk2"/>
                        </a:solidFill>
                      </a:endParaRPr>
                    </a:p>
                    <a:p>
                      <a:pPr marL="0" marR="0" lvl="0" indent="0" algn="l" rtl="0">
                        <a:lnSpc>
                          <a:spcPct val="100000"/>
                        </a:lnSpc>
                        <a:spcBef>
                          <a:spcPts val="0"/>
                        </a:spcBef>
                        <a:spcAft>
                          <a:spcPts val="0"/>
                        </a:spcAft>
                        <a:buNone/>
                      </a:pPr>
                      <a:r>
                        <a:rPr lang="en" sz="600">
                          <a:solidFill>
                            <a:schemeClr val="dk2"/>
                          </a:solidFill>
                        </a:rPr>
                        <a:t>Boots website configuration for campaign tracking</a:t>
                      </a:r>
                      <a:endParaRPr sz="600">
                        <a:solidFill>
                          <a:schemeClr val="dk2"/>
                        </a:solidFill>
                      </a:endParaRP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5098"/>
                      </a:srgbClr>
                    </a:solidFill>
                  </a:tcPr>
                </a:tc>
                <a:tc>
                  <a:txBody>
                    <a:bodyPr/>
                    <a:lstStyle/>
                    <a:p>
                      <a:pPr marL="0" marR="0" lvl="0" indent="0" algn="l" rtl="0">
                        <a:lnSpc>
                          <a:spcPct val="100000"/>
                        </a:lnSpc>
                        <a:spcBef>
                          <a:spcPts val="0"/>
                        </a:spcBef>
                        <a:spcAft>
                          <a:spcPts val="0"/>
                        </a:spcAft>
                        <a:buNone/>
                      </a:pPr>
                      <a:r>
                        <a:rPr lang="en-GB" sz="600">
                          <a:solidFill>
                            <a:schemeClr val="dk2"/>
                          </a:solidFill>
                        </a:rPr>
                        <a:t>Campaign Go-Live!</a:t>
                      </a:r>
                    </a:p>
                    <a:p>
                      <a:pPr marL="0" marR="0" lvl="0" indent="0" algn="l" rtl="0">
                        <a:lnSpc>
                          <a:spcPct val="100000"/>
                        </a:lnSpc>
                        <a:spcBef>
                          <a:spcPts val="0"/>
                        </a:spcBef>
                        <a:spcAft>
                          <a:spcPts val="0"/>
                        </a:spcAft>
                        <a:buNone/>
                      </a:pPr>
                      <a:endParaRPr sz="600">
                        <a:solidFill>
                          <a:schemeClr val="dk2"/>
                        </a:solidFill>
                      </a:endParaRP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tc>
                  <a:txBody>
                    <a:bodyPr/>
                    <a:lstStyle/>
                    <a:p>
                      <a:pPr marL="0" marR="0" lvl="0" indent="0" algn="l" rtl="0">
                        <a:lnSpc>
                          <a:spcPct val="100000"/>
                        </a:lnSpc>
                        <a:spcBef>
                          <a:spcPts val="0"/>
                        </a:spcBef>
                        <a:spcAft>
                          <a:spcPts val="0"/>
                        </a:spcAft>
                        <a:buNone/>
                      </a:pPr>
                      <a:r>
                        <a:rPr lang="en" sz="600">
                          <a:solidFill>
                            <a:schemeClr val="dk2"/>
                          </a:solidFill>
                        </a:rPr>
                        <a:t>Campaign reporting &amp; recommendations</a:t>
                      </a:r>
                      <a:endParaRPr sz="600">
                        <a:solidFill>
                          <a:schemeClr val="dk2"/>
                        </a:solidFill>
                      </a:endParaRP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tc>
                  <a:txBody>
                    <a:bodyPr/>
                    <a:lstStyle/>
                    <a:p>
                      <a:pPr marL="0" marR="0" lvl="0" indent="0" algn="l" rtl="0">
                        <a:lnSpc>
                          <a:spcPct val="100000"/>
                        </a:lnSpc>
                        <a:spcBef>
                          <a:spcPts val="0"/>
                        </a:spcBef>
                        <a:spcAft>
                          <a:spcPts val="0"/>
                        </a:spcAft>
                        <a:buClr>
                          <a:schemeClr val="dk2"/>
                        </a:buClr>
                        <a:buSzPts val="1100"/>
                        <a:buFont typeface="Arial"/>
                        <a:buNone/>
                      </a:pPr>
                      <a:r>
                        <a:rPr lang="en" sz="600">
                          <a:solidFill>
                            <a:schemeClr val="dk2"/>
                          </a:solidFill>
                        </a:rPr>
                        <a:t>Campaign recs and changes -  briefs and Playbook updated</a:t>
                      </a:r>
                      <a:endParaRPr sz="600">
                        <a:solidFill>
                          <a:schemeClr val="dk2"/>
                        </a:solidFill>
                      </a:endParaRPr>
                    </a:p>
                    <a:p>
                      <a:pPr marL="0" marR="0" lvl="0" indent="0" algn="l" rtl="0">
                        <a:lnSpc>
                          <a:spcPct val="100000"/>
                        </a:lnSpc>
                        <a:spcBef>
                          <a:spcPts val="0"/>
                        </a:spcBef>
                        <a:spcAft>
                          <a:spcPts val="0"/>
                        </a:spcAft>
                        <a:buClr>
                          <a:schemeClr val="dk2"/>
                        </a:buClr>
                        <a:buSzPts val="1100"/>
                        <a:buFont typeface="Arial"/>
                        <a:buNone/>
                      </a:pPr>
                      <a:endParaRPr sz="600">
                        <a:solidFill>
                          <a:schemeClr val="dk2"/>
                        </a:solidFill>
                      </a:endParaRP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tc>
                  <a:txBody>
                    <a:bodyPr/>
                    <a:lstStyle/>
                    <a:p>
                      <a:pPr marL="0" marR="0" lvl="0" indent="0" algn="l" rtl="0">
                        <a:lnSpc>
                          <a:spcPct val="100000"/>
                        </a:lnSpc>
                        <a:spcBef>
                          <a:spcPts val="0"/>
                        </a:spcBef>
                        <a:spcAft>
                          <a:spcPts val="0"/>
                        </a:spcAft>
                        <a:buNone/>
                      </a:pPr>
                      <a:r>
                        <a:rPr lang="en" sz="600">
                          <a:solidFill>
                            <a:schemeClr val="dk2"/>
                          </a:solidFill>
                        </a:rPr>
                        <a:t>Campaigns and deliveries updated, further test-and-learn applied to constantly optimize campaign</a:t>
                      </a:r>
                      <a:endParaRPr sz="600">
                        <a:solidFill>
                          <a:schemeClr val="dk2"/>
                        </a:solidFill>
                      </a:endParaRP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extLst>
                  <a:ext uri="{0D108BD9-81ED-4DB2-BD59-A6C34878D82A}">
                    <a16:rowId xmlns:a16="http://schemas.microsoft.com/office/drawing/2014/main" val="4059598364"/>
                  </a:ext>
                </a:extLst>
              </a:tr>
              <a:tr h="43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a:solidFill>
                            <a:schemeClr val="tx1"/>
                          </a:solidFill>
                          <a:latin typeface="Arial" panose="020B0604020202020204" pitchFamily="34" charset="0"/>
                          <a:cs typeface="Arial" panose="020B0604020202020204" pitchFamily="34" charset="0"/>
                        </a:rPr>
                        <a:t>Tech</a:t>
                      </a: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solidFill>
                        <a:schemeClr val="bg1">
                          <a:lumMod val="85000"/>
                        </a:schemeClr>
                      </a:solidFill>
                      <a:prstDash val="sysDash"/>
                      <a:round/>
                      <a:headEnd type="none" w="med" len="med"/>
                      <a:tailEnd type="none" w="med" len="med"/>
                    </a:lnL>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5098"/>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5098"/>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5098"/>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4141">
                        <a:alpha val="9804"/>
                      </a:srgbClr>
                    </a:solidFill>
                  </a:tcPr>
                </a:tc>
                <a:extLst>
                  <a:ext uri="{0D108BD9-81ED-4DB2-BD59-A6C34878D82A}">
                    <a16:rowId xmlns:a16="http://schemas.microsoft.com/office/drawing/2014/main" val="250352151"/>
                  </a:ext>
                </a:extLst>
              </a:tr>
            </a:tbl>
          </a:graphicData>
        </a:graphic>
      </p:graphicFrame>
      <p:pic>
        <p:nvPicPr>
          <p:cNvPr id="172" name="Google Shape;515;p47">
            <a:extLst>
              <a:ext uri="{FF2B5EF4-FFF2-40B4-BE49-F238E27FC236}">
                <a16:creationId xmlns:a16="http://schemas.microsoft.com/office/drawing/2014/main" id="{E7954588-048D-C845-ACDC-1375B371B3C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7641772" y="1233794"/>
            <a:ext cx="1092530" cy="550533"/>
          </a:xfrm>
          <a:prstGeom prst="rect">
            <a:avLst/>
          </a:prstGeom>
          <a:noFill/>
          <a:ln w="6350" cap="flat" cmpd="sng">
            <a:solidFill>
              <a:schemeClr val="bg1">
                <a:lumMod val="50000"/>
              </a:schemeClr>
            </a:solidFill>
            <a:prstDash val="solid"/>
            <a:round/>
            <a:headEnd type="none" w="sm" len="sm"/>
            <a:tailEnd type="none" w="sm" len="sm"/>
          </a:ln>
        </p:spPr>
      </p:pic>
      <p:pic>
        <p:nvPicPr>
          <p:cNvPr id="173" name="Google Shape;547;p47">
            <a:extLst>
              <a:ext uri="{FF2B5EF4-FFF2-40B4-BE49-F238E27FC236}">
                <a16:creationId xmlns:a16="http://schemas.microsoft.com/office/drawing/2014/main" id="{B6C670CF-9109-F842-8A10-B6751E73BF41}"/>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379147" y="1233794"/>
            <a:ext cx="1159586" cy="404207"/>
          </a:xfrm>
          <a:prstGeom prst="rect">
            <a:avLst/>
          </a:prstGeom>
          <a:noFill/>
          <a:ln w="6350">
            <a:solidFill>
              <a:schemeClr val="bg1">
                <a:lumMod val="50000"/>
              </a:schemeClr>
            </a:solidFill>
          </a:ln>
        </p:spPr>
      </p:pic>
      <p:pic>
        <p:nvPicPr>
          <p:cNvPr id="174" name="Google Shape;548;p47">
            <a:extLst>
              <a:ext uri="{FF2B5EF4-FFF2-40B4-BE49-F238E27FC236}">
                <a16:creationId xmlns:a16="http://schemas.microsoft.com/office/drawing/2014/main" id="{1F725D13-F1CD-F645-87B1-F4BF8FFDCDC8}"/>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2132452" y="1233794"/>
            <a:ext cx="938289" cy="846188"/>
          </a:xfrm>
          <a:prstGeom prst="rect">
            <a:avLst/>
          </a:prstGeom>
          <a:noFill/>
          <a:ln w="6350" cap="flat" cmpd="sng">
            <a:solidFill>
              <a:schemeClr val="bg1">
                <a:lumMod val="50000"/>
              </a:schemeClr>
            </a:solidFill>
            <a:prstDash val="solid"/>
            <a:round/>
            <a:headEnd type="none" w="sm" len="sm"/>
            <a:tailEnd type="none" w="sm" len="sm"/>
          </a:ln>
        </p:spPr>
      </p:pic>
      <p:pic>
        <p:nvPicPr>
          <p:cNvPr id="175" name="Google Shape;562;p47">
            <a:extLst>
              <a:ext uri="{FF2B5EF4-FFF2-40B4-BE49-F238E27FC236}">
                <a16:creationId xmlns:a16="http://schemas.microsoft.com/office/drawing/2014/main" id="{4714F742-5DD6-6947-8E37-045396E87870}"/>
              </a:ext>
            </a:extLst>
          </p:cNvPr>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3255801" y="1233794"/>
            <a:ext cx="1485764" cy="749445"/>
          </a:xfrm>
          <a:prstGeom prst="rect">
            <a:avLst/>
          </a:prstGeom>
          <a:noFill/>
          <a:ln w="6350" cap="flat" cmpd="sng">
            <a:solidFill>
              <a:schemeClr val="bg1">
                <a:lumMod val="50000"/>
              </a:schemeClr>
            </a:solidFill>
            <a:prstDash val="solid"/>
            <a:round/>
            <a:headEnd type="none" w="sm" len="sm"/>
            <a:tailEnd type="none" w="sm" len="sm"/>
          </a:ln>
        </p:spPr>
      </p:pic>
      <p:pic>
        <p:nvPicPr>
          <p:cNvPr id="176" name="Google Shape;563;p47">
            <a:extLst>
              <a:ext uri="{FF2B5EF4-FFF2-40B4-BE49-F238E27FC236}">
                <a16:creationId xmlns:a16="http://schemas.microsoft.com/office/drawing/2014/main" id="{D8D45319-DFB3-5941-9ECC-148CF48F1A56}"/>
              </a:ext>
            </a:extLst>
          </p:cNvPr>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159829" y="1233795"/>
            <a:ext cx="1116280" cy="554941"/>
          </a:xfrm>
          <a:prstGeom prst="rect">
            <a:avLst/>
          </a:prstGeom>
          <a:noFill/>
          <a:ln w="6350" cap="flat" cmpd="sng">
            <a:solidFill>
              <a:schemeClr val="bg1">
                <a:lumMod val="50000"/>
              </a:schemeClr>
            </a:solidFill>
            <a:prstDash val="solid"/>
            <a:round/>
            <a:headEnd type="none" w="sm" len="sm"/>
            <a:tailEnd type="none" w="sm" len="sm"/>
          </a:ln>
        </p:spPr>
      </p:pic>
      <p:cxnSp>
        <p:nvCxnSpPr>
          <p:cNvPr id="179" name="Straight Connector 178">
            <a:extLst>
              <a:ext uri="{FF2B5EF4-FFF2-40B4-BE49-F238E27FC236}">
                <a16:creationId xmlns:a16="http://schemas.microsoft.com/office/drawing/2014/main" id="{6F85E84D-C041-5143-83F9-850637C2AAA0}"/>
              </a:ext>
            </a:extLst>
          </p:cNvPr>
          <p:cNvCxnSpPr>
            <a:cxnSpLocks/>
          </p:cNvCxnSpPr>
          <p:nvPr/>
        </p:nvCxnSpPr>
        <p:spPr>
          <a:xfrm flipV="1">
            <a:off x="2214434" y="2163781"/>
            <a:ext cx="0" cy="249383"/>
          </a:xfrm>
          <a:prstGeom prst="line">
            <a:avLst/>
          </a:prstGeom>
          <a:ln w="12700" cap="rnd">
            <a:solidFill>
              <a:srgbClr val="FF4141"/>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71328A2-FFA0-6846-BF25-83EE93939C55}"/>
              </a:ext>
            </a:extLst>
          </p:cNvPr>
          <p:cNvCxnSpPr>
            <a:cxnSpLocks/>
          </p:cNvCxnSpPr>
          <p:nvPr/>
        </p:nvCxnSpPr>
        <p:spPr>
          <a:xfrm flipV="1">
            <a:off x="3285987" y="2050965"/>
            <a:ext cx="0" cy="362199"/>
          </a:xfrm>
          <a:prstGeom prst="line">
            <a:avLst/>
          </a:prstGeom>
          <a:ln w="12700" cap="rnd">
            <a:solidFill>
              <a:srgbClr val="FF4141"/>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4407634-F95D-5B45-A82D-8A756D5F66A9}"/>
              </a:ext>
            </a:extLst>
          </p:cNvPr>
          <p:cNvCxnSpPr>
            <a:cxnSpLocks/>
          </p:cNvCxnSpPr>
          <p:nvPr/>
        </p:nvCxnSpPr>
        <p:spPr>
          <a:xfrm flipV="1">
            <a:off x="5611232" y="1860960"/>
            <a:ext cx="0" cy="552204"/>
          </a:xfrm>
          <a:prstGeom prst="line">
            <a:avLst/>
          </a:prstGeom>
          <a:ln w="12700" cap="rnd">
            <a:solidFill>
              <a:srgbClr val="FF4141"/>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E895368-29F1-FC49-9C8F-CBC24362C09D}"/>
              </a:ext>
            </a:extLst>
          </p:cNvPr>
          <p:cNvCxnSpPr>
            <a:cxnSpLocks/>
          </p:cNvCxnSpPr>
          <p:nvPr/>
        </p:nvCxnSpPr>
        <p:spPr>
          <a:xfrm flipV="1">
            <a:off x="6687603" y="1706581"/>
            <a:ext cx="0" cy="706584"/>
          </a:xfrm>
          <a:prstGeom prst="line">
            <a:avLst/>
          </a:prstGeom>
          <a:ln w="12700" cap="rnd">
            <a:solidFill>
              <a:srgbClr val="FF4141"/>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4C319A-C7DE-824B-871F-E270D1837440}"/>
              </a:ext>
            </a:extLst>
          </p:cNvPr>
          <p:cNvCxnSpPr>
            <a:cxnSpLocks/>
          </p:cNvCxnSpPr>
          <p:nvPr/>
        </p:nvCxnSpPr>
        <p:spPr>
          <a:xfrm flipV="1">
            <a:off x="7764727" y="1860960"/>
            <a:ext cx="0" cy="552204"/>
          </a:xfrm>
          <a:prstGeom prst="line">
            <a:avLst/>
          </a:prstGeom>
          <a:ln w="12700" cap="rnd">
            <a:solidFill>
              <a:srgbClr val="FF4141"/>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DE7F6F9-0725-C342-85DA-C1A83D560AF4}"/>
              </a:ext>
            </a:extLst>
          </p:cNvPr>
          <p:cNvGrpSpPr/>
          <p:nvPr/>
        </p:nvGrpSpPr>
        <p:grpSpPr>
          <a:xfrm>
            <a:off x="6554382" y="383057"/>
            <a:ext cx="2351162" cy="385401"/>
            <a:chOff x="6554382" y="262561"/>
            <a:chExt cx="2351162" cy="385401"/>
          </a:xfrm>
        </p:grpSpPr>
        <p:sp>
          <p:nvSpPr>
            <p:cNvPr id="193" name="TextBox 192">
              <a:extLst>
                <a:ext uri="{FF2B5EF4-FFF2-40B4-BE49-F238E27FC236}">
                  <a16:creationId xmlns:a16="http://schemas.microsoft.com/office/drawing/2014/main" id="{F9E711D8-5100-A441-90F7-C0EC402DF167}"/>
                </a:ext>
              </a:extLst>
            </p:cNvPr>
            <p:cNvSpPr txBox="1"/>
            <p:nvPr/>
          </p:nvSpPr>
          <p:spPr>
            <a:xfrm>
              <a:off x="6574554" y="262561"/>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1" i="0" u="none" strike="noStrike" kern="0" cap="none" spc="0" normalizeH="0" baseline="0" noProof="0">
                  <a:ln>
                    <a:noFill/>
                  </a:ln>
                  <a:solidFill>
                    <a:srgbClr val="000000"/>
                  </a:solidFill>
                  <a:effectLst/>
                  <a:uLnTx/>
                  <a:uFillTx/>
                  <a:latin typeface="Arial"/>
                  <a:cs typeface="Arial"/>
                  <a:sym typeface="Arial"/>
                </a:rPr>
                <a:t>KEY</a:t>
              </a:r>
            </a:p>
          </p:txBody>
        </p:sp>
        <p:grpSp>
          <p:nvGrpSpPr>
            <p:cNvPr id="194" name="Google Shape;1079;p187">
              <a:extLst>
                <a:ext uri="{FF2B5EF4-FFF2-40B4-BE49-F238E27FC236}">
                  <a16:creationId xmlns:a16="http://schemas.microsoft.com/office/drawing/2014/main" id="{3E49CB22-1B1C-424E-8483-C01C7F83DC39}"/>
                </a:ext>
              </a:extLst>
            </p:cNvPr>
            <p:cNvGrpSpPr/>
            <p:nvPr/>
          </p:nvGrpSpPr>
          <p:grpSpPr>
            <a:xfrm>
              <a:off x="6554382" y="351477"/>
              <a:ext cx="155198" cy="155314"/>
              <a:chOff x="6032066" y="1852204"/>
              <a:chExt cx="313500" cy="313500"/>
            </a:xfrm>
          </p:grpSpPr>
          <p:sp>
            <p:nvSpPr>
              <p:cNvPr id="218" name="Google Shape;1080;p187">
                <a:extLst>
                  <a:ext uri="{FF2B5EF4-FFF2-40B4-BE49-F238E27FC236}">
                    <a16:creationId xmlns:a16="http://schemas.microsoft.com/office/drawing/2014/main" id="{EC93F8C9-C1E7-E143-9BE4-2CA8923BDF4D}"/>
                  </a:ext>
                </a:extLst>
              </p:cNvPr>
              <p:cNvSpPr/>
              <p:nvPr/>
            </p:nvSpPr>
            <p:spPr>
              <a:xfrm>
                <a:off x="6032066" y="1852204"/>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9" name="Google Shape;1081;p187" descr="Adobe Target.png">
                <a:extLst>
                  <a:ext uri="{FF2B5EF4-FFF2-40B4-BE49-F238E27FC236}">
                    <a16:creationId xmlns:a16="http://schemas.microsoft.com/office/drawing/2014/main" id="{450DC995-FC4A-AB46-871D-E6463676F7E7}"/>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6062799" y="1882937"/>
                <a:ext cx="252000" cy="252000"/>
              </a:xfrm>
              <a:prstGeom prst="rect">
                <a:avLst/>
              </a:prstGeom>
              <a:noFill/>
              <a:ln>
                <a:noFill/>
              </a:ln>
            </p:spPr>
          </p:pic>
        </p:grpSp>
        <p:grpSp>
          <p:nvGrpSpPr>
            <p:cNvPr id="195" name="Google Shape;1103;p187">
              <a:extLst>
                <a:ext uri="{FF2B5EF4-FFF2-40B4-BE49-F238E27FC236}">
                  <a16:creationId xmlns:a16="http://schemas.microsoft.com/office/drawing/2014/main" id="{4D51D40B-41D5-C140-9A36-FFA871191EAE}"/>
                </a:ext>
              </a:extLst>
            </p:cNvPr>
            <p:cNvGrpSpPr/>
            <p:nvPr/>
          </p:nvGrpSpPr>
          <p:grpSpPr>
            <a:xfrm>
              <a:off x="6554382" y="492648"/>
              <a:ext cx="155198" cy="155314"/>
              <a:chOff x="3596502" y="1678083"/>
              <a:chExt cx="313500" cy="313500"/>
            </a:xfrm>
          </p:grpSpPr>
          <p:sp>
            <p:nvSpPr>
              <p:cNvPr id="216" name="Google Shape;1104;p187">
                <a:extLst>
                  <a:ext uri="{FF2B5EF4-FFF2-40B4-BE49-F238E27FC236}">
                    <a16:creationId xmlns:a16="http://schemas.microsoft.com/office/drawing/2014/main" id="{A6FAB6EA-E513-1443-96B6-78199C43CE68}"/>
                  </a:ext>
                </a:extLst>
              </p:cNvPr>
              <p:cNvSpPr/>
              <p:nvPr/>
            </p:nvSpPr>
            <p:spPr>
              <a:xfrm>
                <a:off x="3596502" y="1678083"/>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7" name="Google Shape;1105;p187" descr="Adobe Campaign.png">
                <a:extLst>
                  <a:ext uri="{FF2B5EF4-FFF2-40B4-BE49-F238E27FC236}">
                    <a16:creationId xmlns:a16="http://schemas.microsoft.com/office/drawing/2014/main" id="{3F197FBC-8FDB-1444-B3D7-25FE9C7B5E8E}"/>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3627236" y="1708816"/>
                <a:ext cx="251508" cy="252000"/>
              </a:xfrm>
              <a:prstGeom prst="rect">
                <a:avLst/>
              </a:prstGeom>
              <a:noFill/>
              <a:ln>
                <a:noFill/>
              </a:ln>
            </p:spPr>
          </p:pic>
        </p:grpSp>
        <p:sp>
          <p:nvSpPr>
            <p:cNvPr id="196" name="TextBox 195">
              <a:extLst>
                <a:ext uri="{FF2B5EF4-FFF2-40B4-BE49-F238E27FC236}">
                  <a16:creationId xmlns:a16="http://schemas.microsoft.com/office/drawing/2014/main" id="{A77D6909-17A5-494D-8516-945FD95ABAC3}"/>
                </a:ext>
              </a:extLst>
            </p:cNvPr>
            <p:cNvSpPr txBox="1"/>
            <p:nvPr/>
          </p:nvSpPr>
          <p:spPr>
            <a:xfrm>
              <a:off x="6762813"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Target</a:t>
              </a:r>
            </a:p>
          </p:txBody>
        </p:sp>
        <p:sp>
          <p:nvSpPr>
            <p:cNvPr id="197" name="TextBox 196">
              <a:extLst>
                <a:ext uri="{FF2B5EF4-FFF2-40B4-BE49-F238E27FC236}">
                  <a16:creationId xmlns:a16="http://schemas.microsoft.com/office/drawing/2014/main" id="{A0C9F5B4-C40A-AC4F-8D26-D021ED27EF18}"/>
                </a:ext>
              </a:extLst>
            </p:cNvPr>
            <p:cNvSpPr txBox="1"/>
            <p:nvPr/>
          </p:nvSpPr>
          <p:spPr>
            <a:xfrm>
              <a:off x="6762813" y="550593"/>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Campaign</a:t>
              </a:r>
            </a:p>
          </p:txBody>
        </p:sp>
        <p:grpSp>
          <p:nvGrpSpPr>
            <p:cNvPr id="198" name="Google Shape;1088;p187">
              <a:extLst>
                <a:ext uri="{FF2B5EF4-FFF2-40B4-BE49-F238E27FC236}">
                  <a16:creationId xmlns:a16="http://schemas.microsoft.com/office/drawing/2014/main" id="{4CE6DA95-9C83-0F45-B187-233FE4D7BD81}"/>
                </a:ext>
              </a:extLst>
            </p:cNvPr>
            <p:cNvGrpSpPr/>
            <p:nvPr/>
          </p:nvGrpSpPr>
          <p:grpSpPr>
            <a:xfrm>
              <a:off x="7258325" y="492648"/>
              <a:ext cx="155198" cy="155314"/>
              <a:chOff x="5523270" y="1789952"/>
              <a:chExt cx="313500" cy="313500"/>
            </a:xfrm>
          </p:grpSpPr>
          <p:sp>
            <p:nvSpPr>
              <p:cNvPr id="214" name="Google Shape;1089;p187">
                <a:extLst>
                  <a:ext uri="{FF2B5EF4-FFF2-40B4-BE49-F238E27FC236}">
                    <a16:creationId xmlns:a16="http://schemas.microsoft.com/office/drawing/2014/main" id="{B3D28263-D1E2-E54C-8865-B8F936877A94}"/>
                  </a:ext>
                </a:extLst>
              </p:cNvPr>
              <p:cNvSpPr/>
              <p:nvPr/>
            </p:nvSpPr>
            <p:spPr>
              <a:xfrm>
                <a:off x="5523270" y="1789952"/>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5" name="Google Shape;1090;p187" descr="Adobe Experience Manager.png">
                <a:extLst>
                  <a:ext uri="{FF2B5EF4-FFF2-40B4-BE49-F238E27FC236}">
                    <a16:creationId xmlns:a16="http://schemas.microsoft.com/office/drawing/2014/main" id="{AE3AF261-5B98-464F-9943-D0D337C47C8C}"/>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553467" y="1820686"/>
                <a:ext cx="252535" cy="252000"/>
              </a:xfrm>
              <a:prstGeom prst="rect">
                <a:avLst/>
              </a:prstGeom>
              <a:noFill/>
              <a:ln>
                <a:noFill/>
              </a:ln>
            </p:spPr>
          </p:pic>
        </p:grpSp>
        <p:grpSp>
          <p:nvGrpSpPr>
            <p:cNvPr id="199" name="Google Shape;1091;p187">
              <a:extLst>
                <a:ext uri="{FF2B5EF4-FFF2-40B4-BE49-F238E27FC236}">
                  <a16:creationId xmlns:a16="http://schemas.microsoft.com/office/drawing/2014/main" id="{29C93BEA-F3D3-304E-95B3-9D9D1E9D7384}"/>
                </a:ext>
              </a:extLst>
            </p:cNvPr>
            <p:cNvGrpSpPr/>
            <p:nvPr/>
          </p:nvGrpSpPr>
          <p:grpSpPr>
            <a:xfrm>
              <a:off x="7258325" y="351477"/>
              <a:ext cx="155198" cy="155314"/>
              <a:chOff x="5202183" y="1789952"/>
              <a:chExt cx="313500" cy="313500"/>
            </a:xfrm>
          </p:grpSpPr>
          <p:sp>
            <p:nvSpPr>
              <p:cNvPr id="212" name="Google Shape;1092;p187">
                <a:extLst>
                  <a:ext uri="{FF2B5EF4-FFF2-40B4-BE49-F238E27FC236}">
                    <a16:creationId xmlns:a16="http://schemas.microsoft.com/office/drawing/2014/main" id="{B43A4273-FBAA-0445-B909-DFC30FDFCB3B}"/>
                  </a:ext>
                </a:extLst>
              </p:cNvPr>
              <p:cNvSpPr/>
              <p:nvPr/>
            </p:nvSpPr>
            <p:spPr>
              <a:xfrm>
                <a:off x="5202183" y="1789952"/>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3" name="Google Shape;1093;p187" descr="Adobe Analytics.png">
                <a:extLst>
                  <a:ext uri="{FF2B5EF4-FFF2-40B4-BE49-F238E27FC236}">
                    <a16:creationId xmlns:a16="http://schemas.microsoft.com/office/drawing/2014/main" id="{4176315B-B2A7-2D41-A258-E8D19DE25C48}"/>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5232916" y="1820685"/>
                <a:ext cx="252000" cy="252000"/>
              </a:xfrm>
              <a:prstGeom prst="rect">
                <a:avLst/>
              </a:prstGeom>
              <a:noFill/>
              <a:ln>
                <a:noFill/>
              </a:ln>
            </p:spPr>
          </p:pic>
        </p:grpSp>
        <p:sp>
          <p:nvSpPr>
            <p:cNvPr id="200" name="TextBox 199">
              <a:extLst>
                <a:ext uri="{FF2B5EF4-FFF2-40B4-BE49-F238E27FC236}">
                  <a16:creationId xmlns:a16="http://schemas.microsoft.com/office/drawing/2014/main" id="{0A7E77B1-D133-1A4B-9FE9-2D77F846E45E}"/>
                </a:ext>
              </a:extLst>
            </p:cNvPr>
            <p:cNvSpPr txBox="1"/>
            <p:nvPr/>
          </p:nvSpPr>
          <p:spPr>
            <a:xfrm>
              <a:off x="7466756"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Analytics</a:t>
              </a:r>
            </a:p>
          </p:txBody>
        </p:sp>
        <p:sp>
          <p:nvSpPr>
            <p:cNvPr id="201" name="TextBox 200">
              <a:extLst>
                <a:ext uri="{FF2B5EF4-FFF2-40B4-BE49-F238E27FC236}">
                  <a16:creationId xmlns:a16="http://schemas.microsoft.com/office/drawing/2014/main" id="{D6298029-5565-CD4F-87AC-136C5E290222}"/>
                </a:ext>
              </a:extLst>
            </p:cNvPr>
            <p:cNvSpPr txBox="1"/>
            <p:nvPr/>
          </p:nvSpPr>
          <p:spPr>
            <a:xfrm>
              <a:off x="7466756" y="550593"/>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AEM</a:t>
              </a:r>
            </a:p>
          </p:txBody>
        </p:sp>
        <p:grpSp>
          <p:nvGrpSpPr>
            <p:cNvPr id="202" name="Google Shape;1082;p187">
              <a:extLst>
                <a:ext uri="{FF2B5EF4-FFF2-40B4-BE49-F238E27FC236}">
                  <a16:creationId xmlns:a16="http://schemas.microsoft.com/office/drawing/2014/main" id="{F90F2E88-AA4F-F74F-BAAB-7135BCA099A0}"/>
                </a:ext>
              </a:extLst>
            </p:cNvPr>
            <p:cNvGrpSpPr/>
            <p:nvPr/>
          </p:nvGrpSpPr>
          <p:grpSpPr>
            <a:xfrm>
              <a:off x="7962268" y="351477"/>
              <a:ext cx="155198" cy="155314"/>
              <a:chOff x="3062196" y="3100298"/>
              <a:chExt cx="313500" cy="313500"/>
            </a:xfrm>
          </p:grpSpPr>
          <p:sp>
            <p:nvSpPr>
              <p:cNvPr id="210" name="Google Shape;1083;p187">
                <a:extLst>
                  <a:ext uri="{FF2B5EF4-FFF2-40B4-BE49-F238E27FC236}">
                    <a16:creationId xmlns:a16="http://schemas.microsoft.com/office/drawing/2014/main" id="{D8D1F915-1912-1D4A-A252-441F56D6FAB3}"/>
                  </a:ext>
                </a:extLst>
              </p:cNvPr>
              <p:cNvSpPr/>
              <p:nvPr/>
            </p:nvSpPr>
            <p:spPr>
              <a:xfrm>
                <a:off x="3062196" y="3100298"/>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1" name="Google Shape;1084;p187" descr="Adobe Audience Manager.png">
                <a:extLst>
                  <a:ext uri="{FF2B5EF4-FFF2-40B4-BE49-F238E27FC236}">
                    <a16:creationId xmlns:a16="http://schemas.microsoft.com/office/drawing/2014/main" id="{F654595F-5455-3E44-AE20-C55FD8426246}"/>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075617" y="3113719"/>
                <a:ext cx="284058" cy="284058"/>
              </a:xfrm>
              <a:prstGeom prst="rect">
                <a:avLst/>
              </a:prstGeom>
              <a:noFill/>
              <a:ln>
                <a:noFill/>
              </a:ln>
            </p:spPr>
          </p:pic>
        </p:grpSp>
        <p:sp>
          <p:nvSpPr>
            <p:cNvPr id="203" name="TextBox 202">
              <a:extLst>
                <a:ext uri="{FF2B5EF4-FFF2-40B4-BE49-F238E27FC236}">
                  <a16:creationId xmlns:a16="http://schemas.microsoft.com/office/drawing/2014/main" id="{70125C51-38D7-9741-9C71-4DE6114FC1CA}"/>
                </a:ext>
              </a:extLst>
            </p:cNvPr>
            <p:cNvSpPr txBox="1"/>
            <p:nvPr/>
          </p:nvSpPr>
          <p:spPr>
            <a:xfrm>
              <a:off x="8170699" y="406577"/>
              <a:ext cx="73484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Audience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Manager</a:t>
              </a:r>
            </a:p>
          </p:txBody>
        </p:sp>
      </p:grpSp>
      <p:pic>
        <p:nvPicPr>
          <p:cNvPr id="222" name="Google Shape;1093;p187" descr="Adobe Analytics.png">
            <a:extLst>
              <a:ext uri="{FF2B5EF4-FFF2-40B4-BE49-F238E27FC236}">
                <a16:creationId xmlns:a16="http://schemas.microsoft.com/office/drawing/2014/main" id="{69AF4AC6-8852-B44D-BA30-85473446DEAE}"/>
              </a:ext>
            </a:extLst>
          </p:cNvPr>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1089577" y="4145171"/>
            <a:ext cx="232082" cy="231202"/>
          </a:xfrm>
          <a:prstGeom prst="rect">
            <a:avLst/>
          </a:prstGeom>
          <a:noFill/>
          <a:ln>
            <a:noFill/>
          </a:ln>
        </p:spPr>
      </p:pic>
      <p:pic>
        <p:nvPicPr>
          <p:cNvPr id="225" name="Google Shape;1084;p187" descr="Adobe Audience Manager.png">
            <a:extLst>
              <a:ext uri="{FF2B5EF4-FFF2-40B4-BE49-F238E27FC236}">
                <a16:creationId xmlns:a16="http://schemas.microsoft.com/office/drawing/2014/main" id="{7DFF83E1-376A-574E-8429-BA9501ADCDD2}"/>
              </a:ext>
            </a:extLst>
          </p:cNvPr>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1340793" y="4128443"/>
            <a:ext cx="261607" cy="260614"/>
          </a:xfrm>
          <a:prstGeom prst="rect">
            <a:avLst/>
          </a:prstGeom>
          <a:noFill/>
          <a:ln>
            <a:noFill/>
          </a:ln>
        </p:spPr>
      </p:pic>
      <p:grpSp>
        <p:nvGrpSpPr>
          <p:cNvPr id="32" name="Group 31">
            <a:extLst>
              <a:ext uri="{FF2B5EF4-FFF2-40B4-BE49-F238E27FC236}">
                <a16:creationId xmlns:a16="http://schemas.microsoft.com/office/drawing/2014/main" id="{2B2BA5F7-4504-D242-BB54-FAF9EE57B384}"/>
              </a:ext>
            </a:extLst>
          </p:cNvPr>
          <p:cNvGrpSpPr/>
          <p:nvPr/>
        </p:nvGrpSpPr>
        <p:grpSpPr>
          <a:xfrm>
            <a:off x="3281103" y="4145171"/>
            <a:ext cx="753165" cy="236778"/>
            <a:chOff x="3281103" y="4145171"/>
            <a:chExt cx="753165" cy="236778"/>
          </a:xfrm>
        </p:grpSpPr>
        <p:pic>
          <p:nvPicPr>
            <p:cNvPr id="228" name="Google Shape;1090;p187" descr="Adobe Experience Manager.png">
              <a:extLst>
                <a:ext uri="{FF2B5EF4-FFF2-40B4-BE49-F238E27FC236}">
                  <a16:creationId xmlns:a16="http://schemas.microsoft.com/office/drawing/2014/main" id="{E3F90F6D-0BF0-8C4F-AD1B-134503CE5FCF}"/>
                </a:ext>
              </a:extLst>
            </p:cNvPr>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3281103" y="4145171"/>
              <a:ext cx="232575" cy="231202"/>
            </a:xfrm>
            <a:prstGeom prst="rect">
              <a:avLst/>
            </a:prstGeom>
            <a:noFill/>
            <a:ln>
              <a:noFill/>
            </a:ln>
          </p:spPr>
        </p:pic>
        <p:pic>
          <p:nvPicPr>
            <p:cNvPr id="235" name="Google Shape;1093;p187" descr="Adobe Analytics.png">
              <a:extLst>
                <a:ext uri="{FF2B5EF4-FFF2-40B4-BE49-F238E27FC236}">
                  <a16:creationId xmlns:a16="http://schemas.microsoft.com/office/drawing/2014/main" id="{0D2E1A1A-865C-C545-B843-13C3B7C56235}"/>
                </a:ext>
              </a:extLst>
            </p:cNvPr>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3802186" y="4150747"/>
              <a:ext cx="232082" cy="231202"/>
            </a:xfrm>
            <a:prstGeom prst="rect">
              <a:avLst/>
            </a:prstGeom>
            <a:noFill/>
            <a:ln>
              <a:noFill/>
            </a:ln>
          </p:spPr>
        </p:pic>
        <p:pic>
          <p:nvPicPr>
            <p:cNvPr id="246" name="Google Shape;1105;p187" descr="Adobe Campaign.png">
              <a:extLst>
                <a:ext uri="{FF2B5EF4-FFF2-40B4-BE49-F238E27FC236}">
                  <a16:creationId xmlns:a16="http://schemas.microsoft.com/office/drawing/2014/main" id="{B06E2A37-5EA5-A541-A9D2-375278F23B4C}"/>
                </a:ext>
              </a:extLst>
            </p:cNvPr>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3539810" y="4145171"/>
              <a:ext cx="231630" cy="232257"/>
            </a:xfrm>
            <a:prstGeom prst="rect">
              <a:avLst/>
            </a:prstGeom>
            <a:noFill/>
            <a:ln>
              <a:noFill/>
            </a:ln>
          </p:spPr>
        </p:pic>
      </p:grpSp>
      <p:pic>
        <p:nvPicPr>
          <p:cNvPr id="249" name="Google Shape;1081;p187" descr="Adobe Target.png">
            <a:extLst>
              <a:ext uri="{FF2B5EF4-FFF2-40B4-BE49-F238E27FC236}">
                <a16:creationId xmlns:a16="http://schemas.microsoft.com/office/drawing/2014/main" id="{4EAF7501-31BE-CE44-82D0-188B58B5D37C}"/>
              </a:ext>
            </a:extLst>
          </p:cNvPr>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757668" y="4145171"/>
            <a:ext cx="232082" cy="232257"/>
          </a:xfrm>
          <a:prstGeom prst="rect">
            <a:avLst/>
          </a:prstGeom>
          <a:noFill/>
          <a:ln>
            <a:noFill/>
          </a:ln>
        </p:spPr>
      </p:pic>
      <p:pic>
        <p:nvPicPr>
          <p:cNvPr id="250" name="Google Shape;1105;p187" descr="Adobe Campaign.png">
            <a:extLst>
              <a:ext uri="{FF2B5EF4-FFF2-40B4-BE49-F238E27FC236}">
                <a16:creationId xmlns:a16="http://schemas.microsoft.com/office/drawing/2014/main" id="{2CB3240E-760F-7847-A872-EE90C6564BED}"/>
              </a:ext>
            </a:extLst>
          </p:cNvPr>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8000504" y="4139595"/>
            <a:ext cx="231630" cy="232257"/>
          </a:xfrm>
          <a:prstGeom prst="rect">
            <a:avLst/>
          </a:prstGeom>
          <a:noFill/>
          <a:ln>
            <a:noFill/>
          </a:ln>
        </p:spPr>
      </p:pic>
      <p:pic>
        <p:nvPicPr>
          <p:cNvPr id="251" name="Google Shape;1090;p187" descr="Adobe Experience Manager.png">
            <a:extLst>
              <a:ext uri="{FF2B5EF4-FFF2-40B4-BE49-F238E27FC236}">
                <a16:creationId xmlns:a16="http://schemas.microsoft.com/office/drawing/2014/main" id="{60AB47C4-1E0E-524A-AA0E-1A7ADD7C8BFC}"/>
              </a:ext>
            </a:extLst>
          </p:cNvPr>
          <p:cNvPicPr preferRelativeResize="0"/>
          <p:nvPr/>
        </p:nvPicPr>
        <p:blipFill rotWithShape="1">
          <a:blip r:embed="rId15" cstate="print">
            <a:alphaModFix/>
            <a:extLst>
              <a:ext uri="{28A0092B-C50C-407E-A947-70E740481C1C}">
                <a14:useLocalDpi xmlns:a14="http://schemas.microsoft.com/office/drawing/2010/main"/>
              </a:ext>
            </a:extLst>
          </a:blip>
          <a:srcRect/>
          <a:stretch/>
        </p:blipFill>
        <p:spPr>
          <a:xfrm>
            <a:off x="8249984" y="4139595"/>
            <a:ext cx="232575" cy="231202"/>
          </a:xfrm>
          <a:prstGeom prst="rect">
            <a:avLst/>
          </a:prstGeom>
          <a:noFill/>
          <a:ln>
            <a:noFill/>
          </a:ln>
        </p:spPr>
      </p:pic>
      <p:cxnSp>
        <p:nvCxnSpPr>
          <p:cNvPr id="252" name="Straight Connector 251">
            <a:extLst>
              <a:ext uri="{FF2B5EF4-FFF2-40B4-BE49-F238E27FC236}">
                <a16:creationId xmlns:a16="http://schemas.microsoft.com/office/drawing/2014/main" id="{BCCFBC87-1A6A-784F-88F9-DD3F41CAB009}"/>
              </a:ext>
            </a:extLst>
          </p:cNvPr>
          <p:cNvCxnSpPr>
            <a:cxnSpLocks/>
          </p:cNvCxnSpPr>
          <p:nvPr/>
        </p:nvCxnSpPr>
        <p:spPr>
          <a:xfrm flipV="1">
            <a:off x="8892480" y="3396343"/>
            <a:ext cx="0" cy="1203159"/>
          </a:xfrm>
          <a:prstGeom prst="line">
            <a:avLst/>
          </a:prstGeom>
          <a:ln w="10160" cap="rnd">
            <a:solidFill>
              <a:srgbClr val="FF4141"/>
            </a:solidFill>
            <a:prstDash val="dash"/>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FF538AB-1835-F640-AC1F-ED91CA9402AA}"/>
              </a:ext>
            </a:extLst>
          </p:cNvPr>
          <p:cNvCxnSpPr>
            <a:cxnSpLocks/>
          </p:cNvCxnSpPr>
          <p:nvPr/>
        </p:nvCxnSpPr>
        <p:spPr>
          <a:xfrm flipH="1">
            <a:off x="4566755" y="4599502"/>
            <a:ext cx="4325727" cy="0"/>
          </a:xfrm>
          <a:prstGeom prst="line">
            <a:avLst/>
          </a:prstGeom>
          <a:ln w="10160" cap="rnd">
            <a:solidFill>
              <a:srgbClr val="FF4141"/>
            </a:solidFill>
            <a:prstDash val="dash"/>
            <a:tailEnd type="none" w="med" len="me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F31FB94-7897-E144-B17D-076FB2BBBA57}"/>
              </a:ext>
            </a:extLst>
          </p:cNvPr>
          <p:cNvCxnSpPr>
            <a:cxnSpLocks/>
          </p:cNvCxnSpPr>
          <p:nvPr/>
        </p:nvCxnSpPr>
        <p:spPr>
          <a:xfrm flipV="1">
            <a:off x="4566755" y="4317618"/>
            <a:ext cx="0" cy="281884"/>
          </a:xfrm>
          <a:prstGeom prst="line">
            <a:avLst/>
          </a:prstGeom>
          <a:ln w="10160" cap="rnd">
            <a:solidFill>
              <a:srgbClr val="FF4141"/>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231B43-B0CC-CB45-A148-DD4890B9A755}"/>
              </a:ext>
            </a:extLst>
          </p:cNvPr>
          <p:cNvCxnSpPr>
            <a:cxnSpLocks/>
          </p:cNvCxnSpPr>
          <p:nvPr/>
        </p:nvCxnSpPr>
        <p:spPr>
          <a:xfrm flipH="1">
            <a:off x="8731489" y="3396343"/>
            <a:ext cx="160994" cy="0"/>
          </a:xfrm>
          <a:prstGeom prst="line">
            <a:avLst/>
          </a:prstGeom>
          <a:ln w="10160" cap="rnd">
            <a:solidFill>
              <a:srgbClr val="FF4141"/>
            </a:solidFill>
            <a:prstDash val="dash"/>
            <a:tailEnd type="none" w="med" len="med"/>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D0CF4228-70D3-884C-8D64-7422E3CF9B0F}"/>
              </a:ext>
            </a:extLst>
          </p:cNvPr>
          <p:cNvSpPr txBox="1"/>
          <p:nvPr/>
        </p:nvSpPr>
        <p:spPr>
          <a:xfrm>
            <a:off x="6055611" y="4647606"/>
            <a:ext cx="2370787" cy="769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FEEDBACK LOOP – CONTINUOUS CAMPAIGN OPTIMISATION</a:t>
            </a:r>
          </a:p>
        </p:txBody>
      </p:sp>
      <p:pic>
        <p:nvPicPr>
          <p:cNvPr id="51" name="Google Shape;1105;p187" descr="Adobe Campaign.png">
            <a:extLst>
              <a:ext uri="{FF2B5EF4-FFF2-40B4-BE49-F238E27FC236}">
                <a16:creationId xmlns:a16="http://schemas.microsoft.com/office/drawing/2014/main" id="{DC38E26E-194B-A149-9862-5515206FCC61}"/>
              </a:ext>
            </a:extLst>
          </p:cNvPr>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4856909" y="4156800"/>
            <a:ext cx="231630" cy="232257"/>
          </a:xfrm>
          <a:prstGeom prst="rect">
            <a:avLst/>
          </a:prstGeom>
          <a:noFill/>
          <a:ln>
            <a:noFill/>
          </a:ln>
        </p:spPr>
      </p:pic>
    </p:spTree>
    <p:extLst>
      <p:ext uri="{BB962C8B-B14F-4D97-AF65-F5344CB8AC3E}">
        <p14:creationId xmlns:p14="http://schemas.microsoft.com/office/powerpoint/2010/main" val="8184899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87"/>
          <p:cNvSpPr txBox="1">
            <a:spLocks noGrp="1"/>
          </p:cNvSpPr>
          <p:nvPr>
            <p:ph type="title"/>
          </p:nvPr>
        </p:nvSpPr>
        <p:spPr/>
        <p:txBody>
          <a:bodyPr/>
          <a:lstStyle/>
          <a:p>
            <a:pPr lvl="0"/>
            <a:r>
              <a:rPr lang="en-GB"/>
              <a:t>Product Replenishment – Behavioural Trigger</a:t>
            </a:r>
          </a:p>
        </p:txBody>
      </p:sp>
      <p:sp>
        <p:nvSpPr>
          <p:cNvPr id="2" name="Footer Placeholder 1">
            <a:extLst>
              <a:ext uri="{FF2B5EF4-FFF2-40B4-BE49-F238E27FC236}">
                <a16:creationId xmlns:a16="http://schemas.microsoft.com/office/drawing/2014/main" id="{E48BF7AB-EB34-B342-BB05-FA9C638875B2}"/>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F0B3639B-C62D-ED41-8E5C-81F3B66A6536}"/>
              </a:ext>
            </a:extLst>
          </p:cNvPr>
          <p:cNvSpPr>
            <a:spLocks noGrp="1"/>
          </p:cNvSpPr>
          <p:nvPr>
            <p:ph type="sldNum" sz="quarter" idx="13"/>
          </p:nvPr>
        </p:nvSpPr>
        <p:spPr/>
        <p:txBody>
          <a:bodyPr/>
          <a:lstStyle/>
          <a:p>
            <a:fld id="{CDEE2954-54E9-4846-B9AA-9D6731F553AF}" type="slidenum">
              <a:rPr lang="en-US" smtClean="0"/>
              <a:pPr/>
              <a:t>145</a:t>
            </a:fld>
            <a:endParaRPr lang="en-US"/>
          </a:p>
        </p:txBody>
      </p:sp>
      <p:graphicFrame>
        <p:nvGraphicFramePr>
          <p:cNvPr id="170" name="Table 169">
            <a:extLst>
              <a:ext uri="{FF2B5EF4-FFF2-40B4-BE49-F238E27FC236}">
                <a16:creationId xmlns:a16="http://schemas.microsoft.com/office/drawing/2014/main" id="{DDB3048E-CFC1-8047-A7BC-51027345C85A}"/>
              </a:ext>
            </a:extLst>
          </p:cNvPr>
          <p:cNvGraphicFramePr>
            <a:graphicFrameLocks noGrp="1"/>
          </p:cNvGraphicFramePr>
          <p:nvPr/>
        </p:nvGraphicFramePr>
        <p:xfrm>
          <a:off x="373543" y="1613088"/>
          <a:ext cx="8154483" cy="2864089"/>
        </p:xfrm>
        <a:graphic>
          <a:graphicData uri="http://schemas.openxmlformats.org/drawingml/2006/table">
            <a:tbl>
              <a:tblPr firstRow="1" bandRow="1">
                <a:tableStyleId>{5C22544A-7EE6-4342-B048-85BDC9FD1C3A}</a:tableStyleId>
              </a:tblPr>
              <a:tblGrid>
                <a:gridCol w="567563">
                  <a:extLst>
                    <a:ext uri="{9D8B030D-6E8A-4147-A177-3AD203B41FA5}">
                      <a16:colId xmlns:a16="http://schemas.microsoft.com/office/drawing/2014/main" val="3513645023"/>
                    </a:ext>
                  </a:extLst>
                </a:gridCol>
                <a:gridCol w="1052715">
                  <a:extLst>
                    <a:ext uri="{9D8B030D-6E8A-4147-A177-3AD203B41FA5}">
                      <a16:colId xmlns:a16="http://schemas.microsoft.com/office/drawing/2014/main" val="2230195977"/>
                    </a:ext>
                  </a:extLst>
                </a:gridCol>
                <a:gridCol w="1052715">
                  <a:extLst>
                    <a:ext uri="{9D8B030D-6E8A-4147-A177-3AD203B41FA5}">
                      <a16:colId xmlns:a16="http://schemas.microsoft.com/office/drawing/2014/main" val="985618167"/>
                    </a:ext>
                  </a:extLst>
                </a:gridCol>
                <a:gridCol w="1052715">
                  <a:extLst>
                    <a:ext uri="{9D8B030D-6E8A-4147-A177-3AD203B41FA5}">
                      <a16:colId xmlns:a16="http://schemas.microsoft.com/office/drawing/2014/main" val="2056169409"/>
                    </a:ext>
                  </a:extLst>
                </a:gridCol>
                <a:gridCol w="885755">
                  <a:extLst>
                    <a:ext uri="{9D8B030D-6E8A-4147-A177-3AD203B41FA5}">
                      <a16:colId xmlns:a16="http://schemas.microsoft.com/office/drawing/2014/main" val="1931508923"/>
                    </a:ext>
                  </a:extLst>
                </a:gridCol>
                <a:gridCol w="885755">
                  <a:extLst>
                    <a:ext uri="{9D8B030D-6E8A-4147-A177-3AD203B41FA5}">
                      <a16:colId xmlns:a16="http://schemas.microsoft.com/office/drawing/2014/main" val="2039868312"/>
                    </a:ext>
                  </a:extLst>
                </a:gridCol>
                <a:gridCol w="885755">
                  <a:extLst>
                    <a:ext uri="{9D8B030D-6E8A-4147-A177-3AD203B41FA5}">
                      <a16:colId xmlns:a16="http://schemas.microsoft.com/office/drawing/2014/main" val="3422717535"/>
                    </a:ext>
                  </a:extLst>
                </a:gridCol>
                <a:gridCol w="885755">
                  <a:extLst>
                    <a:ext uri="{9D8B030D-6E8A-4147-A177-3AD203B41FA5}">
                      <a16:colId xmlns:a16="http://schemas.microsoft.com/office/drawing/2014/main" val="2307816583"/>
                    </a:ext>
                  </a:extLst>
                </a:gridCol>
                <a:gridCol w="885755">
                  <a:extLst>
                    <a:ext uri="{9D8B030D-6E8A-4147-A177-3AD203B41FA5}">
                      <a16:colId xmlns:a16="http://schemas.microsoft.com/office/drawing/2014/main" val="3686740306"/>
                    </a:ext>
                  </a:extLst>
                </a:gridCol>
              </a:tblGrid>
              <a:tr h="730133">
                <a:tc>
                  <a:txBody>
                    <a:bodyPr/>
                    <a:lstStyle/>
                    <a:p>
                      <a:endParaRPr lang="en-GB" sz="700">
                        <a:solidFill>
                          <a:schemeClr val="tx1"/>
                        </a:solidFill>
                        <a:latin typeface="Arial" panose="020B0604020202020204" pitchFamily="34" charset="0"/>
                        <a:cs typeface="Arial" panose="020B0604020202020204" pitchFamily="34" charset="0"/>
                      </a:endParaRPr>
                    </a:p>
                  </a:txBody>
                  <a:tcPr marL="0" marR="108000" marT="0" marB="0" anchor="ctr">
                    <a:lnR w="6350" cap="flat" cmpd="sng" algn="ctr">
                      <a:noFill/>
                      <a:prstDash val="sysDash"/>
                      <a:round/>
                      <a:headEnd type="none" w="med" len="med"/>
                      <a:tailEnd type="none" w="med" len="med"/>
                    </a:lnR>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noFill/>
                      <a:prstDash val="sysDash"/>
                      <a:round/>
                      <a:headEnd type="none" w="med" len="med"/>
                      <a:tailEnd type="none" w="med" len="med"/>
                    </a:lnL>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extLst>
                  <a:ext uri="{0D108BD9-81ED-4DB2-BD59-A6C34878D82A}">
                    <a16:rowId xmlns:a16="http://schemas.microsoft.com/office/drawing/2014/main" val="1841861123"/>
                  </a:ext>
                </a:extLst>
              </a:tr>
              <a:tr h="771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i="0" u="none" strike="noStrike" cap="none">
                          <a:solidFill>
                            <a:schemeClr val="dk1"/>
                          </a:solidFill>
                          <a:effectLst/>
                          <a:latin typeface="+mn-lt"/>
                          <a:ea typeface="+mn-ea"/>
                          <a:cs typeface="+mn-cs"/>
                          <a:sym typeface="Arial"/>
                        </a:rPr>
                        <a:t>Role</a:t>
                      </a:r>
                      <a:endParaRPr lang="en-GB" sz="700" b="1">
                        <a:solidFill>
                          <a:schemeClr val="tx1"/>
                        </a:solidFill>
                        <a:latin typeface="Arial" panose="020B0604020202020204" pitchFamily="34" charset="0"/>
                        <a:cs typeface="Arial" panose="020B0604020202020204" pitchFamily="34" charset="0"/>
                      </a:endParaRP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lvl="0" indent="0" algn="l" rtl="0">
                        <a:spcBef>
                          <a:spcPts val="0"/>
                        </a:spcBef>
                        <a:spcAft>
                          <a:spcPts val="0"/>
                        </a:spcAft>
                        <a:buNone/>
                      </a:pPr>
                      <a:r>
                        <a:rPr lang="en" sz="600" b="0">
                          <a:solidFill>
                            <a:schemeClr val="dk2"/>
                          </a:solidFill>
                        </a:rPr>
                        <a:t>Data Science Engineer</a:t>
                      </a:r>
                      <a:endParaRPr sz="600" b="0">
                        <a:solidFill>
                          <a:schemeClr val="dk2"/>
                        </a:solidFill>
                      </a:endParaRPr>
                    </a:p>
                  </a:txBody>
                  <a:tcPr marL="107950" marR="107950" marT="108000" marB="91425">
                    <a:lnL w="6350" cap="flat" cmpd="sng" algn="ctr">
                      <a:solidFill>
                        <a:schemeClr val="bg1">
                          <a:lumMod val="85000"/>
                        </a:schemeClr>
                      </a:solidFill>
                      <a:prstDash val="sysDash"/>
                      <a:round/>
                      <a:headEnd type="none" w="med" len="med"/>
                      <a:tailEnd type="none" w="med" len="med"/>
                    </a:lnL>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5098"/>
                      </a:srgbClr>
                    </a:solidFill>
                  </a:tcPr>
                </a:tc>
                <a:tc>
                  <a:txBody>
                    <a:bodyPr/>
                    <a:lstStyle/>
                    <a:p>
                      <a:pPr marL="0" lvl="0" indent="0" algn="l" rtl="0">
                        <a:spcBef>
                          <a:spcPts val="0"/>
                        </a:spcBef>
                        <a:spcAft>
                          <a:spcPts val="0"/>
                        </a:spcAft>
                        <a:buNone/>
                      </a:pPr>
                      <a:r>
                        <a:rPr lang="en-GB" sz="600" b="0">
                          <a:solidFill>
                            <a:schemeClr val="dk2"/>
                          </a:solidFill>
                        </a:rPr>
                        <a:t>Marketing Ops</a:t>
                      </a:r>
                    </a:p>
                    <a:p>
                      <a:pPr marL="0" lvl="0" indent="0" algn="l" rtl="0">
                        <a:spcBef>
                          <a:spcPts val="0"/>
                        </a:spcBef>
                        <a:spcAft>
                          <a:spcPts val="0"/>
                        </a:spcAft>
                        <a:buNone/>
                      </a:pPr>
                      <a:r>
                        <a:rPr lang="en-GB" sz="600" b="0">
                          <a:solidFill>
                            <a:schemeClr val="dk2"/>
                          </a:solidFill>
                        </a:rPr>
                        <a:t>Data Science Engineer</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5098"/>
                      </a:srgbClr>
                    </a:solidFill>
                  </a:tcPr>
                </a:tc>
                <a:tc>
                  <a:txBody>
                    <a:bodyPr/>
                    <a:lstStyle/>
                    <a:p>
                      <a:pPr marL="0" marR="0" lvl="0" indent="0" algn="l" rtl="0">
                        <a:lnSpc>
                          <a:spcPct val="100000"/>
                        </a:lnSpc>
                        <a:spcBef>
                          <a:spcPts val="0"/>
                        </a:spcBef>
                        <a:spcAft>
                          <a:spcPts val="0"/>
                        </a:spcAft>
                        <a:buNone/>
                      </a:pPr>
                      <a:r>
                        <a:rPr lang="en-GB" sz="600" b="0">
                          <a:solidFill>
                            <a:schemeClr val="dk2"/>
                          </a:solidFill>
                        </a:rPr>
                        <a:t>Marketing Ops</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5098"/>
                      </a:srgbClr>
                    </a:solidFill>
                  </a:tcPr>
                </a:tc>
                <a:tc>
                  <a:txBody>
                    <a:bodyPr/>
                    <a:lstStyle/>
                    <a:p>
                      <a:pPr marL="0" marR="0" lvl="0" indent="0" algn="l" rtl="0">
                        <a:lnSpc>
                          <a:spcPct val="100000"/>
                        </a:lnSpc>
                        <a:spcBef>
                          <a:spcPts val="0"/>
                        </a:spcBef>
                        <a:spcAft>
                          <a:spcPts val="0"/>
                        </a:spcAft>
                        <a:buNone/>
                      </a:pPr>
                      <a:r>
                        <a:rPr lang="en-GB" sz="600">
                          <a:solidFill>
                            <a:schemeClr val="dk2"/>
                          </a:solidFill>
                        </a:rPr>
                        <a:t>AEM Email Builder</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pPr marL="0" lvl="0" indent="0" algn="l" rtl="0">
                        <a:spcBef>
                          <a:spcPts val="0"/>
                        </a:spcBef>
                        <a:spcAft>
                          <a:spcPts val="0"/>
                        </a:spcAft>
                        <a:buNone/>
                      </a:pPr>
                      <a:r>
                        <a:rPr lang="en-GB" sz="600">
                          <a:solidFill>
                            <a:schemeClr val="dk2"/>
                          </a:solidFill>
                        </a:rPr>
                        <a:t>Marketing Ops</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pPr marL="0" lvl="0" indent="0" algn="l" rtl="0">
                        <a:spcBef>
                          <a:spcPts val="0"/>
                        </a:spcBef>
                        <a:spcAft>
                          <a:spcPts val="0"/>
                        </a:spcAft>
                        <a:buNone/>
                      </a:pPr>
                      <a:r>
                        <a:rPr lang="en-GB" sz="600" b="0">
                          <a:solidFill>
                            <a:schemeClr val="dk2"/>
                          </a:solidFill>
                        </a:rPr>
                        <a:t>Data Science Engineer</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pPr marL="0" lvl="0" indent="0" algn="l" rtl="0">
                        <a:spcBef>
                          <a:spcPts val="0"/>
                        </a:spcBef>
                        <a:spcAft>
                          <a:spcPts val="0"/>
                        </a:spcAft>
                        <a:buNone/>
                      </a:pPr>
                      <a:r>
                        <a:rPr lang="en" sz="600" b="0">
                          <a:solidFill>
                            <a:schemeClr val="dk2"/>
                          </a:solidFill>
                        </a:rPr>
                        <a:t>Campaign Owner</a:t>
                      </a:r>
                      <a:endParaRPr sz="600" b="0">
                        <a:solidFill>
                          <a:schemeClr val="dk2"/>
                        </a:solidFill>
                      </a:endParaRP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pPr marL="0" marR="0" lvl="0" indent="0" algn="l" rtl="0">
                        <a:lnSpc>
                          <a:spcPct val="100000"/>
                        </a:lnSpc>
                        <a:spcBef>
                          <a:spcPts val="0"/>
                        </a:spcBef>
                        <a:spcAft>
                          <a:spcPts val="0"/>
                        </a:spcAft>
                        <a:buNone/>
                      </a:pPr>
                      <a:r>
                        <a:rPr lang="en" sz="600" b="0">
                          <a:solidFill>
                            <a:schemeClr val="dk2"/>
                          </a:solidFill>
                        </a:rPr>
                        <a:t>AEM Email Builder, Marketing Ops</a:t>
                      </a:r>
                      <a:endParaRPr sz="600" b="0">
                        <a:solidFill>
                          <a:schemeClr val="dk2"/>
                        </a:solidFill>
                      </a:endParaRP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extLst>
                  <a:ext uri="{0D108BD9-81ED-4DB2-BD59-A6C34878D82A}">
                    <a16:rowId xmlns:a16="http://schemas.microsoft.com/office/drawing/2014/main" val="556099220"/>
                  </a:ext>
                </a:extLst>
              </a:tr>
              <a:tr h="771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a:solidFill>
                            <a:schemeClr val="tx1"/>
                          </a:solidFill>
                          <a:latin typeface="Arial" panose="020B0604020202020204" pitchFamily="34" charset="0"/>
                          <a:cs typeface="Arial" panose="020B0604020202020204" pitchFamily="34" charset="0"/>
                        </a:rPr>
                        <a:t>Objectives</a:t>
                      </a: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lvl="0" indent="0" algn="l" rtl="0">
                        <a:spcBef>
                          <a:spcPts val="0"/>
                        </a:spcBef>
                        <a:spcAft>
                          <a:spcPts val="0"/>
                        </a:spcAft>
                        <a:buClr>
                          <a:schemeClr val="dk2"/>
                        </a:buClr>
                        <a:buSzPts val="1100"/>
                        <a:buFont typeface="Arial"/>
                        <a:buNone/>
                      </a:pPr>
                      <a:r>
                        <a:rPr lang="en-GB" sz="600">
                          <a:solidFill>
                            <a:schemeClr val="dk2"/>
                          </a:solidFill>
                        </a:rPr>
                        <a:t>Define model approach</a:t>
                      </a:r>
                    </a:p>
                    <a:p>
                      <a:pPr marL="0" lvl="0" indent="0" algn="l" rtl="0">
                        <a:spcBef>
                          <a:spcPts val="0"/>
                        </a:spcBef>
                        <a:spcAft>
                          <a:spcPts val="0"/>
                        </a:spcAft>
                        <a:buClr>
                          <a:schemeClr val="dk2"/>
                        </a:buClr>
                        <a:buSzPts val="1100"/>
                        <a:buFont typeface="Arial"/>
                        <a:buNone/>
                      </a:pPr>
                      <a:r>
                        <a:rPr lang="en-GB" sz="600">
                          <a:solidFill>
                            <a:schemeClr val="dk2"/>
                          </a:solidFill>
                        </a:rPr>
                        <a:t>- Model 1 - Product Replenishment Cycle</a:t>
                      </a:r>
                    </a:p>
                    <a:p>
                      <a:pPr marL="0" lvl="0" indent="0" algn="l" rtl="0">
                        <a:spcBef>
                          <a:spcPts val="0"/>
                        </a:spcBef>
                        <a:spcAft>
                          <a:spcPts val="0"/>
                        </a:spcAft>
                        <a:buClr>
                          <a:schemeClr val="dk2"/>
                        </a:buClr>
                        <a:buSzPts val="1100"/>
                        <a:buFont typeface="Arial"/>
                        <a:buNone/>
                      </a:pPr>
                      <a:r>
                        <a:rPr lang="en-GB" sz="600">
                          <a:solidFill>
                            <a:schemeClr val="dk2"/>
                          </a:solidFill>
                        </a:rPr>
                        <a:t>- Model 2 - User Transactional Behaviour</a:t>
                      </a:r>
                    </a:p>
                    <a:p>
                      <a:pPr marL="0" lvl="0" indent="0" algn="l" rtl="0">
                        <a:spcBef>
                          <a:spcPts val="0"/>
                        </a:spcBef>
                        <a:spcAft>
                          <a:spcPts val="0"/>
                        </a:spcAft>
                        <a:buClr>
                          <a:schemeClr val="dk2"/>
                        </a:buClr>
                        <a:buSzPts val="1100"/>
                        <a:buFont typeface="Arial"/>
                        <a:buNone/>
                      </a:pPr>
                      <a:r>
                        <a:rPr lang="en-GB" sz="600">
                          <a:solidFill>
                            <a:schemeClr val="dk2"/>
                          </a:solidFill>
                        </a:rPr>
                        <a:t>- Model 3 - Prioritization and Pressure Rules</a:t>
                      </a:r>
                    </a:p>
                    <a:p>
                      <a:pPr marL="0" lvl="0" indent="0" algn="l" rtl="0">
                        <a:spcBef>
                          <a:spcPts val="0"/>
                        </a:spcBef>
                        <a:spcAft>
                          <a:spcPts val="0"/>
                        </a:spcAft>
                        <a:buClr>
                          <a:schemeClr val="dk2"/>
                        </a:buClr>
                        <a:buSzPts val="1100"/>
                        <a:buFont typeface="Arial"/>
                        <a:buNone/>
                      </a:pPr>
                      <a:endParaRPr lang="en-GB" sz="600">
                        <a:solidFill>
                          <a:schemeClr val="dk2"/>
                        </a:solidFill>
                      </a:endParaRPr>
                    </a:p>
                  </a:txBody>
                  <a:tcPr marL="107950" marR="107950" marT="108000" marB="91425">
                    <a:lnL w="6350" cap="flat" cmpd="sng" algn="ctr">
                      <a:solidFill>
                        <a:schemeClr val="bg1">
                          <a:lumMod val="85000"/>
                        </a:schemeClr>
                      </a:solidFill>
                      <a:prstDash val="sysDash"/>
                      <a:round/>
                      <a:headEnd type="none" w="med" len="med"/>
                      <a:tailEnd type="none" w="med" len="med"/>
                    </a:lnL>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5098"/>
                      </a:srgbClr>
                    </a:solidFill>
                  </a:tcPr>
                </a:tc>
                <a:tc>
                  <a:txBody>
                    <a:bodyPr/>
                    <a:lstStyle/>
                    <a:p>
                      <a:pPr marL="0" lvl="0" indent="0" algn="l" rtl="0">
                        <a:spcBef>
                          <a:spcPts val="0"/>
                        </a:spcBef>
                        <a:spcAft>
                          <a:spcPts val="0"/>
                        </a:spcAft>
                        <a:buNone/>
                      </a:pPr>
                      <a:r>
                        <a:rPr lang="en-GB" sz="600">
                          <a:solidFill>
                            <a:schemeClr val="dk2"/>
                          </a:solidFill>
                        </a:rPr>
                        <a:t>Provide sample data for model segments</a:t>
                      </a:r>
                    </a:p>
                    <a:p>
                      <a:pPr marL="0" lvl="0" indent="0" algn="l" rtl="0">
                        <a:spcBef>
                          <a:spcPts val="0"/>
                        </a:spcBef>
                        <a:spcAft>
                          <a:spcPts val="0"/>
                        </a:spcAft>
                        <a:buNone/>
                      </a:pPr>
                      <a:r>
                        <a:rPr lang="en-GB" sz="600">
                          <a:solidFill>
                            <a:schemeClr val="dk2"/>
                          </a:solidFill>
                        </a:rPr>
                        <a:t>Finalise modelling</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5098"/>
                      </a:srgbClr>
                    </a:solidFill>
                  </a:tcPr>
                </a:tc>
                <a:tc>
                  <a:txBody>
                    <a:bodyPr/>
                    <a:lstStyle/>
                    <a:p>
                      <a:pPr marL="0" marR="0" lvl="0" indent="0" algn="l" rtl="0">
                        <a:lnSpc>
                          <a:spcPct val="100000"/>
                        </a:lnSpc>
                        <a:spcBef>
                          <a:spcPts val="0"/>
                        </a:spcBef>
                        <a:spcAft>
                          <a:spcPts val="0"/>
                        </a:spcAft>
                        <a:buNone/>
                      </a:pPr>
                      <a:r>
                        <a:rPr lang="en-GB" sz="600">
                          <a:solidFill>
                            <a:schemeClr val="dk2"/>
                          </a:solidFill>
                        </a:rPr>
                        <a:t>Productionise model &amp; feed to Adobe Campaign. Extend AC schema for modelling data so that it can be utilised in campaign workflows</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5098"/>
                      </a:srgbClr>
                    </a:solidFill>
                  </a:tcPr>
                </a:tc>
                <a:tc>
                  <a:txBody>
                    <a:bodyPr/>
                    <a:lstStyle/>
                    <a:p>
                      <a:pPr marL="0" marR="0" lvl="0" indent="0" algn="l" rtl="0">
                        <a:lnSpc>
                          <a:spcPct val="100000"/>
                        </a:lnSpc>
                        <a:spcBef>
                          <a:spcPts val="0"/>
                        </a:spcBef>
                        <a:spcAft>
                          <a:spcPts val="0"/>
                        </a:spcAft>
                        <a:buNone/>
                      </a:pPr>
                      <a:r>
                        <a:rPr lang="en-GB" sz="600">
                          <a:solidFill>
                            <a:schemeClr val="dk2"/>
                          </a:solidFill>
                        </a:rPr>
                        <a:t>Build dynamic email in AEM with variations to cover different segments</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pPr marL="0" marR="0" lvl="0" indent="0" algn="l" rtl="0">
                        <a:lnSpc>
                          <a:spcPct val="100000"/>
                        </a:lnSpc>
                        <a:spcBef>
                          <a:spcPts val="0"/>
                        </a:spcBef>
                        <a:spcAft>
                          <a:spcPts val="0"/>
                        </a:spcAft>
                        <a:buNone/>
                      </a:pPr>
                      <a:r>
                        <a:rPr lang="en-GB" sz="600">
                          <a:solidFill>
                            <a:schemeClr val="dk2"/>
                          </a:solidFill>
                        </a:rPr>
                        <a:t>Campaign Go-Live!</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a:solidFill>
                            <a:schemeClr val="dk2"/>
                          </a:solidFill>
                        </a:rPr>
                        <a:t>Campaign </a:t>
                      </a:r>
                      <a:br>
                        <a:rPr lang="en-GB" sz="600">
                          <a:solidFill>
                            <a:schemeClr val="dk2"/>
                          </a:solidFill>
                        </a:rPr>
                      </a:br>
                      <a:r>
                        <a:rPr lang="en-GB" sz="600">
                          <a:solidFill>
                            <a:schemeClr val="dk2"/>
                          </a:solidFill>
                        </a:rPr>
                        <a:t>reporting and recommendations</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pPr marL="0" marR="0" lvl="0" indent="0" algn="l" rtl="0">
                        <a:lnSpc>
                          <a:spcPct val="100000"/>
                        </a:lnSpc>
                        <a:spcBef>
                          <a:spcPts val="0"/>
                        </a:spcBef>
                        <a:spcAft>
                          <a:spcPts val="0"/>
                        </a:spcAft>
                        <a:buNone/>
                      </a:pPr>
                      <a:r>
                        <a:rPr lang="en-GB" sz="600">
                          <a:solidFill>
                            <a:schemeClr val="dk2"/>
                          </a:solidFill>
                        </a:rPr>
                        <a:t>Campaign recommendations  and changes – briefs and Playbook updated</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pPr marL="0" marR="0" lvl="0" indent="0" algn="l" rtl="0">
                        <a:lnSpc>
                          <a:spcPct val="100000"/>
                        </a:lnSpc>
                        <a:spcBef>
                          <a:spcPts val="0"/>
                        </a:spcBef>
                        <a:spcAft>
                          <a:spcPts val="0"/>
                        </a:spcAft>
                        <a:buNone/>
                      </a:pPr>
                      <a:r>
                        <a:rPr lang="en-GB" sz="600">
                          <a:solidFill>
                            <a:schemeClr val="dk2"/>
                          </a:solidFill>
                        </a:rPr>
                        <a:t>Campaigns and deliveries updated, further test-and-learn applied to constantly optimize campaign</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extLst>
                  <a:ext uri="{0D108BD9-81ED-4DB2-BD59-A6C34878D82A}">
                    <a16:rowId xmlns:a16="http://schemas.microsoft.com/office/drawing/2014/main" val="4059598364"/>
                  </a:ext>
                </a:extLst>
              </a:tr>
              <a:tr h="43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a:solidFill>
                            <a:schemeClr val="tx1"/>
                          </a:solidFill>
                          <a:latin typeface="Arial" panose="020B0604020202020204" pitchFamily="34" charset="0"/>
                          <a:cs typeface="Arial" panose="020B0604020202020204" pitchFamily="34" charset="0"/>
                        </a:rPr>
                        <a:t>Tech</a:t>
                      </a: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solidFill>
                        <a:schemeClr val="bg1">
                          <a:lumMod val="85000"/>
                        </a:schemeClr>
                      </a:solidFill>
                      <a:prstDash val="sysDash"/>
                      <a:round/>
                      <a:headEnd type="none" w="med" len="med"/>
                      <a:tailEnd type="none" w="med" len="med"/>
                    </a:lnL>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5098"/>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5098"/>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5098"/>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7030A0">
                        <a:alpha val="9804"/>
                      </a:srgbClr>
                    </a:solidFill>
                  </a:tcPr>
                </a:tc>
                <a:extLst>
                  <a:ext uri="{0D108BD9-81ED-4DB2-BD59-A6C34878D82A}">
                    <a16:rowId xmlns:a16="http://schemas.microsoft.com/office/drawing/2014/main" val="250352151"/>
                  </a:ext>
                </a:extLst>
              </a:tr>
            </a:tbl>
          </a:graphicData>
        </a:graphic>
      </p:graphicFrame>
      <p:cxnSp>
        <p:nvCxnSpPr>
          <p:cNvPr id="179" name="Straight Connector 178">
            <a:extLst>
              <a:ext uri="{FF2B5EF4-FFF2-40B4-BE49-F238E27FC236}">
                <a16:creationId xmlns:a16="http://schemas.microsoft.com/office/drawing/2014/main" id="{6F85E84D-C041-5143-83F9-850637C2AAA0}"/>
              </a:ext>
            </a:extLst>
          </p:cNvPr>
          <p:cNvCxnSpPr>
            <a:cxnSpLocks/>
          </p:cNvCxnSpPr>
          <p:nvPr/>
        </p:nvCxnSpPr>
        <p:spPr>
          <a:xfrm flipV="1">
            <a:off x="2118181" y="1911302"/>
            <a:ext cx="0" cy="501864"/>
          </a:xfrm>
          <a:prstGeom prst="line">
            <a:avLst/>
          </a:prstGeom>
          <a:ln w="12700" cap="rnd">
            <a:solidFill>
              <a:srgbClr val="7030A0"/>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71328A2-FFA0-6846-BF25-83EE93939C55}"/>
              </a:ext>
            </a:extLst>
          </p:cNvPr>
          <p:cNvCxnSpPr>
            <a:cxnSpLocks/>
          </p:cNvCxnSpPr>
          <p:nvPr/>
        </p:nvCxnSpPr>
        <p:spPr>
          <a:xfrm flipV="1">
            <a:off x="3155357" y="2050965"/>
            <a:ext cx="0" cy="362199"/>
          </a:xfrm>
          <a:prstGeom prst="line">
            <a:avLst/>
          </a:prstGeom>
          <a:ln w="12700" cap="rnd">
            <a:solidFill>
              <a:srgbClr val="7030A0"/>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54407634-F95D-5B45-A82D-8A756D5F66A9}"/>
              </a:ext>
            </a:extLst>
          </p:cNvPr>
          <p:cNvCxnSpPr>
            <a:cxnSpLocks/>
          </p:cNvCxnSpPr>
          <p:nvPr/>
        </p:nvCxnSpPr>
        <p:spPr>
          <a:xfrm flipV="1">
            <a:off x="6140622" y="1821925"/>
            <a:ext cx="0" cy="591239"/>
          </a:xfrm>
          <a:prstGeom prst="line">
            <a:avLst/>
          </a:prstGeom>
          <a:ln w="12700" cap="rnd">
            <a:solidFill>
              <a:srgbClr val="7030A0"/>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E895368-29F1-FC49-9C8F-CBC24362C09D}"/>
              </a:ext>
            </a:extLst>
          </p:cNvPr>
          <p:cNvCxnSpPr>
            <a:cxnSpLocks/>
          </p:cNvCxnSpPr>
          <p:nvPr/>
        </p:nvCxnSpPr>
        <p:spPr>
          <a:xfrm flipV="1">
            <a:off x="7031362" y="1966304"/>
            <a:ext cx="0" cy="446861"/>
          </a:xfrm>
          <a:prstGeom prst="line">
            <a:avLst/>
          </a:prstGeom>
          <a:ln w="12700" cap="rnd">
            <a:solidFill>
              <a:srgbClr val="7030A0"/>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4C319A-C7DE-824B-871F-E270D1837440}"/>
              </a:ext>
            </a:extLst>
          </p:cNvPr>
          <p:cNvCxnSpPr>
            <a:cxnSpLocks/>
          </p:cNvCxnSpPr>
          <p:nvPr/>
        </p:nvCxnSpPr>
        <p:spPr>
          <a:xfrm flipV="1">
            <a:off x="7922856" y="1725672"/>
            <a:ext cx="0" cy="687492"/>
          </a:xfrm>
          <a:prstGeom prst="line">
            <a:avLst/>
          </a:prstGeom>
          <a:ln w="12700" cap="rnd">
            <a:solidFill>
              <a:srgbClr val="7030A0"/>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DE7F6F9-0725-C342-85DA-C1A83D560AF4}"/>
              </a:ext>
            </a:extLst>
          </p:cNvPr>
          <p:cNvGrpSpPr/>
          <p:nvPr/>
        </p:nvGrpSpPr>
        <p:grpSpPr>
          <a:xfrm>
            <a:off x="6554382" y="383057"/>
            <a:ext cx="2351162" cy="385401"/>
            <a:chOff x="6554382" y="262561"/>
            <a:chExt cx="2351162" cy="385401"/>
          </a:xfrm>
        </p:grpSpPr>
        <p:sp>
          <p:nvSpPr>
            <p:cNvPr id="193" name="TextBox 192">
              <a:extLst>
                <a:ext uri="{FF2B5EF4-FFF2-40B4-BE49-F238E27FC236}">
                  <a16:creationId xmlns:a16="http://schemas.microsoft.com/office/drawing/2014/main" id="{F9E711D8-5100-A441-90F7-C0EC402DF167}"/>
                </a:ext>
              </a:extLst>
            </p:cNvPr>
            <p:cNvSpPr txBox="1"/>
            <p:nvPr/>
          </p:nvSpPr>
          <p:spPr>
            <a:xfrm>
              <a:off x="6574554" y="262561"/>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1" i="0" u="none" strike="noStrike" kern="0" cap="none" spc="0" normalizeH="0" baseline="0" noProof="0">
                  <a:ln>
                    <a:noFill/>
                  </a:ln>
                  <a:solidFill>
                    <a:srgbClr val="000000"/>
                  </a:solidFill>
                  <a:effectLst/>
                  <a:uLnTx/>
                  <a:uFillTx/>
                  <a:latin typeface="Arial"/>
                  <a:cs typeface="Arial"/>
                  <a:sym typeface="Arial"/>
                </a:rPr>
                <a:t>KEY</a:t>
              </a:r>
            </a:p>
          </p:txBody>
        </p:sp>
        <p:grpSp>
          <p:nvGrpSpPr>
            <p:cNvPr id="194" name="Google Shape;1079;p187">
              <a:extLst>
                <a:ext uri="{FF2B5EF4-FFF2-40B4-BE49-F238E27FC236}">
                  <a16:creationId xmlns:a16="http://schemas.microsoft.com/office/drawing/2014/main" id="{3E49CB22-1B1C-424E-8483-C01C7F83DC39}"/>
                </a:ext>
              </a:extLst>
            </p:cNvPr>
            <p:cNvGrpSpPr/>
            <p:nvPr/>
          </p:nvGrpSpPr>
          <p:grpSpPr>
            <a:xfrm>
              <a:off x="6554382" y="351477"/>
              <a:ext cx="155198" cy="155314"/>
              <a:chOff x="6032066" y="1852204"/>
              <a:chExt cx="313500" cy="313500"/>
            </a:xfrm>
          </p:grpSpPr>
          <p:sp>
            <p:nvSpPr>
              <p:cNvPr id="218" name="Google Shape;1080;p187">
                <a:extLst>
                  <a:ext uri="{FF2B5EF4-FFF2-40B4-BE49-F238E27FC236}">
                    <a16:creationId xmlns:a16="http://schemas.microsoft.com/office/drawing/2014/main" id="{EC93F8C9-C1E7-E143-9BE4-2CA8923BDF4D}"/>
                  </a:ext>
                </a:extLst>
              </p:cNvPr>
              <p:cNvSpPr/>
              <p:nvPr/>
            </p:nvSpPr>
            <p:spPr>
              <a:xfrm>
                <a:off x="6032066" y="1852204"/>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9" name="Google Shape;1081;p187" descr="Adobe Target.png">
                <a:extLst>
                  <a:ext uri="{FF2B5EF4-FFF2-40B4-BE49-F238E27FC236}">
                    <a16:creationId xmlns:a16="http://schemas.microsoft.com/office/drawing/2014/main" id="{450DC995-FC4A-AB46-871D-E6463676F7E7}"/>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62799" y="1882937"/>
                <a:ext cx="252000" cy="252000"/>
              </a:xfrm>
              <a:prstGeom prst="rect">
                <a:avLst/>
              </a:prstGeom>
              <a:noFill/>
              <a:ln>
                <a:noFill/>
              </a:ln>
            </p:spPr>
          </p:pic>
        </p:grpSp>
        <p:grpSp>
          <p:nvGrpSpPr>
            <p:cNvPr id="195" name="Google Shape;1103;p187">
              <a:extLst>
                <a:ext uri="{FF2B5EF4-FFF2-40B4-BE49-F238E27FC236}">
                  <a16:creationId xmlns:a16="http://schemas.microsoft.com/office/drawing/2014/main" id="{4D51D40B-41D5-C140-9A36-FFA871191EAE}"/>
                </a:ext>
              </a:extLst>
            </p:cNvPr>
            <p:cNvGrpSpPr/>
            <p:nvPr/>
          </p:nvGrpSpPr>
          <p:grpSpPr>
            <a:xfrm>
              <a:off x="6554382" y="492648"/>
              <a:ext cx="155198" cy="155314"/>
              <a:chOff x="3596502" y="1678083"/>
              <a:chExt cx="313500" cy="313500"/>
            </a:xfrm>
          </p:grpSpPr>
          <p:sp>
            <p:nvSpPr>
              <p:cNvPr id="216" name="Google Shape;1104;p187">
                <a:extLst>
                  <a:ext uri="{FF2B5EF4-FFF2-40B4-BE49-F238E27FC236}">
                    <a16:creationId xmlns:a16="http://schemas.microsoft.com/office/drawing/2014/main" id="{A6FAB6EA-E513-1443-96B6-78199C43CE68}"/>
                  </a:ext>
                </a:extLst>
              </p:cNvPr>
              <p:cNvSpPr/>
              <p:nvPr/>
            </p:nvSpPr>
            <p:spPr>
              <a:xfrm>
                <a:off x="3596502" y="1678083"/>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7" name="Google Shape;1105;p187" descr="Adobe Campaign.png">
                <a:extLst>
                  <a:ext uri="{FF2B5EF4-FFF2-40B4-BE49-F238E27FC236}">
                    <a16:creationId xmlns:a16="http://schemas.microsoft.com/office/drawing/2014/main" id="{3F197FBC-8FDB-1444-B3D7-25FE9C7B5E8E}"/>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627236" y="1708816"/>
                <a:ext cx="251508" cy="252000"/>
              </a:xfrm>
              <a:prstGeom prst="rect">
                <a:avLst/>
              </a:prstGeom>
              <a:noFill/>
              <a:ln>
                <a:noFill/>
              </a:ln>
            </p:spPr>
          </p:pic>
        </p:grpSp>
        <p:sp>
          <p:nvSpPr>
            <p:cNvPr id="196" name="TextBox 195">
              <a:extLst>
                <a:ext uri="{FF2B5EF4-FFF2-40B4-BE49-F238E27FC236}">
                  <a16:creationId xmlns:a16="http://schemas.microsoft.com/office/drawing/2014/main" id="{A77D6909-17A5-494D-8516-945FD95ABAC3}"/>
                </a:ext>
              </a:extLst>
            </p:cNvPr>
            <p:cNvSpPr txBox="1"/>
            <p:nvPr/>
          </p:nvSpPr>
          <p:spPr>
            <a:xfrm>
              <a:off x="6762813"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Target</a:t>
              </a:r>
            </a:p>
          </p:txBody>
        </p:sp>
        <p:sp>
          <p:nvSpPr>
            <p:cNvPr id="197" name="TextBox 196">
              <a:extLst>
                <a:ext uri="{FF2B5EF4-FFF2-40B4-BE49-F238E27FC236}">
                  <a16:creationId xmlns:a16="http://schemas.microsoft.com/office/drawing/2014/main" id="{A0C9F5B4-C40A-AC4F-8D26-D021ED27EF18}"/>
                </a:ext>
              </a:extLst>
            </p:cNvPr>
            <p:cNvSpPr txBox="1"/>
            <p:nvPr/>
          </p:nvSpPr>
          <p:spPr>
            <a:xfrm>
              <a:off x="6762813" y="550593"/>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Campaign</a:t>
              </a:r>
            </a:p>
          </p:txBody>
        </p:sp>
        <p:grpSp>
          <p:nvGrpSpPr>
            <p:cNvPr id="198" name="Google Shape;1088;p187">
              <a:extLst>
                <a:ext uri="{FF2B5EF4-FFF2-40B4-BE49-F238E27FC236}">
                  <a16:creationId xmlns:a16="http://schemas.microsoft.com/office/drawing/2014/main" id="{4CE6DA95-9C83-0F45-B187-233FE4D7BD81}"/>
                </a:ext>
              </a:extLst>
            </p:cNvPr>
            <p:cNvGrpSpPr/>
            <p:nvPr/>
          </p:nvGrpSpPr>
          <p:grpSpPr>
            <a:xfrm>
              <a:off x="7258325" y="492648"/>
              <a:ext cx="155198" cy="155314"/>
              <a:chOff x="5523270" y="1789952"/>
              <a:chExt cx="313500" cy="313500"/>
            </a:xfrm>
          </p:grpSpPr>
          <p:sp>
            <p:nvSpPr>
              <p:cNvPr id="214" name="Google Shape;1089;p187">
                <a:extLst>
                  <a:ext uri="{FF2B5EF4-FFF2-40B4-BE49-F238E27FC236}">
                    <a16:creationId xmlns:a16="http://schemas.microsoft.com/office/drawing/2014/main" id="{B3D28263-D1E2-E54C-8865-B8F936877A94}"/>
                  </a:ext>
                </a:extLst>
              </p:cNvPr>
              <p:cNvSpPr/>
              <p:nvPr/>
            </p:nvSpPr>
            <p:spPr>
              <a:xfrm>
                <a:off x="5523270" y="1789952"/>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5" name="Google Shape;1090;p187" descr="Adobe Experience Manager.png">
                <a:extLst>
                  <a:ext uri="{FF2B5EF4-FFF2-40B4-BE49-F238E27FC236}">
                    <a16:creationId xmlns:a16="http://schemas.microsoft.com/office/drawing/2014/main" id="{AE3AF261-5B98-464F-9943-D0D337C47C8C}"/>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553467" y="1820686"/>
                <a:ext cx="252535" cy="252000"/>
              </a:xfrm>
              <a:prstGeom prst="rect">
                <a:avLst/>
              </a:prstGeom>
              <a:noFill/>
              <a:ln>
                <a:noFill/>
              </a:ln>
            </p:spPr>
          </p:pic>
        </p:grpSp>
        <p:grpSp>
          <p:nvGrpSpPr>
            <p:cNvPr id="199" name="Google Shape;1091;p187">
              <a:extLst>
                <a:ext uri="{FF2B5EF4-FFF2-40B4-BE49-F238E27FC236}">
                  <a16:creationId xmlns:a16="http://schemas.microsoft.com/office/drawing/2014/main" id="{29C93BEA-F3D3-304E-95B3-9D9D1E9D7384}"/>
                </a:ext>
              </a:extLst>
            </p:cNvPr>
            <p:cNvGrpSpPr/>
            <p:nvPr/>
          </p:nvGrpSpPr>
          <p:grpSpPr>
            <a:xfrm>
              <a:off x="7258325" y="351477"/>
              <a:ext cx="155198" cy="155314"/>
              <a:chOff x="5202183" y="1789952"/>
              <a:chExt cx="313500" cy="313500"/>
            </a:xfrm>
          </p:grpSpPr>
          <p:sp>
            <p:nvSpPr>
              <p:cNvPr id="212" name="Google Shape;1092;p187">
                <a:extLst>
                  <a:ext uri="{FF2B5EF4-FFF2-40B4-BE49-F238E27FC236}">
                    <a16:creationId xmlns:a16="http://schemas.microsoft.com/office/drawing/2014/main" id="{B43A4273-FBAA-0445-B909-DFC30FDFCB3B}"/>
                  </a:ext>
                </a:extLst>
              </p:cNvPr>
              <p:cNvSpPr/>
              <p:nvPr/>
            </p:nvSpPr>
            <p:spPr>
              <a:xfrm>
                <a:off x="5202183" y="1789952"/>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3" name="Google Shape;1093;p187" descr="Adobe Analytics.png">
                <a:extLst>
                  <a:ext uri="{FF2B5EF4-FFF2-40B4-BE49-F238E27FC236}">
                    <a16:creationId xmlns:a16="http://schemas.microsoft.com/office/drawing/2014/main" id="{4176315B-B2A7-2D41-A258-E8D19DE25C48}"/>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232916" y="1820685"/>
                <a:ext cx="252000" cy="252000"/>
              </a:xfrm>
              <a:prstGeom prst="rect">
                <a:avLst/>
              </a:prstGeom>
              <a:noFill/>
              <a:ln>
                <a:noFill/>
              </a:ln>
            </p:spPr>
          </p:pic>
        </p:grpSp>
        <p:sp>
          <p:nvSpPr>
            <p:cNvPr id="200" name="TextBox 199">
              <a:extLst>
                <a:ext uri="{FF2B5EF4-FFF2-40B4-BE49-F238E27FC236}">
                  <a16:creationId xmlns:a16="http://schemas.microsoft.com/office/drawing/2014/main" id="{0A7E77B1-D133-1A4B-9FE9-2D77F846E45E}"/>
                </a:ext>
              </a:extLst>
            </p:cNvPr>
            <p:cNvSpPr txBox="1"/>
            <p:nvPr/>
          </p:nvSpPr>
          <p:spPr>
            <a:xfrm>
              <a:off x="7466756"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Analytics</a:t>
              </a:r>
            </a:p>
          </p:txBody>
        </p:sp>
        <p:sp>
          <p:nvSpPr>
            <p:cNvPr id="201" name="TextBox 200">
              <a:extLst>
                <a:ext uri="{FF2B5EF4-FFF2-40B4-BE49-F238E27FC236}">
                  <a16:creationId xmlns:a16="http://schemas.microsoft.com/office/drawing/2014/main" id="{D6298029-5565-CD4F-87AC-136C5E290222}"/>
                </a:ext>
              </a:extLst>
            </p:cNvPr>
            <p:cNvSpPr txBox="1"/>
            <p:nvPr/>
          </p:nvSpPr>
          <p:spPr>
            <a:xfrm>
              <a:off x="7466756" y="550593"/>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AEM</a:t>
              </a:r>
            </a:p>
          </p:txBody>
        </p:sp>
        <p:grpSp>
          <p:nvGrpSpPr>
            <p:cNvPr id="202" name="Google Shape;1082;p187">
              <a:extLst>
                <a:ext uri="{FF2B5EF4-FFF2-40B4-BE49-F238E27FC236}">
                  <a16:creationId xmlns:a16="http://schemas.microsoft.com/office/drawing/2014/main" id="{F90F2E88-AA4F-F74F-BAAB-7135BCA099A0}"/>
                </a:ext>
              </a:extLst>
            </p:cNvPr>
            <p:cNvGrpSpPr/>
            <p:nvPr/>
          </p:nvGrpSpPr>
          <p:grpSpPr>
            <a:xfrm>
              <a:off x="7962268" y="351477"/>
              <a:ext cx="155198" cy="155314"/>
              <a:chOff x="3062196" y="3100298"/>
              <a:chExt cx="313500" cy="313500"/>
            </a:xfrm>
          </p:grpSpPr>
          <p:sp>
            <p:nvSpPr>
              <p:cNvPr id="210" name="Google Shape;1083;p187">
                <a:extLst>
                  <a:ext uri="{FF2B5EF4-FFF2-40B4-BE49-F238E27FC236}">
                    <a16:creationId xmlns:a16="http://schemas.microsoft.com/office/drawing/2014/main" id="{D8D1F915-1912-1D4A-A252-441F56D6FAB3}"/>
                  </a:ext>
                </a:extLst>
              </p:cNvPr>
              <p:cNvSpPr/>
              <p:nvPr/>
            </p:nvSpPr>
            <p:spPr>
              <a:xfrm>
                <a:off x="3062196" y="3100298"/>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1" name="Google Shape;1084;p187" descr="Adobe Audience Manager.png">
                <a:extLst>
                  <a:ext uri="{FF2B5EF4-FFF2-40B4-BE49-F238E27FC236}">
                    <a16:creationId xmlns:a16="http://schemas.microsoft.com/office/drawing/2014/main" id="{F654595F-5455-3E44-AE20-C55FD8426246}"/>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075617" y="3113719"/>
                <a:ext cx="284058" cy="284058"/>
              </a:xfrm>
              <a:prstGeom prst="rect">
                <a:avLst/>
              </a:prstGeom>
              <a:noFill/>
              <a:ln>
                <a:noFill/>
              </a:ln>
            </p:spPr>
          </p:pic>
        </p:grpSp>
        <p:sp>
          <p:nvSpPr>
            <p:cNvPr id="203" name="TextBox 202">
              <a:extLst>
                <a:ext uri="{FF2B5EF4-FFF2-40B4-BE49-F238E27FC236}">
                  <a16:creationId xmlns:a16="http://schemas.microsoft.com/office/drawing/2014/main" id="{70125C51-38D7-9741-9C71-4DE6114FC1CA}"/>
                </a:ext>
              </a:extLst>
            </p:cNvPr>
            <p:cNvSpPr txBox="1"/>
            <p:nvPr/>
          </p:nvSpPr>
          <p:spPr>
            <a:xfrm>
              <a:off x="8170699" y="406577"/>
              <a:ext cx="73484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Audience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Manager</a:t>
              </a:r>
            </a:p>
          </p:txBody>
        </p:sp>
      </p:grpSp>
      <p:pic>
        <p:nvPicPr>
          <p:cNvPr id="222" name="Google Shape;1093;p187" descr="Adobe Analytics.png">
            <a:extLst>
              <a:ext uri="{FF2B5EF4-FFF2-40B4-BE49-F238E27FC236}">
                <a16:creationId xmlns:a16="http://schemas.microsoft.com/office/drawing/2014/main" id="{69AF4AC6-8852-B44D-BA30-85473446DEAE}"/>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089577" y="4145171"/>
            <a:ext cx="232082" cy="231202"/>
          </a:xfrm>
          <a:prstGeom prst="rect">
            <a:avLst/>
          </a:prstGeom>
          <a:noFill/>
          <a:ln>
            <a:noFill/>
          </a:ln>
        </p:spPr>
      </p:pic>
      <p:pic>
        <p:nvPicPr>
          <p:cNvPr id="225" name="Google Shape;1084;p187" descr="Adobe Audience Manager.png">
            <a:extLst>
              <a:ext uri="{FF2B5EF4-FFF2-40B4-BE49-F238E27FC236}">
                <a16:creationId xmlns:a16="http://schemas.microsoft.com/office/drawing/2014/main" id="{7DFF83E1-376A-574E-8429-BA9501ADCDD2}"/>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076438" y="4128443"/>
            <a:ext cx="261607" cy="260614"/>
          </a:xfrm>
          <a:prstGeom prst="rect">
            <a:avLst/>
          </a:prstGeom>
          <a:noFill/>
          <a:ln>
            <a:noFill/>
          </a:ln>
        </p:spPr>
      </p:pic>
      <p:pic>
        <p:nvPicPr>
          <p:cNvPr id="228" name="Google Shape;1090;p187" descr="Adobe Experience Manager.png">
            <a:extLst>
              <a:ext uri="{FF2B5EF4-FFF2-40B4-BE49-F238E27FC236}">
                <a16:creationId xmlns:a16="http://schemas.microsoft.com/office/drawing/2014/main" id="{E3F90F6D-0BF0-8C4F-AD1B-134503CE5FCF}"/>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353633" y="4145171"/>
            <a:ext cx="232575" cy="231202"/>
          </a:xfrm>
          <a:prstGeom prst="rect">
            <a:avLst/>
          </a:prstGeom>
          <a:noFill/>
          <a:ln>
            <a:noFill/>
          </a:ln>
        </p:spPr>
      </p:pic>
      <p:pic>
        <p:nvPicPr>
          <p:cNvPr id="246" name="Google Shape;1105;p187" descr="Adobe Campaign.png">
            <a:extLst>
              <a:ext uri="{FF2B5EF4-FFF2-40B4-BE49-F238E27FC236}">
                <a16:creationId xmlns:a16="http://schemas.microsoft.com/office/drawing/2014/main" id="{B06E2A37-5EA5-A541-A9D2-375278F23B4C}"/>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3161675" y="4145171"/>
            <a:ext cx="231630" cy="232257"/>
          </a:xfrm>
          <a:prstGeom prst="rect">
            <a:avLst/>
          </a:prstGeom>
          <a:noFill/>
          <a:ln>
            <a:noFill/>
          </a:ln>
        </p:spPr>
      </p:pic>
      <p:pic>
        <p:nvPicPr>
          <p:cNvPr id="249" name="Google Shape;1081;p187" descr="Adobe Target.png">
            <a:extLst>
              <a:ext uri="{FF2B5EF4-FFF2-40B4-BE49-F238E27FC236}">
                <a16:creationId xmlns:a16="http://schemas.microsoft.com/office/drawing/2014/main" id="{4EAF7501-31BE-CE44-82D0-188B58B5D37C}"/>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7867671" y="4145171"/>
            <a:ext cx="232082" cy="232257"/>
          </a:xfrm>
          <a:prstGeom prst="rect">
            <a:avLst/>
          </a:prstGeom>
          <a:noFill/>
          <a:ln>
            <a:noFill/>
          </a:ln>
        </p:spPr>
      </p:pic>
      <p:pic>
        <p:nvPicPr>
          <p:cNvPr id="250" name="Google Shape;1105;p187" descr="Adobe Campaign.png">
            <a:extLst>
              <a:ext uri="{FF2B5EF4-FFF2-40B4-BE49-F238E27FC236}">
                <a16:creationId xmlns:a16="http://schemas.microsoft.com/office/drawing/2014/main" id="{2CB3240E-760F-7847-A872-EE90C6564BED}"/>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8110507" y="4139595"/>
            <a:ext cx="231630" cy="232257"/>
          </a:xfrm>
          <a:prstGeom prst="rect">
            <a:avLst/>
          </a:prstGeom>
          <a:noFill/>
          <a:ln>
            <a:noFill/>
          </a:ln>
        </p:spPr>
      </p:pic>
      <p:pic>
        <p:nvPicPr>
          <p:cNvPr id="251" name="Google Shape;1090;p187" descr="Adobe Experience Manager.png">
            <a:extLst>
              <a:ext uri="{FF2B5EF4-FFF2-40B4-BE49-F238E27FC236}">
                <a16:creationId xmlns:a16="http://schemas.microsoft.com/office/drawing/2014/main" id="{60AB47C4-1E0E-524A-AA0E-1A7ADD7C8BFC}"/>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8359987" y="4139595"/>
            <a:ext cx="232575" cy="231202"/>
          </a:xfrm>
          <a:prstGeom prst="rect">
            <a:avLst/>
          </a:prstGeom>
          <a:noFill/>
          <a:ln>
            <a:noFill/>
          </a:ln>
        </p:spPr>
      </p:pic>
      <p:cxnSp>
        <p:nvCxnSpPr>
          <p:cNvPr id="252" name="Straight Connector 251">
            <a:extLst>
              <a:ext uri="{FF2B5EF4-FFF2-40B4-BE49-F238E27FC236}">
                <a16:creationId xmlns:a16="http://schemas.microsoft.com/office/drawing/2014/main" id="{BCCFBC87-1A6A-784F-88F9-DD3F41CAB009}"/>
              </a:ext>
            </a:extLst>
          </p:cNvPr>
          <p:cNvCxnSpPr>
            <a:cxnSpLocks/>
          </p:cNvCxnSpPr>
          <p:nvPr/>
        </p:nvCxnSpPr>
        <p:spPr>
          <a:xfrm flipV="1">
            <a:off x="8892480" y="3396343"/>
            <a:ext cx="0" cy="1203159"/>
          </a:xfrm>
          <a:prstGeom prst="line">
            <a:avLst/>
          </a:prstGeom>
          <a:ln w="10160" cap="rnd">
            <a:solidFill>
              <a:srgbClr val="7030A0"/>
            </a:solidFill>
            <a:prstDash val="dash"/>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FF538AB-1835-F640-AC1F-ED91CA9402AA}"/>
              </a:ext>
            </a:extLst>
          </p:cNvPr>
          <p:cNvCxnSpPr>
            <a:cxnSpLocks/>
          </p:cNvCxnSpPr>
          <p:nvPr/>
        </p:nvCxnSpPr>
        <p:spPr>
          <a:xfrm flipH="1">
            <a:off x="5589528" y="4599502"/>
            <a:ext cx="3302953" cy="0"/>
          </a:xfrm>
          <a:prstGeom prst="line">
            <a:avLst/>
          </a:prstGeom>
          <a:ln w="10160" cap="rnd">
            <a:solidFill>
              <a:srgbClr val="7030A0"/>
            </a:solidFill>
            <a:prstDash val="dash"/>
            <a:tailEnd type="none" w="med" len="me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F31FB94-7897-E144-B17D-076FB2BBBA57}"/>
              </a:ext>
            </a:extLst>
          </p:cNvPr>
          <p:cNvCxnSpPr>
            <a:cxnSpLocks/>
          </p:cNvCxnSpPr>
          <p:nvPr/>
        </p:nvCxnSpPr>
        <p:spPr>
          <a:xfrm flipV="1">
            <a:off x="5589528" y="4317618"/>
            <a:ext cx="0" cy="281884"/>
          </a:xfrm>
          <a:prstGeom prst="line">
            <a:avLst/>
          </a:prstGeom>
          <a:ln w="10160" cap="rnd">
            <a:solidFill>
              <a:srgbClr val="7030A0"/>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231B43-B0CC-CB45-A148-DD4890B9A755}"/>
              </a:ext>
            </a:extLst>
          </p:cNvPr>
          <p:cNvCxnSpPr>
            <a:cxnSpLocks/>
          </p:cNvCxnSpPr>
          <p:nvPr/>
        </p:nvCxnSpPr>
        <p:spPr>
          <a:xfrm flipH="1">
            <a:off x="8731489" y="3396343"/>
            <a:ext cx="160994" cy="0"/>
          </a:xfrm>
          <a:prstGeom prst="line">
            <a:avLst/>
          </a:prstGeom>
          <a:ln w="10160" cap="rnd">
            <a:solidFill>
              <a:srgbClr val="7030A0"/>
            </a:solidFill>
            <a:prstDash val="dash"/>
            <a:tailEnd type="none" w="med" len="med"/>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D0CF4228-70D3-884C-8D64-7422E3CF9B0F}"/>
              </a:ext>
            </a:extLst>
          </p:cNvPr>
          <p:cNvSpPr txBox="1"/>
          <p:nvPr/>
        </p:nvSpPr>
        <p:spPr>
          <a:xfrm>
            <a:off x="6055611" y="4647606"/>
            <a:ext cx="2370787" cy="769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FEEDBACK LOOP – CONTINUOUS CAMPAIGN OPTIMISATION</a:t>
            </a:r>
          </a:p>
        </p:txBody>
      </p:sp>
      <p:pic>
        <p:nvPicPr>
          <p:cNvPr id="51" name="Google Shape;609;p48">
            <a:extLst>
              <a:ext uri="{FF2B5EF4-FFF2-40B4-BE49-F238E27FC236}">
                <a16:creationId xmlns:a16="http://schemas.microsoft.com/office/drawing/2014/main" id="{37786E83-1CF0-7845-AF24-327CC579F531}"/>
              </a:ext>
            </a:extLst>
          </p:cNvPr>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2036200" y="1219348"/>
            <a:ext cx="938092" cy="575075"/>
          </a:xfrm>
          <a:prstGeom prst="rect">
            <a:avLst/>
          </a:prstGeom>
          <a:noFill/>
          <a:ln w="6350" cap="flat" cmpd="sng">
            <a:solidFill>
              <a:schemeClr val="bg1">
                <a:lumMod val="50000"/>
              </a:schemeClr>
            </a:solidFill>
            <a:prstDash val="solid"/>
            <a:round/>
            <a:headEnd type="none" w="sm" len="sm"/>
            <a:tailEnd type="none" w="sm" len="sm"/>
          </a:ln>
        </p:spPr>
      </p:pic>
      <p:pic>
        <p:nvPicPr>
          <p:cNvPr id="52" name="Google Shape;610;p48">
            <a:extLst>
              <a:ext uri="{FF2B5EF4-FFF2-40B4-BE49-F238E27FC236}">
                <a16:creationId xmlns:a16="http://schemas.microsoft.com/office/drawing/2014/main" id="{6118D049-BE68-FD4D-B560-9D243F67B87F}"/>
              </a:ext>
            </a:extLst>
          </p:cNvPr>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359574" y="1219348"/>
            <a:ext cx="996181" cy="520075"/>
          </a:xfrm>
          <a:prstGeom prst="rect">
            <a:avLst/>
          </a:prstGeom>
          <a:noFill/>
          <a:ln w="6350" cap="flat" cmpd="sng">
            <a:solidFill>
              <a:schemeClr val="bg1">
                <a:lumMod val="50000"/>
              </a:schemeClr>
            </a:solidFill>
            <a:prstDash val="solid"/>
            <a:round/>
            <a:headEnd type="none" w="sm" len="sm"/>
            <a:tailEnd type="none" w="sm" len="sm"/>
          </a:ln>
        </p:spPr>
      </p:pic>
      <p:pic>
        <p:nvPicPr>
          <p:cNvPr id="53" name="Google Shape;611;p48">
            <a:extLst>
              <a:ext uri="{FF2B5EF4-FFF2-40B4-BE49-F238E27FC236}">
                <a16:creationId xmlns:a16="http://schemas.microsoft.com/office/drawing/2014/main" id="{9D153233-D9D4-1947-AB82-37125E58F739}"/>
              </a:ext>
            </a:extLst>
          </p:cNvPr>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3097671" y="1219348"/>
            <a:ext cx="1393450" cy="734376"/>
          </a:xfrm>
          <a:prstGeom prst="rect">
            <a:avLst/>
          </a:prstGeom>
          <a:noFill/>
          <a:ln w="6350" cap="flat" cmpd="sng">
            <a:solidFill>
              <a:schemeClr val="bg1">
                <a:lumMod val="50000"/>
              </a:schemeClr>
            </a:solidFill>
            <a:prstDash val="solid"/>
            <a:round/>
            <a:headEnd type="none" w="sm" len="sm"/>
            <a:tailEnd type="none" w="sm" len="sm"/>
          </a:ln>
        </p:spPr>
      </p:pic>
      <p:pic>
        <p:nvPicPr>
          <p:cNvPr id="54" name="Google Shape;612;p48">
            <a:extLst>
              <a:ext uri="{FF2B5EF4-FFF2-40B4-BE49-F238E27FC236}">
                <a16:creationId xmlns:a16="http://schemas.microsoft.com/office/drawing/2014/main" id="{816977D1-A7F9-1648-B9A1-9CC35F1DE1B1}"/>
              </a:ext>
            </a:extLst>
          </p:cNvPr>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3296652" y="1639431"/>
            <a:ext cx="1393458" cy="487472"/>
          </a:xfrm>
          <a:prstGeom prst="rect">
            <a:avLst/>
          </a:prstGeom>
          <a:noFill/>
          <a:ln w="6350" cap="flat" cmpd="sng">
            <a:solidFill>
              <a:schemeClr val="bg1">
                <a:lumMod val="50000"/>
              </a:schemeClr>
            </a:solidFill>
            <a:prstDash val="solid"/>
            <a:round/>
            <a:headEnd type="none" w="sm" len="sm"/>
            <a:tailEnd type="none" w="sm" len="sm"/>
          </a:ln>
        </p:spPr>
      </p:pic>
      <p:pic>
        <p:nvPicPr>
          <p:cNvPr id="55" name="Google Shape;614;p48">
            <a:extLst>
              <a:ext uri="{FF2B5EF4-FFF2-40B4-BE49-F238E27FC236}">
                <a16:creationId xmlns:a16="http://schemas.microsoft.com/office/drawing/2014/main" id="{7105B3B9-BEFD-6F4E-9FE0-46F582A55A45}"/>
              </a:ext>
            </a:extLst>
          </p:cNvPr>
          <p:cNvPicPr preferRelativeResize="0"/>
          <p:nvPr/>
        </p:nvPicPr>
        <p:blipFill>
          <a:blip r:embed="rId17" cstate="print">
            <a:alphaModFix/>
            <a:extLst>
              <a:ext uri="{28A0092B-C50C-407E-A947-70E740481C1C}">
                <a14:useLocalDpi xmlns:a14="http://schemas.microsoft.com/office/drawing/2010/main"/>
              </a:ext>
            </a:extLst>
          </a:blip>
          <a:stretch>
            <a:fillRect/>
          </a:stretch>
        </p:blipFill>
        <p:spPr>
          <a:xfrm>
            <a:off x="7726582" y="1219348"/>
            <a:ext cx="1080535" cy="414316"/>
          </a:xfrm>
          <a:prstGeom prst="rect">
            <a:avLst/>
          </a:prstGeom>
          <a:noFill/>
          <a:ln w="6350">
            <a:solidFill>
              <a:schemeClr val="bg1">
                <a:lumMod val="50000"/>
              </a:schemeClr>
            </a:solidFill>
          </a:ln>
        </p:spPr>
      </p:pic>
      <p:pic>
        <p:nvPicPr>
          <p:cNvPr id="56" name="Google Shape;616;p48">
            <a:extLst>
              <a:ext uri="{FF2B5EF4-FFF2-40B4-BE49-F238E27FC236}">
                <a16:creationId xmlns:a16="http://schemas.microsoft.com/office/drawing/2014/main" id="{1E754E05-25EB-354B-81E0-451908A32E92}"/>
              </a:ext>
            </a:extLst>
          </p:cNvPr>
          <p:cNvPicPr preferRelativeResize="0"/>
          <p:nvPr/>
        </p:nvPicPr>
        <p:blipFill>
          <a:blip r:embed="rId18" cstate="print">
            <a:alphaModFix/>
            <a:extLst>
              <a:ext uri="{28A0092B-C50C-407E-A947-70E740481C1C}">
                <a14:useLocalDpi xmlns:a14="http://schemas.microsoft.com/office/drawing/2010/main"/>
              </a:ext>
            </a:extLst>
          </a:blip>
          <a:stretch>
            <a:fillRect/>
          </a:stretch>
        </p:blipFill>
        <p:spPr>
          <a:xfrm>
            <a:off x="6455059" y="1219348"/>
            <a:ext cx="1172220" cy="650417"/>
          </a:xfrm>
          <a:prstGeom prst="rect">
            <a:avLst/>
          </a:prstGeom>
          <a:noFill/>
          <a:ln w="6350" cap="flat" cmpd="sng">
            <a:solidFill>
              <a:schemeClr val="bg1">
                <a:lumMod val="50000"/>
              </a:schemeClr>
            </a:solidFill>
            <a:prstDash val="solid"/>
            <a:round/>
            <a:headEnd type="none" w="sm" len="sm"/>
            <a:tailEnd type="none" w="sm" len="sm"/>
          </a:ln>
        </p:spPr>
      </p:pic>
      <p:pic>
        <p:nvPicPr>
          <p:cNvPr id="63" name="Google Shape;1105;p187" descr="Adobe Campaign.png">
            <a:extLst>
              <a:ext uri="{FF2B5EF4-FFF2-40B4-BE49-F238E27FC236}">
                <a16:creationId xmlns:a16="http://schemas.microsoft.com/office/drawing/2014/main" id="{78C6CB71-3952-124C-BC09-D16EBE4AB02B}"/>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5212107" y="4145171"/>
            <a:ext cx="231630" cy="232257"/>
          </a:xfrm>
          <a:prstGeom prst="rect">
            <a:avLst/>
          </a:prstGeom>
          <a:noFill/>
          <a:ln>
            <a:noFill/>
          </a:ln>
        </p:spPr>
      </p:pic>
      <p:sp>
        <p:nvSpPr>
          <p:cNvPr id="4" name="Rectangle 3">
            <a:extLst>
              <a:ext uri="{FF2B5EF4-FFF2-40B4-BE49-F238E27FC236}">
                <a16:creationId xmlns:a16="http://schemas.microsoft.com/office/drawing/2014/main" id="{57E8D5BE-9CE7-F340-8948-CCB8DE98DFFE}"/>
              </a:ext>
            </a:extLst>
          </p:cNvPr>
          <p:cNvSpPr/>
          <p:nvPr/>
        </p:nvSpPr>
        <p:spPr>
          <a:xfrm>
            <a:off x="348342" y="630549"/>
            <a:ext cx="4245430" cy="461665"/>
          </a:xfrm>
          <a:prstGeom prst="rect">
            <a:avLst/>
          </a:prstGeom>
        </p:spPr>
        <p:txBody>
          <a:bodyPr wrap="square">
            <a:spAutoFit/>
          </a:bodyPr>
          <a:lstStyle/>
          <a:p>
            <a:r>
              <a:rPr lang="en-US" sz="1200" dirty="0">
                <a:solidFill>
                  <a:schemeClr val="tx1">
                    <a:lumMod val="75000"/>
                    <a:lumOff val="25000"/>
                  </a:schemeClr>
                </a:solidFill>
              </a:rPr>
              <a:t>A representation of the technology, resources involved, tasks and activity behind each Use Case</a:t>
            </a:r>
            <a:endParaRPr lang="en-GB" sz="1200" dirty="0">
              <a:solidFill>
                <a:schemeClr val="tx1">
                  <a:lumMod val="75000"/>
                  <a:lumOff val="25000"/>
                </a:schemeClr>
              </a:solidFill>
              <a:sym typeface="Calibri"/>
            </a:endParaRPr>
          </a:p>
        </p:txBody>
      </p:sp>
    </p:spTree>
    <p:extLst>
      <p:ext uri="{BB962C8B-B14F-4D97-AF65-F5344CB8AC3E}">
        <p14:creationId xmlns:p14="http://schemas.microsoft.com/office/powerpoint/2010/main" val="11452905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87"/>
          <p:cNvSpPr txBox="1">
            <a:spLocks noGrp="1"/>
          </p:cNvSpPr>
          <p:nvPr>
            <p:ph type="title"/>
          </p:nvPr>
        </p:nvSpPr>
        <p:spPr>
          <a:xfrm>
            <a:off x="336808" y="386976"/>
            <a:ext cx="8417379" cy="369332"/>
          </a:xfrm>
        </p:spPr>
        <p:txBody>
          <a:bodyPr/>
          <a:lstStyle/>
          <a:p>
            <a:pPr lvl="0"/>
            <a:r>
              <a:rPr lang="en-GB" dirty="0"/>
              <a:t>Near Real-Time Trigger with Pipeline</a:t>
            </a:r>
          </a:p>
        </p:txBody>
      </p:sp>
      <p:sp>
        <p:nvSpPr>
          <p:cNvPr id="5" name="Text Placeholder 4">
            <a:extLst>
              <a:ext uri="{FF2B5EF4-FFF2-40B4-BE49-F238E27FC236}">
                <a16:creationId xmlns:a16="http://schemas.microsoft.com/office/drawing/2014/main" id="{53F2DF1A-F616-8E42-9A80-FA85952F217E}"/>
              </a:ext>
            </a:extLst>
          </p:cNvPr>
          <p:cNvSpPr>
            <a:spLocks noGrp="1"/>
          </p:cNvSpPr>
          <p:nvPr>
            <p:ph type="body" sz="quarter" idx="12"/>
          </p:nvPr>
        </p:nvSpPr>
        <p:spPr/>
        <p:txBody>
          <a:bodyPr/>
          <a:lstStyle/>
          <a:p>
            <a:r>
              <a:rPr lang="en-GB" dirty="0"/>
              <a:t>Abandoned Basket</a:t>
            </a:r>
            <a:endParaRPr lang="en-US" dirty="0"/>
          </a:p>
        </p:txBody>
      </p:sp>
      <p:sp>
        <p:nvSpPr>
          <p:cNvPr id="3" name="Footer Placeholder 2">
            <a:extLst>
              <a:ext uri="{FF2B5EF4-FFF2-40B4-BE49-F238E27FC236}">
                <a16:creationId xmlns:a16="http://schemas.microsoft.com/office/drawing/2014/main" id="{ED260BEF-DF31-9D49-89CA-7B88C9D7B852}"/>
              </a:ext>
            </a:extLst>
          </p:cNvPr>
          <p:cNvSpPr>
            <a:spLocks noGrp="1"/>
          </p:cNvSpPr>
          <p:nvPr>
            <p:ph type="ftr" sz="quarter" idx="13"/>
          </p:nvPr>
        </p:nvSpPr>
        <p:spPr/>
        <p:txBody>
          <a:bodyPr/>
          <a:lstStyle/>
          <a:p>
            <a:r>
              <a:rPr lang="en-US"/>
              <a:t>© 2020</a:t>
            </a:r>
          </a:p>
        </p:txBody>
      </p:sp>
      <p:sp>
        <p:nvSpPr>
          <p:cNvPr id="4" name="Slide Number Placeholder 3">
            <a:extLst>
              <a:ext uri="{FF2B5EF4-FFF2-40B4-BE49-F238E27FC236}">
                <a16:creationId xmlns:a16="http://schemas.microsoft.com/office/drawing/2014/main" id="{B8CDD6D7-979A-C749-A384-F6473F723614}"/>
              </a:ext>
            </a:extLst>
          </p:cNvPr>
          <p:cNvSpPr>
            <a:spLocks noGrp="1"/>
          </p:cNvSpPr>
          <p:nvPr>
            <p:ph type="sldNum" sz="quarter" idx="14"/>
          </p:nvPr>
        </p:nvSpPr>
        <p:spPr/>
        <p:txBody>
          <a:bodyPr/>
          <a:lstStyle/>
          <a:p>
            <a:fld id="{CDEE2954-54E9-4846-B9AA-9D6731F553AF}" type="slidenum">
              <a:rPr lang="en-US" smtClean="0"/>
              <a:pPr/>
              <a:t>146</a:t>
            </a:fld>
            <a:endParaRPr lang="en-US"/>
          </a:p>
        </p:txBody>
      </p:sp>
      <p:graphicFrame>
        <p:nvGraphicFramePr>
          <p:cNvPr id="170" name="Table 169">
            <a:extLst>
              <a:ext uri="{FF2B5EF4-FFF2-40B4-BE49-F238E27FC236}">
                <a16:creationId xmlns:a16="http://schemas.microsoft.com/office/drawing/2014/main" id="{DDB3048E-CFC1-8047-A7BC-51027345C85A}"/>
              </a:ext>
            </a:extLst>
          </p:cNvPr>
          <p:cNvGraphicFramePr>
            <a:graphicFrameLocks noGrp="1"/>
          </p:cNvGraphicFramePr>
          <p:nvPr/>
        </p:nvGraphicFramePr>
        <p:xfrm>
          <a:off x="373543" y="1613088"/>
          <a:ext cx="8154483" cy="2864089"/>
        </p:xfrm>
        <a:graphic>
          <a:graphicData uri="http://schemas.openxmlformats.org/drawingml/2006/table">
            <a:tbl>
              <a:tblPr firstRow="1" bandRow="1">
                <a:tableStyleId>{5C22544A-7EE6-4342-B048-85BDC9FD1C3A}</a:tableStyleId>
              </a:tblPr>
              <a:tblGrid>
                <a:gridCol w="567563">
                  <a:extLst>
                    <a:ext uri="{9D8B030D-6E8A-4147-A177-3AD203B41FA5}">
                      <a16:colId xmlns:a16="http://schemas.microsoft.com/office/drawing/2014/main" val="3513645023"/>
                    </a:ext>
                  </a:extLst>
                </a:gridCol>
                <a:gridCol w="1052715">
                  <a:extLst>
                    <a:ext uri="{9D8B030D-6E8A-4147-A177-3AD203B41FA5}">
                      <a16:colId xmlns:a16="http://schemas.microsoft.com/office/drawing/2014/main" val="2230195977"/>
                    </a:ext>
                  </a:extLst>
                </a:gridCol>
                <a:gridCol w="1052715">
                  <a:extLst>
                    <a:ext uri="{9D8B030D-6E8A-4147-A177-3AD203B41FA5}">
                      <a16:colId xmlns:a16="http://schemas.microsoft.com/office/drawing/2014/main" val="985618167"/>
                    </a:ext>
                  </a:extLst>
                </a:gridCol>
                <a:gridCol w="1052715">
                  <a:extLst>
                    <a:ext uri="{9D8B030D-6E8A-4147-A177-3AD203B41FA5}">
                      <a16:colId xmlns:a16="http://schemas.microsoft.com/office/drawing/2014/main" val="2056169409"/>
                    </a:ext>
                  </a:extLst>
                </a:gridCol>
                <a:gridCol w="885755">
                  <a:extLst>
                    <a:ext uri="{9D8B030D-6E8A-4147-A177-3AD203B41FA5}">
                      <a16:colId xmlns:a16="http://schemas.microsoft.com/office/drawing/2014/main" val="1931508923"/>
                    </a:ext>
                  </a:extLst>
                </a:gridCol>
                <a:gridCol w="885755">
                  <a:extLst>
                    <a:ext uri="{9D8B030D-6E8A-4147-A177-3AD203B41FA5}">
                      <a16:colId xmlns:a16="http://schemas.microsoft.com/office/drawing/2014/main" val="2039868312"/>
                    </a:ext>
                  </a:extLst>
                </a:gridCol>
                <a:gridCol w="885755">
                  <a:extLst>
                    <a:ext uri="{9D8B030D-6E8A-4147-A177-3AD203B41FA5}">
                      <a16:colId xmlns:a16="http://schemas.microsoft.com/office/drawing/2014/main" val="3422717535"/>
                    </a:ext>
                  </a:extLst>
                </a:gridCol>
                <a:gridCol w="885755">
                  <a:extLst>
                    <a:ext uri="{9D8B030D-6E8A-4147-A177-3AD203B41FA5}">
                      <a16:colId xmlns:a16="http://schemas.microsoft.com/office/drawing/2014/main" val="2307816583"/>
                    </a:ext>
                  </a:extLst>
                </a:gridCol>
                <a:gridCol w="885755">
                  <a:extLst>
                    <a:ext uri="{9D8B030D-6E8A-4147-A177-3AD203B41FA5}">
                      <a16:colId xmlns:a16="http://schemas.microsoft.com/office/drawing/2014/main" val="3686740306"/>
                    </a:ext>
                  </a:extLst>
                </a:gridCol>
              </a:tblGrid>
              <a:tr h="730133">
                <a:tc>
                  <a:txBody>
                    <a:bodyPr/>
                    <a:lstStyle/>
                    <a:p>
                      <a:endParaRPr lang="en-GB" sz="700">
                        <a:solidFill>
                          <a:schemeClr val="tx1"/>
                        </a:solidFill>
                        <a:latin typeface="Arial" panose="020B0604020202020204" pitchFamily="34" charset="0"/>
                        <a:cs typeface="Arial" panose="020B0604020202020204" pitchFamily="34" charset="0"/>
                      </a:endParaRPr>
                    </a:p>
                  </a:txBody>
                  <a:tcPr marL="0" marR="108000" marT="0" marB="0" anchor="ctr">
                    <a:lnR w="6350" cap="flat" cmpd="sng" algn="ctr">
                      <a:noFill/>
                      <a:prstDash val="sysDash"/>
                      <a:round/>
                      <a:headEnd type="none" w="med" len="med"/>
                      <a:tailEnd type="none" w="med" len="med"/>
                    </a:lnR>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noFill/>
                      <a:prstDash val="sysDash"/>
                      <a:round/>
                      <a:headEnd type="none" w="med" len="med"/>
                      <a:tailEnd type="none" w="med" len="med"/>
                    </a:lnL>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B w="6350" cap="flat" cmpd="sng" algn="ctr">
                      <a:noFill/>
                      <a:prstDash val="sysDash"/>
                      <a:round/>
                      <a:headEnd type="none" w="med" len="med"/>
                      <a:tailEnd type="none" w="med" len="med"/>
                    </a:lnB>
                    <a:solidFill>
                      <a:schemeClr val="bg1"/>
                    </a:solidFill>
                  </a:tcPr>
                </a:tc>
                <a:extLst>
                  <a:ext uri="{0D108BD9-81ED-4DB2-BD59-A6C34878D82A}">
                    <a16:rowId xmlns:a16="http://schemas.microsoft.com/office/drawing/2014/main" val="1841861123"/>
                  </a:ext>
                </a:extLst>
              </a:tr>
              <a:tr h="771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i="0" u="none" strike="noStrike" cap="none">
                          <a:solidFill>
                            <a:schemeClr val="dk1"/>
                          </a:solidFill>
                          <a:effectLst/>
                          <a:latin typeface="+mn-lt"/>
                          <a:ea typeface="+mn-ea"/>
                          <a:cs typeface="+mn-cs"/>
                          <a:sym typeface="Arial"/>
                        </a:rPr>
                        <a:t>Role</a:t>
                      </a:r>
                      <a:endParaRPr lang="en-GB" sz="700" b="1">
                        <a:solidFill>
                          <a:schemeClr val="tx1"/>
                        </a:solidFill>
                        <a:latin typeface="Arial" panose="020B0604020202020204" pitchFamily="34" charset="0"/>
                        <a:cs typeface="Arial" panose="020B0604020202020204" pitchFamily="34" charset="0"/>
                      </a:endParaRP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lvl="0" indent="0" algn="l" rtl="0">
                        <a:spcBef>
                          <a:spcPts val="0"/>
                        </a:spcBef>
                        <a:spcAft>
                          <a:spcPts val="0"/>
                        </a:spcAft>
                        <a:buNone/>
                      </a:pPr>
                      <a:r>
                        <a:rPr lang="en" sz="600" b="0">
                          <a:solidFill>
                            <a:schemeClr val="dk2"/>
                          </a:solidFill>
                        </a:rPr>
                        <a:t>Data Science Engineer</a:t>
                      </a:r>
                      <a:endParaRPr sz="600" b="0">
                        <a:solidFill>
                          <a:schemeClr val="dk2"/>
                        </a:solidFill>
                      </a:endParaRPr>
                    </a:p>
                  </a:txBody>
                  <a:tcPr marL="107950" marR="107950" marT="108000" marB="91425">
                    <a:lnL w="6350" cap="flat" cmpd="sng" algn="ctr">
                      <a:solidFill>
                        <a:schemeClr val="bg1">
                          <a:lumMod val="85000"/>
                        </a:schemeClr>
                      </a:solidFill>
                      <a:prstDash val="sysDash"/>
                      <a:round/>
                      <a:headEnd type="none" w="med" len="med"/>
                      <a:tailEnd type="none" w="med" len="med"/>
                    </a:lnL>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9804"/>
                      </a:srgbClr>
                    </a:solidFill>
                  </a:tcPr>
                </a:tc>
                <a:tc>
                  <a:txBody>
                    <a:bodyPr/>
                    <a:lstStyle/>
                    <a:p>
                      <a:pPr marL="0" lvl="0" indent="0" algn="l" rtl="0">
                        <a:spcBef>
                          <a:spcPts val="0"/>
                        </a:spcBef>
                        <a:spcAft>
                          <a:spcPts val="0"/>
                        </a:spcAft>
                        <a:buNone/>
                      </a:pPr>
                      <a:r>
                        <a:rPr lang="en-GB" sz="600" b="0">
                          <a:solidFill>
                            <a:schemeClr val="dk2"/>
                          </a:solidFill>
                        </a:rPr>
                        <a:t>Analytics Manager</a:t>
                      </a:r>
                    </a:p>
                    <a:p>
                      <a:pPr marL="0" lvl="0" indent="0" algn="l" rtl="0">
                        <a:spcBef>
                          <a:spcPts val="0"/>
                        </a:spcBef>
                        <a:spcAft>
                          <a:spcPts val="0"/>
                        </a:spcAft>
                        <a:buNone/>
                      </a:pPr>
                      <a:r>
                        <a:rPr lang="en-GB" sz="600" b="0" err="1">
                          <a:solidFill>
                            <a:schemeClr val="dk2"/>
                          </a:solidFill>
                        </a:rPr>
                        <a:t>Marketng</a:t>
                      </a:r>
                      <a:r>
                        <a:rPr lang="en-GB" sz="600" b="0">
                          <a:solidFill>
                            <a:schemeClr val="dk2"/>
                          </a:solidFill>
                        </a:rPr>
                        <a:t> Ops</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9804"/>
                      </a:srgbClr>
                    </a:solidFill>
                  </a:tcPr>
                </a:tc>
                <a:tc>
                  <a:txBody>
                    <a:bodyPr/>
                    <a:lstStyle/>
                    <a:p>
                      <a:pPr marL="0" marR="0" lvl="0" indent="0" algn="l" rtl="0">
                        <a:lnSpc>
                          <a:spcPct val="100000"/>
                        </a:lnSpc>
                        <a:spcBef>
                          <a:spcPts val="0"/>
                        </a:spcBef>
                        <a:spcAft>
                          <a:spcPts val="0"/>
                        </a:spcAft>
                        <a:buNone/>
                      </a:pPr>
                      <a:r>
                        <a:rPr lang="en-GB" sz="600" b="0">
                          <a:solidFill>
                            <a:schemeClr val="dk2"/>
                          </a:solidFill>
                        </a:rPr>
                        <a:t>Marketing Ops</a:t>
                      </a:r>
                    </a:p>
                    <a:p>
                      <a:pPr marL="0" marR="0" lvl="0" indent="0" algn="l" rtl="0">
                        <a:lnSpc>
                          <a:spcPct val="100000"/>
                        </a:lnSpc>
                        <a:spcBef>
                          <a:spcPts val="0"/>
                        </a:spcBef>
                        <a:spcAft>
                          <a:spcPts val="0"/>
                        </a:spcAft>
                        <a:buNone/>
                      </a:pPr>
                      <a:r>
                        <a:rPr lang="en-GB" sz="600" b="0">
                          <a:solidFill>
                            <a:schemeClr val="dk2"/>
                          </a:solidFill>
                        </a:rPr>
                        <a:t>AEM Email Builder</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9804"/>
                      </a:srgbClr>
                    </a:solidFill>
                  </a:tcPr>
                </a:tc>
                <a:tc>
                  <a:txBody>
                    <a:bodyPr/>
                    <a:lstStyle/>
                    <a:p>
                      <a:pPr marL="0" lvl="0" indent="0" algn="l" rtl="0">
                        <a:spcBef>
                          <a:spcPts val="0"/>
                        </a:spcBef>
                        <a:spcAft>
                          <a:spcPts val="0"/>
                        </a:spcAft>
                        <a:buNone/>
                      </a:pPr>
                      <a:r>
                        <a:rPr lang="en-GB" sz="600">
                          <a:solidFill>
                            <a:schemeClr val="dk2"/>
                          </a:solidFill>
                        </a:rPr>
                        <a:t>Marketing Ops</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pPr marL="0" lvl="0" indent="0" algn="l" rtl="0">
                        <a:spcBef>
                          <a:spcPts val="0"/>
                        </a:spcBef>
                        <a:spcAft>
                          <a:spcPts val="0"/>
                        </a:spcAft>
                        <a:buNone/>
                      </a:pPr>
                      <a:r>
                        <a:rPr lang="en-GB" sz="600">
                          <a:solidFill>
                            <a:schemeClr val="dk2"/>
                          </a:solidFill>
                        </a:rPr>
                        <a:t>Marketing Ops</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pPr marL="0" lvl="0" indent="0" algn="l" rtl="0">
                        <a:spcBef>
                          <a:spcPts val="0"/>
                        </a:spcBef>
                        <a:spcAft>
                          <a:spcPts val="0"/>
                        </a:spcAft>
                        <a:buNone/>
                      </a:pPr>
                      <a:r>
                        <a:rPr lang="en-GB" sz="600" b="0">
                          <a:solidFill>
                            <a:schemeClr val="dk2"/>
                          </a:solidFill>
                        </a:rPr>
                        <a:t>Data Science Engineer</a:t>
                      </a: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pPr marL="0" lvl="0" indent="0" algn="l" rtl="0">
                        <a:spcBef>
                          <a:spcPts val="0"/>
                        </a:spcBef>
                        <a:spcAft>
                          <a:spcPts val="0"/>
                        </a:spcAft>
                        <a:buNone/>
                      </a:pPr>
                      <a:r>
                        <a:rPr lang="en" sz="600" b="0">
                          <a:solidFill>
                            <a:schemeClr val="dk2"/>
                          </a:solidFill>
                        </a:rPr>
                        <a:t>Campaign Owner</a:t>
                      </a:r>
                      <a:endParaRPr sz="600" b="0">
                        <a:solidFill>
                          <a:schemeClr val="dk2"/>
                        </a:solidFill>
                      </a:endParaRP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pPr marL="0" marR="0" lvl="0" indent="0" algn="l" rtl="0">
                        <a:lnSpc>
                          <a:spcPct val="100000"/>
                        </a:lnSpc>
                        <a:spcBef>
                          <a:spcPts val="0"/>
                        </a:spcBef>
                        <a:spcAft>
                          <a:spcPts val="0"/>
                        </a:spcAft>
                        <a:buNone/>
                      </a:pPr>
                      <a:r>
                        <a:rPr lang="en" sz="600" b="0">
                          <a:solidFill>
                            <a:schemeClr val="dk2"/>
                          </a:solidFill>
                        </a:rPr>
                        <a:t>AEM Email Builder, Marketing Ops</a:t>
                      </a:r>
                      <a:endParaRPr sz="600" b="0">
                        <a:solidFill>
                          <a:schemeClr val="dk2"/>
                        </a:solidFill>
                      </a:endParaRPr>
                    </a:p>
                  </a:txBody>
                  <a:tcPr marL="107950" marR="107950" marT="108000" marB="91425">
                    <a:lnT w="6350" cap="flat" cmpd="sng" algn="ctr">
                      <a:no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extLst>
                  <a:ext uri="{0D108BD9-81ED-4DB2-BD59-A6C34878D82A}">
                    <a16:rowId xmlns:a16="http://schemas.microsoft.com/office/drawing/2014/main" val="556099220"/>
                  </a:ext>
                </a:extLst>
              </a:tr>
              <a:tr h="7710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a:solidFill>
                            <a:schemeClr val="tx1"/>
                          </a:solidFill>
                          <a:latin typeface="Arial" panose="020B0604020202020204" pitchFamily="34" charset="0"/>
                          <a:cs typeface="Arial" panose="020B0604020202020204" pitchFamily="34" charset="0"/>
                        </a:rPr>
                        <a:t>Objectives</a:t>
                      </a: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pPr marL="0" lvl="0" indent="0" algn="l" rtl="0">
                        <a:spcBef>
                          <a:spcPts val="0"/>
                        </a:spcBef>
                        <a:spcAft>
                          <a:spcPts val="0"/>
                        </a:spcAft>
                        <a:buNone/>
                      </a:pPr>
                      <a:r>
                        <a:rPr lang="en-GB" sz="600">
                          <a:solidFill>
                            <a:schemeClr val="dk2"/>
                          </a:solidFill>
                        </a:rPr>
                        <a:t>Analysis into data requirements from AA</a:t>
                      </a:r>
                    </a:p>
                  </a:txBody>
                  <a:tcPr marL="107950" marR="107950" marT="108000" marB="91425">
                    <a:lnL w="6350" cap="flat" cmpd="sng" algn="ctr">
                      <a:solidFill>
                        <a:schemeClr val="bg1">
                          <a:lumMod val="85000"/>
                        </a:schemeClr>
                      </a:solidFill>
                      <a:prstDash val="sysDash"/>
                      <a:round/>
                      <a:headEnd type="none" w="med" len="med"/>
                      <a:tailEnd type="none" w="med" len="med"/>
                    </a:lnL>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9804"/>
                      </a:srgbClr>
                    </a:solidFill>
                  </a:tcPr>
                </a:tc>
                <a:tc>
                  <a:txBody>
                    <a:bodyPr/>
                    <a:lstStyle/>
                    <a:p>
                      <a:pPr marL="0" lvl="0" indent="0" algn="l" rtl="0">
                        <a:spcBef>
                          <a:spcPts val="0"/>
                        </a:spcBef>
                        <a:spcAft>
                          <a:spcPts val="0"/>
                        </a:spcAft>
                        <a:buNone/>
                      </a:pPr>
                      <a:r>
                        <a:rPr lang="en-GB" sz="600">
                          <a:solidFill>
                            <a:schemeClr val="dk2"/>
                          </a:solidFill>
                        </a:rPr>
                        <a:t>Vis Pipeline, push abandoned basket  data from AA to AC</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9804"/>
                      </a:srgbClr>
                    </a:solidFill>
                  </a:tcPr>
                </a:tc>
                <a:tc>
                  <a:txBody>
                    <a:bodyPr/>
                    <a:lstStyle/>
                    <a:p>
                      <a:pPr marL="0" marR="0" lvl="0" indent="0" algn="l" rtl="0">
                        <a:lnSpc>
                          <a:spcPct val="100000"/>
                        </a:lnSpc>
                        <a:spcBef>
                          <a:spcPts val="0"/>
                        </a:spcBef>
                        <a:spcAft>
                          <a:spcPts val="0"/>
                        </a:spcAft>
                        <a:buNone/>
                      </a:pPr>
                      <a:r>
                        <a:rPr lang="en-GB" sz="600">
                          <a:solidFill>
                            <a:schemeClr val="dk2"/>
                          </a:solidFill>
                        </a:rPr>
                        <a:t>Configure campaign workflow using data from AA</a:t>
                      </a:r>
                    </a:p>
                    <a:p>
                      <a:pPr marL="0" lvl="0" indent="0" algn="l" rtl="0">
                        <a:spcBef>
                          <a:spcPts val="0"/>
                        </a:spcBef>
                        <a:spcAft>
                          <a:spcPts val="0"/>
                        </a:spcAft>
                        <a:buNone/>
                      </a:pPr>
                      <a:r>
                        <a:rPr lang="en-GB" sz="600">
                          <a:solidFill>
                            <a:schemeClr val="dk2"/>
                          </a:solidFill>
                        </a:rPr>
                        <a:t>Build dynamic email with variations to cover different segments</a:t>
                      </a:r>
                    </a:p>
                    <a:p>
                      <a:pPr marL="0" lvl="0" indent="0" algn="l" rtl="0">
                        <a:spcBef>
                          <a:spcPts val="0"/>
                        </a:spcBef>
                        <a:spcAft>
                          <a:spcPts val="0"/>
                        </a:spcAft>
                        <a:buNone/>
                      </a:pPr>
                      <a:endParaRPr lang="en-GB" sz="600">
                        <a:solidFill>
                          <a:schemeClr val="dk2"/>
                        </a:solidFill>
                      </a:endParaRPr>
                    </a:p>
                    <a:p>
                      <a:pPr marL="0" lvl="0" indent="0" algn="l" rtl="0">
                        <a:spcBef>
                          <a:spcPts val="0"/>
                        </a:spcBef>
                        <a:spcAft>
                          <a:spcPts val="0"/>
                        </a:spcAft>
                        <a:buNone/>
                      </a:pPr>
                      <a:endParaRPr lang="en-GB" sz="600">
                        <a:solidFill>
                          <a:schemeClr val="dk2"/>
                        </a:solidFill>
                      </a:endParaRP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9804"/>
                      </a:srgbClr>
                    </a:solidFill>
                  </a:tcPr>
                </a:tc>
                <a:tc>
                  <a:txBody>
                    <a:bodyPr/>
                    <a:lstStyle/>
                    <a:p>
                      <a:pPr marL="0" marR="0" lvl="0" indent="0" algn="l" rtl="0">
                        <a:lnSpc>
                          <a:spcPct val="100000"/>
                        </a:lnSpc>
                        <a:spcBef>
                          <a:spcPts val="0"/>
                        </a:spcBef>
                        <a:spcAft>
                          <a:spcPts val="0"/>
                        </a:spcAft>
                        <a:buNone/>
                      </a:pPr>
                      <a:r>
                        <a:rPr lang="en-GB" sz="600">
                          <a:solidFill>
                            <a:schemeClr val="dk2"/>
                          </a:solidFill>
                        </a:rPr>
                        <a:t>Push segment to AAM for media activation and Urban Airship for Push</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pPr marL="0" marR="0" lvl="0" indent="0" algn="l" rtl="0">
                        <a:lnSpc>
                          <a:spcPct val="100000"/>
                        </a:lnSpc>
                        <a:spcBef>
                          <a:spcPts val="0"/>
                        </a:spcBef>
                        <a:spcAft>
                          <a:spcPts val="0"/>
                        </a:spcAft>
                        <a:buNone/>
                      </a:pPr>
                      <a:r>
                        <a:rPr lang="en-GB" sz="600">
                          <a:solidFill>
                            <a:schemeClr val="dk2"/>
                          </a:solidFill>
                        </a:rPr>
                        <a:t>Campaign Go-Live!</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600">
                          <a:solidFill>
                            <a:schemeClr val="dk2"/>
                          </a:solidFill>
                        </a:rPr>
                        <a:t>Campaign </a:t>
                      </a:r>
                      <a:br>
                        <a:rPr lang="en-GB" sz="600">
                          <a:solidFill>
                            <a:schemeClr val="dk2"/>
                          </a:solidFill>
                        </a:rPr>
                      </a:br>
                      <a:r>
                        <a:rPr lang="en-GB" sz="600">
                          <a:solidFill>
                            <a:schemeClr val="dk2"/>
                          </a:solidFill>
                        </a:rPr>
                        <a:t>reporting and recommendations</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pPr marL="0" marR="0" lvl="0" indent="0" algn="l" rtl="0">
                        <a:lnSpc>
                          <a:spcPct val="100000"/>
                        </a:lnSpc>
                        <a:spcBef>
                          <a:spcPts val="0"/>
                        </a:spcBef>
                        <a:spcAft>
                          <a:spcPts val="0"/>
                        </a:spcAft>
                        <a:buNone/>
                      </a:pPr>
                      <a:r>
                        <a:rPr lang="en-GB" sz="600">
                          <a:solidFill>
                            <a:schemeClr val="dk2"/>
                          </a:solidFill>
                        </a:rPr>
                        <a:t>Campaign recommendations  and changes – briefs and Playbook updated</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pPr marL="0" marR="0" lvl="0" indent="0" algn="l" rtl="0">
                        <a:lnSpc>
                          <a:spcPct val="100000"/>
                        </a:lnSpc>
                        <a:spcBef>
                          <a:spcPts val="0"/>
                        </a:spcBef>
                        <a:spcAft>
                          <a:spcPts val="0"/>
                        </a:spcAft>
                        <a:buNone/>
                      </a:pPr>
                      <a:r>
                        <a:rPr lang="en-GB" sz="600">
                          <a:solidFill>
                            <a:schemeClr val="dk2"/>
                          </a:solidFill>
                        </a:rPr>
                        <a:t>Campaigns and deliveries updated, further test-and-learn applied to constantly optimize campaign</a:t>
                      </a:r>
                    </a:p>
                  </a:txBody>
                  <a:tcPr marL="107950" marR="107950" marT="108000" marB="91425">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extLst>
                  <a:ext uri="{0D108BD9-81ED-4DB2-BD59-A6C34878D82A}">
                    <a16:rowId xmlns:a16="http://schemas.microsoft.com/office/drawing/2014/main" val="4059598364"/>
                  </a:ext>
                </a:extLst>
              </a:tr>
              <a:tr h="4320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700" b="1">
                          <a:solidFill>
                            <a:schemeClr val="tx1"/>
                          </a:solidFill>
                          <a:latin typeface="Arial" panose="020B0604020202020204" pitchFamily="34" charset="0"/>
                          <a:cs typeface="Arial" panose="020B0604020202020204" pitchFamily="34" charset="0"/>
                        </a:rPr>
                        <a:t>Tech</a:t>
                      </a:r>
                    </a:p>
                  </a:txBody>
                  <a:tcPr marL="0" marR="108000" marT="108000" marB="0">
                    <a:lnR w="6350" cap="flat" cmpd="sng" algn="ctr">
                      <a:solidFill>
                        <a:schemeClr val="bg1">
                          <a:lumMod val="85000"/>
                        </a:schemeClr>
                      </a:solidFill>
                      <a:prstDash val="sysDash"/>
                      <a:round/>
                      <a:headEnd type="none" w="med" len="med"/>
                      <a:tailEnd type="none" w="med" len="med"/>
                    </a:ln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chemeClr val="bg1"/>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L w="6350" cap="flat" cmpd="sng" algn="ctr">
                      <a:solidFill>
                        <a:schemeClr val="bg1">
                          <a:lumMod val="85000"/>
                        </a:schemeClr>
                      </a:solidFill>
                      <a:prstDash val="sysDash"/>
                      <a:round/>
                      <a:headEnd type="none" w="med" len="med"/>
                      <a:tailEnd type="none" w="med" len="med"/>
                    </a:lnL>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9804"/>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tc>
                  <a:txBody>
                    <a:bodyPr/>
                    <a:lstStyle/>
                    <a:p>
                      <a:endParaRPr lang="en-GB" sz="700">
                        <a:solidFill>
                          <a:schemeClr val="tx1"/>
                        </a:solidFill>
                        <a:latin typeface="Arial" panose="020B0604020202020204" pitchFamily="34" charset="0"/>
                        <a:cs typeface="Arial" panose="020B0604020202020204" pitchFamily="34" charset="0"/>
                      </a:endParaRPr>
                    </a:p>
                  </a:txBody>
                  <a:tcPr marL="108000" marR="108000" marT="0" marB="0" anchor="ctr">
                    <a:lnT w="6350" cap="flat" cmpd="sng" algn="ctr">
                      <a:solidFill>
                        <a:schemeClr val="bg1">
                          <a:lumMod val="85000"/>
                        </a:schemeClr>
                      </a:solidFill>
                      <a:prstDash val="sysDash"/>
                      <a:round/>
                      <a:headEnd type="none" w="med" len="med"/>
                      <a:tailEnd type="none" w="med" len="med"/>
                    </a:lnT>
                    <a:lnB w="6350" cap="flat" cmpd="sng" algn="ctr">
                      <a:solidFill>
                        <a:schemeClr val="bg1">
                          <a:lumMod val="85000"/>
                        </a:schemeClr>
                      </a:solidFill>
                      <a:prstDash val="sysDash"/>
                      <a:round/>
                      <a:headEnd type="none" w="med" len="med"/>
                      <a:tailEnd type="none" w="med" len="med"/>
                    </a:lnB>
                    <a:solidFill>
                      <a:srgbClr val="FFC000">
                        <a:alpha val="20000"/>
                      </a:srgbClr>
                    </a:solidFill>
                  </a:tcPr>
                </a:tc>
                <a:extLst>
                  <a:ext uri="{0D108BD9-81ED-4DB2-BD59-A6C34878D82A}">
                    <a16:rowId xmlns:a16="http://schemas.microsoft.com/office/drawing/2014/main" val="250352151"/>
                  </a:ext>
                </a:extLst>
              </a:tr>
            </a:tbl>
          </a:graphicData>
        </a:graphic>
      </p:graphicFrame>
      <p:cxnSp>
        <p:nvCxnSpPr>
          <p:cNvPr id="189" name="Straight Connector 188">
            <a:extLst>
              <a:ext uri="{FF2B5EF4-FFF2-40B4-BE49-F238E27FC236}">
                <a16:creationId xmlns:a16="http://schemas.microsoft.com/office/drawing/2014/main" id="{54407634-F95D-5B45-A82D-8A756D5F66A9}"/>
              </a:ext>
            </a:extLst>
          </p:cNvPr>
          <p:cNvCxnSpPr>
            <a:cxnSpLocks/>
          </p:cNvCxnSpPr>
          <p:nvPr/>
        </p:nvCxnSpPr>
        <p:spPr>
          <a:xfrm flipV="1">
            <a:off x="6140622" y="2079625"/>
            <a:ext cx="0" cy="333540"/>
          </a:xfrm>
          <a:prstGeom prst="line">
            <a:avLst/>
          </a:prstGeom>
          <a:ln w="12700" cap="rnd">
            <a:solidFill>
              <a:srgbClr val="FFC000"/>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E895368-29F1-FC49-9C8F-CBC24362C09D}"/>
              </a:ext>
            </a:extLst>
          </p:cNvPr>
          <p:cNvCxnSpPr>
            <a:cxnSpLocks/>
          </p:cNvCxnSpPr>
          <p:nvPr/>
        </p:nvCxnSpPr>
        <p:spPr>
          <a:xfrm flipV="1">
            <a:off x="7031362" y="2206625"/>
            <a:ext cx="0" cy="206541"/>
          </a:xfrm>
          <a:prstGeom prst="line">
            <a:avLst/>
          </a:prstGeom>
          <a:ln w="12700" cap="rnd">
            <a:solidFill>
              <a:srgbClr val="FFC000"/>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84C319A-C7DE-824B-871F-E270D1837440}"/>
              </a:ext>
            </a:extLst>
          </p:cNvPr>
          <p:cNvCxnSpPr>
            <a:cxnSpLocks/>
          </p:cNvCxnSpPr>
          <p:nvPr/>
        </p:nvCxnSpPr>
        <p:spPr>
          <a:xfrm flipV="1">
            <a:off x="7922856" y="2098675"/>
            <a:ext cx="0" cy="314489"/>
          </a:xfrm>
          <a:prstGeom prst="line">
            <a:avLst/>
          </a:prstGeom>
          <a:ln w="12700" cap="rnd">
            <a:solidFill>
              <a:srgbClr val="FFC000"/>
            </a:solidFill>
            <a:prstDash val="sysDot"/>
            <a:tailEnd type="oval" w="sm" len="sm"/>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DE7F6F9-0725-C342-85DA-C1A83D560AF4}"/>
              </a:ext>
            </a:extLst>
          </p:cNvPr>
          <p:cNvGrpSpPr/>
          <p:nvPr/>
        </p:nvGrpSpPr>
        <p:grpSpPr>
          <a:xfrm>
            <a:off x="6554382" y="383057"/>
            <a:ext cx="2351162" cy="385401"/>
            <a:chOff x="6554382" y="262561"/>
            <a:chExt cx="2351162" cy="385401"/>
          </a:xfrm>
        </p:grpSpPr>
        <p:sp>
          <p:nvSpPr>
            <p:cNvPr id="193" name="TextBox 192">
              <a:extLst>
                <a:ext uri="{FF2B5EF4-FFF2-40B4-BE49-F238E27FC236}">
                  <a16:creationId xmlns:a16="http://schemas.microsoft.com/office/drawing/2014/main" id="{F9E711D8-5100-A441-90F7-C0EC402DF167}"/>
                </a:ext>
              </a:extLst>
            </p:cNvPr>
            <p:cNvSpPr txBox="1"/>
            <p:nvPr/>
          </p:nvSpPr>
          <p:spPr>
            <a:xfrm>
              <a:off x="6574554" y="262561"/>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1" i="0" u="none" strike="noStrike" kern="0" cap="none" spc="0" normalizeH="0" baseline="0" noProof="0">
                  <a:ln>
                    <a:noFill/>
                  </a:ln>
                  <a:solidFill>
                    <a:srgbClr val="000000"/>
                  </a:solidFill>
                  <a:effectLst/>
                  <a:uLnTx/>
                  <a:uFillTx/>
                  <a:latin typeface="Arial"/>
                  <a:cs typeface="Arial"/>
                  <a:sym typeface="Arial"/>
                </a:rPr>
                <a:t>KEY</a:t>
              </a:r>
            </a:p>
          </p:txBody>
        </p:sp>
        <p:grpSp>
          <p:nvGrpSpPr>
            <p:cNvPr id="194" name="Google Shape;1079;p187">
              <a:extLst>
                <a:ext uri="{FF2B5EF4-FFF2-40B4-BE49-F238E27FC236}">
                  <a16:creationId xmlns:a16="http://schemas.microsoft.com/office/drawing/2014/main" id="{3E49CB22-1B1C-424E-8483-C01C7F83DC39}"/>
                </a:ext>
              </a:extLst>
            </p:cNvPr>
            <p:cNvGrpSpPr/>
            <p:nvPr/>
          </p:nvGrpSpPr>
          <p:grpSpPr>
            <a:xfrm>
              <a:off x="6554382" y="351477"/>
              <a:ext cx="155198" cy="155314"/>
              <a:chOff x="6032066" y="1852204"/>
              <a:chExt cx="313500" cy="313500"/>
            </a:xfrm>
          </p:grpSpPr>
          <p:sp>
            <p:nvSpPr>
              <p:cNvPr id="218" name="Google Shape;1080;p187">
                <a:extLst>
                  <a:ext uri="{FF2B5EF4-FFF2-40B4-BE49-F238E27FC236}">
                    <a16:creationId xmlns:a16="http://schemas.microsoft.com/office/drawing/2014/main" id="{EC93F8C9-C1E7-E143-9BE4-2CA8923BDF4D}"/>
                  </a:ext>
                </a:extLst>
              </p:cNvPr>
              <p:cNvSpPr/>
              <p:nvPr/>
            </p:nvSpPr>
            <p:spPr>
              <a:xfrm>
                <a:off x="6032066" y="1852204"/>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9" name="Google Shape;1081;p187" descr="Adobe Target.png">
                <a:extLst>
                  <a:ext uri="{FF2B5EF4-FFF2-40B4-BE49-F238E27FC236}">
                    <a16:creationId xmlns:a16="http://schemas.microsoft.com/office/drawing/2014/main" id="{450DC995-FC4A-AB46-871D-E6463676F7E7}"/>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062799" y="1882937"/>
                <a:ext cx="252000" cy="252000"/>
              </a:xfrm>
              <a:prstGeom prst="rect">
                <a:avLst/>
              </a:prstGeom>
              <a:noFill/>
              <a:ln>
                <a:noFill/>
              </a:ln>
            </p:spPr>
          </p:pic>
        </p:grpSp>
        <p:grpSp>
          <p:nvGrpSpPr>
            <p:cNvPr id="195" name="Google Shape;1103;p187">
              <a:extLst>
                <a:ext uri="{FF2B5EF4-FFF2-40B4-BE49-F238E27FC236}">
                  <a16:creationId xmlns:a16="http://schemas.microsoft.com/office/drawing/2014/main" id="{4D51D40B-41D5-C140-9A36-FFA871191EAE}"/>
                </a:ext>
              </a:extLst>
            </p:cNvPr>
            <p:cNvGrpSpPr/>
            <p:nvPr/>
          </p:nvGrpSpPr>
          <p:grpSpPr>
            <a:xfrm>
              <a:off x="6554382" y="492648"/>
              <a:ext cx="155198" cy="155314"/>
              <a:chOff x="3596502" y="1678083"/>
              <a:chExt cx="313500" cy="313500"/>
            </a:xfrm>
          </p:grpSpPr>
          <p:sp>
            <p:nvSpPr>
              <p:cNvPr id="216" name="Google Shape;1104;p187">
                <a:extLst>
                  <a:ext uri="{FF2B5EF4-FFF2-40B4-BE49-F238E27FC236}">
                    <a16:creationId xmlns:a16="http://schemas.microsoft.com/office/drawing/2014/main" id="{A6FAB6EA-E513-1443-96B6-78199C43CE68}"/>
                  </a:ext>
                </a:extLst>
              </p:cNvPr>
              <p:cNvSpPr/>
              <p:nvPr/>
            </p:nvSpPr>
            <p:spPr>
              <a:xfrm>
                <a:off x="3596502" y="1678083"/>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7" name="Google Shape;1105;p187" descr="Adobe Campaign.png">
                <a:extLst>
                  <a:ext uri="{FF2B5EF4-FFF2-40B4-BE49-F238E27FC236}">
                    <a16:creationId xmlns:a16="http://schemas.microsoft.com/office/drawing/2014/main" id="{3F197FBC-8FDB-1444-B3D7-25FE9C7B5E8E}"/>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627236" y="1708816"/>
                <a:ext cx="251508" cy="252000"/>
              </a:xfrm>
              <a:prstGeom prst="rect">
                <a:avLst/>
              </a:prstGeom>
              <a:noFill/>
              <a:ln>
                <a:noFill/>
              </a:ln>
            </p:spPr>
          </p:pic>
        </p:grpSp>
        <p:sp>
          <p:nvSpPr>
            <p:cNvPr id="196" name="TextBox 195">
              <a:extLst>
                <a:ext uri="{FF2B5EF4-FFF2-40B4-BE49-F238E27FC236}">
                  <a16:creationId xmlns:a16="http://schemas.microsoft.com/office/drawing/2014/main" id="{A77D6909-17A5-494D-8516-945FD95ABAC3}"/>
                </a:ext>
              </a:extLst>
            </p:cNvPr>
            <p:cNvSpPr txBox="1"/>
            <p:nvPr/>
          </p:nvSpPr>
          <p:spPr>
            <a:xfrm>
              <a:off x="6762813"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Target</a:t>
              </a:r>
            </a:p>
          </p:txBody>
        </p:sp>
        <p:sp>
          <p:nvSpPr>
            <p:cNvPr id="197" name="TextBox 196">
              <a:extLst>
                <a:ext uri="{FF2B5EF4-FFF2-40B4-BE49-F238E27FC236}">
                  <a16:creationId xmlns:a16="http://schemas.microsoft.com/office/drawing/2014/main" id="{A0C9F5B4-C40A-AC4F-8D26-D021ED27EF18}"/>
                </a:ext>
              </a:extLst>
            </p:cNvPr>
            <p:cNvSpPr txBox="1"/>
            <p:nvPr/>
          </p:nvSpPr>
          <p:spPr>
            <a:xfrm>
              <a:off x="6762813" y="550593"/>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Campaign</a:t>
              </a:r>
            </a:p>
          </p:txBody>
        </p:sp>
        <p:grpSp>
          <p:nvGrpSpPr>
            <p:cNvPr id="198" name="Google Shape;1088;p187">
              <a:extLst>
                <a:ext uri="{FF2B5EF4-FFF2-40B4-BE49-F238E27FC236}">
                  <a16:creationId xmlns:a16="http://schemas.microsoft.com/office/drawing/2014/main" id="{4CE6DA95-9C83-0F45-B187-233FE4D7BD81}"/>
                </a:ext>
              </a:extLst>
            </p:cNvPr>
            <p:cNvGrpSpPr/>
            <p:nvPr/>
          </p:nvGrpSpPr>
          <p:grpSpPr>
            <a:xfrm>
              <a:off x="7258325" y="492648"/>
              <a:ext cx="155198" cy="155314"/>
              <a:chOff x="5523270" y="1789952"/>
              <a:chExt cx="313500" cy="313500"/>
            </a:xfrm>
          </p:grpSpPr>
          <p:sp>
            <p:nvSpPr>
              <p:cNvPr id="214" name="Google Shape;1089;p187">
                <a:extLst>
                  <a:ext uri="{FF2B5EF4-FFF2-40B4-BE49-F238E27FC236}">
                    <a16:creationId xmlns:a16="http://schemas.microsoft.com/office/drawing/2014/main" id="{B3D28263-D1E2-E54C-8865-B8F936877A94}"/>
                  </a:ext>
                </a:extLst>
              </p:cNvPr>
              <p:cNvSpPr/>
              <p:nvPr/>
            </p:nvSpPr>
            <p:spPr>
              <a:xfrm>
                <a:off x="5523270" y="1789952"/>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5" name="Google Shape;1090;p187" descr="Adobe Experience Manager.png">
                <a:extLst>
                  <a:ext uri="{FF2B5EF4-FFF2-40B4-BE49-F238E27FC236}">
                    <a16:creationId xmlns:a16="http://schemas.microsoft.com/office/drawing/2014/main" id="{AE3AF261-5B98-464F-9943-D0D337C47C8C}"/>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553467" y="1820686"/>
                <a:ext cx="252535" cy="252000"/>
              </a:xfrm>
              <a:prstGeom prst="rect">
                <a:avLst/>
              </a:prstGeom>
              <a:noFill/>
              <a:ln>
                <a:noFill/>
              </a:ln>
            </p:spPr>
          </p:pic>
        </p:grpSp>
        <p:grpSp>
          <p:nvGrpSpPr>
            <p:cNvPr id="199" name="Google Shape;1091;p187">
              <a:extLst>
                <a:ext uri="{FF2B5EF4-FFF2-40B4-BE49-F238E27FC236}">
                  <a16:creationId xmlns:a16="http://schemas.microsoft.com/office/drawing/2014/main" id="{29C93BEA-F3D3-304E-95B3-9D9D1E9D7384}"/>
                </a:ext>
              </a:extLst>
            </p:cNvPr>
            <p:cNvGrpSpPr/>
            <p:nvPr/>
          </p:nvGrpSpPr>
          <p:grpSpPr>
            <a:xfrm>
              <a:off x="7258325" y="351477"/>
              <a:ext cx="155198" cy="155314"/>
              <a:chOff x="5202183" y="1789952"/>
              <a:chExt cx="313500" cy="313500"/>
            </a:xfrm>
          </p:grpSpPr>
          <p:sp>
            <p:nvSpPr>
              <p:cNvPr id="212" name="Google Shape;1092;p187">
                <a:extLst>
                  <a:ext uri="{FF2B5EF4-FFF2-40B4-BE49-F238E27FC236}">
                    <a16:creationId xmlns:a16="http://schemas.microsoft.com/office/drawing/2014/main" id="{B43A4273-FBAA-0445-B909-DFC30FDFCB3B}"/>
                  </a:ext>
                </a:extLst>
              </p:cNvPr>
              <p:cNvSpPr/>
              <p:nvPr/>
            </p:nvSpPr>
            <p:spPr>
              <a:xfrm>
                <a:off x="5202183" y="1789952"/>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3" name="Google Shape;1093;p187" descr="Adobe Analytics.png">
                <a:extLst>
                  <a:ext uri="{FF2B5EF4-FFF2-40B4-BE49-F238E27FC236}">
                    <a16:creationId xmlns:a16="http://schemas.microsoft.com/office/drawing/2014/main" id="{4176315B-B2A7-2D41-A258-E8D19DE25C48}"/>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232916" y="1820685"/>
                <a:ext cx="252000" cy="252000"/>
              </a:xfrm>
              <a:prstGeom prst="rect">
                <a:avLst/>
              </a:prstGeom>
              <a:noFill/>
              <a:ln>
                <a:noFill/>
              </a:ln>
            </p:spPr>
          </p:pic>
        </p:grpSp>
        <p:sp>
          <p:nvSpPr>
            <p:cNvPr id="200" name="TextBox 199">
              <a:extLst>
                <a:ext uri="{FF2B5EF4-FFF2-40B4-BE49-F238E27FC236}">
                  <a16:creationId xmlns:a16="http://schemas.microsoft.com/office/drawing/2014/main" id="{0A7E77B1-D133-1A4B-9FE9-2D77F846E45E}"/>
                </a:ext>
              </a:extLst>
            </p:cNvPr>
            <p:cNvSpPr txBox="1"/>
            <p:nvPr/>
          </p:nvSpPr>
          <p:spPr>
            <a:xfrm>
              <a:off x="7466756" y="406577"/>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Analytics</a:t>
              </a:r>
            </a:p>
          </p:txBody>
        </p:sp>
        <p:sp>
          <p:nvSpPr>
            <p:cNvPr id="201" name="TextBox 200">
              <a:extLst>
                <a:ext uri="{FF2B5EF4-FFF2-40B4-BE49-F238E27FC236}">
                  <a16:creationId xmlns:a16="http://schemas.microsoft.com/office/drawing/2014/main" id="{D6298029-5565-CD4F-87AC-136C5E290222}"/>
                </a:ext>
              </a:extLst>
            </p:cNvPr>
            <p:cNvSpPr txBox="1"/>
            <p:nvPr/>
          </p:nvSpPr>
          <p:spPr>
            <a:xfrm>
              <a:off x="7466756" y="550593"/>
              <a:ext cx="734845"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AEM</a:t>
              </a:r>
            </a:p>
          </p:txBody>
        </p:sp>
        <p:grpSp>
          <p:nvGrpSpPr>
            <p:cNvPr id="202" name="Google Shape;1082;p187">
              <a:extLst>
                <a:ext uri="{FF2B5EF4-FFF2-40B4-BE49-F238E27FC236}">
                  <a16:creationId xmlns:a16="http://schemas.microsoft.com/office/drawing/2014/main" id="{F90F2E88-AA4F-F74F-BAAB-7135BCA099A0}"/>
                </a:ext>
              </a:extLst>
            </p:cNvPr>
            <p:cNvGrpSpPr/>
            <p:nvPr/>
          </p:nvGrpSpPr>
          <p:grpSpPr>
            <a:xfrm>
              <a:off x="7962268" y="351477"/>
              <a:ext cx="155198" cy="155314"/>
              <a:chOff x="3062196" y="3100298"/>
              <a:chExt cx="313500" cy="313500"/>
            </a:xfrm>
          </p:grpSpPr>
          <p:sp>
            <p:nvSpPr>
              <p:cNvPr id="210" name="Google Shape;1083;p187">
                <a:extLst>
                  <a:ext uri="{FF2B5EF4-FFF2-40B4-BE49-F238E27FC236}">
                    <a16:creationId xmlns:a16="http://schemas.microsoft.com/office/drawing/2014/main" id="{D8D1F915-1912-1D4A-A252-441F56D6FAB3}"/>
                  </a:ext>
                </a:extLst>
              </p:cNvPr>
              <p:cNvSpPr/>
              <p:nvPr/>
            </p:nvSpPr>
            <p:spPr>
              <a:xfrm>
                <a:off x="3062196" y="3100298"/>
                <a:ext cx="313500" cy="31350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2C2B38"/>
                  </a:buClr>
                  <a:buSzPts val="2475"/>
                  <a:buFont typeface="Calibri"/>
                  <a:buNone/>
                  <a:tabLst/>
                  <a:defRPr/>
                </a:pPr>
                <a:endParaRPr kumimoji="0" sz="2475" b="0" i="0" u="none" strike="noStrike" kern="0" cap="none" spc="0" normalizeH="0" baseline="0" noProof="0">
                  <a:ln>
                    <a:noFill/>
                  </a:ln>
                  <a:solidFill>
                    <a:srgbClr val="0033A0"/>
                  </a:solidFill>
                  <a:effectLst/>
                  <a:uLnTx/>
                  <a:uFillTx/>
                  <a:latin typeface="Arial" panose="020B0604020202020204" pitchFamily="34" charset="0"/>
                  <a:ea typeface="Calibri"/>
                  <a:cs typeface="Arial" panose="020B0604020202020204" pitchFamily="34" charset="0"/>
                  <a:sym typeface="Calibri"/>
                </a:endParaRPr>
              </a:p>
            </p:txBody>
          </p:sp>
          <p:pic>
            <p:nvPicPr>
              <p:cNvPr id="211" name="Google Shape;1084;p187" descr="Adobe Audience Manager.png">
                <a:extLst>
                  <a:ext uri="{FF2B5EF4-FFF2-40B4-BE49-F238E27FC236}">
                    <a16:creationId xmlns:a16="http://schemas.microsoft.com/office/drawing/2014/main" id="{F654595F-5455-3E44-AE20-C55FD8426246}"/>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075617" y="3113719"/>
                <a:ext cx="284058" cy="284058"/>
              </a:xfrm>
              <a:prstGeom prst="rect">
                <a:avLst/>
              </a:prstGeom>
              <a:noFill/>
              <a:ln>
                <a:noFill/>
              </a:ln>
            </p:spPr>
          </p:pic>
        </p:grpSp>
        <p:sp>
          <p:nvSpPr>
            <p:cNvPr id="203" name="TextBox 202">
              <a:extLst>
                <a:ext uri="{FF2B5EF4-FFF2-40B4-BE49-F238E27FC236}">
                  <a16:creationId xmlns:a16="http://schemas.microsoft.com/office/drawing/2014/main" id="{70125C51-38D7-9741-9C71-4DE6114FC1CA}"/>
                </a:ext>
              </a:extLst>
            </p:cNvPr>
            <p:cNvSpPr txBox="1"/>
            <p:nvPr/>
          </p:nvSpPr>
          <p:spPr>
            <a:xfrm>
              <a:off x="8170699" y="406577"/>
              <a:ext cx="734845"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Adobe Audience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Manager</a:t>
              </a:r>
            </a:p>
          </p:txBody>
        </p:sp>
      </p:grpSp>
      <p:pic>
        <p:nvPicPr>
          <p:cNvPr id="222" name="Google Shape;1093;p187" descr="Adobe Analytics.png">
            <a:extLst>
              <a:ext uri="{FF2B5EF4-FFF2-40B4-BE49-F238E27FC236}">
                <a16:creationId xmlns:a16="http://schemas.microsoft.com/office/drawing/2014/main" id="{69AF4AC6-8852-B44D-BA30-85473446DEAE}"/>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089577" y="4145171"/>
            <a:ext cx="232082" cy="231202"/>
          </a:xfrm>
          <a:prstGeom prst="rect">
            <a:avLst/>
          </a:prstGeom>
          <a:noFill/>
          <a:ln>
            <a:noFill/>
          </a:ln>
        </p:spPr>
      </p:pic>
      <p:pic>
        <p:nvPicPr>
          <p:cNvPr id="225" name="Google Shape;1084;p187" descr="Adobe Audience Manager.png">
            <a:extLst>
              <a:ext uri="{FF2B5EF4-FFF2-40B4-BE49-F238E27FC236}">
                <a16:creationId xmlns:a16="http://schemas.microsoft.com/office/drawing/2014/main" id="{7DFF83E1-376A-574E-8429-BA9501ADCDD2}"/>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4331500" y="4128443"/>
            <a:ext cx="261607" cy="260614"/>
          </a:xfrm>
          <a:prstGeom prst="rect">
            <a:avLst/>
          </a:prstGeom>
          <a:noFill/>
          <a:ln>
            <a:noFill/>
          </a:ln>
        </p:spPr>
      </p:pic>
      <p:pic>
        <p:nvPicPr>
          <p:cNvPr id="246" name="Google Shape;1105;p187" descr="Adobe Campaign.png">
            <a:extLst>
              <a:ext uri="{FF2B5EF4-FFF2-40B4-BE49-F238E27FC236}">
                <a16:creationId xmlns:a16="http://schemas.microsoft.com/office/drawing/2014/main" id="{B06E2A37-5EA5-A541-A9D2-375278F23B4C}"/>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2102896" y="4145171"/>
            <a:ext cx="231630" cy="232257"/>
          </a:xfrm>
          <a:prstGeom prst="rect">
            <a:avLst/>
          </a:prstGeom>
          <a:noFill/>
          <a:ln>
            <a:noFill/>
          </a:ln>
        </p:spPr>
      </p:pic>
      <p:pic>
        <p:nvPicPr>
          <p:cNvPr id="249" name="Google Shape;1081;p187" descr="Adobe Target.png">
            <a:extLst>
              <a:ext uri="{FF2B5EF4-FFF2-40B4-BE49-F238E27FC236}">
                <a16:creationId xmlns:a16="http://schemas.microsoft.com/office/drawing/2014/main" id="{4EAF7501-31BE-CE44-82D0-188B58B5D37C}"/>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867671" y="4145171"/>
            <a:ext cx="232082" cy="232257"/>
          </a:xfrm>
          <a:prstGeom prst="rect">
            <a:avLst/>
          </a:prstGeom>
          <a:noFill/>
          <a:ln>
            <a:noFill/>
          </a:ln>
        </p:spPr>
      </p:pic>
      <p:pic>
        <p:nvPicPr>
          <p:cNvPr id="250" name="Google Shape;1105;p187" descr="Adobe Campaign.png">
            <a:extLst>
              <a:ext uri="{FF2B5EF4-FFF2-40B4-BE49-F238E27FC236}">
                <a16:creationId xmlns:a16="http://schemas.microsoft.com/office/drawing/2014/main" id="{2CB3240E-760F-7847-A872-EE90C6564BED}"/>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8110507" y="4139595"/>
            <a:ext cx="231630" cy="232257"/>
          </a:xfrm>
          <a:prstGeom prst="rect">
            <a:avLst/>
          </a:prstGeom>
          <a:noFill/>
          <a:ln>
            <a:noFill/>
          </a:ln>
        </p:spPr>
      </p:pic>
      <p:pic>
        <p:nvPicPr>
          <p:cNvPr id="251" name="Google Shape;1090;p187" descr="Adobe Experience Manager.png">
            <a:extLst>
              <a:ext uri="{FF2B5EF4-FFF2-40B4-BE49-F238E27FC236}">
                <a16:creationId xmlns:a16="http://schemas.microsoft.com/office/drawing/2014/main" id="{60AB47C4-1E0E-524A-AA0E-1A7ADD7C8BFC}"/>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359987" y="4139595"/>
            <a:ext cx="232575" cy="231202"/>
          </a:xfrm>
          <a:prstGeom prst="rect">
            <a:avLst/>
          </a:prstGeom>
          <a:noFill/>
          <a:ln>
            <a:noFill/>
          </a:ln>
        </p:spPr>
      </p:pic>
      <p:cxnSp>
        <p:nvCxnSpPr>
          <p:cNvPr id="252" name="Straight Connector 251">
            <a:extLst>
              <a:ext uri="{FF2B5EF4-FFF2-40B4-BE49-F238E27FC236}">
                <a16:creationId xmlns:a16="http://schemas.microsoft.com/office/drawing/2014/main" id="{BCCFBC87-1A6A-784F-88F9-DD3F41CAB009}"/>
              </a:ext>
            </a:extLst>
          </p:cNvPr>
          <p:cNvCxnSpPr>
            <a:cxnSpLocks/>
          </p:cNvCxnSpPr>
          <p:nvPr/>
        </p:nvCxnSpPr>
        <p:spPr>
          <a:xfrm flipV="1">
            <a:off x="8892480" y="3396343"/>
            <a:ext cx="0" cy="1203159"/>
          </a:xfrm>
          <a:prstGeom prst="line">
            <a:avLst/>
          </a:prstGeom>
          <a:ln w="10160" cap="rnd">
            <a:solidFill>
              <a:srgbClr val="FFC000"/>
            </a:solidFill>
            <a:prstDash val="dash"/>
            <a:tailEnd type="none" w="med"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6FF538AB-1835-F640-AC1F-ED91CA9402AA}"/>
              </a:ext>
            </a:extLst>
          </p:cNvPr>
          <p:cNvCxnSpPr>
            <a:cxnSpLocks/>
          </p:cNvCxnSpPr>
          <p:nvPr/>
        </p:nvCxnSpPr>
        <p:spPr>
          <a:xfrm flipH="1">
            <a:off x="5589528" y="4599502"/>
            <a:ext cx="3302953" cy="0"/>
          </a:xfrm>
          <a:prstGeom prst="line">
            <a:avLst/>
          </a:prstGeom>
          <a:ln w="10160" cap="rnd">
            <a:solidFill>
              <a:srgbClr val="FFC000"/>
            </a:solidFill>
            <a:prstDash val="dash"/>
            <a:tailEnd type="none" w="med" len="me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EF31FB94-7897-E144-B17D-076FB2BBBA57}"/>
              </a:ext>
            </a:extLst>
          </p:cNvPr>
          <p:cNvCxnSpPr>
            <a:cxnSpLocks/>
          </p:cNvCxnSpPr>
          <p:nvPr/>
        </p:nvCxnSpPr>
        <p:spPr>
          <a:xfrm flipV="1">
            <a:off x="5589528" y="4317618"/>
            <a:ext cx="0" cy="281884"/>
          </a:xfrm>
          <a:prstGeom prst="line">
            <a:avLst/>
          </a:prstGeom>
          <a:ln w="10160" cap="rnd">
            <a:solidFill>
              <a:srgbClr val="FFC000"/>
            </a:solidFill>
            <a:prstDash val="dash"/>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5F231B43-B0CC-CB45-A148-DD4890B9A755}"/>
              </a:ext>
            </a:extLst>
          </p:cNvPr>
          <p:cNvCxnSpPr>
            <a:cxnSpLocks/>
          </p:cNvCxnSpPr>
          <p:nvPr/>
        </p:nvCxnSpPr>
        <p:spPr>
          <a:xfrm flipH="1">
            <a:off x="8731489" y="3396343"/>
            <a:ext cx="160994" cy="0"/>
          </a:xfrm>
          <a:prstGeom prst="line">
            <a:avLst/>
          </a:prstGeom>
          <a:ln w="10160" cap="rnd">
            <a:solidFill>
              <a:srgbClr val="FFC000"/>
            </a:solidFill>
            <a:prstDash val="dash"/>
            <a:tailEnd type="none" w="med" len="med"/>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D0CF4228-70D3-884C-8D64-7422E3CF9B0F}"/>
              </a:ext>
            </a:extLst>
          </p:cNvPr>
          <p:cNvSpPr txBox="1"/>
          <p:nvPr/>
        </p:nvSpPr>
        <p:spPr>
          <a:xfrm>
            <a:off x="6055611" y="4647606"/>
            <a:ext cx="2370787" cy="769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500" b="0" i="0" u="none" strike="noStrike" kern="0" cap="none" spc="0" normalizeH="0" baseline="0" noProof="0">
                <a:ln>
                  <a:noFill/>
                </a:ln>
                <a:solidFill>
                  <a:srgbClr val="000000"/>
                </a:solidFill>
                <a:effectLst/>
                <a:uLnTx/>
                <a:uFillTx/>
                <a:latin typeface="Arial"/>
                <a:cs typeface="Arial"/>
                <a:sym typeface="Arial"/>
              </a:rPr>
              <a:t>FEEDBACK LOOP – CONTINUOUS CAMPAIGN OPTIMISATION</a:t>
            </a:r>
          </a:p>
        </p:txBody>
      </p:sp>
      <p:pic>
        <p:nvPicPr>
          <p:cNvPr id="63" name="Google Shape;1105;p187" descr="Adobe Campaign.png">
            <a:extLst>
              <a:ext uri="{FF2B5EF4-FFF2-40B4-BE49-F238E27FC236}">
                <a16:creationId xmlns:a16="http://schemas.microsoft.com/office/drawing/2014/main" id="{78C6CB71-3952-124C-BC09-D16EBE4AB02B}"/>
              </a:ext>
            </a:extLst>
          </p:cNvPr>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5212107" y="4145171"/>
            <a:ext cx="231630" cy="232257"/>
          </a:xfrm>
          <a:prstGeom prst="rect">
            <a:avLst/>
          </a:prstGeom>
          <a:noFill/>
          <a:ln>
            <a:noFill/>
          </a:ln>
        </p:spPr>
      </p:pic>
      <p:pic>
        <p:nvPicPr>
          <p:cNvPr id="57" name="Google Shape;1093;p187" descr="Adobe Analytics.png">
            <a:extLst>
              <a:ext uri="{FF2B5EF4-FFF2-40B4-BE49-F238E27FC236}">
                <a16:creationId xmlns:a16="http://schemas.microsoft.com/office/drawing/2014/main" id="{7D9673D4-DF79-B14E-A71A-1B10AA64DD09}"/>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367252" y="4145171"/>
            <a:ext cx="232082" cy="231202"/>
          </a:xfrm>
          <a:prstGeom prst="rect">
            <a:avLst/>
          </a:prstGeom>
          <a:noFill/>
          <a:ln>
            <a:noFill/>
          </a:ln>
        </p:spPr>
      </p:pic>
      <p:pic>
        <p:nvPicPr>
          <p:cNvPr id="58" name="Google Shape;1093;p187" descr="Adobe Analytics.png">
            <a:extLst>
              <a:ext uri="{FF2B5EF4-FFF2-40B4-BE49-F238E27FC236}">
                <a16:creationId xmlns:a16="http://schemas.microsoft.com/office/drawing/2014/main" id="{15B76125-ED6B-E043-8261-8541079C006B}"/>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3131840" y="4145171"/>
            <a:ext cx="232082" cy="231202"/>
          </a:xfrm>
          <a:prstGeom prst="rect">
            <a:avLst/>
          </a:prstGeom>
          <a:noFill/>
          <a:ln>
            <a:noFill/>
          </a:ln>
        </p:spPr>
      </p:pic>
      <p:pic>
        <p:nvPicPr>
          <p:cNvPr id="59" name="Google Shape;1090;p187" descr="Adobe Experience Manager.png">
            <a:extLst>
              <a:ext uri="{FF2B5EF4-FFF2-40B4-BE49-F238E27FC236}">
                <a16:creationId xmlns:a16="http://schemas.microsoft.com/office/drawing/2014/main" id="{89B157FE-6AB9-A542-B83B-DF605CBA93FE}"/>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385497" y="4145171"/>
            <a:ext cx="232575" cy="231202"/>
          </a:xfrm>
          <a:prstGeom prst="rect">
            <a:avLst/>
          </a:prstGeom>
          <a:noFill/>
          <a:ln>
            <a:noFill/>
          </a:ln>
        </p:spPr>
      </p:pic>
      <p:pic>
        <p:nvPicPr>
          <p:cNvPr id="61" name="Google Shape;658;p49">
            <a:extLst>
              <a:ext uri="{FF2B5EF4-FFF2-40B4-BE49-F238E27FC236}">
                <a16:creationId xmlns:a16="http://schemas.microsoft.com/office/drawing/2014/main" id="{53B65CCF-D3CD-1344-B718-8ADD83E3DA20}"/>
              </a:ext>
            </a:extLst>
          </p:cNvPr>
          <p:cNvPicPr preferRelativeResize="0"/>
          <p:nvPr/>
        </p:nvPicPr>
        <p:blipFill>
          <a:blip r:embed="rId13" cstate="print">
            <a:alphaModFix/>
            <a:extLst>
              <a:ext uri="{28A0092B-C50C-407E-A947-70E740481C1C}">
                <a14:useLocalDpi xmlns:a14="http://schemas.microsoft.com/office/drawing/2010/main"/>
              </a:ext>
            </a:extLst>
          </a:blip>
          <a:stretch>
            <a:fillRect/>
          </a:stretch>
        </p:blipFill>
        <p:spPr>
          <a:xfrm>
            <a:off x="1025087" y="1409030"/>
            <a:ext cx="1145828" cy="577899"/>
          </a:xfrm>
          <a:prstGeom prst="rect">
            <a:avLst/>
          </a:prstGeom>
          <a:noFill/>
          <a:ln w="6350" cap="flat" cmpd="sng">
            <a:solidFill>
              <a:schemeClr val="bg1">
                <a:lumMod val="50000"/>
              </a:schemeClr>
            </a:solidFill>
            <a:prstDash val="solid"/>
            <a:round/>
            <a:headEnd type="none" w="sm" len="sm"/>
            <a:tailEnd type="none" w="sm" len="sm"/>
          </a:ln>
        </p:spPr>
      </p:pic>
      <p:pic>
        <p:nvPicPr>
          <p:cNvPr id="64" name="Google Shape;671;p49">
            <a:extLst>
              <a:ext uri="{FF2B5EF4-FFF2-40B4-BE49-F238E27FC236}">
                <a16:creationId xmlns:a16="http://schemas.microsoft.com/office/drawing/2014/main" id="{2FD0353B-7FC0-1E4A-83FE-0D01F676CA5C}"/>
              </a:ext>
            </a:extLst>
          </p:cNvPr>
          <p:cNvPicPr preferRelativeResize="0"/>
          <p:nvPr/>
        </p:nvPicPr>
        <p:blipFill>
          <a:blip r:embed="rId14" cstate="print">
            <a:alphaModFix/>
            <a:extLst>
              <a:ext uri="{28A0092B-C50C-407E-A947-70E740481C1C}">
                <a14:useLocalDpi xmlns:a14="http://schemas.microsoft.com/office/drawing/2010/main"/>
              </a:ext>
            </a:extLst>
          </a:blip>
          <a:stretch>
            <a:fillRect/>
          </a:stretch>
        </p:blipFill>
        <p:spPr>
          <a:xfrm>
            <a:off x="5087640" y="1409030"/>
            <a:ext cx="1205302" cy="579542"/>
          </a:xfrm>
          <a:prstGeom prst="rect">
            <a:avLst/>
          </a:prstGeom>
          <a:noFill/>
          <a:ln w="6350" cap="flat" cmpd="sng">
            <a:solidFill>
              <a:schemeClr val="bg1">
                <a:lumMod val="50000"/>
              </a:schemeClr>
            </a:solidFill>
            <a:prstDash val="solid"/>
            <a:round/>
            <a:headEnd type="none" w="sm" len="sm"/>
            <a:tailEnd type="none" w="sm" len="sm"/>
          </a:ln>
        </p:spPr>
      </p:pic>
      <p:pic>
        <p:nvPicPr>
          <p:cNvPr id="65" name="Google Shape;672;p49">
            <a:extLst>
              <a:ext uri="{FF2B5EF4-FFF2-40B4-BE49-F238E27FC236}">
                <a16:creationId xmlns:a16="http://schemas.microsoft.com/office/drawing/2014/main" id="{CCD401DA-A03E-F04F-9A2A-5C6A24CEC51B}"/>
              </a:ext>
            </a:extLst>
          </p:cNvPr>
          <p:cNvPicPr preferRelativeResize="0"/>
          <p:nvPr/>
        </p:nvPicPr>
        <p:blipFill>
          <a:blip r:embed="rId15" cstate="print">
            <a:alphaModFix/>
            <a:extLst>
              <a:ext uri="{28A0092B-C50C-407E-A947-70E740481C1C}">
                <a14:useLocalDpi xmlns:a14="http://schemas.microsoft.com/office/drawing/2010/main"/>
              </a:ext>
            </a:extLst>
          </a:blip>
          <a:stretch>
            <a:fillRect/>
          </a:stretch>
        </p:blipFill>
        <p:spPr>
          <a:xfrm>
            <a:off x="6395980" y="1409030"/>
            <a:ext cx="795467" cy="717292"/>
          </a:xfrm>
          <a:prstGeom prst="rect">
            <a:avLst/>
          </a:prstGeom>
          <a:noFill/>
          <a:ln w="6350" cap="flat" cmpd="sng">
            <a:solidFill>
              <a:schemeClr val="bg1">
                <a:lumMod val="50000"/>
              </a:schemeClr>
            </a:solidFill>
            <a:prstDash val="solid"/>
            <a:round/>
            <a:headEnd type="none" w="sm" len="sm"/>
            <a:tailEnd type="none" w="sm" len="sm"/>
          </a:ln>
        </p:spPr>
      </p:pic>
      <p:grpSp>
        <p:nvGrpSpPr>
          <p:cNvPr id="6" name="Group 5">
            <a:extLst>
              <a:ext uri="{FF2B5EF4-FFF2-40B4-BE49-F238E27FC236}">
                <a16:creationId xmlns:a16="http://schemas.microsoft.com/office/drawing/2014/main" id="{9AA5F4BC-81EE-824D-9138-704A7217C63F}"/>
              </a:ext>
            </a:extLst>
          </p:cNvPr>
          <p:cNvGrpSpPr/>
          <p:nvPr/>
        </p:nvGrpSpPr>
        <p:grpSpPr>
          <a:xfrm>
            <a:off x="7304649" y="1409030"/>
            <a:ext cx="1217964" cy="613660"/>
            <a:chOff x="7304649" y="1409030"/>
            <a:chExt cx="1217964" cy="613660"/>
          </a:xfrm>
        </p:grpSpPr>
        <p:pic>
          <p:nvPicPr>
            <p:cNvPr id="60" name="Google Shape;621;p49">
              <a:extLst>
                <a:ext uri="{FF2B5EF4-FFF2-40B4-BE49-F238E27FC236}">
                  <a16:creationId xmlns:a16="http://schemas.microsoft.com/office/drawing/2014/main" id="{B4FEDDC4-8002-DD4B-8BCA-1BD0B615CBE9}"/>
                </a:ext>
              </a:extLst>
            </p:cNvPr>
            <p:cNvPicPr preferRelativeResize="0"/>
            <p:nvPr/>
          </p:nvPicPr>
          <p:blipFill>
            <a:blip r:embed="rId16" cstate="print">
              <a:alphaModFix/>
              <a:extLst>
                <a:ext uri="{28A0092B-C50C-407E-A947-70E740481C1C}">
                  <a14:useLocalDpi xmlns:a14="http://schemas.microsoft.com/office/drawing/2010/main"/>
                </a:ext>
              </a:extLst>
            </a:blip>
            <a:stretch>
              <a:fillRect/>
            </a:stretch>
          </p:blipFill>
          <p:spPr>
            <a:xfrm>
              <a:off x="7304649" y="1409030"/>
              <a:ext cx="1217964" cy="613660"/>
            </a:xfrm>
            <a:prstGeom prst="rect">
              <a:avLst/>
            </a:prstGeom>
            <a:noFill/>
            <a:ln w="6350" cap="flat" cmpd="sng">
              <a:noFill/>
              <a:prstDash val="solid"/>
              <a:round/>
              <a:headEnd type="none" w="sm" len="sm"/>
              <a:tailEnd type="none" w="sm" len="sm"/>
            </a:ln>
          </p:spPr>
        </p:pic>
        <p:pic>
          <p:nvPicPr>
            <p:cNvPr id="62" name="Google Shape;670;p49">
              <a:extLst>
                <a:ext uri="{FF2B5EF4-FFF2-40B4-BE49-F238E27FC236}">
                  <a16:creationId xmlns:a16="http://schemas.microsoft.com/office/drawing/2014/main" id="{529CC96C-8216-AC47-9595-C38581A238C9}"/>
                </a:ext>
              </a:extLst>
            </p:cNvPr>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7632040" y="1546179"/>
              <a:ext cx="601298" cy="476511"/>
            </a:xfrm>
            <a:prstGeom prst="rect">
              <a:avLst/>
            </a:prstGeom>
            <a:noFill/>
            <a:ln>
              <a:noFill/>
            </a:ln>
          </p:spPr>
        </p:pic>
        <p:sp>
          <p:nvSpPr>
            <p:cNvPr id="67" name="Rectangle 66">
              <a:extLst>
                <a:ext uri="{FF2B5EF4-FFF2-40B4-BE49-F238E27FC236}">
                  <a16:creationId xmlns:a16="http://schemas.microsoft.com/office/drawing/2014/main" id="{B1FF88DA-DF39-4C48-8DAF-3069D0C4C0F9}"/>
                </a:ext>
              </a:extLst>
            </p:cNvPr>
            <p:cNvSpPr/>
            <p:nvPr/>
          </p:nvSpPr>
          <p:spPr>
            <a:xfrm>
              <a:off x="7304649" y="1409030"/>
              <a:ext cx="1216800" cy="6120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2" name="Rectangle 1">
            <a:extLst>
              <a:ext uri="{FF2B5EF4-FFF2-40B4-BE49-F238E27FC236}">
                <a16:creationId xmlns:a16="http://schemas.microsoft.com/office/drawing/2014/main" id="{DC7EAFB8-5427-2B45-9518-60F12EFBCC26}"/>
              </a:ext>
            </a:extLst>
          </p:cNvPr>
          <p:cNvSpPr/>
          <p:nvPr/>
        </p:nvSpPr>
        <p:spPr>
          <a:xfrm>
            <a:off x="2540747" y="1431949"/>
            <a:ext cx="1688030" cy="523220"/>
          </a:xfrm>
          <a:prstGeom prst="rect">
            <a:avLst/>
          </a:prstGeom>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panose="020B0604020202020204" pitchFamily="34" charset="0"/>
                <a:cs typeface="Arial"/>
                <a:sym typeface="Arial"/>
              </a:rPr>
              <a:t>AEM screenshot</a:t>
            </a:r>
            <a:br>
              <a:rPr kumimoji="0" lang="en-GB" sz="1400" b="0" i="0" u="none" strike="noStrike" kern="0" cap="none" spc="0" normalizeH="0" baseline="0" noProof="0">
                <a:ln>
                  <a:noFill/>
                </a:ln>
                <a:solidFill>
                  <a:srgbClr val="000000"/>
                </a:solidFill>
                <a:effectLst/>
                <a:uLnTx/>
                <a:uFillTx/>
                <a:latin typeface="Arial"/>
                <a:cs typeface="Arial"/>
                <a:sym typeface="Arial"/>
              </a:rPr>
            </a:b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53" name="Straight Connector 52">
            <a:extLst>
              <a:ext uri="{FF2B5EF4-FFF2-40B4-BE49-F238E27FC236}">
                <a16:creationId xmlns:a16="http://schemas.microsoft.com/office/drawing/2014/main" id="{EA348BA3-B0C5-CD44-A281-23410014B001}"/>
              </a:ext>
            </a:extLst>
          </p:cNvPr>
          <p:cNvCxnSpPr>
            <a:cxnSpLocks/>
          </p:cNvCxnSpPr>
          <p:nvPr/>
        </p:nvCxnSpPr>
        <p:spPr>
          <a:xfrm flipV="1">
            <a:off x="1398804" y="2048648"/>
            <a:ext cx="0" cy="333540"/>
          </a:xfrm>
          <a:prstGeom prst="line">
            <a:avLst/>
          </a:prstGeom>
          <a:ln w="12700" cap="rnd">
            <a:solidFill>
              <a:srgbClr val="FFC000"/>
            </a:solidFill>
            <a:prstDash val="sysDot"/>
            <a:tailEnd type="oval" w="sm"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852B8C-E454-854C-BBC3-39BB3A93E253}"/>
              </a:ext>
            </a:extLst>
          </p:cNvPr>
          <p:cNvCxnSpPr>
            <a:cxnSpLocks/>
          </p:cNvCxnSpPr>
          <p:nvPr/>
        </p:nvCxnSpPr>
        <p:spPr>
          <a:xfrm flipV="1">
            <a:off x="3706576" y="2098675"/>
            <a:ext cx="0" cy="333540"/>
          </a:xfrm>
          <a:prstGeom prst="line">
            <a:avLst/>
          </a:prstGeom>
          <a:ln w="12700" cap="rnd">
            <a:solidFill>
              <a:srgbClr val="FFC000"/>
            </a:solidFill>
            <a:prstDash val="sysDot"/>
            <a:tailEnd type="oval" w="sm" len="sm"/>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590D8BE3-47B2-5745-A2A0-A6FF33F81D82}"/>
              </a:ext>
            </a:extLst>
          </p:cNvPr>
          <p:cNvSpPr txBox="1">
            <a:spLocks/>
          </p:cNvSpPr>
          <p:nvPr/>
        </p:nvSpPr>
        <p:spPr>
          <a:xfrm>
            <a:off x="336809" y="689893"/>
            <a:ext cx="4224305" cy="461665"/>
          </a:xfrm>
          <a:prstGeom prst="rect">
            <a:avLst/>
          </a:prstGeom>
        </p:spPr>
        <p:txBody>
          <a:bodyPr wrap="square">
            <a:spAutoFit/>
          </a:bodyPr>
          <a:lstStyle>
            <a:defPPr>
              <a:defRPr lang="en-US"/>
            </a:defPPr>
            <a:lvl1pPr>
              <a:defRPr sz="1200">
                <a:solidFill>
                  <a:schemeClr val="tx1">
                    <a:lumMod val="75000"/>
                    <a:lumOff val="25000"/>
                  </a:schemeClr>
                </a:solidFill>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A representation of the technology, resources involved, tasks and activity behind each Use Case</a:t>
            </a:r>
            <a:endParaRPr lang="en-GB" dirty="0">
              <a:sym typeface="Calibri"/>
            </a:endParaRPr>
          </a:p>
        </p:txBody>
      </p:sp>
    </p:spTree>
    <p:extLst>
      <p:ext uri="{BB962C8B-B14F-4D97-AF65-F5344CB8AC3E}">
        <p14:creationId xmlns:p14="http://schemas.microsoft.com/office/powerpoint/2010/main" val="39161900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52" name="Google Shape;1652;p63"/>
          <p:cNvSpPr/>
          <p:nvPr/>
        </p:nvSpPr>
        <p:spPr>
          <a:xfrm>
            <a:off x="419100" y="4150609"/>
            <a:ext cx="317082" cy="228351"/>
          </a:xfrm>
          <a:custGeom>
            <a:avLst/>
            <a:gdLst/>
            <a:ahLst/>
            <a:cxnLst/>
            <a:rect l="l" t="t" r="r" b="b"/>
            <a:pathLst>
              <a:path w="190359" h="137090" extrusionOk="0">
                <a:moveTo>
                  <a:pt x="170383" y="0"/>
                </a:moveTo>
                <a:lnTo>
                  <a:pt x="73246" y="97138"/>
                </a:lnTo>
                <a:lnTo>
                  <a:pt x="19977" y="43869"/>
                </a:lnTo>
                <a:lnTo>
                  <a:pt x="1" y="63845"/>
                </a:lnTo>
                <a:lnTo>
                  <a:pt x="73246" y="137089"/>
                </a:lnTo>
                <a:lnTo>
                  <a:pt x="190359" y="19976"/>
                </a:lnTo>
                <a:lnTo>
                  <a:pt x="17038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5" name="Title 4">
            <a:extLst>
              <a:ext uri="{FF2B5EF4-FFF2-40B4-BE49-F238E27FC236}">
                <a16:creationId xmlns:a16="http://schemas.microsoft.com/office/drawing/2014/main" id="{51CCF1C0-3CA5-5640-97BF-FFCE5E1ECB39}"/>
              </a:ext>
            </a:extLst>
          </p:cNvPr>
          <p:cNvSpPr>
            <a:spLocks noGrp="1"/>
          </p:cNvSpPr>
          <p:nvPr>
            <p:ph type="title"/>
          </p:nvPr>
        </p:nvSpPr>
        <p:spPr>
          <a:xfrm>
            <a:off x="336808" y="303978"/>
            <a:ext cx="4562451" cy="369332"/>
          </a:xfrm>
        </p:spPr>
        <p:txBody>
          <a:bodyPr/>
          <a:lstStyle/>
          <a:p>
            <a:r>
              <a:rPr lang="en-US" dirty="0">
                <a:sym typeface="Arial"/>
              </a:rPr>
              <a:t>Swisscom / </a:t>
            </a:r>
            <a:r>
              <a:rPr lang="en-US" dirty="0">
                <a:solidFill>
                  <a:schemeClr val="accent3"/>
                </a:solidFill>
                <a:sym typeface="Arial"/>
              </a:rPr>
              <a:t>Campaign</a:t>
            </a:r>
            <a:endParaRPr lang="en-US" dirty="0">
              <a:solidFill>
                <a:schemeClr val="accent3"/>
              </a:solidFill>
            </a:endParaRPr>
          </a:p>
        </p:txBody>
      </p:sp>
      <p:sp>
        <p:nvSpPr>
          <p:cNvPr id="2" name="Footer Placeholder 1">
            <a:extLst>
              <a:ext uri="{FF2B5EF4-FFF2-40B4-BE49-F238E27FC236}">
                <a16:creationId xmlns:a16="http://schemas.microsoft.com/office/drawing/2014/main" id="{7DF1AB2B-68E3-3945-A979-6D9BE112D49A}"/>
              </a:ext>
            </a:extLst>
          </p:cNvPr>
          <p:cNvSpPr>
            <a:spLocks noGrp="1"/>
          </p:cNvSpPr>
          <p:nvPr>
            <p:ph type="ftr" sz="quarter" idx="13"/>
          </p:nvPr>
        </p:nvSpPr>
        <p:spPr/>
        <p:txBody>
          <a:bodyPr/>
          <a:lstStyle/>
          <a:p>
            <a:r>
              <a:rPr lang="en-US"/>
              <a:t>© 2020</a:t>
            </a:r>
          </a:p>
        </p:txBody>
      </p:sp>
      <p:sp>
        <p:nvSpPr>
          <p:cNvPr id="3" name="Slide Number Placeholder 2">
            <a:extLst>
              <a:ext uri="{FF2B5EF4-FFF2-40B4-BE49-F238E27FC236}">
                <a16:creationId xmlns:a16="http://schemas.microsoft.com/office/drawing/2014/main" id="{8E9EA9D9-E332-E140-A8A7-CC42573DE1E2}"/>
              </a:ext>
            </a:extLst>
          </p:cNvPr>
          <p:cNvSpPr>
            <a:spLocks noGrp="1"/>
          </p:cNvSpPr>
          <p:nvPr>
            <p:ph type="sldNum" sz="quarter" idx="14"/>
          </p:nvPr>
        </p:nvSpPr>
        <p:spPr/>
        <p:txBody>
          <a:bodyPr/>
          <a:lstStyle/>
          <a:p>
            <a:fld id="{2EFEF571-C9B4-4D92-A7F7-315B894862A8}" type="slidenum">
              <a:rPr lang="en-US" smtClean="0"/>
              <a:pPr/>
              <a:t>147</a:t>
            </a:fld>
            <a:endParaRPr lang="en-US"/>
          </a:p>
        </p:txBody>
      </p:sp>
      <p:sp>
        <p:nvSpPr>
          <p:cNvPr id="12" name="Text Placeholder 11">
            <a:extLst>
              <a:ext uri="{FF2B5EF4-FFF2-40B4-BE49-F238E27FC236}">
                <a16:creationId xmlns:a16="http://schemas.microsoft.com/office/drawing/2014/main" id="{682A655D-C66C-C14A-B72C-5403C1426467}"/>
              </a:ext>
            </a:extLst>
          </p:cNvPr>
          <p:cNvSpPr>
            <a:spLocks noGrp="1"/>
          </p:cNvSpPr>
          <p:nvPr>
            <p:ph type="body" sz="quarter" idx="15"/>
          </p:nvPr>
        </p:nvSpPr>
        <p:spPr>
          <a:xfrm>
            <a:off x="340334" y="1122110"/>
            <a:ext cx="2219986" cy="2325958"/>
          </a:xfrm>
        </p:spPr>
        <p:txBody>
          <a:bodyPr/>
          <a:lstStyle/>
          <a:p>
            <a:r>
              <a:rPr lang="en" dirty="0">
                <a:sym typeface="Arial"/>
              </a:rPr>
              <a:t>Approach</a:t>
            </a:r>
          </a:p>
          <a:p>
            <a:pPr lvl="1">
              <a:lnSpc>
                <a:spcPct val="110000"/>
              </a:lnSpc>
              <a:spcBef>
                <a:spcPts val="200"/>
              </a:spcBef>
              <a:spcAft>
                <a:spcPts val="400"/>
              </a:spcAft>
            </a:pPr>
            <a:r>
              <a:rPr lang="en-US" sz="1000" dirty="0">
                <a:sym typeface="Arial"/>
              </a:rPr>
              <a:t>Local </a:t>
            </a:r>
            <a:r>
              <a:rPr lang="en-US" sz="1000" b="1" dirty="0">
                <a:solidFill>
                  <a:schemeClr val="tx1">
                    <a:lumMod val="85000"/>
                    <a:lumOff val="15000"/>
                  </a:schemeClr>
                </a:solidFill>
                <a:sym typeface="Arial"/>
              </a:rPr>
              <a:t>onsite team </a:t>
            </a:r>
            <a:r>
              <a:rPr lang="en-US" sz="1000" dirty="0">
                <a:sym typeface="Arial"/>
              </a:rPr>
              <a:t>with project manager, subject matter expert and business analysts worked alongside a remote delivery team.</a:t>
            </a:r>
          </a:p>
          <a:p>
            <a:pPr lvl="1">
              <a:lnSpc>
                <a:spcPct val="110000"/>
              </a:lnSpc>
              <a:spcBef>
                <a:spcPts val="200"/>
              </a:spcBef>
              <a:spcAft>
                <a:spcPts val="400"/>
              </a:spcAft>
            </a:pPr>
            <a:r>
              <a:rPr lang="en-US" sz="1000" dirty="0">
                <a:sym typeface="Arial"/>
              </a:rPr>
              <a:t>Integrated the solution tightly into the existing Adobe Marketing platform to benefit from </a:t>
            </a:r>
            <a:r>
              <a:rPr lang="en-US" sz="1000" b="1" dirty="0">
                <a:solidFill>
                  <a:schemeClr val="tx1">
                    <a:lumMod val="85000"/>
                    <a:lumOff val="15000"/>
                  </a:schemeClr>
                </a:solidFill>
                <a:sym typeface="Arial"/>
              </a:rPr>
              <a:t>synergies and future extensions</a:t>
            </a:r>
            <a:r>
              <a:rPr lang="en-US" sz="1000" dirty="0">
                <a:sym typeface="Arial"/>
              </a:rPr>
              <a:t>.</a:t>
            </a:r>
          </a:p>
          <a:p>
            <a:pPr lvl="1">
              <a:lnSpc>
                <a:spcPct val="110000"/>
              </a:lnSpc>
              <a:spcBef>
                <a:spcPts val="200"/>
              </a:spcBef>
              <a:spcAft>
                <a:spcPts val="400"/>
              </a:spcAft>
            </a:pPr>
            <a:r>
              <a:rPr lang="en-US" sz="1000" dirty="0">
                <a:sym typeface="Arial"/>
              </a:rPr>
              <a:t>Implemented a data model which </a:t>
            </a:r>
            <a:r>
              <a:rPr lang="en-US" sz="1000" b="1" dirty="0">
                <a:solidFill>
                  <a:schemeClr val="tx1">
                    <a:lumMod val="85000"/>
                    <a:lumOff val="15000"/>
                  </a:schemeClr>
                </a:solidFill>
                <a:sym typeface="Arial"/>
              </a:rPr>
              <a:t>caters to entirely different needs</a:t>
            </a:r>
            <a:r>
              <a:rPr lang="en-US" sz="1000" dirty="0">
                <a:sym typeface="Arial"/>
              </a:rPr>
              <a:t> of 5 divisions.</a:t>
            </a:r>
            <a:endParaRPr lang="en-US" dirty="0">
              <a:sym typeface="Arial"/>
            </a:endParaRPr>
          </a:p>
        </p:txBody>
      </p:sp>
      <p:sp>
        <p:nvSpPr>
          <p:cNvPr id="13" name="Text Placeholder 12">
            <a:extLst>
              <a:ext uri="{FF2B5EF4-FFF2-40B4-BE49-F238E27FC236}">
                <a16:creationId xmlns:a16="http://schemas.microsoft.com/office/drawing/2014/main" id="{F767D152-CEFC-3C47-94EA-2D6850B7DE1A}"/>
              </a:ext>
            </a:extLst>
          </p:cNvPr>
          <p:cNvSpPr>
            <a:spLocks noGrp="1"/>
          </p:cNvSpPr>
          <p:nvPr>
            <p:ph type="body" sz="quarter" idx="16"/>
          </p:nvPr>
        </p:nvSpPr>
        <p:spPr>
          <a:xfrm>
            <a:off x="2987843" y="1122110"/>
            <a:ext cx="1899117" cy="2127185"/>
          </a:xfrm>
        </p:spPr>
        <p:txBody>
          <a:bodyPr/>
          <a:lstStyle/>
          <a:p>
            <a:r>
              <a:rPr lang="en" dirty="0">
                <a:sym typeface="Open Sans"/>
              </a:rPr>
              <a:t>Challenge</a:t>
            </a:r>
          </a:p>
          <a:p>
            <a:pPr marL="0" lvl="1" indent="0">
              <a:lnSpc>
                <a:spcPct val="120000"/>
              </a:lnSpc>
              <a:buNone/>
            </a:pPr>
            <a:r>
              <a:rPr lang="en-US" sz="1000" dirty="0">
                <a:sym typeface="Arial"/>
              </a:rPr>
              <a:t>A single platform for five divisions needed to be provided, each with </a:t>
            </a:r>
            <a:br>
              <a:rPr lang="en-US" sz="1000" dirty="0">
                <a:sym typeface="Arial"/>
              </a:rPr>
            </a:br>
            <a:r>
              <a:rPr lang="en-US" sz="1000" b="1" dirty="0">
                <a:solidFill>
                  <a:schemeClr val="tx1">
                    <a:lumMod val="85000"/>
                    <a:lumOff val="15000"/>
                  </a:schemeClr>
                </a:solidFill>
                <a:sym typeface="Arial"/>
              </a:rPr>
              <a:t>very different demands</a:t>
            </a:r>
            <a:r>
              <a:rPr lang="en-US" sz="1000" dirty="0">
                <a:sym typeface="Arial"/>
              </a:rPr>
              <a:t>. </a:t>
            </a:r>
            <a:br>
              <a:rPr lang="en-US" sz="1000" dirty="0">
                <a:sym typeface="Arial"/>
              </a:rPr>
            </a:br>
            <a:r>
              <a:rPr lang="en-US" sz="1000" dirty="0">
                <a:sym typeface="Arial"/>
              </a:rPr>
              <a:t>The new solution had to be </a:t>
            </a:r>
            <a:r>
              <a:rPr lang="en-US" sz="1000" b="1" dirty="0">
                <a:solidFill>
                  <a:schemeClr val="tx1">
                    <a:lumMod val="85000"/>
                    <a:lumOff val="15000"/>
                  </a:schemeClr>
                </a:solidFill>
                <a:sym typeface="Arial"/>
              </a:rPr>
              <a:t>integrated</a:t>
            </a:r>
            <a:r>
              <a:rPr lang="en-US" sz="1000" dirty="0">
                <a:sym typeface="Arial"/>
              </a:rPr>
              <a:t> into the Swisscom IT environment, including deliverability as well as into the </a:t>
            </a:r>
            <a:r>
              <a:rPr lang="en-US" sz="1000" b="1" dirty="0">
                <a:solidFill>
                  <a:schemeClr val="tx1">
                    <a:lumMod val="85000"/>
                    <a:lumOff val="15000"/>
                  </a:schemeClr>
                </a:solidFill>
                <a:sym typeface="Arial"/>
              </a:rPr>
              <a:t>existing data landscape and processes</a:t>
            </a:r>
            <a:r>
              <a:rPr lang="en-US" sz="1000" dirty="0">
                <a:sym typeface="Arial"/>
              </a:rPr>
              <a:t>.</a:t>
            </a:r>
          </a:p>
        </p:txBody>
      </p:sp>
      <p:grpSp>
        <p:nvGrpSpPr>
          <p:cNvPr id="37" name="Group 36">
            <a:extLst>
              <a:ext uri="{FF2B5EF4-FFF2-40B4-BE49-F238E27FC236}">
                <a16:creationId xmlns:a16="http://schemas.microsoft.com/office/drawing/2014/main" id="{259C9DF1-0424-C746-B344-DA19A6D890DC}"/>
              </a:ext>
            </a:extLst>
          </p:cNvPr>
          <p:cNvGrpSpPr/>
          <p:nvPr/>
        </p:nvGrpSpPr>
        <p:grpSpPr>
          <a:xfrm>
            <a:off x="419099" y="904240"/>
            <a:ext cx="4488181" cy="2702560"/>
            <a:chOff x="419100" y="1135013"/>
            <a:chExt cx="4152900" cy="2407740"/>
          </a:xfrm>
        </p:grpSpPr>
        <p:cxnSp>
          <p:nvCxnSpPr>
            <p:cNvPr id="38" name="Straight Connector 37">
              <a:extLst>
                <a:ext uri="{FF2B5EF4-FFF2-40B4-BE49-F238E27FC236}">
                  <a16:creationId xmlns:a16="http://schemas.microsoft.com/office/drawing/2014/main" id="{E75EA893-C5BA-E940-91F1-EB17C43B3BF9}"/>
                </a:ext>
              </a:extLst>
            </p:cNvPr>
            <p:cNvCxnSpPr>
              <a:cxnSpLocks/>
            </p:cNvCxnSpPr>
            <p:nvPr/>
          </p:nvCxnSpPr>
          <p:spPr>
            <a:xfrm flipV="1">
              <a:off x="419100" y="1135013"/>
              <a:ext cx="4152900"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3C2672-33F4-A643-AFE6-EB38C71B67B4}"/>
                </a:ext>
              </a:extLst>
            </p:cNvPr>
            <p:cNvCxnSpPr>
              <a:cxnSpLocks/>
            </p:cNvCxnSpPr>
            <p:nvPr/>
          </p:nvCxnSpPr>
          <p:spPr>
            <a:xfrm flipV="1">
              <a:off x="419100" y="3542752"/>
              <a:ext cx="4152900" cy="1"/>
            </a:xfrm>
            <a:prstGeom prst="line">
              <a:avLst/>
            </a:prstGeom>
            <a:ln w="6350" cmpd="sng">
              <a:solidFill>
                <a:schemeClr val="bg2"/>
              </a:solidFill>
              <a:prstDash val="sysDash"/>
            </a:ln>
          </p:spPr>
          <p:style>
            <a:lnRef idx="1">
              <a:schemeClr val="accent1"/>
            </a:lnRef>
            <a:fillRef idx="0">
              <a:schemeClr val="accent1"/>
            </a:fillRef>
            <a:effectRef idx="0">
              <a:schemeClr val="accent1"/>
            </a:effectRef>
            <a:fontRef idx="minor">
              <a:schemeClr val="tx1"/>
            </a:fontRef>
          </p:style>
        </p:cxnSp>
      </p:grpSp>
      <p:sp>
        <p:nvSpPr>
          <p:cNvPr id="71" name="Text Placeholder 42">
            <a:extLst>
              <a:ext uri="{FF2B5EF4-FFF2-40B4-BE49-F238E27FC236}">
                <a16:creationId xmlns:a16="http://schemas.microsoft.com/office/drawing/2014/main" id="{D9FB997B-75D0-E645-B919-7FD0BA7817D4}"/>
              </a:ext>
            </a:extLst>
          </p:cNvPr>
          <p:cNvSpPr txBox="1">
            <a:spLocks/>
          </p:cNvSpPr>
          <p:nvPr/>
        </p:nvSpPr>
        <p:spPr>
          <a:xfrm>
            <a:off x="720943" y="4040174"/>
            <a:ext cx="1569719" cy="553998"/>
          </a:xfrm>
          <a:prstGeom prst="rect">
            <a:avLst/>
          </a:prstGeom>
        </p:spPr>
        <p:txBody>
          <a:bodyPr vert="horz" wrap="square" lIns="91440" tIns="45720" rIns="91440" bIns="45720" rtlCol="0" anchor="t">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r>
              <a:rPr lang="en-US" dirty="0"/>
              <a:t>A perfect fit </a:t>
            </a:r>
            <a:r>
              <a:rPr lang="en-US" b="0" dirty="0">
                <a:solidFill>
                  <a:schemeClr val="tx1">
                    <a:lumMod val="65000"/>
                    <a:lumOff val="35000"/>
                  </a:schemeClr>
                </a:solidFill>
              </a:rPr>
              <a:t>to Swisscom’s existing tools &amp; processes</a:t>
            </a:r>
          </a:p>
        </p:txBody>
      </p:sp>
      <p:sp>
        <p:nvSpPr>
          <p:cNvPr id="75" name="Google Shape;1652;p63">
            <a:extLst>
              <a:ext uri="{FF2B5EF4-FFF2-40B4-BE49-F238E27FC236}">
                <a16:creationId xmlns:a16="http://schemas.microsoft.com/office/drawing/2014/main" id="{B826D757-7E1F-2C4D-B486-8D75DCA105A5}"/>
              </a:ext>
            </a:extLst>
          </p:cNvPr>
          <p:cNvSpPr/>
          <p:nvPr/>
        </p:nvSpPr>
        <p:spPr>
          <a:xfrm>
            <a:off x="2197099" y="4150609"/>
            <a:ext cx="317082" cy="228351"/>
          </a:xfrm>
          <a:custGeom>
            <a:avLst/>
            <a:gdLst/>
            <a:ahLst/>
            <a:cxnLst/>
            <a:rect l="l" t="t" r="r" b="b"/>
            <a:pathLst>
              <a:path w="190359" h="137090" extrusionOk="0">
                <a:moveTo>
                  <a:pt x="170383" y="0"/>
                </a:moveTo>
                <a:lnTo>
                  <a:pt x="73246" y="97138"/>
                </a:lnTo>
                <a:lnTo>
                  <a:pt x="19977" y="43869"/>
                </a:lnTo>
                <a:lnTo>
                  <a:pt x="1" y="63845"/>
                </a:lnTo>
                <a:lnTo>
                  <a:pt x="73246" y="137089"/>
                </a:lnTo>
                <a:lnTo>
                  <a:pt x="190359" y="19976"/>
                </a:lnTo>
                <a:lnTo>
                  <a:pt x="17038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76" name="Text Placeholder 42">
            <a:extLst>
              <a:ext uri="{FF2B5EF4-FFF2-40B4-BE49-F238E27FC236}">
                <a16:creationId xmlns:a16="http://schemas.microsoft.com/office/drawing/2014/main" id="{AB2FBBC6-DB73-634C-9FE3-55A85610C463}"/>
              </a:ext>
            </a:extLst>
          </p:cNvPr>
          <p:cNvSpPr txBox="1">
            <a:spLocks/>
          </p:cNvSpPr>
          <p:nvPr/>
        </p:nvSpPr>
        <p:spPr>
          <a:xfrm>
            <a:off x="2498942" y="4040174"/>
            <a:ext cx="1219617" cy="553998"/>
          </a:xfrm>
          <a:prstGeom prst="rect">
            <a:avLst/>
          </a:prstGeom>
        </p:spPr>
        <p:txBody>
          <a:bodyPr vert="horz" wrap="square" lIns="91440" tIns="45720" rIns="91440" bIns="45720" rtlCol="0" anchor="t">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Flexibility</a:t>
            </a:r>
            <a:r>
              <a:rPr lang="en-US" b="0" dirty="0">
                <a:solidFill>
                  <a:schemeClr val="tx1">
                    <a:lumMod val="65000"/>
                    <a:lumOff val="35000"/>
                  </a:schemeClr>
                </a:solidFill>
              </a:rPr>
              <a:t> for future adaptations and simplification</a:t>
            </a:r>
          </a:p>
        </p:txBody>
      </p:sp>
      <p:sp>
        <p:nvSpPr>
          <p:cNvPr id="77" name="Google Shape;1652;p63">
            <a:extLst>
              <a:ext uri="{FF2B5EF4-FFF2-40B4-BE49-F238E27FC236}">
                <a16:creationId xmlns:a16="http://schemas.microsoft.com/office/drawing/2014/main" id="{958DA3B3-BEBC-8640-9A1F-90AD8E550C37}"/>
              </a:ext>
            </a:extLst>
          </p:cNvPr>
          <p:cNvSpPr/>
          <p:nvPr/>
        </p:nvSpPr>
        <p:spPr>
          <a:xfrm>
            <a:off x="3827780" y="4150609"/>
            <a:ext cx="317082" cy="228351"/>
          </a:xfrm>
          <a:custGeom>
            <a:avLst/>
            <a:gdLst/>
            <a:ahLst/>
            <a:cxnLst/>
            <a:rect l="l" t="t" r="r" b="b"/>
            <a:pathLst>
              <a:path w="190359" h="137090" extrusionOk="0">
                <a:moveTo>
                  <a:pt x="170383" y="0"/>
                </a:moveTo>
                <a:lnTo>
                  <a:pt x="73246" y="97138"/>
                </a:lnTo>
                <a:lnTo>
                  <a:pt x="19977" y="43869"/>
                </a:lnTo>
                <a:lnTo>
                  <a:pt x="1" y="63845"/>
                </a:lnTo>
                <a:lnTo>
                  <a:pt x="73246" y="137089"/>
                </a:lnTo>
                <a:lnTo>
                  <a:pt x="190359" y="19976"/>
                </a:lnTo>
                <a:lnTo>
                  <a:pt x="17038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chemeClr val="tx1">
                  <a:lumMod val="85000"/>
                  <a:lumOff val="15000"/>
                </a:schemeClr>
              </a:solidFill>
              <a:effectLst/>
              <a:uLnTx/>
              <a:uFillTx/>
              <a:latin typeface="Arial"/>
              <a:ea typeface="Arial"/>
              <a:cs typeface="Arial"/>
              <a:sym typeface="Arial"/>
            </a:endParaRPr>
          </a:p>
        </p:txBody>
      </p:sp>
      <p:sp>
        <p:nvSpPr>
          <p:cNvPr id="78" name="Text Placeholder 42">
            <a:extLst>
              <a:ext uri="{FF2B5EF4-FFF2-40B4-BE49-F238E27FC236}">
                <a16:creationId xmlns:a16="http://schemas.microsoft.com/office/drawing/2014/main" id="{95B652A0-FFFE-8B46-8764-60A8AE56F7AE}"/>
              </a:ext>
            </a:extLst>
          </p:cNvPr>
          <p:cNvSpPr txBox="1">
            <a:spLocks/>
          </p:cNvSpPr>
          <p:nvPr/>
        </p:nvSpPr>
        <p:spPr>
          <a:xfrm>
            <a:off x="4129624" y="4040174"/>
            <a:ext cx="1397416" cy="553998"/>
          </a:xfrm>
          <a:prstGeom prst="rect">
            <a:avLst/>
          </a:prstGeom>
        </p:spPr>
        <p:txBody>
          <a:bodyPr vert="horz" wrap="square" lIns="91440" tIns="45720" rIns="91440" bIns="45720" rtlCol="0" anchor="t">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00" b="1" i="0" kern="1200">
                <a:solidFill>
                  <a:schemeClr val="tx1">
                    <a:lumMod val="85000"/>
                    <a:lumOff val="15000"/>
                  </a:schemeClr>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0" dirty="0">
                <a:solidFill>
                  <a:schemeClr val="tx1">
                    <a:lumMod val="65000"/>
                    <a:lumOff val="35000"/>
                  </a:schemeClr>
                </a:solidFill>
              </a:rPr>
              <a:t>Personalization can be </a:t>
            </a:r>
            <a:r>
              <a:rPr lang="en-US" dirty="0"/>
              <a:t>built on existing Swisscom data</a:t>
            </a:r>
          </a:p>
        </p:txBody>
      </p:sp>
      <p:grpSp>
        <p:nvGrpSpPr>
          <p:cNvPr id="16" name="Group 15">
            <a:extLst>
              <a:ext uri="{FF2B5EF4-FFF2-40B4-BE49-F238E27FC236}">
                <a16:creationId xmlns:a16="http://schemas.microsoft.com/office/drawing/2014/main" id="{3FF757E8-17B8-914F-9199-FD78A8BD1466}"/>
              </a:ext>
            </a:extLst>
          </p:cNvPr>
          <p:cNvGrpSpPr/>
          <p:nvPr/>
        </p:nvGrpSpPr>
        <p:grpSpPr>
          <a:xfrm>
            <a:off x="5722256" y="4087720"/>
            <a:ext cx="2031019" cy="455070"/>
            <a:chOff x="5671456" y="4189320"/>
            <a:chExt cx="2031019" cy="455070"/>
          </a:xfrm>
        </p:grpSpPr>
        <p:grpSp>
          <p:nvGrpSpPr>
            <p:cNvPr id="49" name="Group 48">
              <a:extLst>
                <a:ext uri="{FF2B5EF4-FFF2-40B4-BE49-F238E27FC236}">
                  <a16:creationId xmlns:a16="http://schemas.microsoft.com/office/drawing/2014/main" id="{546141A2-A244-2A4B-B235-C524BB319034}"/>
                </a:ext>
              </a:extLst>
            </p:cNvPr>
            <p:cNvGrpSpPr/>
            <p:nvPr/>
          </p:nvGrpSpPr>
          <p:grpSpPr>
            <a:xfrm>
              <a:off x="5671456" y="4189320"/>
              <a:ext cx="2031019" cy="455070"/>
              <a:chOff x="5671456" y="4250280"/>
              <a:chExt cx="2031019" cy="455070"/>
            </a:xfrm>
          </p:grpSpPr>
          <p:sp>
            <p:nvSpPr>
              <p:cNvPr id="79" name="Rectangle 78">
                <a:extLst>
                  <a:ext uri="{FF2B5EF4-FFF2-40B4-BE49-F238E27FC236}">
                    <a16:creationId xmlns:a16="http://schemas.microsoft.com/office/drawing/2014/main" id="{D606A78D-BEE4-6543-939F-5473898FFFFE}"/>
                  </a:ext>
                </a:extLst>
              </p:cNvPr>
              <p:cNvSpPr/>
              <p:nvPr/>
            </p:nvSpPr>
            <p:spPr>
              <a:xfrm>
                <a:off x="5671456" y="4250280"/>
                <a:ext cx="2031019" cy="45507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tIns="54864" rtlCol="0" anchor="ctr"/>
              <a:lstStyle/>
              <a:p>
                <a:pPr lvl="0" defTabSz="457079">
                  <a:lnSpc>
                    <a:spcPct val="90000"/>
                  </a:lnSpc>
                  <a:defRPr/>
                </a:pPr>
                <a:r>
                  <a:rPr lang="en-US" sz="1050" dirty="0">
                    <a:solidFill>
                      <a:srgbClr val="000000">
                        <a:lumMod val="85000"/>
                        <a:lumOff val="15000"/>
                      </a:srgbClr>
                    </a:solidFill>
                  </a:rPr>
                  <a:t>Adobe </a:t>
                </a:r>
                <a:br>
                  <a:rPr lang="en-US" sz="1050" dirty="0">
                    <a:solidFill>
                      <a:srgbClr val="000000">
                        <a:lumMod val="85000"/>
                        <a:lumOff val="15000"/>
                      </a:srgbClr>
                    </a:solidFill>
                  </a:rPr>
                </a:br>
                <a:r>
                  <a:rPr lang="en-US" sz="1050" dirty="0">
                    <a:solidFill>
                      <a:srgbClr val="000000">
                        <a:lumMod val="85000"/>
                        <a:lumOff val="15000"/>
                      </a:srgbClr>
                    </a:solidFill>
                  </a:rPr>
                  <a:t>Products </a:t>
                </a:r>
              </a:p>
            </p:txBody>
          </p:sp>
          <p:pic>
            <p:nvPicPr>
              <p:cNvPr id="81" name="Google Shape;1641;p63">
                <a:extLst>
                  <a:ext uri="{FF2B5EF4-FFF2-40B4-BE49-F238E27FC236}">
                    <a16:creationId xmlns:a16="http://schemas.microsoft.com/office/drawing/2014/main" id="{E462A549-7B40-CE4D-B0A7-65946245A3A6}"/>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817752" y="4332779"/>
                <a:ext cx="229935" cy="314401"/>
              </a:xfrm>
              <a:prstGeom prst="rect">
                <a:avLst/>
              </a:prstGeom>
              <a:noFill/>
              <a:ln>
                <a:noFill/>
              </a:ln>
            </p:spPr>
          </p:pic>
        </p:grpSp>
        <p:grpSp>
          <p:nvGrpSpPr>
            <p:cNvPr id="8" name="Group 7">
              <a:extLst>
                <a:ext uri="{FF2B5EF4-FFF2-40B4-BE49-F238E27FC236}">
                  <a16:creationId xmlns:a16="http://schemas.microsoft.com/office/drawing/2014/main" id="{6C3EA0F6-DCFB-BE4D-AFBC-C8567546BD01}"/>
                </a:ext>
              </a:extLst>
            </p:cNvPr>
            <p:cNvGrpSpPr/>
            <p:nvPr/>
          </p:nvGrpSpPr>
          <p:grpSpPr>
            <a:xfrm>
              <a:off x="6896684" y="4273676"/>
              <a:ext cx="677142" cy="294895"/>
              <a:chOff x="6799862" y="4284434"/>
              <a:chExt cx="677142" cy="294895"/>
            </a:xfrm>
          </p:grpSpPr>
          <p:pic>
            <p:nvPicPr>
              <p:cNvPr id="33" name="Picture 32">
                <a:extLst>
                  <a:ext uri="{FF2B5EF4-FFF2-40B4-BE49-F238E27FC236}">
                    <a16:creationId xmlns:a16="http://schemas.microsoft.com/office/drawing/2014/main" id="{68BE7BF0-61E1-BD42-8C7E-86BF21AF319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82108" y="4284434"/>
                <a:ext cx="294896" cy="294895"/>
              </a:xfrm>
              <a:prstGeom prst="rect">
                <a:avLst/>
              </a:prstGeom>
            </p:spPr>
          </p:pic>
          <p:pic>
            <p:nvPicPr>
              <p:cNvPr id="34" name="Picture 33">
                <a:extLst>
                  <a:ext uri="{FF2B5EF4-FFF2-40B4-BE49-F238E27FC236}">
                    <a16:creationId xmlns:a16="http://schemas.microsoft.com/office/drawing/2014/main" id="{00D860C0-B824-9149-842B-B9CFC655CA4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99862" y="4284434"/>
                <a:ext cx="294896" cy="294895"/>
              </a:xfrm>
              <a:prstGeom prst="rect">
                <a:avLst/>
              </a:prstGeom>
            </p:spPr>
          </p:pic>
        </p:grpSp>
      </p:grpSp>
      <p:grpSp>
        <p:nvGrpSpPr>
          <p:cNvPr id="18" name="Group 17">
            <a:extLst>
              <a:ext uri="{FF2B5EF4-FFF2-40B4-BE49-F238E27FC236}">
                <a16:creationId xmlns:a16="http://schemas.microsoft.com/office/drawing/2014/main" id="{38EE2768-42AB-1F4D-8640-9199447F022C}"/>
              </a:ext>
            </a:extLst>
          </p:cNvPr>
          <p:cNvGrpSpPr/>
          <p:nvPr/>
        </p:nvGrpSpPr>
        <p:grpSpPr>
          <a:xfrm>
            <a:off x="5904813" y="633554"/>
            <a:ext cx="2870556" cy="3108960"/>
            <a:chOff x="2298013" y="-473886"/>
            <a:chExt cx="2870556" cy="3108960"/>
          </a:xfrm>
        </p:grpSpPr>
        <p:pic>
          <p:nvPicPr>
            <p:cNvPr id="52" name="Google Shape;1619;p62">
              <a:extLst>
                <a:ext uri="{FF2B5EF4-FFF2-40B4-BE49-F238E27FC236}">
                  <a16:creationId xmlns:a16="http://schemas.microsoft.com/office/drawing/2014/main" id="{30FAD57C-CD63-F04C-B3D5-BEAE6F7B66AD}"/>
                </a:ext>
              </a:extLst>
            </p:cNvPr>
            <p:cNvPicPr preferRelativeResize="0">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787825" y="-473886"/>
              <a:ext cx="1380744" cy="3108960"/>
            </a:xfrm>
            <a:prstGeom prst="rect">
              <a:avLst/>
            </a:prstGeom>
            <a:ln w="6350">
              <a:solidFill>
                <a:schemeClr val="bg1">
                  <a:lumMod val="85000"/>
                </a:schemeClr>
              </a:solidFill>
            </a:ln>
          </p:spPr>
        </p:pic>
        <p:pic>
          <p:nvPicPr>
            <p:cNvPr id="53" name="Google Shape;1620;p62">
              <a:extLst>
                <a:ext uri="{FF2B5EF4-FFF2-40B4-BE49-F238E27FC236}">
                  <a16:creationId xmlns:a16="http://schemas.microsoft.com/office/drawing/2014/main" id="{CB492818-A229-7141-BB5B-D1F24BB527B0}"/>
                </a:ext>
              </a:extLst>
            </p:cNvPr>
            <p:cNvPicPr preferRelativeResize="0">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298013" y="-473886"/>
              <a:ext cx="1380744" cy="3108960"/>
            </a:xfrm>
            <a:prstGeom prst="rect">
              <a:avLst/>
            </a:prstGeom>
            <a:ln w="6350">
              <a:solidFill>
                <a:schemeClr val="bg1">
                  <a:lumMod val="85000"/>
                </a:schemeClr>
              </a:solidFill>
            </a:ln>
          </p:spPr>
        </p:pic>
      </p:grpSp>
      <p:grpSp>
        <p:nvGrpSpPr>
          <p:cNvPr id="17" name="Group 16">
            <a:extLst>
              <a:ext uri="{FF2B5EF4-FFF2-40B4-BE49-F238E27FC236}">
                <a16:creationId xmlns:a16="http://schemas.microsoft.com/office/drawing/2014/main" id="{E33B281D-0595-EA4B-8A6B-EB91D9ADB3C6}"/>
              </a:ext>
            </a:extLst>
          </p:cNvPr>
          <p:cNvGrpSpPr/>
          <p:nvPr/>
        </p:nvGrpSpPr>
        <p:grpSpPr>
          <a:xfrm>
            <a:off x="5350550" y="1436194"/>
            <a:ext cx="848976" cy="1691667"/>
            <a:chOff x="5350550" y="1509552"/>
            <a:chExt cx="848976" cy="1691667"/>
          </a:xfrm>
        </p:grpSpPr>
        <p:pic>
          <p:nvPicPr>
            <p:cNvPr id="56" name="Google Shape;1623;p62">
              <a:extLst>
                <a:ext uri="{FF2B5EF4-FFF2-40B4-BE49-F238E27FC236}">
                  <a16:creationId xmlns:a16="http://schemas.microsoft.com/office/drawing/2014/main" id="{5A15DBBA-D003-7A48-9A42-EB0166714EEB}"/>
                </a:ext>
              </a:extLst>
            </p:cNvPr>
            <p:cNvPicPr preferRelativeResize="0">
              <a:picLocks noChangeAspect="1"/>
            </p:cNvPicPr>
            <p:nvPr/>
          </p:nvPicPr>
          <p:blipFill rotWithShape="1">
            <a:blip r:embed="rId8" cstate="print">
              <a:alphaModFix/>
              <a:extLst>
                <a:ext uri="{28A0092B-C50C-407E-A947-70E740481C1C}">
                  <a14:useLocalDpi xmlns:a14="http://schemas.microsoft.com/office/drawing/2010/main"/>
                </a:ext>
              </a:extLst>
            </a:blip>
            <a:srcRect/>
            <a:stretch/>
          </p:blipFill>
          <p:spPr>
            <a:xfrm>
              <a:off x="5383212" y="1547472"/>
              <a:ext cx="777513" cy="1599436"/>
            </a:xfrm>
            <a:prstGeom prst="roundRect">
              <a:avLst>
                <a:gd name="adj" fmla="val 9892"/>
              </a:avLst>
            </a:prstGeom>
            <a:noFill/>
            <a:ln>
              <a:noFill/>
            </a:ln>
          </p:spPr>
        </p:pic>
        <p:pic>
          <p:nvPicPr>
            <p:cNvPr id="58" name="Picture 57" descr="A close up of a computer&#13;&#10;&#13;&#10;Description automatically generated">
              <a:extLst>
                <a:ext uri="{FF2B5EF4-FFF2-40B4-BE49-F238E27FC236}">
                  <a16:creationId xmlns:a16="http://schemas.microsoft.com/office/drawing/2014/main" id="{3212079B-B907-4347-8572-704437823865}"/>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350550" y="1509552"/>
              <a:ext cx="848976" cy="1691667"/>
            </a:xfrm>
            <a:prstGeom prst="rect">
              <a:avLst/>
            </a:prstGeom>
          </p:spPr>
        </p:pic>
      </p:grpSp>
      <p:sp>
        <p:nvSpPr>
          <p:cNvPr id="29" name="TextBox 28">
            <a:extLst>
              <a:ext uri="{FF2B5EF4-FFF2-40B4-BE49-F238E27FC236}">
                <a16:creationId xmlns:a16="http://schemas.microsoft.com/office/drawing/2014/main" id="{AE206181-1F9D-E743-878B-57921883945C}"/>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2404103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55154" y="2798137"/>
            <a:ext cx="7084313" cy="590931"/>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Capturing campaign performance analytics, globally, to continuously inform and enhance future campaign planning &amp; execution.</a:t>
            </a:r>
          </a:p>
        </p:txBody>
      </p:sp>
      <p:sp>
        <p:nvSpPr>
          <p:cNvPr id="5" name="Title 1">
            <a:extLst>
              <a:ext uri="{FF2B5EF4-FFF2-40B4-BE49-F238E27FC236}">
                <a16:creationId xmlns:a16="http://schemas.microsoft.com/office/drawing/2014/main" id="{26D6A3E7-4BFE-534E-9ED0-2BA89C2ACB42}"/>
              </a:ext>
            </a:extLst>
          </p:cNvPr>
          <p:cNvSpPr txBox="1">
            <a:spLocks/>
          </p:cNvSpPr>
          <p:nvPr/>
        </p:nvSpPr>
        <p:spPr>
          <a:xfrm>
            <a:off x="945256" y="2035935"/>
            <a:ext cx="7084316" cy="678647"/>
          </a:xfrm>
          <a:prstGeom prst="rect">
            <a:avLst/>
          </a:prstGeom>
        </p:spPr>
        <p:txBody>
          <a:bodyPr vert="horz"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r>
              <a:rPr lang="en-US" sz="4400" dirty="0"/>
              <a:t>Elevating Optimization</a:t>
            </a:r>
          </a:p>
        </p:txBody>
      </p:sp>
      <p:sp>
        <p:nvSpPr>
          <p:cNvPr id="2" name="Footer Placeholder 1">
            <a:extLst>
              <a:ext uri="{FF2B5EF4-FFF2-40B4-BE49-F238E27FC236}">
                <a16:creationId xmlns:a16="http://schemas.microsoft.com/office/drawing/2014/main" id="{CB85B180-BDA0-D84E-A7F7-B915FA8604F9}"/>
              </a:ext>
            </a:extLst>
          </p:cNvPr>
          <p:cNvSpPr>
            <a:spLocks noGrp="1"/>
          </p:cNvSpPr>
          <p:nvPr>
            <p:ph type="ftr" sz="quarter" idx="11"/>
          </p:nvPr>
        </p:nvSpPr>
        <p:spPr/>
        <p:txBody>
          <a:bodyPr/>
          <a:lstStyle/>
          <a:p>
            <a:r>
              <a:rPr lang="en-US"/>
              <a:t>© 2020</a:t>
            </a:r>
          </a:p>
        </p:txBody>
      </p:sp>
      <p:sp>
        <p:nvSpPr>
          <p:cNvPr id="6" name="Slide Number Placeholder 5">
            <a:extLst>
              <a:ext uri="{FF2B5EF4-FFF2-40B4-BE49-F238E27FC236}">
                <a16:creationId xmlns:a16="http://schemas.microsoft.com/office/drawing/2014/main" id="{DA0BE23C-D066-0844-81C0-15A031CE07BF}"/>
              </a:ext>
            </a:extLst>
          </p:cNvPr>
          <p:cNvSpPr>
            <a:spLocks noGrp="1"/>
          </p:cNvSpPr>
          <p:nvPr>
            <p:ph type="sldNum" sz="quarter" idx="12"/>
          </p:nvPr>
        </p:nvSpPr>
        <p:spPr/>
        <p:txBody>
          <a:bodyPr/>
          <a:lstStyle/>
          <a:p>
            <a:fld id="{CDEE2954-54E9-4846-B9AA-9D6731F553AF}" type="slidenum">
              <a:rPr lang="en-US" smtClean="0"/>
              <a:pPr/>
              <a:t>148</a:t>
            </a:fld>
            <a:endParaRPr lang="en-US"/>
          </a:p>
        </p:txBody>
      </p:sp>
    </p:spTree>
    <p:extLst>
      <p:ext uri="{BB962C8B-B14F-4D97-AF65-F5344CB8AC3E}">
        <p14:creationId xmlns:p14="http://schemas.microsoft.com/office/powerpoint/2010/main" val="311670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16" name="Rectangle 15">
            <a:extLst>
              <a:ext uri="{FF2B5EF4-FFF2-40B4-BE49-F238E27FC236}">
                <a16:creationId xmlns:a16="http://schemas.microsoft.com/office/drawing/2014/main" id="{CEF064E1-85E4-BA4C-9C5A-3BE2D6979F04}"/>
              </a:ext>
            </a:extLst>
          </p:cNvPr>
          <p:cNvSpPr/>
          <p:nvPr/>
        </p:nvSpPr>
        <p:spPr>
          <a:xfrm>
            <a:off x="4958080" y="0"/>
            <a:ext cx="4185920" cy="5143500"/>
          </a:xfrm>
          <a:prstGeom prst="rect">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CA9BEE5-BD40-9144-A493-9A7FAB925648}"/>
              </a:ext>
            </a:extLst>
          </p:cNvPr>
          <p:cNvSpPr/>
          <p:nvPr/>
        </p:nvSpPr>
        <p:spPr>
          <a:xfrm>
            <a:off x="2336800" y="-292100"/>
            <a:ext cx="5435600" cy="5435600"/>
          </a:xfrm>
          <a:prstGeom prst="ellipse">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7B00BD77-68C9-7440-A033-260BA77B376B}"/>
              </a:ext>
            </a:extLst>
          </p:cNvPr>
          <p:cNvSpPr>
            <a:spLocks noGrp="1"/>
          </p:cNvSpPr>
          <p:nvPr>
            <p:ph type="ftr" sz="quarter" idx="10"/>
          </p:nvPr>
        </p:nvSpPr>
        <p:spPr/>
        <p:txBody>
          <a:bodyPr/>
          <a:lstStyle/>
          <a:p>
            <a:r>
              <a:rPr lang="en-US"/>
              <a:t>© 2020</a:t>
            </a:r>
          </a:p>
        </p:txBody>
      </p:sp>
      <p:sp>
        <p:nvSpPr>
          <p:cNvPr id="4" name="Slide Number Placeholder 3">
            <a:extLst>
              <a:ext uri="{FF2B5EF4-FFF2-40B4-BE49-F238E27FC236}">
                <a16:creationId xmlns:a16="http://schemas.microsoft.com/office/drawing/2014/main" id="{A2A319F1-BBE8-E349-A389-C6584922D579}"/>
              </a:ext>
            </a:extLst>
          </p:cNvPr>
          <p:cNvSpPr>
            <a:spLocks noGrp="1"/>
          </p:cNvSpPr>
          <p:nvPr>
            <p:ph type="sldNum" sz="quarter" idx="11"/>
          </p:nvPr>
        </p:nvSpPr>
        <p:spPr/>
        <p:txBody>
          <a:bodyPr/>
          <a:lstStyle/>
          <a:p>
            <a:fld id="{CDEE2954-54E9-4846-B9AA-9D6731F553AF}" type="slidenum">
              <a:rPr lang="en-US" smtClean="0"/>
              <a:pPr/>
              <a:t>149</a:t>
            </a:fld>
            <a:endParaRPr lang="en-US"/>
          </a:p>
        </p:txBody>
      </p:sp>
      <p:sp>
        <p:nvSpPr>
          <p:cNvPr id="13" name="Text Placeholder 12">
            <a:extLst>
              <a:ext uri="{FF2B5EF4-FFF2-40B4-BE49-F238E27FC236}">
                <a16:creationId xmlns:a16="http://schemas.microsoft.com/office/drawing/2014/main" id="{F28C8B60-DF06-E74E-84F1-AD05E2C01D45}"/>
              </a:ext>
            </a:extLst>
          </p:cNvPr>
          <p:cNvSpPr>
            <a:spLocks noGrp="1"/>
          </p:cNvSpPr>
          <p:nvPr>
            <p:ph type="body" sz="quarter" idx="4294967295"/>
          </p:nvPr>
        </p:nvSpPr>
        <p:spPr>
          <a:xfrm>
            <a:off x="325120" y="1771650"/>
            <a:ext cx="1649413" cy="1600200"/>
          </a:xfrm>
          <a:ln w="6350">
            <a:noFill/>
          </a:ln>
        </p:spPr>
        <p:txBody>
          <a:bodyPr/>
          <a:lstStyle/>
          <a:p>
            <a:pPr marL="0" indent="0">
              <a:buNone/>
            </a:pPr>
            <a:r>
              <a:rPr lang="en-US" sz="1400" dirty="0"/>
              <a:t>Analytics and Marketing SME</a:t>
            </a:r>
            <a:r>
              <a:rPr lang="en-US" sz="1400" cap="none" dirty="0"/>
              <a:t>s</a:t>
            </a:r>
            <a:r>
              <a:rPr lang="en-US" sz="1400" dirty="0"/>
              <a:t> will look at </a:t>
            </a:r>
            <a:br>
              <a:rPr lang="en-US" sz="1400" dirty="0"/>
            </a:br>
            <a:r>
              <a:rPr lang="en-US" sz="1400" dirty="0"/>
              <a:t>performance to continuously inform future campaigns</a:t>
            </a:r>
          </a:p>
        </p:txBody>
      </p:sp>
      <p:sp>
        <p:nvSpPr>
          <p:cNvPr id="8" name="Title 7">
            <a:extLst>
              <a:ext uri="{FF2B5EF4-FFF2-40B4-BE49-F238E27FC236}">
                <a16:creationId xmlns:a16="http://schemas.microsoft.com/office/drawing/2014/main" id="{B406E56D-0031-1D45-A363-8353C68512A8}"/>
              </a:ext>
            </a:extLst>
          </p:cNvPr>
          <p:cNvSpPr>
            <a:spLocks noGrp="1"/>
          </p:cNvSpPr>
          <p:nvPr>
            <p:ph type="title" idx="4294967295"/>
          </p:nvPr>
        </p:nvSpPr>
        <p:spPr>
          <a:xfrm>
            <a:off x="325120" y="429578"/>
            <a:ext cx="2580957" cy="1421928"/>
          </a:xfrm>
        </p:spPr>
        <p:txBody>
          <a:bodyPr/>
          <a:lstStyle/>
          <a:p>
            <a:pPr lvl="0"/>
            <a:r>
              <a:rPr lang="en-US" sz="2400" dirty="0"/>
              <a:t>Campaign Continuous Optimization Process</a:t>
            </a:r>
          </a:p>
        </p:txBody>
      </p:sp>
      <p:graphicFrame>
        <p:nvGraphicFramePr>
          <p:cNvPr id="129" name="Table 3">
            <a:extLst>
              <a:ext uri="{FF2B5EF4-FFF2-40B4-BE49-F238E27FC236}">
                <a16:creationId xmlns:a16="http://schemas.microsoft.com/office/drawing/2014/main" id="{AA126532-7B31-2946-82F4-04CC06007A63}"/>
              </a:ext>
            </a:extLst>
          </p:cNvPr>
          <p:cNvGraphicFramePr>
            <a:graphicFrameLocks noGrp="1"/>
          </p:cNvGraphicFramePr>
          <p:nvPr/>
        </p:nvGraphicFramePr>
        <p:xfrm>
          <a:off x="6794137" y="556610"/>
          <a:ext cx="1981200" cy="3738880"/>
        </p:xfrm>
        <a:graphic>
          <a:graphicData uri="http://schemas.openxmlformats.org/drawingml/2006/table">
            <a:tbl>
              <a:tblPr firstRow="1" bandRow="1">
                <a:tableStyleId>{2D5ABB26-0587-4C30-8999-92F81FD0307C}</a:tableStyleId>
              </a:tblPr>
              <a:tblGrid>
                <a:gridCol w="1981200">
                  <a:extLst>
                    <a:ext uri="{9D8B030D-6E8A-4147-A177-3AD203B41FA5}">
                      <a16:colId xmlns:a16="http://schemas.microsoft.com/office/drawing/2014/main" val="20000"/>
                    </a:ext>
                  </a:extLst>
                </a:gridCol>
              </a:tblGrid>
              <a:tr h="724276">
                <a:tc>
                  <a:txBody>
                    <a:bodyPr/>
                    <a:lstStyle/>
                    <a:p>
                      <a:pPr marL="0" marR="0" indent="0" algn="l" defTabSz="685783" rtl="0" eaLnBrk="1" fontAlgn="auto" latinLnBrk="0" hangingPunct="1">
                        <a:lnSpc>
                          <a:spcPct val="100000"/>
                        </a:lnSpc>
                        <a:spcBef>
                          <a:spcPts val="1000"/>
                        </a:spcBef>
                        <a:spcAft>
                          <a:spcPts val="200"/>
                        </a:spcAft>
                        <a:buClrTx/>
                        <a:buSzTx/>
                        <a:buFontTx/>
                        <a:buNone/>
                        <a:tabLst/>
                        <a:defRPr/>
                      </a:pPr>
                      <a:r>
                        <a:rPr lang="en-US" sz="1100" b="1" kern="0" cap="all" spc="100" dirty="0">
                          <a:solidFill>
                            <a:schemeClr val="accent2"/>
                          </a:solidFill>
                          <a:latin typeface="+mn-lt"/>
                          <a:ea typeface="+mn-ea"/>
                          <a:cs typeface="Arial" pitchFamily="34" charset="0"/>
                        </a:rPr>
                        <a:t>Plan</a:t>
                      </a:r>
                    </a:p>
                    <a:p>
                      <a:pPr marL="0" marR="0" lvl="0" indent="0" algn="l" defTabSz="685783" rtl="0" eaLnBrk="1" fontAlgn="auto" latinLnBrk="0" hangingPunct="1">
                        <a:lnSpc>
                          <a:spcPct val="100000"/>
                        </a:lnSpc>
                        <a:spcBef>
                          <a:spcPts val="0"/>
                        </a:spcBef>
                        <a:spcAft>
                          <a:spcPts val="200"/>
                        </a:spcAft>
                        <a:buClrTx/>
                        <a:buSzTx/>
                        <a:buFontTx/>
                        <a:buNone/>
                        <a:tabLst/>
                        <a:defRPr/>
                      </a:pPr>
                      <a:r>
                        <a:rPr lang="en-US" sz="800" b="1" dirty="0">
                          <a:solidFill>
                            <a:schemeClr val="tx1">
                              <a:lumMod val="85000"/>
                              <a:lumOff val="15000"/>
                            </a:schemeClr>
                          </a:solidFill>
                          <a:cs typeface="Arial" pitchFamily="34" charset="0"/>
                        </a:rPr>
                        <a:t>Campaign Owner </a:t>
                      </a:r>
                      <a:r>
                        <a:rPr lang="en-US" sz="800" dirty="0">
                          <a:solidFill>
                            <a:schemeClr val="tx1">
                              <a:lumMod val="65000"/>
                              <a:lumOff val="35000"/>
                            </a:schemeClr>
                          </a:solidFill>
                          <a:cs typeface="Arial" pitchFamily="34" charset="0"/>
                        </a:rPr>
                        <a:t>defines requirements </a:t>
                      </a:r>
                      <a:br>
                        <a:rPr lang="en-US" sz="800" dirty="0">
                          <a:solidFill>
                            <a:schemeClr val="tx1">
                              <a:lumMod val="65000"/>
                              <a:lumOff val="35000"/>
                            </a:schemeClr>
                          </a:solidFill>
                          <a:cs typeface="Arial" pitchFamily="34" charset="0"/>
                        </a:rPr>
                      </a:br>
                      <a:r>
                        <a:rPr lang="en-US" sz="800" dirty="0">
                          <a:solidFill>
                            <a:schemeClr val="tx1">
                              <a:lumMod val="65000"/>
                              <a:lumOff val="35000"/>
                            </a:schemeClr>
                          </a:solidFill>
                          <a:cs typeface="Arial" pitchFamily="34" charset="0"/>
                        </a:rPr>
                        <a:t>of the campaign. Typically with campaign </a:t>
                      </a:r>
                      <a:br>
                        <a:rPr lang="en-US" sz="800" dirty="0">
                          <a:solidFill>
                            <a:schemeClr val="tx1">
                              <a:lumMod val="65000"/>
                              <a:lumOff val="35000"/>
                            </a:schemeClr>
                          </a:solidFill>
                          <a:cs typeface="Arial" pitchFamily="34" charset="0"/>
                        </a:rPr>
                      </a:br>
                      <a:r>
                        <a:rPr lang="en-US" sz="800" dirty="0">
                          <a:solidFill>
                            <a:schemeClr val="tx1">
                              <a:lumMod val="65000"/>
                              <a:lumOff val="35000"/>
                            </a:schemeClr>
                          </a:solidFill>
                          <a:cs typeface="Arial" pitchFamily="34" charset="0"/>
                        </a:rPr>
                        <a:t>results from the Data Science Engineer.</a:t>
                      </a:r>
                    </a:p>
                    <a:p>
                      <a:pPr algn="l">
                        <a:spcBef>
                          <a:spcPts val="1000"/>
                        </a:spcBef>
                        <a:spcAft>
                          <a:spcPts val="200"/>
                        </a:spcAft>
                      </a:pPr>
                      <a:r>
                        <a:rPr lang="en-US" sz="1100" b="1" kern="0" cap="all" spc="100" dirty="0">
                          <a:solidFill>
                            <a:schemeClr val="accent2"/>
                          </a:solidFill>
                          <a:ea typeface="Segoe UI" panose="020B0502040204020203" pitchFamily="34" charset="0"/>
                          <a:cs typeface="Segoe UI" panose="020B0502040204020203" pitchFamily="34" charset="0"/>
                        </a:rPr>
                        <a:t>Design</a:t>
                      </a:r>
                      <a:endParaRPr lang="en-US" sz="1100" b="1" kern="0" cap="all" spc="100" dirty="0">
                        <a:solidFill>
                          <a:schemeClr val="accent2"/>
                        </a:solidFill>
                        <a:latin typeface="+mn-lt"/>
                        <a:ea typeface="+mn-ea"/>
                        <a:cs typeface="Arial" pitchFamily="34" charset="0"/>
                      </a:endParaRPr>
                    </a:p>
                    <a:p>
                      <a:pPr marL="0" marR="0" lvl="0" indent="0" algn="l" defTabSz="685783" rtl="0" eaLnBrk="1" fontAlgn="auto" latinLnBrk="0" hangingPunct="1">
                        <a:lnSpc>
                          <a:spcPct val="100000"/>
                        </a:lnSpc>
                        <a:spcBef>
                          <a:spcPts val="0"/>
                        </a:spcBef>
                        <a:spcAft>
                          <a:spcPts val="200"/>
                        </a:spcAft>
                        <a:buClrTx/>
                        <a:buSzTx/>
                        <a:buFontTx/>
                        <a:buNone/>
                        <a:tabLst/>
                        <a:defRPr/>
                      </a:pPr>
                      <a:r>
                        <a:rPr lang="en-US" sz="800" b="1" kern="1200" dirty="0">
                          <a:solidFill>
                            <a:schemeClr val="tx1">
                              <a:lumMod val="85000"/>
                              <a:lumOff val="15000"/>
                            </a:schemeClr>
                          </a:solidFill>
                          <a:latin typeface="+mn-lt"/>
                          <a:ea typeface="+mn-ea"/>
                          <a:cs typeface="Arial" pitchFamily="34" charset="0"/>
                        </a:rPr>
                        <a:t>Data Science Engineer </a:t>
                      </a:r>
                      <a:r>
                        <a:rPr lang="en-US" sz="800" kern="1200" dirty="0">
                          <a:solidFill>
                            <a:schemeClr val="tx1">
                              <a:lumMod val="65000"/>
                              <a:lumOff val="35000"/>
                            </a:schemeClr>
                          </a:solidFill>
                          <a:latin typeface="+mn-lt"/>
                          <a:ea typeface="+mn-ea"/>
                          <a:cs typeface="Arial" pitchFamily="34" charset="0"/>
                        </a:rPr>
                        <a:t>defines data requirements to measure campaign success indicators.</a:t>
                      </a:r>
                    </a:p>
                    <a:p>
                      <a:pPr algn="l">
                        <a:spcBef>
                          <a:spcPts val="1000"/>
                        </a:spcBef>
                        <a:spcAft>
                          <a:spcPts val="200"/>
                        </a:spcAft>
                      </a:pPr>
                      <a:r>
                        <a:rPr lang="en-US" sz="1100" b="1" kern="0" cap="all" spc="100" dirty="0">
                          <a:solidFill>
                            <a:schemeClr val="accent2"/>
                          </a:solidFill>
                          <a:ea typeface="Segoe UI" panose="020B0502040204020203" pitchFamily="34" charset="0"/>
                          <a:cs typeface="Segoe UI" panose="020B0502040204020203" pitchFamily="34" charset="0"/>
                        </a:rPr>
                        <a:t>configure</a:t>
                      </a:r>
                      <a:endParaRPr lang="en-US" sz="1100" b="1" kern="0" cap="all" spc="100" dirty="0">
                        <a:solidFill>
                          <a:schemeClr val="accent2"/>
                        </a:solidFill>
                        <a:latin typeface="+mn-lt"/>
                        <a:ea typeface="+mn-ea"/>
                        <a:cs typeface="Arial" pitchFamily="34" charset="0"/>
                      </a:endParaRPr>
                    </a:p>
                    <a:p>
                      <a:pPr marL="0" marR="0" lvl="0" indent="0" algn="l" defTabSz="685783" rtl="0" eaLnBrk="1" fontAlgn="auto" latinLnBrk="0" hangingPunct="1">
                        <a:lnSpc>
                          <a:spcPct val="100000"/>
                        </a:lnSpc>
                        <a:spcBef>
                          <a:spcPts val="0"/>
                        </a:spcBef>
                        <a:spcAft>
                          <a:spcPts val="200"/>
                        </a:spcAft>
                        <a:buClrTx/>
                        <a:buSzTx/>
                        <a:buFontTx/>
                        <a:buNone/>
                        <a:tabLst/>
                        <a:defRPr/>
                      </a:pPr>
                      <a:r>
                        <a:rPr lang="en-US" sz="800" b="1" kern="1200" dirty="0">
                          <a:solidFill>
                            <a:schemeClr val="tx1">
                              <a:lumMod val="85000"/>
                              <a:lumOff val="15000"/>
                            </a:schemeClr>
                          </a:solidFill>
                          <a:latin typeface="+mn-lt"/>
                          <a:ea typeface="+mn-ea"/>
                          <a:cs typeface="Arial" pitchFamily="34" charset="0"/>
                        </a:rPr>
                        <a:t>Marketing Operations </a:t>
                      </a:r>
                      <a:r>
                        <a:rPr lang="en-US" sz="800" kern="1200" dirty="0">
                          <a:solidFill>
                            <a:schemeClr val="tx1">
                              <a:lumMod val="65000"/>
                              <a:lumOff val="35000"/>
                            </a:schemeClr>
                          </a:solidFill>
                          <a:latin typeface="+mn-lt"/>
                          <a:ea typeface="+mn-ea"/>
                          <a:cs typeface="Arial" pitchFamily="34" charset="0"/>
                        </a:rPr>
                        <a:t>(AC) and </a:t>
                      </a:r>
                      <a:r>
                        <a:rPr lang="en-US" sz="800" b="1" kern="1200" dirty="0">
                          <a:solidFill>
                            <a:schemeClr val="tx1">
                              <a:lumMod val="85000"/>
                              <a:lumOff val="15000"/>
                            </a:schemeClr>
                          </a:solidFill>
                          <a:latin typeface="+mn-lt"/>
                          <a:ea typeface="+mn-ea"/>
                          <a:cs typeface="Arial" pitchFamily="34" charset="0"/>
                        </a:rPr>
                        <a:t>AEM Email Builder </a:t>
                      </a:r>
                      <a:r>
                        <a:rPr lang="en-US" sz="800" kern="1200" dirty="0">
                          <a:solidFill>
                            <a:schemeClr val="tx1">
                              <a:lumMod val="65000"/>
                              <a:lumOff val="35000"/>
                            </a:schemeClr>
                          </a:solidFill>
                          <a:latin typeface="+mn-lt"/>
                          <a:ea typeface="+mn-ea"/>
                          <a:cs typeface="Arial" pitchFamily="34" charset="0"/>
                        </a:rPr>
                        <a:t>teams build or refine campaigns in the tools.</a:t>
                      </a:r>
                    </a:p>
                    <a:p>
                      <a:pPr algn="l">
                        <a:spcBef>
                          <a:spcPts val="1000"/>
                        </a:spcBef>
                        <a:spcAft>
                          <a:spcPts val="200"/>
                        </a:spcAft>
                      </a:pPr>
                      <a:r>
                        <a:rPr lang="en-US" sz="1100" b="1" kern="0" cap="all" spc="100" dirty="0">
                          <a:solidFill>
                            <a:schemeClr val="accent2"/>
                          </a:solidFill>
                          <a:latin typeface="+mn-lt"/>
                          <a:ea typeface="+mn-ea"/>
                          <a:cs typeface="Arial" pitchFamily="34" charset="0"/>
                        </a:rPr>
                        <a:t>Execute</a:t>
                      </a:r>
                    </a:p>
                    <a:p>
                      <a:pPr marL="0" marR="0" lvl="0" indent="0" algn="l" defTabSz="685783" rtl="0" eaLnBrk="1" fontAlgn="auto" latinLnBrk="0" hangingPunct="1">
                        <a:lnSpc>
                          <a:spcPct val="100000"/>
                        </a:lnSpc>
                        <a:spcBef>
                          <a:spcPts val="0"/>
                        </a:spcBef>
                        <a:spcAft>
                          <a:spcPts val="200"/>
                        </a:spcAft>
                        <a:buClrTx/>
                        <a:buSzTx/>
                        <a:buFontTx/>
                        <a:buNone/>
                        <a:tabLst/>
                        <a:defRPr/>
                      </a:pPr>
                      <a:r>
                        <a:rPr lang="en-US" sz="800" kern="1200" dirty="0">
                          <a:solidFill>
                            <a:schemeClr val="tx1">
                              <a:lumMod val="65000"/>
                              <a:lumOff val="35000"/>
                            </a:schemeClr>
                          </a:solidFill>
                          <a:latin typeface="+mn-lt"/>
                          <a:ea typeface="+mn-ea"/>
                          <a:cs typeface="Arial" pitchFamily="34" charset="0"/>
                        </a:rPr>
                        <a:t>Amended (and hopefully improved) campaign is deployed by </a:t>
                      </a:r>
                      <a:r>
                        <a:rPr lang="en-US" sz="800" b="1" kern="1200" dirty="0">
                          <a:solidFill>
                            <a:schemeClr val="tx1">
                              <a:lumMod val="85000"/>
                              <a:lumOff val="15000"/>
                            </a:schemeClr>
                          </a:solidFill>
                          <a:latin typeface="+mn-lt"/>
                          <a:ea typeface="+mn-ea"/>
                          <a:cs typeface="Arial" pitchFamily="34" charset="0"/>
                        </a:rPr>
                        <a:t>Marketing Operations </a:t>
                      </a:r>
                      <a:r>
                        <a:rPr lang="en-US" sz="800" kern="1200" dirty="0">
                          <a:solidFill>
                            <a:schemeClr val="tx1">
                              <a:lumMod val="65000"/>
                              <a:lumOff val="35000"/>
                            </a:schemeClr>
                          </a:solidFill>
                          <a:latin typeface="+mn-lt"/>
                          <a:ea typeface="+mn-ea"/>
                          <a:cs typeface="Arial" pitchFamily="34" charset="0"/>
                        </a:rPr>
                        <a:t>and run for a certain period of time to capture results.</a:t>
                      </a:r>
                    </a:p>
                    <a:p>
                      <a:pPr marL="0" marR="0" lvl="1" indent="0" algn="l" defTabSz="914400" rtl="0" eaLnBrk="1" fontAlgn="auto" latinLnBrk="0" hangingPunct="1">
                        <a:lnSpc>
                          <a:spcPct val="100000"/>
                        </a:lnSpc>
                        <a:spcBef>
                          <a:spcPts val="1000"/>
                        </a:spcBef>
                        <a:spcAft>
                          <a:spcPts val="200"/>
                        </a:spcAft>
                        <a:buClrTx/>
                        <a:buSzTx/>
                        <a:buFontTx/>
                        <a:buNone/>
                        <a:tabLst/>
                        <a:defRPr/>
                      </a:pPr>
                      <a:r>
                        <a:rPr lang="en-US" sz="1100" b="1" kern="0" cap="all" spc="100" dirty="0">
                          <a:solidFill>
                            <a:schemeClr val="accent2"/>
                          </a:solidFill>
                          <a:ea typeface="Segoe UI" panose="020B0502040204020203" pitchFamily="34" charset="0"/>
                          <a:cs typeface="Segoe UI" panose="020B0502040204020203" pitchFamily="34" charset="0"/>
                        </a:rPr>
                        <a:t>Evaluate</a:t>
                      </a:r>
                      <a:endParaRPr lang="en-US" sz="1100" b="1" kern="0" cap="all" spc="100" dirty="0">
                        <a:solidFill>
                          <a:schemeClr val="accent2"/>
                        </a:solidFill>
                        <a:latin typeface="+mn-lt"/>
                        <a:ea typeface="+mn-ea"/>
                        <a:cs typeface="Arial" pitchFamily="34" charset="0"/>
                      </a:endParaRPr>
                    </a:p>
                    <a:p>
                      <a:pPr marL="0" marR="0" lvl="0" indent="0" algn="l" defTabSz="685783" rtl="0" eaLnBrk="1" fontAlgn="auto" latinLnBrk="0" hangingPunct="1">
                        <a:lnSpc>
                          <a:spcPct val="100000"/>
                        </a:lnSpc>
                        <a:spcBef>
                          <a:spcPts val="0"/>
                        </a:spcBef>
                        <a:spcAft>
                          <a:spcPts val="200"/>
                        </a:spcAft>
                        <a:buClrTx/>
                        <a:buSzTx/>
                        <a:buFontTx/>
                        <a:buNone/>
                        <a:tabLst/>
                        <a:defRPr/>
                      </a:pPr>
                      <a:r>
                        <a:rPr lang="en-US" sz="800" b="1" kern="1200" dirty="0">
                          <a:solidFill>
                            <a:schemeClr val="tx1">
                              <a:lumMod val="85000"/>
                              <a:lumOff val="15000"/>
                            </a:schemeClr>
                          </a:solidFill>
                          <a:latin typeface="+mn-lt"/>
                          <a:ea typeface="+mn-ea"/>
                          <a:cs typeface="Arial" pitchFamily="34" charset="0"/>
                        </a:rPr>
                        <a:t>Data Science Engineer </a:t>
                      </a:r>
                      <a:r>
                        <a:rPr lang="en-US" sz="800" kern="1200" dirty="0">
                          <a:solidFill>
                            <a:schemeClr val="tx1">
                              <a:lumMod val="65000"/>
                              <a:lumOff val="35000"/>
                            </a:schemeClr>
                          </a:solidFill>
                          <a:latin typeface="+mn-lt"/>
                          <a:ea typeface="+mn-ea"/>
                          <a:cs typeface="Arial" pitchFamily="34" charset="0"/>
                        </a:rPr>
                        <a:t>and/or </a:t>
                      </a:r>
                      <a:r>
                        <a:rPr lang="en-US" sz="800" b="1" kern="1200" dirty="0">
                          <a:solidFill>
                            <a:schemeClr val="tx1">
                              <a:lumMod val="85000"/>
                              <a:lumOff val="15000"/>
                            </a:schemeClr>
                          </a:solidFill>
                          <a:latin typeface="+mn-lt"/>
                          <a:ea typeface="+mn-ea"/>
                          <a:cs typeface="Arial" pitchFamily="34" charset="0"/>
                        </a:rPr>
                        <a:t>Analytics Manager </a:t>
                      </a:r>
                      <a:r>
                        <a:rPr lang="en-US" sz="800" kern="1200" dirty="0">
                          <a:solidFill>
                            <a:schemeClr val="tx1">
                              <a:lumMod val="65000"/>
                              <a:lumOff val="35000"/>
                            </a:schemeClr>
                          </a:solidFill>
                          <a:latin typeface="+mn-lt"/>
                          <a:ea typeface="+mn-ea"/>
                          <a:cs typeface="Arial" pitchFamily="34" charset="0"/>
                        </a:rPr>
                        <a:t>review campaign results, feedback to Campaign Owner and propose further improvements.</a:t>
                      </a:r>
                    </a:p>
                  </a:txBody>
                  <a:tcPr marR="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pSp>
        <p:nvGrpSpPr>
          <p:cNvPr id="6" name="Group 5">
            <a:extLst>
              <a:ext uri="{FF2B5EF4-FFF2-40B4-BE49-F238E27FC236}">
                <a16:creationId xmlns:a16="http://schemas.microsoft.com/office/drawing/2014/main" id="{9906D07C-9638-3246-A077-22F3124EB1FD}"/>
              </a:ext>
            </a:extLst>
          </p:cNvPr>
          <p:cNvGrpSpPr/>
          <p:nvPr/>
        </p:nvGrpSpPr>
        <p:grpSpPr>
          <a:xfrm>
            <a:off x="2519218" y="1257111"/>
            <a:ext cx="3853203" cy="2693311"/>
            <a:chOff x="2649847" y="1714311"/>
            <a:chExt cx="3853203" cy="2693311"/>
          </a:xfrm>
        </p:grpSpPr>
        <p:grpSp>
          <p:nvGrpSpPr>
            <p:cNvPr id="11" name="Group 10">
              <a:extLst>
                <a:ext uri="{FF2B5EF4-FFF2-40B4-BE49-F238E27FC236}">
                  <a16:creationId xmlns:a16="http://schemas.microsoft.com/office/drawing/2014/main" id="{5895D11A-A1AA-E24B-9141-A543DF519671}"/>
                </a:ext>
              </a:extLst>
            </p:cNvPr>
            <p:cNvGrpSpPr/>
            <p:nvPr/>
          </p:nvGrpSpPr>
          <p:grpSpPr>
            <a:xfrm>
              <a:off x="2649847" y="1714311"/>
              <a:ext cx="3853203" cy="2693311"/>
              <a:chOff x="2416167" y="1053911"/>
              <a:chExt cx="3853203" cy="2693311"/>
            </a:xfrm>
          </p:grpSpPr>
          <p:sp>
            <p:nvSpPr>
              <p:cNvPr id="730" name="Google Shape;730;p50"/>
              <p:cNvSpPr txBox="1"/>
              <p:nvPr/>
            </p:nvSpPr>
            <p:spPr>
              <a:xfrm>
                <a:off x="3761747" y="3470223"/>
                <a:ext cx="1000595" cy="276999"/>
              </a:xfrm>
              <a:prstGeom prst="rect">
                <a:avLst/>
              </a:prstGeom>
              <a:noFill/>
              <a:ln>
                <a:noFill/>
              </a:ln>
            </p:spPr>
            <p:txBody>
              <a:bodyPr spcFirstLastPara="1" wrap="none" lIns="91440" tIns="45720" rIns="91440" bIns="4572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 sz="1200" cap="all" spc="100" dirty="0">
                    <a:solidFill>
                      <a:srgbClr val="0033A0"/>
                    </a:solidFill>
                  </a:rPr>
                  <a:t>EXECUTE</a:t>
                </a:r>
                <a:endParaRPr sz="1200" i="0" u="none" strike="noStrike" cap="all" spc="100" dirty="0">
                  <a:solidFill>
                    <a:srgbClr val="0033A0"/>
                  </a:solidFill>
                </a:endParaRPr>
              </a:p>
            </p:txBody>
          </p:sp>
          <p:grpSp>
            <p:nvGrpSpPr>
              <p:cNvPr id="10" name="Group 9">
                <a:extLst>
                  <a:ext uri="{FF2B5EF4-FFF2-40B4-BE49-F238E27FC236}">
                    <a16:creationId xmlns:a16="http://schemas.microsoft.com/office/drawing/2014/main" id="{E2E7303B-A31B-8447-A4D7-B0C357FD0266}"/>
                  </a:ext>
                </a:extLst>
              </p:cNvPr>
              <p:cNvGrpSpPr/>
              <p:nvPr/>
            </p:nvGrpSpPr>
            <p:grpSpPr>
              <a:xfrm>
                <a:off x="2978558" y="1053911"/>
                <a:ext cx="2566973" cy="2412064"/>
                <a:chOff x="1119278" y="1836231"/>
                <a:chExt cx="2566973" cy="2412064"/>
              </a:xfrm>
            </p:grpSpPr>
            <p:grpSp>
              <p:nvGrpSpPr>
                <p:cNvPr id="7" name="Group 6">
                  <a:extLst>
                    <a:ext uri="{FF2B5EF4-FFF2-40B4-BE49-F238E27FC236}">
                      <a16:creationId xmlns:a16="http://schemas.microsoft.com/office/drawing/2014/main" id="{D1954B44-59CD-164E-B813-73BC688DCC8A}"/>
                    </a:ext>
                  </a:extLst>
                </p:cNvPr>
                <p:cNvGrpSpPr/>
                <p:nvPr/>
              </p:nvGrpSpPr>
              <p:grpSpPr>
                <a:xfrm>
                  <a:off x="1473709" y="1836231"/>
                  <a:ext cx="1858110" cy="544544"/>
                  <a:chOff x="1586131" y="1754951"/>
                  <a:chExt cx="1858110" cy="544544"/>
                </a:xfrm>
              </p:grpSpPr>
              <p:sp>
                <p:nvSpPr>
                  <p:cNvPr id="692" name="Google Shape;692;p50"/>
                  <p:cNvSpPr/>
                  <p:nvPr/>
                </p:nvSpPr>
                <p:spPr>
                  <a:xfrm>
                    <a:off x="1586131" y="1754951"/>
                    <a:ext cx="544544" cy="544544"/>
                  </a:xfrm>
                  <a:prstGeom prst="ellipse">
                    <a:avLst/>
                  </a:prstGeom>
                  <a:solidFill>
                    <a:srgbClr val="FFFFFF"/>
                  </a:solidFill>
                  <a:ln>
                    <a:solidFill>
                      <a:schemeClr val="accent1"/>
                    </a:solidFill>
                    <a:prstDash val="sysDash"/>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700" name="Google Shape;700;p50"/>
                  <p:cNvSpPr/>
                  <p:nvPr/>
                </p:nvSpPr>
                <p:spPr>
                  <a:xfrm>
                    <a:off x="2899881" y="1754951"/>
                    <a:ext cx="544360" cy="544358"/>
                  </a:xfrm>
                  <a:prstGeom prst="ellipse">
                    <a:avLst/>
                  </a:prstGeom>
                  <a:solidFill>
                    <a:srgbClr val="FFFFFF"/>
                  </a:solidFill>
                  <a:ln>
                    <a:solidFill>
                      <a:schemeClr val="accent1"/>
                    </a:solidFill>
                    <a:prstDash val="sysDash"/>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grpSp>
            <p:sp>
              <p:nvSpPr>
                <p:cNvPr id="706" name="Google Shape;706;p50"/>
                <p:cNvSpPr/>
                <p:nvPr/>
              </p:nvSpPr>
              <p:spPr>
                <a:xfrm>
                  <a:off x="2130584" y="3703937"/>
                  <a:ext cx="544360" cy="544358"/>
                </a:xfrm>
                <a:prstGeom prst="ellipse">
                  <a:avLst/>
                </a:prstGeom>
                <a:solidFill>
                  <a:srgbClr val="FFFFFF"/>
                </a:solidFill>
                <a:ln>
                  <a:solidFill>
                    <a:schemeClr val="accent1"/>
                  </a:solidFill>
                  <a:prstDash val="sysDash"/>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grpSp>
              <p:nvGrpSpPr>
                <p:cNvPr id="9" name="Group 8">
                  <a:extLst>
                    <a:ext uri="{FF2B5EF4-FFF2-40B4-BE49-F238E27FC236}">
                      <a16:creationId xmlns:a16="http://schemas.microsoft.com/office/drawing/2014/main" id="{09D1790D-AA8C-5248-94F2-0FA02DEE0A02}"/>
                    </a:ext>
                  </a:extLst>
                </p:cNvPr>
                <p:cNvGrpSpPr/>
                <p:nvPr/>
              </p:nvGrpSpPr>
              <p:grpSpPr>
                <a:xfrm>
                  <a:off x="1119278" y="2988030"/>
                  <a:ext cx="2566973" cy="544358"/>
                  <a:chOff x="1119278" y="2886430"/>
                  <a:chExt cx="2566973" cy="544358"/>
                </a:xfrm>
              </p:grpSpPr>
              <p:sp>
                <p:nvSpPr>
                  <p:cNvPr id="705" name="Google Shape;705;p50"/>
                  <p:cNvSpPr/>
                  <p:nvPr/>
                </p:nvSpPr>
                <p:spPr>
                  <a:xfrm>
                    <a:off x="3141891" y="2886430"/>
                    <a:ext cx="544360" cy="544358"/>
                  </a:xfrm>
                  <a:prstGeom prst="ellipse">
                    <a:avLst/>
                  </a:prstGeom>
                  <a:solidFill>
                    <a:srgbClr val="FFFFFF"/>
                  </a:solidFill>
                  <a:ln>
                    <a:solidFill>
                      <a:schemeClr val="accent1"/>
                    </a:solidFill>
                    <a:prstDash val="sysDash"/>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707" name="Google Shape;707;p50"/>
                  <p:cNvSpPr/>
                  <p:nvPr/>
                </p:nvSpPr>
                <p:spPr>
                  <a:xfrm>
                    <a:off x="1119278" y="2886430"/>
                    <a:ext cx="544360" cy="544358"/>
                  </a:xfrm>
                  <a:prstGeom prst="ellipse">
                    <a:avLst/>
                  </a:prstGeom>
                  <a:solidFill>
                    <a:srgbClr val="FFFFFF"/>
                  </a:solidFill>
                  <a:ln>
                    <a:solidFill>
                      <a:schemeClr val="accent1"/>
                    </a:solidFill>
                    <a:prstDash val="sysDash"/>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grpSp>
          </p:grpSp>
          <p:sp>
            <p:nvSpPr>
              <p:cNvPr id="5" name="Arc 4">
                <a:extLst>
                  <a:ext uri="{FF2B5EF4-FFF2-40B4-BE49-F238E27FC236}">
                    <a16:creationId xmlns:a16="http://schemas.microsoft.com/office/drawing/2014/main" id="{CE081A3D-10D6-994F-B80A-01B23E0C0CEF}"/>
                  </a:ext>
                </a:extLst>
              </p:cNvPr>
              <p:cNvSpPr/>
              <p:nvPr/>
            </p:nvSpPr>
            <p:spPr>
              <a:xfrm>
                <a:off x="3240888" y="1122604"/>
                <a:ext cx="2042312" cy="2042312"/>
              </a:xfrm>
              <a:prstGeom prst="arc">
                <a:avLst>
                  <a:gd name="adj1" fmla="val 14778870"/>
                  <a:gd name="adj2" fmla="val 17531770"/>
                </a:avLst>
              </a:prstGeom>
              <a:ln w="254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4" name="Arc 133">
                <a:extLst>
                  <a:ext uri="{FF2B5EF4-FFF2-40B4-BE49-F238E27FC236}">
                    <a16:creationId xmlns:a16="http://schemas.microsoft.com/office/drawing/2014/main" id="{602E090C-66B2-1D46-BAEE-C925C3F60DB6}"/>
                  </a:ext>
                </a:extLst>
              </p:cNvPr>
              <p:cNvSpPr/>
              <p:nvPr/>
            </p:nvSpPr>
            <p:spPr>
              <a:xfrm>
                <a:off x="3240888" y="1122604"/>
                <a:ext cx="2042312" cy="2042312"/>
              </a:xfrm>
              <a:prstGeom prst="arc">
                <a:avLst>
                  <a:gd name="adj1" fmla="val 19445335"/>
                  <a:gd name="adj2" fmla="val 109878"/>
                </a:avLst>
              </a:prstGeom>
              <a:ln w="254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Arc 134">
                <a:extLst>
                  <a:ext uri="{FF2B5EF4-FFF2-40B4-BE49-F238E27FC236}">
                    <a16:creationId xmlns:a16="http://schemas.microsoft.com/office/drawing/2014/main" id="{F863E7BE-0C4A-0942-A73C-EB2B24729510}"/>
                  </a:ext>
                </a:extLst>
              </p:cNvPr>
              <p:cNvSpPr/>
              <p:nvPr/>
            </p:nvSpPr>
            <p:spPr>
              <a:xfrm>
                <a:off x="3240888" y="1122604"/>
                <a:ext cx="2042312" cy="2042312"/>
              </a:xfrm>
              <a:prstGeom prst="arc">
                <a:avLst>
                  <a:gd name="adj1" fmla="val 2015611"/>
                  <a:gd name="adj2" fmla="val 4421706"/>
                </a:avLst>
              </a:prstGeom>
              <a:ln w="254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6" name="Arc 135">
                <a:extLst>
                  <a:ext uri="{FF2B5EF4-FFF2-40B4-BE49-F238E27FC236}">
                    <a16:creationId xmlns:a16="http://schemas.microsoft.com/office/drawing/2014/main" id="{CBFC7F5E-2B72-4543-A8A5-478B146FC1C2}"/>
                  </a:ext>
                </a:extLst>
              </p:cNvPr>
              <p:cNvSpPr/>
              <p:nvPr/>
            </p:nvSpPr>
            <p:spPr>
              <a:xfrm>
                <a:off x="3240888" y="1122604"/>
                <a:ext cx="2042312" cy="2042312"/>
              </a:xfrm>
              <a:prstGeom prst="arc">
                <a:avLst>
                  <a:gd name="adj1" fmla="val 6298975"/>
                  <a:gd name="adj2" fmla="val 8697898"/>
                </a:avLst>
              </a:prstGeom>
              <a:ln w="254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7" name="Arc 136">
                <a:extLst>
                  <a:ext uri="{FF2B5EF4-FFF2-40B4-BE49-F238E27FC236}">
                    <a16:creationId xmlns:a16="http://schemas.microsoft.com/office/drawing/2014/main" id="{CAC99EDE-AF98-2D44-93C3-6A89F1687005}"/>
                  </a:ext>
                </a:extLst>
              </p:cNvPr>
              <p:cNvSpPr/>
              <p:nvPr/>
            </p:nvSpPr>
            <p:spPr>
              <a:xfrm>
                <a:off x="3240888" y="1122604"/>
                <a:ext cx="2042312" cy="2042312"/>
              </a:xfrm>
              <a:prstGeom prst="arc">
                <a:avLst>
                  <a:gd name="adj1" fmla="val 10606723"/>
                  <a:gd name="adj2" fmla="val 12855584"/>
                </a:avLst>
              </a:prstGeom>
              <a:ln w="25400">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8" name="Google Shape;728;p50"/>
              <p:cNvSpPr txBox="1"/>
              <p:nvPr/>
            </p:nvSpPr>
            <p:spPr>
              <a:xfrm>
                <a:off x="5045958" y="2752601"/>
                <a:ext cx="1223412" cy="276999"/>
              </a:xfrm>
              <a:prstGeom prst="rect">
                <a:avLst/>
              </a:prstGeom>
              <a:noFill/>
              <a:ln>
                <a:noFill/>
              </a:ln>
            </p:spPr>
            <p:txBody>
              <a:bodyPr spcFirstLastPara="1" wrap="none" lIns="91440" tIns="45720" rIns="91440" bIns="45720" anchor="ctr" anchorCtr="0">
                <a:spAutoFit/>
              </a:bodyPr>
              <a:lstStyle/>
              <a:p>
                <a:pPr lvl="0">
                  <a:buClr>
                    <a:srgbClr val="000000"/>
                  </a:buClr>
                  <a:buSzPts val="1100"/>
                </a:pPr>
                <a:r>
                  <a:rPr lang="en-US" sz="1200" cap="all" spc="100" dirty="0">
                    <a:solidFill>
                      <a:srgbClr val="0033A0"/>
                    </a:solidFill>
                  </a:rPr>
                  <a:t>configure</a:t>
                </a:r>
                <a:endParaRPr sz="1200" i="0" u="none" strike="noStrike" cap="all" spc="100" dirty="0">
                  <a:solidFill>
                    <a:srgbClr val="0033A0"/>
                  </a:solidFill>
                </a:endParaRPr>
              </a:p>
            </p:txBody>
          </p:sp>
          <p:sp>
            <p:nvSpPr>
              <p:cNvPr id="729" name="Google Shape;729;p50"/>
              <p:cNvSpPr txBox="1"/>
              <p:nvPr/>
            </p:nvSpPr>
            <p:spPr>
              <a:xfrm>
                <a:off x="2416167" y="2752601"/>
                <a:ext cx="1067536" cy="276999"/>
              </a:xfrm>
              <a:prstGeom prst="rect">
                <a:avLst/>
              </a:prstGeom>
              <a:noFill/>
              <a:ln>
                <a:noFill/>
              </a:ln>
            </p:spPr>
            <p:txBody>
              <a:bodyPr spcFirstLastPara="1" wrap="none" lIns="91440" tIns="45720" rIns="91440" bIns="45720" anchor="ctr" anchorCtr="0">
                <a:spAutoFit/>
              </a:bodyPr>
              <a:lstStyle/>
              <a:p>
                <a:pPr lvl="0" algn="r">
                  <a:buClr>
                    <a:srgbClr val="000000"/>
                  </a:buClr>
                  <a:buSzPts val="1100"/>
                </a:pPr>
                <a:r>
                  <a:rPr lang="en-US" sz="1200" cap="all" spc="100" dirty="0">
                    <a:solidFill>
                      <a:srgbClr val="0033A0"/>
                    </a:solidFill>
                  </a:rPr>
                  <a:t>Evaluate</a:t>
                </a:r>
                <a:endParaRPr sz="1200" i="0" u="none" strike="noStrike" cap="all" spc="100" dirty="0">
                  <a:solidFill>
                    <a:srgbClr val="0033A0"/>
                  </a:solidFill>
                </a:endParaRPr>
              </a:p>
            </p:txBody>
          </p:sp>
          <p:sp>
            <p:nvSpPr>
              <p:cNvPr id="726" name="Google Shape;726;p50"/>
              <p:cNvSpPr txBox="1"/>
              <p:nvPr/>
            </p:nvSpPr>
            <p:spPr>
              <a:xfrm>
                <a:off x="5175459" y="1181848"/>
                <a:ext cx="851515" cy="276999"/>
              </a:xfrm>
              <a:prstGeom prst="rect">
                <a:avLst/>
              </a:prstGeom>
              <a:noFill/>
              <a:ln>
                <a:noFill/>
              </a:ln>
            </p:spPr>
            <p:txBody>
              <a:bodyPr spcFirstLastPara="1" wrap="none" lIns="91440" tIns="45720" rIns="91440" bIns="45720" anchor="ctr" anchorCtr="0">
                <a:spAutoFit/>
              </a:bodyPr>
              <a:lstStyle/>
              <a:p>
                <a:pPr lvl="0">
                  <a:buClr>
                    <a:srgbClr val="000000"/>
                  </a:buClr>
                  <a:buSzPts val="1100"/>
                </a:pPr>
                <a:r>
                  <a:rPr lang="en-US" sz="1200" cap="all" spc="100" dirty="0">
                    <a:solidFill>
                      <a:srgbClr val="0033A0"/>
                    </a:solidFill>
                  </a:rPr>
                  <a:t>Design</a:t>
                </a:r>
                <a:endParaRPr sz="1200" i="0" u="none" strike="noStrike" cap="all" spc="100" dirty="0">
                  <a:solidFill>
                    <a:srgbClr val="0033A0"/>
                  </a:solidFill>
                </a:endParaRPr>
              </a:p>
            </p:txBody>
          </p:sp>
          <p:sp>
            <p:nvSpPr>
              <p:cNvPr id="727" name="Google Shape;727;p50"/>
              <p:cNvSpPr txBox="1"/>
              <p:nvPr/>
            </p:nvSpPr>
            <p:spPr>
              <a:xfrm>
                <a:off x="2738163" y="1181848"/>
                <a:ext cx="636713" cy="276999"/>
              </a:xfrm>
              <a:prstGeom prst="rect">
                <a:avLst/>
              </a:prstGeom>
              <a:noFill/>
              <a:ln>
                <a:noFill/>
              </a:ln>
            </p:spPr>
            <p:txBody>
              <a:bodyPr spcFirstLastPara="1" wrap="none" lIns="91440" tIns="45720" rIns="91440" bIns="45720" anchor="ctr" anchorCtr="0">
                <a:spAutoFit/>
              </a:bodyPr>
              <a:lstStyle/>
              <a:p>
                <a:pPr lvl="0" algn="r">
                  <a:buClr>
                    <a:srgbClr val="000000"/>
                  </a:buClr>
                  <a:buSzPts val="1100"/>
                </a:pPr>
                <a:r>
                  <a:rPr lang="en-US" sz="1200" cap="all" spc="100" dirty="0">
                    <a:solidFill>
                      <a:srgbClr val="0033A0"/>
                    </a:solidFill>
                  </a:rPr>
                  <a:t>Plan</a:t>
                </a:r>
                <a:endParaRPr sz="1200" i="0" u="none" strike="noStrike" cap="all" spc="100" dirty="0">
                  <a:solidFill>
                    <a:srgbClr val="0033A0"/>
                  </a:solidFill>
                </a:endParaRPr>
              </a:p>
            </p:txBody>
          </p:sp>
        </p:grpSp>
        <p:pic>
          <p:nvPicPr>
            <p:cNvPr id="30" name="Picture 29">
              <a:extLst>
                <a:ext uri="{FF2B5EF4-FFF2-40B4-BE49-F238E27FC236}">
                  <a16:creationId xmlns:a16="http://schemas.microsoft.com/office/drawing/2014/main" id="{9E16FF65-37AD-9A47-847B-0A66312491DB}"/>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975945" y="1820902"/>
              <a:ext cx="374664" cy="288365"/>
            </a:xfrm>
            <a:prstGeom prst="rect">
              <a:avLst/>
            </a:prstGeom>
          </p:spPr>
        </p:pic>
        <p:pic>
          <p:nvPicPr>
            <p:cNvPr id="31" name="Picture 30">
              <a:extLst>
                <a:ext uri="{FF2B5EF4-FFF2-40B4-BE49-F238E27FC236}">
                  <a16:creationId xmlns:a16="http://schemas.microsoft.com/office/drawing/2014/main" id="{0DDB8CF2-2A85-0241-9BF2-BEA2B99E3DF2}"/>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668538" y="1809856"/>
              <a:ext cx="352258" cy="356402"/>
            </a:xfrm>
            <a:prstGeom prst="rect">
              <a:avLst/>
            </a:prstGeom>
          </p:spPr>
        </p:pic>
        <p:pic>
          <p:nvPicPr>
            <p:cNvPr id="32" name="Picture 31">
              <a:extLst>
                <a:ext uri="{FF2B5EF4-FFF2-40B4-BE49-F238E27FC236}">
                  <a16:creationId xmlns:a16="http://schemas.microsoft.com/office/drawing/2014/main" id="{3F9EBAF6-4891-2049-A343-B70E5007BE34}"/>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5371885" y="3002483"/>
              <a:ext cx="305272" cy="280520"/>
            </a:xfrm>
            <a:prstGeom prst="rect">
              <a:avLst/>
            </a:prstGeom>
          </p:spPr>
        </p:pic>
        <p:pic>
          <p:nvPicPr>
            <p:cNvPr id="33" name="Picture 32">
              <a:extLst>
                <a:ext uri="{FF2B5EF4-FFF2-40B4-BE49-F238E27FC236}">
                  <a16:creationId xmlns:a16="http://schemas.microsoft.com/office/drawing/2014/main" id="{746B36AF-816D-CA4B-8B41-7B1634F2F01C}"/>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326983" y="3006644"/>
              <a:ext cx="332141" cy="278280"/>
            </a:xfrm>
            <a:prstGeom prst="rect">
              <a:avLst/>
            </a:prstGeom>
          </p:spPr>
        </p:pic>
        <p:pic>
          <p:nvPicPr>
            <p:cNvPr id="34" name="Picture 33">
              <a:extLst>
                <a:ext uri="{FF2B5EF4-FFF2-40B4-BE49-F238E27FC236}">
                  <a16:creationId xmlns:a16="http://schemas.microsoft.com/office/drawing/2014/main" id="{7C3B21D8-2383-7542-B30A-6DC8FC1CD538}"/>
                </a:ext>
              </a:extLst>
            </p:cNvPr>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373157" y="3637643"/>
              <a:ext cx="261223" cy="444500"/>
            </a:xfrm>
            <a:prstGeom prst="rect">
              <a:avLst/>
            </a:prstGeom>
          </p:spPr>
        </p:pic>
      </p:grpSp>
      <p:grpSp>
        <p:nvGrpSpPr>
          <p:cNvPr id="37" name="Group 36">
            <a:extLst>
              <a:ext uri="{FF2B5EF4-FFF2-40B4-BE49-F238E27FC236}">
                <a16:creationId xmlns:a16="http://schemas.microsoft.com/office/drawing/2014/main" id="{DB73EDDB-F791-4341-B1FA-89F67F2653A5}"/>
              </a:ext>
            </a:extLst>
          </p:cNvPr>
          <p:cNvGrpSpPr/>
          <p:nvPr/>
        </p:nvGrpSpPr>
        <p:grpSpPr>
          <a:xfrm>
            <a:off x="7196286" y="4768682"/>
            <a:ext cx="1532164" cy="283819"/>
            <a:chOff x="7196286" y="4768682"/>
            <a:chExt cx="1532164" cy="283819"/>
          </a:xfrm>
        </p:grpSpPr>
        <p:cxnSp>
          <p:nvCxnSpPr>
            <p:cNvPr id="38" name="Straight Connector 37">
              <a:extLst>
                <a:ext uri="{FF2B5EF4-FFF2-40B4-BE49-F238E27FC236}">
                  <a16:creationId xmlns:a16="http://schemas.microsoft.com/office/drawing/2014/main" id="{B52CF3FB-75C8-634E-B54A-8866647F1EBD}"/>
                </a:ext>
              </a:extLst>
            </p:cNvPr>
            <p:cNvCxnSpPr>
              <a:cxnSpLocks/>
            </p:cNvCxnSpPr>
            <p:nvPr/>
          </p:nvCxnSpPr>
          <p:spPr>
            <a:xfrm>
              <a:off x="7803527"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9E1247C-3066-CE47-B8FB-1E9A1431BF49}"/>
                </a:ext>
              </a:extLst>
            </p:cNvPr>
            <p:cNvCxnSpPr>
              <a:cxnSpLocks/>
            </p:cNvCxnSpPr>
            <p:nvPr/>
          </p:nvCxnSpPr>
          <p:spPr>
            <a:xfrm>
              <a:off x="7196286"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Picture 2">
              <a:extLst>
                <a:ext uri="{FF2B5EF4-FFF2-40B4-BE49-F238E27FC236}">
                  <a16:creationId xmlns:a16="http://schemas.microsoft.com/office/drawing/2014/main" id="{7FBF13E7-4438-2E4A-802F-943C8CF781C6}"/>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p:blipFill>
          <p:spPr bwMode="auto">
            <a:xfrm>
              <a:off x="7357204" y="4768682"/>
              <a:ext cx="285405" cy="283819"/>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a:extLst>
                <a:ext uri="{FF2B5EF4-FFF2-40B4-BE49-F238E27FC236}">
                  <a16:creationId xmlns:a16="http://schemas.microsoft.com/office/drawing/2014/main" id="{08A2AF48-DCEA-B242-BAE9-5CA090188DE9}"/>
                </a:ext>
              </a:extLst>
            </p:cNvPr>
            <p:cNvCxnSpPr>
              <a:cxnSpLocks/>
            </p:cNvCxnSpPr>
            <p:nvPr/>
          </p:nvCxnSpPr>
          <p:spPr>
            <a:xfrm>
              <a:off x="8728450" y="4823298"/>
              <a:ext cx="0" cy="17458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227F9474-A6C6-EA41-B207-CA44BE3B2E67}"/>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7964446" y="4846409"/>
              <a:ext cx="603086" cy="128366"/>
            </a:xfrm>
            <a:prstGeom prst="rect">
              <a:avLst/>
            </a:prstGeom>
          </p:spPr>
        </p:pic>
      </p:grpSp>
      <p:sp>
        <p:nvSpPr>
          <p:cNvPr id="12" name="Left Bracket 11">
            <a:extLst>
              <a:ext uri="{FF2B5EF4-FFF2-40B4-BE49-F238E27FC236}">
                <a16:creationId xmlns:a16="http://schemas.microsoft.com/office/drawing/2014/main" id="{7CCA103B-58AB-CD4A-B520-264F7B9A4C19}"/>
              </a:ext>
            </a:extLst>
          </p:cNvPr>
          <p:cNvSpPr/>
          <p:nvPr/>
        </p:nvSpPr>
        <p:spPr>
          <a:xfrm>
            <a:off x="6531429" y="664029"/>
            <a:ext cx="239485" cy="3222171"/>
          </a:xfrm>
          <a:prstGeom prst="leftBracket">
            <a:avLst>
              <a:gd name="adj" fmla="val 109935"/>
            </a:avLst>
          </a:prstGeom>
          <a:ln w="127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6B2E6853-957F-6648-9472-71103057A5C9}"/>
              </a:ext>
            </a:extLst>
          </p:cNvPr>
          <p:cNvSpPr/>
          <p:nvPr/>
        </p:nvSpPr>
        <p:spPr>
          <a:xfrm rot="16200000">
            <a:off x="6027215" y="2148341"/>
            <a:ext cx="841897" cy="215444"/>
          </a:xfrm>
          <a:prstGeom prst="rect">
            <a:avLst/>
          </a:prstGeom>
        </p:spPr>
        <p:txBody>
          <a:bodyPr wrap="none">
            <a:spAutoFit/>
          </a:bodyPr>
          <a:lstStyle/>
          <a:p>
            <a:pPr algn="ctr"/>
            <a:r>
              <a:rPr lang="en" sz="800" cap="all" spc="100" dirty="0">
                <a:solidFill>
                  <a:schemeClr val="accent5"/>
                </a:solidFill>
              </a:rPr>
              <a:t>Feedback</a:t>
            </a:r>
            <a:endParaRPr lang="en-US" cap="all" spc="100" dirty="0">
              <a:solidFill>
                <a:schemeClr val="accent5"/>
              </a:solidFill>
            </a:endParaRPr>
          </a:p>
        </p:txBody>
      </p:sp>
    </p:spTree>
    <p:extLst>
      <p:ext uri="{BB962C8B-B14F-4D97-AF65-F5344CB8AC3E}">
        <p14:creationId xmlns:p14="http://schemas.microsoft.com/office/powerpoint/2010/main" val="180340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F110B7BA-E7B3-314A-AE39-5530B246ED81}"/>
              </a:ext>
            </a:extLst>
          </p:cNvPr>
          <p:cNvSpPr/>
          <p:nvPr/>
        </p:nvSpPr>
        <p:spPr>
          <a:xfrm>
            <a:off x="5395961" y="3212211"/>
            <a:ext cx="358595" cy="358595"/>
          </a:xfrm>
          <a:prstGeom prst="ellipse">
            <a:avLst/>
          </a:prstGeom>
          <a:gradFill>
            <a:gsLst>
              <a:gs pos="0">
                <a:schemeClr val="tx1">
                  <a:lumMod val="75000"/>
                  <a:lumOff val="25000"/>
                </a:schemeClr>
              </a:gs>
              <a:gs pos="99000">
                <a:schemeClr val="tx1">
                  <a:lumMod val="95000"/>
                  <a:lumOff val="5000"/>
                </a:schemeClr>
              </a:gs>
            </a:gsLst>
            <a:path path="circle">
              <a:fillToRect l="100000" t="100000"/>
            </a:path>
          </a:gra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a:solidFill>
                <a:srgbClr val="FFFFFF"/>
              </a:solidFill>
              <a:latin typeface="Arial" panose="020B0604020202020204"/>
            </a:endParaRPr>
          </a:p>
        </p:txBody>
      </p:sp>
      <p:sp>
        <p:nvSpPr>
          <p:cNvPr id="144" name="Oval 143">
            <a:extLst>
              <a:ext uri="{FF2B5EF4-FFF2-40B4-BE49-F238E27FC236}">
                <a16:creationId xmlns:a16="http://schemas.microsoft.com/office/drawing/2014/main" id="{9F2A2D37-8E90-2F45-B19D-509C01AF39E7}"/>
              </a:ext>
            </a:extLst>
          </p:cNvPr>
          <p:cNvSpPr/>
          <p:nvPr/>
        </p:nvSpPr>
        <p:spPr>
          <a:xfrm>
            <a:off x="5395961" y="3752681"/>
            <a:ext cx="358595" cy="358595"/>
          </a:xfrm>
          <a:prstGeom prst="ellipse">
            <a:avLst/>
          </a:prstGeom>
          <a:gradFill>
            <a:gsLst>
              <a:gs pos="0">
                <a:schemeClr val="tx1">
                  <a:lumMod val="75000"/>
                  <a:lumOff val="25000"/>
                </a:schemeClr>
              </a:gs>
              <a:gs pos="99000">
                <a:schemeClr val="tx1">
                  <a:lumMod val="95000"/>
                  <a:lumOff val="5000"/>
                </a:schemeClr>
              </a:gs>
            </a:gsLst>
            <a:path path="circle">
              <a:fillToRect l="100000" t="100000"/>
            </a:path>
          </a:gra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a:solidFill>
                <a:srgbClr val="FFFFFF"/>
              </a:solidFill>
              <a:latin typeface="Arial" panose="020B0604020202020204"/>
            </a:endParaRPr>
          </a:p>
        </p:txBody>
      </p:sp>
      <p:sp>
        <p:nvSpPr>
          <p:cNvPr id="148" name="Oval 147">
            <a:extLst>
              <a:ext uri="{FF2B5EF4-FFF2-40B4-BE49-F238E27FC236}">
                <a16:creationId xmlns:a16="http://schemas.microsoft.com/office/drawing/2014/main" id="{3C359A36-8248-1948-B37C-07FEAEB0F673}"/>
              </a:ext>
            </a:extLst>
          </p:cNvPr>
          <p:cNvSpPr/>
          <p:nvPr/>
        </p:nvSpPr>
        <p:spPr>
          <a:xfrm>
            <a:off x="5395961" y="4316595"/>
            <a:ext cx="358595" cy="358595"/>
          </a:xfrm>
          <a:prstGeom prst="ellipse">
            <a:avLst/>
          </a:prstGeom>
          <a:gradFill>
            <a:gsLst>
              <a:gs pos="0">
                <a:schemeClr val="tx1">
                  <a:lumMod val="75000"/>
                  <a:lumOff val="25000"/>
                </a:schemeClr>
              </a:gs>
              <a:gs pos="99000">
                <a:schemeClr val="tx1">
                  <a:lumMod val="95000"/>
                  <a:lumOff val="5000"/>
                </a:schemeClr>
              </a:gs>
            </a:gsLst>
            <a:path path="circle">
              <a:fillToRect l="100000" t="100000"/>
            </a:path>
          </a:gra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a:solidFill>
                <a:srgbClr val="FFFFFF"/>
              </a:solidFill>
              <a:latin typeface="Arial" panose="020B0604020202020204"/>
            </a:endParaRPr>
          </a:p>
        </p:txBody>
      </p:sp>
      <p:sp>
        <p:nvSpPr>
          <p:cNvPr id="160" name="Oval 159">
            <a:extLst>
              <a:ext uri="{FF2B5EF4-FFF2-40B4-BE49-F238E27FC236}">
                <a16:creationId xmlns:a16="http://schemas.microsoft.com/office/drawing/2014/main" id="{EA6D2863-8891-044F-98DF-DD8D7AA0A42E}"/>
              </a:ext>
            </a:extLst>
          </p:cNvPr>
          <p:cNvSpPr/>
          <p:nvPr/>
        </p:nvSpPr>
        <p:spPr>
          <a:xfrm>
            <a:off x="7111362" y="3212211"/>
            <a:ext cx="358595" cy="358595"/>
          </a:xfrm>
          <a:prstGeom prst="ellipse">
            <a:avLst/>
          </a:prstGeom>
          <a:gradFill>
            <a:gsLst>
              <a:gs pos="0">
                <a:schemeClr val="tx1">
                  <a:lumMod val="75000"/>
                  <a:lumOff val="25000"/>
                </a:schemeClr>
              </a:gs>
              <a:gs pos="99000">
                <a:schemeClr val="tx1">
                  <a:lumMod val="95000"/>
                  <a:lumOff val="5000"/>
                </a:schemeClr>
              </a:gs>
            </a:gsLst>
            <a:path path="circle">
              <a:fillToRect l="100000" t="100000"/>
            </a:path>
          </a:gra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a:solidFill>
                <a:srgbClr val="FFFFFF"/>
              </a:solidFill>
              <a:latin typeface="Arial" panose="020B0604020202020204"/>
            </a:endParaRPr>
          </a:p>
        </p:txBody>
      </p:sp>
      <p:sp>
        <p:nvSpPr>
          <p:cNvPr id="163" name="Oval 162">
            <a:extLst>
              <a:ext uri="{FF2B5EF4-FFF2-40B4-BE49-F238E27FC236}">
                <a16:creationId xmlns:a16="http://schemas.microsoft.com/office/drawing/2014/main" id="{813354CB-2573-4A45-A89B-641BAF75B648}"/>
              </a:ext>
            </a:extLst>
          </p:cNvPr>
          <p:cNvSpPr/>
          <p:nvPr/>
        </p:nvSpPr>
        <p:spPr>
          <a:xfrm>
            <a:off x="7111362" y="3752681"/>
            <a:ext cx="358595" cy="358595"/>
          </a:xfrm>
          <a:prstGeom prst="ellipse">
            <a:avLst/>
          </a:prstGeom>
          <a:gradFill>
            <a:gsLst>
              <a:gs pos="0">
                <a:schemeClr val="tx1">
                  <a:lumMod val="75000"/>
                  <a:lumOff val="25000"/>
                </a:schemeClr>
              </a:gs>
              <a:gs pos="99000">
                <a:schemeClr val="tx1">
                  <a:lumMod val="95000"/>
                  <a:lumOff val="5000"/>
                </a:schemeClr>
              </a:gs>
            </a:gsLst>
            <a:path path="circle">
              <a:fillToRect l="100000" t="100000"/>
            </a:path>
          </a:gra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a:solidFill>
                <a:srgbClr val="FFFFFF"/>
              </a:solidFill>
              <a:latin typeface="Arial" panose="020B0604020202020204"/>
            </a:endParaRPr>
          </a:p>
        </p:txBody>
      </p:sp>
      <p:sp>
        <p:nvSpPr>
          <p:cNvPr id="166" name="Oval 165">
            <a:extLst>
              <a:ext uri="{FF2B5EF4-FFF2-40B4-BE49-F238E27FC236}">
                <a16:creationId xmlns:a16="http://schemas.microsoft.com/office/drawing/2014/main" id="{BFD64744-7BAE-534F-A30A-86D4003BBFBA}"/>
              </a:ext>
            </a:extLst>
          </p:cNvPr>
          <p:cNvSpPr/>
          <p:nvPr/>
        </p:nvSpPr>
        <p:spPr>
          <a:xfrm>
            <a:off x="7111362" y="4316595"/>
            <a:ext cx="358595" cy="358595"/>
          </a:xfrm>
          <a:prstGeom prst="ellipse">
            <a:avLst/>
          </a:prstGeom>
          <a:gradFill>
            <a:gsLst>
              <a:gs pos="0">
                <a:schemeClr val="tx1">
                  <a:lumMod val="75000"/>
                  <a:lumOff val="25000"/>
                </a:schemeClr>
              </a:gs>
              <a:gs pos="99000">
                <a:schemeClr val="tx1">
                  <a:lumMod val="95000"/>
                  <a:lumOff val="5000"/>
                </a:schemeClr>
              </a:gs>
            </a:gsLst>
            <a:path path="circle">
              <a:fillToRect l="100000" t="100000"/>
            </a:path>
          </a:gra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a:solidFill>
                <a:srgbClr val="FFFFFF"/>
              </a:solidFill>
              <a:latin typeface="Arial" panose="020B0604020202020204"/>
            </a:endParaRPr>
          </a:p>
        </p:txBody>
      </p:sp>
      <p:sp>
        <p:nvSpPr>
          <p:cNvPr id="64" name="Rounded Rectangle 63">
            <a:extLst>
              <a:ext uri="{FF2B5EF4-FFF2-40B4-BE49-F238E27FC236}">
                <a16:creationId xmlns:a16="http://schemas.microsoft.com/office/drawing/2014/main" id="{B0550748-6DA8-274D-96BC-FCA5039689F3}"/>
              </a:ext>
            </a:extLst>
          </p:cNvPr>
          <p:cNvSpPr/>
          <p:nvPr/>
        </p:nvSpPr>
        <p:spPr>
          <a:xfrm>
            <a:off x="15302" y="2324304"/>
            <a:ext cx="9132769" cy="544213"/>
          </a:xfrm>
          <a:prstGeom prst="roundRect">
            <a:avLst>
              <a:gd name="adj" fmla="val 2541"/>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091">
              <a:defRPr/>
            </a:pPr>
            <a:endParaRPr lang="en-US" sz="1800" dirty="0">
              <a:solidFill>
                <a:srgbClr val="FFFFFF"/>
              </a:solidFill>
              <a:latin typeface="Arial" panose="020B0604020202020204"/>
            </a:endParaRPr>
          </a:p>
        </p:txBody>
      </p:sp>
      <p:sp>
        <p:nvSpPr>
          <p:cNvPr id="3" name="Title 2"/>
          <p:cNvSpPr>
            <a:spLocks noGrp="1"/>
          </p:cNvSpPr>
          <p:nvPr>
            <p:ph type="title"/>
          </p:nvPr>
        </p:nvSpPr>
        <p:spPr/>
        <p:txBody>
          <a:bodyPr/>
          <a:lstStyle/>
          <a:p>
            <a:r>
              <a:rPr lang="en-US" dirty="0"/>
              <a:t>We’re Adobe’s largest multi-solution global partner</a:t>
            </a:r>
          </a:p>
        </p:txBody>
      </p:sp>
      <p:sp>
        <p:nvSpPr>
          <p:cNvPr id="7" name="Rectangle 6">
            <a:extLst>
              <a:ext uri="{FF2B5EF4-FFF2-40B4-BE49-F238E27FC236}">
                <a16:creationId xmlns:a16="http://schemas.microsoft.com/office/drawing/2014/main" id="{75DDAA75-33B0-1B4D-8F8D-1A3D6C43A3B6}"/>
              </a:ext>
            </a:extLst>
          </p:cNvPr>
          <p:cNvSpPr/>
          <p:nvPr/>
        </p:nvSpPr>
        <p:spPr>
          <a:xfrm>
            <a:off x="5324714" y="2918875"/>
            <a:ext cx="3487915" cy="232821"/>
          </a:xfrm>
          <a:prstGeom prst="rect">
            <a:avLst/>
          </a:prstGeom>
        </p:spPr>
        <p:txBody>
          <a:bodyPr wrap="square">
            <a:spAutoFit/>
          </a:bodyPr>
          <a:lstStyle/>
          <a:p>
            <a:pPr defTabSz="624139">
              <a:lnSpc>
                <a:spcPct val="110000"/>
              </a:lnSpc>
              <a:defRPr/>
            </a:pPr>
            <a:r>
              <a:rPr lang="en-US" sz="900" b="1" spc="100" dirty="0">
                <a:solidFill>
                  <a:srgbClr val="FFFFFF">
                    <a:lumMod val="65000"/>
                  </a:srgbClr>
                </a:solidFill>
                <a:latin typeface="Arial" panose="020B0604020202020204"/>
                <a:ea typeface="MS PGothic" pitchFamily="34" charset="-128"/>
                <a:cs typeface="Calibri" panose="020F0502020204030204" pitchFamily="34" charset="0"/>
              </a:rPr>
              <a:t>//</a:t>
            </a:r>
            <a:r>
              <a:rPr lang="en-US" sz="900" b="1" spc="100" dirty="0">
                <a:solidFill>
                  <a:srgbClr val="000000"/>
                </a:solidFill>
                <a:latin typeface="Arial" panose="020B0604020202020204"/>
                <a:ea typeface="MS PGothic" pitchFamily="34" charset="-128"/>
                <a:cs typeface="Calibri" panose="020F0502020204030204" pitchFamily="34" charset="0"/>
              </a:rPr>
              <a:t> EXPERIENCE ACROSS MULTIPLE INDUSTRIES</a:t>
            </a:r>
          </a:p>
        </p:txBody>
      </p:sp>
      <p:pic>
        <p:nvPicPr>
          <p:cNvPr id="44" name="Picture 2" descr="Image result for aeroplane line icon">
            <a:extLst>
              <a:ext uri="{FF2B5EF4-FFF2-40B4-BE49-F238E27FC236}">
                <a16:creationId xmlns:a16="http://schemas.microsoft.com/office/drawing/2014/main" id="{964C9202-7915-9042-86A3-9E3D1D143659}"/>
              </a:ext>
            </a:extLst>
          </p:cNvPr>
          <p:cNvPicPr>
            <a:picLocks noChangeAspect="1" noChangeArrowheads="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rcRect/>
          <a:stretch>
            <a:fillRect/>
          </a:stretch>
        </p:blipFill>
        <p:spPr bwMode="auto">
          <a:xfrm>
            <a:off x="7169316" y="3832678"/>
            <a:ext cx="203918" cy="20391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5CB5EFD1-0664-3C47-A324-CFE130751877}"/>
              </a:ext>
            </a:extLst>
          </p:cNvPr>
          <p:cNvPicPr>
            <a:picLocks noChangeAspect="1"/>
          </p:cNvPicPr>
          <p:nvPr/>
        </p:nvPicPr>
        <p:blipFill>
          <a:blip r:embed="rId4" cstate="email">
            <a:biLevel thresh="50000"/>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tretch>
            <a:fillRect/>
          </a:stretch>
        </p:blipFill>
        <p:spPr>
          <a:xfrm>
            <a:off x="7187666" y="4389618"/>
            <a:ext cx="226433" cy="219226"/>
          </a:xfrm>
          <a:prstGeom prst="rect">
            <a:avLst/>
          </a:prstGeom>
        </p:spPr>
      </p:pic>
      <p:pic>
        <p:nvPicPr>
          <p:cNvPr id="52" name="Picture 51">
            <a:extLst>
              <a:ext uri="{FF2B5EF4-FFF2-40B4-BE49-F238E27FC236}">
                <a16:creationId xmlns:a16="http://schemas.microsoft.com/office/drawing/2014/main" id="{F2264BDD-184F-E742-A104-C937D05CA6B1}"/>
              </a:ext>
            </a:extLst>
          </p:cNvPr>
          <p:cNvPicPr>
            <a:picLocks noChangeAspect="1"/>
          </p:cNvPicPr>
          <p:nvPr/>
        </p:nvPicPr>
        <p:blipFill>
          <a:blip r:embed="rId5" cstate="email">
            <a:biLevel thresh="75000"/>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tretch>
            <a:fillRect/>
          </a:stretch>
        </p:blipFill>
        <p:spPr>
          <a:xfrm>
            <a:off x="5485612" y="3312786"/>
            <a:ext cx="181657" cy="180122"/>
          </a:xfrm>
          <a:prstGeom prst="rect">
            <a:avLst/>
          </a:prstGeom>
        </p:spPr>
      </p:pic>
      <p:pic>
        <p:nvPicPr>
          <p:cNvPr id="53" name="Picture 52">
            <a:extLst>
              <a:ext uri="{FF2B5EF4-FFF2-40B4-BE49-F238E27FC236}">
                <a16:creationId xmlns:a16="http://schemas.microsoft.com/office/drawing/2014/main" id="{404B0943-D4C1-544C-9A89-E4D3764CA801}"/>
              </a:ext>
            </a:extLst>
          </p:cNvPr>
          <p:cNvPicPr>
            <a:picLocks noChangeAspect="1"/>
          </p:cNvPicPr>
          <p:nvPr/>
        </p:nvPicPr>
        <p:blipFill>
          <a:blip r:embed="rId6" cstate="email">
            <a:biLevel thresh="75000"/>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tretch>
            <a:fillRect/>
          </a:stretch>
        </p:blipFill>
        <p:spPr>
          <a:xfrm>
            <a:off x="7192605" y="3284992"/>
            <a:ext cx="204768" cy="198918"/>
          </a:xfrm>
          <a:prstGeom prst="rect">
            <a:avLst/>
          </a:prstGeom>
          <a:effectLst/>
        </p:spPr>
      </p:pic>
      <p:pic>
        <p:nvPicPr>
          <p:cNvPr id="54" name="Picture 8" descr="https://static.thenounproject.com/png/508813-200.png">
            <a:extLst>
              <a:ext uri="{FF2B5EF4-FFF2-40B4-BE49-F238E27FC236}">
                <a16:creationId xmlns:a16="http://schemas.microsoft.com/office/drawing/2014/main" id="{52745FC6-C4E6-1C43-8F6C-B49B7A225589}"/>
              </a:ext>
            </a:extLst>
          </p:cNvPr>
          <p:cNvPicPr>
            <a:picLocks noChangeAspect="1" noChangeArrowheads="1"/>
          </p:cNvPicPr>
          <p:nvPr/>
        </p:nvPicPr>
        <p:blipFill>
          <a:blip r:embed="rId7" cstate="email">
            <a:extLst>
              <a:ext uri="{BEBA8EAE-BF5A-486C-A8C5-ECC9F3942E4B}">
                <a14:imgProps xmlns:a14="http://schemas.microsoft.com/office/drawing/2010/main">
                  <a14:imgLayer>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395502" y="3759401"/>
            <a:ext cx="357979" cy="35797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https://static.thenounproject.com/png/2133263-200.png">
            <a:extLst>
              <a:ext uri="{FF2B5EF4-FFF2-40B4-BE49-F238E27FC236}">
                <a16:creationId xmlns:a16="http://schemas.microsoft.com/office/drawing/2014/main" id="{9F8BE654-63CD-1546-8C90-1DA7A48AF999}"/>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446592" y="4375706"/>
            <a:ext cx="276763" cy="27676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A8A318A-2537-6F47-B8BA-71300596D83D}"/>
              </a:ext>
            </a:extLst>
          </p:cNvPr>
          <p:cNvSpPr/>
          <p:nvPr/>
        </p:nvSpPr>
        <p:spPr>
          <a:xfrm>
            <a:off x="5775821" y="3210056"/>
            <a:ext cx="1357653" cy="369332"/>
          </a:xfrm>
          <a:prstGeom prst="rect">
            <a:avLst/>
          </a:prstGeom>
        </p:spPr>
        <p:txBody>
          <a:bodyPr wrap="square">
            <a:spAutoFit/>
          </a:bodyPr>
          <a:lstStyle/>
          <a:p>
            <a:pPr defTabSz="468116">
              <a:defRPr/>
            </a:pPr>
            <a:r>
              <a:rPr lang="en-US" sz="900" kern="0" dirty="0">
                <a:solidFill>
                  <a:srgbClr val="000000">
                    <a:lumMod val="50000"/>
                    <a:lumOff val="50000"/>
                  </a:srgbClr>
                </a:solidFill>
                <a:latin typeface="Arial" panose="020B0604020202020204"/>
                <a:ea typeface="Segoe UI" panose="020B0502040204020203" pitchFamily="34" charset="0"/>
                <a:cs typeface="Calibri" panose="020F0502020204030204" pitchFamily="34" charset="0"/>
              </a:rPr>
              <a:t>Retail and </a:t>
            </a:r>
          </a:p>
          <a:p>
            <a:pPr defTabSz="468116">
              <a:defRPr/>
            </a:pPr>
            <a:r>
              <a:rPr lang="en-US" sz="900" kern="0" dirty="0">
                <a:solidFill>
                  <a:srgbClr val="000000">
                    <a:lumMod val="50000"/>
                    <a:lumOff val="50000"/>
                  </a:srgbClr>
                </a:solidFill>
                <a:latin typeface="Arial" panose="020B0604020202020204"/>
                <a:ea typeface="Segoe UI" panose="020B0502040204020203" pitchFamily="34" charset="0"/>
                <a:cs typeface="Calibri" panose="020F0502020204030204" pitchFamily="34" charset="0"/>
              </a:rPr>
              <a:t>Consumer goods</a:t>
            </a:r>
          </a:p>
        </p:txBody>
      </p:sp>
      <p:sp>
        <p:nvSpPr>
          <p:cNvPr id="56" name="Rectangle 55">
            <a:extLst>
              <a:ext uri="{FF2B5EF4-FFF2-40B4-BE49-F238E27FC236}">
                <a16:creationId xmlns:a16="http://schemas.microsoft.com/office/drawing/2014/main" id="{03795FB9-F7FD-E74B-94FE-7FB8D3AFCAAD}"/>
              </a:ext>
            </a:extLst>
          </p:cNvPr>
          <p:cNvSpPr/>
          <p:nvPr/>
        </p:nvSpPr>
        <p:spPr>
          <a:xfrm>
            <a:off x="5775821" y="3755782"/>
            <a:ext cx="1357653" cy="369332"/>
          </a:xfrm>
          <a:prstGeom prst="rect">
            <a:avLst/>
          </a:prstGeom>
        </p:spPr>
        <p:txBody>
          <a:bodyPr wrap="square">
            <a:spAutoFit/>
          </a:bodyPr>
          <a:lstStyle/>
          <a:p>
            <a:pPr defTabSz="468116">
              <a:defRPr/>
            </a:pPr>
            <a:r>
              <a:rPr lang="en-US" sz="900" kern="0" dirty="0">
                <a:solidFill>
                  <a:srgbClr val="000000">
                    <a:lumMod val="50000"/>
                    <a:lumOff val="50000"/>
                  </a:srgbClr>
                </a:solidFill>
                <a:latin typeface="Arial" panose="020B0604020202020204"/>
                <a:ea typeface="Segoe UI" panose="020B0502040204020203" pitchFamily="34" charset="0"/>
                <a:cs typeface="Calibri" panose="020F0502020204030204" pitchFamily="34" charset="0"/>
              </a:rPr>
              <a:t>Life sciences and healthcare</a:t>
            </a:r>
          </a:p>
        </p:txBody>
      </p:sp>
      <p:sp>
        <p:nvSpPr>
          <p:cNvPr id="57" name="Rectangle 56">
            <a:extLst>
              <a:ext uri="{FF2B5EF4-FFF2-40B4-BE49-F238E27FC236}">
                <a16:creationId xmlns:a16="http://schemas.microsoft.com/office/drawing/2014/main" id="{FC431043-9479-E346-B2F5-B118980F8A19}"/>
              </a:ext>
            </a:extLst>
          </p:cNvPr>
          <p:cNvSpPr/>
          <p:nvPr/>
        </p:nvSpPr>
        <p:spPr>
          <a:xfrm>
            <a:off x="5804350" y="4389619"/>
            <a:ext cx="1357653" cy="230832"/>
          </a:xfrm>
          <a:prstGeom prst="rect">
            <a:avLst/>
          </a:prstGeom>
        </p:spPr>
        <p:txBody>
          <a:bodyPr wrap="square">
            <a:spAutoFit/>
          </a:bodyPr>
          <a:lstStyle/>
          <a:p>
            <a:pPr defTabSz="468116">
              <a:defRPr/>
            </a:pPr>
            <a:r>
              <a:rPr lang="en-US" sz="900" kern="0" dirty="0">
                <a:solidFill>
                  <a:srgbClr val="000000">
                    <a:lumMod val="50000"/>
                    <a:lumOff val="50000"/>
                  </a:srgbClr>
                </a:solidFill>
                <a:latin typeface="Arial" panose="020B0604020202020204"/>
                <a:ea typeface="Segoe UI" panose="020B0502040204020203" pitchFamily="34" charset="0"/>
                <a:cs typeface="Calibri" panose="020F0502020204030204" pitchFamily="34" charset="0"/>
              </a:rPr>
              <a:t>Auto</a:t>
            </a:r>
          </a:p>
        </p:txBody>
      </p:sp>
      <p:sp>
        <p:nvSpPr>
          <p:cNvPr id="58" name="Rectangle 57">
            <a:extLst>
              <a:ext uri="{FF2B5EF4-FFF2-40B4-BE49-F238E27FC236}">
                <a16:creationId xmlns:a16="http://schemas.microsoft.com/office/drawing/2014/main" id="{DD9F3B12-22DC-E54D-816C-31451A5975A6}"/>
              </a:ext>
            </a:extLst>
          </p:cNvPr>
          <p:cNvSpPr/>
          <p:nvPr/>
        </p:nvSpPr>
        <p:spPr>
          <a:xfrm>
            <a:off x="7484468" y="3283301"/>
            <a:ext cx="1357653" cy="230832"/>
          </a:xfrm>
          <a:prstGeom prst="rect">
            <a:avLst/>
          </a:prstGeom>
        </p:spPr>
        <p:txBody>
          <a:bodyPr wrap="square">
            <a:spAutoFit/>
          </a:bodyPr>
          <a:lstStyle/>
          <a:p>
            <a:pPr defTabSz="468116" fontAlgn="base">
              <a:spcBef>
                <a:spcPct val="0"/>
              </a:spcBef>
              <a:spcAft>
                <a:spcPct val="0"/>
              </a:spcAft>
              <a:defRPr/>
            </a:pPr>
            <a:r>
              <a:rPr lang="en-US" sz="900" kern="0" dirty="0">
                <a:solidFill>
                  <a:srgbClr val="000000">
                    <a:lumMod val="50000"/>
                    <a:lumOff val="50000"/>
                  </a:srgbClr>
                </a:solidFill>
                <a:latin typeface="Arial" panose="020B0604020202020204"/>
                <a:ea typeface="Segoe UI" panose="020B0502040204020203" pitchFamily="34" charset="0"/>
                <a:cs typeface="Calibri" panose="020F0502020204030204" pitchFamily="34" charset="0"/>
              </a:rPr>
              <a:t>BFS and insurance</a:t>
            </a:r>
          </a:p>
        </p:txBody>
      </p:sp>
      <p:sp>
        <p:nvSpPr>
          <p:cNvPr id="60" name="Rectangle 59">
            <a:extLst>
              <a:ext uri="{FF2B5EF4-FFF2-40B4-BE49-F238E27FC236}">
                <a16:creationId xmlns:a16="http://schemas.microsoft.com/office/drawing/2014/main" id="{43BE9283-A0C2-D94D-A21E-9AA713D51BB5}"/>
              </a:ext>
            </a:extLst>
          </p:cNvPr>
          <p:cNvSpPr/>
          <p:nvPr/>
        </p:nvSpPr>
        <p:spPr>
          <a:xfrm>
            <a:off x="7460239" y="3828523"/>
            <a:ext cx="1357653" cy="230832"/>
          </a:xfrm>
          <a:prstGeom prst="rect">
            <a:avLst/>
          </a:prstGeom>
        </p:spPr>
        <p:txBody>
          <a:bodyPr wrap="square">
            <a:spAutoFit/>
          </a:bodyPr>
          <a:lstStyle/>
          <a:p>
            <a:pPr defTabSz="468116" fontAlgn="base">
              <a:spcBef>
                <a:spcPct val="0"/>
              </a:spcBef>
              <a:spcAft>
                <a:spcPct val="0"/>
              </a:spcAft>
              <a:defRPr/>
            </a:pPr>
            <a:r>
              <a:rPr lang="en-US" sz="900" kern="0" dirty="0">
                <a:solidFill>
                  <a:srgbClr val="000000">
                    <a:lumMod val="50000"/>
                    <a:lumOff val="50000"/>
                  </a:srgbClr>
                </a:solidFill>
                <a:latin typeface="Arial" panose="020B0604020202020204"/>
                <a:ea typeface="Segoe UI" panose="020B0502040204020203" pitchFamily="34" charset="0"/>
                <a:cs typeface="Calibri" panose="020F0502020204030204" pitchFamily="34" charset="0"/>
              </a:rPr>
              <a:t>Travel and Hospitality</a:t>
            </a:r>
          </a:p>
        </p:txBody>
      </p:sp>
      <p:sp>
        <p:nvSpPr>
          <p:cNvPr id="61" name="Rectangle 60">
            <a:extLst>
              <a:ext uri="{FF2B5EF4-FFF2-40B4-BE49-F238E27FC236}">
                <a16:creationId xmlns:a16="http://schemas.microsoft.com/office/drawing/2014/main" id="{F4354851-174C-8F4D-BFE0-5B3C8953B7B2}"/>
              </a:ext>
            </a:extLst>
          </p:cNvPr>
          <p:cNvSpPr/>
          <p:nvPr/>
        </p:nvSpPr>
        <p:spPr>
          <a:xfrm>
            <a:off x="7499483" y="4339937"/>
            <a:ext cx="1600423" cy="230832"/>
          </a:xfrm>
          <a:prstGeom prst="rect">
            <a:avLst/>
          </a:prstGeom>
        </p:spPr>
        <p:txBody>
          <a:bodyPr wrap="square">
            <a:spAutoFit/>
          </a:bodyPr>
          <a:lstStyle/>
          <a:p>
            <a:pPr defTabSz="468116" fontAlgn="base">
              <a:spcBef>
                <a:spcPct val="0"/>
              </a:spcBef>
              <a:spcAft>
                <a:spcPct val="0"/>
              </a:spcAft>
              <a:defRPr/>
            </a:pPr>
            <a:r>
              <a:rPr lang="en-US" sz="900" kern="0" dirty="0">
                <a:solidFill>
                  <a:srgbClr val="000000">
                    <a:lumMod val="50000"/>
                    <a:lumOff val="50000"/>
                  </a:srgbClr>
                </a:solidFill>
                <a:latin typeface="Arial" panose="020B0604020202020204"/>
                <a:ea typeface="Segoe UI" panose="020B0502040204020203" pitchFamily="34" charset="0"/>
                <a:cs typeface="Calibri" panose="020F0502020204030204" pitchFamily="34" charset="0"/>
              </a:rPr>
              <a:t>Energy and Utility</a:t>
            </a:r>
          </a:p>
        </p:txBody>
      </p:sp>
      <p:sp>
        <p:nvSpPr>
          <p:cNvPr id="50" name="Rounded Rectangle 49"/>
          <p:cNvSpPr/>
          <p:nvPr/>
        </p:nvSpPr>
        <p:spPr>
          <a:xfrm>
            <a:off x="307133" y="2391135"/>
            <a:ext cx="8476729" cy="366770"/>
          </a:xfrm>
          <a:prstGeom prst="roundRect">
            <a:avLst>
              <a:gd name="adj" fmla="val 7118"/>
            </a:avLst>
          </a:prstGeom>
          <a:noFill/>
          <a:ln w="6350">
            <a:noFill/>
          </a:ln>
        </p:spPr>
        <p:txBody>
          <a:bodyPr vert="horz" wrap="square" lIns="0" tIns="27432" rIns="0" bIns="0" rtlCol="0" anchor="ctr">
            <a:spAutoFit/>
          </a:bodyPr>
          <a:lstStyle/>
          <a:p>
            <a:pPr marL="57149" lvl="1" algn="ctr" defTabSz="555137" fontAlgn="base">
              <a:lnSpc>
                <a:spcPct val="110000"/>
              </a:lnSpc>
              <a:spcBef>
                <a:spcPct val="0"/>
              </a:spcBef>
              <a:spcAft>
                <a:spcPts val="200"/>
              </a:spcAft>
              <a:buClr>
                <a:srgbClr val="000000">
                  <a:lumMod val="65000"/>
                  <a:lumOff val="35000"/>
                </a:srgbClr>
              </a:buClr>
              <a:buSzPct val="80000"/>
              <a:defRPr/>
            </a:pPr>
            <a:r>
              <a:rPr lang="en-US" sz="1000" kern="0" dirty="0">
                <a:solidFill>
                  <a:srgbClr val="000000"/>
                </a:solidFill>
                <a:latin typeface="Arial" panose="020B0604020202020204"/>
                <a:ea typeface="Segoe UI" panose="020B0502040204020203" pitchFamily="34" charset="0"/>
                <a:cs typeface="Calibri" panose="020F0502020204030204" pitchFamily="34" charset="0"/>
              </a:rPr>
              <a:t>Cognizant is the only Adobe Global Alliance Solution Partner </a:t>
            </a:r>
            <a:r>
              <a:rPr lang="en-US" sz="1000" b="1" kern="0" dirty="0">
                <a:solidFill>
                  <a:srgbClr val="000000"/>
                </a:solidFill>
                <a:latin typeface="Arial" panose="020B0604020202020204"/>
                <a:ea typeface="Segoe UI" panose="020B0502040204020203" pitchFamily="34" charset="0"/>
                <a:cs typeface="Calibri" panose="020F0502020204030204" pitchFamily="34" charset="0"/>
              </a:rPr>
              <a:t>with 5 specializations: </a:t>
            </a:r>
            <a:br>
              <a:rPr lang="en-US" sz="1000" b="1" kern="0" dirty="0">
                <a:solidFill>
                  <a:srgbClr val="000000"/>
                </a:solidFill>
                <a:latin typeface="Arial" panose="020B0604020202020204"/>
                <a:ea typeface="Segoe UI" panose="020B0502040204020203" pitchFamily="34" charset="0"/>
                <a:cs typeface="Calibri" panose="020F0502020204030204" pitchFamily="34" charset="0"/>
              </a:rPr>
            </a:br>
            <a:r>
              <a:rPr lang="en-US" sz="1000" kern="0" dirty="0">
                <a:solidFill>
                  <a:srgbClr val="000000"/>
                </a:solidFill>
                <a:latin typeface="Arial" panose="020B0604020202020204"/>
                <a:ea typeface="Segoe UI" panose="020B0502040204020203" pitchFamily="34" charset="0"/>
                <a:cs typeface="Calibri" panose="020F0502020204030204" pitchFamily="34" charset="0"/>
              </a:rPr>
              <a:t>Adobe Experience Manager, Adobe Analytics, Adobe Campaign, Adobe Target and Adobe Experience Manager Sites: Run &amp; Operate</a:t>
            </a:r>
          </a:p>
        </p:txBody>
      </p:sp>
      <p:sp>
        <p:nvSpPr>
          <p:cNvPr id="13" name="Rectangle 12">
            <a:extLst>
              <a:ext uri="{FF2B5EF4-FFF2-40B4-BE49-F238E27FC236}">
                <a16:creationId xmlns:a16="http://schemas.microsoft.com/office/drawing/2014/main" id="{B1165747-29DD-5A43-BBD4-E2CD25283B37}"/>
              </a:ext>
            </a:extLst>
          </p:cNvPr>
          <p:cNvSpPr/>
          <p:nvPr/>
        </p:nvSpPr>
        <p:spPr>
          <a:xfrm>
            <a:off x="571321" y="3237283"/>
            <a:ext cx="1245499" cy="615553"/>
          </a:xfrm>
          <a:prstGeom prst="rect">
            <a:avLst/>
          </a:prstGeom>
        </p:spPr>
        <p:txBody>
          <a:bodyPr wrap="square">
            <a:spAutoFit/>
          </a:bodyPr>
          <a:lstStyle/>
          <a:p>
            <a:pPr algn="ctr" defTabSz="624154">
              <a:defRPr/>
            </a:pPr>
            <a:r>
              <a:rPr lang="en-US" sz="1600" b="1" kern="0" dirty="0">
                <a:solidFill>
                  <a:srgbClr val="000000">
                    <a:lumMod val="95000"/>
                    <a:lumOff val="5000"/>
                  </a:srgbClr>
                </a:solidFill>
                <a:latin typeface="Arial" panose="020B0604020202020204"/>
                <a:ea typeface="Segoe UI" panose="020B0502040204020203" pitchFamily="34" charset="0"/>
                <a:cs typeface="Calibri" panose="020F0502020204030204" pitchFamily="34" charset="0"/>
              </a:rPr>
              <a:t>1500+ </a:t>
            </a:r>
          </a:p>
          <a:p>
            <a:pPr algn="ctr" defTabSz="624154">
              <a:defRPr/>
            </a:pPr>
            <a:r>
              <a:rPr lang="en-US" sz="900" b="1" kern="0" dirty="0">
                <a:solidFill>
                  <a:srgbClr val="FFFFFF">
                    <a:lumMod val="50000"/>
                  </a:srgbClr>
                </a:solidFill>
                <a:latin typeface="Arial" panose="020B0604020202020204"/>
                <a:ea typeface="Segoe UI" panose="020B0502040204020203" pitchFamily="34" charset="0"/>
                <a:cs typeface="Calibri" panose="020F0502020204030204" pitchFamily="34" charset="0"/>
              </a:rPr>
              <a:t>ADOBE</a:t>
            </a:r>
            <a:br>
              <a:rPr lang="en-US" sz="900" b="1" kern="0" dirty="0">
                <a:solidFill>
                  <a:srgbClr val="FFFFFF">
                    <a:lumMod val="50000"/>
                  </a:srgbClr>
                </a:solidFill>
                <a:latin typeface="Arial" panose="020B0604020202020204"/>
                <a:ea typeface="Segoe UI" panose="020B0502040204020203" pitchFamily="34" charset="0"/>
                <a:cs typeface="Calibri" panose="020F0502020204030204" pitchFamily="34" charset="0"/>
              </a:rPr>
            </a:br>
            <a:r>
              <a:rPr lang="en-US" sz="900" b="1" kern="0" dirty="0">
                <a:solidFill>
                  <a:srgbClr val="FFFFFF">
                    <a:lumMod val="50000"/>
                  </a:srgbClr>
                </a:solidFill>
                <a:latin typeface="Arial" panose="020B0604020202020204"/>
                <a:ea typeface="Segoe UI" panose="020B0502040204020203" pitchFamily="34" charset="0"/>
                <a:cs typeface="Calibri" panose="020F0502020204030204" pitchFamily="34" charset="0"/>
              </a:rPr>
              <a:t>CONSULTANTS</a:t>
            </a:r>
            <a:endParaRPr lang="en-US" sz="900" b="1" dirty="0">
              <a:solidFill>
                <a:srgbClr val="FFFFFF">
                  <a:lumMod val="50000"/>
                </a:srgbClr>
              </a:solidFill>
              <a:latin typeface="Arial" panose="020B0604020202020204"/>
              <a:ea typeface="MS PGothic" pitchFamily="34" charset="-128"/>
              <a:cs typeface="Calibri" panose="020F0502020204030204" pitchFamily="34" charset="0"/>
            </a:endParaRPr>
          </a:p>
        </p:txBody>
      </p:sp>
      <p:sp>
        <p:nvSpPr>
          <p:cNvPr id="108" name="Rectangle 107">
            <a:extLst>
              <a:ext uri="{FF2B5EF4-FFF2-40B4-BE49-F238E27FC236}">
                <a16:creationId xmlns:a16="http://schemas.microsoft.com/office/drawing/2014/main" id="{73FA5A0B-EC28-8E4E-9DB6-7D9488D0EB9B}"/>
              </a:ext>
            </a:extLst>
          </p:cNvPr>
          <p:cNvSpPr/>
          <p:nvPr/>
        </p:nvSpPr>
        <p:spPr>
          <a:xfrm>
            <a:off x="2157773" y="3237284"/>
            <a:ext cx="1245499" cy="615553"/>
          </a:xfrm>
          <a:prstGeom prst="rect">
            <a:avLst/>
          </a:prstGeom>
        </p:spPr>
        <p:txBody>
          <a:bodyPr wrap="square">
            <a:spAutoFit/>
          </a:bodyPr>
          <a:lstStyle/>
          <a:p>
            <a:pPr algn="ctr" defTabSz="624154">
              <a:defRPr/>
            </a:pPr>
            <a:r>
              <a:rPr lang="en-US" sz="1600" b="1" kern="0" dirty="0">
                <a:solidFill>
                  <a:srgbClr val="000000">
                    <a:lumMod val="95000"/>
                    <a:lumOff val="5000"/>
                  </a:srgbClr>
                </a:solidFill>
                <a:latin typeface="Arial" panose="020B0604020202020204"/>
                <a:cs typeface="Calibri" panose="020F0502020204030204" pitchFamily="34" charset="0"/>
              </a:rPr>
              <a:t>450+ </a:t>
            </a:r>
          </a:p>
          <a:p>
            <a:pPr algn="ctr" defTabSz="624154">
              <a:defRPr/>
            </a:pPr>
            <a:r>
              <a:rPr lang="en-US" sz="900" b="1" kern="0" dirty="0">
                <a:solidFill>
                  <a:srgbClr val="FFFFFF">
                    <a:lumMod val="50000"/>
                  </a:srgbClr>
                </a:solidFill>
                <a:latin typeface="Arial" panose="020B0604020202020204"/>
                <a:cs typeface="Calibri" panose="020F0502020204030204" pitchFamily="34" charset="0"/>
              </a:rPr>
              <a:t>AEM CERTIFIED CONSULTANTS</a:t>
            </a:r>
          </a:p>
        </p:txBody>
      </p:sp>
      <p:sp>
        <p:nvSpPr>
          <p:cNvPr id="109" name="Rectangle 108">
            <a:extLst>
              <a:ext uri="{FF2B5EF4-FFF2-40B4-BE49-F238E27FC236}">
                <a16:creationId xmlns:a16="http://schemas.microsoft.com/office/drawing/2014/main" id="{1C261325-8DBE-B047-800A-F512446BB488}"/>
              </a:ext>
            </a:extLst>
          </p:cNvPr>
          <p:cNvSpPr/>
          <p:nvPr/>
        </p:nvSpPr>
        <p:spPr>
          <a:xfrm>
            <a:off x="3786586" y="3237283"/>
            <a:ext cx="1245499" cy="615553"/>
          </a:xfrm>
          <a:prstGeom prst="rect">
            <a:avLst/>
          </a:prstGeom>
        </p:spPr>
        <p:txBody>
          <a:bodyPr wrap="square">
            <a:spAutoFit/>
          </a:bodyPr>
          <a:lstStyle/>
          <a:p>
            <a:pPr algn="ctr" defTabSz="624154">
              <a:defRPr/>
            </a:pPr>
            <a:r>
              <a:rPr lang="en-US" sz="1600" b="1" kern="0" dirty="0">
                <a:solidFill>
                  <a:srgbClr val="000000">
                    <a:lumMod val="95000"/>
                    <a:lumOff val="5000"/>
                  </a:srgbClr>
                </a:solidFill>
                <a:latin typeface="Arial" panose="020B0604020202020204"/>
                <a:cs typeface="Calibri" panose="020F0502020204030204" pitchFamily="34" charset="0"/>
              </a:rPr>
              <a:t>95%</a:t>
            </a:r>
          </a:p>
          <a:p>
            <a:pPr algn="ctr" defTabSz="624154">
              <a:defRPr/>
            </a:pPr>
            <a:r>
              <a:rPr lang="en-US" sz="900" b="1" kern="0" dirty="0">
                <a:solidFill>
                  <a:srgbClr val="FFFFFF">
                    <a:lumMod val="50000"/>
                  </a:srgbClr>
                </a:solidFill>
                <a:latin typeface="Arial" panose="020B0604020202020204"/>
                <a:cs typeface="Calibri" panose="020F0502020204030204" pitchFamily="34" charset="0"/>
              </a:rPr>
              <a:t>REPEAT </a:t>
            </a:r>
            <a:br>
              <a:rPr lang="en-US" sz="900" b="1" kern="0" dirty="0">
                <a:solidFill>
                  <a:srgbClr val="FFFFFF">
                    <a:lumMod val="50000"/>
                  </a:srgbClr>
                </a:solidFill>
                <a:latin typeface="Arial" panose="020B0604020202020204"/>
                <a:cs typeface="Calibri" panose="020F0502020204030204" pitchFamily="34" charset="0"/>
              </a:rPr>
            </a:br>
            <a:r>
              <a:rPr lang="en-US" sz="900" b="1" kern="0" dirty="0">
                <a:solidFill>
                  <a:srgbClr val="FFFFFF">
                    <a:lumMod val="50000"/>
                  </a:srgbClr>
                </a:solidFill>
                <a:latin typeface="Arial" panose="020B0604020202020204"/>
                <a:cs typeface="Calibri" panose="020F0502020204030204" pitchFamily="34" charset="0"/>
              </a:rPr>
              <a:t>BUSINESS</a:t>
            </a:r>
          </a:p>
        </p:txBody>
      </p:sp>
      <p:sp>
        <p:nvSpPr>
          <p:cNvPr id="110" name="Rectangle 109">
            <a:extLst>
              <a:ext uri="{FF2B5EF4-FFF2-40B4-BE49-F238E27FC236}">
                <a16:creationId xmlns:a16="http://schemas.microsoft.com/office/drawing/2014/main" id="{1B042F47-3A03-4844-B296-20010AF26745}"/>
              </a:ext>
            </a:extLst>
          </p:cNvPr>
          <p:cNvSpPr/>
          <p:nvPr/>
        </p:nvSpPr>
        <p:spPr>
          <a:xfrm>
            <a:off x="415108" y="4054339"/>
            <a:ext cx="1580779" cy="754053"/>
          </a:xfrm>
          <a:prstGeom prst="rect">
            <a:avLst/>
          </a:prstGeom>
        </p:spPr>
        <p:txBody>
          <a:bodyPr wrap="square">
            <a:spAutoFit/>
          </a:bodyPr>
          <a:lstStyle/>
          <a:p>
            <a:pPr algn="ctr" defTabSz="624154">
              <a:defRPr/>
            </a:pPr>
            <a:r>
              <a:rPr lang="en-US" sz="1600" b="1" kern="0" dirty="0">
                <a:solidFill>
                  <a:srgbClr val="000000">
                    <a:lumMod val="95000"/>
                    <a:lumOff val="5000"/>
                  </a:srgbClr>
                </a:solidFill>
                <a:latin typeface="Arial" panose="020B0604020202020204"/>
                <a:cs typeface="Calibri" panose="020F0502020204030204" pitchFamily="34" charset="0"/>
              </a:rPr>
              <a:t>200+ </a:t>
            </a:r>
          </a:p>
          <a:p>
            <a:pPr algn="ctr" defTabSz="624154">
              <a:defRPr/>
            </a:pPr>
            <a:r>
              <a:rPr lang="en-US" sz="900" b="1" kern="0" dirty="0">
                <a:solidFill>
                  <a:srgbClr val="FFFFFF">
                    <a:lumMod val="50000"/>
                  </a:srgbClr>
                </a:solidFill>
                <a:latin typeface="Arial" panose="020B0604020202020204"/>
                <a:cs typeface="Calibri" panose="020F0502020204030204" pitchFamily="34" charset="0"/>
              </a:rPr>
              <a:t>ADOBE ANALYTICS AND TARGET CERTIFIED CONSULTANTS</a:t>
            </a:r>
          </a:p>
        </p:txBody>
      </p:sp>
      <p:sp>
        <p:nvSpPr>
          <p:cNvPr id="111" name="Rectangle 110">
            <a:extLst>
              <a:ext uri="{FF2B5EF4-FFF2-40B4-BE49-F238E27FC236}">
                <a16:creationId xmlns:a16="http://schemas.microsoft.com/office/drawing/2014/main" id="{310C60F2-A271-4348-9840-8DF473298C2D}"/>
              </a:ext>
            </a:extLst>
          </p:cNvPr>
          <p:cNvSpPr/>
          <p:nvPr/>
        </p:nvSpPr>
        <p:spPr>
          <a:xfrm>
            <a:off x="2182357" y="4043640"/>
            <a:ext cx="1292253" cy="754053"/>
          </a:xfrm>
          <a:prstGeom prst="rect">
            <a:avLst/>
          </a:prstGeom>
        </p:spPr>
        <p:txBody>
          <a:bodyPr wrap="square">
            <a:spAutoFit/>
          </a:bodyPr>
          <a:lstStyle/>
          <a:p>
            <a:pPr algn="ctr" defTabSz="624154">
              <a:defRPr/>
            </a:pPr>
            <a:r>
              <a:rPr lang="en-US" sz="1600" b="1" kern="0" dirty="0">
                <a:solidFill>
                  <a:srgbClr val="000000">
                    <a:lumMod val="95000"/>
                    <a:lumOff val="5000"/>
                  </a:srgbClr>
                </a:solidFill>
                <a:latin typeface="Arial" panose="020B0604020202020204"/>
                <a:cs typeface="Calibri" panose="020F0502020204030204" pitchFamily="34" charset="0"/>
              </a:rPr>
              <a:t>250+ </a:t>
            </a:r>
          </a:p>
          <a:p>
            <a:pPr algn="ctr" defTabSz="624154">
              <a:defRPr/>
            </a:pPr>
            <a:r>
              <a:rPr lang="en-US" sz="900" b="1" kern="0" dirty="0">
                <a:solidFill>
                  <a:srgbClr val="FFFFFF">
                    <a:lumMod val="50000"/>
                  </a:srgbClr>
                </a:solidFill>
                <a:latin typeface="Arial" panose="020B0604020202020204"/>
                <a:cs typeface="Calibri" panose="020F0502020204030204" pitchFamily="34" charset="0"/>
              </a:rPr>
              <a:t>ADOBE CAMPAIGN</a:t>
            </a:r>
          </a:p>
          <a:p>
            <a:pPr algn="ctr" defTabSz="624154">
              <a:defRPr/>
            </a:pPr>
            <a:r>
              <a:rPr lang="en-US" sz="900" b="1" kern="0" dirty="0">
                <a:solidFill>
                  <a:srgbClr val="FFFFFF">
                    <a:lumMod val="50000"/>
                  </a:srgbClr>
                </a:solidFill>
                <a:latin typeface="Arial" panose="020B0604020202020204"/>
                <a:cs typeface="Calibri" panose="020F0502020204030204" pitchFamily="34" charset="0"/>
              </a:rPr>
              <a:t>CERTIFIED CONSULTANTS</a:t>
            </a:r>
          </a:p>
        </p:txBody>
      </p:sp>
      <p:sp>
        <p:nvSpPr>
          <p:cNvPr id="112" name="Rectangle 111">
            <a:extLst>
              <a:ext uri="{FF2B5EF4-FFF2-40B4-BE49-F238E27FC236}">
                <a16:creationId xmlns:a16="http://schemas.microsoft.com/office/drawing/2014/main" id="{9EB9EF47-0C4C-794F-AFFD-8E19CA2365E1}"/>
              </a:ext>
            </a:extLst>
          </p:cNvPr>
          <p:cNvSpPr/>
          <p:nvPr/>
        </p:nvSpPr>
        <p:spPr>
          <a:xfrm>
            <a:off x="3756655" y="4104226"/>
            <a:ext cx="1245499" cy="477054"/>
          </a:xfrm>
          <a:prstGeom prst="rect">
            <a:avLst/>
          </a:prstGeom>
        </p:spPr>
        <p:txBody>
          <a:bodyPr wrap="square">
            <a:spAutoFit/>
          </a:bodyPr>
          <a:lstStyle/>
          <a:p>
            <a:pPr algn="ctr" defTabSz="624154">
              <a:defRPr/>
            </a:pPr>
            <a:r>
              <a:rPr lang="en-US" sz="1600" b="1" kern="0" dirty="0">
                <a:solidFill>
                  <a:srgbClr val="000000">
                    <a:lumMod val="95000"/>
                    <a:lumOff val="5000"/>
                  </a:srgbClr>
                </a:solidFill>
                <a:latin typeface="Arial" panose="020B0604020202020204"/>
                <a:cs typeface="Calibri" panose="020F0502020204030204" pitchFamily="34" charset="0"/>
              </a:rPr>
              <a:t>200+ </a:t>
            </a:r>
          </a:p>
          <a:p>
            <a:pPr algn="ctr" defTabSz="624154">
              <a:defRPr/>
            </a:pPr>
            <a:r>
              <a:rPr lang="en-US" sz="900" b="1" kern="0" dirty="0">
                <a:solidFill>
                  <a:srgbClr val="FFFFFF">
                    <a:lumMod val="50000"/>
                  </a:srgbClr>
                </a:solidFill>
                <a:latin typeface="Arial" panose="020B0604020202020204"/>
                <a:cs typeface="Calibri" panose="020F0502020204030204" pitchFamily="34" charset="0"/>
              </a:rPr>
              <a:t>CLIENTS</a:t>
            </a:r>
          </a:p>
        </p:txBody>
      </p:sp>
      <p:sp>
        <p:nvSpPr>
          <p:cNvPr id="100" name="Title 13"/>
          <p:cNvSpPr txBox="1">
            <a:spLocks/>
          </p:cNvSpPr>
          <p:nvPr/>
        </p:nvSpPr>
        <p:spPr>
          <a:xfrm>
            <a:off x="333681" y="2825739"/>
            <a:ext cx="4764346" cy="342182"/>
          </a:xfrm>
          <a:prstGeom prst="rect">
            <a:avLst/>
          </a:prstGeom>
          <a:solidFill>
            <a:schemeClr val="bg1"/>
          </a:solidFill>
        </p:spPr>
        <p:txBody>
          <a:bodyPr vert="horz" lIns="91440" tIns="45720" rIns="91440" bIns="45720" rtlCol="0" anchor="ctr">
            <a:norm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algn="ctr" defTabSz="624139">
              <a:lnSpc>
                <a:spcPct val="110000"/>
              </a:lnSpc>
              <a:defRPr/>
            </a:pPr>
            <a:r>
              <a:rPr lang="en-US" sz="900" spc="100" dirty="0">
                <a:solidFill>
                  <a:srgbClr val="FFFFFF">
                    <a:lumMod val="65000"/>
                  </a:srgbClr>
                </a:solidFill>
                <a:latin typeface="Arial" panose="020B0604020202020204"/>
                <a:ea typeface="MS PGothic" pitchFamily="34" charset="-128"/>
                <a:cs typeface="Calibri" panose="020F0502020204030204" pitchFamily="34" charset="0"/>
              </a:rPr>
              <a:t>//</a:t>
            </a:r>
            <a:r>
              <a:rPr lang="en-US" sz="900" spc="100" dirty="0">
                <a:solidFill>
                  <a:srgbClr val="000000">
                    <a:lumMod val="95000"/>
                    <a:lumOff val="5000"/>
                  </a:srgbClr>
                </a:solidFill>
                <a:latin typeface="Arial" panose="020B0604020202020204"/>
                <a:ea typeface="MS PGothic" pitchFamily="34" charset="-128"/>
                <a:cs typeface="Calibri" panose="020F0502020204030204" pitchFamily="34" charset="0"/>
              </a:rPr>
              <a:t> ADOBE PRACTICE QUICK STATS</a:t>
            </a:r>
          </a:p>
        </p:txBody>
      </p:sp>
      <p:sp>
        <p:nvSpPr>
          <p:cNvPr id="102" name="Rectangle 101"/>
          <p:cNvSpPr/>
          <p:nvPr/>
        </p:nvSpPr>
        <p:spPr>
          <a:xfrm>
            <a:off x="421188" y="3157123"/>
            <a:ext cx="1557248" cy="791478"/>
          </a:xfrm>
          <a:prstGeom prst="rect">
            <a:avLst/>
          </a:prstGeom>
          <a:noFill/>
          <a:ln w="3175">
            <a:solidFill>
              <a:schemeClr val="bg1">
                <a:lumMod val="85000"/>
              </a:schemeClr>
            </a:solidFill>
          </a:ln>
          <a:effectLst>
            <a:outerShdw blurRad="114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sp>
        <p:nvSpPr>
          <p:cNvPr id="103" name="Rectangle 102"/>
          <p:cNvSpPr/>
          <p:nvPr/>
        </p:nvSpPr>
        <p:spPr>
          <a:xfrm>
            <a:off x="421188" y="4007178"/>
            <a:ext cx="1557248" cy="791478"/>
          </a:xfrm>
          <a:prstGeom prst="rect">
            <a:avLst/>
          </a:prstGeom>
          <a:noFill/>
          <a:ln w="3175">
            <a:solidFill>
              <a:schemeClr val="bg1">
                <a:lumMod val="85000"/>
              </a:schemeClr>
            </a:solidFill>
          </a:ln>
          <a:effectLst>
            <a:outerShdw blurRad="114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sp>
        <p:nvSpPr>
          <p:cNvPr id="150" name="Rectangle 149"/>
          <p:cNvSpPr/>
          <p:nvPr/>
        </p:nvSpPr>
        <p:spPr>
          <a:xfrm>
            <a:off x="2037567" y="3157123"/>
            <a:ext cx="1554596" cy="791478"/>
          </a:xfrm>
          <a:prstGeom prst="rect">
            <a:avLst/>
          </a:prstGeom>
          <a:noFill/>
          <a:ln w="3175">
            <a:solidFill>
              <a:schemeClr val="bg1">
                <a:lumMod val="85000"/>
              </a:schemeClr>
            </a:solidFill>
          </a:ln>
          <a:effectLst>
            <a:outerShdw blurRad="114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sp>
        <p:nvSpPr>
          <p:cNvPr id="151" name="Rectangle 150"/>
          <p:cNvSpPr/>
          <p:nvPr/>
        </p:nvSpPr>
        <p:spPr>
          <a:xfrm>
            <a:off x="2037567" y="4007178"/>
            <a:ext cx="1554596" cy="791478"/>
          </a:xfrm>
          <a:prstGeom prst="rect">
            <a:avLst/>
          </a:prstGeom>
          <a:noFill/>
          <a:ln w="3175">
            <a:solidFill>
              <a:schemeClr val="bg1">
                <a:lumMod val="85000"/>
              </a:schemeClr>
            </a:solidFill>
          </a:ln>
          <a:effectLst>
            <a:outerShdw blurRad="114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sp>
        <p:nvSpPr>
          <p:cNvPr id="153" name="Rectangle 152"/>
          <p:cNvSpPr/>
          <p:nvPr/>
        </p:nvSpPr>
        <p:spPr>
          <a:xfrm>
            <a:off x="3651294" y="3157123"/>
            <a:ext cx="1490740" cy="791478"/>
          </a:xfrm>
          <a:prstGeom prst="rect">
            <a:avLst/>
          </a:prstGeom>
          <a:noFill/>
          <a:ln w="3175">
            <a:solidFill>
              <a:schemeClr val="bg1">
                <a:lumMod val="85000"/>
              </a:schemeClr>
            </a:solidFill>
          </a:ln>
          <a:effectLst>
            <a:outerShdw blurRad="114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sp>
        <p:nvSpPr>
          <p:cNvPr id="154" name="Rectangle 153"/>
          <p:cNvSpPr/>
          <p:nvPr/>
        </p:nvSpPr>
        <p:spPr>
          <a:xfrm>
            <a:off x="3651294" y="4007178"/>
            <a:ext cx="1490740" cy="791478"/>
          </a:xfrm>
          <a:prstGeom prst="rect">
            <a:avLst/>
          </a:prstGeom>
          <a:noFill/>
          <a:ln w="3175">
            <a:solidFill>
              <a:schemeClr val="bg1">
                <a:lumMod val="85000"/>
              </a:schemeClr>
            </a:solidFill>
          </a:ln>
          <a:effectLst>
            <a:outerShdw blurRad="1143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grpSp>
        <p:nvGrpSpPr>
          <p:cNvPr id="31" name="Group 30"/>
          <p:cNvGrpSpPr/>
          <p:nvPr/>
        </p:nvGrpSpPr>
        <p:grpSpPr>
          <a:xfrm>
            <a:off x="421188" y="1210741"/>
            <a:ext cx="8327917" cy="1018958"/>
            <a:chOff x="322127" y="1019618"/>
            <a:chExt cx="8327917" cy="1018958"/>
          </a:xfrm>
        </p:grpSpPr>
        <p:grpSp>
          <p:nvGrpSpPr>
            <p:cNvPr id="16" name="Group 15"/>
            <p:cNvGrpSpPr/>
            <p:nvPr/>
          </p:nvGrpSpPr>
          <p:grpSpPr>
            <a:xfrm>
              <a:off x="322127" y="1019618"/>
              <a:ext cx="941637" cy="1013899"/>
              <a:chOff x="333680" y="944756"/>
              <a:chExt cx="941637" cy="1135121"/>
            </a:xfrm>
          </p:grpSpPr>
          <p:sp>
            <p:nvSpPr>
              <p:cNvPr id="155" name="Rectangle 154"/>
              <p:cNvSpPr/>
              <p:nvPr/>
            </p:nvSpPr>
            <p:spPr>
              <a:xfrm>
                <a:off x="333680" y="944756"/>
                <a:ext cx="941637" cy="1135121"/>
              </a:xfrm>
              <a:prstGeom prst="rect">
                <a:avLst/>
              </a:prstGeom>
              <a:solidFill>
                <a:schemeClr val="bg1"/>
              </a:solidFill>
              <a:ln w="3175">
                <a:solidFill>
                  <a:schemeClr val="bg1">
                    <a:lumMod val="75000"/>
                  </a:schemeClr>
                </a:solid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grpSp>
            <p:nvGrpSpPr>
              <p:cNvPr id="15" name="Group 14"/>
              <p:cNvGrpSpPr/>
              <p:nvPr/>
            </p:nvGrpSpPr>
            <p:grpSpPr>
              <a:xfrm>
                <a:off x="333680" y="1526230"/>
                <a:ext cx="941637" cy="469625"/>
                <a:chOff x="340994" y="1469726"/>
                <a:chExt cx="934323" cy="469625"/>
              </a:xfrm>
            </p:grpSpPr>
            <p:sp>
              <p:nvSpPr>
                <p:cNvPr id="8" name="Rectangle 7"/>
                <p:cNvSpPr/>
                <p:nvPr/>
              </p:nvSpPr>
              <p:spPr>
                <a:xfrm>
                  <a:off x="340994" y="1524629"/>
                  <a:ext cx="934323" cy="414722"/>
                </a:xfrm>
                <a:prstGeom prst="rect">
                  <a:avLst/>
                </a:prstGeom>
                <a:solidFill>
                  <a:schemeClr val="tx1">
                    <a:lumMod val="65000"/>
                    <a:lumOff val="35000"/>
                    <a:alpha val="8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r>
                    <a:rPr lang="en-US" sz="800" b="1" dirty="0">
                      <a:solidFill>
                        <a:srgbClr val="FFFFFF"/>
                      </a:solidFill>
                      <a:latin typeface="Arial" panose="020B0604020202020204"/>
                    </a:rPr>
                    <a:t>EXPERIENCE </a:t>
                  </a:r>
                </a:p>
                <a:p>
                  <a:pPr algn="ctr" defTabSz="457102">
                    <a:defRPr/>
                  </a:pPr>
                  <a:r>
                    <a:rPr lang="en-US" sz="800" b="1" dirty="0">
                      <a:solidFill>
                        <a:srgbClr val="FFFFFF"/>
                      </a:solidFill>
                      <a:latin typeface="Arial" panose="020B0604020202020204"/>
                    </a:rPr>
                    <a:t>MANAGER</a:t>
                  </a:r>
                </a:p>
              </p:txBody>
            </p:sp>
            <p:sp>
              <p:nvSpPr>
                <p:cNvPr id="11" name="Right Triangle 10"/>
                <p:cNvSpPr/>
                <p:nvPr/>
              </p:nvSpPr>
              <p:spPr>
                <a:xfrm rot="-2700000">
                  <a:off x="754366" y="1469726"/>
                  <a:ext cx="100263" cy="100263"/>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dirty="0">
                    <a:solidFill>
                      <a:srgbClr val="FFFFFF"/>
                    </a:solidFill>
                    <a:latin typeface="Arial" panose="020B0604020202020204"/>
                  </a:endParaRPr>
                </a:p>
              </p:txBody>
            </p:sp>
          </p:grpSp>
        </p:grpSp>
        <p:pic>
          <p:nvPicPr>
            <p:cNvPr id="156" name="Picture 155">
              <a:extLst>
                <a:ext uri="{FF2B5EF4-FFF2-40B4-BE49-F238E27FC236}">
                  <a16:creationId xmlns:a16="http://schemas.microsoft.com/office/drawing/2014/main" id="{7C6757C1-5F33-134F-821A-E959F2AB569F}"/>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1984" t="2542" r="1984" b="2542"/>
            <a:stretch/>
          </p:blipFill>
          <p:spPr>
            <a:xfrm>
              <a:off x="595929" y="1133244"/>
              <a:ext cx="370062" cy="365760"/>
            </a:xfrm>
            <a:prstGeom prst="rect">
              <a:avLst/>
            </a:prstGeom>
          </p:spPr>
        </p:pic>
        <p:grpSp>
          <p:nvGrpSpPr>
            <p:cNvPr id="157" name="Group 156"/>
            <p:cNvGrpSpPr/>
            <p:nvPr/>
          </p:nvGrpSpPr>
          <p:grpSpPr>
            <a:xfrm>
              <a:off x="1576873" y="1019618"/>
              <a:ext cx="941637" cy="1013899"/>
              <a:chOff x="318440" y="944756"/>
              <a:chExt cx="941637" cy="1135121"/>
            </a:xfrm>
          </p:grpSpPr>
          <p:sp>
            <p:nvSpPr>
              <p:cNvPr id="168" name="Rectangle 167"/>
              <p:cNvSpPr/>
              <p:nvPr/>
            </p:nvSpPr>
            <p:spPr>
              <a:xfrm>
                <a:off x="318440" y="944756"/>
                <a:ext cx="941637" cy="1135121"/>
              </a:xfrm>
              <a:prstGeom prst="rect">
                <a:avLst/>
              </a:prstGeom>
              <a:solidFill>
                <a:schemeClr val="bg1"/>
              </a:solidFill>
              <a:ln w="3175">
                <a:solidFill>
                  <a:schemeClr val="bg1">
                    <a:lumMod val="75000"/>
                  </a:schemeClr>
                </a:solid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grpSp>
            <p:nvGrpSpPr>
              <p:cNvPr id="169" name="Group 168"/>
              <p:cNvGrpSpPr/>
              <p:nvPr/>
            </p:nvGrpSpPr>
            <p:grpSpPr>
              <a:xfrm>
                <a:off x="318440" y="1526230"/>
                <a:ext cx="941637" cy="469625"/>
                <a:chOff x="325872" y="1469726"/>
                <a:chExt cx="934323" cy="469625"/>
              </a:xfrm>
            </p:grpSpPr>
            <p:sp>
              <p:nvSpPr>
                <p:cNvPr id="170" name="Rectangle 169"/>
                <p:cNvSpPr/>
                <p:nvPr/>
              </p:nvSpPr>
              <p:spPr>
                <a:xfrm>
                  <a:off x="325872" y="1524629"/>
                  <a:ext cx="934323" cy="414722"/>
                </a:xfrm>
                <a:prstGeom prst="rect">
                  <a:avLst/>
                </a:prstGeom>
                <a:solidFill>
                  <a:schemeClr val="tx1">
                    <a:lumMod val="65000"/>
                    <a:lumOff val="35000"/>
                    <a:alpha val="8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r>
                    <a:rPr lang="en-US" sz="800" b="1" dirty="0">
                      <a:solidFill>
                        <a:srgbClr val="FFFFFF"/>
                      </a:solidFill>
                      <a:latin typeface="Arial" panose="020B0604020202020204"/>
                    </a:rPr>
                    <a:t>ADVANCED </a:t>
                  </a:r>
                </a:p>
                <a:p>
                  <a:pPr algn="ctr" defTabSz="457102">
                    <a:defRPr/>
                  </a:pPr>
                  <a:r>
                    <a:rPr lang="en-US" sz="800" b="1" dirty="0">
                      <a:solidFill>
                        <a:srgbClr val="FFFFFF"/>
                      </a:solidFill>
                      <a:latin typeface="Arial" panose="020B0604020202020204"/>
                    </a:rPr>
                    <a:t>ANALYTICS</a:t>
                  </a:r>
                </a:p>
              </p:txBody>
            </p:sp>
            <p:sp>
              <p:nvSpPr>
                <p:cNvPr id="172" name="Right Triangle 171"/>
                <p:cNvSpPr/>
                <p:nvPr/>
              </p:nvSpPr>
              <p:spPr>
                <a:xfrm rot="-2700000">
                  <a:off x="754366" y="1469726"/>
                  <a:ext cx="100263" cy="100263"/>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dirty="0">
                    <a:solidFill>
                      <a:srgbClr val="FFFFFF"/>
                    </a:solidFill>
                    <a:latin typeface="Arial" panose="020B0604020202020204"/>
                  </a:endParaRPr>
                </a:p>
              </p:txBody>
            </p:sp>
          </p:grpSp>
        </p:grpSp>
        <p:pic>
          <p:nvPicPr>
            <p:cNvPr id="173" name="Picture 172">
              <a:extLst>
                <a:ext uri="{FF2B5EF4-FFF2-40B4-BE49-F238E27FC236}">
                  <a16:creationId xmlns:a16="http://schemas.microsoft.com/office/drawing/2014/main" id="{03062036-7039-F74C-BCFC-ABD2966B0441}"/>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1855364" y="1128132"/>
              <a:ext cx="369143" cy="365760"/>
            </a:xfrm>
            <a:prstGeom prst="rect">
              <a:avLst/>
            </a:prstGeom>
          </p:spPr>
        </p:pic>
        <p:grpSp>
          <p:nvGrpSpPr>
            <p:cNvPr id="174" name="Group 173"/>
            <p:cNvGrpSpPr/>
            <p:nvPr/>
          </p:nvGrpSpPr>
          <p:grpSpPr>
            <a:xfrm>
              <a:off x="2821573" y="1019618"/>
              <a:ext cx="941637" cy="1013899"/>
              <a:chOff x="333680" y="944756"/>
              <a:chExt cx="941637" cy="1135121"/>
            </a:xfrm>
          </p:grpSpPr>
          <p:sp>
            <p:nvSpPr>
              <p:cNvPr id="175" name="Rectangle 174"/>
              <p:cNvSpPr/>
              <p:nvPr/>
            </p:nvSpPr>
            <p:spPr>
              <a:xfrm>
                <a:off x="333680" y="944756"/>
                <a:ext cx="941637" cy="1135121"/>
              </a:xfrm>
              <a:prstGeom prst="rect">
                <a:avLst/>
              </a:prstGeom>
              <a:solidFill>
                <a:schemeClr val="bg1"/>
              </a:solidFill>
              <a:ln w="3175">
                <a:solidFill>
                  <a:schemeClr val="bg1">
                    <a:lumMod val="75000"/>
                  </a:schemeClr>
                </a:solid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grpSp>
            <p:nvGrpSpPr>
              <p:cNvPr id="176" name="Group 175"/>
              <p:cNvGrpSpPr/>
              <p:nvPr/>
            </p:nvGrpSpPr>
            <p:grpSpPr>
              <a:xfrm>
                <a:off x="333680" y="1526230"/>
                <a:ext cx="941637" cy="469625"/>
                <a:chOff x="340994" y="1469726"/>
                <a:chExt cx="934323" cy="469625"/>
              </a:xfrm>
            </p:grpSpPr>
            <p:sp>
              <p:nvSpPr>
                <p:cNvPr id="177" name="Rectangle 176"/>
                <p:cNvSpPr/>
                <p:nvPr/>
              </p:nvSpPr>
              <p:spPr>
                <a:xfrm>
                  <a:off x="340994" y="1524629"/>
                  <a:ext cx="934323" cy="414722"/>
                </a:xfrm>
                <a:prstGeom prst="rect">
                  <a:avLst/>
                </a:prstGeom>
                <a:solidFill>
                  <a:schemeClr val="tx1">
                    <a:lumMod val="65000"/>
                    <a:lumOff val="35000"/>
                    <a:alpha val="8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r>
                    <a:rPr lang="en-US" sz="800" b="1" dirty="0">
                      <a:solidFill>
                        <a:srgbClr val="FFFFFF"/>
                      </a:solidFill>
                      <a:latin typeface="Arial" panose="020B0604020202020204"/>
                    </a:rPr>
                    <a:t>CAMPAIGN </a:t>
                  </a:r>
                </a:p>
                <a:p>
                  <a:pPr algn="ctr" defTabSz="457102">
                    <a:defRPr/>
                  </a:pPr>
                  <a:r>
                    <a:rPr lang="en-US" sz="800" b="1" dirty="0">
                      <a:solidFill>
                        <a:srgbClr val="FFFFFF"/>
                      </a:solidFill>
                      <a:latin typeface="Arial" panose="020B0604020202020204"/>
                    </a:rPr>
                    <a:t>MANAGER</a:t>
                  </a:r>
                </a:p>
              </p:txBody>
            </p:sp>
            <p:sp>
              <p:nvSpPr>
                <p:cNvPr id="178" name="Right Triangle 177"/>
                <p:cNvSpPr/>
                <p:nvPr/>
              </p:nvSpPr>
              <p:spPr>
                <a:xfrm rot="-2700000">
                  <a:off x="754366" y="1469726"/>
                  <a:ext cx="100263" cy="100263"/>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dirty="0">
                    <a:solidFill>
                      <a:srgbClr val="FFFFFF"/>
                    </a:solidFill>
                    <a:latin typeface="Arial" panose="020B0604020202020204"/>
                  </a:endParaRPr>
                </a:p>
              </p:txBody>
            </p:sp>
          </p:grpSp>
        </p:grpSp>
        <p:pic>
          <p:nvPicPr>
            <p:cNvPr id="179" name="Picture 178">
              <a:extLst>
                <a:ext uri="{FF2B5EF4-FFF2-40B4-BE49-F238E27FC236}">
                  <a16:creationId xmlns:a16="http://schemas.microsoft.com/office/drawing/2014/main" id="{E9CDAD3D-5B82-D945-84D2-2468BF0599D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3093710" y="1128132"/>
              <a:ext cx="366626" cy="365760"/>
            </a:xfrm>
            <a:prstGeom prst="rect">
              <a:avLst/>
            </a:prstGeom>
          </p:spPr>
        </p:pic>
        <p:grpSp>
          <p:nvGrpSpPr>
            <p:cNvPr id="180" name="Group 179"/>
            <p:cNvGrpSpPr/>
            <p:nvPr/>
          </p:nvGrpSpPr>
          <p:grpSpPr>
            <a:xfrm>
              <a:off x="4046726" y="1019618"/>
              <a:ext cx="941637" cy="1013899"/>
              <a:chOff x="333680" y="944756"/>
              <a:chExt cx="941637" cy="1135121"/>
            </a:xfrm>
          </p:grpSpPr>
          <p:sp>
            <p:nvSpPr>
              <p:cNvPr id="181" name="Rectangle 180"/>
              <p:cNvSpPr/>
              <p:nvPr/>
            </p:nvSpPr>
            <p:spPr>
              <a:xfrm>
                <a:off x="333680" y="944756"/>
                <a:ext cx="941637" cy="1135121"/>
              </a:xfrm>
              <a:prstGeom prst="rect">
                <a:avLst/>
              </a:prstGeom>
              <a:solidFill>
                <a:schemeClr val="bg1"/>
              </a:solidFill>
              <a:ln w="3175">
                <a:solidFill>
                  <a:schemeClr val="bg1">
                    <a:lumMod val="75000"/>
                  </a:schemeClr>
                </a:solid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grpSp>
            <p:nvGrpSpPr>
              <p:cNvPr id="182" name="Group 181"/>
              <p:cNvGrpSpPr/>
              <p:nvPr/>
            </p:nvGrpSpPr>
            <p:grpSpPr>
              <a:xfrm>
                <a:off x="333680" y="1526230"/>
                <a:ext cx="941637" cy="469625"/>
                <a:chOff x="340994" y="1469726"/>
                <a:chExt cx="934323" cy="469625"/>
              </a:xfrm>
            </p:grpSpPr>
            <p:sp>
              <p:nvSpPr>
                <p:cNvPr id="183" name="Rectangle 182"/>
                <p:cNvSpPr/>
                <p:nvPr/>
              </p:nvSpPr>
              <p:spPr>
                <a:xfrm>
                  <a:off x="340994" y="1524629"/>
                  <a:ext cx="934323" cy="414722"/>
                </a:xfrm>
                <a:prstGeom prst="rect">
                  <a:avLst/>
                </a:prstGeom>
                <a:solidFill>
                  <a:schemeClr val="tx1">
                    <a:lumMod val="65000"/>
                    <a:lumOff val="35000"/>
                    <a:alpha val="8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r>
                    <a:rPr lang="en-US" sz="800" b="1" dirty="0">
                      <a:solidFill>
                        <a:srgbClr val="FFFFFF"/>
                      </a:solidFill>
                      <a:latin typeface="Arial" panose="020B0604020202020204"/>
                    </a:rPr>
                    <a:t>AUDIENCE </a:t>
                  </a:r>
                </a:p>
                <a:p>
                  <a:pPr algn="ctr" defTabSz="457102">
                    <a:defRPr/>
                  </a:pPr>
                  <a:r>
                    <a:rPr lang="en-US" sz="800" b="1" dirty="0">
                      <a:solidFill>
                        <a:srgbClr val="FFFFFF"/>
                      </a:solidFill>
                      <a:latin typeface="Arial" panose="020B0604020202020204"/>
                    </a:rPr>
                    <a:t>MANAGER</a:t>
                  </a:r>
                </a:p>
              </p:txBody>
            </p:sp>
            <p:sp>
              <p:nvSpPr>
                <p:cNvPr id="184" name="Right Triangle 183"/>
                <p:cNvSpPr/>
                <p:nvPr/>
              </p:nvSpPr>
              <p:spPr>
                <a:xfrm rot="-2700000">
                  <a:off x="754366" y="1469726"/>
                  <a:ext cx="100263" cy="100263"/>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dirty="0">
                    <a:solidFill>
                      <a:srgbClr val="FFFFFF"/>
                    </a:solidFill>
                    <a:latin typeface="Arial" panose="020B0604020202020204"/>
                  </a:endParaRPr>
                </a:p>
              </p:txBody>
            </p:sp>
          </p:grpSp>
        </p:grpSp>
        <p:pic>
          <p:nvPicPr>
            <p:cNvPr id="185" name="Picture 184">
              <a:extLst>
                <a:ext uri="{FF2B5EF4-FFF2-40B4-BE49-F238E27FC236}">
                  <a16:creationId xmlns:a16="http://schemas.microsoft.com/office/drawing/2014/main" id="{1B23064E-29AD-174C-8CD7-282239D29992}"/>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330215" y="1135462"/>
              <a:ext cx="367285" cy="365760"/>
            </a:xfrm>
            <a:prstGeom prst="rect">
              <a:avLst/>
            </a:prstGeom>
          </p:spPr>
        </p:pic>
        <p:grpSp>
          <p:nvGrpSpPr>
            <p:cNvPr id="186" name="Group 185"/>
            <p:cNvGrpSpPr/>
            <p:nvPr/>
          </p:nvGrpSpPr>
          <p:grpSpPr>
            <a:xfrm>
              <a:off x="5275471" y="1019618"/>
              <a:ext cx="941637" cy="1013899"/>
              <a:chOff x="333680" y="944756"/>
              <a:chExt cx="941637" cy="1135121"/>
            </a:xfrm>
          </p:grpSpPr>
          <p:sp>
            <p:nvSpPr>
              <p:cNvPr id="187" name="Rectangle 186"/>
              <p:cNvSpPr/>
              <p:nvPr/>
            </p:nvSpPr>
            <p:spPr>
              <a:xfrm>
                <a:off x="333680" y="944756"/>
                <a:ext cx="941637" cy="1135121"/>
              </a:xfrm>
              <a:prstGeom prst="rect">
                <a:avLst/>
              </a:prstGeom>
              <a:solidFill>
                <a:schemeClr val="bg1"/>
              </a:solidFill>
              <a:ln w="3175">
                <a:solidFill>
                  <a:schemeClr val="bg1">
                    <a:lumMod val="75000"/>
                  </a:schemeClr>
                </a:solid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grpSp>
            <p:nvGrpSpPr>
              <p:cNvPr id="188" name="Group 187"/>
              <p:cNvGrpSpPr/>
              <p:nvPr/>
            </p:nvGrpSpPr>
            <p:grpSpPr>
              <a:xfrm>
                <a:off x="333680" y="1526230"/>
                <a:ext cx="941637" cy="469625"/>
                <a:chOff x="340994" y="1469726"/>
                <a:chExt cx="934323" cy="469625"/>
              </a:xfrm>
            </p:grpSpPr>
            <p:sp>
              <p:nvSpPr>
                <p:cNvPr id="189" name="Rectangle 188"/>
                <p:cNvSpPr/>
                <p:nvPr/>
              </p:nvSpPr>
              <p:spPr>
                <a:xfrm>
                  <a:off x="340994" y="1524629"/>
                  <a:ext cx="934323" cy="414722"/>
                </a:xfrm>
                <a:prstGeom prst="rect">
                  <a:avLst/>
                </a:prstGeom>
                <a:solidFill>
                  <a:schemeClr val="tx1">
                    <a:lumMod val="65000"/>
                    <a:lumOff val="35000"/>
                    <a:alpha val="8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r>
                    <a:rPr lang="en-US" sz="800" b="1" dirty="0">
                      <a:solidFill>
                        <a:srgbClr val="FFFFFF"/>
                      </a:solidFill>
                      <a:latin typeface="Arial" panose="020B0604020202020204"/>
                    </a:rPr>
                    <a:t>TARGET</a:t>
                  </a:r>
                </a:p>
              </p:txBody>
            </p:sp>
            <p:sp>
              <p:nvSpPr>
                <p:cNvPr id="190" name="Right Triangle 189"/>
                <p:cNvSpPr/>
                <p:nvPr/>
              </p:nvSpPr>
              <p:spPr>
                <a:xfrm rot="-2700000">
                  <a:off x="754366" y="1469726"/>
                  <a:ext cx="100263" cy="100263"/>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dirty="0">
                    <a:solidFill>
                      <a:srgbClr val="FFFFFF"/>
                    </a:solidFill>
                    <a:latin typeface="Arial" panose="020B0604020202020204"/>
                  </a:endParaRPr>
                </a:p>
              </p:txBody>
            </p:sp>
          </p:grpSp>
        </p:grpSp>
        <p:pic>
          <p:nvPicPr>
            <p:cNvPr id="191" name="Picture 190">
              <a:extLst>
                <a:ext uri="{FF2B5EF4-FFF2-40B4-BE49-F238E27FC236}">
                  <a16:creationId xmlns:a16="http://schemas.microsoft.com/office/drawing/2014/main" id="{9B086151-7F74-0E47-BD3B-F27CEC06E9FC}"/>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5545365" y="1128132"/>
              <a:ext cx="364962" cy="365760"/>
            </a:xfrm>
            <a:prstGeom prst="rect">
              <a:avLst/>
            </a:prstGeom>
          </p:spPr>
        </p:pic>
        <p:grpSp>
          <p:nvGrpSpPr>
            <p:cNvPr id="192" name="Group 191"/>
            <p:cNvGrpSpPr/>
            <p:nvPr/>
          </p:nvGrpSpPr>
          <p:grpSpPr>
            <a:xfrm>
              <a:off x="6502927" y="1024677"/>
              <a:ext cx="941637" cy="1013899"/>
              <a:chOff x="333680" y="944756"/>
              <a:chExt cx="941637" cy="1135121"/>
            </a:xfrm>
          </p:grpSpPr>
          <p:sp>
            <p:nvSpPr>
              <p:cNvPr id="193" name="Rectangle 192"/>
              <p:cNvSpPr/>
              <p:nvPr/>
            </p:nvSpPr>
            <p:spPr>
              <a:xfrm>
                <a:off x="333680" y="944756"/>
                <a:ext cx="941637" cy="1135121"/>
              </a:xfrm>
              <a:prstGeom prst="rect">
                <a:avLst/>
              </a:prstGeom>
              <a:solidFill>
                <a:schemeClr val="bg1"/>
              </a:solidFill>
              <a:ln w="3175">
                <a:solidFill>
                  <a:schemeClr val="bg1">
                    <a:lumMod val="75000"/>
                  </a:schemeClr>
                </a:solid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grpSp>
            <p:nvGrpSpPr>
              <p:cNvPr id="194" name="Group 193"/>
              <p:cNvGrpSpPr/>
              <p:nvPr/>
            </p:nvGrpSpPr>
            <p:grpSpPr>
              <a:xfrm>
                <a:off x="333680" y="1526230"/>
                <a:ext cx="941637" cy="469625"/>
                <a:chOff x="340994" y="1469726"/>
                <a:chExt cx="934323" cy="469625"/>
              </a:xfrm>
            </p:grpSpPr>
            <p:sp>
              <p:nvSpPr>
                <p:cNvPr id="195" name="Rectangle 194"/>
                <p:cNvSpPr/>
                <p:nvPr/>
              </p:nvSpPr>
              <p:spPr>
                <a:xfrm>
                  <a:off x="340994" y="1524629"/>
                  <a:ext cx="934323" cy="414722"/>
                </a:xfrm>
                <a:prstGeom prst="rect">
                  <a:avLst/>
                </a:prstGeom>
                <a:solidFill>
                  <a:schemeClr val="tx1">
                    <a:lumMod val="65000"/>
                    <a:lumOff val="35000"/>
                    <a:alpha val="8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r>
                    <a:rPr lang="en-US" sz="800" b="1" dirty="0">
                      <a:solidFill>
                        <a:srgbClr val="FFFFFF"/>
                      </a:solidFill>
                      <a:latin typeface="Arial" panose="020B0604020202020204"/>
                    </a:rPr>
                    <a:t>MARKETO</a:t>
                  </a:r>
                </a:p>
              </p:txBody>
            </p:sp>
            <p:sp>
              <p:nvSpPr>
                <p:cNvPr id="196" name="Right Triangle 195"/>
                <p:cNvSpPr/>
                <p:nvPr/>
              </p:nvSpPr>
              <p:spPr>
                <a:xfrm rot="-2700000">
                  <a:off x="754366" y="1469726"/>
                  <a:ext cx="100263" cy="100263"/>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dirty="0">
                    <a:solidFill>
                      <a:srgbClr val="FFFFFF"/>
                    </a:solidFill>
                    <a:latin typeface="Arial" panose="020B0604020202020204"/>
                  </a:endParaRPr>
                </a:p>
              </p:txBody>
            </p:sp>
          </p:grpSp>
        </p:grpSp>
        <p:pic>
          <p:nvPicPr>
            <p:cNvPr id="198" name="Picture 197">
              <a:extLst>
                <a:ext uri="{FF2B5EF4-FFF2-40B4-BE49-F238E27FC236}">
                  <a16:creationId xmlns:a16="http://schemas.microsoft.com/office/drawing/2014/main" id="{C318C816-F8F0-2140-BD28-FDAC9F30D500}"/>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794431" y="1142714"/>
              <a:ext cx="351255" cy="351255"/>
            </a:xfrm>
            <a:prstGeom prst="rect">
              <a:avLst/>
            </a:prstGeom>
          </p:spPr>
        </p:pic>
        <p:grpSp>
          <p:nvGrpSpPr>
            <p:cNvPr id="199" name="Group 198"/>
            <p:cNvGrpSpPr/>
            <p:nvPr/>
          </p:nvGrpSpPr>
          <p:grpSpPr>
            <a:xfrm>
              <a:off x="7708407" y="1024677"/>
              <a:ext cx="941637" cy="1013899"/>
              <a:chOff x="333680" y="944756"/>
              <a:chExt cx="941637" cy="1135121"/>
            </a:xfrm>
          </p:grpSpPr>
          <p:sp>
            <p:nvSpPr>
              <p:cNvPr id="200" name="Rectangle 199"/>
              <p:cNvSpPr/>
              <p:nvPr/>
            </p:nvSpPr>
            <p:spPr>
              <a:xfrm>
                <a:off x="333680" y="944756"/>
                <a:ext cx="941637" cy="1135121"/>
              </a:xfrm>
              <a:prstGeom prst="rect">
                <a:avLst/>
              </a:prstGeom>
              <a:solidFill>
                <a:schemeClr val="bg1"/>
              </a:solidFill>
              <a:ln w="3175">
                <a:solidFill>
                  <a:schemeClr val="bg1">
                    <a:lumMod val="75000"/>
                  </a:schemeClr>
                </a:solidFill>
              </a:ln>
              <a:effectLst>
                <a:outerShdw blurRad="1143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8">
                  <a:defRPr/>
                </a:pPr>
                <a:endParaRPr lang="en-US" sz="1400" dirty="0">
                  <a:solidFill>
                    <a:srgbClr val="000000"/>
                  </a:solidFill>
                  <a:latin typeface="Arial" panose="020B0604020202020204"/>
                </a:endParaRPr>
              </a:p>
            </p:txBody>
          </p:sp>
          <p:grpSp>
            <p:nvGrpSpPr>
              <p:cNvPr id="201" name="Group 200"/>
              <p:cNvGrpSpPr/>
              <p:nvPr/>
            </p:nvGrpSpPr>
            <p:grpSpPr>
              <a:xfrm>
                <a:off x="333680" y="1526230"/>
                <a:ext cx="941637" cy="469625"/>
                <a:chOff x="340994" y="1469726"/>
                <a:chExt cx="934323" cy="469625"/>
              </a:xfrm>
            </p:grpSpPr>
            <p:sp>
              <p:nvSpPr>
                <p:cNvPr id="202" name="Rectangle 201"/>
                <p:cNvSpPr/>
                <p:nvPr/>
              </p:nvSpPr>
              <p:spPr>
                <a:xfrm>
                  <a:off x="340994" y="1524629"/>
                  <a:ext cx="934323" cy="414722"/>
                </a:xfrm>
                <a:prstGeom prst="rect">
                  <a:avLst/>
                </a:prstGeom>
                <a:solidFill>
                  <a:schemeClr val="tx1">
                    <a:lumMod val="65000"/>
                    <a:lumOff val="35000"/>
                    <a:alpha val="8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r>
                    <a:rPr lang="en-US" sz="800" b="1" dirty="0">
                      <a:solidFill>
                        <a:srgbClr val="FFFFFF"/>
                      </a:solidFill>
                      <a:latin typeface="Arial" panose="020B0604020202020204"/>
                    </a:rPr>
                    <a:t>MAGENTO</a:t>
                  </a:r>
                </a:p>
              </p:txBody>
            </p:sp>
            <p:sp>
              <p:nvSpPr>
                <p:cNvPr id="203" name="Right Triangle 202"/>
                <p:cNvSpPr/>
                <p:nvPr/>
              </p:nvSpPr>
              <p:spPr>
                <a:xfrm rot="-2700000">
                  <a:off x="754366" y="1469726"/>
                  <a:ext cx="100263" cy="100263"/>
                </a:xfrm>
                <a:prstGeom prst="r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02">
                    <a:defRPr/>
                  </a:pPr>
                  <a:endParaRPr lang="en-US" sz="1800" dirty="0">
                    <a:solidFill>
                      <a:srgbClr val="FFFFFF"/>
                    </a:solidFill>
                    <a:latin typeface="Arial" panose="020B0604020202020204"/>
                  </a:endParaRPr>
                </a:p>
              </p:txBody>
            </p:sp>
          </p:grpSp>
        </p:grpSp>
        <p:pic>
          <p:nvPicPr>
            <p:cNvPr id="204" name="Picture 203">
              <a:extLst>
                <a:ext uri="{FF2B5EF4-FFF2-40B4-BE49-F238E27FC236}">
                  <a16:creationId xmlns:a16="http://schemas.microsoft.com/office/drawing/2014/main" id="{E9085A27-7BB5-544D-AE13-89D12B12FC28}"/>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65459" y="1207188"/>
              <a:ext cx="595311" cy="218018"/>
            </a:xfrm>
            <a:prstGeom prst="rect">
              <a:avLst/>
            </a:prstGeom>
          </p:spPr>
        </p:pic>
      </p:grpSp>
      <p:sp>
        <p:nvSpPr>
          <p:cNvPr id="205" name="TextBox 204"/>
          <p:cNvSpPr txBox="1"/>
          <p:nvPr/>
        </p:nvSpPr>
        <p:spPr>
          <a:xfrm>
            <a:off x="14789" y="672613"/>
            <a:ext cx="9175845" cy="405886"/>
          </a:xfrm>
          <a:prstGeom prst="rect">
            <a:avLst/>
          </a:prstGeom>
          <a:noFill/>
          <a:ln w="12700">
            <a:noFill/>
            <a:round/>
            <a:headEnd/>
            <a:tailEnd/>
          </a:ln>
        </p:spPr>
        <p:txBody>
          <a:bodyPr wrap="square" lIns="41532" tIns="41532" rIns="41532" bIns="41532">
            <a:spAutoFit/>
          </a:bodyPr>
          <a:lstStyle/>
          <a:p>
            <a:pPr marL="0" lvl="1" algn="ctr" defTabSz="555137" fontAlgn="base">
              <a:spcBef>
                <a:spcPct val="0"/>
              </a:spcBef>
              <a:spcAft>
                <a:spcPts val="200"/>
              </a:spcAft>
              <a:buClr>
                <a:srgbClr val="000000">
                  <a:lumMod val="65000"/>
                  <a:lumOff val="35000"/>
                </a:srgbClr>
              </a:buClr>
              <a:buSzPct val="80000"/>
              <a:defRPr/>
            </a:pPr>
            <a:r>
              <a:rPr lang="en-US" sz="1013" b="1" kern="0" dirty="0">
                <a:solidFill>
                  <a:srgbClr val="000000">
                    <a:lumMod val="85000"/>
                    <a:lumOff val="15000"/>
                  </a:srgbClr>
                </a:solidFill>
                <a:latin typeface="Arial" panose="020B0604020202020204"/>
                <a:ea typeface="Segoe UI" panose="020B0502040204020203" pitchFamily="34" charset="0"/>
                <a:cs typeface="Calibri" panose="020F0502020204030204" pitchFamily="34" charset="0"/>
              </a:rPr>
              <a:t>COGNIZANT – ADOBE CENTER OF EXCELLENCE </a:t>
            </a:r>
          </a:p>
          <a:p>
            <a:pPr marL="0" lvl="1" algn="ctr" defTabSz="555137" fontAlgn="base">
              <a:lnSpc>
                <a:spcPct val="110000"/>
              </a:lnSpc>
              <a:spcBef>
                <a:spcPct val="0"/>
              </a:spcBef>
              <a:spcAft>
                <a:spcPts val="200"/>
              </a:spcAft>
              <a:buClr>
                <a:srgbClr val="000000">
                  <a:lumMod val="65000"/>
                  <a:lumOff val="35000"/>
                </a:srgbClr>
              </a:buClr>
              <a:buSzPct val="80000"/>
              <a:defRPr/>
            </a:pPr>
            <a:r>
              <a:rPr lang="en-US" sz="900" kern="0" dirty="0">
                <a:solidFill>
                  <a:srgbClr val="000000">
                    <a:lumMod val="85000"/>
                    <a:lumOff val="15000"/>
                  </a:srgbClr>
                </a:solidFill>
                <a:latin typeface="Arial" panose="020B0604020202020204"/>
                <a:ea typeface="Segoe UI" panose="020B0502040204020203" pitchFamily="34" charset="0"/>
                <a:cs typeface="Calibri" panose="020F0502020204030204" pitchFamily="34" charset="0"/>
              </a:rPr>
              <a:t>Enabling business across industries to deliver engaging experiences to drive acquisitions, conversions and loyalty, using Adobe Experience Cloud.</a:t>
            </a:r>
          </a:p>
        </p:txBody>
      </p:sp>
      <p:sp>
        <p:nvSpPr>
          <p:cNvPr id="2" name="Footer Placeholder 1">
            <a:extLst>
              <a:ext uri="{FF2B5EF4-FFF2-40B4-BE49-F238E27FC236}">
                <a16:creationId xmlns:a16="http://schemas.microsoft.com/office/drawing/2014/main" id="{037924AA-9455-B749-818D-C1C52CDDA9B4}"/>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45BB05A8-98E5-864B-A5F9-013CAD0217C4}"/>
              </a:ext>
            </a:extLst>
          </p:cNvPr>
          <p:cNvSpPr>
            <a:spLocks noGrp="1"/>
          </p:cNvSpPr>
          <p:nvPr>
            <p:ph type="sldNum" sz="quarter" idx="13"/>
          </p:nvPr>
        </p:nvSpPr>
        <p:spPr/>
        <p:txBody>
          <a:bodyPr/>
          <a:lstStyle/>
          <a:p>
            <a:fld id="{CDEE2954-54E9-4846-B9AA-9D6731F553AF}" type="slidenum">
              <a:rPr lang="en-US" smtClean="0"/>
              <a:pPr/>
              <a:t>15</a:t>
            </a:fld>
            <a:endParaRPr lang="en-US" dirty="0"/>
          </a:p>
        </p:txBody>
      </p:sp>
    </p:spTree>
    <p:extLst>
      <p:ext uri="{BB962C8B-B14F-4D97-AF65-F5344CB8AC3E}">
        <p14:creationId xmlns:p14="http://schemas.microsoft.com/office/powerpoint/2010/main" val="256164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p:cNvSpPr>
            <a:spLocks noGrp="1"/>
          </p:cNvSpPr>
          <p:nvPr>
            <p:ph type="title"/>
          </p:nvPr>
        </p:nvSpPr>
        <p:spPr/>
        <p:txBody>
          <a:bodyPr/>
          <a:lstStyle/>
          <a:p>
            <a:r>
              <a:rPr lang="en-US"/>
              <a:t>Cognizant Applies Data and AI lenses to Hypotheses that inform future targeting, segmentation, and campaign planning/execution</a:t>
            </a:r>
          </a:p>
        </p:txBody>
      </p:sp>
      <p:sp>
        <p:nvSpPr>
          <p:cNvPr id="7" name="Freeform 6"/>
          <p:cNvSpPr/>
          <p:nvPr/>
        </p:nvSpPr>
        <p:spPr>
          <a:xfrm>
            <a:off x="3545175" y="1371756"/>
            <a:ext cx="2060606" cy="764382"/>
          </a:xfrm>
          <a:custGeom>
            <a:avLst/>
            <a:gdLst>
              <a:gd name="connsiteX0" fmla="*/ 71438 w 2043113"/>
              <a:gd name="connsiteY0" fmla="*/ 962025 h 962025"/>
              <a:gd name="connsiteX1" fmla="*/ 0 w 2043113"/>
              <a:gd name="connsiteY1" fmla="*/ 962025 h 962025"/>
              <a:gd name="connsiteX2" fmla="*/ 1038225 w 2043113"/>
              <a:gd name="connsiteY2" fmla="*/ 404813 h 962025"/>
              <a:gd name="connsiteX3" fmla="*/ 1428750 w 2043113"/>
              <a:gd name="connsiteY3" fmla="*/ 0 h 962025"/>
              <a:gd name="connsiteX4" fmla="*/ 2043113 w 2043113"/>
              <a:gd name="connsiteY4" fmla="*/ 0 h 962025"/>
              <a:gd name="connsiteX0" fmla="*/ 71481 w 2043156"/>
              <a:gd name="connsiteY0" fmla="*/ 962025 h 962025"/>
              <a:gd name="connsiteX1" fmla="*/ 43 w 2043156"/>
              <a:gd name="connsiteY1" fmla="*/ 962025 h 962025"/>
              <a:gd name="connsiteX2" fmla="*/ 1038268 w 2043156"/>
              <a:gd name="connsiteY2" fmla="*/ 404813 h 962025"/>
              <a:gd name="connsiteX3" fmla="*/ 1428793 w 2043156"/>
              <a:gd name="connsiteY3" fmla="*/ 0 h 962025"/>
              <a:gd name="connsiteX4" fmla="*/ 2043156 w 2043156"/>
              <a:gd name="connsiteY4" fmla="*/ 0 h 962025"/>
              <a:gd name="connsiteX0" fmla="*/ 71492 w 2043167"/>
              <a:gd name="connsiteY0" fmla="*/ 962025 h 962025"/>
              <a:gd name="connsiteX1" fmla="*/ 54 w 2043167"/>
              <a:gd name="connsiteY1" fmla="*/ 962025 h 962025"/>
              <a:gd name="connsiteX2" fmla="*/ 1038279 w 2043167"/>
              <a:gd name="connsiteY2" fmla="*/ 404813 h 962025"/>
              <a:gd name="connsiteX3" fmla="*/ 1428804 w 2043167"/>
              <a:gd name="connsiteY3" fmla="*/ 0 h 962025"/>
              <a:gd name="connsiteX4" fmla="*/ 2043167 w 2043167"/>
              <a:gd name="connsiteY4" fmla="*/ 0 h 962025"/>
              <a:gd name="connsiteX0" fmla="*/ 75445 w 2047120"/>
              <a:gd name="connsiteY0" fmla="*/ 962025 h 962025"/>
              <a:gd name="connsiteX1" fmla="*/ 4007 w 2047120"/>
              <a:gd name="connsiteY1" fmla="*/ 962025 h 962025"/>
              <a:gd name="connsiteX2" fmla="*/ 1042232 w 2047120"/>
              <a:gd name="connsiteY2" fmla="*/ 404813 h 962025"/>
              <a:gd name="connsiteX3" fmla="*/ 1432757 w 2047120"/>
              <a:gd name="connsiteY3" fmla="*/ 0 h 962025"/>
              <a:gd name="connsiteX4" fmla="*/ 2047120 w 2047120"/>
              <a:gd name="connsiteY4" fmla="*/ 0 h 962025"/>
              <a:gd name="connsiteX0" fmla="*/ 71992 w 2043667"/>
              <a:gd name="connsiteY0" fmla="*/ 962025 h 962025"/>
              <a:gd name="connsiteX1" fmla="*/ 554 w 2043667"/>
              <a:gd name="connsiteY1" fmla="*/ 962025 h 962025"/>
              <a:gd name="connsiteX2" fmla="*/ 1038779 w 2043667"/>
              <a:gd name="connsiteY2" fmla="*/ 404813 h 962025"/>
              <a:gd name="connsiteX3" fmla="*/ 1429304 w 2043667"/>
              <a:gd name="connsiteY3" fmla="*/ 0 h 962025"/>
              <a:gd name="connsiteX4" fmla="*/ 2043667 w 2043667"/>
              <a:gd name="connsiteY4" fmla="*/ 0 h 962025"/>
              <a:gd name="connsiteX0" fmla="*/ 72263 w 2043938"/>
              <a:gd name="connsiteY0" fmla="*/ 962025 h 962025"/>
              <a:gd name="connsiteX1" fmla="*/ 825 w 2043938"/>
              <a:gd name="connsiteY1" fmla="*/ 962025 h 962025"/>
              <a:gd name="connsiteX2" fmla="*/ 1039050 w 2043938"/>
              <a:gd name="connsiteY2" fmla="*/ 404813 h 962025"/>
              <a:gd name="connsiteX3" fmla="*/ 1429575 w 2043938"/>
              <a:gd name="connsiteY3" fmla="*/ 0 h 962025"/>
              <a:gd name="connsiteX4" fmla="*/ 2043938 w 2043938"/>
              <a:gd name="connsiteY4" fmla="*/ 0 h 962025"/>
              <a:gd name="connsiteX0" fmla="*/ 72263 w 2043938"/>
              <a:gd name="connsiteY0" fmla="*/ 962025 h 962025"/>
              <a:gd name="connsiteX1" fmla="*/ 825 w 2043938"/>
              <a:gd name="connsiteY1" fmla="*/ 962025 h 962025"/>
              <a:gd name="connsiteX2" fmla="*/ 1039050 w 2043938"/>
              <a:gd name="connsiteY2" fmla="*/ 404813 h 962025"/>
              <a:gd name="connsiteX3" fmla="*/ 1394650 w 2043938"/>
              <a:gd name="connsiteY3" fmla="*/ 38100 h 962025"/>
              <a:gd name="connsiteX4" fmla="*/ 2043938 w 2043938"/>
              <a:gd name="connsiteY4" fmla="*/ 0 h 962025"/>
              <a:gd name="connsiteX0" fmla="*/ 72263 w 2043938"/>
              <a:gd name="connsiteY0" fmla="*/ 930275 h 930275"/>
              <a:gd name="connsiteX1" fmla="*/ 825 w 2043938"/>
              <a:gd name="connsiteY1" fmla="*/ 930275 h 930275"/>
              <a:gd name="connsiteX2" fmla="*/ 1039050 w 2043938"/>
              <a:gd name="connsiteY2" fmla="*/ 373063 h 930275"/>
              <a:gd name="connsiteX3" fmla="*/ 1394650 w 2043938"/>
              <a:gd name="connsiteY3" fmla="*/ 6350 h 930275"/>
              <a:gd name="connsiteX4" fmla="*/ 2043938 w 2043938"/>
              <a:gd name="connsiteY4" fmla="*/ 0 h 930275"/>
              <a:gd name="connsiteX0" fmla="*/ 72263 w 2043938"/>
              <a:gd name="connsiteY0" fmla="*/ 923925 h 923925"/>
              <a:gd name="connsiteX1" fmla="*/ 825 w 2043938"/>
              <a:gd name="connsiteY1" fmla="*/ 923925 h 923925"/>
              <a:gd name="connsiteX2" fmla="*/ 1039050 w 2043938"/>
              <a:gd name="connsiteY2" fmla="*/ 366713 h 923925"/>
              <a:gd name="connsiteX3" fmla="*/ 1394650 w 2043938"/>
              <a:gd name="connsiteY3" fmla="*/ 0 h 923925"/>
              <a:gd name="connsiteX4" fmla="*/ 2043938 w 2043938"/>
              <a:gd name="connsiteY4" fmla="*/ 9525 h 923925"/>
              <a:gd name="connsiteX0" fmla="*/ 72263 w 2043938"/>
              <a:gd name="connsiteY0" fmla="*/ 930275 h 930275"/>
              <a:gd name="connsiteX1" fmla="*/ 825 w 2043938"/>
              <a:gd name="connsiteY1" fmla="*/ 930275 h 930275"/>
              <a:gd name="connsiteX2" fmla="*/ 1039050 w 2043938"/>
              <a:gd name="connsiteY2" fmla="*/ 373063 h 930275"/>
              <a:gd name="connsiteX3" fmla="*/ 1394650 w 2043938"/>
              <a:gd name="connsiteY3" fmla="*/ 6350 h 930275"/>
              <a:gd name="connsiteX4" fmla="*/ 2043938 w 2043938"/>
              <a:gd name="connsiteY4" fmla="*/ 0 h 930275"/>
              <a:gd name="connsiteX0" fmla="*/ 72263 w 2043938"/>
              <a:gd name="connsiteY0" fmla="*/ 923925 h 923925"/>
              <a:gd name="connsiteX1" fmla="*/ 825 w 2043938"/>
              <a:gd name="connsiteY1" fmla="*/ 923925 h 923925"/>
              <a:gd name="connsiteX2" fmla="*/ 1039050 w 2043938"/>
              <a:gd name="connsiteY2" fmla="*/ 366713 h 923925"/>
              <a:gd name="connsiteX3" fmla="*/ 1394650 w 2043938"/>
              <a:gd name="connsiteY3" fmla="*/ 0 h 923925"/>
              <a:gd name="connsiteX4" fmla="*/ 2043938 w 2043938"/>
              <a:gd name="connsiteY4" fmla="*/ 5556 h 923925"/>
              <a:gd name="connsiteX0" fmla="*/ 72263 w 2041557"/>
              <a:gd name="connsiteY0" fmla="*/ 925512 h 925512"/>
              <a:gd name="connsiteX1" fmla="*/ 825 w 2041557"/>
              <a:gd name="connsiteY1" fmla="*/ 925512 h 925512"/>
              <a:gd name="connsiteX2" fmla="*/ 1039050 w 2041557"/>
              <a:gd name="connsiteY2" fmla="*/ 368300 h 925512"/>
              <a:gd name="connsiteX3" fmla="*/ 1394650 w 2041557"/>
              <a:gd name="connsiteY3" fmla="*/ 1587 h 925512"/>
              <a:gd name="connsiteX4" fmla="*/ 2041557 w 2041557"/>
              <a:gd name="connsiteY4" fmla="*/ 0 h 925512"/>
              <a:gd name="connsiteX0" fmla="*/ 72263 w 2041557"/>
              <a:gd name="connsiteY0" fmla="*/ 925512 h 925512"/>
              <a:gd name="connsiteX1" fmla="*/ 825 w 2041557"/>
              <a:gd name="connsiteY1" fmla="*/ 925512 h 925512"/>
              <a:gd name="connsiteX2" fmla="*/ 1039050 w 2041557"/>
              <a:gd name="connsiteY2" fmla="*/ 368300 h 925512"/>
              <a:gd name="connsiteX3" fmla="*/ 1289875 w 2041557"/>
              <a:gd name="connsiteY3" fmla="*/ 125412 h 925512"/>
              <a:gd name="connsiteX4" fmla="*/ 2041557 w 2041557"/>
              <a:gd name="connsiteY4" fmla="*/ 0 h 925512"/>
              <a:gd name="connsiteX0" fmla="*/ 72263 w 2055844"/>
              <a:gd name="connsiteY0" fmla="*/ 800100 h 800100"/>
              <a:gd name="connsiteX1" fmla="*/ 825 w 2055844"/>
              <a:gd name="connsiteY1" fmla="*/ 800100 h 800100"/>
              <a:gd name="connsiteX2" fmla="*/ 1039050 w 2055844"/>
              <a:gd name="connsiteY2" fmla="*/ 242888 h 800100"/>
              <a:gd name="connsiteX3" fmla="*/ 1289875 w 2055844"/>
              <a:gd name="connsiteY3" fmla="*/ 0 h 800100"/>
              <a:gd name="connsiteX4" fmla="*/ 2055844 w 2055844"/>
              <a:gd name="connsiteY4" fmla="*/ 22225 h 800100"/>
              <a:gd name="connsiteX0" fmla="*/ 72263 w 2055844"/>
              <a:gd name="connsiteY0" fmla="*/ 777875 h 777875"/>
              <a:gd name="connsiteX1" fmla="*/ 825 w 2055844"/>
              <a:gd name="connsiteY1" fmla="*/ 777875 h 777875"/>
              <a:gd name="connsiteX2" fmla="*/ 1039050 w 2055844"/>
              <a:gd name="connsiteY2" fmla="*/ 220663 h 777875"/>
              <a:gd name="connsiteX3" fmla="*/ 1254156 w 2055844"/>
              <a:gd name="connsiteY3" fmla="*/ 13493 h 777875"/>
              <a:gd name="connsiteX4" fmla="*/ 2055844 w 2055844"/>
              <a:gd name="connsiteY4" fmla="*/ 0 h 777875"/>
              <a:gd name="connsiteX0" fmla="*/ 72263 w 2058225"/>
              <a:gd name="connsiteY0" fmla="*/ 764382 h 764382"/>
              <a:gd name="connsiteX1" fmla="*/ 825 w 2058225"/>
              <a:gd name="connsiteY1" fmla="*/ 764382 h 764382"/>
              <a:gd name="connsiteX2" fmla="*/ 1039050 w 2058225"/>
              <a:gd name="connsiteY2" fmla="*/ 207170 h 764382"/>
              <a:gd name="connsiteX3" fmla="*/ 1254156 w 2058225"/>
              <a:gd name="connsiteY3" fmla="*/ 0 h 764382"/>
              <a:gd name="connsiteX4" fmla="*/ 2058225 w 2058225"/>
              <a:gd name="connsiteY4" fmla="*/ 7938 h 764382"/>
              <a:gd name="connsiteX0" fmla="*/ 72263 w 2060606"/>
              <a:gd name="connsiteY0" fmla="*/ 764382 h 764382"/>
              <a:gd name="connsiteX1" fmla="*/ 825 w 2060606"/>
              <a:gd name="connsiteY1" fmla="*/ 764382 h 764382"/>
              <a:gd name="connsiteX2" fmla="*/ 1039050 w 2060606"/>
              <a:gd name="connsiteY2" fmla="*/ 207170 h 764382"/>
              <a:gd name="connsiteX3" fmla="*/ 1254156 w 2060606"/>
              <a:gd name="connsiteY3" fmla="*/ 0 h 764382"/>
              <a:gd name="connsiteX4" fmla="*/ 2060606 w 2060606"/>
              <a:gd name="connsiteY4" fmla="*/ 17463 h 764382"/>
              <a:gd name="connsiteX0" fmla="*/ 72263 w 2060606"/>
              <a:gd name="connsiteY0" fmla="*/ 764382 h 764382"/>
              <a:gd name="connsiteX1" fmla="*/ 825 w 2060606"/>
              <a:gd name="connsiteY1" fmla="*/ 764382 h 764382"/>
              <a:gd name="connsiteX2" fmla="*/ 1039050 w 2060606"/>
              <a:gd name="connsiteY2" fmla="*/ 207170 h 764382"/>
              <a:gd name="connsiteX3" fmla="*/ 1254156 w 2060606"/>
              <a:gd name="connsiteY3" fmla="*/ 0 h 764382"/>
              <a:gd name="connsiteX4" fmla="*/ 2060606 w 2060606"/>
              <a:gd name="connsiteY4" fmla="*/ 10319 h 764382"/>
              <a:gd name="connsiteX0" fmla="*/ 72263 w 2060606"/>
              <a:gd name="connsiteY0" fmla="*/ 764382 h 764382"/>
              <a:gd name="connsiteX1" fmla="*/ 825 w 2060606"/>
              <a:gd name="connsiteY1" fmla="*/ 764382 h 764382"/>
              <a:gd name="connsiteX2" fmla="*/ 1039050 w 2060606"/>
              <a:gd name="connsiteY2" fmla="*/ 207170 h 764382"/>
              <a:gd name="connsiteX3" fmla="*/ 1254156 w 2060606"/>
              <a:gd name="connsiteY3" fmla="*/ 0 h 764382"/>
              <a:gd name="connsiteX4" fmla="*/ 2060606 w 2060606"/>
              <a:gd name="connsiteY4" fmla="*/ 3175 h 764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0606" h="764382">
                <a:moveTo>
                  <a:pt x="72263" y="764382"/>
                </a:moveTo>
                <a:lnTo>
                  <a:pt x="825" y="764382"/>
                </a:lnTo>
                <a:cubicBezTo>
                  <a:pt x="-24574" y="221457"/>
                  <a:pt x="540575" y="-69055"/>
                  <a:pt x="1039050" y="207170"/>
                </a:cubicBezTo>
                <a:lnTo>
                  <a:pt x="1254156" y="0"/>
                </a:lnTo>
                <a:lnTo>
                  <a:pt x="2060606" y="3175"/>
                </a:lnTo>
              </a:path>
            </a:pathLst>
          </a:custGeom>
          <a:noFill/>
          <a:ln>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Freeform 9"/>
          <p:cNvSpPr/>
          <p:nvPr/>
        </p:nvSpPr>
        <p:spPr>
          <a:xfrm>
            <a:off x="4612799" y="1599562"/>
            <a:ext cx="1281906" cy="922338"/>
          </a:xfrm>
          <a:custGeom>
            <a:avLst/>
            <a:gdLst>
              <a:gd name="connsiteX0" fmla="*/ 0 w 1282700"/>
              <a:gd name="connsiteY0" fmla="*/ 0 h 1028700"/>
              <a:gd name="connsiteX1" fmla="*/ 120650 w 1282700"/>
              <a:gd name="connsiteY1" fmla="*/ 854075 h 1028700"/>
              <a:gd name="connsiteX2" fmla="*/ 301625 w 1282700"/>
              <a:gd name="connsiteY2" fmla="*/ 1028700 h 1028700"/>
              <a:gd name="connsiteX3" fmla="*/ 1282700 w 1282700"/>
              <a:gd name="connsiteY3" fmla="*/ 1028700 h 1028700"/>
              <a:gd name="connsiteX0" fmla="*/ 0 w 1282700"/>
              <a:gd name="connsiteY0" fmla="*/ 0 h 1028700"/>
              <a:gd name="connsiteX1" fmla="*/ 123825 w 1282700"/>
              <a:gd name="connsiteY1" fmla="*/ 844550 h 1028700"/>
              <a:gd name="connsiteX2" fmla="*/ 301625 w 1282700"/>
              <a:gd name="connsiteY2" fmla="*/ 1028700 h 1028700"/>
              <a:gd name="connsiteX3" fmla="*/ 1282700 w 1282700"/>
              <a:gd name="connsiteY3" fmla="*/ 1028700 h 1028700"/>
              <a:gd name="connsiteX0" fmla="*/ 0 w 1282700"/>
              <a:gd name="connsiteY0" fmla="*/ 0 h 1028700"/>
              <a:gd name="connsiteX1" fmla="*/ 123825 w 1282700"/>
              <a:gd name="connsiteY1" fmla="*/ 844550 h 1028700"/>
              <a:gd name="connsiteX2" fmla="*/ 301625 w 1282700"/>
              <a:gd name="connsiteY2" fmla="*/ 1028700 h 1028700"/>
              <a:gd name="connsiteX3" fmla="*/ 1282700 w 1282700"/>
              <a:gd name="connsiteY3" fmla="*/ 1028700 h 1028700"/>
              <a:gd name="connsiteX0" fmla="*/ 0 w 1282700"/>
              <a:gd name="connsiteY0" fmla="*/ 0 h 1028700"/>
              <a:gd name="connsiteX1" fmla="*/ 120650 w 1282700"/>
              <a:gd name="connsiteY1" fmla="*/ 844550 h 1028700"/>
              <a:gd name="connsiteX2" fmla="*/ 301625 w 1282700"/>
              <a:gd name="connsiteY2" fmla="*/ 1028700 h 1028700"/>
              <a:gd name="connsiteX3" fmla="*/ 1282700 w 1282700"/>
              <a:gd name="connsiteY3" fmla="*/ 1028700 h 1028700"/>
              <a:gd name="connsiteX0" fmla="*/ 0 w 1282700"/>
              <a:gd name="connsiteY0" fmla="*/ 0 h 1028700"/>
              <a:gd name="connsiteX1" fmla="*/ 120650 w 1282700"/>
              <a:gd name="connsiteY1" fmla="*/ 844550 h 1028700"/>
              <a:gd name="connsiteX2" fmla="*/ 301625 w 1282700"/>
              <a:gd name="connsiteY2" fmla="*/ 1028700 h 1028700"/>
              <a:gd name="connsiteX3" fmla="*/ 1282700 w 1282700"/>
              <a:gd name="connsiteY3" fmla="*/ 1028700 h 1028700"/>
              <a:gd name="connsiteX0" fmla="*/ 0 w 1282700"/>
              <a:gd name="connsiteY0" fmla="*/ 0 h 1028700"/>
              <a:gd name="connsiteX1" fmla="*/ 120650 w 1282700"/>
              <a:gd name="connsiteY1" fmla="*/ 844550 h 1028700"/>
              <a:gd name="connsiteX2" fmla="*/ 301625 w 1282700"/>
              <a:gd name="connsiteY2" fmla="*/ 1028700 h 1028700"/>
              <a:gd name="connsiteX3" fmla="*/ 1282700 w 1282700"/>
              <a:gd name="connsiteY3" fmla="*/ 1028700 h 1028700"/>
              <a:gd name="connsiteX0" fmla="*/ 0 w 1282700"/>
              <a:gd name="connsiteY0" fmla="*/ 0 h 1028700"/>
              <a:gd name="connsiteX1" fmla="*/ 120650 w 1282700"/>
              <a:gd name="connsiteY1" fmla="*/ 844550 h 1028700"/>
              <a:gd name="connsiteX2" fmla="*/ 301625 w 1282700"/>
              <a:gd name="connsiteY2" fmla="*/ 1028700 h 1028700"/>
              <a:gd name="connsiteX3" fmla="*/ 1282700 w 1282700"/>
              <a:gd name="connsiteY3" fmla="*/ 1028700 h 1028700"/>
              <a:gd name="connsiteX0" fmla="*/ 0 w 1282700"/>
              <a:gd name="connsiteY0" fmla="*/ 0 h 1028700"/>
              <a:gd name="connsiteX1" fmla="*/ 120650 w 1282700"/>
              <a:gd name="connsiteY1" fmla="*/ 844550 h 1028700"/>
              <a:gd name="connsiteX2" fmla="*/ 301625 w 1282700"/>
              <a:gd name="connsiteY2" fmla="*/ 1028700 h 1028700"/>
              <a:gd name="connsiteX3" fmla="*/ 1282700 w 1282700"/>
              <a:gd name="connsiteY3" fmla="*/ 1028700 h 1028700"/>
              <a:gd name="connsiteX0" fmla="*/ 0 w 1282700"/>
              <a:gd name="connsiteY0" fmla="*/ 0 h 1028700"/>
              <a:gd name="connsiteX1" fmla="*/ 120650 w 1282700"/>
              <a:gd name="connsiteY1" fmla="*/ 844550 h 1028700"/>
              <a:gd name="connsiteX2" fmla="*/ 301625 w 1282700"/>
              <a:gd name="connsiteY2" fmla="*/ 1028700 h 1028700"/>
              <a:gd name="connsiteX3" fmla="*/ 1282700 w 1282700"/>
              <a:gd name="connsiteY3" fmla="*/ 1028700 h 1028700"/>
              <a:gd name="connsiteX0" fmla="*/ 0 w 1282700"/>
              <a:gd name="connsiteY0" fmla="*/ 0 h 1028700"/>
              <a:gd name="connsiteX1" fmla="*/ 120650 w 1282700"/>
              <a:gd name="connsiteY1" fmla="*/ 844550 h 1028700"/>
              <a:gd name="connsiteX2" fmla="*/ 269875 w 1282700"/>
              <a:gd name="connsiteY2" fmla="*/ 984250 h 1028700"/>
              <a:gd name="connsiteX3" fmla="*/ 1282700 w 1282700"/>
              <a:gd name="connsiteY3" fmla="*/ 1028700 h 1028700"/>
              <a:gd name="connsiteX0" fmla="*/ 0 w 1282700"/>
              <a:gd name="connsiteY0" fmla="*/ 0 h 984250"/>
              <a:gd name="connsiteX1" fmla="*/ 120650 w 1282700"/>
              <a:gd name="connsiteY1" fmla="*/ 844550 h 984250"/>
              <a:gd name="connsiteX2" fmla="*/ 269875 w 1282700"/>
              <a:gd name="connsiteY2" fmla="*/ 984250 h 984250"/>
              <a:gd name="connsiteX3" fmla="*/ 1282700 w 1282700"/>
              <a:gd name="connsiteY3" fmla="*/ 965200 h 984250"/>
              <a:gd name="connsiteX0" fmla="*/ 0 w 1282700"/>
              <a:gd name="connsiteY0" fmla="*/ 0 h 990600"/>
              <a:gd name="connsiteX1" fmla="*/ 120650 w 1282700"/>
              <a:gd name="connsiteY1" fmla="*/ 844550 h 990600"/>
              <a:gd name="connsiteX2" fmla="*/ 269875 w 1282700"/>
              <a:gd name="connsiteY2" fmla="*/ 984250 h 990600"/>
              <a:gd name="connsiteX3" fmla="*/ 1282700 w 1282700"/>
              <a:gd name="connsiteY3" fmla="*/ 990600 h 990600"/>
              <a:gd name="connsiteX0" fmla="*/ 0 w 1282700"/>
              <a:gd name="connsiteY0" fmla="*/ 0 h 984250"/>
              <a:gd name="connsiteX1" fmla="*/ 120650 w 1282700"/>
              <a:gd name="connsiteY1" fmla="*/ 844550 h 984250"/>
              <a:gd name="connsiteX2" fmla="*/ 269875 w 1282700"/>
              <a:gd name="connsiteY2" fmla="*/ 984250 h 984250"/>
              <a:gd name="connsiteX3" fmla="*/ 1282700 w 1282700"/>
              <a:gd name="connsiteY3" fmla="*/ 977900 h 984250"/>
              <a:gd name="connsiteX0" fmla="*/ 0 w 1289050"/>
              <a:gd name="connsiteY0" fmla="*/ 0 h 990600"/>
              <a:gd name="connsiteX1" fmla="*/ 120650 w 1289050"/>
              <a:gd name="connsiteY1" fmla="*/ 844550 h 990600"/>
              <a:gd name="connsiteX2" fmla="*/ 269875 w 1289050"/>
              <a:gd name="connsiteY2" fmla="*/ 984250 h 990600"/>
              <a:gd name="connsiteX3" fmla="*/ 1289050 w 1289050"/>
              <a:gd name="connsiteY3" fmla="*/ 990600 h 990600"/>
              <a:gd name="connsiteX0" fmla="*/ 0 w 1289050"/>
              <a:gd name="connsiteY0" fmla="*/ 0 h 984250"/>
              <a:gd name="connsiteX1" fmla="*/ 120650 w 1289050"/>
              <a:gd name="connsiteY1" fmla="*/ 844550 h 984250"/>
              <a:gd name="connsiteX2" fmla="*/ 269875 w 1289050"/>
              <a:gd name="connsiteY2" fmla="*/ 984250 h 984250"/>
              <a:gd name="connsiteX3" fmla="*/ 1289050 w 1289050"/>
              <a:gd name="connsiteY3" fmla="*/ 984250 h 984250"/>
              <a:gd name="connsiteX0" fmla="*/ 0 w 1289050"/>
              <a:gd name="connsiteY0" fmla="*/ 0 h 984250"/>
              <a:gd name="connsiteX1" fmla="*/ 120650 w 1289050"/>
              <a:gd name="connsiteY1" fmla="*/ 844550 h 984250"/>
              <a:gd name="connsiteX2" fmla="*/ 205582 w 1289050"/>
              <a:gd name="connsiteY2" fmla="*/ 922337 h 984250"/>
              <a:gd name="connsiteX3" fmla="*/ 1289050 w 1289050"/>
              <a:gd name="connsiteY3" fmla="*/ 984250 h 984250"/>
              <a:gd name="connsiteX0" fmla="*/ 0 w 1284288"/>
              <a:gd name="connsiteY0" fmla="*/ 0 h 927100"/>
              <a:gd name="connsiteX1" fmla="*/ 120650 w 1284288"/>
              <a:gd name="connsiteY1" fmla="*/ 844550 h 927100"/>
              <a:gd name="connsiteX2" fmla="*/ 205582 w 1284288"/>
              <a:gd name="connsiteY2" fmla="*/ 922337 h 927100"/>
              <a:gd name="connsiteX3" fmla="*/ 1284288 w 1284288"/>
              <a:gd name="connsiteY3" fmla="*/ 927100 h 927100"/>
              <a:gd name="connsiteX0" fmla="*/ 0 w 1281906"/>
              <a:gd name="connsiteY0" fmla="*/ 0 h 922337"/>
              <a:gd name="connsiteX1" fmla="*/ 120650 w 1281906"/>
              <a:gd name="connsiteY1" fmla="*/ 844550 h 922337"/>
              <a:gd name="connsiteX2" fmla="*/ 205582 w 1281906"/>
              <a:gd name="connsiteY2" fmla="*/ 922337 h 922337"/>
              <a:gd name="connsiteX3" fmla="*/ 1281906 w 1281906"/>
              <a:gd name="connsiteY3" fmla="*/ 910431 h 922337"/>
              <a:gd name="connsiteX0" fmla="*/ 0 w 1281906"/>
              <a:gd name="connsiteY0" fmla="*/ 0 h 922338"/>
              <a:gd name="connsiteX1" fmla="*/ 120650 w 1281906"/>
              <a:gd name="connsiteY1" fmla="*/ 844550 h 922338"/>
              <a:gd name="connsiteX2" fmla="*/ 205582 w 1281906"/>
              <a:gd name="connsiteY2" fmla="*/ 922337 h 922338"/>
              <a:gd name="connsiteX3" fmla="*/ 1281906 w 1281906"/>
              <a:gd name="connsiteY3" fmla="*/ 922338 h 922338"/>
            </a:gdLst>
            <a:ahLst/>
            <a:cxnLst>
              <a:cxn ang="0">
                <a:pos x="connsiteX0" y="connsiteY0"/>
              </a:cxn>
              <a:cxn ang="0">
                <a:pos x="connsiteX1" y="connsiteY1"/>
              </a:cxn>
              <a:cxn ang="0">
                <a:pos x="connsiteX2" y="connsiteY2"/>
              </a:cxn>
              <a:cxn ang="0">
                <a:pos x="connsiteX3" y="connsiteY3"/>
              </a:cxn>
            </a:cxnLst>
            <a:rect l="l" t="t" r="r" b="b"/>
            <a:pathLst>
              <a:path w="1281906" h="922338">
                <a:moveTo>
                  <a:pt x="0" y="0"/>
                </a:moveTo>
                <a:cubicBezTo>
                  <a:pt x="173568" y="110068"/>
                  <a:pt x="373327" y="498739"/>
                  <a:pt x="120650" y="844550"/>
                </a:cubicBezTo>
                <a:lnTo>
                  <a:pt x="205582" y="922337"/>
                </a:lnTo>
                <a:lnTo>
                  <a:pt x="1281906" y="922338"/>
                </a:lnTo>
              </a:path>
            </a:pathLst>
          </a:custGeom>
          <a:noFill/>
          <a:ln>
            <a:solidFill>
              <a:schemeClr val="accent3"/>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10"/>
          <p:cNvSpPr/>
          <p:nvPr/>
        </p:nvSpPr>
        <p:spPr>
          <a:xfrm>
            <a:off x="2838769" y="2474276"/>
            <a:ext cx="1876425" cy="688181"/>
          </a:xfrm>
          <a:custGeom>
            <a:avLst/>
            <a:gdLst>
              <a:gd name="connsiteX0" fmla="*/ 1876425 w 1876425"/>
              <a:gd name="connsiteY0" fmla="*/ 0 h 688181"/>
              <a:gd name="connsiteX1" fmla="*/ 1619250 w 1876425"/>
              <a:gd name="connsiteY1" fmla="*/ 497681 h 688181"/>
              <a:gd name="connsiteX2" fmla="*/ 1109662 w 1876425"/>
              <a:gd name="connsiteY2" fmla="*/ 497681 h 688181"/>
              <a:gd name="connsiteX3" fmla="*/ 938212 w 1876425"/>
              <a:gd name="connsiteY3" fmla="*/ 688181 h 688181"/>
              <a:gd name="connsiteX4" fmla="*/ 0 w 1876425"/>
              <a:gd name="connsiteY4" fmla="*/ 688181 h 688181"/>
              <a:gd name="connsiteX0" fmla="*/ 1876425 w 1876425"/>
              <a:gd name="connsiteY0" fmla="*/ 0 h 688181"/>
              <a:gd name="connsiteX1" fmla="*/ 1619250 w 1876425"/>
              <a:gd name="connsiteY1" fmla="*/ 497681 h 688181"/>
              <a:gd name="connsiteX2" fmla="*/ 1109662 w 1876425"/>
              <a:gd name="connsiteY2" fmla="*/ 497681 h 688181"/>
              <a:gd name="connsiteX3" fmla="*/ 938212 w 1876425"/>
              <a:gd name="connsiteY3" fmla="*/ 688181 h 688181"/>
              <a:gd name="connsiteX4" fmla="*/ 0 w 1876425"/>
              <a:gd name="connsiteY4" fmla="*/ 688181 h 688181"/>
              <a:gd name="connsiteX0" fmla="*/ 1876425 w 1876425"/>
              <a:gd name="connsiteY0" fmla="*/ 0 h 688181"/>
              <a:gd name="connsiteX1" fmla="*/ 1619250 w 1876425"/>
              <a:gd name="connsiteY1" fmla="*/ 497681 h 688181"/>
              <a:gd name="connsiteX2" fmla="*/ 1109662 w 1876425"/>
              <a:gd name="connsiteY2" fmla="*/ 497681 h 688181"/>
              <a:gd name="connsiteX3" fmla="*/ 938212 w 1876425"/>
              <a:gd name="connsiteY3" fmla="*/ 688181 h 688181"/>
              <a:gd name="connsiteX4" fmla="*/ 0 w 1876425"/>
              <a:gd name="connsiteY4" fmla="*/ 688181 h 688181"/>
              <a:gd name="connsiteX0" fmla="*/ 1876425 w 1876425"/>
              <a:gd name="connsiteY0" fmla="*/ 0 h 688181"/>
              <a:gd name="connsiteX1" fmla="*/ 1619250 w 1876425"/>
              <a:gd name="connsiteY1" fmla="*/ 497681 h 688181"/>
              <a:gd name="connsiteX2" fmla="*/ 1109662 w 1876425"/>
              <a:gd name="connsiteY2" fmla="*/ 497681 h 688181"/>
              <a:gd name="connsiteX3" fmla="*/ 938212 w 1876425"/>
              <a:gd name="connsiteY3" fmla="*/ 688181 h 688181"/>
              <a:gd name="connsiteX4" fmla="*/ 0 w 1876425"/>
              <a:gd name="connsiteY4" fmla="*/ 688181 h 688181"/>
              <a:gd name="connsiteX0" fmla="*/ 1876425 w 1876425"/>
              <a:gd name="connsiteY0" fmla="*/ 0 h 688181"/>
              <a:gd name="connsiteX1" fmla="*/ 1619250 w 1876425"/>
              <a:gd name="connsiteY1" fmla="*/ 497681 h 688181"/>
              <a:gd name="connsiteX2" fmla="*/ 1109662 w 1876425"/>
              <a:gd name="connsiteY2" fmla="*/ 497681 h 688181"/>
              <a:gd name="connsiteX3" fmla="*/ 938212 w 1876425"/>
              <a:gd name="connsiteY3" fmla="*/ 688181 h 688181"/>
              <a:gd name="connsiteX4" fmla="*/ 0 w 1876425"/>
              <a:gd name="connsiteY4" fmla="*/ 688181 h 688181"/>
              <a:gd name="connsiteX0" fmla="*/ 1876425 w 1876425"/>
              <a:gd name="connsiteY0" fmla="*/ 0 h 688181"/>
              <a:gd name="connsiteX1" fmla="*/ 1619250 w 1876425"/>
              <a:gd name="connsiteY1" fmla="*/ 497681 h 688181"/>
              <a:gd name="connsiteX2" fmla="*/ 1109662 w 1876425"/>
              <a:gd name="connsiteY2" fmla="*/ 497681 h 688181"/>
              <a:gd name="connsiteX3" fmla="*/ 938212 w 1876425"/>
              <a:gd name="connsiteY3" fmla="*/ 688181 h 688181"/>
              <a:gd name="connsiteX4" fmla="*/ 0 w 1876425"/>
              <a:gd name="connsiteY4" fmla="*/ 688181 h 688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25" h="688181">
                <a:moveTo>
                  <a:pt x="1876425" y="0"/>
                </a:moveTo>
                <a:cubicBezTo>
                  <a:pt x="1804987" y="139700"/>
                  <a:pt x="1574006" y="300831"/>
                  <a:pt x="1619250" y="497681"/>
                </a:cubicBezTo>
                <a:lnTo>
                  <a:pt x="1109662" y="497681"/>
                </a:lnTo>
                <a:lnTo>
                  <a:pt x="938212" y="688181"/>
                </a:lnTo>
                <a:lnTo>
                  <a:pt x="0" y="688181"/>
                </a:lnTo>
              </a:path>
            </a:pathLst>
          </a:custGeom>
          <a:noFill/>
          <a:ln>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11"/>
          <p:cNvSpPr/>
          <p:nvPr/>
        </p:nvSpPr>
        <p:spPr>
          <a:xfrm>
            <a:off x="2891155" y="1937882"/>
            <a:ext cx="1476405" cy="993592"/>
          </a:xfrm>
          <a:custGeom>
            <a:avLst/>
            <a:gdLst>
              <a:gd name="connsiteX0" fmla="*/ 1052513 w 1476375"/>
              <a:gd name="connsiteY0" fmla="*/ 819150 h 819150"/>
              <a:gd name="connsiteX1" fmla="*/ 1476375 w 1476375"/>
              <a:gd name="connsiteY1" fmla="*/ 0 h 819150"/>
              <a:gd name="connsiteX2" fmla="*/ 1081088 w 1476375"/>
              <a:gd name="connsiteY2" fmla="*/ 21431 h 819150"/>
              <a:gd name="connsiteX3" fmla="*/ 778669 w 1476375"/>
              <a:gd name="connsiteY3" fmla="*/ 28575 h 819150"/>
              <a:gd name="connsiteX4" fmla="*/ 588169 w 1476375"/>
              <a:gd name="connsiteY4" fmla="*/ 216694 h 819150"/>
              <a:gd name="connsiteX5" fmla="*/ 0 w 1476375"/>
              <a:gd name="connsiteY5" fmla="*/ 211931 h 819150"/>
              <a:gd name="connsiteX0" fmla="*/ 1052513 w 1476375"/>
              <a:gd name="connsiteY0" fmla="*/ 906632 h 906632"/>
              <a:gd name="connsiteX1" fmla="*/ 1476375 w 1476375"/>
              <a:gd name="connsiteY1" fmla="*/ 87482 h 906632"/>
              <a:gd name="connsiteX2" fmla="*/ 1081088 w 1476375"/>
              <a:gd name="connsiteY2" fmla="*/ 108913 h 906632"/>
              <a:gd name="connsiteX3" fmla="*/ 778669 w 1476375"/>
              <a:gd name="connsiteY3" fmla="*/ 116057 h 906632"/>
              <a:gd name="connsiteX4" fmla="*/ 588169 w 1476375"/>
              <a:gd name="connsiteY4" fmla="*/ 304176 h 906632"/>
              <a:gd name="connsiteX5" fmla="*/ 0 w 1476375"/>
              <a:gd name="connsiteY5" fmla="*/ 299413 h 906632"/>
              <a:gd name="connsiteX0" fmla="*/ 1052513 w 1476380"/>
              <a:gd name="connsiteY0" fmla="*/ 974569 h 974569"/>
              <a:gd name="connsiteX1" fmla="*/ 1476375 w 1476380"/>
              <a:gd name="connsiteY1" fmla="*/ 155419 h 974569"/>
              <a:gd name="connsiteX2" fmla="*/ 1081088 w 1476380"/>
              <a:gd name="connsiteY2" fmla="*/ 176850 h 974569"/>
              <a:gd name="connsiteX3" fmla="*/ 778669 w 1476380"/>
              <a:gd name="connsiteY3" fmla="*/ 183994 h 974569"/>
              <a:gd name="connsiteX4" fmla="*/ 588169 w 1476380"/>
              <a:gd name="connsiteY4" fmla="*/ 372113 h 974569"/>
              <a:gd name="connsiteX5" fmla="*/ 0 w 1476380"/>
              <a:gd name="connsiteY5" fmla="*/ 367350 h 974569"/>
              <a:gd name="connsiteX0" fmla="*/ 1052513 w 1476379"/>
              <a:gd name="connsiteY0" fmla="*/ 990756 h 990756"/>
              <a:gd name="connsiteX1" fmla="*/ 1476375 w 1476379"/>
              <a:gd name="connsiteY1" fmla="*/ 171606 h 990756"/>
              <a:gd name="connsiteX2" fmla="*/ 1081088 w 1476379"/>
              <a:gd name="connsiteY2" fmla="*/ 193037 h 990756"/>
              <a:gd name="connsiteX3" fmla="*/ 778669 w 1476379"/>
              <a:gd name="connsiteY3" fmla="*/ 200181 h 990756"/>
              <a:gd name="connsiteX4" fmla="*/ 588169 w 1476379"/>
              <a:gd name="connsiteY4" fmla="*/ 388300 h 990756"/>
              <a:gd name="connsiteX5" fmla="*/ 0 w 1476379"/>
              <a:gd name="connsiteY5" fmla="*/ 383537 h 990756"/>
              <a:gd name="connsiteX0" fmla="*/ 1052513 w 1476405"/>
              <a:gd name="connsiteY0" fmla="*/ 996877 h 996877"/>
              <a:gd name="connsiteX1" fmla="*/ 1476375 w 1476405"/>
              <a:gd name="connsiteY1" fmla="*/ 177727 h 996877"/>
              <a:gd name="connsiteX2" fmla="*/ 1081088 w 1476405"/>
              <a:gd name="connsiteY2" fmla="*/ 199158 h 996877"/>
              <a:gd name="connsiteX3" fmla="*/ 778669 w 1476405"/>
              <a:gd name="connsiteY3" fmla="*/ 206302 h 996877"/>
              <a:gd name="connsiteX4" fmla="*/ 588169 w 1476405"/>
              <a:gd name="connsiteY4" fmla="*/ 394421 h 996877"/>
              <a:gd name="connsiteX5" fmla="*/ 0 w 1476405"/>
              <a:gd name="connsiteY5" fmla="*/ 389658 h 996877"/>
              <a:gd name="connsiteX0" fmla="*/ 1052513 w 1476405"/>
              <a:gd name="connsiteY0" fmla="*/ 992098 h 992098"/>
              <a:gd name="connsiteX1" fmla="*/ 1476375 w 1476405"/>
              <a:gd name="connsiteY1" fmla="*/ 172948 h 992098"/>
              <a:gd name="connsiteX2" fmla="*/ 1081088 w 1476405"/>
              <a:gd name="connsiteY2" fmla="*/ 203904 h 992098"/>
              <a:gd name="connsiteX3" fmla="*/ 778669 w 1476405"/>
              <a:gd name="connsiteY3" fmla="*/ 201523 h 992098"/>
              <a:gd name="connsiteX4" fmla="*/ 588169 w 1476405"/>
              <a:gd name="connsiteY4" fmla="*/ 389642 h 992098"/>
              <a:gd name="connsiteX5" fmla="*/ 0 w 1476405"/>
              <a:gd name="connsiteY5" fmla="*/ 384879 h 992098"/>
              <a:gd name="connsiteX0" fmla="*/ 1052513 w 1476405"/>
              <a:gd name="connsiteY0" fmla="*/ 998354 h 998354"/>
              <a:gd name="connsiteX1" fmla="*/ 1476375 w 1476405"/>
              <a:gd name="connsiteY1" fmla="*/ 179204 h 998354"/>
              <a:gd name="connsiteX2" fmla="*/ 1081088 w 1476405"/>
              <a:gd name="connsiteY2" fmla="*/ 210160 h 998354"/>
              <a:gd name="connsiteX3" fmla="*/ 778669 w 1476405"/>
              <a:gd name="connsiteY3" fmla="*/ 207779 h 998354"/>
              <a:gd name="connsiteX4" fmla="*/ 588169 w 1476405"/>
              <a:gd name="connsiteY4" fmla="*/ 395898 h 998354"/>
              <a:gd name="connsiteX5" fmla="*/ 0 w 1476405"/>
              <a:gd name="connsiteY5" fmla="*/ 391135 h 998354"/>
              <a:gd name="connsiteX0" fmla="*/ 1052513 w 1476405"/>
              <a:gd name="connsiteY0" fmla="*/ 998354 h 998354"/>
              <a:gd name="connsiteX1" fmla="*/ 1476375 w 1476405"/>
              <a:gd name="connsiteY1" fmla="*/ 179204 h 998354"/>
              <a:gd name="connsiteX2" fmla="*/ 1081088 w 1476405"/>
              <a:gd name="connsiteY2" fmla="*/ 210160 h 998354"/>
              <a:gd name="connsiteX3" fmla="*/ 778669 w 1476405"/>
              <a:gd name="connsiteY3" fmla="*/ 207779 h 998354"/>
              <a:gd name="connsiteX4" fmla="*/ 588169 w 1476405"/>
              <a:gd name="connsiteY4" fmla="*/ 395898 h 998354"/>
              <a:gd name="connsiteX5" fmla="*/ 0 w 1476405"/>
              <a:gd name="connsiteY5" fmla="*/ 391135 h 998354"/>
              <a:gd name="connsiteX0" fmla="*/ 1052513 w 1476405"/>
              <a:gd name="connsiteY0" fmla="*/ 998354 h 998354"/>
              <a:gd name="connsiteX1" fmla="*/ 1476375 w 1476405"/>
              <a:gd name="connsiteY1" fmla="*/ 179204 h 998354"/>
              <a:gd name="connsiteX2" fmla="*/ 1081088 w 1476405"/>
              <a:gd name="connsiteY2" fmla="*/ 210160 h 998354"/>
              <a:gd name="connsiteX3" fmla="*/ 778669 w 1476405"/>
              <a:gd name="connsiteY3" fmla="*/ 207779 h 998354"/>
              <a:gd name="connsiteX4" fmla="*/ 588169 w 1476405"/>
              <a:gd name="connsiteY4" fmla="*/ 395898 h 998354"/>
              <a:gd name="connsiteX5" fmla="*/ 0 w 1476405"/>
              <a:gd name="connsiteY5" fmla="*/ 391135 h 998354"/>
              <a:gd name="connsiteX0" fmla="*/ 1052513 w 1476405"/>
              <a:gd name="connsiteY0" fmla="*/ 998354 h 998354"/>
              <a:gd name="connsiteX1" fmla="*/ 1476375 w 1476405"/>
              <a:gd name="connsiteY1" fmla="*/ 179204 h 998354"/>
              <a:gd name="connsiteX2" fmla="*/ 1081088 w 1476405"/>
              <a:gd name="connsiteY2" fmla="*/ 210160 h 998354"/>
              <a:gd name="connsiteX3" fmla="*/ 778669 w 1476405"/>
              <a:gd name="connsiteY3" fmla="*/ 207779 h 998354"/>
              <a:gd name="connsiteX4" fmla="*/ 588169 w 1476405"/>
              <a:gd name="connsiteY4" fmla="*/ 395898 h 998354"/>
              <a:gd name="connsiteX5" fmla="*/ 0 w 1476405"/>
              <a:gd name="connsiteY5" fmla="*/ 391135 h 998354"/>
              <a:gd name="connsiteX0" fmla="*/ 1052513 w 1476405"/>
              <a:gd name="connsiteY0" fmla="*/ 998354 h 998354"/>
              <a:gd name="connsiteX1" fmla="*/ 1476375 w 1476405"/>
              <a:gd name="connsiteY1" fmla="*/ 179204 h 998354"/>
              <a:gd name="connsiteX2" fmla="*/ 1081088 w 1476405"/>
              <a:gd name="connsiteY2" fmla="*/ 210160 h 998354"/>
              <a:gd name="connsiteX3" fmla="*/ 778669 w 1476405"/>
              <a:gd name="connsiteY3" fmla="*/ 207779 h 998354"/>
              <a:gd name="connsiteX4" fmla="*/ 588169 w 1476405"/>
              <a:gd name="connsiteY4" fmla="*/ 395898 h 998354"/>
              <a:gd name="connsiteX5" fmla="*/ 0 w 1476405"/>
              <a:gd name="connsiteY5" fmla="*/ 391135 h 998354"/>
              <a:gd name="connsiteX0" fmla="*/ 1052513 w 1476405"/>
              <a:gd name="connsiteY0" fmla="*/ 998354 h 998354"/>
              <a:gd name="connsiteX1" fmla="*/ 1476375 w 1476405"/>
              <a:gd name="connsiteY1" fmla="*/ 179204 h 998354"/>
              <a:gd name="connsiteX2" fmla="*/ 1081088 w 1476405"/>
              <a:gd name="connsiteY2" fmla="*/ 210160 h 998354"/>
              <a:gd name="connsiteX3" fmla="*/ 778669 w 1476405"/>
              <a:gd name="connsiteY3" fmla="*/ 207779 h 998354"/>
              <a:gd name="connsiteX4" fmla="*/ 588169 w 1476405"/>
              <a:gd name="connsiteY4" fmla="*/ 395898 h 998354"/>
              <a:gd name="connsiteX5" fmla="*/ 0 w 1476405"/>
              <a:gd name="connsiteY5" fmla="*/ 391135 h 998354"/>
              <a:gd name="connsiteX0" fmla="*/ 1057276 w 1476405"/>
              <a:gd name="connsiteY0" fmla="*/ 993592 h 993592"/>
              <a:gd name="connsiteX1" fmla="*/ 1476375 w 1476405"/>
              <a:gd name="connsiteY1" fmla="*/ 179204 h 993592"/>
              <a:gd name="connsiteX2" fmla="*/ 1081088 w 1476405"/>
              <a:gd name="connsiteY2" fmla="*/ 210160 h 993592"/>
              <a:gd name="connsiteX3" fmla="*/ 778669 w 1476405"/>
              <a:gd name="connsiteY3" fmla="*/ 207779 h 993592"/>
              <a:gd name="connsiteX4" fmla="*/ 588169 w 1476405"/>
              <a:gd name="connsiteY4" fmla="*/ 395898 h 993592"/>
              <a:gd name="connsiteX5" fmla="*/ 0 w 1476405"/>
              <a:gd name="connsiteY5" fmla="*/ 391135 h 993592"/>
              <a:gd name="connsiteX0" fmla="*/ 1057276 w 1476405"/>
              <a:gd name="connsiteY0" fmla="*/ 993592 h 993592"/>
              <a:gd name="connsiteX1" fmla="*/ 1476375 w 1476405"/>
              <a:gd name="connsiteY1" fmla="*/ 179204 h 993592"/>
              <a:gd name="connsiteX2" fmla="*/ 1081088 w 1476405"/>
              <a:gd name="connsiteY2" fmla="*/ 210160 h 993592"/>
              <a:gd name="connsiteX3" fmla="*/ 778669 w 1476405"/>
              <a:gd name="connsiteY3" fmla="*/ 207779 h 993592"/>
              <a:gd name="connsiteX4" fmla="*/ 588169 w 1476405"/>
              <a:gd name="connsiteY4" fmla="*/ 395898 h 993592"/>
              <a:gd name="connsiteX5" fmla="*/ 0 w 1476405"/>
              <a:gd name="connsiteY5" fmla="*/ 391135 h 993592"/>
              <a:gd name="connsiteX0" fmla="*/ 1057276 w 1476405"/>
              <a:gd name="connsiteY0" fmla="*/ 993592 h 993592"/>
              <a:gd name="connsiteX1" fmla="*/ 1476375 w 1476405"/>
              <a:gd name="connsiteY1" fmla="*/ 179204 h 993592"/>
              <a:gd name="connsiteX2" fmla="*/ 1081088 w 1476405"/>
              <a:gd name="connsiteY2" fmla="*/ 210160 h 993592"/>
              <a:gd name="connsiteX3" fmla="*/ 778669 w 1476405"/>
              <a:gd name="connsiteY3" fmla="*/ 207779 h 993592"/>
              <a:gd name="connsiteX4" fmla="*/ 588169 w 1476405"/>
              <a:gd name="connsiteY4" fmla="*/ 395898 h 993592"/>
              <a:gd name="connsiteX5" fmla="*/ 0 w 1476405"/>
              <a:gd name="connsiteY5" fmla="*/ 391135 h 99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6405" h="993592">
                <a:moveTo>
                  <a:pt x="1057276" y="993592"/>
                </a:moveTo>
                <a:cubicBezTo>
                  <a:pt x="1022351" y="599099"/>
                  <a:pt x="1456531" y="471303"/>
                  <a:pt x="1476375" y="179204"/>
                </a:cubicBezTo>
                <a:cubicBezTo>
                  <a:pt x="1480344" y="-44633"/>
                  <a:pt x="1100933" y="-85114"/>
                  <a:pt x="1081088" y="210160"/>
                </a:cubicBezTo>
                <a:lnTo>
                  <a:pt x="778669" y="207779"/>
                </a:lnTo>
                <a:lnTo>
                  <a:pt x="588169" y="395898"/>
                </a:lnTo>
                <a:lnTo>
                  <a:pt x="0" y="391135"/>
                </a:lnTo>
              </a:path>
            </a:pathLst>
          </a:custGeom>
          <a:noFill/>
          <a:ln>
            <a:solidFill>
              <a:schemeClr val="accent3"/>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12"/>
          <p:cNvSpPr/>
          <p:nvPr/>
        </p:nvSpPr>
        <p:spPr>
          <a:xfrm>
            <a:off x="3927548" y="3143405"/>
            <a:ext cx="1674019" cy="252414"/>
          </a:xfrm>
          <a:custGeom>
            <a:avLst/>
            <a:gdLst>
              <a:gd name="connsiteX0" fmla="*/ 0 w 628650"/>
              <a:gd name="connsiteY0" fmla="*/ 254794 h 254794"/>
              <a:gd name="connsiteX1" fmla="*/ 495300 w 628650"/>
              <a:gd name="connsiteY1" fmla="*/ 135731 h 254794"/>
              <a:gd name="connsiteX2" fmla="*/ 628650 w 628650"/>
              <a:gd name="connsiteY2" fmla="*/ 0 h 254794"/>
              <a:gd name="connsiteX0" fmla="*/ 0 w 628650"/>
              <a:gd name="connsiteY0" fmla="*/ 254794 h 254794"/>
              <a:gd name="connsiteX1" fmla="*/ 495300 w 628650"/>
              <a:gd name="connsiteY1" fmla="*/ 135731 h 254794"/>
              <a:gd name="connsiteX2" fmla="*/ 628650 w 628650"/>
              <a:gd name="connsiteY2" fmla="*/ 0 h 254794"/>
              <a:gd name="connsiteX0" fmla="*/ 0 w 628650"/>
              <a:gd name="connsiteY0" fmla="*/ 254794 h 254794"/>
              <a:gd name="connsiteX1" fmla="*/ 495300 w 628650"/>
              <a:gd name="connsiteY1" fmla="*/ 135731 h 254794"/>
              <a:gd name="connsiteX2" fmla="*/ 628650 w 628650"/>
              <a:gd name="connsiteY2" fmla="*/ 0 h 254794"/>
              <a:gd name="connsiteX0" fmla="*/ 0 w 628650"/>
              <a:gd name="connsiteY0" fmla="*/ 254794 h 254794"/>
              <a:gd name="connsiteX1" fmla="*/ 495300 w 628650"/>
              <a:gd name="connsiteY1" fmla="*/ 135731 h 254794"/>
              <a:gd name="connsiteX2" fmla="*/ 628650 w 628650"/>
              <a:gd name="connsiteY2" fmla="*/ 0 h 254794"/>
              <a:gd name="connsiteX0" fmla="*/ 0 w 628650"/>
              <a:gd name="connsiteY0" fmla="*/ 254794 h 254794"/>
              <a:gd name="connsiteX1" fmla="*/ 495300 w 628650"/>
              <a:gd name="connsiteY1" fmla="*/ 135731 h 254794"/>
              <a:gd name="connsiteX2" fmla="*/ 600075 w 628650"/>
              <a:gd name="connsiteY2" fmla="*/ 23812 h 254794"/>
              <a:gd name="connsiteX3" fmla="*/ 628650 w 628650"/>
              <a:gd name="connsiteY3" fmla="*/ 0 h 254794"/>
              <a:gd name="connsiteX0" fmla="*/ 0 w 1674019"/>
              <a:gd name="connsiteY0" fmla="*/ 250032 h 250032"/>
              <a:gd name="connsiteX1" fmla="*/ 495300 w 1674019"/>
              <a:gd name="connsiteY1" fmla="*/ 130969 h 250032"/>
              <a:gd name="connsiteX2" fmla="*/ 600075 w 1674019"/>
              <a:gd name="connsiteY2" fmla="*/ 19050 h 250032"/>
              <a:gd name="connsiteX3" fmla="*/ 1674019 w 1674019"/>
              <a:gd name="connsiteY3" fmla="*/ 0 h 250032"/>
              <a:gd name="connsiteX0" fmla="*/ 0 w 1674019"/>
              <a:gd name="connsiteY0" fmla="*/ 254795 h 254795"/>
              <a:gd name="connsiteX1" fmla="*/ 495300 w 1674019"/>
              <a:gd name="connsiteY1" fmla="*/ 135732 h 254795"/>
              <a:gd name="connsiteX2" fmla="*/ 635794 w 1674019"/>
              <a:gd name="connsiteY2" fmla="*/ 0 h 254795"/>
              <a:gd name="connsiteX3" fmla="*/ 1674019 w 1674019"/>
              <a:gd name="connsiteY3" fmla="*/ 4763 h 254795"/>
              <a:gd name="connsiteX0" fmla="*/ 0 w 1674019"/>
              <a:gd name="connsiteY0" fmla="*/ 254795 h 254795"/>
              <a:gd name="connsiteX1" fmla="*/ 495300 w 1674019"/>
              <a:gd name="connsiteY1" fmla="*/ 135732 h 254795"/>
              <a:gd name="connsiteX2" fmla="*/ 623887 w 1674019"/>
              <a:gd name="connsiteY2" fmla="*/ 0 h 254795"/>
              <a:gd name="connsiteX3" fmla="*/ 1674019 w 1674019"/>
              <a:gd name="connsiteY3" fmla="*/ 4763 h 254795"/>
              <a:gd name="connsiteX0" fmla="*/ 0 w 1674019"/>
              <a:gd name="connsiteY0" fmla="*/ 252414 h 252414"/>
              <a:gd name="connsiteX1" fmla="*/ 495300 w 1674019"/>
              <a:gd name="connsiteY1" fmla="*/ 133351 h 252414"/>
              <a:gd name="connsiteX2" fmla="*/ 631031 w 1674019"/>
              <a:gd name="connsiteY2" fmla="*/ 0 h 252414"/>
              <a:gd name="connsiteX3" fmla="*/ 1674019 w 1674019"/>
              <a:gd name="connsiteY3" fmla="*/ 2382 h 252414"/>
              <a:gd name="connsiteX0" fmla="*/ 0 w 1674019"/>
              <a:gd name="connsiteY0" fmla="*/ 252414 h 252414"/>
              <a:gd name="connsiteX1" fmla="*/ 495300 w 1674019"/>
              <a:gd name="connsiteY1" fmla="*/ 133351 h 252414"/>
              <a:gd name="connsiteX2" fmla="*/ 631031 w 1674019"/>
              <a:gd name="connsiteY2" fmla="*/ 0 h 252414"/>
              <a:gd name="connsiteX3" fmla="*/ 1674019 w 1674019"/>
              <a:gd name="connsiteY3" fmla="*/ 2382 h 252414"/>
              <a:gd name="connsiteX0" fmla="*/ 0 w 1674019"/>
              <a:gd name="connsiteY0" fmla="*/ 252414 h 252414"/>
              <a:gd name="connsiteX1" fmla="*/ 495300 w 1674019"/>
              <a:gd name="connsiteY1" fmla="*/ 133351 h 252414"/>
              <a:gd name="connsiteX2" fmla="*/ 631031 w 1674019"/>
              <a:gd name="connsiteY2" fmla="*/ 0 h 252414"/>
              <a:gd name="connsiteX3" fmla="*/ 1674019 w 1674019"/>
              <a:gd name="connsiteY3" fmla="*/ 2382 h 252414"/>
              <a:gd name="connsiteX0" fmla="*/ 0 w 1674019"/>
              <a:gd name="connsiteY0" fmla="*/ 252414 h 252414"/>
              <a:gd name="connsiteX1" fmla="*/ 495300 w 1674019"/>
              <a:gd name="connsiteY1" fmla="*/ 133351 h 252414"/>
              <a:gd name="connsiteX2" fmla="*/ 631031 w 1674019"/>
              <a:gd name="connsiteY2" fmla="*/ 0 h 252414"/>
              <a:gd name="connsiteX3" fmla="*/ 1674019 w 1674019"/>
              <a:gd name="connsiteY3" fmla="*/ 2382 h 252414"/>
              <a:gd name="connsiteX0" fmla="*/ 0 w 1674019"/>
              <a:gd name="connsiteY0" fmla="*/ 252414 h 252414"/>
              <a:gd name="connsiteX1" fmla="*/ 495300 w 1674019"/>
              <a:gd name="connsiteY1" fmla="*/ 133351 h 252414"/>
              <a:gd name="connsiteX2" fmla="*/ 631031 w 1674019"/>
              <a:gd name="connsiteY2" fmla="*/ 0 h 252414"/>
              <a:gd name="connsiteX3" fmla="*/ 1674019 w 1674019"/>
              <a:gd name="connsiteY3" fmla="*/ 2382 h 252414"/>
            </a:gdLst>
            <a:ahLst/>
            <a:cxnLst>
              <a:cxn ang="0">
                <a:pos x="connsiteX0" y="connsiteY0"/>
              </a:cxn>
              <a:cxn ang="0">
                <a:pos x="connsiteX1" y="connsiteY1"/>
              </a:cxn>
              <a:cxn ang="0">
                <a:pos x="connsiteX2" y="connsiteY2"/>
              </a:cxn>
              <a:cxn ang="0">
                <a:pos x="connsiteX3" y="connsiteY3"/>
              </a:cxn>
            </a:cxnLst>
            <a:rect l="l" t="t" r="r" b="b"/>
            <a:pathLst>
              <a:path w="1674019" h="252414">
                <a:moveTo>
                  <a:pt x="0" y="252414"/>
                </a:moveTo>
                <a:cubicBezTo>
                  <a:pt x="50802" y="3176"/>
                  <a:pt x="377825" y="-46037"/>
                  <a:pt x="495300" y="133351"/>
                </a:cubicBezTo>
                <a:lnTo>
                  <a:pt x="631031" y="0"/>
                </a:lnTo>
                <a:lnTo>
                  <a:pt x="1674019" y="2382"/>
                </a:lnTo>
              </a:path>
            </a:pathLst>
          </a:custGeom>
          <a:noFill/>
          <a:ln>
            <a:solidFill>
              <a:schemeClr val="accent3"/>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13"/>
          <p:cNvSpPr/>
          <p:nvPr/>
        </p:nvSpPr>
        <p:spPr>
          <a:xfrm>
            <a:off x="3056478" y="3313946"/>
            <a:ext cx="1432916" cy="517640"/>
          </a:xfrm>
          <a:custGeom>
            <a:avLst/>
            <a:gdLst>
              <a:gd name="connsiteX0" fmla="*/ 1428750 w 1428750"/>
              <a:gd name="connsiteY0" fmla="*/ 0 h 454819"/>
              <a:gd name="connsiteX1" fmla="*/ 900112 w 1428750"/>
              <a:gd name="connsiteY1" fmla="*/ 145256 h 454819"/>
              <a:gd name="connsiteX2" fmla="*/ 607219 w 1428750"/>
              <a:gd name="connsiteY2" fmla="*/ 452438 h 454819"/>
              <a:gd name="connsiteX3" fmla="*/ 0 w 1428750"/>
              <a:gd name="connsiteY3" fmla="*/ 454819 h 454819"/>
              <a:gd name="connsiteX0" fmla="*/ 1428750 w 1428750"/>
              <a:gd name="connsiteY0" fmla="*/ 0 h 454819"/>
              <a:gd name="connsiteX1" fmla="*/ 900112 w 1428750"/>
              <a:gd name="connsiteY1" fmla="*/ 145256 h 454819"/>
              <a:gd name="connsiteX2" fmla="*/ 607219 w 1428750"/>
              <a:gd name="connsiteY2" fmla="*/ 452438 h 454819"/>
              <a:gd name="connsiteX3" fmla="*/ 0 w 1428750"/>
              <a:gd name="connsiteY3" fmla="*/ 454819 h 454819"/>
              <a:gd name="connsiteX0" fmla="*/ 1428750 w 1458818"/>
              <a:gd name="connsiteY0" fmla="*/ 0 h 454819"/>
              <a:gd name="connsiteX1" fmla="*/ 900112 w 1458818"/>
              <a:gd name="connsiteY1" fmla="*/ 145256 h 454819"/>
              <a:gd name="connsiteX2" fmla="*/ 607219 w 1458818"/>
              <a:gd name="connsiteY2" fmla="*/ 452438 h 454819"/>
              <a:gd name="connsiteX3" fmla="*/ 0 w 1458818"/>
              <a:gd name="connsiteY3" fmla="*/ 454819 h 454819"/>
              <a:gd name="connsiteX0" fmla="*/ 1428750 w 1458818"/>
              <a:gd name="connsiteY0" fmla="*/ 0 h 454819"/>
              <a:gd name="connsiteX1" fmla="*/ 900112 w 1458818"/>
              <a:gd name="connsiteY1" fmla="*/ 145256 h 454819"/>
              <a:gd name="connsiteX2" fmla="*/ 607219 w 1458818"/>
              <a:gd name="connsiteY2" fmla="*/ 452438 h 454819"/>
              <a:gd name="connsiteX3" fmla="*/ 0 w 1458818"/>
              <a:gd name="connsiteY3" fmla="*/ 454819 h 454819"/>
              <a:gd name="connsiteX0" fmla="*/ 1428750 w 1463468"/>
              <a:gd name="connsiteY0" fmla="*/ 0 h 454819"/>
              <a:gd name="connsiteX1" fmla="*/ 900112 w 1463468"/>
              <a:gd name="connsiteY1" fmla="*/ 145256 h 454819"/>
              <a:gd name="connsiteX2" fmla="*/ 607219 w 1463468"/>
              <a:gd name="connsiteY2" fmla="*/ 452438 h 454819"/>
              <a:gd name="connsiteX3" fmla="*/ 0 w 1463468"/>
              <a:gd name="connsiteY3" fmla="*/ 454819 h 454819"/>
              <a:gd name="connsiteX0" fmla="*/ 1428750 w 1464149"/>
              <a:gd name="connsiteY0" fmla="*/ 0 h 454819"/>
              <a:gd name="connsiteX1" fmla="*/ 900112 w 1464149"/>
              <a:gd name="connsiteY1" fmla="*/ 145256 h 454819"/>
              <a:gd name="connsiteX2" fmla="*/ 607219 w 1464149"/>
              <a:gd name="connsiteY2" fmla="*/ 452438 h 454819"/>
              <a:gd name="connsiteX3" fmla="*/ 0 w 1464149"/>
              <a:gd name="connsiteY3" fmla="*/ 454819 h 454819"/>
              <a:gd name="connsiteX0" fmla="*/ 1428750 w 1463757"/>
              <a:gd name="connsiteY0" fmla="*/ 0 h 454819"/>
              <a:gd name="connsiteX1" fmla="*/ 900112 w 1463757"/>
              <a:gd name="connsiteY1" fmla="*/ 145256 h 454819"/>
              <a:gd name="connsiteX2" fmla="*/ 607219 w 1463757"/>
              <a:gd name="connsiteY2" fmla="*/ 452438 h 454819"/>
              <a:gd name="connsiteX3" fmla="*/ 0 w 1463757"/>
              <a:gd name="connsiteY3" fmla="*/ 454819 h 454819"/>
              <a:gd name="connsiteX0" fmla="*/ 1428750 w 1463757"/>
              <a:gd name="connsiteY0" fmla="*/ 0 h 585788"/>
              <a:gd name="connsiteX1" fmla="*/ 900112 w 1463757"/>
              <a:gd name="connsiteY1" fmla="*/ 145256 h 585788"/>
              <a:gd name="connsiteX2" fmla="*/ 683419 w 1463757"/>
              <a:gd name="connsiteY2" fmla="*/ 585788 h 585788"/>
              <a:gd name="connsiteX3" fmla="*/ 0 w 1463757"/>
              <a:gd name="connsiteY3" fmla="*/ 454819 h 585788"/>
              <a:gd name="connsiteX0" fmla="*/ 1441450 w 1476457"/>
              <a:gd name="connsiteY0" fmla="*/ 0 h 585788"/>
              <a:gd name="connsiteX1" fmla="*/ 912812 w 1476457"/>
              <a:gd name="connsiteY1" fmla="*/ 145256 h 585788"/>
              <a:gd name="connsiteX2" fmla="*/ 696119 w 1476457"/>
              <a:gd name="connsiteY2" fmla="*/ 585788 h 585788"/>
              <a:gd name="connsiteX3" fmla="*/ 0 w 1476457"/>
              <a:gd name="connsiteY3" fmla="*/ 569119 h 585788"/>
              <a:gd name="connsiteX0" fmla="*/ 1441450 w 1476457"/>
              <a:gd name="connsiteY0" fmla="*/ 0 h 588169"/>
              <a:gd name="connsiteX1" fmla="*/ 912812 w 1476457"/>
              <a:gd name="connsiteY1" fmla="*/ 145256 h 588169"/>
              <a:gd name="connsiteX2" fmla="*/ 696119 w 1476457"/>
              <a:gd name="connsiteY2" fmla="*/ 585788 h 588169"/>
              <a:gd name="connsiteX3" fmla="*/ 0 w 1476457"/>
              <a:gd name="connsiteY3" fmla="*/ 588169 h 588169"/>
              <a:gd name="connsiteX0" fmla="*/ 1441450 w 1477149"/>
              <a:gd name="connsiteY0" fmla="*/ 0 h 588169"/>
              <a:gd name="connsiteX1" fmla="*/ 912812 w 1477149"/>
              <a:gd name="connsiteY1" fmla="*/ 145256 h 588169"/>
              <a:gd name="connsiteX2" fmla="*/ 696119 w 1477149"/>
              <a:gd name="connsiteY2" fmla="*/ 585788 h 588169"/>
              <a:gd name="connsiteX3" fmla="*/ 0 w 1477149"/>
              <a:gd name="connsiteY3" fmla="*/ 588169 h 588169"/>
              <a:gd name="connsiteX0" fmla="*/ 1441450 w 1481362"/>
              <a:gd name="connsiteY0" fmla="*/ 0 h 588169"/>
              <a:gd name="connsiteX1" fmla="*/ 912812 w 1481362"/>
              <a:gd name="connsiteY1" fmla="*/ 145256 h 588169"/>
              <a:gd name="connsiteX2" fmla="*/ 696119 w 1481362"/>
              <a:gd name="connsiteY2" fmla="*/ 585788 h 588169"/>
              <a:gd name="connsiteX3" fmla="*/ 0 w 1481362"/>
              <a:gd name="connsiteY3" fmla="*/ 588169 h 588169"/>
              <a:gd name="connsiteX0" fmla="*/ 1441450 w 1482944"/>
              <a:gd name="connsiteY0" fmla="*/ 0 h 588169"/>
              <a:gd name="connsiteX1" fmla="*/ 912812 w 1482944"/>
              <a:gd name="connsiteY1" fmla="*/ 145256 h 588169"/>
              <a:gd name="connsiteX2" fmla="*/ 696119 w 1482944"/>
              <a:gd name="connsiteY2" fmla="*/ 585788 h 588169"/>
              <a:gd name="connsiteX3" fmla="*/ 0 w 1482944"/>
              <a:gd name="connsiteY3" fmla="*/ 588169 h 588169"/>
              <a:gd name="connsiteX0" fmla="*/ 1441450 w 1481471"/>
              <a:gd name="connsiteY0" fmla="*/ 0 h 588169"/>
              <a:gd name="connsiteX1" fmla="*/ 912812 w 1481471"/>
              <a:gd name="connsiteY1" fmla="*/ 145256 h 588169"/>
              <a:gd name="connsiteX2" fmla="*/ 696119 w 1481471"/>
              <a:gd name="connsiteY2" fmla="*/ 585788 h 588169"/>
              <a:gd name="connsiteX3" fmla="*/ 0 w 1481471"/>
              <a:gd name="connsiteY3" fmla="*/ 588169 h 588169"/>
              <a:gd name="connsiteX0" fmla="*/ 1441450 w 1481802"/>
              <a:gd name="connsiteY0" fmla="*/ 0 h 588169"/>
              <a:gd name="connsiteX1" fmla="*/ 912812 w 1481802"/>
              <a:gd name="connsiteY1" fmla="*/ 145256 h 588169"/>
              <a:gd name="connsiteX2" fmla="*/ 696119 w 1481802"/>
              <a:gd name="connsiteY2" fmla="*/ 585788 h 588169"/>
              <a:gd name="connsiteX3" fmla="*/ 0 w 1481802"/>
              <a:gd name="connsiteY3" fmla="*/ 588169 h 588169"/>
              <a:gd name="connsiteX0" fmla="*/ 1441450 w 1481802"/>
              <a:gd name="connsiteY0" fmla="*/ 0 h 590550"/>
              <a:gd name="connsiteX1" fmla="*/ 912812 w 1481802"/>
              <a:gd name="connsiteY1" fmla="*/ 147637 h 590550"/>
              <a:gd name="connsiteX2" fmla="*/ 696119 w 1481802"/>
              <a:gd name="connsiteY2" fmla="*/ 588169 h 590550"/>
              <a:gd name="connsiteX3" fmla="*/ 0 w 1481802"/>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1481802" h="590550">
                <a:moveTo>
                  <a:pt x="1441450" y="0"/>
                </a:moveTo>
                <a:cubicBezTo>
                  <a:pt x="1650999" y="422275"/>
                  <a:pt x="979488" y="644523"/>
                  <a:pt x="912812" y="147637"/>
                </a:cubicBezTo>
                <a:lnTo>
                  <a:pt x="696119" y="588169"/>
                </a:lnTo>
                <a:lnTo>
                  <a:pt x="0" y="590550"/>
                </a:lnTo>
              </a:path>
            </a:pathLst>
          </a:custGeom>
          <a:noFill/>
          <a:ln>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p:cNvSpPr/>
          <p:nvPr/>
        </p:nvSpPr>
        <p:spPr>
          <a:xfrm>
            <a:off x="5682807" y="1218113"/>
            <a:ext cx="2272473" cy="646331"/>
          </a:xfrm>
          <a:prstGeom prst="rect">
            <a:avLst/>
          </a:prstGeom>
        </p:spPr>
        <p:txBody>
          <a:bodyPr wrap="square" anchor="ctr">
            <a:spAutoFit/>
          </a:bodyPr>
          <a:lstStyle/>
          <a:p>
            <a:pPr marL="0" marR="0" lvl="0" indent="0" defTabSz="457189"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solidFill>
                  <a:srgbClr val="00B140"/>
                </a:solidFill>
                <a:effectLst/>
                <a:uLnTx/>
                <a:uFillTx/>
                <a:latin typeface="Arial" panose="020B0604020202020204"/>
                <a:ea typeface="+mn-ea"/>
                <a:cs typeface="+mn-cs"/>
              </a:rPr>
              <a:t>What are the Next Best Recommendations </a:t>
            </a:r>
            <a:r>
              <a:rPr kumimoji="0" lang="en-US" sz="1200" b="1"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for our loyalty customers</a:t>
            </a: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 </a:t>
            </a:r>
          </a:p>
        </p:txBody>
      </p:sp>
      <p:sp>
        <p:nvSpPr>
          <p:cNvPr id="24" name="Rectangle 23"/>
          <p:cNvSpPr/>
          <p:nvPr/>
        </p:nvSpPr>
        <p:spPr>
          <a:xfrm>
            <a:off x="5916487" y="2246145"/>
            <a:ext cx="2645868" cy="461665"/>
          </a:xfrm>
          <a:prstGeom prst="rect">
            <a:avLst/>
          </a:prstGeom>
        </p:spPr>
        <p:txBody>
          <a:bodyPr wrap="square" anchor="ctr">
            <a:spAutoFit/>
          </a:bodyPr>
          <a:lstStyle/>
          <a:p>
            <a:pPr marL="0" marR="0" lvl="0" indent="0" defTabSz="457189"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solidFill>
                  <a:srgbClr val="00B140"/>
                </a:solidFill>
                <a:effectLst/>
                <a:uLnTx/>
                <a:uFillTx/>
                <a:latin typeface="Arial" panose="020B0604020202020204"/>
                <a:ea typeface="+mn-ea"/>
                <a:cs typeface="+mn-cs"/>
              </a:rPr>
              <a:t>Why</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is our loyal </a:t>
            </a:r>
            <a:r>
              <a:rPr kumimoji="0" lang="en-US" sz="1200" b="1"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customer AOV at an all time high in store XYZ</a:t>
            </a: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 </a:t>
            </a:r>
          </a:p>
        </p:txBody>
      </p:sp>
      <p:sp>
        <p:nvSpPr>
          <p:cNvPr id="25" name="Rectangle 24"/>
          <p:cNvSpPr/>
          <p:nvPr/>
        </p:nvSpPr>
        <p:spPr>
          <a:xfrm>
            <a:off x="5682807" y="2863766"/>
            <a:ext cx="3009530" cy="646331"/>
          </a:xfrm>
          <a:prstGeom prst="rect">
            <a:avLst/>
          </a:prstGeom>
        </p:spPr>
        <p:txBody>
          <a:bodyPr wrap="square" anchor="ctr">
            <a:spAutoFit/>
          </a:bodyPr>
          <a:lstStyle/>
          <a:p>
            <a:pPr marL="0" marR="0" lvl="0" indent="0" defTabSz="457189"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solidFill>
                  <a:srgbClr val="00B140"/>
                </a:solidFill>
                <a:effectLst/>
                <a:uLnTx/>
                <a:uFillTx/>
                <a:latin typeface="Arial" panose="020B0604020202020204"/>
                <a:ea typeface="+mn-ea"/>
                <a:cs typeface="+mn-cs"/>
              </a:rPr>
              <a:t>How </a:t>
            </a: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can we </a:t>
            </a:r>
            <a:r>
              <a:rPr kumimoji="0" lang="en-US" sz="1200" b="1"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leverage online customer engagement to drive in-store footfall</a:t>
            </a:r>
            <a:r>
              <a:rPr kumimoji="0" lang="en-US" sz="120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 </a:t>
            </a:r>
            <a:r>
              <a:rPr lang="en-US" sz="1200" dirty="0">
                <a:solidFill>
                  <a:schemeClr val="tx1">
                    <a:lumMod val="75000"/>
                    <a:lumOff val="25000"/>
                  </a:schemeClr>
                </a:solidFill>
                <a:latin typeface="Arial" panose="020B0604020202020204"/>
              </a:rPr>
              <a:t>at the regional level (city/state/US v UK)?</a:t>
            </a:r>
          </a:p>
        </p:txBody>
      </p:sp>
      <p:sp>
        <p:nvSpPr>
          <p:cNvPr id="26" name="Rectangle 25"/>
          <p:cNvSpPr/>
          <p:nvPr/>
        </p:nvSpPr>
        <p:spPr>
          <a:xfrm>
            <a:off x="427017" y="3706430"/>
            <a:ext cx="2557319" cy="646331"/>
          </a:xfrm>
          <a:prstGeom prst="rect">
            <a:avLst/>
          </a:prstGeom>
        </p:spPr>
        <p:txBody>
          <a:bodyPr wrap="square" anchor="ctr">
            <a:spAutoFit/>
          </a:bodyPr>
          <a:lstStyle/>
          <a:p>
            <a:pPr marL="0" marR="0" lvl="0" indent="0" defTabSz="457189"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solidFill>
                  <a:srgbClr val="00B140"/>
                </a:solidFill>
                <a:effectLst/>
                <a:uLnTx/>
                <a:uFillTx/>
                <a:latin typeface="Arial" panose="020B0604020202020204"/>
                <a:ea typeface="+mn-ea"/>
                <a:cs typeface="+mn-cs"/>
              </a:rPr>
              <a:t>Why</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our customers </a:t>
            </a:r>
            <a:r>
              <a:rPr kumimoji="0" lang="en-US" sz="1200" b="1"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may prefer</a:t>
            </a:r>
            <a:r>
              <a:rPr kumimoji="0" lang="en-US" sz="1200" b="1" i="0" u="none" strike="noStrike" kern="1200" cap="none" spc="0" normalizeH="0" noProof="0" dirty="0">
                <a:ln>
                  <a:noFill/>
                </a:ln>
                <a:solidFill>
                  <a:schemeClr val="tx1">
                    <a:lumMod val="75000"/>
                    <a:lumOff val="25000"/>
                  </a:schemeClr>
                </a:solidFill>
                <a:effectLst/>
                <a:uLnTx/>
                <a:uFillTx/>
                <a:latin typeface="Arial" panose="020B0604020202020204"/>
                <a:ea typeface="+mn-ea"/>
                <a:cs typeface="+mn-cs"/>
              </a:rPr>
              <a:t> (acquire) or </a:t>
            </a:r>
            <a:r>
              <a:rPr kumimoji="0" lang="en-US" sz="1200" b="1"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switch (retain) to other beauty retailers?</a:t>
            </a:r>
          </a:p>
        </p:txBody>
      </p:sp>
      <p:sp>
        <p:nvSpPr>
          <p:cNvPr id="27" name="Rectangle 26"/>
          <p:cNvSpPr/>
          <p:nvPr/>
        </p:nvSpPr>
        <p:spPr>
          <a:xfrm>
            <a:off x="415875" y="2842681"/>
            <a:ext cx="2436832" cy="646331"/>
          </a:xfrm>
          <a:prstGeom prst="rect">
            <a:avLst/>
          </a:prstGeom>
        </p:spPr>
        <p:txBody>
          <a:bodyPr wrap="square" anchor="ctr">
            <a:spAutoFit/>
          </a:bodyPr>
          <a:lstStyle/>
          <a:p>
            <a:pPr lvl="0" defTabSz="457189">
              <a:defRPr/>
            </a:pPr>
            <a:r>
              <a:rPr kumimoji="0" lang="en-US" sz="1200" b="1" i="0" u="none" strike="noStrike" kern="1200" cap="none" spc="0" normalizeH="0" baseline="0" noProof="0" dirty="0">
                <a:ln>
                  <a:noFill/>
                </a:ln>
                <a:solidFill>
                  <a:srgbClr val="00B140"/>
                </a:solidFill>
                <a:effectLst/>
                <a:uLnTx/>
                <a:uFillTx/>
                <a:latin typeface="Arial" panose="020B0604020202020204"/>
                <a:ea typeface="+mn-ea"/>
                <a:cs typeface="+mn-cs"/>
              </a:rPr>
              <a:t>How </a:t>
            </a: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can we improve </a:t>
            </a:r>
            <a:r>
              <a:rPr kumimoji="0" lang="en-US" sz="1200" b="1"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targeting profiling and segmentation </a:t>
            </a:r>
            <a:r>
              <a:rPr lang="en-US" sz="1200" noProof="0" dirty="0">
                <a:solidFill>
                  <a:schemeClr val="tx1">
                    <a:lumMod val="75000"/>
                    <a:lumOff val="25000"/>
                  </a:schemeClr>
                </a:solidFill>
              </a:rPr>
              <a:t>(e.g. Rx Fill-&gt;in store purchase)</a:t>
            </a:r>
            <a:r>
              <a:rPr lang="en-US" sz="1200" dirty="0">
                <a:solidFill>
                  <a:schemeClr val="tx1">
                    <a:lumMod val="75000"/>
                    <a:lumOff val="25000"/>
                  </a:schemeClr>
                </a:solidFill>
              </a:rPr>
              <a:t>?</a:t>
            </a:r>
            <a:endPar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a:endParaRPr>
          </a:p>
        </p:txBody>
      </p:sp>
      <p:sp>
        <p:nvSpPr>
          <p:cNvPr id="28" name="Rectangle 27"/>
          <p:cNvSpPr/>
          <p:nvPr/>
        </p:nvSpPr>
        <p:spPr>
          <a:xfrm>
            <a:off x="447039" y="1675392"/>
            <a:ext cx="2265681" cy="1015663"/>
          </a:xfrm>
          <a:prstGeom prst="rect">
            <a:avLst/>
          </a:prstGeom>
        </p:spPr>
        <p:txBody>
          <a:bodyPr wrap="square" anchor="ctr">
            <a:spAutoFit/>
          </a:bodyPr>
          <a:lstStyle/>
          <a:p>
            <a:pPr marL="0" marR="0" lvl="0" indent="0" defTabSz="457189" rtl="0" eaLnBrk="1" fontAlgn="auto" latinLnBrk="0" hangingPunct="1">
              <a:spcBef>
                <a:spcPts val="0"/>
              </a:spcBef>
              <a:spcAft>
                <a:spcPts val="0"/>
              </a:spcAft>
              <a:buClrTx/>
              <a:buSzTx/>
              <a:buFontTx/>
              <a:buNone/>
              <a:tabLst/>
              <a:defRPr/>
            </a:pPr>
            <a:r>
              <a:rPr kumimoji="0" lang="en-US" sz="1200" b="1" i="0" u="none" strike="noStrike" kern="1200" cap="none" spc="0" normalizeH="0" baseline="0" noProof="0" dirty="0">
                <a:ln>
                  <a:noFill/>
                </a:ln>
                <a:solidFill>
                  <a:srgbClr val="00B140"/>
                </a:solidFill>
                <a:effectLst/>
                <a:uLnTx/>
                <a:uFillTx/>
                <a:latin typeface="Arial" panose="020B0604020202020204"/>
                <a:ea typeface="+mn-ea"/>
                <a:cs typeface="+mn-cs"/>
              </a:rPr>
              <a:t>How</a:t>
            </a: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can we use </a:t>
            </a:r>
            <a:r>
              <a:rPr kumimoji="0" lang="en-US" sz="1200" b="1" i="0" u="none" strike="noStrike" kern="1200" cap="none" spc="0" normalizeH="0" baseline="0" noProof="0" dirty="0">
                <a:ln>
                  <a:noFill/>
                </a:ln>
                <a:solidFill>
                  <a:schemeClr val="tx1">
                    <a:lumMod val="75000"/>
                    <a:lumOff val="25000"/>
                  </a:schemeClr>
                </a:solidFill>
                <a:effectLst/>
                <a:uLnTx/>
                <a:uFillTx/>
                <a:latin typeface="Arial" panose="020B0604020202020204"/>
                <a:ea typeface="+mn-ea"/>
                <a:cs typeface="+mn-cs"/>
              </a:rPr>
              <a:t>Artificial Intelligence and Machine Learning to improve </a:t>
            </a:r>
            <a:r>
              <a:rPr lang="en-US" sz="1200" dirty="0">
                <a:solidFill>
                  <a:schemeClr val="tx1">
                    <a:lumMod val="75000"/>
                    <a:lumOff val="25000"/>
                  </a:schemeClr>
                </a:solidFill>
                <a:latin typeface="Arial" panose="020B0604020202020204"/>
              </a:rPr>
              <a:t>regional p</a:t>
            </a:r>
            <a:r>
              <a:rPr kumimoji="0" lang="en-US" sz="1200" b="0" i="0" u="none" strike="noStrike" kern="1200" cap="none" spc="0" normalizeH="0" baseline="0" noProof="0" dirty="0" err="1">
                <a:ln>
                  <a:noFill/>
                </a:ln>
                <a:solidFill>
                  <a:schemeClr val="tx1">
                    <a:lumMod val="75000"/>
                    <a:lumOff val="25000"/>
                  </a:schemeClr>
                </a:solidFill>
                <a:effectLst/>
                <a:uLnTx/>
                <a:uFillTx/>
                <a:latin typeface="Arial" panose="020B0604020202020204"/>
                <a:ea typeface="+mn-ea"/>
                <a:cs typeface="+mn-cs"/>
              </a:rPr>
              <a:t>ersonalization</a:t>
            </a:r>
            <a:r>
              <a:rPr lang="en-US" sz="1200" dirty="0">
                <a:solidFill>
                  <a:schemeClr val="tx1">
                    <a:lumMod val="75000"/>
                    <a:lumOff val="25000"/>
                  </a:schemeClr>
                </a:solidFill>
                <a:latin typeface="Arial" panose="020B0604020202020204"/>
              </a:rPr>
              <a:t> and New Mover messaging</a:t>
            </a:r>
            <a:endParaRPr kumimoji="0" lang="en-US" sz="1200" b="0" i="0" u="none" strike="noStrike" kern="1200" cap="none" spc="0" normalizeH="0" baseline="0" noProof="0" dirty="0">
              <a:ln>
                <a:noFill/>
              </a:ln>
              <a:solidFill>
                <a:schemeClr val="tx1">
                  <a:lumMod val="75000"/>
                  <a:lumOff val="25000"/>
                </a:schemeClr>
              </a:solidFill>
              <a:effectLst/>
              <a:uLnTx/>
              <a:uFillTx/>
              <a:latin typeface="Arial" panose="020B0604020202020204"/>
            </a:endParaRPr>
          </a:p>
        </p:txBody>
      </p:sp>
      <p:sp>
        <p:nvSpPr>
          <p:cNvPr id="2" name="Rectangle 1"/>
          <p:cNvSpPr/>
          <p:nvPr/>
        </p:nvSpPr>
        <p:spPr>
          <a:xfrm>
            <a:off x="5682807" y="3638143"/>
            <a:ext cx="2739833" cy="646331"/>
          </a:xfrm>
          <a:prstGeom prst="rect">
            <a:avLst/>
          </a:prstGeom>
        </p:spPr>
        <p:txBody>
          <a:bodyPr wrap="square" anchor="ctr">
            <a:spAutoFit/>
          </a:bodyPr>
          <a:lstStyle/>
          <a:p>
            <a:pPr lvl="0" defTabSz="457189">
              <a:defRPr/>
            </a:pPr>
            <a:r>
              <a:rPr lang="en-US" sz="1200" b="1" dirty="0">
                <a:solidFill>
                  <a:srgbClr val="00B140"/>
                </a:solidFill>
              </a:rPr>
              <a:t>How</a:t>
            </a:r>
            <a:r>
              <a:rPr lang="en-US" sz="1200" dirty="0">
                <a:solidFill>
                  <a:srgbClr val="000000"/>
                </a:solidFill>
              </a:rPr>
              <a:t> </a:t>
            </a:r>
            <a:r>
              <a:rPr lang="en-US" sz="1200" dirty="0">
                <a:solidFill>
                  <a:schemeClr val="tx1">
                    <a:lumMod val="75000"/>
                    <a:lumOff val="25000"/>
                  </a:schemeClr>
                </a:solidFill>
              </a:rPr>
              <a:t>can we use </a:t>
            </a:r>
            <a:r>
              <a:rPr lang="en-US" sz="1200" b="1" dirty="0">
                <a:solidFill>
                  <a:schemeClr val="tx1">
                    <a:lumMod val="75000"/>
                    <a:lumOff val="25000"/>
                  </a:schemeClr>
                </a:solidFill>
              </a:rPr>
              <a:t>Artificial Intelligence to support hypothesis development for </a:t>
            </a:r>
            <a:r>
              <a:rPr lang="en-US" sz="1200" dirty="0">
                <a:solidFill>
                  <a:schemeClr val="tx1">
                    <a:lumMod val="75000"/>
                    <a:lumOff val="25000"/>
                  </a:schemeClr>
                </a:solidFill>
              </a:rPr>
              <a:t>A/B testing </a:t>
            </a:r>
          </a:p>
        </p:txBody>
      </p:sp>
      <p:sp>
        <p:nvSpPr>
          <p:cNvPr id="3" name="Footer Placeholder 2">
            <a:extLst>
              <a:ext uri="{FF2B5EF4-FFF2-40B4-BE49-F238E27FC236}">
                <a16:creationId xmlns:a16="http://schemas.microsoft.com/office/drawing/2014/main" id="{5AEA4912-8C61-774D-99F3-C10BEEF2C192}"/>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B0C58439-5AE1-0D40-A502-0A27D9C08465}"/>
              </a:ext>
            </a:extLst>
          </p:cNvPr>
          <p:cNvSpPr>
            <a:spLocks noGrp="1"/>
          </p:cNvSpPr>
          <p:nvPr>
            <p:ph type="sldNum" sz="quarter" idx="13"/>
          </p:nvPr>
        </p:nvSpPr>
        <p:spPr/>
        <p:txBody>
          <a:bodyPr/>
          <a:lstStyle/>
          <a:p>
            <a:fld id="{2EFEF571-C9B4-4D92-A7F7-315B894862A8}" type="slidenum">
              <a:rPr lang="en-US" smtClean="0"/>
              <a:pPr/>
              <a:t>150</a:t>
            </a:fld>
            <a:endParaRPr lang="en-US"/>
          </a:p>
        </p:txBody>
      </p:sp>
    </p:spTree>
    <p:extLst>
      <p:ext uri="{BB962C8B-B14F-4D97-AF65-F5344CB8AC3E}">
        <p14:creationId xmlns:p14="http://schemas.microsoft.com/office/powerpoint/2010/main" val="15530758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004B072-158E-ED4A-A7F6-01BB77C383A7}"/>
              </a:ext>
            </a:extLst>
          </p:cNvPr>
          <p:cNvGrpSpPr/>
          <p:nvPr/>
        </p:nvGrpSpPr>
        <p:grpSpPr>
          <a:xfrm>
            <a:off x="2851816" y="786792"/>
            <a:ext cx="5981716" cy="1998318"/>
            <a:chOff x="1239321" y="664872"/>
            <a:chExt cx="6530207" cy="2181552"/>
          </a:xfrm>
        </p:grpSpPr>
        <p:sp>
          <p:nvSpPr>
            <p:cNvPr id="6" name="Rectangle 5">
              <a:extLst>
                <a:ext uri="{FF2B5EF4-FFF2-40B4-BE49-F238E27FC236}">
                  <a16:creationId xmlns:a16="http://schemas.microsoft.com/office/drawing/2014/main" id="{0F200D24-B04B-7243-9193-9BFB662816B7}"/>
                </a:ext>
              </a:extLst>
            </p:cNvPr>
            <p:cNvSpPr/>
            <p:nvPr/>
          </p:nvSpPr>
          <p:spPr>
            <a:xfrm>
              <a:off x="5212080" y="670783"/>
              <a:ext cx="1933247" cy="798129"/>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6">
              <a:extLst>
                <a:ext uri="{FF2B5EF4-FFF2-40B4-BE49-F238E27FC236}">
                  <a16:creationId xmlns:a16="http://schemas.microsoft.com/office/drawing/2014/main" id="{5AF6C2FF-722C-7E41-9703-56DA9883F040}"/>
                </a:ext>
              </a:extLst>
            </p:cNvPr>
            <p:cNvSpPr/>
            <p:nvPr/>
          </p:nvSpPr>
          <p:spPr>
            <a:xfrm>
              <a:off x="1913146" y="2048295"/>
              <a:ext cx="1933247" cy="798129"/>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Oval 7">
              <a:extLst>
                <a:ext uri="{FF2B5EF4-FFF2-40B4-BE49-F238E27FC236}">
                  <a16:creationId xmlns:a16="http://schemas.microsoft.com/office/drawing/2014/main" id="{3AEF55B8-0BC0-A843-BD1D-107A05588365}"/>
                </a:ext>
              </a:extLst>
            </p:cNvPr>
            <p:cNvSpPr/>
            <p:nvPr/>
          </p:nvSpPr>
          <p:spPr>
            <a:xfrm>
              <a:off x="2477749" y="664872"/>
              <a:ext cx="804041" cy="804041"/>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Oval 8">
              <a:extLst>
                <a:ext uri="{FF2B5EF4-FFF2-40B4-BE49-F238E27FC236}">
                  <a16:creationId xmlns:a16="http://schemas.microsoft.com/office/drawing/2014/main" id="{FB888B72-B11B-8948-B7B3-06BD2598E35B}"/>
                </a:ext>
              </a:extLst>
            </p:cNvPr>
            <p:cNvSpPr/>
            <p:nvPr/>
          </p:nvSpPr>
          <p:spPr>
            <a:xfrm>
              <a:off x="5776683" y="2042383"/>
              <a:ext cx="804041" cy="804041"/>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0" name="Straight Arrow Connector 9">
              <a:extLst>
                <a:ext uri="{FF2B5EF4-FFF2-40B4-BE49-F238E27FC236}">
                  <a16:creationId xmlns:a16="http://schemas.microsoft.com/office/drawing/2014/main" id="{C23714FB-29CF-0C43-9FBD-14E1D476B117}"/>
                </a:ext>
              </a:extLst>
            </p:cNvPr>
            <p:cNvCxnSpPr>
              <a:stCxn id="8" idx="6"/>
              <a:endCxn id="6" idx="1"/>
            </p:cNvCxnSpPr>
            <p:nvPr/>
          </p:nvCxnSpPr>
          <p:spPr>
            <a:xfrm>
              <a:off x="3281790" y="1066892"/>
              <a:ext cx="1930291" cy="2956"/>
            </a:xfrm>
            <a:prstGeom prst="straightConnector1">
              <a:avLst/>
            </a:prstGeom>
            <a:ln w="63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C460B600-AC59-1048-80B3-E76712901A8E}"/>
                </a:ext>
              </a:extLst>
            </p:cNvPr>
            <p:cNvCxnSpPr>
              <a:stCxn id="6" idx="3"/>
              <a:endCxn id="9" idx="6"/>
            </p:cNvCxnSpPr>
            <p:nvPr/>
          </p:nvCxnSpPr>
          <p:spPr>
            <a:xfrm flipH="1">
              <a:off x="6580724" y="1069848"/>
              <a:ext cx="564603" cy="1374556"/>
            </a:xfrm>
            <a:prstGeom prst="bentConnector3">
              <a:avLst>
                <a:gd name="adj1" fmla="val -70156"/>
              </a:avLst>
            </a:prstGeom>
            <a:ln w="63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D14FCC-8892-204F-A658-18C46C6A9351}"/>
                </a:ext>
              </a:extLst>
            </p:cNvPr>
            <p:cNvCxnSpPr>
              <a:stCxn id="9" idx="2"/>
              <a:endCxn id="7" idx="3"/>
            </p:cNvCxnSpPr>
            <p:nvPr/>
          </p:nvCxnSpPr>
          <p:spPr>
            <a:xfrm flipH="1">
              <a:off x="3846393" y="2444404"/>
              <a:ext cx="1930290" cy="2956"/>
            </a:xfrm>
            <a:prstGeom prst="straightConnector1">
              <a:avLst/>
            </a:prstGeom>
            <a:ln w="63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CE3E7D14-90BF-0B48-8912-4E04F609D533}"/>
                </a:ext>
              </a:extLst>
            </p:cNvPr>
            <p:cNvCxnSpPr>
              <a:cxnSpLocks/>
              <a:stCxn id="7" idx="1"/>
              <a:endCxn id="8" idx="2"/>
            </p:cNvCxnSpPr>
            <p:nvPr/>
          </p:nvCxnSpPr>
          <p:spPr>
            <a:xfrm rot="10800000" flipH="1">
              <a:off x="1913146" y="1066893"/>
              <a:ext cx="564602" cy="1380467"/>
            </a:xfrm>
            <a:prstGeom prst="bentConnector3">
              <a:avLst>
                <a:gd name="adj1" fmla="val -78535"/>
              </a:avLst>
            </a:prstGeom>
            <a:ln w="63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7EF6E1E-4CD8-F14B-9E48-8309C9C2A276}"/>
                </a:ext>
              </a:extLst>
            </p:cNvPr>
            <p:cNvSpPr txBox="1"/>
            <p:nvPr/>
          </p:nvSpPr>
          <p:spPr>
            <a:xfrm>
              <a:off x="5887373" y="2107436"/>
              <a:ext cx="582660" cy="461665"/>
            </a:xfrm>
            <a:prstGeom prst="rect">
              <a:avLst/>
            </a:prstGeom>
            <a:noFill/>
          </p:spPr>
          <p:txBody>
            <a:bodyPr wrap="none" rtlCol="0">
              <a:spAutoFit/>
            </a:bodyPr>
            <a:lstStyle/>
            <a:p>
              <a:pPr algn="ctr"/>
              <a:r>
                <a:rPr lang="en-US" sz="1200"/>
                <a:t>Real</a:t>
              </a:r>
            </a:p>
            <a:p>
              <a:pPr algn="ctr"/>
              <a:r>
                <a:rPr lang="en-US" sz="1200"/>
                <a:t>World</a:t>
              </a:r>
            </a:p>
          </p:txBody>
        </p:sp>
        <p:sp>
          <p:nvSpPr>
            <p:cNvPr id="15" name="TextBox 14">
              <a:extLst>
                <a:ext uri="{FF2B5EF4-FFF2-40B4-BE49-F238E27FC236}">
                  <a16:creationId xmlns:a16="http://schemas.microsoft.com/office/drawing/2014/main" id="{66DC3E7B-B3D9-7345-BA37-D0AF3E3697BA}"/>
                </a:ext>
              </a:extLst>
            </p:cNvPr>
            <p:cNvSpPr txBox="1"/>
            <p:nvPr/>
          </p:nvSpPr>
          <p:spPr>
            <a:xfrm>
              <a:off x="1951239" y="2202029"/>
              <a:ext cx="1300356" cy="461665"/>
            </a:xfrm>
            <a:prstGeom prst="rect">
              <a:avLst/>
            </a:prstGeom>
            <a:noFill/>
          </p:spPr>
          <p:txBody>
            <a:bodyPr wrap="none" rtlCol="0">
              <a:spAutoFit/>
            </a:bodyPr>
            <a:lstStyle/>
            <a:p>
              <a:pPr algn="ctr"/>
              <a:r>
                <a:rPr lang="en-US" sz="1200"/>
                <a:t>Causality-Based</a:t>
              </a:r>
            </a:p>
            <a:p>
              <a:pPr algn="ctr"/>
              <a:r>
                <a:rPr lang="en-US" sz="1200"/>
                <a:t>Predictions</a:t>
              </a:r>
            </a:p>
          </p:txBody>
        </p:sp>
        <p:sp>
          <p:nvSpPr>
            <p:cNvPr id="16" name="TextBox 15">
              <a:extLst>
                <a:ext uri="{FF2B5EF4-FFF2-40B4-BE49-F238E27FC236}">
                  <a16:creationId xmlns:a16="http://schemas.microsoft.com/office/drawing/2014/main" id="{159F98EA-59B0-C84B-9AAC-846952225BD9}"/>
                </a:ext>
              </a:extLst>
            </p:cNvPr>
            <p:cNvSpPr txBox="1"/>
            <p:nvPr/>
          </p:nvSpPr>
          <p:spPr>
            <a:xfrm>
              <a:off x="2569127" y="774799"/>
              <a:ext cx="609461" cy="461665"/>
            </a:xfrm>
            <a:prstGeom prst="rect">
              <a:avLst/>
            </a:prstGeom>
            <a:noFill/>
          </p:spPr>
          <p:txBody>
            <a:bodyPr wrap="none" rtlCol="0">
              <a:spAutoFit/>
            </a:bodyPr>
            <a:lstStyle/>
            <a:p>
              <a:pPr algn="ctr"/>
              <a:r>
                <a:rPr lang="en-US" sz="1200"/>
                <a:t>Digital</a:t>
              </a:r>
            </a:p>
            <a:p>
              <a:pPr algn="ctr"/>
              <a:r>
                <a:rPr lang="en-US" sz="1200"/>
                <a:t>World</a:t>
              </a:r>
            </a:p>
          </p:txBody>
        </p:sp>
        <p:sp>
          <p:nvSpPr>
            <p:cNvPr id="17" name="TextBox 16">
              <a:extLst>
                <a:ext uri="{FF2B5EF4-FFF2-40B4-BE49-F238E27FC236}">
                  <a16:creationId xmlns:a16="http://schemas.microsoft.com/office/drawing/2014/main" id="{7558C26A-D6C7-524E-BAE2-5EF24B34CF20}"/>
                </a:ext>
              </a:extLst>
            </p:cNvPr>
            <p:cNvSpPr txBox="1"/>
            <p:nvPr/>
          </p:nvSpPr>
          <p:spPr>
            <a:xfrm>
              <a:off x="5549102" y="854077"/>
              <a:ext cx="1513556" cy="461665"/>
            </a:xfrm>
            <a:prstGeom prst="rect">
              <a:avLst/>
            </a:prstGeom>
            <a:noFill/>
          </p:spPr>
          <p:txBody>
            <a:bodyPr wrap="none" rtlCol="0">
              <a:spAutoFit/>
            </a:bodyPr>
            <a:lstStyle/>
            <a:p>
              <a:pPr algn="ctr"/>
              <a:r>
                <a:rPr lang="en-US" sz="1200" dirty="0"/>
                <a:t>Evolutionary-Based</a:t>
              </a:r>
            </a:p>
            <a:p>
              <a:pPr algn="ctr"/>
              <a:r>
                <a:rPr lang="en-US" sz="1200" dirty="0"/>
                <a:t>Prescriptions</a:t>
              </a:r>
            </a:p>
          </p:txBody>
        </p:sp>
        <p:sp>
          <p:nvSpPr>
            <p:cNvPr id="18" name="TextBox 17">
              <a:extLst>
                <a:ext uri="{FF2B5EF4-FFF2-40B4-BE49-F238E27FC236}">
                  <a16:creationId xmlns:a16="http://schemas.microsoft.com/office/drawing/2014/main" id="{15AE9E2B-6882-1C4C-AFCA-7CC3A4C48B29}"/>
                </a:ext>
              </a:extLst>
            </p:cNvPr>
            <p:cNvSpPr txBox="1"/>
            <p:nvPr/>
          </p:nvSpPr>
          <p:spPr>
            <a:xfrm>
              <a:off x="2538416" y="1174419"/>
              <a:ext cx="686406" cy="219291"/>
            </a:xfrm>
            <a:prstGeom prst="rect">
              <a:avLst/>
            </a:prstGeom>
            <a:noFill/>
          </p:spPr>
          <p:txBody>
            <a:bodyPr wrap="none" rtlCol="0">
              <a:spAutoFit/>
            </a:bodyPr>
            <a:lstStyle/>
            <a:p>
              <a:pPr algn="ctr"/>
              <a:r>
                <a:rPr lang="en-US" sz="800"/>
                <a:t>surrogates</a:t>
              </a:r>
            </a:p>
          </p:txBody>
        </p:sp>
        <p:sp>
          <p:nvSpPr>
            <p:cNvPr id="19" name="TextBox 18">
              <a:extLst>
                <a:ext uri="{FF2B5EF4-FFF2-40B4-BE49-F238E27FC236}">
                  <a16:creationId xmlns:a16="http://schemas.microsoft.com/office/drawing/2014/main" id="{73FB2774-BF9B-1443-ABFB-2212124EF52B}"/>
                </a:ext>
              </a:extLst>
            </p:cNvPr>
            <p:cNvSpPr txBox="1"/>
            <p:nvPr/>
          </p:nvSpPr>
          <p:spPr>
            <a:xfrm>
              <a:off x="5942100" y="2527089"/>
              <a:ext cx="473206" cy="219291"/>
            </a:xfrm>
            <a:prstGeom prst="rect">
              <a:avLst/>
            </a:prstGeom>
            <a:noFill/>
          </p:spPr>
          <p:txBody>
            <a:bodyPr wrap="none" rtlCol="0">
              <a:spAutoFit/>
            </a:bodyPr>
            <a:lstStyle/>
            <a:p>
              <a:pPr algn="ctr"/>
              <a:r>
                <a:rPr lang="en-US" sz="800"/>
                <a:t>actors</a:t>
              </a:r>
            </a:p>
          </p:txBody>
        </p:sp>
        <p:sp>
          <p:nvSpPr>
            <p:cNvPr id="20" name="TextBox 19">
              <a:extLst>
                <a:ext uri="{FF2B5EF4-FFF2-40B4-BE49-F238E27FC236}">
                  <a16:creationId xmlns:a16="http://schemas.microsoft.com/office/drawing/2014/main" id="{EB356529-19C1-EA4A-AFFE-5DB9E6AEA4A2}"/>
                </a:ext>
              </a:extLst>
            </p:cNvPr>
            <p:cNvSpPr txBox="1"/>
            <p:nvPr/>
          </p:nvSpPr>
          <p:spPr>
            <a:xfrm>
              <a:off x="4516515" y="2210035"/>
              <a:ext cx="758541" cy="246221"/>
            </a:xfrm>
            <a:prstGeom prst="rect">
              <a:avLst/>
            </a:prstGeom>
            <a:noFill/>
          </p:spPr>
          <p:txBody>
            <a:bodyPr wrap="none" rtlCol="0">
              <a:spAutoFit/>
            </a:bodyPr>
            <a:lstStyle/>
            <a:p>
              <a:pPr algn="ctr"/>
              <a:r>
                <a:rPr lang="en-US" sz="1000" i="1" dirty="0"/>
                <a:t>influences</a:t>
              </a:r>
            </a:p>
          </p:txBody>
        </p:sp>
        <p:sp>
          <p:nvSpPr>
            <p:cNvPr id="21" name="TextBox 20">
              <a:extLst>
                <a:ext uri="{FF2B5EF4-FFF2-40B4-BE49-F238E27FC236}">
                  <a16:creationId xmlns:a16="http://schemas.microsoft.com/office/drawing/2014/main" id="{9753FB30-D17F-4741-98D5-33F315F081E4}"/>
                </a:ext>
              </a:extLst>
            </p:cNvPr>
            <p:cNvSpPr txBox="1"/>
            <p:nvPr/>
          </p:nvSpPr>
          <p:spPr>
            <a:xfrm rot="16200000">
              <a:off x="1060907" y="1634014"/>
              <a:ext cx="603049" cy="246221"/>
            </a:xfrm>
            <a:prstGeom prst="rect">
              <a:avLst/>
            </a:prstGeom>
            <a:noFill/>
          </p:spPr>
          <p:txBody>
            <a:bodyPr wrap="none" rtlCol="0">
              <a:spAutoFit/>
            </a:bodyPr>
            <a:lstStyle/>
            <a:p>
              <a:pPr algn="ctr"/>
              <a:r>
                <a:rPr lang="en-US" sz="1000" i="1" dirty="0"/>
                <a:t>creates</a:t>
              </a:r>
            </a:p>
          </p:txBody>
        </p:sp>
        <p:sp>
          <p:nvSpPr>
            <p:cNvPr id="22" name="TextBox 21">
              <a:extLst>
                <a:ext uri="{FF2B5EF4-FFF2-40B4-BE49-F238E27FC236}">
                  <a16:creationId xmlns:a16="http://schemas.microsoft.com/office/drawing/2014/main" id="{3B088927-197C-864F-87FC-F71C65922775}"/>
                </a:ext>
              </a:extLst>
            </p:cNvPr>
            <p:cNvSpPr txBox="1"/>
            <p:nvPr/>
          </p:nvSpPr>
          <p:spPr>
            <a:xfrm>
              <a:off x="3907072" y="814787"/>
              <a:ext cx="545342" cy="253916"/>
            </a:xfrm>
            <a:prstGeom prst="rect">
              <a:avLst/>
            </a:prstGeom>
            <a:noFill/>
          </p:spPr>
          <p:txBody>
            <a:bodyPr wrap="none" rtlCol="0">
              <a:spAutoFit/>
            </a:bodyPr>
            <a:lstStyle/>
            <a:p>
              <a:pPr algn="ctr"/>
              <a:r>
                <a:rPr lang="en-US" sz="1000" i="1" dirty="0"/>
                <a:t>drives</a:t>
              </a:r>
            </a:p>
          </p:txBody>
        </p:sp>
        <p:pic>
          <p:nvPicPr>
            <p:cNvPr id="25" name="Picture 24">
              <a:extLst>
                <a:ext uri="{FF2B5EF4-FFF2-40B4-BE49-F238E27FC236}">
                  <a16:creationId xmlns:a16="http://schemas.microsoft.com/office/drawing/2014/main" id="{7B127DA7-C40C-264A-946F-2D2A8C11619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78722" y="815662"/>
              <a:ext cx="292516" cy="544810"/>
            </a:xfrm>
            <a:prstGeom prst="rect">
              <a:avLst/>
            </a:prstGeom>
            <a:ln>
              <a:solidFill>
                <a:srgbClr val="2D528F"/>
              </a:solidFill>
            </a:ln>
          </p:spPr>
        </p:pic>
        <p:pic>
          <p:nvPicPr>
            <p:cNvPr id="26" name="Picture 25">
              <a:extLst>
                <a:ext uri="{FF2B5EF4-FFF2-40B4-BE49-F238E27FC236}">
                  <a16:creationId xmlns:a16="http://schemas.microsoft.com/office/drawing/2014/main" id="{643AC8D6-7961-A942-800C-7E198066FF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8714" y="2195153"/>
              <a:ext cx="484748" cy="484748"/>
            </a:xfrm>
            <a:prstGeom prst="rect">
              <a:avLst/>
            </a:prstGeom>
            <a:ln w="6350">
              <a:solidFill>
                <a:srgbClr val="2D528F"/>
              </a:solidFill>
            </a:ln>
          </p:spPr>
        </p:pic>
        <p:sp>
          <p:nvSpPr>
            <p:cNvPr id="27" name="TextBox 26">
              <a:extLst>
                <a:ext uri="{FF2B5EF4-FFF2-40B4-BE49-F238E27FC236}">
                  <a16:creationId xmlns:a16="http://schemas.microsoft.com/office/drawing/2014/main" id="{BDB90F68-D47E-7F48-8CCA-AAEEA3CE8166}"/>
                </a:ext>
              </a:extLst>
            </p:cNvPr>
            <p:cNvSpPr txBox="1"/>
            <p:nvPr/>
          </p:nvSpPr>
          <p:spPr>
            <a:xfrm rot="16200000">
              <a:off x="7262498" y="1630166"/>
              <a:ext cx="760144" cy="253916"/>
            </a:xfrm>
            <a:prstGeom prst="rect">
              <a:avLst/>
            </a:prstGeom>
            <a:noFill/>
          </p:spPr>
          <p:txBody>
            <a:bodyPr wrap="none" rtlCol="0">
              <a:spAutoFit/>
            </a:bodyPr>
            <a:lstStyle/>
            <a:p>
              <a:pPr algn="ctr"/>
              <a:r>
                <a:rPr lang="en-US" sz="1000" b="1" i="1" dirty="0"/>
                <a:t>APPLIES</a:t>
              </a:r>
            </a:p>
          </p:txBody>
        </p:sp>
        <p:sp>
          <p:nvSpPr>
            <p:cNvPr id="29" name="Oval 28">
              <a:extLst>
                <a:ext uri="{FF2B5EF4-FFF2-40B4-BE49-F238E27FC236}">
                  <a16:creationId xmlns:a16="http://schemas.microsoft.com/office/drawing/2014/main" id="{BD394767-7E3B-1E43-B09F-71CFA18B9211}"/>
                </a:ext>
              </a:extLst>
            </p:cNvPr>
            <p:cNvSpPr/>
            <p:nvPr/>
          </p:nvSpPr>
          <p:spPr>
            <a:xfrm>
              <a:off x="5463342" y="2497226"/>
              <a:ext cx="278842" cy="2788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a:t>
              </a:r>
            </a:p>
          </p:txBody>
        </p:sp>
        <p:sp>
          <p:nvSpPr>
            <p:cNvPr id="30" name="Oval 29">
              <a:extLst>
                <a:ext uri="{FF2B5EF4-FFF2-40B4-BE49-F238E27FC236}">
                  <a16:creationId xmlns:a16="http://schemas.microsoft.com/office/drawing/2014/main" id="{725EE450-5302-E74B-A216-879CD237617D}"/>
                </a:ext>
              </a:extLst>
            </p:cNvPr>
            <p:cNvSpPr/>
            <p:nvPr/>
          </p:nvSpPr>
          <p:spPr>
            <a:xfrm>
              <a:off x="1560260" y="2497313"/>
              <a:ext cx="278842" cy="2788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2</a:t>
              </a:r>
            </a:p>
          </p:txBody>
        </p:sp>
        <p:sp>
          <p:nvSpPr>
            <p:cNvPr id="31" name="Oval 30">
              <a:extLst>
                <a:ext uri="{FF2B5EF4-FFF2-40B4-BE49-F238E27FC236}">
                  <a16:creationId xmlns:a16="http://schemas.microsoft.com/office/drawing/2014/main" id="{BF670C13-4108-1E45-8769-937CE72698C1}"/>
                </a:ext>
              </a:extLst>
            </p:cNvPr>
            <p:cNvSpPr/>
            <p:nvPr/>
          </p:nvSpPr>
          <p:spPr>
            <a:xfrm>
              <a:off x="3293121" y="749872"/>
              <a:ext cx="278842" cy="2788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sp>
          <p:nvSpPr>
            <p:cNvPr id="32" name="Oval 31">
              <a:extLst>
                <a:ext uri="{FF2B5EF4-FFF2-40B4-BE49-F238E27FC236}">
                  <a16:creationId xmlns:a16="http://schemas.microsoft.com/office/drawing/2014/main" id="{01C4E9FF-9CCC-E448-8657-2BD6BAB11F34}"/>
                </a:ext>
              </a:extLst>
            </p:cNvPr>
            <p:cNvSpPr/>
            <p:nvPr/>
          </p:nvSpPr>
          <p:spPr>
            <a:xfrm>
              <a:off x="7174410" y="749872"/>
              <a:ext cx="278842" cy="2788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4</a:t>
              </a:r>
            </a:p>
          </p:txBody>
        </p:sp>
        <p:sp>
          <p:nvSpPr>
            <p:cNvPr id="33" name="Oval 32">
              <a:extLst>
                <a:ext uri="{FF2B5EF4-FFF2-40B4-BE49-F238E27FC236}">
                  <a16:creationId xmlns:a16="http://schemas.microsoft.com/office/drawing/2014/main" id="{BCF65872-D25C-8642-B1A0-8514E376C1F1}"/>
                </a:ext>
              </a:extLst>
            </p:cNvPr>
            <p:cNvSpPr/>
            <p:nvPr/>
          </p:nvSpPr>
          <p:spPr>
            <a:xfrm>
              <a:off x="6626027" y="2497226"/>
              <a:ext cx="278842" cy="278842"/>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5</a:t>
              </a:r>
            </a:p>
          </p:txBody>
        </p:sp>
      </p:grpSp>
      <p:sp>
        <p:nvSpPr>
          <p:cNvPr id="3" name="Footer Placeholder 2">
            <a:extLst>
              <a:ext uri="{FF2B5EF4-FFF2-40B4-BE49-F238E27FC236}">
                <a16:creationId xmlns:a16="http://schemas.microsoft.com/office/drawing/2014/main" id="{BFD0ADB3-0F57-9446-81F2-CA524F264DAB}"/>
              </a:ext>
            </a:extLst>
          </p:cNvPr>
          <p:cNvSpPr>
            <a:spLocks noGrp="1"/>
          </p:cNvSpPr>
          <p:nvPr>
            <p:ph type="ftr" sz="quarter" idx="10"/>
          </p:nvPr>
        </p:nvSpPr>
        <p:spPr/>
        <p:txBody>
          <a:bodyPr/>
          <a:lstStyle/>
          <a:p>
            <a:r>
              <a:rPr lang="en-US"/>
              <a:t>© 2020</a:t>
            </a:r>
          </a:p>
        </p:txBody>
      </p:sp>
      <p:sp>
        <p:nvSpPr>
          <p:cNvPr id="4" name="Slide Number Placeholder 3">
            <a:extLst>
              <a:ext uri="{FF2B5EF4-FFF2-40B4-BE49-F238E27FC236}">
                <a16:creationId xmlns:a16="http://schemas.microsoft.com/office/drawing/2014/main" id="{CBB4DE7A-6E3A-1D49-912E-005467B57616}"/>
              </a:ext>
            </a:extLst>
          </p:cNvPr>
          <p:cNvSpPr>
            <a:spLocks noGrp="1"/>
          </p:cNvSpPr>
          <p:nvPr>
            <p:ph type="sldNum" sz="quarter" idx="11"/>
          </p:nvPr>
        </p:nvSpPr>
        <p:spPr/>
        <p:txBody>
          <a:bodyPr/>
          <a:lstStyle/>
          <a:p>
            <a:fld id="{2EFEF571-C9B4-4D92-A7F7-315B894862A8}" type="slidenum">
              <a:rPr lang="en-US" smtClean="0"/>
              <a:pPr/>
              <a:t>151</a:t>
            </a:fld>
            <a:endParaRPr lang="en-US"/>
          </a:p>
        </p:txBody>
      </p:sp>
      <p:sp>
        <p:nvSpPr>
          <p:cNvPr id="2" name="Title 1">
            <a:extLst>
              <a:ext uri="{FF2B5EF4-FFF2-40B4-BE49-F238E27FC236}">
                <a16:creationId xmlns:a16="http://schemas.microsoft.com/office/drawing/2014/main" id="{765D4EC8-7569-0543-85C4-5F0758A1D446}"/>
              </a:ext>
            </a:extLst>
          </p:cNvPr>
          <p:cNvSpPr>
            <a:spLocks noGrp="1"/>
          </p:cNvSpPr>
          <p:nvPr>
            <p:ph type="title" idx="4294967295"/>
          </p:nvPr>
        </p:nvSpPr>
        <p:spPr>
          <a:xfrm>
            <a:off x="345123" y="425133"/>
            <a:ext cx="2631757" cy="1754326"/>
          </a:xfrm>
        </p:spPr>
        <p:txBody>
          <a:bodyPr/>
          <a:lstStyle/>
          <a:p>
            <a:r>
              <a:rPr lang="en-US" dirty="0"/>
              <a:t>As we further leverage AI, Cognizant can applying </a:t>
            </a:r>
            <a:r>
              <a:rPr lang="en-US" dirty="0">
                <a:solidFill>
                  <a:schemeClr val="accent3"/>
                </a:solidFill>
              </a:rPr>
              <a:t>Our Proprietary AI Framework (LEAF)</a:t>
            </a:r>
            <a:r>
              <a:rPr lang="en-US" dirty="0"/>
              <a:t> to Campaign Execution Optimization</a:t>
            </a:r>
          </a:p>
        </p:txBody>
      </p:sp>
      <p:graphicFrame>
        <p:nvGraphicFramePr>
          <p:cNvPr id="53" name="Table 52">
            <a:extLst>
              <a:ext uri="{FF2B5EF4-FFF2-40B4-BE49-F238E27FC236}">
                <a16:creationId xmlns:a16="http://schemas.microsoft.com/office/drawing/2014/main" id="{B284561F-BFC1-834D-BEEE-3D39F14ACA9E}"/>
              </a:ext>
            </a:extLst>
          </p:cNvPr>
          <p:cNvGraphicFramePr>
            <a:graphicFrameLocks noGrp="1"/>
          </p:cNvGraphicFramePr>
          <p:nvPr/>
        </p:nvGraphicFramePr>
        <p:xfrm>
          <a:off x="419100" y="3228594"/>
          <a:ext cx="8285580" cy="1476756"/>
        </p:xfrm>
        <a:graphic>
          <a:graphicData uri="http://schemas.openxmlformats.org/drawingml/2006/table">
            <a:tbl>
              <a:tblPr firstRow="1" bandRow="1">
                <a:tableStyleId>{2D5ABB26-0587-4C30-8999-92F81FD0307C}</a:tableStyleId>
              </a:tblPr>
              <a:tblGrid>
                <a:gridCol w="1664580">
                  <a:extLst>
                    <a:ext uri="{9D8B030D-6E8A-4147-A177-3AD203B41FA5}">
                      <a16:colId xmlns:a16="http://schemas.microsoft.com/office/drawing/2014/main" val="1571974195"/>
                    </a:ext>
                  </a:extLst>
                </a:gridCol>
                <a:gridCol w="1664580">
                  <a:extLst>
                    <a:ext uri="{9D8B030D-6E8A-4147-A177-3AD203B41FA5}">
                      <a16:colId xmlns:a16="http://schemas.microsoft.com/office/drawing/2014/main" val="1384097097"/>
                    </a:ext>
                  </a:extLst>
                </a:gridCol>
                <a:gridCol w="1554480">
                  <a:extLst>
                    <a:ext uri="{9D8B030D-6E8A-4147-A177-3AD203B41FA5}">
                      <a16:colId xmlns:a16="http://schemas.microsoft.com/office/drawing/2014/main" val="1213958599"/>
                    </a:ext>
                  </a:extLst>
                </a:gridCol>
                <a:gridCol w="1737360">
                  <a:extLst>
                    <a:ext uri="{9D8B030D-6E8A-4147-A177-3AD203B41FA5}">
                      <a16:colId xmlns:a16="http://schemas.microsoft.com/office/drawing/2014/main" val="3421820861"/>
                    </a:ext>
                  </a:extLst>
                </a:gridCol>
                <a:gridCol w="1664580">
                  <a:extLst>
                    <a:ext uri="{9D8B030D-6E8A-4147-A177-3AD203B41FA5}">
                      <a16:colId xmlns:a16="http://schemas.microsoft.com/office/drawing/2014/main" val="3355767553"/>
                    </a:ext>
                  </a:extLst>
                </a:gridCol>
              </a:tblGrid>
              <a:tr h="0">
                <a:tc>
                  <a:txBody>
                    <a:bodyPr/>
                    <a:lstStyle/>
                    <a:p>
                      <a:pPr algn="ctr"/>
                      <a:r>
                        <a:rPr lang="en-US" sz="1200" b="1" cap="all" spc="100" baseline="0" dirty="0"/>
                        <a:t>1</a:t>
                      </a:r>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b="1" cap="all" spc="100" baseline="0" dirty="0"/>
                        <a:t>2</a:t>
                      </a:r>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b="1" cap="all" spc="100" baseline="0" dirty="0"/>
                        <a:t>3</a:t>
                      </a:r>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b="1" cap="all" spc="100" baseline="0" dirty="0"/>
                        <a:t>4</a:t>
                      </a:r>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b="1" cap="all" spc="100" baseline="0" dirty="0"/>
                        <a:t>5</a:t>
                      </a:r>
                    </a:p>
                  </a:txBody>
                  <a:tcPr anchor="b">
                    <a:lnB w="2857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684857058"/>
                  </a:ext>
                </a:extLst>
              </a:tr>
              <a:tr h="1190846">
                <a:tc>
                  <a:txBody>
                    <a:bodyPr/>
                    <a:lstStyle/>
                    <a:p>
                      <a:pPr marL="0" marR="0" lvl="0" indent="0"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None/>
                        <a:tabLst/>
                        <a:defRPr/>
                      </a:pPr>
                      <a:r>
                        <a:rPr lang="en-US" sz="900" b="1" dirty="0">
                          <a:solidFill>
                            <a:schemeClr val="tx2"/>
                          </a:solidFill>
                        </a:rPr>
                        <a:t>Campaign data </a:t>
                      </a:r>
                      <a:r>
                        <a:rPr lang="en-US" sz="900" dirty="0">
                          <a:solidFill>
                            <a:schemeClr val="tx2"/>
                          </a:solidFill>
                        </a:rPr>
                        <a:t>is collected through marketing automation platform and third party sources. Data sources are normalized and rationalized into a common machine learning format.</a:t>
                      </a:r>
                    </a:p>
                  </a:txBody>
                  <a:tcPr marT="91440" marB="0">
                    <a:lnR w="635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tcPr>
                </a:tc>
                <a:tc>
                  <a:txBody>
                    <a:bodyPr/>
                    <a:lstStyle/>
                    <a:p>
                      <a:pPr marL="0" marR="0" lvl="0" indent="0"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None/>
                        <a:tabLst/>
                        <a:defRPr/>
                      </a:pPr>
                      <a:r>
                        <a:rPr lang="en-US" sz="900" dirty="0">
                          <a:solidFill>
                            <a:schemeClr val="tx2"/>
                          </a:solidFill>
                        </a:rPr>
                        <a:t>Using Mutual Information Theory (MIT), causality analyses are performed to </a:t>
                      </a:r>
                      <a:r>
                        <a:rPr lang="en-US" sz="900" b="1" dirty="0">
                          <a:solidFill>
                            <a:schemeClr val="tx2"/>
                          </a:solidFill>
                        </a:rPr>
                        <a:t>determine what data sources and characteristics are causal to best campaign performance</a:t>
                      </a:r>
                      <a:r>
                        <a:rPr lang="en-US" sz="900" dirty="0">
                          <a:solidFill>
                            <a:schemeClr val="tx2"/>
                          </a:solidFill>
                        </a:rPr>
                        <a:t> (based on pre established goals).</a:t>
                      </a:r>
                    </a:p>
                  </a:txBody>
                  <a:tcPr marT="9144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tcPr>
                </a:tc>
                <a:tc>
                  <a:txBody>
                    <a:bodyPr/>
                    <a:lstStyle/>
                    <a:p>
                      <a:pPr marL="0" marR="0" lvl="0" indent="0"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None/>
                        <a:tabLst/>
                        <a:defRPr/>
                      </a:pPr>
                      <a:r>
                        <a:rPr lang="en-US" sz="900" dirty="0">
                          <a:solidFill>
                            <a:schemeClr val="tx2"/>
                          </a:solidFill>
                        </a:rPr>
                        <a:t>Using Evolutionary Neural Networks (ENN), high fidelity </a:t>
                      </a:r>
                      <a:r>
                        <a:rPr lang="en-US" sz="900" b="1" dirty="0">
                          <a:solidFill>
                            <a:schemeClr val="tx2"/>
                          </a:solidFill>
                        </a:rPr>
                        <a:t>causally-based predictive models</a:t>
                      </a:r>
                      <a:r>
                        <a:rPr lang="en-US" sz="900" dirty="0">
                          <a:solidFill>
                            <a:schemeClr val="tx2"/>
                          </a:solidFill>
                        </a:rPr>
                        <a:t> (digital surrogates) are created from the causal data. </a:t>
                      </a:r>
                    </a:p>
                  </a:txBody>
                  <a:tcPr marT="9144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tcPr>
                </a:tc>
                <a:tc>
                  <a:txBody>
                    <a:bodyPr/>
                    <a:lstStyle/>
                    <a:p>
                      <a:pPr marL="0" marR="0" lvl="0" indent="0" algn="l" defTabSz="685783" rtl="0" eaLnBrk="1" fontAlgn="auto" latinLnBrk="0" hangingPunct="1">
                        <a:lnSpc>
                          <a:spcPct val="90000"/>
                        </a:lnSpc>
                        <a:spcBef>
                          <a:spcPts val="300"/>
                        </a:spcBef>
                        <a:spcAft>
                          <a:spcPts val="0"/>
                        </a:spcAft>
                        <a:buClr>
                          <a:srgbClr val="00B050"/>
                        </a:buClr>
                        <a:buSzPct val="120000"/>
                        <a:buFont typeface="Arial" panose="020B0604020202020204" pitchFamily="34" charset="0"/>
                        <a:buNone/>
                        <a:tabLst/>
                        <a:defRPr/>
                      </a:pPr>
                      <a:r>
                        <a:rPr lang="en-US" sz="900" dirty="0">
                          <a:solidFill>
                            <a:schemeClr val="tx2"/>
                          </a:solidFill>
                        </a:rPr>
                        <a:t>Using Evolutionary Surrogate-assisted Prescription (ESP), prescriptive activities and characteristics are created over </a:t>
                      </a:r>
                      <a:r>
                        <a:rPr lang="en-US" sz="900" b="1" dirty="0">
                          <a:solidFill>
                            <a:schemeClr val="tx2"/>
                          </a:solidFill>
                        </a:rPr>
                        <a:t>millions of simulation runs with varying campaign performance parameters</a:t>
                      </a:r>
                      <a:r>
                        <a:rPr lang="en-US" sz="900" dirty="0">
                          <a:solidFill>
                            <a:schemeClr val="tx2"/>
                          </a:solidFill>
                        </a:rPr>
                        <a:t>. No additional client data is needed for this development.  </a:t>
                      </a:r>
                    </a:p>
                  </a:txBody>
                  <a:tcPr marT="9144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tcPr>
                </a:tc>
                <a:tc>
                  <a:txBody>
                    <a:bodyPr/>
                    <a:lstStyle/>
                    <a:p>
                      <a:pPr marL="0" marR="0" lvl="0" indent="0" algn="l" defTabSz="685783" rtl="0" eaLnBrk="1" fontAlgn="auto" latinLnBrk="0" hangingPunct="1">
                        <a:lnSpc>
                          <a:spcPct val="100000"/>
                        </a:lnSpc>
                        <a:spcBef>
                          <a:spcPts val="0"/>
                        </a:spcBef>
                        <a:spcAft>
                          <a:spcPts val="0"/>
                        </a:spcAft>
                        <a:buClr>
                          <a:srgbClr val="00B050"/>
                        </a:buClr>
                        <a:buSzPct val="120000"/>
                        <a:buFont typeface="Arial" panose="020B0604020202020204" pitchFamily="34" charset="0"/>
                        <a:buNone/>
                        <a:tabLst/>
                        <a:defRPr/>
                      </a:pPr>
                      <a:r>
                        <a:rPr lang="en-US" sz="900" dirty="0">
                          <a:solidFill>
                            <a:schemeClr val="tx2"/>
                          </a:solidFill>
                        </a:rPr>
                        <a:t>The </a:t>
                      </a:r>
                      <a:r>
                        <a:rPr lang="en-US" sz="900" b="1" dirty="0">
                          <a:solidFill>
                            <a:schemeClr val="tx2"/>
                          </a:solidFill>
                        </a:rPr>
                        <a:t>prescriptive actions </a:t>
                      </a:r>
                      <a:r>
                        <a:rPr lang="en-US" sz="900" dirty="0">
                          <a:solidFill>
                            <a:schemeClr val="tx2"/>
                          </a:solidFill>
                        </a:rPr>
                        <a:t>are applied to campaigns (offer details, email scripts, development of new message content, next best action identifications, etc.) </a:t>
                      </a:r>
                      <a:r>
                        <a:rPr lang="en-US" sz="900" b="1" dirty="0">
                          <a:solidFill>
                            <a:schemeClr val="tx2"/>
                          </a:solidFill>
                        </a:rPr>
                        <a:t>that directly impact customer behavior.</a:t>
                      </a:r>
                    </a:p>
                  </a:txBody>
                  <a:tcPr marT="91440" marB="0">
                    <a:lnL w="6350" cap="flat" cmpd="sng" algn="ctr">
                      <a:solidFill>
                        <a:schemeClr val="bg2"/>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tcPr>
                </a:tc>
                <a:extLst>
                  <a:ext uri="{0D108BD9-81ED-4DB2-BD59-A6C34878D82A}">
                    <a16:rowId xmlns:a16="http://schemas.microsoft.com/office/drawing/2014/main" val="536644560"/>
                  </a:ext>
                </a:extLst>
              </a:tr>
            </a:tbl>
          </a:graphicData>
        </a:graphic>
      </p:graphicFrame>
      <p:pic>
        <p:nvPicPr>
          <p:cNvPr id="36" name="Picture 35">
            <a:extLst>
              <a:ext uri="{FF2B5EF4-FFF2-40B4-BE49-F238E27FC236}">
                <a16:creationId xmlns:a16="http://schemas.microsoft.com/office/drawing/2014/main" id="{A09FAD57-DB5A-6F40-B6EF-D8950000D6E1}"/>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584190" y="1375410"/>
            <a:ext cx="400050" cy="394986"/>
          </a:xfrm>
          <a:prstGeom prst="rect">
            <a:avLst/>
          </a:prstGeom>
        </p:spPr>
      </p:pic>
      <p:sp>
        <p:nvSpPr>
          <p:cNvPr id="54" name="TextBox 53">
            <a:extLst>
              <a:ext uri="{FF2B5EF4-FFF2-40B4-BE49-F238E27FC236}">
                <a16:creationId xmlns:a16="http://schemas.microsoft.com/office/drawing/2014/main" id="{EDF660A3-D8B1-E54F-BDAF-E801BCC9EC07}"/>
              </a:ext>
            </a:extLst>
          </p:cNvPr>
          <p:cNvSpPr txBox="1"/>
          <p:nvPr/>
        </p:nvSpPr>
        <p:spPr>
          <a:xfrm>
            <a:off x="5237898" y="1759280"/>
            <a:ext cx="1088760" cy="369332"/>
          </a:xfrm>
          <a:prstGeom prst="rect">
            <a:avLst/>
          </a:prstGeom>
          <a:noFill/>
        </p:spPr>
        <p:txBody>
          <a:bodyPr wrap="none" rtlCol="0">
            <a:spAutoFit/>
          </a:bodyPr>
          <a:lstStyle/>
          <a:p>
            <a:pPr algn="ctr"/>
            <a:r>
              <a:rPr lang="en-US" sz="900" cap="all" spc="100" dirty="0">
                <a:solidFill>
                  <a:schemeClr val="accent5"/>
                </a:solidFill>
              </a:rPr>
              <a:t>continuous</a:t>
            </a:r>
            <a:br>
              <a:rPr lang="en-US" sz="900" cap="all" spc="100" dirty="0">
                <a:solidFill>
                  <a:schemeClr val="accent5"/>
                </a:solidFill>
              </a:rPr>
            </a:br>
            <a:r>
              <a:rPr lang="en-US" sz="900" cap="all" spc="100" dirty="0">
                <a:solidFill>
                  <a:schemeClr val="accent5"/>
                </a:solidFill>
              </a:rPr>
              <a:t>adaptive</a:t>
            </a:r>
          </a:p>
        </p:txBody>
      </p:sp>
    </p:spTree>
    <p:extLst>
      <p:ext uri="{BB962C8B-B14F-4D97-AF65-F5344CB8AC3E}">
        <p14:creationId xmlns:p14="http://schemas.microsoft.com/office/powerpoint/2010/main" val="32940755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55154" y="2798137"/>
            <a:ext cx="6579118" cy="590931"/>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Leveraging the pilot learnings to enable a scalable model to support additional campaigns, volume, and localization needs.</a:t>
            </a:r>
          </a:p>
        </p:txBody>
      </p:sp>
      <p:sp>
        <p:nvSpPr>
          <p:cNvPr id="6" name="Title 1">
            <a:extLst>
              <a:ext uri="{FF2B5EF4-FFF2-40B4-BE49-F238E27FC236}">
                <a16:creationId xmlns:a16="http://schemas.microsoft.com/office/drawing/2014/main" id="{7F36E104-6A3D-DE40-985E-6CDF3AFA59D2}"/>
              </a:ext>
            </a:extLst>
          </p:cNvPr>
          <p:cNvSpPr txBox="1">
            <a:spLocks/>
          </p:cNvSpPr>
          <p:nvPr/>
        </p:nvSpPr>
        <p:spPr>
          <a:xfrm>
            <a:off x="945256" y="2035935"/>
            <a:ext cx="7084316" cy="678647"/>
          </a:xfrm>
          <a:prstGeom prst="rect">
            <a:avLst/>
          </a:prstGeom>
        </p:spPr>
        <p:txBody>
          <a:bodyPr vert="horz"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r>
              <a:rPr lang="en-US" sz="4400" dirty="0"/>
              <a:t>Ready-to-Scale</a:t>
            </a:r>
          </a:p>
        </p:txBody>
      </p:sp>
      <p:sp>
        <p:nvSpPr>
          <p:cNvPr id="2" name="Footer Placeholder 1">
            <a:extLst>
              <a:ext uri="{FF2B5EF4-FFF2-40B4-BE49-F238E27FC236}">
                <a16:creationId xmlns:a16="http://schemas.microsoft.com/office/drawing/2014/main" id="{B57E3345-C2D7-C246-A97A-70D7D73B73AD}"/>
              </a:ext>
            </a:extLst>
          </p:cNvPr>
          <p:cNvSpPr>
            <a:spLocks noGrp="1"/>
          </p:cNvSpPr>
          <p:nvPr>
            <p:ph type="ftr" sz="quarter" idx="11"/>
          </p:nvPr>
        </p:nvSpPr>
        <p:spPr/>
        <p:txBody>
          <a:bodyPr/>
          <a:lstStyle/>
          <a:p>
            <a:r>
              <a:rPr lang="en-US"/>
              <a:t>© 2020</a:t>
            </a:r>
          </a:p>
        </p:txBody>
      </p:sp>
      <p:sp>
        <p:nvSpPr>
          <p:cNvPr id="5" name="Slide Number Placeholder 4">
            <a:extLst>
              <a:ext uri="{FF2B5EF4-FFF2-40B4-BE49-F238E27FC236}">
                <a16:creationId xmlns:a16="http://schemas.microsoft.com/office/drawing/2014/main" id="{3125FFC2-36D0-EC46-939C-251830B4F2AA}"/>
              </a:ext>
            </a:extLst>
          </p:cNvPr>
          <p:cNvSpPr>
            <a:spLocks noGrp="1"/>
          </p:cNvSpPr>
          <p:nvPr>
            <p:ph type="sldNum" sz="quarter" idx="12"/>
          </p:nvPr>
        </p:nvSpPr>
        <p:spPr/>
        <p:txBody>
          <a:bodyPr/>
          <a:lstStyle/>
          <a:p>
            <a:fld id="{CDEE2954-54E9-4846-B9AA-9D6731F553AF}" type="slidenum">
              <a:rPr lang="en-US" smtClean="0"/>
              <a:pPr/>
              <a:t>152</a:t>
            </a:fld>
            <a:endParaRPr lang="en-US"/>
          </a:p>
        </p:txBody>
      </p:sp>
    </p:spTree>
    <p:extLst>
      <p:ext uri="{BB962C8B-B14F-4D97-AF65-F5344CB8AC3E}">
        <p14:creationId xmlns:p14="http://schemas.microsoft.com/office/powerpoint/2010/main" val="259137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eft Bracket 31"/>
          <p:cNvSpPr/>
          <p:nvPr/>
        </p:nvSpPr>
        <p:spPr>
          <a:xfrm>
            <a:off x="5662368" y="280314"/>
            <a:ext cx="250752" cy="4425036"/>
          </a:xfrm>
          <a:prstGeom prst="leftBracket">
            <a:avLst>
              <a:gd name="adj" fmla="val 107905"/>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latin typeface="+mj-lt"/>
            </a:endParaRPr>
          </a:p>
        </p:txBody>
      </p:sp>
      <p:sp>
        <p:nvSpPr>
          <p:cNvPr id="2" name="Footer Placeholder 1">
            <a:extLst>
              <a:ext uri="{FF2B5EF4-FFF2-40B4-BE49-F238E27FC236}">
                <a16:creationId xmlns:a16="http://schemas.microsoft.com/office/drawing/2014/main" id="{9F2FB57A-4579-A842-A37F-0691D77E4212}"/>
              </a:ext>
            </a:extLst>
          </p:cNvPr>
          <p:cNvSpPr>
            <a:spLocks noGrp="1"/>
          </p:cNvSpPr>
          <p:nvPr>
            <p:ph type="ftr" sz="quarter" idx="10"/>
          </p:nvPr>
        </p:nvSpPr>
        <p:spPr/>
        <p:txBody>
          <a:bodyPr/>
          <a:lstStyle/>
          <a:p>
            <a:r>
              <a:rPr lang="en-US"/>
              <a:t>© 2020</a:t>
            </a:r>
          </a:p>
        </p:txBody>
      </p:sp>
      <p:sp>
        <p:nvSpPr>
          <p:cNvPr id="3" name="Slide Number Placeholder 2">
            <a:extLst>
              <a:ext uri="{FF2B5EF4-FFF2-40B4-BE49-F238E27FC236}">
                <a16:creationId xmlns:a16="http://schemas.microsoft.com/office/drawing/2014/main" id="{A65A35AB-DEC2-DC4D-81F5-DBE27AAEBA15}"/>
              </a:ext>
            </a:extLst>
          </p:cNvPr>
          <p:cNvSpPr>
            <a:spLocks noGrp="1"/>
          </p:cNvSpPr>
          <p:nvPr>
            <p:ph type="sldNum" sz="quarter" idx="11"/>
          </p:nvPr>
        </p:nvSpPr>
        <p:spPr/>
        <p:txBody>
          <a:bodyPr/>
          <a:lstStyle/>
          <a:p>
            <a:fld id="{2EFEF571-C9B4-4D92-A7F7-315B894862A8}" type="slidenum">
              <a:rPr lang="en-US" smtClean="0"/>
              <a:pPr/>
              <a:t>153</a:t>
            </a:fld>
            <a:endParaRPr lang="en-US"/>
          </a:p>
        </p:txBody>
      </p:sp>
      <p:sp>
        <p:nvSpPr>
          <p:cNvPr id="37" name="Title 36">
            <a:extLst>
              <a:ext uri="{FF2B5EF4-FFF2-40B4-BE49-F238E27FC236}">
                <a16:creationId xmlns:a16="http://schemas.microsoft.com/office/drawing/2014/main" id="{2A43ECAD-1E01-AB4F-9662-AF8E8B336DD3}"/>
              </a:ext>
            </a:extLst>
          </p:cNvPr>
          <p:cNvSpPr>
            <a:spLocks noGrp="1"/>
          </p:cNvSpPr>
          <p:nvPr>
            <p:ph type="title" idx="4294967295"/>
          </p:nvPr>
        </p:nvSpPr>
        <p:spPr>
          <a:xfrm>
            <a:off x="639763" y="782179"/>
            <a:ext cx="8504237" cy="480131"/>
          </a:xfrm>
        </p:spPr>
        <p:txBody>
          <a:bodyPr/>
          <a:lstStyle/>
          <a:p>
            <a:r>
              <a:rPr lang="en-US" sz="2800" dirty="0"/>
              <a:t>Looking Forward…</a:t>
            </a:r>
          </a:p>
        </p:txBody>
      </p:sp>
      <p:sp>
        <p:nvSpPr>
          <p:cNvPr id="4" name="Title 1"/>
          <p:cNvSpPr txBox="1">
            <a:spLocks/>
          </p:cNvSpPr>
          <p:nvPr/>
        </p:nvSpPr>
        <p:spPr>
          <a:xfrm>
            <a:off x="639764" y="1648420"/>
            <a:ext cx="3477320" cy="923330"/>
          </a:xfrm>
          <a:prstGeom prst="rect">
            <a:avLst/>
          </a:prstGeom>
        </p:spPr>
        <p:txBody>
          <a:bodyPr/>
          <a:lstStyle>
            <a:lvl1pPr algn="l" defTabSz="914377" rtl="0" eaLnBrk="1" latinLnBrk="0" hangingPunct="1">
              <a:lnSpc>
                <a:spcPct val="90000"/>
              </a:lnSpc>
              <a:spcBef>
                <a:spcPct val="0"/>
              </a:spcBef>
              <a:buNone/>
              <a:defRPr sz="2667" b="1" i="0" kern="1200" cap="none" spc="-27" baseline="0">
                <a:solidFill>
                  <a:schemeClr val="tx1"/>
                </a:solidFill>
                <a:latin typeface="+mn-lt"/>
                <a:ea typeface="Avenir Next" charset="0"/>
                <a:cs typeface="Avenir Next" charset="0"/>
              </a:defRPr>
            </a:lvl1pPr>
          </a:lstStyle>
          <a:p>
            <a:pPr>
              <a:lnSpc>
                <a:spcPct val="110000"/>
              </a:lnSpc>
            </a:pPr>
            <a:r>
              <a:rPr lang="en-US" sz="1600" b="0" dirty="0"/>
              <a:t>As we learn from the E2E execution of the initial batch of use cases, Cognizant’s Digital content/production model can offer efficiency, scale and standardization for WBA and Boots for future campaign execution template builds, adaptation and localization as well as refresh </a:t>
            </a:r>
            <a:br>
              <a:rPr lang="en-US" sz="1600" b="0" dirty="0"/>
            </a:br>
            <a:r>
              <a:rPr lang="en-US" sz="1600" b="0" dirty="0"/>
              <a:t>content, track and report.</a:t>
            </a:r>
          </a:p>
          <a:p>
            <a:pPr>
              <a:lnSpc>
                <a:spcPct val="110000"/>
              </a:lnSpc>
            </a:pPr>
            <a:endParaRPr lang="en-US" sz="1600" b="0" dirty="0"/>
          </a:p>
          <a:p>
            <a:pPr>
              <a:lnSpc>
                <a:spcPct val="110000"/>
              </a:lnSpc>
            </a:pPr>
            <a:endParaRPr lang="en-US" sz="1500" b="0" dirty="0">
              <a:latin typeface="+mj-lt"/>
            </a:endParaRPr>
          </a:p>
        </p:txBody>
      </p:sp>
      <p:cxnSp>
        <p:nvCxnSpPr>
          <p:cNvPr id="5" name="Straight Connector 4">
            <a:extLst>
              <a:ext uri="{FF2B5EF4-FFF2-40B4-BE49-F238E27FC236}">
                <a16:creationId xmlns:a16="http://schemas.microsoft.com/office/drawing/2014/main" id="{57173E63-F41D-EE40-B5CE-BC45E488E724}"/>
              </a:ext>
            </a:extLst>
          </p:cNvPr>
          <p:cNvCxnSpPr>
            <a:cxnSpLocks/>
          </p:cNvCxnSpPr>
          <p:nvPr/>
        </p:nvCxnSpPr>
        <p:spPr>
          <a:xfrm>
            <a:off x="736343" y="608855"/>
            <a:ext cx="773739" cy="0"/>
          </a:xfrm>
          <a:prstGeom prst="line">
            <a:avLst/>
          </a:prstGeom>
          <a:ln w="82550">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736343" y="1314487"/>
            <a:ext cx="2358338" cy="248209"/>
          </a:xfrm>
          <a:prstGeom prst="rect">
            <a:avLst/>
          </a:prstGeom>
          <a:solidFill>
            <a:srgbClr val="00B050"/>
          </a:solidFill>
          <a:ln>
            <a:noFill/>
          </a:ln>
        </p:spPr>
        <p:txBody>
          <a:bodyPr wrap="none">
            <a:spAutoFit/>
          </a:bodyPr>
          <a:lstStyle/>
          <a:p>
            <a:r>
              <a:rPr lang="en-US" sz="1013" dirty="0">
                <a:solidFill>
                  <a:schemeClr val="bg1"/>
                </a:solidFill>
                <a:latin typeface="+mj-lt"/>
              </a:rPr>
              <a:t>SCALING CONTENT, SEAMLESSLY</a:t>
            </a:r>
          </a:p>
        </p:txBody>
      </p:sp>
      <p:sp>
        <p:nvSpPr>
          <p:cNvPr id="8" name="Oval 7">
            <a:extLst>
              <a:ext uri="{FF2B5EF4-FFF2-40B4-BE49-F238E27FC236}">
                <a16:creationId xmlns:a16="http://schemas.microsoft.com/office/drawing/2014/main" id="{8C5C8A83-C1BA-FE48-B2E4-966EB6858E85}"/>
              </a:ext>
            </a:extLst>
          </p:cNvPr>
          <p:cNvSpPr/>
          <p:nvPr/>
        </p:nvSpPr>
        <p:spPr>
          <a:xfrm>
            <a:off x="6095299" y="337559"/>
            <a:ext cx="671436" cy="67143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mj-lt"/>
            </a:endParaRPr>
          </a:p>
        </p:txBody>
      </p:sp>
      <p:pic>
        <p:nvPicPr>
          <p:cNvPr id="9" name="Picture 8">
            <a:extLst>
              <a:ext uri="{FF2B5EF4-FFF2-40B4-BE49-F238E27FC236}">
                <a16:creationId xmlns:a16="http://schemas.microsoft.com/office/drawing/2014/main" id="{CAF78676-42B0-9941-A6E4-CABDAF9E25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83079" y="521946"/>
            <a:ext cx="295876" cy="330378"/>
          </a:xfrm>
          <a:prstGeom prst="rect">
            <a:avLst/>
          </a:prstGeom>
        </p:spPr>
      </p:pic>
      <p:sp>
        <p:nvSpPr>
          <p:cNvPr id="10" name="Rectangle 9"/>
          <p:cNvSpPr/>
          <p:nvPr/>
        </p:nvSpPr>
        <p:spPr>
          <a:xfrm>
            <a:off x="6784725" y="548636"/>
            <a:ext cx="1482547" cy="248209"/>
          </a:xfrm>
          <a:prstGeom prst="rect">
            <a:avLst/>
          </a:prstGeom>
        </p:spPr>
        <p:txBody>
          <a:bodyPr wrap="square">
            <a:spAutoFit/>
          </a:bodyPr>
          <a:lstStyle/>
          <a:p>
            <a:r>
              <a:rPr lang="en-US" sz="1013">
                <a:solidFill>
                  <a:schemeClr val="tx2">
                    <a:lumMod val="75000"/>
                  </a:schemeClr>
                </a:solidFill>
                <a:latin typeface="+mj-lt"/>
              </a:rPr>
              <a:t>Template Build</a:t>
            </a:r>
          </a:p>
        </p:txBody>
      </p:sp>
      <p:sp>
        <p:nvSpPr>
          <p:cNvPr id="12" name="Oval 11">
            <a:extLst>
              <a:ext uri="{FF2B5EF4-FFF2-40B4-BE49-F238E27FC236}">
                <a16:creationId xmlns:a16="http://schemas.microsoft.com/office/drawing/2014/main" id="{F22C155B-02FA-CD47-9A5B-448A15FFFB65}"/>
              </a:ext>
            </a:extLst>
          </p:cNvPr>
          <p:cNvSpPr/>
          <p:nvPr/>
        </p:nvSpPr>
        <p:spPr>
          <a:xfrm>
            <a:off x="6095299" y="1240522"/>
            <a:ext cx="671436" cy="67143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mj-lt"/>
            </a:endParaRPr>
          </a:p>
        </p:txBody>
      </p:sp>
      <p:pic>
        <p:nvPicPr>
          <p:cNvPr id="13" name="Picture 12">
            <a:extLst>
              <a:ext uri="{FF2B5EF4-FFF2-40B4-BE49-F238E27FC236}">
                <a16:creationId xmlns:a16="http://schemas.microsoft.com/office/drawing/2014/main" id="{785B9E9D-2C6D-484C-8DF5-B1CD3252B6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16413" y="1366496"/>
            <a:ext cx="429207" cy="406570"/>
          </a:xfrm>
          <a:prstGeom prst="rect">
            <a:avLst/>
          </a:prstGeom>
        </p:spPr>
      </p:pic>
      <p:sp>
        <p:nvSpPr>
          <p:cNvPr id="15" name="Oval 14">
            <a:extLst>
              <a:ext uri="{FF2B5EF4-FFF2-40B4-BE49-F238E27FC236}">
                <a16:creationId xmlns:a16="http://schemas.microsoft.com/office/drawing/2014/main" id="{4DB111A1-ED21-154C-A4E4-EDB289E0E317}"/>
              </a:ext>
            </a:extLst>
          </p:cNvPr>
          <p:cNvSpPr/>
          <p:nvPr/>
        </p:nvSpPr>
        <p:spPr>
          <a:xfrm>
            <a:off x="6095299" y="2143485"/>
            <a:ext cx="671436" cy="67143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mj-lt"/>
            </a:endParaRPr>
          </a:p>
        </p:txBody>
      </p:sp>
      <p:pic>
        <p:nvPicPr>
          <p:cNvPr id="16" name="Picture 15">
            <a:extLst>
              <a:ext uri="{FF2B5EF4-FFF2-40B4-BE49-F238E27FC236}">
                <a16:creationId xmlns:a16="http://schemas.microsoft.com/office/drawing/2014/main" id="{4BE61701-796D-6242-A3CD-E0715E6D259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65351" y="2276811"/>
            <a:ext cx="331334" cy="383650"/>
          </a:xfrm>
          <a:prstGeom prst="rect">
            <a:avLst/>
          </a:prstGeom>
        </p:spPr>
      </p:pic>
      <p:sp>
        <p:nvSpPr>
          <p:cNvPr id="18" name="Oval 17">
            <a:extLst>
              <a:ext uri="{FF2B5EF4-FFF2-40B4-BE49-F238E27FC236}">
                <a16:creationId xmlns:a16="http://schemas.microsoft.com/office/drawing/2014/main" id="{CEF30800-D116-F941-A6F4-0B6FDC1674F6}"/>
              </a:ext>
            </a:extLst>
          </p:cNvPr>
          <p:cNvSpPr/>
          <p:nvPr/>
        </p:nvSpPr>
        <p:spPr>
          <a:xfrm>
            <a:off x="6095299" y="3046448"/>
            <a:ext cx="671436" cy="67143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mj-lt"/>
            </a:endParaRPr>
          </a:p>
        </p:txBody>
      </p:sp>
      <p:pic>
        <p:nvPicPr>
          <p:cNvPr id="19" name="Picture 18">
            <a:extLst>
              <a:ext uri="{FF2B5EF4-FFF2-40B4-BE49-F238E27FC236}">
                <a16:creationId xmlns:a16="http://schemas.microsoft.com/office/drawing/2014/main" id="{ED6FCE9E-7E8A-A446-9AEC-BD3225D5A66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15626" y="3214732"/>
            <a:ext cx="272099" cy="321948"/>
          </a:xfrm>
          <a:prstGeom prst="rect">
            <a:avLst/>
          </a:prstGeom>
        </p:spPr>
      </p:pic>
      <p:sp>
        <p:nvSpPr>
          <p:cNvPr id="21" name="Oval 20">
            <a:extLst>
              <a:ext uri="{FF2B5EF4-FFF2-40B4-BE49-F238E27FC236}">
                <a16:creationId xmlns:a16="http://schemas.microsoft.com/office/drawing/2014/main" id="{38B75154-5D80-6246-BB28-804043304B98}"/>
              </a:ext>
            </a:extLst>
          </p:cNvPr>
          <p:cNvSpPr/>
          <p:nvPr/>
        </p:nvSpPr>
        <p:spPr>
          <a:xfrm>
            <a:off x="6095299" y="3949411"/>
            <a:ext cx="671436" cy="67143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mj-lt"/>
            </a:endParaRPr>
          </a:p>
        </p:txBody>
      </p:sp>
      <p:pic>
        <p:nvPicPr>
          <p:cNvPr id="22" name="Picture 21">
            <a:extLst>
              <a:ext uri="{FF2B5EF4-FFF2-40B4-BE49-F238E27FC236}">
                <a16:creationId xmlns:a16="http://schemas.microsoft.com/office/drawing/2014/main" id="{8DDEF43A-3513-1B40-AFBF-A03FC776FCC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03397" y="4129155"/>
            <a:ext cx="276373" cy="327006"/>
          </a:xfrm>
          <a:prstGeom prst="rect">
            <a:avLst/>
          </a:prstGeom>
        </p:spPr>
      </p:pic>
      <p:sp>
        <p:nvSpPr>
          <p:cNvPr id="23" name="Rectangle 22"/>
          <p:cNvSpPr/>
          <p:nvPr/>
        </p:nvSpPr>
        <p:spPr>
          <a:xfrm>
            <a:off x="6784726" y="1453532"/>
            <a:ext cx="1379042" cy="232628"/>
          </a:xfrm>
          <a:prstGeom prst="rect">
            <a:avLst/>
          </a:prstGeom>
        </p:spPr>
        <p:txBody>
          <a:bodyPr wrap="square">
            <a:spAutoFit/>
          </a:bodyPr>
          <a:lstStyle/>
          <a:p>
            <a:pPr>
              <a:lnSpc>
                <a:spcPct val="90000"/>
              </a:lnSpc>
              <a:spcAft>
                <a:spcPts val="900"/>
              </a:spcAft>
            </a:pPr>
            <a:r>
              <a:rPr lang="en-US" sz="1013">
                <a:solidFill>
                  <a:schemeClr val="tx2">
                    <a:lumMod val="75000"/>
                  </a:schemeClr>
                </a:solidFill>
                <a:latin typeface="+mj-lt"/>
              </a:rPr>
              <a:t>Adaptation</a:t>
            </a:r>
            <a:endParaRPr lang="en-US" sz="1425">
              <a:solidFill>
                <a:schemeClr val="tx2">
                  <a:lumMod val="75000"/>
                </a:schemeClr>
              </a:solidFill>
              <a:latin typeface="+mj-lt"/>
            </a:endParaRPr>
          </a:p>
        </p:txBody>
      </p:sp>
      <p:sp>
        <p:nvSpPr>
          <p:cNvPr id="24" name="Rectangle 23"/>
          <p:cNvSpPr/>
          <p:nvPr/>
        </p:nvSpPr>
        <p:spPr>
          <a:xfrm>
            <a:off x="6784726" y="2309503"/>
            <a:ext cx="1285343" cy="232628"/>
          </a:xfrm>
          <a:prstGeom prst="rect">
            <a:avLst/>
          </a:prstGeom>
        </p:spPr>
        <p:txBody>
          <a:bodyPr wrap="square">
            <a:spAutoFit/>
          </a:bodyPr>
          <a:lstStyle/>
          <a:p>
            <a:pPr>
              <a:lnSpc>
                <a:spcPct val="90000"/>
              </a:lnSpc>
              <a:spcAft>
                <a:spcPts val="900"/>
              </a:spcAft>
            </a:pPr>
            <a:r>
              <a:rPr lang="en-US" sz="1013">
                <a:solidFill>
                  <a:schemeClr val="tx2">
                    <a:lumMod val="75000"/>
                  </a:schemeClr>
                </a:solidFill>
                <a:latin typeface="+mj-lt"/>
              </a:rPr>
              <a:t>Localization</a:t>
            </a:r>
            <a:endParaRPr lang="en-US" sz="1425">
              <a:solidFill>
                <a:schemeClr val="tx2">
                  <a:lumMod val="75000"/>
                </a:schemeClr>
              </a:solidFill>
              <a:latin typeface="+mj-lt"/>
            </a:endParaRPr>
          </a:p>
        </p:txBody>
      </p:sp>
      <p:sp>
        <p:nvSpPr>
          <p:cNvPr id="25" name="Rectangle 24"/>
          <p:cNvSpPr/>
          <p:nvPr/>
        </p:nvSpPr>
        <p:spPr>
          <a:xfrm>
            <a:off x="6784725" y="3143177"/>
            <a:ext cx="1716153" cy="232628"/>
          </a:xfrm>
          <a:prstGeom prst="rect">
            <a:avLst/>
          </a:prstGeom>
        </p:spPr>
        <p:txBody>
          <a:bodyPr wrap="square">
            <a:spAutoFit/>
          </a:bodyPr>
          <a:lstStyle/>
          <a:p>
            <a:pPr>
              <a:lnSpc>
                <a:spcPct val="90000"/>
              </a:lnSpc>
              <a:spcAft>
                <a:spcPts val="900"/>
              </a:spcAft>
            </a:pPr>
            <a:r>
              <a:rPr lang="en-US" sz="1013">
                <a:solidFill>
                  <a:schemeClr val="tx2">
                    <a:lumMod val="75000"/>
                  </a:schemeClr>
                </a:solidFill>
                <a:latin typeface="+mj-lt"/>
              </a:rPr>
              <a:t>Content Refresh/ Updates</a:t>
            </a:r>
          </a:p>
        </p:txBody>
      </p:sp>
      <p:sp>
        <p:nvSpPr>
          <p:cNvPr id="26" name="Rectangle 25"/>
          <p:cNvSpPr/>
          <p:nvPr/>
        </p:nvSpPr>
        <p:spPr>
          <a:xfrm>
            <a:off x="6784725" y="4071812"/>
            <a:ext cx="1482547" cy="372923"/>
          </a:xfrm>
          <a:prstGeom prst="rect">
            <a:avLst/>
          </a:prstGeom>
        </p:spPr>
        <p:txBody>
          <a:bodyPr wrap="square">
            <a:spAutoFit/>
          </a:bodyPr>
          <a:lstStyle/>
          <a:p>
            <a:pPr>
              <a:lnSpc>
                <a:spcPct val="90000"/>
              </a:lnSpc>
              <a:spcAft>
                <a:spcPts val="900"/>
              </a:spcAft>
            </a:pPr>
            <a:r>
              <a:rPr lang="en-US" sz="1013">
                <a:solidFill>
                  <a:schemeClr val="tx2">
                    <a:lumMod val="75000"/>
                  </a:schemeClr>
                </a:solidFill>
                <a:latin typeface="+mj-lt"/>
              </a:rPr>
              <a:t>Content Tracking and Reporting</a:t>
            </a:r>
          </a:p>
        </p:txBody>
      </p:sp>
      <p:sp>
        <p:nvSpPr>
          <p:cNvPr id="27" name="Triangle 43">
            <a:extLst>
              <a:ext uri="{FF2B5EF4-FFF2-40B4-BE49-F238E27FC236}">
                <a16:creationId xmlns:a16="http://schemas.microsoft.com/office/drawing/2014/main" id="{B153B48D-92B7-4448-A858-F1ACAE73B54C}"/>
              </a:ext>
            </a:extLst>
          </p:cNvPr>
          <p:cNvSpPr/>
          <p:nvPr/>
        </p:nvSpPr>
        <p:spPr>
          <a:xfrm rot="10800000">
            <a:off x="6347935" y="1043116"/>
            <a:ext cx="189412" cy="1632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mj-lt"/>
            </a:endParaRPr>
          </a:p>
        </p:txBody>
      </p:sp>
      <p:sp>
        <p:nvSpPr>
          <p:cNvPr id="29" name="Triangle 43">
            <a:extLst>
              <a:ext uri="{FF2B5EF4-FFF2-40B4-BE49-F238E27FC236}">
                <a16:creationId xmlns:a16="http://schemas.microsoft.com/office/drawing/2014/main" id="{B153B48D-92B7-4448-A858-F1ACAE73B54C}"/>
              </a:ext>
            </a:extLst>
          </p:cNvPr>
          <p:cNvSpPr/>
          <p:nvPr/>
        </p:nvSpPr>
        <p:spPr>
          <a:xfrm rot="10800000">
            <a:off x="6347935" y="1946079"/>
            <a:ext cx="189412" cy="1632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mj-lt"/>
            </a:endParaRPr>
          </a:p>
        </p:txBody>
      </p:sp>
      <p:sp>
        <p:nvSpPr>
          <p:cNvPr id="30" name="Triangle 43">
            <a:extLst>
              <a:ext uri="{FF2B5EF4-FFF2-40B4-BE49-F238E27FC236}">
                <a16:creationId xmlns:a16="http://schemas.microsoft.com/office/drawing/2014/main" id="{B153B48D-92B7-4448-A858-F1ACAE73B54C}"/>
              </a:ext>
            </a:extLst>
          </p:cNvPr>
          <p:cNvSpPr/>
          <p:nvPr/>
        </p:nvSpPr>
        <p:spPr>
          <a:xfrm rot="10800000">
            <a:off x="6347935" y="2849042"/>
            <a:ext cx="189412" cy="1632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mj-lt"/>
            </a:endParaRPr>
          </a:p>
        </p:txBody>
      </p:sp>
      <p:sp>
        <p:nvSpPr>
          <p:cNvPr id="31" name="Triangle 43">
            <a:extLst>
              <a:ext uri="{FF2B5EF4-FFF2-40B4-BE49-F238E27FC236}">
                <a16:creationId xmlns:a16="http://schemas.microsoft.com/office/drawing/2014/main" id="{B153B48D-92B7-4448-A858-F1ACAE73B54C}"/>
              </a:ext>
            </a:extLst>
          </p:cNvPr>
          <p:cNvSpPr/>
          <p:nvPr/>
        </p:nvSpPr>
        <p:spPr>
          <a:xfrm rot="10800000">
            <a:off x="6347935" y="3752005"/>
            <a:ext cx="189412" cy="1632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FFFFFF"/>
              </a:solidFill>
              <a:latin typeface="+mj-lt"/>
            </a:endParaRPr>
          </a:p>
        </p:txBody>
      </p:sp>
      <p:grpSp>
        <p:nvGrpSpPr>
          <p:cNvPr id="33" name="Group 32">
            <a:extLst>
              <a:ext uri="{FF2B5EF4-FFF2-40B4-BE49-F238E27FC236}">
                <a16:creationId xmlns:a16="http://schemas.microsoft.com/office/drawing/2014/main" id="{C1BB47EC-C7D8-6F4E-9256-D436BFDFFE02}"/>
              </a:ext>
            </a:extLst>
          </p:cNvPr>
          <p:cNvGrpSpPr/>
          <p:nvPr/>
        </p:nvGrpSpPr>
        <p:grpSpPr>
          <a:xfrm>
            <a:off x="4460240" y="2055181"/>
            <a:ext cx="1093248" cy="872558"/>
            <a:chOff x="603574" y="2217572"/>
            <a:chExt cx="1093248" cy="872559"/>
          </a:xfrm>
        </p:grpSpPr>
        <p:sp>
          <p:nvSpPr>
            <p:cNvPr id="35" name="Rectangle 34">
              <a:extLst>
                <a:ext uri="{FF2B5EF4-FFF2-40B4-BE49-F238E27FC236}">
                  <a16:creationId xmlns:a16="http://schemas.microsoft.com/office/drawing/2014/main" id="{07DCBA28-3419-1944-B747-E0AB8E085378}"/>
                </a:ext>
              </a:extLst>
            </p:cNvPr>
            <p:cNvSpPr/>
            <p:nvPr/>
          </p:nvSpPr>
          <p:spPr>
            <a:xfrm>
              <a:off x="603574" y="2643531"/>
              <a:ext cx="1093248" cy="446600"/>
            </a:xfrm>
            <a:prstGeom prst="rect">
              <a:avLst/>
            </a:prstGeom>
            <a:noFill/>
          </p:spPr>
          <p:txBody>
            <a:bodyPr wrap="none" lIns="0" tIns="0" rIns="0" bIns="0">
              <a:noAutofit/>
            </a:bodyPr>
            <a:lstStyle/>
            <a:p>
              <a:pPr algn="ctr" defTabSz="457189">
                <a:lnSpc>
                  <a:spcPct val="90000"/>
                </a:lnSpc>
              </a:pPr>
              <a:endParaRPr lang="en-US" sz="1050" b="1" spc="100">
                <a:solidFill>
                  <a:schemeClr val="accent2"/>
                </a:solidFill>
                <a:latin typeface="+mj-lt"/>
              </a:endParaRPr>
            </a:p>
            <a:p>
              <a:pPr algn="ctr" defTabSz="457189">
                <a:lnSpc>
                  <a:spcPct val="90000"/>
                </a:lnSpc>
              </a:pPr>
              <a:r>
                <a:rPr lang="en-US" sz="1050" b="1" spc="100">
                  <a:solidFill>
                    <a:schemeClr val="accent2"/>
                  </a:solidFill>
                  <a:latin typeface="+mj-lt"/>
                </a:rPr>
                <a:t>DIGITAL </a:t>
              </a:r>
              <a:br>
                <a:rPr lang="en-US" sz="1050" b="1" spc="100">
                  <a:solidFill>
                    <a:schemeClr val="accent2"/>
                  </a:solidFill>
                  <a:latin typeface="+mj-lt"/>
                </a:rPr>
              </a:br>
              <a:r>
                <a:rPr lang="en-US" sz="1050" b="1" spc="100">
                  <a:solidFill>
                    <a:schemeClr val="accent2"/>
                  </a:solidFill>
                  <a:latin typeface="+mj-lt"/>
                </a:rPr>
                <a:t>FACTORY</a:t>
              </a:r>
            </a:p>
          </p:txBody>
        </p:sp>
        <p:pic>
          <p:nvPicPr>
            <p:cNvPr id="34" name="Picture 33">
              <a:extLst>
                <a:ext uri="{FF2B5EF4-FFF2-40B4-BE49-F238E27FC236}">
                  <a16:creationId xmlns:a16="http://schemas.microsoft.com/office/drawing/2014/main" id="{5C450ED1-1598-C947-8119-E6EFCED23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2676" y="2217572"/>
              <a:ext cx="510077" cy="510075"/>
            </a:xfrm>
            <a:prstGeom prst="rect">
              <a:avLst/>
            </a:prstGeom>
          </p:spPr>
        </p:pic>
      </p:grpSp>
      <p:cxnSp>
        <p:nvCxnSpPr>
          <p:cNvPr id="42" name="Straight Connector 41">
            <a:extLst>
              <a:ext uri="{FF2B5EF4-FFF2-40B4-BE49-F238E27FC236}">
                <a16:creationId xmlns:a16="http://schemas.microsoft.com/office/drawing/2014/main" id="{C6EFB064-BC19-6F44-8800-F36A0B0E8FC1}"/>
              </a:ext>
            </a:extLst>
          </p:cNvPr>
          <p:cNvCxnSpPr>
            <a:cxnSpLocks/>
            <a:endCxn id="32" idx="1"/>
          </p:cNvCxnSpPr>
          <p:nvPr/>
        </p:nvCxnSpPr>
        <p:spPr>
          <a:xfrm>
            <a:off x="5323840" y="2492832"/>
            <a:ext cx="338528" cy="0"/>
          </a:xfrm>
          <a:prstGeom prst="line">
            <a:avLst/>
          </a:prstGeom>
          <a:ln>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2318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791" y="848026"/>
            <a:ext cx="4164529" cy="2086725"/>
          </a:xfrm>
          <a:prstGeom prst="rect">
            <a:avLst/>
          </a:prstGeom>
        </p:spPr>
        <p:txBody>
          <a:bodyPr wrap="square">
            <a:spAutoFit/>
          </a:bodyPr>
          <a:lstStyle/>
          <a:p>
            <a:pPr defTabSz="457189">
              <a:lnSpc>
                <a:spcPct val="90000"/>
              </a:lnSpc>
            </a:pPr>
            <a:r>
              <a:rPr lang="en-US" sz="3600" b="1" dirty="0">
                <a:solidFill>
                  <a:schemeClr val="tx1">
                    <a:lumMod val="85000"/>
                    <a:lumOff val="15000"/>
                  </a:schemeClr>
                </a:solidFill>
                <a:latin typeface="Arial" panose="020B0604020202020204"/>
              </a:rPr>
              <a:t>The digital  factory can unlock significant </a:t>
            </a:r>
            <a:r>
              <a:rPr lang="en-US" sz="3600" b="1" dirty="0">
                <a:solidFill>
                  <a:schemeClr val="accent3"/>
                </a:solidFill>
                <a:latin typeface="Arial" panose="020B0604020202020204"/>
              </a:rPr>
              <a:t>value for WBA</a:t>
            </a:r>
            <a:r>
              <a:rPr lang="en-US" sz="3600" b="1" dirty="0">
                <a:solidFill>
                  <a:schemeClr val="tx1">
                    <a:lumMod val="85000"/>
                    <a:lumOff val="15000"/>
                  </a:schemeClr>
                </a:solidFill>
                <a:latin typeface="Arial" panose="020B0604020202020204"/>
              </a:rPr>
              <a:t> </a:t>
            </a:r>
          </a:p>
        </p:txBody>
      </p:sp>
      <p:grpSp>
        <p:nvGrpSpPr>
          <p:cNvPr id="21" name="Group 20">
            <a:extLst>
              <a:ext uri="{FF2B5EF4-FFF2-40B4-BE49-F238E27FC236}">
                <a16:creationId xmlns:a16="http://schemas.microsoft.com/office/drawing/2014/main" id="{63882C38-F43B-2149-88E7-BF2069CF3163}"/>
              </a:ext>
            </a:extLst>
          </p:cNvPr>
          <p:cNvGrpSpPr/>
          <p:nvPr/>
        </p:nvGrpSpPr>
        <p:grpSpPr>
          <a:xfrm>
            <a:off x="4819828" y="1089220"/>
            <a:ext cx="3916289" cy="2798741"/>
            <a:chOff x="4819827" y="1240250"/>
            <a:chExt cx="3916289" cy="2798741"/>
          </a:xfrm>
        </p:grpSpPr>
        <p:sp>
          <p:nvSpPr>
            <p:cNvPr id="7" name="Google Shape;414;p60"/>
            <p:cNvSpPr txBox="1"/>
            <p:nvPr/>
          </p:nvSpPr>
          <p:spPr>
            <a:xfrm>
              <a:off x="4962178" y="1240250"/>
              <a:ext cx="1610238" cy="283154"/>
            </a:xfrm>
            <a:prstGeom prst="rect">
              <a:avLst/>
            </a:prstGeom>
            <a:solidFill>
              <a:schemeClr val="accent2"/>
            </a:solidFill>
            <a:ln>
              <a:noFill/>
            </a:ln>
          </p:spPr>
          <p:txBody>
            <a:bodyPr spcFirstLastPara="1" wrap="square" lIns="121900" tIns="18288" rIns="121900" bIns="18288" anchor="ctr" anchorCtr="0">
              <a:spAutoFit/>
            </a:bodyPr>
            <a:lstStyle>
              <a:defPPr>
                <a:defRPr lang="en-US"/>
              </a:defPPr>
              <a:lvl1pPr lvl="0" algn="ctr">
                <a:defRPr sz="1600" spc="200">
                  <a:solidFill>
                    <a:schemeClr val="bg1"/>
                  </a:solidFill>
                  <a:latin typeface="+mj-lt"/>
                  <a:ea typeface="Avenir Next" charset="0"/>
                  <a:cs typeface="Arial" panose="020B0604020202020204" pitchFamily="34" charset="0"/>
                </a:defRPr>
              </a:lvl1pPr>
            </a:lstStyle>
            <a:p>
              <a:pPr defTabSz="457189"/>
              <a:r>
                <a:rPr lang="en-US" dirty="0">
                  <a:solidFill>
                    <a:srgbClr val="FFFFFF"/>
                  </a:solidFill>
                  <a:latin typeface="Arial" panose="020B0604020202020204"/>
                </a:rPr>
                <a:t>LEVERS</a:t>
              </a:r>
            </a:p>
          </p:txBody>
        </p:sp>
        <p:sp>
          <p:nvSpPr>
            <p:cNvPr id="8" name="Google Shape;414;p60"/>
            <p:cNvSpPr txBox="1"/>
            <p:nvPr/>
          </p:nvSpPr>
          <p:spPr>
            <a:xfrm>
              <a:off x="6925214" y="1240250"/>
              <a:ext cx="1612612" cy="283154"/>
            </a:xfrm>
            <a:prstGeom prst="rect">
              <a:avLst/>
            </a:prstGeom>
            <a:solidFill>
              <a:schemeClr val="accent3"/>
            </a:solidFill>
            <a:ln>
              <a:noFill/>
            </a:ln>
          </p:spPr>
          <p:txBody>
            <a:bodyPr spcFirstLastPara="1" wrap="square" lIns="121900" tIns="18288" rIns="121900" bIns="18288" anchor="ctr" anchorCtr="0">
              <a:spAutoFit/>
            </a:bodyPr>
            <a:lstStyle/>
            <a:p>
              <a:pPr algn="ctr" defTabSz="457189"/>
              <a:r>
                <a:rPr lang="en-US" sz="1600" spc="200" dirty="0">
                  <a:solidFill>
                    <a:srgbClr val="FFFFFF"/>
                  </a:solidFill>
                  <a:latin typeface="Arial" panose="020B0604020202020204"/>
                  <a:ea typeface="Avenir Next" charset="0"/>
                  <a:cs typeface="Arial" panose="020B0604020202020204" pitchFamily="34" charset="0"/>
                </a:rPr>
                <a:t>IMPACT</a:t>
              </a:r>
            </a:p>
          </p:txBody>
        </p:sp>
        <p:sp>
          <p:nvSpPr>
            <p:cNvPr id="9" name="Right Brace 8"/>
            <p:cNvSpPr/>
            <p:nvPr/>
          </p:nvSpPr>
          <p:spPr>
            <a:xfrm>
              <a:off x="6658274" y="1671645"/>
              <a:ext cx="285785" cy="2367346"/>
            </a:xfrm>
            <a:prstGeom prst="rightBrace">
              <a:avLst>
                <a:gd name="adj1" fmla="val 65854"/>
                <a:gd name="adj2" fmla="val 46494"/>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457189"/>
              <a:endParaRPr lang="en-US" sz="1800">
                <a:solidFill>
                  <a:srgbClr val="000000"/>
                </a:solidFill>
                <a:latin typeface="Arial" panose="020B0604020202020204"/>
              </a:endParaRPr>
            </a:p>
          </p:txBody>
        </p:sp>
        <p:sp>
          <p:nvSpPr>
            <p:cNvPr id="10" name="TextBox 9">
              <a:extLst>
                <a:ext uri="{FF2B5EF4-FFF2-40B4-BE49-F238E27FC236}">
                  <a16:creationId xmlns:a16="http://schemas.microsoft.com/office/drawing/2014/main" id="{F9870CDF-71AA-7D4A-8208-FAEF5411A77E}"/>
                </a:ext>
              </a:extLst>
            </p:cNvPr>
            <p:cNvSpPr txBox="1"/>
            <p:nvPr/>
          </p:nvSpPr>
          <p:spPr>
            <a:xfrm>
              <a:off x="7052482" y="2246284"/>
              <a:ext cx="1680552" cy="521681"/>
            </a:xfrm>
            <a:prstGeom prst="rect">
              <a:avLst/>
            </a:prstGeom>
            <a:noFill/>
          </p:spPr>
          <p:txBody>
            <a:bodyPr wrap="square" rtlCol="0" anchor="ctr">
              <a:spAutoFit/>
            </a:bodyPr>
            <a:lstStyle/>
            <a:p>
              <a:pPr defTabSz="685749">
                <a:lnSpc>
                  <a:spcPct val="90000"/>
                </a:lnSpc>
                <a:defRPr/>
              </a:pPr>
              <a:r>
                <a:rPr lang="en-US" sz="2000" b="1" dirty="0">
                  <a:solidFill>
                    <a:srgbClr val="000000">
                      <a:lumMod val="85000"/>
                      <a:lumOff val="15000"/>
                    </a:srgbClr>
                  </a:solidFill>
                  <a:latin typeface="Arial" panose="020B0604020202020204"/>
                  <a:cs typeface="Arial"/>
                </a:rPr>
                <a:t>10-50% </a:t>
              </a:r>
            </a:p>
            <a:p>
              <a:pPr defTabSz="685749">
                <a:lnSpc>
                  <a:spcPct val="90000"/>
                </a:lnSpc>
                <a:defRPr/>
              </a:pPr>
              <a:r>
                <a:rPr lang="en-US" sz="1100" dirty="0">
                  <a:solidFill>
                    <a:schemeClr val="accent3"/>
                  </a:solidFill>
                  <a:latin typeface="Arial" panose="020B0604020202020204"/>
                  <a:cs typeface="Arial" panose="020B0604020202020204" pitchFamily="34" charset="0"/>
                </a:rPr>
                <a:t>reduction in cycle time</a:t>
              </a:r>
            </a:p>
          </p:txBody>
        </p:sp>
        <p:sp>
          <p:nvSpPr>
            <p:cNvPr id="11" name="TextBox 10">
              <a:extLst>
                <a:ext uri="{FF2B5EF4-FFF2-40B4-BE49-F238E27FC236}">
                  <a16:creationId xmlns:a16="http://schemas.microsoft.com/office/drawing/2014/main" id="{270112D4-1433-8A45-84D5-59B4B7C41D83}"/>
                </a:ext>
              </a:extLst>
            </p:cNvPr>
            <p:cNvSpPr txBox="1"/>
            <p:nvPr/>
          </p:nvSpPr>
          <p:spPr>
            <a:xfrm>
              <a:off x="7052482" y="1620574"/>
              <a:ext cx="1683634" cy="521681"/>
            </a:xfrm>
            <a:prstGeom prst="rect">
              <a:avLst/>
            </a:prstGeom>
            <a:noFill/>
          </p:spPr>
          <p:txBody>
            <a:bodyPr wrap="square" rtlCol="0" anchor="ctr">
              <a:spAutoFit/>
            </a:bodyPr>
            <a:lstStyle/>
            <a:p>
              <a:pPr defTabSz="685749">
                <a:lnSpc>
                  <a:spcPct val="90000"/>
                </a:lnSpc>
                <a:defRPr/>
              </a:pPr>
              <a:r>
                <a:rPr lang="en-US" sz="2000" b="1" dirty="0">
                  <a:solidFill>
                    <a:srgbClr val="000000">
                      <a:lumMod val="85000"/>
                      <a:lumOff val="15000"/>
                    </a:srgbClr>
                  </a:solidFill>
                  <a:latin typeface="Arial" panose="020B0604020202020204"/>
                  <a:cs typeface="Arial"/>
                </a:rPr>
                <a:t>20-60% </a:t>
              </a:r>
              <a:endParaRPr lang="en-US" sz="2000" b="1" dirty="0">
                <a:solidFill>
                  <a:srgbClr val="000000">
                    <a:lumMod val="85000"/>
                    <a:lumOff val="15000"/>
                  </a:srgbClr>
                </a:solidFill>
                <a:latin typeface="Arial" panose="020B0604020202020204"/>
                <a:cs typeface="Arial" panose="020B0604020202020204" pitchFamily="34" charset="0"/>
              </a:endParaRPr>
            </a:p>
            <a:p>
              <a:pPr defTabSz="685749">
                <a:lnSpc>
                  <a:spcPct val="90000"/>
                </a:lnSpc>
                <a:defRPr/>
              </a:pPr>
              <a:r>
                <a:rPr lang="en-US" sz="1100" dirty="0">
                  <a:solidFill>
                    <a:schemeClr val="accent3"/>
                  </a:solidFill>
                  <a:latin typeface="Arial" panose="020B0604020202020204"/>
                  <a:cs typeface="Arial" panose="020B0604020202020204" pitchFamily="34" charset="0"/>
                </a:rPr>
                <a:t>cost savings</a:t>
              </a:r>
            </a:p>
          </p:txBody>
        </p:sp>
        <p:sp>
          <p:nvSpPr>
            <p:cNvPr id="12" name="TextBox 11">
              <a:extLst>
                <a:ext uri="{FF2B5EF4-FFF2-40B4-BE49-F238E27FC236}">
                  <a16:creationId xmlns:a16="http://schemas.microsoft.com/office/drawing/2014/main" id="{62B93DD5-C8EA-4648-8E89-C7EF9C7DB768}"/>
                </a:ext>
              </a:extLst>
            </p:cNvPr>
            <p:cNvSpPr txBox="1"/>
            <p:nvPr/>
          </p:nvSpPr>
          <p:spPr>
            <a:xfrm>
              <a:off x="7052482" y="2867072"/>
              <a:ext cx="1683634" cy="521681"/>
            </a:xfrm>
            <a:prstGeom prst="rect">
              <a:avLst/>
            </a:prstGeom>
            <a:noFill/>
          </p:spPr>
          <p:txBody>
            <a:bodyPr wrap="square" rtlCol="0" anchor="ctr">
              <a:spAutoFit/>
            </a:bodyPr>
            <a:lstStyle/>
            <a:p>
              <a:pPr defTabSz="685749">
                <a:lnSpc>
                  <a:spcPct val="90000"/>
                </a:lnSpc>
                <a:defRPr/>
              </a:pPr>
              <a:r>
                <a:rPr lang="en-US" sz="2000" b="1" dirty="0">
                  <a:solidFill>
                    <a:srgbClr val="000000">
                      <a:lumMod val="85000"/>
                      <a:lumOff val="15000"/>
                    </a:srgbClr>
                  </a:solidFill>
                  <a:latin typeface="Arial" panose="020B0604020202020204"/>
                  <a:cs typeface="Arial"/>
                </a:rPr>
                <a:t>50-70% </a:t>
              </a:r>
            </a:p>
            <a:p>
              <a:pPr defTabSz="685749">
                <a:lnSpc>
                  <a:spcPct val="90000"/>
                </a:lnSpc>
                <a:defRPr/>
              </a:pPr>
              <a:r>
                <a:rPr lang="en-US" sz="1100" dirty="0">
                  <a:solidFill>
                    <a:schemeClr val="accent3"/>
                  </a:solidFill>
                  <a:latin typeface="Arial" panose="020B0604020202020204"/>
                  <a:cs typeface="Arial" panose="020B0604020202020204" pitchFamily="34" charset="0"/>
                </a:rPr>
                <a:t>greater asset reuse</a:t>
              </a:r>
            </a:p>
          </p:txBody>
        </p:sp>
        <p:sp>
          <p:nvSpPr>
            <p:cNvPr id="13" name="TextBox 12">
              <a:extLst>
                <a:ext uri="{FF2B5EF4-FFF2-40B4-BE49-F238E27FC236}">
                  <a16:creationId xmlns:a16="http://schemas.microsoft.com/office/drawing/2014/main" id="{749C1AF2-4724-194D-8E41-E85A32D99472}"/>
                </a:ext>
              </a:extLst>
            </p:cNvPr>
            <p:cNvSpPr txBox="1"/>
            <p:nvPr/>
          </p:nvSpPr>
          <p:spPr>
            <a:xfrm>
              <a:off x="7052482" y="3470024"/>
              <a:ext cx="1683634" cy="521681"/>
            </a:xfrm>
            <a:prstGeom prst="rect">
              <a:avLst/>
            </a:prstGeom>
            <a:noFill/>
          </p:spPr>
          <p:txBody>
            <a:bodyPr wrap="square" rtlCol="0" anchor="ctr">
              <a:spAutoFit/>
            </a:bodyPr>
            <a:lstStyle/>
            <a:p>
              <a:pPr defTabSz="685749">
                <a:lnSpc>
                  <a:spcPct val="90000"/>
                </a:lnSpc>
                <a:defRPr/>
              </a:pPr>
              <a:r>
                <a:rPr lang="en-US" sz="2000" b="1" dirty="0">
                  <a:solidFill>
                    <a:srgbClr val="000000">
                      <a:lumMod val="85000"/>
                      <a:lumOff val="15000"/>
                    </a:srgbClr>
                  </a:solidFill>
                  <a:latin typeface="Arial" panose="020B0604020202020204"/>
                  <a:cs typeface="Arial"/>
                </a:rPr>
                <a:t>99% </a:t>
              </a:r>
            </a:p>
            <a:p>
              <a:pPr defTabSz="685749">
                <a:lnSpc>
                  <a:spcPct val="90000"/>
                </a:lnSpc>
                <a:defRPr/>
              </a:pPr>
              <a:r>
                <a:rPr lang="en-US" sz="1100" dirty="0">
                  <a:solidFill>
                    <a:schemeClr val="accent3"/>
                  </a:solidFill>
                  <a:latin typeface="Arial" panose="020B0604020202020204"/>
                  <a:cs typeface="Arial" panose="020B0604020202020204" pitchFamily="34" charset="0"/>
                </a:rPr>
                <a:t>on-time delivery</a:t>
              </a:r>
            </a:p>
          </p:txBody>
        </p:sp>
        <p:sp>
          <p:nvSpPr>
            <p:cNvPr id="14" name="Rectangle 13"/>
            <p:cNvSpPr/>
            <p:nvPr/>
          </p:nvSpPr>
          <p:spPr>
            <a:xfrm>
              <a:off x="4819827" y="1619803"/>
              <a:ext cx="1726161" cy="523220"/>
            </a:xfrm>
            <a:prstGeom prst="rect">
              <a:avLst/>
            </a:prstGeom>
          </p:spPr>
          <p:txBody>
            <a:bodyPr wrap="square">
              <a:spAutoFit/>
            </a:bodyPr>
            <a:lstStyle/>
            <a:p>
              <a:pPr algn="r" defTabSz="457189"/>
              <a:r>
                <a:rPr lang="en-US" sz="1400">
                  <a:solidFill>
                    <a:srgbClr val="000000">
                      <a:lumMod val="85000"/>
                      <a:lumOff val="15000"/>
                    </a:srgbClr>
                  </a:solidFill>
                  <a:latin typeface="Arial" panose="020B0604020202020204"/>
                  <a:cs typeface="Arial" panose="020B0604020202020204" pitchFamily="34" charset="0"/>
                </a:rPr>
                <a:t>Decoupled, </a:t>
              </a:r>
            </a:p>
            <a:p>
              <a:pPr algn="r" defTabSz="457189"/>
              <a:r>
                <a:rPr lang="en-US" sz="1400">
                  <a:solidFill>
                    <a:srgbClr val="000000">
                      <a:lumMod val="85000"/>
                      <a:lumOff val="15000"/>
                    </a:srgbClr>
                  </a:solidFill>
                  <a:latin typeface="Arial" panose="020B0604020202020204"/>
                  <a:cs typeface="Arial" panose="020B0604020202020204" pitchFamily="34" charset="0"/>
                </a:rPr>
                <a:t>centralized staffing</a:t>
              </a:r>
            </a:p>
          </p:txBody>
        </p:sp>
        <p:sp>
          <p:nvSpPr>
            <p:cNvPr id="15" name="Rectangle 14"/>
            <p:cNvSpPr/>
            <p:nvPr/>
          </p:nvSpPr>
          <p:spPr>
            <a:xfrm>
              <a:off x="4819827" y="2245514"/>
              <a:ext cx="1726161" cy="523220"/>
            </a:xfrm>
            <a:prstGeom prst="rect">
              <a:avLst/>
            </a:prstGeom>
          </p:spPr>
          <p:txBody>
            <a:bodyPr wrap="square">
              <a:spAutoFit/>
            </a:bodyPr>
            <a:lstStyle/>
            <a:p>
              <a:pPr algn="r" defTabSz="457189"/>
              <a:r>
                <a:rPr lang="en-US" sz="1400">
                  <a:solidFill>
                    <a:srgbClr val="000000">
                      <a:lumMod val="85000"/>
                      <a:lumOff val="15000"/>
                    </a:srgbClr>
                  </a:solidFill>
                  <a:latin typeface="Arial" panose="020B0604020202020204"/>
                  <a:cs typeface="Arial" panose="020B0604020202020204" pitchFamily="34" charset="0"/>
                </a:rPr>
                <a:t>Standardized </a:t>
              </a:r>
            </a:p>
            <a:p>
              <a:pPr algn="r" defTabSz="457189"/>
              <a:r>
                <a:rPr lang="en-US" sz="1400">
                  <a:solidFill>
                    <a:srgbClr val="000000">
                      <a:lumMod val="85000"/>
                      <a:lumOff val="15000"/>
                    </a:srgbClr>
                  </a:solidFill>
                  <a:latin typeface="Arial" panose="020B0604020202020204"/>
                  <a:cs typeface="Arial" panose="020B0604020202020204" pitchFamily="34" charset="0"/>
                </a:rPr>
                <a:t>service model</a:t>
              </a:r>
            </a:p>
          </p:txBody>
        </p:sp>
        <p:sp>
          <p:nvSpPr>
            <p:cNvPr id="16" name="Rectangle 15"/>
            <p:cNvSpPr/>
            <p:nvPr/>
          </p:nvSpPr>
          <p:spPr>
            <a:xfrm>
              <a:off x="4819827" y="2974024"/>
              <a:ext cx="1726161" cy="307777"/>
            </a:xfrm>
            <a:prstGeom prst="rect">
              <a:avLst/>
            </a:prstGeom>
          </p:spPr>
          <p:txBody>
            <a:bodyPr wrap="square">
              <a:spAutoFit/>
            </a:bodyPr>
            <a:lstStyle/>
            <a:p>
              <a:pPr algn="r" defTabSz="457189"/>
              <a:r>
                <a:rPr lang="en-US" sz="1400">
                  <a:solidFill>
                    <a:srgbClr val="000000">
                      <a:lumMod val="85000"/>
                      <a:lumOff val="15000"/>
                    </a:srgbClr>
                  </a:solidFill>
                  <a:latin typeface="Arial" panose="020B0604020202020204"/>
                  <a:cs typeface="Arial" panose="020B0604020202020204" pitchFamily="34" charset="0"/>
                </a:rPr>
                <a:t>Accelerators</a:t>
              </a:r>
            </a:p>
          </p:txBody>
        </p:sp>
        <p:sp>
          <p:nvSpPr>
            <p:cNvPr id="17" name="Rectangle 16"/>
            <p:cNvSpPr/>
            <p:nvPr/>
          </p:nvSpPr>
          <p:spPr>
            <a:xfrm>
              <a:off x="4819827" y="3469253"/>
              <a:ext cx="1726161" cy="523220"/>
            </a:xfrm>
            <a:prstGeom prst="rect">
              <a:avLst/>
            </a:prstGeom>
          </p:spPr>
          <p:txBody>
            <a:bodyPr wrap="square">
              <a:spAutoFit/>
            </a:bodyPr>
            <a:lstStyle/>
            <a:p>
              <a:pPr algn="r" defTabSz="457189"/>
              <a:r>
                <a:rPr lang="en-US" sz="1400">
                  <a:solidFill>
                    <a:srgbClr val="000000">
                      <a:lumMod val="85000"/>
                      <a:lumOff val="15000"/>
                    </a:srgbClr>
                  </a:solidFill>
                  <a:latin typeface="Arial" panose="020B0604020202020204"/>
                  <a:cs typeface="Arial" panose="020B0604020202020204" pitchFamily="34" charset="0"/>
                </a:rPr>
                <a:t>Catalogue-based </a:t>
              </a:r>
            </a:p>
            <a:p>
              <a:pPr algn="r" defTabSz="457189"/>
              <a:r>
                <a:rPr lang="en-US" sz="1400">
                  <a:solidFill>
                    <a:srgbClr val="000000">
                      <a:lumMod val="85000"/>
                      <a:lumOff val="15000"/>
                    </a:srgbClr>
                  </a:solidFill>
                  <a:latin typeface="Arial" panose="020B0604020202020204"/>
                  <a:cs typeface="Arial" panose="020B0604020202020204" pitchFamily="34" charset="0"/>
                </a:rPr>
                <a:t>pricing</a:t>
              </a:r>
            </a:p>
          </p:txBody>
        </p:sp>
      </p:grpSp>
      <p:sp>
        <p:nvSpPr>
          <p:cNvPr id="2" name="Rectangle 1"/>
          <p:cNvSpPr/>
          <p:nvPr/>
        </p:nvSpPr>
        <p:spPr>
          <a:xfrm>
            <a:off x="427791" y="3010402"/>
            <a:ext cx="3049233" cy="1177245"/>
          </a:xfrm>
          <a:prstGeom prst="rect">
            <a:avLst/>
          </a:prstGeom>
        </p:spPr>
        <p:txBody>
          <a:bodyPr wrap="none">
            <a:spAutoFit/>
          </a:bodyPr>
          <a:lstStyle/>
          <a:p>
            <a:pPr defTabSz="457189">
              <a:spcBef>
                <a:spcPts val="500"/>
              </a:spcBef>
            </a:pPr>
            <a:r>
              <a:rPr lang="en-US" sz="1600" b="1" dirty="0">
                <a:solidFill>
                  <a:schemeClr val="accent2"/>
                </a:solidFill>
                <a:latin typeface="Arial" panose="020B0604020202020204"/>
              </a:rPr>
              <a:t>//</a:t>
            </a:r>
            <a:r>
              <a:rPr lang="en-US" sz="1600" b="1" dirty="0">
                <a:solidFill>
                  <a:srgbClr val="002060"/>
                </a:solidFill>
                <a:latin typeface="Arial" panose="020B0604020202020204"/>
              </a:rPr>
              <a:t> </a:t>
            </a:r>
            <a:r>
              <a:rPr lang="en-US" sz="1400" dirty="0">
                <a:solidFill>
                  <a:srgbClr val="000000">
                    <a:lumMod val="75000"/>
                    <a:lumOff val="25000"/>
                  </a:srgbClr>
                </a:solidFill>
                <a:latin typeface="Arial" panose="020B0604020202020204"/>
              </a:rPr>
              <a:t>Scale predictably and efficiently</a:t>
            </a:r>
          </a:p>
          <a:p>
            <a:pPr defTabSz="457189">
              <a:spcBef>
                <a:spcPts val="500"/>
              </a:spcBef>
            </a:pPr>
            <a:r>
              <a:rPr lang="en-US" sz="1400" b="1" dirty="0">
                <a:solidFill>
                  <a:schemeClr val="accent2"/>
                </a:solidFill>
                <a:latin typeface="Arial" panose="020B0604020202020204"/>
              </a:rPr>
              <a:t>//</a:t>
            </a:r>
            <a:r>
              <a:rPr lang="en-US" sz="1400" b="1" dirty="0">
                <a:solidFill>
                  <a:srgbClr val="002060"/>
                </a:solidFill>
                <a:latin typeface="Arial" panose="020B0604020202020204"/>
              </a:rPr>
              <a:t> </a:t>
            </a:r>
            <a:r>
              <a:rPr lang="en-US" sz="1400" dirty="0">
                <a:solidFill>
                  <a:srgbClr val="000000">
                    <a:lumMod val="75000"/>
                    <a:lumOff val="25000"/>
                  </a:srgbClr>
                </a:solidFill>
                <a:latin typeface="Arial" panose="020B0604020202020204"/>
              </a:rPr>
              <a:t>Standardize, optimize and flex</a:t>
            </a:r>
          </a:p>
          <a:p>
            <a:pPr defTabSz="457189">
              <a:spcBef>
                <a:spcPts val="500"/>
              </a:spcBef>
            </a:pPr>
            <a:r>
              <a:rPr lang="en-US" sz="1400" b="1" dirty="0">
                <a:solidFill>
                  <a:schemeClr val="accent2"/>
                </a:solidFill>
                <a:latin typeface="Arial" panose="020B0604020202020204"/>
              </a:rPr>
              <a:t>//</a:t>
            </a:r>
            <a:r>
              <a:rPr lang="en-US" sz="1400" b="1" dirty="0">
                <a:solidFill>
                  <a:srgbClr val="002060"/>
                </a:solidFill>
                <a:latin typeface="Arial" panose="020B0604020202020204"/>
              </a:rPr>
              <a:t> </a:t>
            </a:r>
            <a:r>
              <a:rPr lang="en-US" sz="1400" dirty="0">
                <a:solidFill>
                  <a:srgbClr val="000000">
                    <a:lumMod val="75000"/>
                    <a:lumOff val="25000"/>
                  </a:srgbClr>
                </a:solidFill>
                <a:latin typeface="Arial" panose="020B0604020202020204"/>
              </a:rPr>
              <a:t>Automate to accelerate</a:t>
            </a:r>
          </a:p>
          <a:p>
            <a:pPr defTabSz="457189">
              <a:spcBef>
                <a:spcPts val="500"/>
              </a:spcBef>
            </a:pPr>
            <a:r>
              <a:rPr lang="en-US" sz="1400" b="1" dirty="0">
                <a:solidFill>
                  <a:schemeClr val="accent2"/>
                </a:solidFill>
                <a:latin typeface="Arial" panose="020B0604020202020204"/>
              </a:rPr>
              <a:t>//</a:t>
            </a:r>
            <a:r>
              <a:rPr lang="en-US" sz="1400" b="1" dirty="0">
                <a:solidFill>
                  <a:srgbClr val="002060"/>
                </a:solidFill>
                <a:latin typeface="Arial" panose="020B0604020202020204"/>
              </a:rPr>
              <a:t> </a:t>
            </a:r>
            <a:r>
              <a:rPr lang="en-US" sz="1400" dirty="0">
                <a:solidFill>
                  <a:srgbClr val="000000">
                    <a:lumMod val="75000"/>
                    <a:lumOff val="25000"/>
                  </a:srgbClr>
                </a:solidFill>
                <a:latin typeface="Arial" panose="020B0604020202020204"/>
              </a:rPr>
              <a:t>Strategically partner for innovation</a:t>
            </a:r>
          </a:p>
        </p:txBody>
      </p:sp>
      <p:sp>
        <p:nvSpPr>
          <p:cNvPr id="3" name="Footer Placeholder 2">
            <a:extLst>
              <a:ext uri="{FF2B5EF4-FFF2-40B4-BE49-F238E27FC236}">
                <a16:creationId xmlns:a16="http://schemas.microsoft.com/office/drawing/2014/main" id="{71488555-B8F1-A34F-98AE-3617B56D814B}"/>
              </a:ext>
            </a:extLst>
          </p:cNvPr>
          <p:cNvSpPr>
            <a:spLocks noGrp="1"/>
          </p:cNvSpPr>
          <p:nvPr>
            <p:ph type="ftr" sz="quarter" idx="10"/>
          </p:nvPr>
        </p:nvSpPr>
        <p:spPr/>
        <p:txBody>
          <a:bodyPr/>
          <a:lstStyle/>
          <a:p>
            <a:r>
              <a:rPr lang="en-US"/>
              <a:t>© 2020</a:t>
            </a:r>
          </a:p>
        </p:txBody>
      </p:sp>
      <p:sp>
        <p:nvSpPr>
          <p:cNvPr id="4" name="Slide Number Placeholder 3">
            <a:extLst>
              <a:ext uri="{FF2B5EF4-FFF2-40B4-BE49-F238E27FC236}">
                <a16:creationId xmlns:a16="http://schemas.microsoft.com/office/drawing/2014/main" id="{C0A5D70E-6EF6-6545-8053-1F61FDE074AE}"/>
              </a:ext>
            </a:extLst>
          </p:cNvPr>
          <p:cNvSpPr>
            <a:spLocks noGrp="1"/>
          </p:cNvSpPr>
          <p:nvPr>
            <p:ph type="sldNum" sz="quarter" idx="11"/>
          </p:nvPr>
        </p:nvSpPr>
        <p:spPr/>
        <p:txBody>
          <a:bodyPr/>
          <a:lstStyle/>
          <a:p>
            <a:fld id="{CDEE2954-54E9-4846-B9AA-9D6731F553AF}" type="slidenum">
              <a:rPr lang="en-US" smtClean="0"/>
              <a:pPr/>
              <a:t>154</a:t>
            </a:fld>
            <a:endParaRPr lang="en-US"/>
          </a:p>
        </p:txBody>
      </p:sp>
    </p:spTree>
    <p:extLst>
      <p:ext uri="{BB962C8B-B14F-4D97-AF65-F5344CB8AC3E}">
        <p14:creationId xmlns:p14="http://schemas.microsoft.com/office/powerpoint/2010/main" val="32082001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0" y="303978"/>
            <a:ext cx="8503427" cy="646331"/>
          </a:xfrm>
        </p:spPr>
        <p:txBody>
          <a:bodyPr/>
          <a:lstStyle/>
          <a:p>
            <a:r>
              <a:rPr lang="en-US" dirty="0"/>
              <a:t>We can take learnings from the pilot use cases to build a customized pricing catalogue to enable a predictable and efficient scaled rollout*</a:t>
            </a:r>
          </a:p>
        </p:txBody>
      </p:sp>
      <p:graphicFrame>
        <p:nvGraphicFramePr>
          <p:cNvPr id="5" name="Table 4"/>
          <p:cNvGraphicFramePr>
            <a:graphicFrameLocks noGrp="1"/>
          </p:cNvGraphicFramePr>
          <p:nvPr/>
        </p:nvGraphicFramePr>
        <p:xfrm>
          <a:off x="628692" y="1166123"/>
          <a:ext cx="7713336" cy="3482245"/>
        </p:xfrm>
        <a:graphic>
          <a:graphicData uri="http://schemas.openxmlformats.org/drawingml/2006/table">
            <a:tbl>
              <a:tblPr firstRow="1" firstCol="1" bandRow="1">
                <a:tableStyleId>{2D5ABB26-0587-4C30-8999-92F81FD0307C}</a:tableStyleId>
              </a:tblPr>
              <a:tblGrid>
                <a:gridCol w="937532">
                  <a:extLst>
                    <a:ext uri="{9D8B030D-6E8A-4147-A177-3AD203B41FA5}">
                      <a16:colId xmlns:a16="http://schemas.microsoft.com/office/drawing/2014/main" val="3885451940"/>
                    </a:ext>
                  </a:extLst>
                </a:gridCol>
                <a:gridCol w="5113813">
                  <a:extLst>
                    <a:ext uri="{9D8B030D-6E8A-4147-A177-3AD203B41FA5}">
                      <a16:colId xmlns:a16="http://schemas.microsoft.com/office/drawing/2014/main" val="3198146584"/>
                    </a:ext>
                  </a:extLst>
                </a:gridCol>
                <a:gridCol w="553997">
                  <a:extLst>
                    <a:ext uri="{9D8B030D-6E8A-4147-A177-3AD203B41FA5}">
                      <a16:colId xmlns:a16="http://schemas.microsoft.com/office/drawing/2014/main" val="614192301"/>
                    </a:ext>
                  </a:extLst>
                </a:gridCol>
                <a:gridCol w="553997">
                  <a:extLst>
                    <a:ext uri="{9D8B030D-6E8A-4147-A177-3AD203B41FA5}">
                      <a16:colId xmlns:a16="http://schemas.microsoft.com/office/drawing/2014/main" val="4171457636"/>
                    </a:ext>
                  </a:extLst>
                </a:gridCol>
                <a:gridCol w="553997">
                  <a:extLst>
                    <a:ext uri="{9D8B030D-6E8A-4147-A177-3AD203B41FA5}">
                      <a16:colId xmlns:a16="http://schemas.microsoft.com/office/drawing/2014/main" val="2110479705"/>
                    </a:ext>
                  </a:extLst>
                </a:gridCol>
              </a:tblGrid>
              <a:tr h="218551">
                <a:tc>
                  <a:txBody>
                    <a:bodyPr/>
                    <a:lstStyle/>
                    <a:p>
                      <a:pPr algn="ctr" fontAlgn="t"/>
                      <a:r>
                        <a:rPr lang="en-US" sz="800" u="none" strike="noStrike" cap="all" spc="100" baseline="0">
                          <a:solidFill>
                            <a:srgbClr val="002060"/>
                          </a:solidFill>
                          <a:effectLst/>
                        </a:rPr>
                        <a:t>CATEGORY</a:t>
                      </a:r>
                      <a:endParaRPr lang="en-US" sz="800" b="0" i="0" u="none" strike="noStrike" cap="all" spc="100" baseline="0">
                        <a:solidFill>
                          <a:srgbClr val="002060"/>
                        </a:solidFill>
                        <a:effectLst/>
                        <a:latin typeface="Calibri" panose="020F0502020204030204" pitchFamily="34" charset="0"/>
                      </a:endParaRPr>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fontAlgn="t"/>
                      <a:r>
                        <a:rPr lang="en-US" sz="800" u="none" strike="noStrike" cap="all" spc="100" baseline="0">
                          <a:solidFill>
                            <a:srgbClr val="002060"/>
                          </a:solidFill>
                          <a:effectLst/>
                        </a:rPr>
                        <a:t>ASSET</a:t>
                      </a:r>
                      <a:endParaRPr lang="en-US" sz="800" b="0" i="0" u="none" strike="noStrike" cap="all" spc="100" baseline="0">
                        <a:solidFill>
                          <a:srgbClr val="002060"/>
                        </a:solidFill>
                        <a:effectLst/>
                        <a:latin typeface="Calibri" panose="020F0502020204030204" pitchFamily="34" charset="0"/>
                      </a:endParaRPr>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fontAlgn="t"/>
                      <a:r>
                        <a:rPr lang="en-US" sz="800" u="none" strike="noStrike" cap="all" spc="100" baseline="0">
                          <a:solidFill>
                            <a:srgbClr val="002060"/>
                          </a:solidFill>
                          <a:effectLst/>
                        </a:rPr>
                        <a:t>LOW</a:t>
                      </a:r>
                      <a:endParaRPr lang="en-US" sz="800" b="0" i="0" u="none" strike="noStrike" cap="all" spc="100" baseline="0">
                        <a:solidFill>
                          <a:srgbClr val="002060"/>
                        </a:solidFill>
                        <a:effectLst/>
                        <a:latin typeface="Calibri" panose="020F0502020204030204" pitchFamily="34" charset="0"/>
                      </a:endParaRPr>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fontAlgn="t"/>
                      <a:r>
                        <a:rPr lang="en-US" sz="800" u="none" strike="noStrike" cap="all" spc="100" baseline="0">
                          <a:solidFill>
                            <a:srgbClr val="002060"/>
                          </a:solidFill>
                          <a:effectLst/>
                        </a:rPr>
                        <a:t>MID</a:t>
                      </a:r>
                      <a:endParaRPr lang="en-US" sz="800" b="0" i="0" u="none" strike="noStrike" cap="all" spc="100" baseline="0">
                        <a:solidFill>
                          <a:srgbClr val="002060"/>
                        </a:solidFill>
                        <a:effectLst/>
                        <a:latin typeface="Calibri" panose="020F0502020204030204" pitchFamily="34" charset="0"/>
                      </a:endParaRPr>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fontAlgn="t"/>
                      <a:r>
                        <a:rPr lang="en-US" sz="800" u="none" strike="noStrike" cap="all" spc="100" baseline="0">
                          <a:solidFill>
                            <a:srgbClr val="002060"/>
                          </a:solidFill>
                          <a:effectLst/>
                        </a:rPr>
                        <a:t>MAX</a:t>
                      </a:r>
                      <a:endParaRPr lang="en-US" sz="800" b="0" i="0" u="none" strike="noStrike" cap="all" spc="100" baseline="0">
                        <a:solidFill>
                          <a:srgbClr val="002060"/>
                        </a:solidFill>
                        <a:effectLst/>
                        <a:latin typeface="Calibri" panose="020F0502020204030204" pitchFamily="34" charset="0"/>
                      </a:endParaRPr>
                    </a:p>
                  </a:txBody>
                  <a:tcPr anchor="b">
                    <a:lnB w="2857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2627509060"/>
                  </a:ext>
                </a:extLst>
              </a:tr>
              <a:tr h="233121">
                <a:tc rowSpan="2">
                  <a:txBody>
                    <a:bodyPr/>
                    <a:lstStyle/>
                    <a:p>
                      <a:pPr algn="l" fontAlgn="ctr"/>
                      <a:r>
                        <a:rPr lang="en-US" sz="900" b="1" u="none" strike="noStrike" spc="0">
                          <a:effectLst/>
                        </a:rPr>
                        <a:t>Banner</a:t>
                      </a:r>
                      <a:endParaRPr lang="en-US" sz="900" b="1" i="0" u="none" strike="noStrike" spc="0">
                        <a:solidFill>
                          <a:srgbClr val="963634"/>
                        </a:solidFill>
                        <a:effectLst/>
                        <a:latin typeface="Calibri" panose="020F0502020204030204" pitchFamily="34" charset="0"/>
                      </a:endParaRPr>
                    </a:p>
                  </a:txBody>
                  <a:tcPr anchor="ctr">
                    <a:lnT w="28575" cap="flat" cmpd="sng" algn="ctr">
                      <a:solidFill>
                        <a:schemeClr val="tx1">
                          <a:lumMod val="75000"/>
                          <a:lumOff val="2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800" u="none" strike="noStrike">
                          <a:solidFill>
                            <a:schemeClr val="tx2">
                              <a:lumMod val="75000"/>
                            </a:schemeClr>
                          </a:solidFill>
                          <a:effectLst/>
                        </a:rPr>
                        <a:t>Banner development</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$234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$467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$701 </a:t>
                      </a:r>
                    </a:p>
                  </a:txBody>
                  <a:tcPr marL="9525" marR="9525" marT="9525" marB="0" anchor="ctr">
                    <a:lnL w="6350" cap="flat" cmpd="sng" algn="ctr">
                      <a:solidFill>
                        <a:schemeClr val="bg1">
                          <a:lumMod val="85000"/>
                        </a:schemeClr>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34785712"/>
                  </a:ext>
                </a:extLst>
              </a:tr>
              <a:tr h="233121">
                <a:tc vMerge="1">
                  <a:txBody>
                    <a:bodyPr/>
                    <a:lstStyle/>
                    <a:p>
                      <a:pPr algn="l" fontAlgn="ctr"/>
                      <a:endParaRPr lang="en-US" sz="900" b="0" i="0" u="none" strike="noStrike">
                        <a:solidFill>
                          <a:srgbClr val="963634"/>
                        </a:solidFill>
                        <a:effectLst/>
                        <a:latin typeface="Calibri" panose="020F0502020204030204" pitchFamily="34" charset="0"/>
                      </a:endParaRPr>
                    </a:p>
                  </a:txBody>
                  <a:tcPr marL="0" marR="0" marT="0" marB="0" anchor="ctr"/>
                </a:tc>
                <a:tc>
                  <a:txBody>
                    <a:bodyPr/>
                    <a:lstStyle/>
                    <a:p>
                      <a:pPr algn="l" fontAlgn="ctr"/>
                      <a:r>
                        <a:rPr lang="en-US" sz="800" u="none" strike="noStrike">
                          <a:solidFill>
                            <a:schemeClr val="tx2">
                              <a:lumMod val="75000"/>
                            </a:schemeClr>
                          </a:solidFill>
                          <a:effectLst/>
                        </a:rPr>
                        <a:t>Banner rich animated media (video included)</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$1,051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$1,518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$2,803 </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52787507"/>
                  </a:ext>
                </a:extLst>
              </a:tr>
              <a:tr h="233121">
                <a:tc rowSpan="3">
                  <a:txBody>
                    <a:bodyPr/>
                    <a:lstStyle/>
                    <a:p>
                      <a:pPr algn="l" fontAlgn="ctr"/>
                      <a:r>
                        <a:rPr lang="en-US" sz="900" b="1" u="none" strike="noStrike" spc="0">
                          <a:effectLst/>
                        </a:rPr>
                        <a:t>Email</a:t>
                      </a:r>
                      <a:endParaRPr lang="en-US" sz="900" b="1" i="0" u="none" strike="noStrike" spc="0">
                        <a:solidFill>
                          <a:srgbClr val="963634"/>
                        </a:solidFill>
                        <a:effectLst/>
                        <a:latin typeface="Calibri" panose="020F0502020204030204" pitchFamily="34" charset="0"/>
                      </a:endParaRPr>
                    </a:p>
                  </a:txBody>
                  <a:tcPr anchor="ct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algn="l" fontAlgn="ctr"/>
                      <a:r>
                        <a:rPr lang="en-US" sz="800" u="none" strike="noStrike">
                          <a:solidFill>
                            <a:schemeClr val="tx2">
                              <a:lumMod val="75000"/>
                            </a:schemeClr>
                          </a:solidFill>
                          <a:effectLst/>
                        </a:rPr>
                        <a:t>E-mailing template production (e.g. 2 contents: 1 video and 1 text) – creation</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$234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$409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$526 </a:t>
                      </a:r>
                    </a:p>
                  </a:txBody>
                  <a:tcPr marL="9525" marR="9525" marT="9525" marB="0" anchor="ctr">
                    <a:lnL w="6350" cap="flat" cmpd="sng" algn="ctr">
                      <a:solidFill>
                        <a:schemeClr val="bg1">
                          <a:lumMod val="85000"/>
                        </a:schemeClr>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42566760"/>
                  </a:ext>
                </a:extLst>
              </a:tr>
              <a:tr h="233121">
                <a:tc vMerge="1">
                  <a:txBody>
                    <a:bodyPr/>
                    <a:lstStyle/>
                    <a:p>
                      <a:pPr algn="l" fontAlgn="ctr"/>
                      <a:endParaRPr lang="en-US" sz="900" b="0" i="0" u="none" strike="noStrike">
                        <a:solidFill>
                          <a:srgbClr val="963634"/>
                        </a:solidFill>
                        <a:effectLst/>
                        <a:latin typeface="Calibri" panose="020F0502020204030204" pitchFamily="34" charset="0"/>
                      </a:endParaRPr>
                    </a:p>
                  </a:txBody>
                  <a:tcPr anchor="ctr"/>
                </a:tc>
                <a:tc>
                  <a:txBody>
                    <a:bodyPr/>
                    <a:lstStyle/>
                    <a:p>
                      <a:pPr algn="l" fontAlgn="ctr"/>
                      <a:r>
                        <a:rPr lang="en-US" sz="800" u="none" strike="noStrike">
                          <a:solidFill>
                            <a:schemeClr val="tx2">
                              <a:lumMod val="75000"/>
                            </a:schemeClr>
                          </a:solidFill>
                          <a:effectLst/>
                        </a:rPr>
                        <a:t>E-mailing template  production (e.g. 2 contents 1 video and 1 text) – adaptation</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$117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$175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$292</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54612051"/>
                  </a:ext>
                </a:extLst>
              </a:tr>
              <a:tr h="233121">
                <a:tc vMerge="1">
                  <a:txBody>
                    <a:bodyPr/>
                    <a:lstStyle/>
                    <a:p>
                      <a:pPr algn="l" fontAlgn="ctr"/>
                      <a:endParaRPr lang="en-US" sz="900" b="0" i="0" u="none" strike="noStrike">
                        <a:solidFill>
                          <a:srgbClr val="963634"/>
                        </a:solidFill>
                        <a:effectLst/>
                        <a:latin typeface="Calibri" panose="020F0502020204030204" pitchFamily="34" charset="0"/>
                      </a:endParaRPr>
                    </a:p>
                  </a:txBody>
                  <a:tcPr anchor="ctr"/>
                </a:tc>
                <a:tc>
                  <a:txBody>
                    <a:bodyPr/>
                    <a:lstStyle/>
                    <a:p>
                      <a:pPr algn="l" fontAlgn="ctr"/>
                      <a:r>
                        <a:rPr lang="en-US" sz="800" u="none" strike="noStrike">
                          <a:solidFill>
                            <a:schemeClr val="tx2">
                              <a:lumMod val="75000"/>
                            </a:schemeClr>
                          </a:solidFill>
                          <a:effectLst/>
                        </a:rPr>
                        <a:t>E-mailing template production (e.g. 2 contents 1 video and 1 text) – refresh</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$117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$175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$234</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7686462"/>
                  </a:ext>
                </a:extLst>
              </a:tr>
              <a:tr h="233121">
                <a:tc rowSpan="3">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900" b="1" u="none" strike="noStrike" spc="0" baseline="0" dirty="0" err="1">
                          <a:effectLst/>
                        </a:rPr>
                        <a:t>Edetailing</a:t>
                      </a:r>
                      <a:endParaRPr lang="en-US" sz="900" b="1" i="0" u="none" strike="noStrike" spc="0" dirty="0">
                        <a:solidFill>
                          <a:srgbClr val="963634"/>
                        </a:solidFill>
                        <a:effectLst/>
                        <a:latin typeface="Calibri" panose="020F0502020204030204" pitchFamily="34" charset="0"/>
                      </a:endParaRPr>
                    </a:p>
                  </a:txBody>
                  <a:tcPr anchor="ct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fontAlgn="ctr"/>
                      <a:r>
                        <a:rPr lang="en-US" sz="800" u="none" strike="noStrike">
                          <a:solidFill>
                            <a:schemeClr val="tx2">
                              <a:lumMod val="75000"/>
                            </a:schemeClr>
                          </a:solidFill>
                          <a:effectLst/>
                        </a:rPr>
                        <a:t>IVA (Interactive Visual Aid) 5 pages including 2 tables, 4 graphs, 2 images and 1 video – new creation</a:t>
                      </a:r>
                    </a:p>
                  </a:txBody>
                  <a:tcPr anchor="ctr">
                    <a:lnR w="6350" cap="flat" cmpd="sng" algn="ctr">
                      <a:solidFill>
                        <a:schemeClr val="bg1">
                          <a:lumMod val="8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$292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$409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$584 </a:t>
                      </a:r>
                    </a:p>
                  </a:txBody>
                  <a:tcPr marL="9525" marR="9525" marT="9525" marB="0" anchor="ctr">
                    <a:lnL w="6350" cap="flat" cmpd="sng" algn="ctr">
                      <a:solidFill>
                        <a:schemeClr val="bg1">
                          <a:lumMod val="85000"/>
                        </a:schemeClr>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901747512"/>
                  </a:ext>
                </a:extLst>
              </a:tr>
              <a:tr h="233121">
                <a:tc vMerge="1">
                  <a:txBody>
                    <a:bodyPr/>
                    <a:lstStyle/>
                    <a:p>
                      <a:endParaRPr lang="en-US"/>
                    </a:p>
                  </a:txBody>
                  <a:tcPr/>
                </a:tc>
                <a:tc>
                  <a:txBody>
                    <a:bodyPr/>
                    <a:lstStyle/>
                    <a:p>
                      <a:pPr algn="l" fontAlgn="ctr"/>
                      <a:r>
                        <a:rPr lang="en-US" sz="800" u="none" strike="noStrike">
                          <a:solidFill>
                            <a:schemeClr val="tx2">
                              <a:lumMod val="75000"/>
                            </a:schemeClr>
                          </a:solidFill>
                          <a:effectLst/>
                        </a:rPr>
                        <a:t>IVA (Interactive Visual Aid) 5 pages including 2 tables, 4 graphs, 2 images and 1 video – adaptation</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$175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$292</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$409 </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0394992"/>
                  </a:ext>
                </a:extLst>
              </a:tr>
              <a:tr h="233121">
                <a:tc vMerge="1">
                  <a:txBody>
                    <a:bodyPr/>
                    <a:lstStyle/>
                    <a:p>
                      <a:endParaRPr lang="en-US"/>
                    </a:p>
                  </a:txBody>
                  <a:tcPr/>
                </a:tc>
                <a:tc>
                  <a:txBody>
                    <a:bodyPr/>
                    <a:lstStyle/>
                    <a:p>
                      <a:pPr algn="l" fontAlgn="ctr"/>
                      <a:r>
                        <a:rPr lang="en-US" sz="800" u="none" strike="noStrike">
                          <a:solidFill>
                            <a:schemeClr val="tx2">
                              <a:lumMod val="75000"/>
                            </a:schemeClr>
                          </a:solidFill>
                          <a:effectLst/>
                        </a:rPr>
                        <a:t>IVA (Interactive Visual Aid) 5 pages including 2 tables, 4 graphs, 2 images and 1 video – refresh</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$117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$234</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algn="ctr" defTabSz="914400" rtl="0" eaLnBrk="1" fontAlgn="b" latinLnBrk="0" hangingPunct="1"/>
                      <a:r>
                        <a:rPr lang="en-US" sz="900" b="0" i="0" u="none" strike="noStrike" kern="1200">
                          <a:solidFill>
                            <a:schemeClr val="tx2">
                              <a:lumMod val="75000"/>
                            </a:schemeClr>
                          </a:solidFill>
                          <a:effectLst/>
                          <a:latin typeface="Arial" panose="020B0604020202020204" pitchFamily="34" charset="0"/>
                          <a:ea typeface="+mn-ea"/>
                          <a:cs typeface="+mn-cs"/>
                        </a:rPr>
                        <a:t> $292 </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98050566"/>
                  </a:ext>
                </a:extLst>
              </a:tr>
              <a:tr h="233121">
                <a:tc rowSpan="6">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900" b="1" u="none" strike="noStrike" kern="1200" spc="0" baseline="0">
                          <a:solidFill>
                            <a:schemeClr val="tx1"/>
                          </a:solidFill>
                          <a:effectLst/>
                          <a:latin typeface="+mn-lt"/>
                          <a:ea typeface="+mn-ea"/>
                          <a:cs typeface="+mn-cs"/>
                        </a:rPr>
                        <a:t>Website</a:t>
                      </a:r>
                    </a:p>
                  </a:txBody>
                  <a:tcPr anchor="ct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algn="l" fontAlgn="ctr"/>
                      <a:r>
                        <a:rPr lang="en-US" sz="800" u="none" strike="noStrike">
                          <a:solidFill>
                            <a:schemeClr val="tx2">
                              <a:lumMod val="75000"/>
                            </a:schemeClr>
                          </a:solidFill>
                          <a:effectLst/>
                        </a:rPr>
                        <a:t>Static website page with 5 contents (text and images and 1 video) – new creation</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$467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$701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$1,402 </a:t>
                      </a:r>
                    </a:p>
                  </a:txBody>
                  <a:tcPr marL="9525" marR="9525" marT="9525" marB="0" anchor="ctr">
                    <a:lnL w="6350" cap="flat" cmpd="sng" algn="ctr">
                      <a:solidFill>
                        <a:schemeClr val="bg1">
                          <a:lumMod val="85000"/>
                        </a:schemeClr>
                      </a:solidFill>
                      <a:prstDash val="solid"/>
                      <a:round/>
                      <a:headEnd type="none" w="med" len="med"/>
                      <a:tailEnd type="none" w="med" len="med"/>
                    </a:lnL>
                    <a:lnT w="12700" cap="flat" cmpd="sng" algn="ctr">
                      <a:solidFill>
                        <a:schemeClr val="accent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94392732"/>
                  </a:ext>
                </a:extLst>
              </a:tr>
              <a:tr h="233121">
                <a:tc vMerge="1">
                  <a:txBody>
                    <a:bodyPr/>
                    <a:lstStyle/>
                    <a:p>
                      <a:endParaRPr lang="en-US"/>
                    </a:p>
                  </a:txBody>
                  <a:tcPr/>
                </a:tc>
                <a:tc>
                  <a:txBody>
                    <a:bodyPr/>
                    <a:lstStyle/>
                    <a:p>
                      <a:pPr algn="l" fontAlgn="ctr"/>
                      <a:r>
                        <a:rPr lang="en-US" sz="800" u="none" strike="noStrike">
                          <a:solidFill>
                            <a:schemeClr val="tx2">
                              <a:lumMod val="75000"/>
                            </a:schemeClr>
                          </a:solidFill>
                          <a:effectLst/>
                        </a:rPr>
                        <a:t>Static website page with 5 contents (text and images and 1 video) – adaptation</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$234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$350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$701 </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57290567"/>
                  </a:ext>
                </a:extLst>
              </a:tr>
              <a:tr h="233121">
                <a:tc vMerge="1">
                  <a:txBody>
                    <a:bodyPr/>
                    <a:lstStyle/>
                    <a:p>
                      <a:endParaRPr lang="en-US"/>
                    </a:p>
                  </a:txBody>
                  <a:tcPr/>
                </a:tc>
                <a:tc>
                  <a:txBody>
                    <a:bodyPr/>
                    <a:lstStyle/>
                    <a:p>
                      <a:pPr algn="l" fontAlgn="ctr"/>
                      <a:r>
                        <a:rPr lang="en-US" sz="800" u="none" strike="noStrike">
                          <a:solidFill>
                            <a:schemeClr val="tx2">
                              <a:lumMod val="75000"/>
                            </a:schemeClr>
                          </a:solidFill>
                          <a:effectLst/>
                        </a:rPr>
                        <a:t>Static website page with 5 contents (text and images and 1 video) – refresh</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$234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$350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$584 </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92910890"/>
                  </a:ext>
                </a:extLst>
              </a:tr>
              <a:tr h="233121">
                <a:tc vMerge="1">
                  <a:txBody>
                    <a:bodyPr/>
                    <a:lstStyle/>
                    <a:p>
                      <a:endParaRPr lang="en-US"/>
                    </a:p>
                  </a:txBody>
                  <a:tcPr/>
                </a:tc>
                <a:tc>
                  <a:txBody>
                    <a:bodyPr/>
                    <a:lstStyle/>
                    <a:p>
                      <a:pPr algn="l" fontAlgn="ctr"/>
                      <a:r>
                        <a:rPr lang="en-US" sz="800" u="none" strike="noStrike">
                          <a:solidFill>
                            <a:schemeClr val="tx2">
                              <a:lumMod val="75000"/>
                            </a:schemeClr>
                          </a:solidFill>
                          <a:effectLst/>
                        </a:rPr>
                        <a:t>Dynamic website page with 5 contents (text and images and 1 video) – new creation</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$7,008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$10,372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$15,978 </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86960334"/>
                  </a:ext>
                </a:extLst>
              </a:tr>
              <a:tr h="233121">
                <a:tc vMerge="1">
                  <a:txBody>
                    <a:bodyPr/>
                    <a:lstStyle/>
                    <a:p>
                      <a:endParaRPr lang="en-US"/>
                    </a:p>
                  </a:txBody>
                  <a:tcPr/>
                </a:tc>
                <a:tc>
                  <a:txBody>
                    <a:bodyPr/>
                    <a:lstStyle/>
                    <a:p>
                      <a:pPr algn="l" fontAlgn="ctr"/>
                      <a:r>
                        <a:rPr lang="en-US" sz="800" u="none" strike="noStrike">
                          <a:solidFill>
                            <a:schemeClr val="tx2">
                              <a:lumMod val="75000"/>
                            </a:schemeClr>
                          </a:solidFill>
                          <a:effectLst/>
                        </a:rPr>
                        <a:t>Dynamic</a:t>
                      </a:r>
                      <a:r>
                        <a:rPr lang="en-US" sz="800" u="none" strike="noStrike" baseline="0">
                          <a:solidFill>
                            <a:schemeClr val="tx2">
                              <a:lumMod val="75000"/>
                            </a:schemeClr>
                          </a:solidFill>
                          <a:effectLst/>
                        </a:rPr>
                        <a:t> w</a:t>
                      </a:r>
                      <a:r>
                        <a:rPr lang="en-US" sz="800" u="none" strike="noStrike">
                          <a:solidFill>
                            <a:schemeClr val="tx2">
                              <a:lumMod val="75000"/>
                            </a:schemeClr>
                          </a:solidFill>
                          <a:effectLst/>
                        </a:rPr>
                        <a:t>ebsite page with 5 contents (text and images and 1 video) – adaptation</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$3,644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$4,765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$9,251 </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68409171"/>
                  </a:ext>
                </a:extLst>
              </a:tr>
              <a:tr h="233121">
                <a:tc vMerge="1">
                  <a:txBody>
                    <a:bodyPr/>
                    <a:lstStyle/>
                    <a:p>
                      <a:endParaRPr lang="en-US"/>
                    </a:p>
                  </a:txBody>
                  <a:tcPr/>
                </a:tc>
                <a:tc>
                  <a:txBody>
                    <a:bodyPr/>
                    <a:lstStyle/>
                    <a:p>
                      <a:pPr algn="l" fontAlgn="ctr"/>
                      <a:r>
                        <a:rPr lang="en-US" sz="800" u="none" strike="noStrike">
                          <a:solidFill>
                            <a:schemeClr val="tx2">
                              <a:lumMod val="75000"/>
                            </a:schemeClr>
                          </a:solidFill>
                          <a:effectLst/>
                        </a:rPr>
                        <a:t>Dynamic</a:t>
                      </a:r>
                      <a:r>
                        <a:rPr lang="en-US" sz="800" u="none" strike="noStrike" baseline="0">
                          <a:solidFill>
                            <a:schemeClr val="tx2">
                              <a:lumMod val="75000"/>
                            </a:schemeClr>
                          </a:solidFill>
                          <a:effectLst/>
                        </a:rPr>
                        <a:t> w</a:t>
                      </a:r>
                      <a:r>
                        <a:rPr lang="en-US" sz="800" u="none" strike="noStrike">
                          <a:solidFill>
                            <a:schemeClr val="tx2">
                              <a:lumMod val="75000"/>
                            </a:schemeClr>
                          </a:solidFill>
                          <a:effectLst/>
                        </a:rPr>
                        <a:t>ebsite page with 5 contents (text and images and 1 video) – refresh</a:t>
                      </a:r>
                      <a:endParaRPr lang="en-US" sz="800" b="0" i="0" u="none" strike="noStrike">
                        <a:solidFill>
                          <a:schemeClr val="tx2">
                            <a:lumMod val="75000"/>
                          </a:schemeClr>
                        </a:solidFill>
                        <a:effectLst/>
                        <a:latin typeface="Calibri" panose="020F0502020204030204" pitchFamily="34" charset="0"/>
                      </a:endParaRPr>
                    </a:p>
                  </a:txBody>
                  <a:tcPr anchor="ctr">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$1,962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a:solidFill>
                            <a:schemeClr val="tx2">
                              <a:lumMod val="75000"/>
                            </a:schemeClr>
                          </a:solidFill>
                          <a:effectLst/>
                          <a:latin typeface="Arial" panose="020B0604020202020204" pitchFamily="34" charset="0"/>
                        </a:rPr>
                        <a:t> $3,644 </a:t>
                      </a:r>
                    </a:p>
                  </a:txBody>
                  <a:tcPr marL="9525" marR="9525" marT="9525"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tc>
                  <a:txBody>
                    <a:bodyPr/>
                    <a:lstStyle/>
                    <a:p>
                      <a:pPr algn="ctr" fontAlgn="b"/>
                      <a:r>
                        <a:rPr lang="en-US" sz="900" b="0" i="0" u="none" strike="noStrike" dirty="0">
                          <a:solidFill>
                            <a:schemeClr val="tx2">
                              <a:lumMod val="75000"/>
                            </a:schemeClr>
                          </a:solidFill>
                          <a:effectLst/>
                          <a:latin typeface="Arial" panose="020B0604020202020204" pitchFamily="34" charset="0"/>
                        </a:rPr>
                        <a:t> $7,008 </a:t>
                      </a:r>
                    </a:p>
                  </a:txBody>
                  <a:tcPr marL="9525" marR="9525" marT="9525" marB="0" anchor="ctr">
                    <a:lnL w="6350" cap="flat" cmpd="sng" algn="ctr">
                      <a:solidFill>
                        <a:schemeClr val="bg1">
                          <a:lumMod val="8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82639014"/>
                  </a:ext>
                </a:extLst>
              </a:tr>
            </a:tbl>
          </a:graphicData>
        </a:graphic>
      </p:graphicFrame>
      <p:sp>
        <p:nvSpPr>
          <p:cNvPr id="3" name="Footer Placeholder 2">
            <a:extLst>
              <a:ext uri="{FF2B5EF4-FFF2-40B4-BE49-F238E27FC236}">
                <a16:creationId xmlns:a16="http://schemas.microsoft.com/office/drawing/2014/main" id="{0FA8D006-68C5-3941-B6C4-68EDD58D0E75}"/>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A341AD40-3A05-4D44-A892-425A99A96583}"/>
              </a:ext>
            </a:extLst>
          </p:cNvPr>
          <p:cNvSpPr>
            <a:spLocks noGrp="1"/>
          </p:cNvSpPr>
          <p:nvPr>
            <p:ph type="sldNum" sz="quarter" idx="13"/>
          </p:nvPr>
        </p:nvSpPr>
        <p:spPr/>
        <p:txBody>
          <a:bodyPr/>
          <a:lstStyle/>
          <a:p>
            <a:fld id="{CDEE2954-54E9-4846-B9AA-9D6731F553AF}" type="slidenum">
              <a:rPr lang="en-US" smtClean="0"/>
              <a:pPr/>
              <a:t>155</a:t>
            </a:fld>
            <a:endParaRPr lang="en-US" dirty="0"/>
          </a:p>
        </p:txBody>
      </p:sp>
      <p:sp>
        <p:nvSpPr>
          <p:cNvPr id="7" name="Rectangle 6">
            <a:extLst>
              <a:ext uri="{FF2B5EF4-FFF2-40B4-BE49-F238E27FC236}">
                <a16:creationId xmlns:a16="http://schemas.microsoft.com/office/drawing/2014/main" id="{8787B358-2BB8-F440-A180-261594441988}"/>
              </a:ext>
            </a:extLst>
          </p:cNvPr>
          <p:cNvSpPr/>
          <p:nvPr/>
        </p:nvSpPr>
        <p:spPr>
          <a:xfrm>
            <a:off x="523041" y="4756703"/>
            <a:ext cx="4025461" cy="253916"/>
          </a:xfrm>
          <a:prstGeom prst="rect">
            <a:avLst/>
          </a:prstGeom>
        </p:spPr>
        <p:txBody>
          <a:bodyPr wrap="none">
            <a:spAutoFit/>
          </a:bodyPr>
          <a:lstStyle/>
          <a:p>
            <a:pPr defTabSz="457189">
              <a:spcBef>
                <a:spcPts val="500"/>
              </a:spcBef>
            </a:pPr>
            <a:r>
              <a:rPr lang="en-US" sz="1050" dirty="0">
                <a:solidFill>
                  <a:schemeClr val="tx1">
                    <a:lumMod val="50000"/>
                    <a:lumOff val="50000"/>
                  </a:schemeClr>
                </a:solidFill>
                <a:latin typeface="Arial" panose="020B0604020202020204"/>
              </a:rPr>
              <a:t>*Illustrative catalogue pricing for the Cognizant’s Content Factory</a:t>
            </a:r>
            <a:endParaRPr lang="en-US" sz="1000" dirty="0">
              <a:solidFill>
                <a:schemeClr val="tx1">
                  <a:lumMod val="50000"/>
                  <a:lumOff val="50000"/>
                </a:schemeClr>
              </a:solidFill>
              <a:latin typeface="Arial" panose="020B0604020202020204"/>
            </a:endParaRPr>
          </a:p>
        </p:txBody>
      </p:sp>
    </p:spTree>
    <p:extLst>
      <p:ext uri="{BB962C8B-B14F-4D97-AF65-F5344CB8AC3E}">
        <p14:creationId xmlns:p14="http://schemas.microsoft.com/office/powerpoint/2010/main" val="9788066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Day 1 </a:t>
            </a:r>
            <a:r>
              <a:rPr lang="de" dirty="0" err="1"/>
              <a:t>team</a:t>
            </a:r>
            <a:r>
              <a:rPr lang="de" dirty="0"/>
              <a:t> </a:t>
            </a:r>
            <a:r>
              <a:rPr lang="de" dirty="0" err="1"/>
              <a:t>profiles</a:t>
            </a:r>
            <a:endParaRPr lang="en-US" dirty="0"/>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p:txBody>
          <a:bodyPr/>
          <a:lstStyle/>
          <a:p>
            <a:r>
              <a:rPr lang="en-US"/>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p:txBody>
          <a:bodyPr/>
          <a:lstStyle/>
          <a:p>
            <a:fld id="{CDEE2954-54E9-4846-B9AA-9D6731F553AF}" type="slidenum">
              <a:rPr lang="en-US" smtClean="0"/>
              <a:pPr/>
              <a:t>156</a:t>
            </a:fld>
            <a:endParaRPr lang="en-US"/>
          </a:p>
        </p:txBody>
      </p:sp>
      <p:sp>
        <p:nvSpPr>
          <p:cNvPr id="3" name="Rectangle 2"/>
          <p:cNvSpPr/>
          <p:nvPr/>
        </p:nvSpPr>
        <p:spPr>
          <a:xfrm>
            <a:off x="1076691" y="1987024"/>
            <a:ext cx="3444509" cy="1419363"/>
          </a:xfrm>
          <a:prstGeom prst="rect">
            <a:avLst/>
          </a:prstGeom>
        </p:spPr>
        <p:txBody>
          <a:bodyPr wrap="square">
            <a:spAutoFit/>
          </a:bodyPr>
          <a:lstStyle/>
          <a:p>
            <a:pPr marL="91440" indent="-91440" defTabSz="68580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25+ years of experience in leading Marketing engagements </a:t>
            </a:r>
          </a:p>
          <a:p>
            <a:pPr marL="91440" indent="-91440" defTabSz="68580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20 years’ experience developing digital marketing strategies and program execution.</a:t>
            </a:r>
          </a:p>
          <a:p>
            <a:pPr marL="91440" indent="-91440" defTabSz="68580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Subject matter expertise in digital media, CRM, social media, mobile marketing, content development and data analysis.</a:t>
            </a:r>
          </a:p>
          <a:p>
            <a:pPr marL="91440" indent="-91440" defTabSz="68580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Extensive experience with digital operations and partner management</a:t>
            </a:r>
          </a:p>
          <a:p>
            <a:pPr marL="91440" indent="-91440" defTabSz="68580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Experience in both CPG (domestic and global and Life Science/healthcare industries</a:t>
            </a:r>
          </a:p>
        </p:txBody>
      </p:sp>
      <p:sp>
        <p:nvSpPr>
          <p:cNvPr id="5" name="TextBox 4"/>
          <p:cNvSpPr txBox="1"/>
          <p:nvPr/>
        </p:nvSpPr>
        <p:spPr>
          <a:xfrm>
            <a:off x="126445" y="4101174"/>
            <a:ext cx="828876"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EXPERTISE</a:t>
            </a:r>
          </a:p>
        </p:txBody>
      </p:sp>
      <p:sp>
        <p:nvSpPr>
          <p:cNvPr id="6" name="TextBox 5"/>
          <p:cNvSpPr txBox="1"/>
          <p:nvPr/>
        </p:nvSpPr>
        <p:spPr>
          <a:xfrm>
            <a:off x="1076691" y="3640133"/>
            <a:ext cx="3233005" cy="1072636"/>
          </a:xfrm>
          <a:prstGeom prst="rect">
            <a:avLst/>
          </a:prstGeom>
        </p:spPr>
        <p:txBody>
          <a:bodyPr wrap="square" numCol="2" spcCol="182880">
            <a:noAutofit/>
          </a:bodyPr>
          <a:lstStyle>
            <a:defPPr>
              <a:defRPr lang="en-US"/>
            </a:defPPr>
            <a:lvl1pPr marL="171450" indent="-171450" defTabSz="685800" fontAlgn="base">
              <a:spcBef>
                <a:spcPct val="0"/>
              </a:spcBef>
              <a:spcAft>
                <a:spcPct val="0"/>
              </a:spcAft>
              <a:buClr>
                <a:srgbClr val="00195A"/>
              </a:buClr>
              <a:buFont typeface="Arial" panose="020B0604020202020204" pitchFamily="34" charset="0"/>
              <a:buChar char="•"/>
              <a:defRPr sz="800">
                <a:solidFill>
                  <a:schemeClr val="tx1">
                    <a:lumMod val="65000"/>
                    <a:lumOff val="35000"/>
                  </a:schemeClr>
                </a:solidFill>
                <a:latin typeface="Arial" panose="020B0604020202020204"/>
                <a:cs typeface="Arial" pitchFamily="34" charset="0"/>
              </a:defRPr>
            </a:lvl1pPr>
          </a:lstStyle>
          <a:p>
            <a:pPr marL="91440" indent="-91440">
              <a:lnSpc>
                <a:spcPct val="90000"/>
              </a:lnSpc>
              <a:spcAft>
                <a:spcPts val="200"/>
              </a:spcAft>
              <a:buClr>
                <a:schemeClr val="accent3"/>
              </a:buClr>
              <a:buSzPct val="120000"/>
            </a:pPr>
            <a:r>
              <a:rPr lang="en-US" sz="900" dirty="0">
                <a:solidFill>
                  <a:schemeClr val="tx1">
                    <a:lumMod val="75000"/>
                    <a:lumOff val="25000"/>
                  </a:schemeClr>
                </a:solidFill>
              </a:rPr>
              <a:t>Enterprise Digital Strategy development</a:t>
            </a:r>
          </a:p>
          <a:p>
            <a:pPr marL="91440" indent="-91440">
              <a:lnSpc>
                <a:spcPct val="90000"/>
              </a:lnSpc>
              <a:spcAft>
                <a:spcPts val="200"/>
              </a:spcAft>
              <a:buClr>
                <a:schemeClr val="accent3"/>
              </a:buClr>
              <a:buSzPct val="120000"/>
            </a:pPr>
            <a:r>
              <a:rPr lang="en-US" sz="900" dirty="0">
                <a:solidFill>
                  <a:schemeClr val="tx1">
                    <a:lumMod val="75000"/>
                    <a:lumOff val="25000"/>
                  </a:schemeClr>
                </a:solidFill>
              </a:rPr>
              <a:t>Digital and Social marketing</a:t>
            </a:r>
          </a:p>
          <a:p>
            <a:pPr marL="91440" indent="-91440">
              <a:lnSpc>
                <a:spcPct val="90000"/>
              </a:lnSpc>
              <a:spcAft>
                <a:spcPts val="200"/>
              </a:spcAft>
              <a:buClr>
                <a:schemeClr val="accent3"/>
              </a:buClr>
              <a:buSzPct val="120000"/>
            </a:pPr>
            <a:r>
              <a:rPr lang="en-US" sz="900" dirty="0">
                <a:solidFill>
                  <a:schemeClr val="tx1">
                    <a:lumMod val="75000"/>
                    <a:lumOff val="25000"/>
                  </a:schemeClr>
                </a:solidFill>
              </a:rPr>
              <a:t>Customer Journey Mapping</a:t>
            </a:r>
          </a:p>
          <a:p>
            <a:pPr marL="91440" indent="-91440">
              <a:lnSpc>
                <a:spcPct val="90000"/>
              </a:lnSpc>
              <a:spcAft>
                <a:spcPts val="200"/>
              </a:spcAft>
              <a:buClr>
                <a:schemeClr val="accent3"/>
              </a:buClr>
              <a:buSzPct val="120000"/>
            </a:pPr>
            <a:r>
              <a:rPr lang="en-US" sz="900" dirty="0">
                <a:solidFill>
                  <a:schemeClr val="tx1">
                    <a:lumMod val="75000"/>
                    <a:lumOff val="25000"/>
                  </a:schemeClr>
                </a:solidFill>
              </a:rPr>
              <a:t>CRM Strategy</a:t>
            </a:r>
          </a:p>
          <a:p>
            <a:pPr marL="91440" indent="-91440">
              <a:lnSpc>
                <a:spcPct val="90000"/>
              </a:lnSpc>
              <a:spcAft>
                <a:spcPts val="200"/>
              </a:spcAft>
              <a:buClr>
                <a:schemeClr val="accent3"/>
              </a:buClr>
              <a:buSzPct val="120000"/>
            </a:pPr>
            <a:r>
              <a:rPr lang="en-US" sz="900" dirty="0">
                <a:solidFill>
                  <a:schemeClr val="tx1">
                    <a:lumMod val="75000"/>
                    <a:lumOff val="25000"/>
                  </a:schemeClr>
                </a:solidFill>
              </a:rPr>
              <a:t>Marketing Analytics </a:t>
            </a:r>
            <a:br>
              <a:rPr lang="en-US" sz="900" dirty="0">
                <a:solidFill>
                  <a:schemeClr val="tx1">
                    <a:lumMod val="75000"/>
                    <a:lumOff val="25000"/>
                  </a:schemeClr>
                </a:solidFill>
              </a:rPr>
            </a:br>
            <a:r>
              <a:rPr lang="en-US" sz="900" dirty="0">
                <a:solidFill>
                  <a:schemeClr val="tx1">
                    <a:lumMod val="75000"/>
                    <a:lumOff val="25000"/>
                  </a:schemeClr>
                </a:solidFill>
              </a:rPr>
              <a:t>and C360</a:t>
            </a:r>
          </a:p>
          <a:p>
            <a:pPr marL="91440" indent="-91440">
              <a:lnSpc>
                <a:spcPct val="90000"/>
              </a:lnSpc>
              <a:spcAft>
                <a:spcPts val="200"/>
              </a:spcAft>
              <a:buClr>
                <a:schemeClr val="accent3"/>
              </a:buClr>
              <a:buSzPct val="120000"/>
            </a:pPr>
            <a:r>
              <a:rPr lang="en-US" sz="900" dirty="0">
                <a:solidFill>
                  <a:schemeClr val="tx1">
                    <a:lumMod val="75000"/>
                    <a:lumOff val="25000"/>
                  </a:schemeClr>
                </a:solidFill>
              </a:rPr>
              <a:t>Mobile Marketing</a:t>
            </a:r>
          </a:p>
          <a:p>
            <a:pPr marL="91440" indent="-91440">
              <a:lnSpc>
                <a:spcPct val="90000"/>
              </a:lnSpc>
              <a:spcAft>
                <a:spcPts val="200"/>
              </a:spcAft>
              <a:buClr>
                <a:schemeClr val="accent3"/>
              </a:buClr>
              <a:buSzPct val="120000"/>
            </a:pPr>
            <a:r>
              <a:rPr lang="en-US" sz="900" dirty="0">
                <a:solidFill>
                  <a:schemeClr val="tx1">
                    <a:lumMod val="75000"/>
                    <a:lumOff val="25000"/>
                  </a:schemeClr>
                </a:solidFill>
              </a:rPr>
              <a:t>Marketing Operations</a:t>
            </a:r>
          </a:p>
          <a:p>
            <a:pPr marL="91440" indent="-91440">
              <a:lnSpc>
                <a:spcPct val="90000"/>
              </a:lnSpc>
              <a:spcAft>
                <a:spcPts val="200"/>
              </a:spcAft>
              <a:buClr>
                <a:schemeClr val="accent3"/>
              </a:buClr>
              <a:buSzPct val="120000"/>
            </a:pPr>
            <a:r>
              <a:rPr lang="en-US" sz="900" dirty="0">
                <a:solidFill>
                  <a:schemeClr val="tx1">
                    <a:lumMod val="75000"/>
                    <a:lumOff val="25000"/>
                  </a:schemeClr>
                </a:solidFill>
              </a:rPr>
              <a:t>Market and Usability Research</a:t>
            </a:r>
          </a:p>
          <a:p>
            <a:pPr marL="91440" indent="-91440">
              <a:lnSpc>
                <a:spcPct val="90000"/>
              </a:lnSpc>
              <a:spcAft>
                <a:spcPts val="200"/>
              </a:spcAft>
              <a:buClr>
                <a:schemeClr val="accent3"/>
              </a:buClr>
              <a:buSzPct val="120000"/>
            </a:pPr>
            <a:r>
              <a:rPr lang="en-US" sz="900" dirty="0">
                <a:solidFill>
                  <a:schemeClr val="tx1">
                    <a:lumMod val="75000"/>
                    <a:lumOff val="25000"/>
                  </a:schemeClr>
                </a:solidFill>
              </a:rPr>
              <a:t>Insight generation</a:t>
            </a:r>
          </a:p>
        </p:txBody>
      </p:sp>
      <p:sp>
        <p:nvSpPr>
          <p:cNvPr id="14" name="TextBox 13">
            <a:extLst>
              <a:ext uri="{FF2B5EF4-FFF2-40B4-BE49-F238E27FC236}">
                <a16:creationId xmlns:a16="http://schemas.microsoft.com/office/drawing/2014/main" id="{0B60C8C3-1BD4-3241-99D3-5904CCAC9D5D}"/>
              </a:ext>
            </a:extLst>
          </p:cNvPr>
          <p:cNvSpPr txBox="1"/>
          <p:nvPr/>
        </p:nvSpPr>
        <p:spPr>
          <a:xfrm>
            <a:off x="5100057" y="1645917"/>
            <a:ext cx="2919554" cy="338554"/>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Avenir Roman" panose="02000503020000020003" pitchFamily="2" charset="0"/>
                <a:ea typeface="+mn-ea"/>
                <a:cs typeface="Calibri" panose="020F0502020204030204" pitchFamily="34" charset="0"/>
              </a:rPr>
              <a:t>CARLA BOBKA</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a:solidFill>
                  <a:schemeClr val="tx1">
                    <a:lumMod val="65000"/>
                    <a:lumOff val="35000"/>
                  </a:schemeClr>
                </a:solidFill>
                <a:latin typeface="Avenir Roman" panose="02000503020000020003" pitchFamily="2" charset="0"/>
                <a:cs typeface="Calibri" panose="020F0502020204030204" pitchFamily="34" charset="0"/>
              </a:rPr>
              <a:t>US PROGAM LEAD</a:t>
            </a:r>
            <a:endParaRPr kumimoji="0" lang="en-US" sz="1100" i="0" u="none" strike="noStrike" kern="1200" cap="none" spc="0" normalizeH="0" baseline="0" noProof="0">
              <a:ln>
                <a:noFill/>
              </a:ln>
              <a:solidFill>
                <a:schemeClr val="tx1">
                  <a:lumMod val="65000"/>
                  <a:lumOff val="35000"/>
                </a:schemeClr>
              </a:solidFill>
              <a:effectLst/>
              <a:uLnTx/>
              <a:uFillTx/>
              <a:latin typeface="Avenir Roman" panose="02000503020000020003" pitchFamily="2" charset="0"/>
              <a:cs typeface="Calibri" panose="020F0502020204030204" pitchFamily="34" charset="0"/>
            </a:endParaRPr>
          </a:p>
        </p:txBody>
      </p:sp>
      <p:sp>
        <p:nvSpPr>
          <p:cNvPr id="21" name="Rectangle 20"/>
          <p:cNvSpPr/>
          <p:nvPr/>
        </p:nvSpPr>
        <p:spPr>
          <a:xfrm>
            <a:off x="4734291" y="1987024"/>
            <a:ext cx="4125229" cy="1492716"/>
          </a:xfrm>
          <a:prstGeom prst="rect">
            <a:avLst/>
          </a:prstGeom>
        </p:spPr>
        <p:txBody>
          <a:bodyPr wrap="square">
            <a:spAutoFit/>
          </a:bodyPr>
          <a:lstStyle/>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en-GB" sz="900" dirty="0">
                <a:solidFill>
                  <a:schemeClr val="tx1">
                    <a:lumMod val="75000"/>
                    <a:lumOff val="25000"/>
                  </a:schemeClr>
                </a:solidFill>
                <a:latin typeface="Arial" panose="020B0604020202020204"/>
                <a:cs typeface="Arial" pitchFamily="34" charset="0"/>
              </a:rPr>
              <a:t>20+ years experience as Program Lead for multiple clients including Fortune 100 client in NA</a:t>
            </a: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Design and implementation of SAP integrations supporting new distribution channel for consumer products division of major pharma client.</a:t>
            </a: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en-GB" sz="900" dirty="0">
                <a:solidFill>
                  <a:schemeClr val="tx1">
                    <a:lumMod val="75000"/>
                    <a:lumOff val="25000"/>
                  </a:schemeClr>
                </a:solidFill>
                <a:latin typeface="Arial" panose="020B0604020202020204"/>
                <a:cs typeface="Arial" pitchFamily="34" charset="0"/>
              </a:rPr>
              <a:t>Experience in driving </a:t>
            </a:r>
            <a:r>
              <a:rPr lang="en-US" sz="900" dirty="0">
                <a:solidFill>
                  <a:schemeClr val="tx1">
                    <a:lumMod val="75000"/>
                    <a:lumOff val="25000"/>
                  </a:schemeClr>
                </a:solidFill>
                <a:latin typeface="Arial" panose="020B0604020202020204"/>
                <a:cs typeface="Arial" pitchFamily="34" charset="0"/>
              </a:rPr>
              <a:t>effective interfacing between the global technology, strategic business functions, development and testing teams across the development lifecycle </a:t>
            </a: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Spearheads stakeholder communications with client leadership, and initiates continuous improvement to optimize the program as the client business environment evolves.</a:t>
            </a:r>
          </a:p>
        </p:txBody>
      </p:sp>
      <p:sp>
        <p:nvSpPr>
          <p:cNvPr id="24" name="TextBox 23">
            <a:extLst>
              <a:ext uri="{FF2B5EF4-FFF2-40B4-BE49-F238E27FC236}">
                <a16:creationId xmlns:a16="http://schemas.microsoft.com/office/drawing/2014/main" id="{0B60C8C3-1BD4-3241-99D3-5904CCAC9D5D}"/>
              </a:ext>
            </a:extLst>
          </p:cNvPr>
          <p:cNvSpPr txBox="1"/>
          <p:nvPr/>
        </p:nvSpPr>
        <p:spPr>
          <a:xfrm>
            <a:off x="1076691" y="1645917"/>
            <a:ext cx="2919554" cy="338554"/>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venir Roman" panose="02000503020000020003" pitchFamily="2" charset="0"/>
                <a:ea typeface="+mn-ea"/>
                <a:cs typeface="Calibri" panose="020F0502020204030204" pitchFamily="34" charset="0"/>
              </a:rPr>
              <a:t>ANGUS BURGESS</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noProof="0" dirty="0">
                <a:solidFill>
                  <a:schemeClr val="tx1">
                    <a:lumMod val="65000"/>
                    <a:lumOff val="35000"/>
                  </a:schemeClr>
                </a:solidFill>
                <a:latin typeface="Avenir Roman" panose="02000503020000020003" pitchFamily="2" charset="0"/>
                <a:cs typeface="Calibri" panose="020F0502020204030204" pitchFamily="34" charset="0"/>
              </a:rPr>
              <a:t>MARKETING LEAD</a:t>
            </a:r>
            <a:endParaRPr kumimoji="0" lang="en-US" sz="1100" i="0" u="none" strike="noStrike" kern="1200" cap="none" spc="0" normalizeH="0" baseline="0" noProof="0" dirty="0">
              <a:ln>
                <a:noFill/>
              </a:ln>
              <a:solidFill>
                <a:schemeClr val="tx1">
                  <a:lumMod val="65000"/>
                  <a:lumOff val="35000"/>
                </a:schemeClr>
              </a:solidFill>
              <a:effectLst/>
              <a:uLnTx/>
              <a:uFillTx/>
              <a:latin typeface="Avenir Roman" panose="02000503020000020003" pitchFamily="2" charset="0"/>
              <a:cs typeface="Calibri" panose="020F0502020204030204" pitchFamily="34" charset="0"/>
            </a:endParaRPr>
          </a:p>
        </p:txBody>
      </p:sp>
      <p:sp>
        <p:nvSpPr>
          <p:cNvPr id="26" name="TextBox 25"/>
          <p:cNvSpPr txBox="1"/>
          <p:nvPr/>
        </p:nvSpPr>
        <p:spPr>
          <a:xfrm>
            <a:off x="-375441" y="2441887"/>
            <a:ext cx="1359475"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BACKGROUND</a:t>
            </a:r>
          </a:p>
        </p:txBody>
      </p:sp>
      <p:sp>
        <p:nvSpPr>
          <p:cNvPr id="27" name="Rectangle 26"/>
          <p:cNvSpPr/>
          <p:nvPr/>
        </p:nvSpPr>
        <p:spPr>
          <a:xfrm>
            <a:off x="4734291" y="3640133"/>
            <a:ext cx="3944661" cy="1070742"/>
          </a:xfrm>
          <a:prstGeom prst="rect">
            <a:avLst/>
          </a:prstGeom>
        </p:spPr>
        <p:txBody>
          <a:bodyPr wrap="square">
            <a:spAutoFit/>
          </a:bodyPr>
          <a:lstStyle/>
          <a:p>
            <a:pPr marL="91440" lvl="1" indent="-91440" fontAlgn="base">
              <a:lnSpc>
                <a:spcPct val="90000"/>
              </a:lnSpc>
              <a:spcBef>
                <a:spcPts val="200"/>
              </a:spcBef>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Program Management including Coordination </a:t>
            </a:r>
            <a:r>
              <a:rPr lang="en-US" sz="900" dirty="0">
                <a:solidFill>
                  <a:schemeClr val="tx1">
                    <a:lumMod val="75000"/>
                    <a:lumOff val="25000"/>
                  </a:schemeClr>
                </a:solidFill>
                <a:latin typeface="Arial" panose="020B0604020202020204"/>
                <a:cs typeface="Arial" pitchFamily="34" charset="0"/>
              </a:rPr>
              <a:t>with offshore program managers and onshore resources for demand management, resource planning </a:t>
            </a:r>
          </a:p>
          <a:p>
            <a:pPr marL="91440" lvl="1" indent="-91440" fontAlgn="base">
              <a:lnSpc>
                <a:spcPct val="90000"/>
              </a:lnSpc>
              <a:spcBef>
                <a:spcPts val="200"/>
              </a:spcBef>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Deep understanding of intersection between technology and marketing and ability to streamline communications between agency and technology teams</a:t>
            </a:r>
          </a:p>
          <a:p>
            <a:pPr marL="91440" lvl="1" indent="-91440" fontAlgn="base">
              <a:lnSpc>
                <a:spcPct val="90000"/>
              </a:lnSpc>
              <a:spcBef>
                <a:spcPts val="200"/>
              </a:spcBef>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Abode stack expertise working with AEM, Analytics </a:t>
            </a:r>
          </a:p>
        </p:txBody>
      </p:sp>
      <p:pic>
        <p:nvPicPr>
          <p:cNvPr id="15" name="Picture 14"/>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2077829" y="680616"/>
            <a:ext cx="917279" cy="914400"/>
          </a:xfrm>
          <a:prstGeom prst="ellipse">
            <a:avLst/>
          </a:prstGeom>
          <a:ln w="6350">
            <a:solidFill>
              <a:schemeClr val="bg1">
                <a:lumMod val="75000"/>
              </a:schemeClr>
            </a:solidFill>
          </a:ln>
        </p:spPr>
      </p:pic>
      <p:pic>
        <p:nvPicPr>
          <p:cNvPr id="18" name="Picture 4" descr="Carla Bobka"/>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6102634" y="680616"/>
            <a:ext cx="914400" cy="914400"/>
          </a:xfrm>
          <a:prstGeom prst="ellipse">
            <a:avLst/>
          </a:prstGeom>
          <a:noFill/>
          <a:ln w="635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1296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Day 1 </a:t>
            </a:r>
            <a:r>
              <a:rPr lang="de" dirty="0" err="1"/>
              <a:t>team</a:t>
            </a:r>
            <a:r>
              <a:rPr lang="de" dirty="0"/>
              <a:t> </a:t>
            </a:r>
            <a:r>
              <a:rPr lang="de" dirty="0" err="1"/>
              <a:t>profiles</a:t>
            </a:r>
            <a:endParaRPr lang="en-US" dirty="0"/>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p:txBody>
          <a:bodyPr/>
          <a:lstStyle/>
          <a:p>
            <a:r>
              <a:rPr lang="en-US"/>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p:txBody>
          <a:bodyPr/>
          <a:lstStyle/>
          <a:p>
            <a:fld id="{CDEE2954-54E9-4846-B9AA-9D6731F553AF}" type="slidenum">
              <a:rPr lang="en-US" smtClean="0"/>
              <a:pPr/>
              <a:t>157</a:t>
            </a:fld>
            <a:endParaRPr lang="en-US"/>
          </a:p>
        </p:txBody>
      </p:sp>
      <p:sp>
        <p:nvSpPr>
          <p:cNvPr id="3" name="Rectangle 2"/>
          <p:cNvSpPr/>
          <p:nvPr/>
        </p:nvSpPr>
        <p:spPr>
          <a:xfrm>
            <a:off x="1128854" y="2096919"/>
            <a:ext cx="3869866" cy="1368067"/>
          </a:xfrm>
          <a:prstGeom prst="rect">
            <a:avLst/>
          </a:prstGeom>
        </p:spPr>
        <p:txBody>
          <a:bodyPr wrap="square">
            <a:spAutoFit/>
          </a:bodyPr>
          <a:lstStyle/>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Seasoned Marketing Ops leader with total of 18+ years of </a:t>
            </a:r>
            <a:br>
              <a:rPr lang="en-US" sz="900" dirty="0">
                <a:solidFill>
                  <a:schemeClr val="tx1">
                    <a:lumMod val="75000"/>
                    <a:lumOff val="25000"/>
                  </a:schemeClr>
                </a:solidFill>
                <a:latin typeface="Arial" panose="020B0604020202020204"/>
                <a:cs typeface="Arial" pitchFamily="34" charset="0"/>
              </a:rPr>
            </a:br>
            <a:r>
              <a:rPr lang="en-US" sz="900" dirty="0">
                <a:solidFill>
                  <a:schemeClr val="tx1">
                    <a:lumMod val="75000"/>
                    <a:lumOff val="25000"/>
                  </a:schemeClr>
                </a:solidFill>
                <a:latin typeface="Arial" panose="020B0604020202020204"/>
                <a:cs typeface="Arial" pitchFamily="34" charset="0"/>
              </a:rPr>
              <a:t>experience in areas of CX &amp; program delivery of multi channel programs across industries.</a:t>
            </a: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Led the delivery and managing multiple projects on digital </a:t>
            </a:r>
            <a:br>
              <a:rPr lang="en-US" sz="900" dirty="0">
                <a:solidFill>
                  <a:schemeClr val="tx1">
                    <a:lumMod val="75000"/>
                    <a:lumOff val="25000"/>
                  </a:schemeClr>
                </a:solidFill>
                <a:latin typeface="Arial" panose="020B0604020202020204"/>
                <a:cs typeface="Arial" pitchFamily="34" charset="0"/>
              </a:rPr>
            </a:br>
            <a:r>
              <a:rPr lang="en-US" sz="900" dirty="0">
                <a:solidFill>
                  <a:schemeClr val="tx1">
                    <a:lumMod val="75000"/>
                    <a:lumOff val="25000"/>
                  </a:schemeClr>
                </a:solidFill>
                <a:latin typeface="Arial" panose="020B0604020202020204"/>
                <a:cs typeface="Arial" pitchFamily="34" charset="0"/>
              </a:rPr>
              <a:t>marketing domain. </a:t>
            </a: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Experience in handling end to end project delivery.</a:t>
            </a: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Leading various infrastructure assessments, Data Center consolidation and cloud migration projects. Demonstrated strong command in providing advice and cutting edge technical solutions to customers. </a:t>
            </a:r>
          </a:p>
        </p:txBody>
      </p:sp>
      <p:sp>
        <p:nvSpPr>
          <p:cNvPr id="5" name="TextBox 4"/>
          <p:cNvSpPr txBox="1"/>
          <p:nvPr/>
        </p:nvSpPr>
        <p:spPr>
          <a:xfrm>
            <a:off x="195798" y="4111334"/>
            <a:ext cx="828876"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EXPERTISE</a:t>
            </a:r>
          </a:p>
        </p:txBody>
      </p:sp>
      <p:sp>
        <p:nvSpPr>
          <p:cNvPr id="6" name="TextBox 5"/>
          <p:cNvSpPr txBox="1"/>
          <p:nvPr/>
        </p:nvSpPr>
        <p:spPr>
          <a:xfrm>
            <a:off x="1128854" y="3570515"/>
            <a:ext cx="4286426" cy="1221360"/>
          </a:xfrm>
          <a:prstGeom prst="rect">
            <a:avLst/>
          </a:prstGeom>
        </p:spPr>
        <p:txBody>
          <a:bodyPr wrap="square">
            <a:spAutoFit/>
          </a:bodyPr>
          <a:lstStyle>
            <a:defPPr>
              <a:defRPr lang="en-US"/>
            </a:defPPr>
            <a:lvl1pPr marL="91440" indent="-91440" fontAlgn="base">
              <a:lnSpc>
                <a:spcPct val="90000"/>
              </a:lnSpc>
              <a:spcBef>
                <a:spcPts val="200"/>
              </a:spcBef>
              <a:spcAft>
                <a:spcPts val="200"/>
              </a:spcAft>
              <a:buClr>
                <a:schemeClr val="accent3"/>
              </a:buClr>
              <a:buSzPct val="120000"/>
              <a:buFont typeface="Arial" panose="020B0604020202020204" pitchFamily="34" charset="0"/>
              <a:buChar char="•"/>
              <a:defRPr sz="900">
                <a:solidFill>
                  <a:schemeClr val="tx1">
                    <a:lumMod val="75000"/>
                    <a:lumOff val="25000"/>
                  </a:schemeClr>
                </a:solidFill>
                <a:latin typeface="Arial" panose="020B0604020202020204"/>
                <a:cs typeface="Arial" pitchFamily="34" charset="0"/>
              </a:defRPr>
            </a:lvl1pPr>
          </a:lstStyle>
          <a:p>
            <a:pPr marL="91440" lvl="1"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Marketing campaign management (MCM)</a:t>
            </a:r>
          </a:p>
          <a:p>
            <a:pPr marL="91440" lvl="1"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Resource management (MRM)</a:t>
            </a:r>
          </a:p>
          <a:p>
            <a:pPr marL="91440" lvl="1"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Specialized skill sets in infrastructure architecting &amp; solution building </a:t>
            </a:r>
            <a:br>
              <a:rPr lang="en-US" sz="900" dirty="0">
                <a:solidFill>
                  <a:schemeClr val="tx1">
                    <a:lumMod val="75000"/>
                    <a:lumOff val="25000"/>
                  </a:schemeClr>
                </a:solidFill>
                <a:latin typeface="Arial" panose="020B0604020202020204"/>
                <a:cs typeface="Arial" pitchFamily="34" charset="0"/>
              </a:rPr>
            </a:br>
            <a:r>
              <a:rPr lang="en-US" sz="900" dirty="0">
                <a:solidFill>
                  <a:schemeClr val="tx1">
                    <a:lumMod val="75000"/>
                    <a:lumOff val="25000"/>
                  </a:schemeClr>
                </a:solidFill>
                <a:latin typeface="Arial" panose="020B0604020202020204"/>
                <a:cs typeface="Arial" pitchFamily="34" charset="0"/>
              </a:rPr>
              <a:t>for on-premises &amp; cloud (AWS) deployment</a:t>
            </a:r>
          </a:p>
          <a:p>
            <a:pPr marL="91440" lvl="1"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Cross channel campaign management and execution</a:t>
            </a:r>
          </a:p>
          <a:p>
            <a:pPr marL="91440" lvl="1"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Analysis &amp; reporting</a:t>
            </a:r>
          </a:p>
          <a:p>
            <a:pPr marL="91440" lvl="1" indent="-91440" fontAlgn="base">
              <a:lnSpc>
                <a:spcPct val="90000"/>
              </a:lnSpc>
              <a:spcBef>
                <a:spcPts val="200"/>
              </a:spcBef>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ITIL, TOGAF processes and ensuring their adherence across the organization</a:t>
            </a:r>
          </a:p>
        </p:txBody>
      </p:sp>
      <p:sp>
        <p:nvSpPr>
          <p:cNvPr id="14" name="TextBox 13">
            <a:extLst>
              <a:ext uri="{FF2B5EF4-FFF2-40B4-BE49-F238E27FC236}">
                <a16:creationId xmlns:a16="http://schemas.microsoft.com/office/drawing/2014/main" id="{0B60C8C3-1BD4-3241-99D3-5904CCAC9D5D}"/>
              </a:ext>
            </a:extLst>
          </p:cNvPr>
          <p:cNvSpPr txBox="1"/>
          <p:nvPr/>
        </p:nvSpPr>
        <p:spPr>
          <a:xfrm>
            <a:off x="5290839" y="1701415"/>
            <a:ext cx="2919554" cy="338554"/>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b="1" dirty="0">
                <a:latin typeface="Avenir Roman" panose="02000503020000020003" pitchFamily="2" charset="0"/>
                <a:cs typeface="Calibri" panose="020F0502020204030204" pitchFamily="34" charset="0"/>
              </a:rPr>
              <a:t>PAULINE PETSCHELT</a:t>
            </a:r>
            <a:endParaRPr kumimoji="0" lang="en-US" sz="1100" b="1" i="0" u="none" strike="noStrike" kern="1200" cap="none" spc="0" normalizeH="0" baseline="0" noProof="0" dirty="0">
              <a:ln>
                <a:noFill/>
              </a:ln>
              <a:effectLst/>
              <a:uLnTx/>
              <a:uFillTx/>
              <a:latin typeface="Avenir Roman" panose="02000503020000020003" pitchFamily="2" charset="0"/>
              <a:ea typeface="+mn-ea"/>
              <a:cs typeface="Calibri" panose="020F0502020204030204"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latin typeface="Avenir Roman" panose="02000503020000020003" pitchFamily="2" charset="0"/>
                <a:cs typeface="Calibri" panose="020F0502020204030204" pitchFamily="34" charset="0"/>
              </a:rPr>
              <a:t>CREATIVE LEAD</a:t>
            </a:r>
            <a:endParaRPr kumimoji="0" lang="en-US" sz="1100" i="0" u="none" strike="noStrike" kern="1200" cap="none" spc="0" normalizeH="0" baseline="0" noProof="0" dirty="0">
              <a:ln>
                <a:noFill/>
              </a:ln>
              <a:solidFill>
                <a:schemeClr val="tx1">
                  <a:lumMod val="65000"/>
                  <a:lumOff val="35000"/>
                </a:schemeClr>
              </a:solidFill>
              <a:effectLst/>
              <a:uLnTx/>
              <a:uFillTx/>
              <a:latin typeface="Avenir Roman" panose="02000503020000020003" pitchFamily="2" charset="0"/>
              <a:cs typeface="Calibri" panose="020F0502020204030204" pitchFamily="34" charset="0"/>
            </a:endParaRPr>
          </a:p>
        </p:txBody>
      </p:sp>
      <p:sp>
        <p:nvSpPr>
          <p:cNvPr id="21" name="Rectangle 20"/>
          <p:cNvSpPr/>
          <p:nvPr/>
        </p:nvSpPr>
        <p:spPr>
          <a:xfrm>
            <a:off x="5487348" y="2050753"/>
            <a:ext cx="2782892" cy="1368067"/>
          </a:xfrm>
          <a:prstGeom prst="rect">
            <a:avLst/>
          </a:prstGeom>
        </p:spPr>
        <p:txBody>
          <a:bodyPr wrap="square">
            <a:spAutoFit/>
          </a:bodyPr>
          <a:lstStyle/>
          <a:p>
            <a:pPr marL="91440" marR="0" lvl="1" indent="-91440" fontAlgn="base">
              <a:lnSpc>
                <a:spcPct val="90000"/>
              </a:lnSpc>
              <a:spcBef>
                <a:spcPts val="200"/>
              </a:spcBef>
              <a:spcAft>
                <a:spcPts val="200"/>
              </a:spcAft>
              <a:buClr>
                <a:schemeClr val="accent3"/>
              </a:buClr>
              <a:buSzPct val="120000"/>
              <a:buFont typeface="Arial" panose="020B0604020202020204" pitchFamily="34" charset="0"/>
              <a:buChar char="•"/>
              <a:tabLst/>
              <a:defRPr/>
            </a:pPr>
            <a:r>
              <a:rPr lang="en-GB" sz="900" dirty="0">
                <a:solidFill>
                  <a:schemeClr val="tx1">
                    <a:lumMod val="75000"/>
                    <a:lumOff val="25000"/>
                  </a:schemeClr>
                </a:solidFill>
                <a:latin typeface="Arial" panose="020B0604020202020204"/>
                <a:cs typeface="Arial" pitchFamily="34" charset="0"/>
              </a:rPr>
              <a:t>14+ Years experience leading creative design, UX, strategy and branding efforts.</a:t>
            </a:r>
          </a:p>
          <a:p>
            <a:pPr marL="91440" marR="0" lvl="1" indent="-91440" fontAlgn="base">
              <a:lnSpc>
                <a:spcPct val="90000"/>
              </a:lnSpc>
              <a:spcBef>
                <a:spcPts val="200"/>
              </a:spcBef>
              <a:spcAft>
                <a:spcPts val="200"/>
              </a:spcAft>
              <a:buClr>
                <a:schemeClr val="accent3"/>
              </a:buClr>
              <a:buSzPct val="120000"/>
              <a:buFont typeface="Arial" panose="020B0604020202020204" pitchFamily="34" charset="0"/>
              <a:buChar char="•"/>
              <a:tabLst/>
              <a:defRPr/>
            </a:pPr>
            <a:r>
              <a:rPr lang="en-GB" sz="900" dirty="0">
                <a:solidFill>
                  <a:schemeClr val="tx1">
                    <a:lumMod val="75000"/>
                    <a:lumOff val="25000"/>
                  </a:schemeClr>
                </a:solidFill>
                <a:latin typeface="Arial" panose="020B0604020202020204"/>
                <a:cs typeface="Arial" pitchFamily="34" charset="0"/>
              </a:rPr>
              <a:t>10+ years in direct marketing leading creative design and implementation.</a:t>
            </a:r>
          </a:p>
          <a:p>
            <a:pPr marL="91440" marR="0" lvl="1" indent="-91440" fontAlgn="base">
              <a:lnSpc>
                <a:spcPct val="90000"/>
              </a:lnSpc>
              <a:spcBef>
                <a:spcPts val="200"/>
              </a:spcBef>
              <a:spcAft>
                <a:spcPts val="200"/>
              </a:spcAft>
              <a:buClr>
                <a:schemeClr val="accent3"/>
              </a:buClr>
              <a:buSzPct val="120000"/>
              <a:buFont typeface="Arial" panose="020B0604020202020204" pitchFamily="34" charset="0"/>
              <a:buChar char="•"/>
              <a:tabLst/>
              <a:defRPr/>
            </a:pPr>
            <a:r>
              <a:rPr lang="en-GB" sz="900" dirty="0">
                <a:solidFill>
                  <a:schemeClr val="tx1">
                    <a:lumMod val="75000"/>
                    <a:lumOff val="25000"/>
                  </a:schemeClr>
                </a:solidFill>
                <a:latin typeface="Arial" panose="020B0604020202020204"/>
                <a:cs typeface="Arial" pitchFamily="34" charset="0"/>
              </a:rPr>
              <a:t>Proactive thinking always asking the “why” to inform crafting meaningful experiences for clients and end users.</a:t>
            </a:r>
          </a:p>
          <a:p>
            <a:pPr marL="91440" marR="0" lvl="1" indent="-91440" fontAlgn="base">
              <a:lnSpc>
                <a:spcPct val="90000"/>
              </a:lnSpc>
              <a:spcBef>
                <a:spcPts val="200"/>
              </a:spcBef>
              <a:spcAft>
                <a:spcPts val="200"/>
              </a:spcAft>
              <a:buClr>
                <a:schemeClr val="accent3"/>
              </a:buClr>
              <a:buSzPct val="120000"/>
              <a:buFont typeface="Arial" panose="020B0604020202020204" pitchFamily="34" charset="0"/>
              <a:buChar char="•"/>
              <a:tabLst/>
              <a:defRPr/>
            </a:pPr>
            <a:r>
              <a:rPr lang="en-GB" sz="900" dirty="0">
                <a:solidFill>
                  <a:schemeClr val="tx1">
                    <a:lumMod val="75000"/>
                    <a:lumOff val="25000"/>
                  </a:schemeClr>
                </a:solidFill>
                <a:latin typeface="Arial" panose="020B0604020202020204"/>
                <a:cs typeface="Arial" pitchFamily="34" charset="0"/>
              </a:rPr>
              <a:t>Experience across industries including Life Science, Healthcare, Insurance and Retail.</a:t>
            </a:r>
          </a:p>
        </p:txBody>
      </p:sp>
      <p:sp>
        <p:nvSpPr>
          <p:cNvPr id="24" name="TextBox 23">
            <a:extLst>
              <a:ext uri="{FF2B5EF4-FFF2-40B4-BE49-F238E27FC236}">
                <a16:creationId xmlns:a16="http://schemas.microsoft.com/office/drawing/2014/main" id="{0B60C8C3-1BD4-3241-99D3-5904CCAC9D5D}"/>
              </a:ext>
            </a:extLst>
          </p:cNvPr>
          <p:cNvSpPr txBox="1"/>
          <p:nvPr/>
        </p:nvSpPr>
        <p:spPr>
          <a:xfrm>
            <a:off x="1271095" y="1701415"/>
            <a:ext cx="2919554" cy="338554"/>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venir Roman" panose="02000503020000020003" pitchFamily="2" charset="0"/>
                <a:ea typeface="+mn-ea"/>
                <a:cs typeface="Calibri" panose="020F0502020204030204" pitchFamily="34" charset="0"/>
              </a:rPr>
              <a:t>KAUSIK P</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noProof="0" dirty="0">
                <a:solidFill>
                  <a:schemeClr val="tx1">
                    <a:lumMod val="65000"/>
                    <a:lumOff val="35000"/>
                  </a:schemeClr>
                </a:solidFill>
                <a:latin typeface="Avenir Roman" panose="02000503020000020003" pitchFamily="2" charset="0"/>
                <a:cs typeface="Calibri" panose="020F0502020204030204" pitchFamily="34" charset="0"/>
              </a:rPr>
              <a:t>SR. CAMPAIGN MANAGER</a:t>
            </a:r>
            <a:endParaRPr kumimoji="0" lang="en-US" sz="1100" i="0" u="none" strike="noStrike" kern="1200" cap="none" spc="0" normalizeH="0" baseline="0" noProof="0" dirty="0">
              <a:ln>
                <a:noFill/>
              </a:ln>
              <a:solidFill>
                <a:schemeClr val="tx1">
                  <a:lumMod val="65000"/>
                  <a:lumOff val="35000"/>
                </a:schemeClr>
              </a:solidFill>
              <a:effectLst/>
              <a:uLnTx/>
              <a:uFillTx/>
              <a:latin typeface="Avenir Roman" panose="02000503020000020003" pitchFamily="2" charset="0"/>
              <a:cs typeface="Calibri" panose="020F0502020204030204" pitchFamily="34" charset="0"/>
            </a:endParaRPr>
          </a:p>
        </p:txBody>
      </p:sp>
      <p:sp>
        <p:nvSpPr>
          <p:cNvPr id="26" name="TextBox 25"/>
          <p:cNvSpPr txBox="1"/>
          <p:nvPr/>
        </p:nvSpPr>
        <p:spPr>
          <a:xfrm>
            <a:off x="-334801" y="2583363"/>
            <a:ext cx="1359475"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BACKGROUND</a:t>
            </a:r>
          </a:p>
        </p:txBody>
      </p:sp>
      <p:sp>
        <p:nvSpPr>
          <p:cNvPr id="27" name="Rectangle 26"/>
          <p:cNvSpPr/>
          <p:nvPr/>
        </p:nvSpPr>
        <p:spPr>
          <a:xfrm>
            <a:off x="5487348" y="3557172"/>
            <a:ext cx="2833692" cy="1243417"/>
          </a:xfrm>
          <a:prstGeom prst="rect">
            <a:avLst/>
          </a:prstGeom>
        </p:spPr>
        <p:txBody>
          <a:bodyPr wrap="square">
            <a:spAutoFit/>
          </a:bodyPr>
          <a:lstStyle/>
          <a:p>
            <a:pPr marL="91440" lvl="1" indent="-91440" fontAlgn="base">
              <a:lnSpc>
                <a:spcPct val="90000"/>
              </a:lnSpc>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Design thinking</a:t>
            </a:r>
          </a:p>
          <a:p>
            <a:pPr marL="91440" lvl="1" indent="-91440" fontAlgn="base">
              <a:lnSpc>
                <a:spcPct val="90000"/>
              </a:lnSpc>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Customer Experience planning</a:t>
            </a:r>
          </a:p>
          <a:p>
            <a:pPr marL="91440" lvl="1" indent="-91440" fontAlgn="base">
              <a:lnSpc>
                <a:spcPct val="90000"/>
              </a:lnSpc>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UX Design and testing, wire framing</a:t>
            </a:r>
          </a:p>
          <a:p>
            <a:pPr marL="91440" lvl="1" indent="-91440" fontAlgn="base">
              <a:lnSpc>
                <a:spcPct val="90000"/>
              </a:lnSpc>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Abode Creative Cloud, Sketch, Zeppelin</a:t>
            </a:r>
          </a:p>
          <a:p>
            <a:pPr marL="91440" lvl="1" indent="-91440" fontAlgn="base">
              <a:lnSpc>
                <a:spcPct val="90000"/>
              </a:lnSpc>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AEM Design Specifics including deep </a:t>
            </a:r>
            <a:br>
              <a:rPr lang="en-GB" sz="900" dirty="0">
                <a:solidFill>
                  <a:schemeClr val="tx1">
                    <a:lumMod val="75000"/>
                    <a:lumOff val="25000"/>
                  </a:schemeClr>
                </a:solidFill>
                <a:latin typeface="Arial" panose="020B0604020202020204"/>
                <a:cs typeface="Arial" pitchFamily="34" charset="0"/>
              </a:rPr>
            </a:br>
            <a:r>
              <a:rPr lang="en-GB" sz="900" dirty="0">
                <a:solidFill>
                  <a:schemeClr val="tx1">
                    <a:lumMod val="75000"/>
                    <a:lumOff val="25000"/>
                  </a:schemeClr>
                </a:solidFill>
                <a:latin typeface="Arial" panose="020B0604020202020204"/>
                <a:cs typeface="Arial" pitchFamily="34" charset="0"/>
              </a:rPr>
              <a:t>understanding of component </a:t>
            </a:r>
          </a:p>
          <a:p>
            <a:pPr marL="91440" lvl="1" indent="-91440" fontAlgn="base">
              <a:lnSpc>
                <a:spcPct val="90000"/>
              </a:lnSpc>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CRM and marketing Automation </a:t>
            </a:r>
          </a:p>
          <a:p>
            <a:pPr marL="91440" lvl="1" indent="-91440" fontAlgn="base">
              <a:lnSpc>
                <a:spcPct val="90000"/>
              </a:lnSpc>
              <a:spcAft>
                <a:spcPts val="200"/>
              </a:spcAft>
              <a:buClr>
                <a:schemeClr val="accent3"/>
              </a:buClr>
              <a:buSzPct val="120000"/>
              <a:buFont typeface="Arial" panose="020B0604020202020204" pitchFamily="34" charset="0"/>
              <a:buChar char="•"/>
              <a:defRPr/>
            </a:pPr>
            <a:r>
              <a:rPr lang="en-GB" sz="900" dirty="0">
                <a:solidFill>
                  <a:schemeClr val="tx1">
                    <a:lumMod val="75000"/>
                    <a:lumOff val="25000"/>
                  </a:schemeClr>
                </a:solidFill>
                <a:latin typeface="Arial" panose="020B0604020202020204"/>
                <a:cs typeface="Arial" pitchFamily="34" charset="0"/>
              </a:rPr>
              <a:t>Interactive displays</a:t>
            </a:r>
          </a:p>
        </p:txBody>
      </p:sp>
      <p:pic>
        <p:nvPicPr>
          <p:cNvPr id="16" name="Picture 15"/>
          <p:cNvPicPr>
            <a:picLocks/>
          </p:cNvPicPr>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0000"/>
                    </a14:imgEffect>
                  </a14:imgLayer>
                </a14:imgProps>
              </a:ext>
              <a:ext uri="{28A0092B-C50C-407E-A947-70E740481C1C}">
                <a14:useLocalDpi xmlns:a14="http://schemas.microsoft.com/office/drawing/2010/main"/>
              </a:ext>
            </a:extLst>
          </a:blip>
          <a:srcRect/>
          <a:stretch/>
        </p:blipFill>
        <p:spPr>
          <a:xfrm>
            <a:off x="2273672" y="718139"/>
            <a:ext cx="914400" cy="914400"/>
          </a:xfrm>
          <a:prstGeom prst="ellipse">
            <a:avLst/>
          </a:prstGeom>
          <a:ln w="6350">
            <a:solidFill>
              <a:schemeClr val="bg1">
                <a:lumMod val="75000"/>
              </a:schemeClr>
            </a:solidFill>
          </a:ln>
        </p:spPr>
      </p:pic>
      <p:pic>
        <p:nvPicPr>
          <p:cNvPr id="17" name="Picture 16">
            <a:extLst>
              <a:ext uri="{FF2B5EF4-FFF2-40B4-BE49-F238E27FC236}">
                <a16:creationId xmlns:a16="http://schemas.microsoft.com/office/drawing/2014/main" id="{DF7DC6F5-0F49-5C44-8119-993CF53FDB5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25000"/>
                    </a14:imgEffect>
                    <a14:imgEffect>
                      <a14:brightnessContrast bright="20000"/>
                    </a14:imgEffect>
                  </a14:imgLayer>
                </a14:imgProps>
              </a:ext>
              <a:ext uri="{28A0092B-C50C-407E-A947-70E740481C1C}">
                <a14:useLocalDpi xmlns:a14="http://schemas.microsoft.com/office/drawing/2010/main"/>
              </a:ext>
            </a:extLst>
          </a:blip>
          <a:srcRect/>
          <a:stretch/>
        </p:blipFill>
        <p:spPr>
          <a:xfrm>
            <a:off x="6291795" y="718139"/>
            <a:ext cx="917643" cy="914400"/>
          </a:xfrm>
          <a:prstGeom prst="ellipse">
            <a:avLst/>
          </a:prstGeom>
          <a:ln w="6350">
            <a:solidFill>
              <a:schemeClr val="bg1">
                <a:lumMod val="75000"/>
              </a:schemeClr>
            </a:solidFill>
          </a:ln>
        </p:spPr>
      </p:pic>
    </p:spTree>
    <p:extLst>
      <p:ext uri="{BB962C8B-B14F-4D97-AF65-F5344CB8AC3E}">
        <p14:creationId xmlns:p14="http://schemas.microsoft.com/office/powerpoint/2010/main" val="40419984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 dirty="0"/>
              <a:t>Day 1 </a:t>
            </a:r>
            <a:r>
              <a:rPr lang="de" dirty="0" err="1"/>
              <a:t>team</a:t>
            </a:r>
            <a:r>
              <a:rPr lang="de" dirty="0"/>
              <a:t> </a:t>
            </a:r>
            <a:r>
              <a:rPr lang="de" dirty="0" err="1"/>
              <a:t>profiles</a:t>
            </a:r>
            <a:endParaRPr lang="en-US" dirty="0"/>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p:txBody>
          <a:bodyPr/>
          <a:lstStyle/>
          <a:p>
            <a:r>
              <a:rPr lang="en-US"/>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p:txBody>
          <a:bodyPr/>
          <a:lstStyle/>
          <a:p>
            <a:fld id="{CDEE2954-54E9-4846-B9AA-9D6731F553AF}" type="slidenum">
              <a:rPr lang="en-US" smtClean="0"/>
              <a:pPr/>
              <a:t>158</a:t>
            </a:fld>
            <a:endParaRPr lang="en-US"/>
          </a:p>
        </p:txBody>
      </p:sp>
      <p:sp>
        <p:nvSpPr>
          <p:cNvPr id="3" name="Rectangle 2"/>
          <p:cNvSpPr/>
          <p:nvPr/>
        </p:nvSpPr>
        <p:spPr>
          <a:xfrm>
            <a:off x="1088215" y="2289165"/>
            <a:ext cx="4569636" cy="792525"/>
          </a:xfrm>
          <a:prstGeom prst="rect">
            <a:avLst/>
          </a:prstGeom>
        </p:spPr>
        <p:txBody>
          <a:bodyPr wrap="square" anchor="ctr">
            <a:spAutoFit/>
          </a:bodyPr>
          <a:lstStyle/>
          <a:p>
            <a:pPr marL="91440" indent="-91440" fontAlgn="base">
              <a:lnSpc>
                <a:spcPct val="90000"/>
              </a:lnSpc>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20+ Years developing and telling the right story in the right way to key audiences </a:t>
            </a:r>
          </a:p>
          <a:p>
            <a:pPr marL="91440" indent="-91440" fontAlgn="base">
              <a:lnSpc>
                <a:spcPct val="90000"/>
              </a:lnSpc>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Experience in professional services, healthcare and life sciences and manufacturing  </a:t>
            </a:r>
          </a:p>
          <a:p>
            <a:pPr marL="91440" indent="-91440" fontAlgn="base">
              <a:lnSpc>
                <a:spcPct val="90000"/>
              </a:lnSpc>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Managed content revamp and creation for globall biopharma company</a:t>
            </a:r>
          </a:p>
          <a:p>
            <a:pPr marL="91440" indent="-91440" fontAlgn="base">
              <a:lnSpc>
                <a:spcPct val="90000"/>
              </a:lnSpc>
              <a:spcAft>
                <a:spcPts val="200"/>
              </a:spcAft>
              <a:buClr>
                <a:schemeClr val="accent3"/>
              </a:buClr>
              <a:buSzPct val="120000"/>
              <a:buFont typeface="Arial" panose="020B0604020202020204" pitchFamily="34" charset="0"/>
              <a:buChar char="•"/>
            </a:pPr>
            <a:r>
              <a:rPr lang="en-US" sz="900" dirty="0">
                <a:solidFill>
                  <a:schemeClr val="tx1">
                    <a:lumMod val="75000"/>
                    <a:lumOff val="25000"/>
                  </a:schemeClr>
                </a:solidFill>
                <a:latin typeface="Arial" panose="020B0604020202020204"/>
                <a:cs typeface="Arial" pitchFamily="34" charset="0"/>
              </a:rPr>
              <a:t>Developed key messaging for account-based marketing campaigns across multiple stages of the customer journey</a:t>
            </a:r>
          </a:p>
        </p:txBody>
      </p:sp>
      <p:sp>
        <p:nvSpPr>
          <p:cNvPr id="5" name="TextBox 4"/>
          <p:cNvSpPr txBox="1"/>
          <p:nvPr/>
        </p:nvSpPr>
        <p:spPr>
          <a:xfrm>
            <a:off x="155158" y="3782527"/>
            <a:ext cx="828876"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EXPERTISE</a:t>
            </a:r>
          </a:p>
        </p:txBody>
      </p:sp>
      <p:sp>
        <p:nvSpPr>
          <p:cNvPr id="6" name="TextBox 5"/>
          <p:cNvSpPr txBox="1"/>
          <p:nvPr/>
        </p:nvSpPr>
        <p:spPr>
          <a:xfrm>
            <a:off x="1088215" y="3284698"/>
            <a:ext cx="3960290" cy="1118768"/>
          </a:xfrm>
          <a:prstGeom prst="rect">
            <a:avLst/>
          </a:prstGeom>
        </p:spPr>
        <p:txBody>
          <a:bodyPr wrap="square" anchor="ctr">
            <a:spAutoFit/>
          </a:bodyPr>
          <a:lstStyle>
            <a:defPPr>
              <a:defRPr lang="en-US"/>
            </a:defPPr>
            <a:lvl1pPr marL="91440" indent="-91440" fontAlgn="base">
              <a:lnSpc>
                <a:spcPct val="90000"/>
              </a:lnSpc>
              <a:spcBef>
                <a:spcPts val="200"/>
              </a:spcBef>
              <a:spcAft>
                <a:spcPts val="200"/>
              </a:spcAft>
              <a:buClr>
                <a:schemeClr val="accent3"/>
              </a:buClr>
              <a:buSzPct val="120000"/>
              <a:buFont typeface="Arial" panose="020B0604020202020204" pitchFamily="34" charset="0"/>
              <a:buChar char="•"/>
              <a:defRPr sz="900">
                <a:solidFill>
                  <a:schemeClr val="tx1">
                    <a:lumMod val="75000"/>
                    <a:lumOff val="25000"/>
                  </a:schemeClr>
                </a:solidFill>
                <a:latin typeface="Arial" panose="020B0604020202020204"/>
                <a:cs typeface="Arial" pitchFamily="34" charset="0"/>
              </a:defRPr>
            </a:lvl1pPr>
          </a:lstStyle>
          <a:p>
            <a:pPr>
              <a:spcBef>
                <a:spcPts val="0"/>
              </a:spcBef>
            </a:pPr>
            <a:r>
              <a:rPr lang="en-US" dirty="0"/>
              <a:t>Personas and customer journey creation </a:t>
            </a:r>
          </a:p>
          <a:p>
            <a:pPr>
              <a:spcBef>
                <a:spcPts val="0"/>
              </a:spcBef>
            </a:pPr>
            <a:r>
              <a:rPr lang="en-US" dirty="0"/>
              <a:t>Content planning and development mapped to the sales funnel</a:t>
            </a:r>
          </a:p>
          <a:p>
            <a:pPr>
              <a:spcBef>
                <a:spcPts val="0"/>
              </a:spcBef>
            </a:pPr>
            <a:r>
              <a:rPr lang="en-US" dirty="0"/>
              <a:t>Communication strategy</a:t>
            </a:r>
          </a:p>
          <a:p>
            <a:pPr>
              <a:spcBef>
                <a:spcPts val="0"/>
              </a:spcBef>
            </a:pPr>
            <a:r>
              <a:rPr lang="en-US" dirty="0"/>
              <a:t>Content audit, assessment, mapping</a:t>
            </a:r>
          </a:p>
          <a:p>
            <a:pPr>
              <a:spcBef>
                <a:spcPts val="0"/>
              </a:spcBef>
            </a:pPr>
            <a:r>
              <a:rPr lang="en-US" dirty="0"/>
              <a:t>Content calendars and editorial schedules</a:t>
            </a:r>
          </a:p>
          <a:p>
            <a:pPr>
              <a:spcBef>
                <a:spcPts val="0"/>
              </a:spcBef>
            </a:pPr>
            <a:r>
              <a:rPr lang="en-US" dirty="0"/>
              <a:t>Writing and editing marketing &amp; promotional campaigns</a:t>
            </a:r>
          </a:p>
          <a:p>
            <a:pPr>
              <a:spcBef>
                <a:spcPts val="0"/>
              </a:spcBef>
            </a:pPr>
            <a:r>
              <a:rPr lang="en-US" dirty="0"/>
              <a:t>Patient education to physician forums</a:t>
            </a:r>
          </a:p>
        </p:txBody>
      </p:sp>
      <p:sp>
        <p:nvSpPr>
          <p:cNvPr id="24" name="TextBox 23">
            <a:extLst>
              <a:ext uri="{FF2B5EF4-FFF2-40B4-BE49-F238E27FC236}">
                <a16:creationId xmlns:a16="http://schemas.microsoft.com/office/drawing/2014/main" id="{0B60C8C3-1BD4-3241-99D3-5904CCAC9D5D}"/>
              </a:ext>
            </a:extLst>
          </p:cNvPr>
          <p:cNvSpPr txBox="1"/>
          <p:nvPr/>
        </p:nvSpPr>
        <p:spPr>
          <a:xfrm>
            <a:off x="984034" y="1859891"/>
            <a:ext cx="3297173" cy="338554"/>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venir Roman" panose="02000503020000020003" pitchFamily="2" charset="0"/>
                <a:ea typeface="+mn-ea"/>
                <a:cs typeface="Calibri" panose="020F0502020204030204" pitchFamily="34" charset="0"/>
              </a:rPr>
              <a:t>JAN HAIG</a:t>
            </a:r>
          </a:p>
          <a:p>
            <a:pPr lvl="0" algn="ctr" defTabSz="685800">
              <a:defRPr/>
            </a:pPr>
            <a:r>
              <a:rPr lang="en-US" sz="1100" dirty="0"/>
              <a:t>CONTENT STRATEGY &amp; COPY DEVELOPMENT</a:t>
            </a:r>
            <a:endParaRPr kumimoji="0" lang="en-US" sz="1100" i="0" u="none" strike="noStrike" kern="1200" cap="none" spc="0" normalizeH="0" baseline="0" noProof="0" dirty="0">
              <a:ln>
                <a:noFill/>
              </a:ln>
              <a:solidFill>
                <a:schemeClr val="tx1">
                  <a:lumMod val="65000"/>
                  <a:lumOff val="35000"/>
                </a:schemeClr>
              </a:solidFill>
              <a:effectLst/>
              <a:uLnTx/>
              <a:uFillTx/>
              <a:latin typeface="Avenir Roman" panose="02000503020000020003" pitchFamily="2" charset="0"/>
              <a:cs typeface="Calibri" panose="020F0502020204030204" pitchFamily="34" charset="0"/>
            </a:endParaRPr>
          </a:p>
        </p:txBody>
      </p:sp>
      <p:sp>
        <p:nvSpPr>
          <p:cNvPr id="26" name="TextBox 25"/>
          <p:cNvSpPr txBox="1"/>
          <p:nvPr/>
        </p:nvSpPr>
        <p:spPr>
          <a:xfrm>
            <a:off x="-375441" y="2623872"/>
            <a:ext cx="1359475"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BACKGROUND</a:t>
            </a:r>
          </a:p>
        </p:txBody>
      </p:sp>
      <p:pic>
        <p:nvPicPr>
          <p:cNvPr id="16" name="Picture 15"/>
          <p:cNvPicPr>
            <a:picLocks/>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2175420" y="878911"/>
            <a:ext cx="914400" cy="914400"/>
          </a:xfrm>
          <a:prstGeom prst="ellipse">
            <a:avLst/>
          </a:prstGeom>
          <a:ln w="6350">
            <a:solidFill>
              <a:schemeClr val="bg1">
                <a:lumMod val="75000"/>
              </a:schemeClr>
            </a:solidFill>
          </a:ln>
        </p:spPr>
      </p:pic>
    </p:spTree>
    <p:extLst>
      <p:ext uri="{BB962C8B-B14F-4D97-AF65-F5344CB8AC3E}">
        <p14:creationId xmlns:p14="http://schemas.microsoft.com/office/powerpoint/2010/main" val="185401855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8292a63206_2_78"/>
          <p:cNvSpPr txBox="1">
            <a:spLocks noGrp="1"/>
          </p:cNvSpPr>
          <p:nvPr>
            <p:ph type="title"/>
          </p:nvPr>
        </p:nvSpPr>
        <p:spPr>
          <a:prstGeom prst="rect">
            <a:avLst/>
          </a:prstGeom>
          <a:noFill/>
          <a:ln>
            <a:noFill/>
          </a:ln>
        </p:spPr>
        <p:txBody>
          <a:bodyPr spcFirstLastPara="1" wrap="square" lIns="91425" tIns="45694" rIns="91425" bIns="45694" anchor="t" anchorCtr="0">
            <a:noAutofit/>
          </a:bodyPr>
          <a:lstStyle/>
          <a:p>
            <a:pPr>
              <a:buSzPts val="2700"/>
            </a:pPr>
            <a:r>
              <a:rPr lang="de" dirty="0"/>
              <a:t>Day 1 </a:t>
            </a:r>
            <a:r>
              <a:rPr lang="de" dirty="0" err="1"/>
              <a:t>team</a:t>
            </a:r>
            <a:r>
              <a:rPr lang="de" dirty="0"/>
              <a:t> </a:t>
            </a:r>
            <a:r>
              <a:rPr lang="de" dirty="0" err="1"/>
              <a:t>profiles</a:t>
            </a:r>
            <a:endParaRPr dirty="0"/>
          </a:p>
        </p:txBody>
      </p:sp>
      <p:sp>
        <p:nvSpPr>
          <p:cNvPr id="204" name="Google Shape;204;g8292a63206_2_78"/>
          <p:cNvSpPr txBox="1">
            <a:spLocks noGrp="1"/>
          </p:cNvSpPr>
          <p:nvPr>
            <p:ph type="ftr" sz="quarter" idx="12"/>
          </p:nvPr>
        </p:nvSpPr>
        <p:spPr>
          <a:prstGeom prst="rect">
            <a:avLst/>
          </a:prstGeom>
          <a:noFill/>
          <a:ln>
            <a:noFill/>
          </a:ln>
        </p:spPr>
        <p:txBody>
          <a:bodyPr spcFirstLastPara="1" wrap="square" lIns="91425" tIns="45694" rIns="91425" bIns="45694" anchor="ctr" anchorCtr="0">
            <a:noAutofit/>
          </a:bodyPr>
          <a:lstStyle/>
          <a:p>
            <a:pPr defTabSz="685800"/>
            <a:r>
              <a:rPr lang="de" kern="0"/>
              <a:t>© 2020</a:t>
            </a:r>
            <a:endParaRPr kern="0"/>
          </a:p>
        </p:txBody>
      </p:sp>
      <p:sp>
        <p:nvSpPr>
          <p:cNvPr id="205" name="Google Shape;205;g8292a63206_2_78"/>
          <p:cNvSpPr txBox="1">
            <a:spLocks noGrp="1"/>
          </p:cNvSpPr>
          <p:nvPr>
            <p:ph type="sldNum" sz="quarter" idx="13"/>
          </p:nvPr>
        </p:nvSpPr>
        <p:spPr>
          <a:prstGeom prst="rect">
            <a:avLst/>
          </a:prstGeom>
          <a:noFill/>
          <a:ln>
            <a:noFill/>
          </a:ln>
        </p:spPr>
        <p:txBody>
          <a:bodyPr spcFirstLastPara="1" wrap="square" lIns="91425" tIns="45694" rIns="91425" bIns="45694" anchor="ctr" anchorCtr="0">
            <a:noAutofit/>
          </a:bodyPr>
          <a:lstStyle/>
          <a:p>
            <a:pPr defTabSz="685800"/>
            <a:fld id="{00000000-1234-1234-1234-123412341234}" type="slidenum">
              <a:rPr lang="de" kern="0"/>
              <a:pPr defTabSz="685800"/>
              <a:t>159</a:t>
            </a:fld>
            <a:endParaRPr kern="0"/>
          </a:p>
        </p:txBody>
      </p:sp>
      <p:sp>
        <p:nvSpPr>
          <p:cNvPr id="196" name="Google Shape;196;g8292a63206_2_78"/>
          <p:cNvSpPr/>
          <p:nvPr/>
        </p:nvSpPr>
        <p:spPr>
          <a:xfrm>
            <a:off x="1088214" y="2050753"/>
            <a:ext cx="3727626" cy="1883593"/>
          </a:xfrm>
          <a:prstGeom prst="rect">
            <a:avLst/>
          </a:prstGeom>
        </p:spPr>
        <p:txBody>
          <a:bodyPr wrap="square">
            <a:spAutoFit/>
          </a:bodyPr>
          <a:lstStyle/>
          <a:p>
            <a:pPr marL="91440" indent="-91440" fontAlgn="base">
              <a:lnSpc>
                <a:spcPct val="95000"/>
              </a:lnSpc>
              <a:spcAft>
                <a:spcPts val="300"/>
              </a:spcAft>
              <a:buClr>
                <a:schemeClr val="accent3"/>
              </a:buClr>
              <a:buSzPct val="120000"/>
              <a:buFont typeface="Arial" panose="020B0604020202020204" pitchFamily="34" charset="0"/>
              <a:buChar char="•"/>
            </a:pPr>
            <a:r>
              <a:rPr lang="de" sz="800" dirty="0">
                <a:solidFill>
                  <a:schemeClr val="tx1">
                    <a:lumMod val="75000"/>
                    <a:lumOff val="25000"/>
                  </a:schemeClr>
                </a:solidFill>
                <a:latin typeface="Arial" panose="020B0604020202020204"/>
                <a:cs typeface="Arial" pitchFamily="34" charset="0"/>
                <a:sym typeface="Arial"/>
              </a:rPr>
              <a:t>A </a:t>
            </a:r>
            <a:r>
              <a:rPr lang="de" sz="800" dirty="0" err="1">
                <a:solidFill>
                  <a:schemeClr val="tx1">
                    <a:lumMod val="75000"/>
                    <a:lumOff val="25000"/>
                  </a:schemeClr>
                </a:solidFill>
                <a:latin typeface="Arial" panose="020B0604020202020204"/>
                <a:cs typeface="Arial" pitchFamily="34" charset="0"/>
                <a:sym typeface="Arial"/>
              </a:rPr>
              <a:t>highly</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experienced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consultant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who</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combines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excellent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hands</a:t>
            </a:r>
            <a:r>
              <a:rPr lang="de" sz="800" dirty="0">
                <a:solidFill>
                  <a:schemeClr val="tx1">
                    <a:lumMod val="75000"/>
                    <a:lumOff val="25000"/>
                  </a:schemeClr>
                </a:solidFill>
                <a:latin typeface="Arial" panose="020B0604020202020204"/>
                <a:cs typeface="Arial" pitchFamily="34" charset="0"/>
                <a:sym typeface="Arial"/>
              </a:rPr>
              <a:t>-on </a:t>
            </a:r>
            <a:r>
              <a:rPr lang="de" sz="800" dirty="0" err="1">
                <a:solidFill>
                  <a:schemeClr val="tx1">
                    <a:lumMod val="75000"/>
                    <a:lumOff val="25000"/>
                  </a:schemeClr>
                </a:solidFill>
                <a:latin typeface="Arial" panose="020B0604020202020204"/>
                <a:cs typeface="Arial" pitchFamily="34" charset="0"/>
                <a:sym typeface="Arial"/>
              </a:rPr>
              <a:t>technical</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skills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with</a:t>
            </a:r>
            <a:r>
              <a:rPr lang="de" sz="800" dirty="0">
                <a:solidFill>
                  <a:schemeClr val="tx1">
                    <a:lumMod val="75000"/>
                    <a:lumOff val="25000"/>
                  </a:schemeClr>
                </a:solidFill>
                <a:latin typeface="Arial" panose="020B0604020202020204"/>
                <a:cs typeface="Arial" pitchFamily="34" charset="0"/>
                <a:sym typeface="Arial"/>
              </a:rPr>
              <a:t> in-</a:t>
            </a:r>
            <a:r>
              <a:rPr lang="de" sz="800" dirty="0" err="1">
                <a:solidFill>
                  <a:schemeClr val="tx1">
                    <a:lumMod val="75000"/>
                    <a:lumOff val="25000"/>
                  </a:schemeClr>
                </a:solidFill>
                <a:latin typeface="Arial" panose="020B0604020202020204"/>
                <a:cs typeface="Arial" pitchFamily="34" charset="0"/>
                <a:sym typeface="Arial"/>
              </a:rPr>
              <a:t>depth</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knowledge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of</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customer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management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including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effective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communication</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strategies</a:t>
            </a:r>
            <a:r>
              <a:rPr lang="de" sz="800" dirty="0">
                <a:solidFill>
                  <a:schemeClr val="tx1">
                    <a:lumMod val="75000"/>
                    <a:lumOff val="25000"/>
                  </a:schemeClr>
                </a:solidFill>
                <a:latin typeface="Arial" panose="020B0604020202020204"/>
                <a:cs typeface="Arial" pitchFamily="34" charset="0"/>
                <a:sym typeface="Arial"/>
              </a:rPr>
              <a:t>. </a:t>
            </a:r>
            <a:endParaRPr sz="800" dirty="0">
              <a:solidFill>
                <a:schemeClr val="tx1">
                  <a:lumMod val="75000"/>
                  <a:lumOff val="25000"/>
                </a:schemeClr>
              </a:solidFill>
              <a:latin typeface="Arial" panose="020B0604020202020204"/>
              <a:cs typeface="Arial" pitchFamily="34" charset="0"/>
              <a:sym typeface="Arial"/>
            </a:endParaRPr>
          </a:p>
          <a:p>
            <a:pPr marL="91440" indent="-91440" fontAlgn="base">
              <a:lnSpc>
                <a:spcPct val="95000"/>
              </a:lnSpc>
              <a:spcAft>
                <a:spcPts val="300"/>
              </a:spcAft>
              <a:buClr>
                <a:schemeClr val="accent3"/>
              </a:buClr>
              <a:buSzPct val="120000"/>
              <a:buFont typeface="Arial" panose="020B0604020202020204" pitchFamily="34" charset="0"/>
              <a:buChar char="•"/>
            </a:pPr>
            <a:r>
              <a:rPr lang="de" sz="800" dirty="0">
                <a:solidFill>
                  <a:schemeClr val="tx1">
                    <a:lumMod val="75000"/>
                    <a:lumOff val="25000"/>
                  </a:schemeClr>
                </a:solidFill>
                <a:latin typeface="Arial" panose="020B0604020202020204"/>
                <a:cs typeface="Arial" pitchFamily="34" charset="0"/>
                <a:sym typeface="Arial"/>
              </a:rPr>
              <a:t>Mahmud </a:t>
            </a:r>
            <a:r>
              <a:rPr lang="de" sz="800" dirty="0" err="1">
                <a:solidFill>
                  <a:schemeClr val="tx1">
                    <a:lumMod val="75000"/>
                    <a:lumOff val="25000"/>
                  </a:schemeClr>
                </a:solidFill>
                <a:latin typeface="Arial" panose="020B0604020202020204"/>
                <a:cs typeface="Arial" pitchFamily="34" charset="0"/>
                <a:sym typeface="Arial"/>
              </a:rPr>
              <a:t>brings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together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both</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business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led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strategies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well</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technical</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know</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how</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implement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complex</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marketing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systems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Confident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with</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clients</a:t>
            </a:r>
            <a:r>
              <a:rPr lang="de" sz="800" dirty="0">
                <a:solidFill>
                  <a:schemeClr val="tx1">
                    <a:lumMod val="75000"/>
                    <a:lumOff val="25000"/>
                  </a:schemeClr>
                </a:solidFill>
                <a:latin typeface="Arial" panose="020B0604020202020204"/>
                <a:cs typeface="Arial" pitchFamily="34" charset="0"/>
                <a:sym typeface="Arial"/>
              </a:rPr>
              <a:t> at all </a:t>
            </a:r>
            <a:r>
              <a:rPr lang="de" sz="800" dirty="0" err="1">
                <a:solidFill>
                  <a:schemeClr val="tx1">
                    <a:lumMod val="75000"/>
                    <a:lumOff val="25000"/>
                  </a:schemeClr>
                </a:solidFill>
                <a:latin typeface="Arial" panose="020B0604020202020204"/>
                <a:cs typeface="Arial" pitchFamily="34" charset="0"/>
                <a:sym typeface="Arial"/>
              </a:rPr>
              <a:t>levels</a:t>
            </a:r>
            <a:r>
              <a:rPr lang="de" sz="800" dirty="0">
                <a:solidFill>
                  <a:schemeClr val="tx1">
                    <a:lumMod val="75000"/>
                    <a:lumOff val="25000"/>
                  </a:schemeClr>
                </a:solidFill>
                <a:latin typeface="Arial" panose="020B0604020202020204"/>
                <a:cs typeface="Arial" pitchFamily="34" charset="0"/>
                <a:sym typeface="Arial"/>
              </a:rPr>
              <a:t> ranging </a:t>
            </a:r>
            <a:r>
              <a:rPr lang="de" sz="800" dirty="0" err="1">
                <a:solidFill>
                  <a:schemeClr val="tx1">
                    <a:lumMod val="75000"/>
                    <a:lumOff val="25000"/>
                  </a:schemeClr>
                </a:solidFill>
                <a:latin typeface="Arial" panose="020B0604020202020204"/>
                <a:cs typeface="Arial" pitchFamily="34" charset="0"/>
                <a:sym typeface="Arial"/>
              </a:rPr>
              <a:t>from</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senior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management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highly</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technical</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resources</a:t>
            </a:r>
            <a:r>
              <a:rPr lang="de" sz="800" dirty="0">
                <a:solidFill>
                  <a:schemeClr val="tx1">
                    <a:lumMod val="75000"/>
                    <a:lumOff val="25000"/>
                  </a:schemeClr>
                </a:solidFill>
                <a:latin typeface="Arial" panose="020B0604020202020204"/>
                <a:cs typeface="Arial" pitchFamily="34" charset="0"/>
                <a:sym typeface="Arial"/>
              </a:rPr>
              <a:t>. </a:t>
            </a:r>
            <a:endParaRPr sz="800" dirty="0">
              <a:solidFill>
                <a:schemeClr val="tx1">
                  <a:lumMod val="75000"/>
                  <a:lumOff val="25000"/>
                </a:schemeClr>
              </a:solidFill>
              <a:latin typeface="Arial" panose="020B0604020202020204"/>
              <a:cs typeface="Arial" pitchFamily="34" charset="0"/>
              <a:sym typeface="Arial"/>
            </a:endParaRPr>
          </a:p>
          <a:p>
            <a:pPr marL="91440" indent="-91440" fontAlgn="base">
              <a:lnSpc>
                <a:spcPct val="95000"/>
              </a:lnSpc>
              <a:spcAft>
                <a:spcPts val="300"/>
              </a:spcAft>
              <a:buClr>
                <a:schemeClr val="accent3"/>
              </a:buClr>
              <a:buSzPct val="120000"/>
              <a:buFont typeface="Arial" panose="020B0604020202020204" pitchFamily="34" charset="0"/>
              <a:buChar char="•"/>
            </a:pPr>
            <a:r>
              <a:rPr lang="de" sz="800" dirty="0">
                <a:solidFill>
                  <a:schemeClr val="tx1">
                    <a:lumMod val="75000"/>
                    <a:lumOff val="25000"/>
                  </a:schemeClr>
                </a:solidFill>
                <a:latin typeface="Arial" panose="020B0604020202020204"/>
                <a:cs typeface="Arial" pitchFamily="34" charset="0"/>
                <a:sym typeface="Arial"/>
              </a:rPr>
              <a:t>Over 25 </a:t>
            </a:r>
            <a:r>
              <a:rPr lang="de" sz="800" dirty="0" err="1">
                <a:solidFill>
                  <a:schemeClr val="tx1">
                    <a:lumMod val="75000"/>
                    <a:lumOff val="25000"/>
                  </a:schemeClr>
                </a:solidFill>
                <a:latin typeface="Arial" panose="020B0604020202020204"/>
                <a:cs typeface="Arial" pitchFamily="34" charset="0"/>
                <a:sym typeface="Arial"/>
              </a:rPr>
              <a:t>years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working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with</a:t>
            </a:r>
            <a:r>
              <a:rPr lang="de" sz="800" dirty="0">
                <a:solidFill>
                  <a:schemeClr val="tx1">
                    <a:lumMod val="75000"/>
                    <a:lumOff val="25000"/>
                  </a:schemeClr>
                </a:solidFill>
                <a:latin typeface="Arial" panose="020B0604020202020204"/>
                <a:cs typeface="Arial" pitchFamily="34" charset="0"/>
                <a:sym typeface="Arial"/>
              </a:rPr>
              <a:t> Brands </a:t>
            </a:r>
            <a:r>
              <a:rPr lang="de" sz="800" dirty="0" err="1">
                <a:solidFill>
                  <a:schemeClr val="tx1">
                    <a:lumMod val="75000"/>
                    <a:lumOff val="25000"/>
                  </a:schemeClr>
                </a:solidFill>
                <a:latin typeface="Arial" panose="020B0604020202020204"/>
                <a:cs typeface="Arial" pitchFamily="34" charset="0"/>
                <a:sym typeface="Arial"/>
              </a:rPr>
              <a:t>including</a:t>
            </a:r>
            <a:r>
              <a:rPr lang="de" sz="800" dirty="0">
                <a:solidFill>
                  <a:schemeClr val="tx1">
                    <a:lumMod val="75000"/>
                    <a:lumOff val="25000"/>
                  </a:schemeClr>
                </a:solidFill>
                <a:latin typeface="Arial" panose="020B0604020202020204"/>
                <a:cs typeface="Arial" pitchFamily="34" charset="0"/>
                <a:sym typeface="Arial"/>
              </a:rPr>
              <a:t> Vodafone, Chelsea FC, </a:t>
            </a:r>
            <a:r>
              <a:rPr lang="de" sz="800" dirty="0" err="1">
                <a:solidFill>
                  <a:schemeClr val="tx1">
                    <a:lumMod val="75000"/>
                    <a:lumOff val="25000"/>
                  </a:schemeClr>
                </a:solidFill>
                <a:latin typeface="Arial" panose="020B0604020202020204"/>
                <a:cs typeface="Arial" pitchFamily="34" charset="0"/>
                <a:sym typeface="Arial"/>
              </a:rPr>
              <a:t>Direct</a:t>
            </a:r>
            <a:r>
              <a:rPr lang="de" sz="800" dirty="0">
                <a:solidFill>
                  <a:schemeClr val="tx1">
                    <a:lumMod val="75000"/>
                    <a:lumOff val="25000"/>
                  </a:schemeClr>
                </a:solidFill>
                <a:latin typeface="Arial" panose="020B0604020202020204"/>
                <a:cs typeface="Arial" pitchFamily="34" charset="0"/>
                <a:sym typeface="Arial"/>
              </a:rPr>
              <a:t> Line Group &amp; Telegraph Media Group</a:t>
            </a:r>
            <a:endParaRPr sz="800" dirty="0">
              <a:solidFill>
                <a:schemeClr val="tx1">
                  <a:lumMod val="75000"/>
                  <a:lumOff val="25000"/>
                </a:schemeClr>
              </a:solidFill>
              <a:latin typeface="Arial" panose="020B0604020202020204"/>
              <a:cs typeface="Arial" pitchFamily="34" charset="0"/>
              <a:sym typeface="Arial"/>
            </a:endParaRPr>
          </a:p>
          <a:p>
            <a:pPr marL="91440" indent="-91440" fontAlgn="base">
              <a:lnSpc>
                <a:spcPct val="95000"/>
              </a:lnSpc>
              <a:spcAft>
                <a:spcPts val="300"/>
              </a:spcAft>
              <a:buClr>
                <a:schemeClr val="accent3"/>
              </a:buClr>
              <a:buSzPct val="120000"/>
              <a:buFont typeface="Arial" panose="020B0604020202020204" pitchFamily="34" charset="0"/>
              <a:buChar char="•"/>
            </a:pPr>
            <a:r>
              <a:rPr lang="de" sz="800" dirty="0" err="1">
                <a:solidFill>
                  <a:schemeClr val="tx1">
                    <a:lumMod val="75000"/>
                    <a:lumOff val="25000"/>
                  </a:schemeClr>
                </a:solidFill>
                <a:latin typeface="Arial" panose="020B0604020202020204"/>
                <a:cs typeface="Arial" pitchFamily="34" charset="0"/>
                <a:sym typeface="Arial"/>
              </a:rPr>
              <a:t>Technically</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competent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working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with</a:t>
            </a:r>
            <a:r>
              <a:rPr lang="de" sz="800" dirty="0">
                <a:solidFill>
                  <a:schemeClr val="tx1">
                    <a:lumMod val="75000"/>
                    <a:lumOff val="25000"/>
                  </a:schemeClr>
                </a:solidFill>
                <a:latin typeface="Arial" panose="020B0604020202020204"/>
                <a:cs typeface="Arial" pitchFamily="34" charset="0"/>
                <a:sym typeface="Arial"/>
              </a:rPr>
              <a:t> a </a:t>
            </a:r>
            <a:r>
              <a:rPr lang="de" sz="800" dirty="0" err="1">
                <a:solidFill>
                  <a:schemeClr val="tx1">
                    <a:lumMod val="75000"/>
                    <a:lumOff val="25000"/>
                  </a:schemeClr>
                </a:solidFill>
                <a:latin typeface="Arial" panose="020B0604020202020204"/>
                <a:cs typeface="Arial" pitchFamily="34" charset="0"/>
                <a:sym typeface="Arial"/>
              </a:rPr>
              <a:t>wide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range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of</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campaign</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management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systems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and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analytical</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tools</a:t>
            </a:r>
            <a:r>
              <a:rPr lang="de" sz="800" dirty="0">
                <a:solidFill>
                  <a:schemeClr val="tx1">
                    <a:lumMod val="75000"/>
                    <a:lumOff val="25000"/>
                  </a:schemeClr>
                </a:solidFill>
                <a:latin typeface="Arial" panose="020B0604020202020204"/>
                <a:cs typeface="Arial" pitchFamily="34" charset="0"/>
                <a:sym typeface="Arial"/>
              </a:rPr>
              <a:t>. Additional </a:t>
            </a:r>
            <a:r>
              <a:rPr lang="de" sz="800" dirty="0" err="1">
                <a:solidFill>
                  <a:schemeClr val="tx1">
                    <a:lumMod val="75000"/>
                    <a:lumOff val="25000"/>
                  </a:schemeClr>
                </a:solidFill>
                <a:latin typeface="Arial" panose="020B0604020202020204"/>
                <a:cs typeface="Arial" pitchFamily="34" charset="0"/>
                <a:sym typeface="Arial"/>
              </a:rPr>
              <a:t>skills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within</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areas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related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a:t>
            </a:r>
            <a:r>
              <a:rPr lang="de" sz="800" dirty="0">
                <a:solidFill>
                  <a:schemeClr val="tx1">
                    <a:lumMod val="75000"/>
                    <a:lumOff val="25000"/>
                  </a:schemeClr>
                </a:solidFill>
                <a:latin typeface="Arial" panose="020B0604020202020204"/>
                <a:cs typeface="Arial" pitchFamily="34" charset="0"/>
                <a:sym typeface="Arial"/>
              </a:rPr>
              <a:t> digital </a:t>
            </a:r>
            <a:r>
              <a:rPr lang="de" sz="800" dirty="0" err="1">
                <a:solidFill>
                  <a:schemeClr val="tx1">
                    <a:lumMod val="75000"/>
                    <a:lumOff val="25000"/>
                  </a:schemeClr>
                </a:solidFill>
                <a:latin typeface="Arial" panose="020B0604020202020204"/>
                <a:cs typeface="Arial" pitchFamily="34" charset="0"/>
                <a:sym typeface="Arial"/>
              </a:rPr>
              <a:t>marketing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reporting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and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data</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visualisation</a:t>
            </a:r>
            <a:r>
              <a:rPr lang="de" sz="800" dirty="0">
                <a:solidFill>
                  <a:schemeClr val="tx1">
                    <a:lumMod val="75000"/>
                    <a:lumOff val="25000"/>
                  </a:schemeClr>
                </a:solidFill>
                <a:latin typeface="Arial" panose="020B0604020202020204"/>
                <a:cs typeface="Arial" pitchFamily="34" charset="0"/>
                <a:sym typeface="Arial"/>
              </a:rPr>
              <a:t>.</a:t>
            </a:r>
            <a:endParaRPr sz="800" dirty="0">
              <a:solidFill>
                <a:schemeClr val="tx1">
                  <a:lumMod val="75000"/>
                  <a:lumOff val="25000"/>
                </a:schemeClr>
              </a:solidFill>
              <a:latin typeface="Arial" panose="020B0604020202020204"/>
              <a:cs typeface="Arial" pitchFamily="34" charset="0"/>
              <a:sym typeface="Arial"/>
            </a:endParaRPr>
          </a:p>
          <a:p>
            <a:pPr marL="91440" indent="-91440" fontAlgn="base">
              <a:lnSpc>
                <a:spcPct val="95000"/>
              </a:lnSpc>
              <a:spcAft>
                <a:spcPts val="300"/>
              </a:spcAft>
              <a:buClr>
                <a:schemeClr val="accent3"/>
              </a:buClr>
              <a:buSzPct val="120000"/>
              <a:buFont typeface="Arial" panose="020B0604020202020204" pitchFamily="34" charset="0"/>
              <a:buChar char="•"/>
            </a:pPr>
            <a:r>
              <a:rPr lang="de" sz="800" dirty="0">
                <a:solidFill>
                  <a:schemeClr val="tx1">
                    <a:lumMod val="75000"/>
                    <a:lumOff val="25000"/>
                  </a:schemeClr>
                </a:solidFill>
                <a:latin typeface="Arial" panose="020B0604020202020204"/>
                <a:cs typeface="Arial" pitchFamily="34" charset="0"/>
                <a:sym typeface="Arial"/>
              </a:rPr>
              <a:t>Most </a:t>
            </a:r>
            <a:r>
              <a:rPr lang="de" sz="800" dirty="0" err="1">
                <a:solidFill>
                  <a:schemeClr val="tx1">
                    <a:lumMod val="75000"/>
                    <a:lumOff val="25000"/>
                  </a:schemeClr>
                </a:solidFill>
                <a:latin typeface="Arial" panose="020B0604020202020204"/>
                <a:cs typeface="Arial" pitchFamily="34" charset="0"/>
                <a:sym typeface="Arial"/>
              </a:rPr>
              <a:t>recently</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working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with</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the</a:t>
            </a:r>
            <a:r>
              <a:rPr lang="de" sz="800" dirty="0">
                <a:solidFill>
                  <a:schemeClr val="tx1">
                    <a:lumMod val="75000"/>
                    <a:lumOff val="25000"/>
                  </a:schemeClr>
                </a:solidFill>
                <a:latin typeface="Arial" panose="020B0604020202020204"/>
                <a:cs typeface="Arial" pitchFamily="34" charset="0"/>
                <a:sym typeface="Arial"/>
              </a:rPr>
              <a:t> Adobe Marketing Cloud </a:t>
            </a:r>
            <a:r>
              <a:rPr lang="de" sz="800" dirty="0" err="1">
                <a:solidFill>
                  <a:schemeClr val="tx1">
                    <a:lumMod val="75000"/>
                    <a:lumOff val="25000"/>
                  </a:schemeClr>
                </a:solidFill>
                <a:latin typeface="Arial" panose="020B0604020202020204"/>
                <a:cs typeface="Arial" pitchFamily="34" charset="0"/>
                <a:sym typeface="Arial"/>
              </a:rPr>
              <a:t>bringing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togethertightly</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integrated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marketing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solutions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joining</a:t>
            </a:r>
            <a:r>
              <a:rPr lang="de" sz="800" dirty="0">
                <a:solidFill>
                  <a:schemeClr val="tx1">
                    <a:lumMod val="75000"/>
                    <a:lumOff val="25000"/>
                  </a:schemeClr>
                </a:solidFill>
                <a:latin typeface="Arial" panose="020B0604020202020204"/>
                <a:cs typeface="Arial" pitchFamily="34" charset="0"/>
                <a:sym typeface="Arial"/>
              </a:rPr>
              <a:t> on-line </a:t>
            </a:r>
            <a:r>
              <a:rPr lang="de" sz="800" dirty="0" err="1">
                <a:solidFill>
                  <a:schemeClr val="tx1">
                    <a:lumMod val="75000"/>
                    <a:lumOff val="25000"/>
                  </a:schemeClr>
                </a:solidFill>
                <a:latin typeface="Arial" panose="020B0604020202020204"/>
                <a:cs typeface="Arial" pitchFamily="34" charset="0"/>
                <a:sym typeface="Arial"/>
              </a:rPr>
              <a:t>and</a:t>
            </a:r>
            <a:r>
              <a:rPr lang="de" sz="800" dirty="0">
                <a:solidFill>
                  <a:schemeClr val="tx1">
                    <a:lumMod val="75000"/>
                    <a:lumOff val="25000"/>
                  </a:schemeClr>
                </a:solidFill>
                <a:latin typeface="Arial" panose="020B0604020202020204"/>
                <a:cs typeface="Arial" pitchFamily="34" charset="0"/>
                <a:sym typeface="Arial"/>
              </a:rPr>
              <a:t> off-</a:t>
            </a:r>
            <a:r>
              <a:rPr lang="de" sz="800" dirty="0" err="1">
                <a:solidFill>
                  <a:schemeClr val="tx1">
                    <a:lumMod val="75000"/>
                    <a:lumOff val="25000"/>
                  </a:schemeClr>
                </a:solidFill>
                <a:latin typeface="Arial" panose="020B0604020202020204"/>
                <a:cs typeface="Arial" pitchFamily="34" charset="0"/>
                <a:sym typeface="Arial"/>
              </a:rPr>
              <a:t>line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data</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enrich</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highly</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targeted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communication</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strategies</a:t>
            </a:r>
            <a:r>
              <a:rPr lang="de" sz="800" dirty="0">
                <a:solidFill>
                  <a:schemeClr val="tx1">
                    <a:lumMod val="75000"/>
                    <a:lumOff val="25000"/>
                  </a:schemeClr>
                </a:solidFill>
                <a:latin typeface="Arial" panose="020B0604020202020204"/>
                <a:cs typeface="Arial" pitchFamily="34" charset="0"/>
                <a:sym typeface="Arial"/>
              </a:rPr>
              <a:t>.</a:t>
            </a:r>
            <a:endParaRPr sz="800" dirty="0">
              <a:solidFill>
                <a:schemeClr val="tx1">
                  <a:lumMod val="75000"/>
                  <a:lumOff val="25000"/>
                </a:schemeClr>
              </a:solidFill>
              <a:latin typeface="Arial" panose="020B0604020202020204"/>
              <a:cs typeface="Arial" pitchFamily="34" charset="0"/>
              <a:sym typeface="Arial"/>
            </a:endParaRPr>
          </a:p>
        </p:txBody>
      </p:sp>
      <p:sp>
        <p:nvSpPr>
          <p:cNvPr id="197" name="Google Shape;197;g8292a63206_2_78"/>
          <p:cNvSpPr txBox="1"/>
          <p:nvPr/>
        </p:nvSpPr>
        <p:spPr>
          <a:xfrm>
            <a:off x="155158" y="4286868"/>
            <a:ext cx="828900" cy="123075"/>
          </a:xfrm>
          <a:prstGeom prst="rect">
            <a:avLst/>
          </a:prstGeom>
          <a:noFill/>
          <a:ln>
            <a:noFill/>
          </a:ln>
        </p:spPr>
        <p:txBody>
          <a:bodyPr spcFirstLastPara="1" wrap="square" lIns="0" tIns="0" rIns="0" bIns="0" anchor="t" anchorCtr="0">
            <a:noAutofit/>
          </a:bodyPr>
          <a:lstStyle/>
          <a:p>
            <a:pPr algn="r" defTabSz="685800">
              <a:buClr>
                <a:srgbClr val="000000"/>
              </a:buClr>
              <a:buSzPts val="1100"/>
            </a:pPr>
            <a:r>
              <a:rPr lang="de" sz="825" b="1" kern="0">
                <a:solidFill>
                  <a:srgbClr val="000000"/>
                </a:solidFill>
                <a:latin typeface="Arial"/>
                <a:ea typeface="Arial"/>
                <a:cs typeface="Arial"/>
                <a:sym typeface="Arial"/>
              </a:rPr>
              <a:t>EXPERTISE</a:t>
            </a:r>
            <a:endParaRPr sz="1425" kern="0">
              <a:solidFill>
                <a:srgbClr val="000000"/>
              </a:solidFill>
              <a:latin typeface="Arial"/>
              <a:cs typeface="Arial"/>
              <a:sym typeface="Arial"/>
            </a:endParaRPr>
          </a:p>
        </p:txBody>
      </p:sp>
      <p:sp>
        <p:nvSpPr>
          <p:cNvPr id="198" name="Google Shape;198;g8292a63206_2_78"/>
          <p:cNvSpPr txBox="1"/>
          <p:nvPr/>
        </p:nvSpPr>
        <p:spPr>
          <a:xfrm>
            <a:off x="1088215" y="4056018"/>
            <a:ext cx="1919145" cy="584775"/>
          </a:xfrm>
          <a:prstGeom prst="rect">
            <a:avLst/>
          </a:prstGeom>
        </p:spPr>
        <p:txBody>
          <a:bodyPr wrap="square" numCol="1" spcCol="182880">
            <a:spAutoFit/>
          </a:bodyPr>
          <a:lstStyle>
            <a:defPPr>
              <a:defRPr lang="en-US"/>
            </a:defPPr>
            <a:lvl1pPr marL="91440" indent="-91440" fontAlgn="base">
              <a:lnSpc>
                <a:spcPct val="90000"/>
              </a:lnSpc>
              <a:spcBef>
                <a:spcPts val="200"/>
              </a:spcBef>
              <a:spcAft>
                <a:spcPts val="200"/>
              </a:spcAft>
              <a:buClr>
                <a:schemeClr val="accent3"/>
              </a:buClr>
              <a:buSzPct val="120000"/>
              <a:buFont typeface="Arial" panose="020B0604020202020204" pitchFamily="34" charset="0"/>
              <a:buChar char="•"/>
              <a:defRPr sz="900">
                <a:solidFill>
                  <a:schemeClr val="tx1">
                    <a:lumMod val="75000"/>
                    <a:lumOff val="25000"/>
                  </a:schemeClr>
                </a:solidFill>
                <a:latin typeface="Arial" panose="020B0604020202020204"/>
                <a:cs typeface="Arial" pitchFamily="34" charset="0"/>
              </a:defRPr>
            </a:lvl1pPr>
          </a:lstStyle>
          <a:p>
            <a:pPr>
              <a:lnSpc>
                <a:spcPct val="100000"/>
              </a:lnSpc>
              <a:spcBef>
                <a:spcPts val="0"/>
              </a:spcBef>
              <a:spcAft>
                <a:spcPts val="0"/>
              </a:spcAft>
            </a:pPr>
            <a:r>
              <a:rPr lang="de" sz="800" dirty="0" err="1">
                <a:sym typeface="Arial"/>
              </a:rPr>
              <a:t>Comms</a:t>
            </a:r>
            <a:r>
              <a:rPr lang="de" sz="800" dirty="0">
                <a:sym typeface="Arial"/>
              </a:rPr>
              <a:t> </a:t>
            </a:r>
            <a:r>
              <a:rPr lang="de" sz="800" dirty="0" err="1">
                <a:sym typeface="Arial"/>
              </a:rPr>
              <a:t>Strategy</a:t>
            </a:r>
            <a:r>
              <a:rPr lang="de" sz="800" dirty="0">
                <a:sym typeface="Arial"/>
              </a:rPr>
              <a:t> </a:t>
            </a:r>
            <a:r>
              <a:rPr lang="de" sz="800" dirty="0" err="1">
                <a:sym typeface="Arial"/>
              </a:rPr>
              <a:t>and</a:t>
            </a:r>
            <a:r>
              <a:rPr lang="de" sz="800" dirty="0">
                <a:sym typeface="Arial"/>
              </a:rPr>
              <a:t> </a:t>
            </a:r>
            <a:r>
              <a:rPr lang="de" sz="800" dirty="0" err="1">
                <a:sym typeface="Arial"/>
              </a:rPr>
              <a:t>Execution</a:t>
            </a:r>
            <a:endParaRPr lang="de" sz="800" dirty="0">
              <a:sym typeface="Arial"/>
            </a:endParaRPr>
          </a:p>
          <a:p>
            <a:pPr>
              <a:lnSpc>
                <a:spcPct val="100000"/>
              </a:lnSpc>
              <a:spcBef>
                <a:spcPts val="0"/>
              </a:spcBef>
              <a:spcAft>
                <a:spcPts val="0"/>
              </a:spcAft>
            </a:pPr>
            <a:r>
              <a:rPr lang="de" sz="800" dirty="0">
                <a:sym typeface="Arial"/>
              </a:rPr>
              <a:t>Solution Development</a:t>
            </a:r>
          </a:p>
          <a:p>
            <a:pPr>
              <a:lnSpc>
                <a:spcPct val="100000"/>
              </a:lnSpc>
              <a:spcBef>
                <a:spcPts val="0"/>
              </a:spcBef>
              <a:spcAft>
                <a:spcPts val="0"/>
              </a:spcAft>
            </a:pPr>
            <a:r>
              <a:rPr lang="de" sz="800" dirty="0">
                <a:sym typeface="Arial"/>
              </a:rPr>
              <a:t>Business </a:t>
            </a:r>
            <a:r>
              <a:rPr lang="de" sz="800" dirty="0" err="1">
                <a:sym typeface="Arial"/>
              </a:rPr>
              <a:t>Process</a:t>
            </a:r>
            <a:r>
              <a:rPr lang="de" sz="800" dirty="0">
                <a:sym typeface="Arial"/>
              </a:rPr>
              <a:t> </a:t>
            </a:r>
            <a:r>
              <a:rPr lang="de" sz="800" dirty="0" err="1">
                <a:sym typeface="Arial"/>
              </a:rPr>
              <a:t>Redesign</a:t>
            </a:r>
            <a:endParaRPr lang="de" sz="800" dirty="0">
              <a:sym typeface="Arial"/>
            </a:endParaRPr>
          </a:p>
          <a:p>
            <a:pPr>
              <a:lnSpc>
                <a:spcPct val="100000"/>
              </a:lnSpc>
              <a:spcBef>
                <a:spcPts val="0"/>
              </a:spcBef>
              <a:spcAft>
                <a:spcPts val="0"/>
              </a:spcAft>
            </a:pPr>
            <a:r>
              <a:rPr lang="de" sz="800" dirty="0" err="1">
                <a:sym typeface="Arial"/>
              </a:rPr>
              <a:t>Vendor</a:t>
            </a:r>
            <a:r>
              <a:rPr lang="de" sz="800" dirty="0">
                <a:sym typeface="Arial"/>
              </a:rPr>
              <a:t> Assessment</a:t>
            </a:r>
          </a:p>
        </p:txBody>
      </p:sp>
      <p:sp>
        <p:nvSpPr>
          <p:cNvPr id="199" name="Google Shape;199;g8292a63206_2_78"/>
          <p:cNvSpPr txBox="1"/>
          <p:nvPr/>
        </p:nvSpPr>
        <p:spPr>
          <a:xfrm>
            <a:off x="5351799" y="1681095"/>
            <a:ext cx="2919600" cy="338625"/>
          </a:xfrm>
          <a:prstGeom prst="rect">
            <a:avLst/>
          </a:prstGeom>
          <a:noFill/>
          <a:ln>
            <a:noFill/>
          </a:ln>
        </p:spPr>
        <p:txBody>
          <a:bodyPr spcFirstLastPara="1" wrap="square" lIns="0" tIns="0" rIns="0" bIns="0" anchor="t" anchorCtr="0">
            <a:noAutofit/>
          </a:bodyPr>
          <a:lstStyle/>
          <a:p>
            <a:pPr algn="ctr" defTabSz="685800">
              <a:buClr>
                <a:srgbClr val="000000"/>
              </a:buClr>
              <a:buSzPts val="1500"/>
            </a:pPr>
            <a:r>
              <a:rPr lang="de" sz="1125" b="1" kern="0" dirty="0">
                <a:solidFill>
                  <a:srgbClr val="000000"/>
                </a:solidFill>
                <a:latin typeface="Avenir"/>
                <a:ea typeface="Avenir"/>
                <a:cs typeface="Avenir"/>
                <a:sym typeface="Avenir"/>
              </a:rPr>
              <a:t>Jennifer </a:t>
            </a:r>
            <a:r>
              <a:rPr lang="de" sz="1125" b="1" kern="0" dirty="0" err="1">
                <a:solidFill>
                  <a:srgbClr val="000000"/>
                </a:solidFill>
                <a:latin typeface="Avenir"/>
                <a:ea typeface="Avenir"/>
                <a:cs typeface="Avenir"/>
                <a:sym typeface="Avenir"/>
              </a:rPr>
              <a:t>Turnbull</a:t>
            </a:r>
            <a:endParaRPr sz="1425" kern="0" dirty="0">
              <a:solidFill>
                <a:srgbClr val="000000"/>
              </a:solidFill>
              <a:latin typeface="Arial"/>
              <a:cs typeface="Arial"/>
              <a:sym typeface="Arial"/>
            </a:endParaRPr>
          </a:p>
          <a:p>
            <a:pPr algn="ctr" defTabSz="685800">
              <a:buClr>
                <a:srgbClr val="595959"/>
              </a:buClr>
              <a:buSzPts val="1500"/>
            </a:pPr>
            <a:r>
              <a:rPr lang="de" sz="1125" kern="0" dirty="0">
                <a:solidFill>
                  <a:srgbClr val="595959"/>
                </a:solidFill>
                <a:latin typeface="Avenir"/>
                <a:ea typeface="Avenir"/>
                <a:cs typeface="Avenir"/>
                <a:sym typeface="Avenir"/>
              </a:rPr>
              <a:t>UK CAMPAIGN LEAD</a:t>
            </a:r>
            <a:endParaRPr sz="1125" kern="0" dirty="0">
              <a:solidFill>
                <a:srgbClr val="595959"/>
              </a:solidFill>
              <a:latin typeface="Avenir"/>
              <a:ea typeface="Avenir"/>
              <a:cs typeface="Avenir"/>
              <a:sym typeface="Avenir"/>
            </a:endParaRPr>
          </a:p>
        </p:txBody>
      </p:sp>
      <p:sp>
        <p:nvSpPr>
          <p:cNvPr id="200" name="Google Shape;200;g8292a63206_2_78"/>
          <p:cNvSpPr/>
          <p:nvPr/>
        </p:nvSpPr>
        <p:spPr>
          <a:xfrm>
            <a:off x="5199300" y="2050753"/>
            <a:ext cx="3416380" cy="1846659"/>
          </a:xfrm>
          <a:prstGeom prst="rect">
            <a:avLst/>
          </a:prstGeom>
        </p:spPr>
        <p:txBody>
          <a:bodyPr wrap="square">
            <a:spAutoFit/>
          </a:bodyPr>
          <a:lstStyle/>
          <a:p>
            <a:pPr marL="91440" indent="-91440" fontAlgn="base">
              <a:spcBef>
                <a:spcPts val="200"/>
              </a:spcBef>
              <a:spcAft>
                <a:spcPts val="200"/>
              </a:spcAft>
              <a:buClr>
                <a:schemeClr val="accent3"/>
              </a:buClr>
              <a:buSzPct val="120000"/>
              <a:buFont typeface="Arial" panose="020B0604020202020204" pitchFamily="34" charset="0"/>
              <a:buChar char="•"/>
            </a:pPr>
            <a:r>
              <a:rPr lang="de" sz="800" dirty="0">
                <a:solidFill>
                  <a:schemeClr val="tx1">
                    <a:lumMod val="75000"/>
                    <a:lumOff val="25000"/>
                  </a:schemeClr>
                </a:solidFill>
                <a:latin typeface="Arial" panose="020B0604020202020204"/>
                <a:cs typeface="Arial" pitchFamily="34" charset="0"/>
                <a:sym typeface="Arial"/>
              </a:rPr>
              <a:t>Jenny </a:t>
            </a:r>
            <a:r>
              <a:rPr lang="de" sz="800" dirty="0" err="1">
                <a:solidFill>
                  <a:schemeClr val="tx1">
                    <a:lumMod val="75000"/>
                    <a:lumOff val="25000"/>
                  </a:schemeClr>
                </a:solidFill>
                <a:latin typeface="Arial" panose="020B0604020202020204"/>
                <a:cs typeface="Arial" pitchFamily="34" charset="0"/>
                <a:sym typeface="Arial"/>
              </a:rPr>
              <a:t>has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supported</a:t>
            </a:r>
            <a:r>
              <a:rPr lang="de" sz="800" dirty="0">
                <a:solidFill>
                  <a:schemeClr val="tx1">
                    <a:lumMod val="75000"/>
                    <a:lumOff val="25000"/>
                  </a:schemeClr>
                </a:solidFill>
                <a:latin typeface="Arial" panose="020B0604020202020204"/>
                <a:cs typeface="Arial" pitchFamily="34" charset="0"/>
                <a:sym typeface="Arial"/>
              </a:rPr>
              <a:t> a </a:t>
            </a:r>
            <a:r>
              <a:rPr lang="de" sz="800" dirty="0" err="1">
                <a:solidFill>
                  <a:schemeClr val="tx1">
                    <a:lumMod val="75000"/>
                    <a:lumOff val="25000"/>
                  </a:schemeClr>
                </a:solidFill>
                <a:latin typeface="Arial" panose="020B0604020202020204"/>
                <a:cs typeface="Arial" pitchFamily="34" charset="0"/>
                <a:sym typeface="Arial"/>
              </a:rPr>
              <a:t>number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of</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clients</a:t>
            </a:r>
            <a:r>
              <a:rPr lang="de" sz="800" dirty="0">
                <a:solidFill>
                  <a:schemeClr val="tx1">
                    <a:lumMod val="75000"/>
                    <a:lumOff val="25000"/>
                  </a:schemeClr>
                </a:solidFill>
                <a:latin typeface="Arial" panose="020B0604020202020204"/>
                <a:cs typeface="Arial" pitchFamily="34" charset="0"/>
                <a:sym typeface="Arial"/>
              </a:rPr>
              <a:t> on </a:t>
            </a:r>
            <a:r>
              <a:rPr lang="de" sz="800" dirty="0" err="1">
                <a:solidFill>
                  <a:schemeClr val="tx1">
                    <a:lumMod val="75000"/>
                    <a:lumOff val="25000"/>
                  </a:schemeClr>
                </a:solidFill>
                <a:latin typeface="Arial" panose="020B0604020202020204"/>
                <a:cs typeface="Arial" pitchFamily="34" charset="0"/>
                <a:sym typeface="Arial"/>
              </a:rPr>
              <a:t>implementing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and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leveraging</a:t>
            </a:r>
            <a:r>
              <a:rPr lang="de" sz="800" dirty="0">
                <a:solidFill>
                  <a:schemeClr val="tx1">
                    <a:lumMod val="75000"/>
                    <a:lumOff val="25000"/>
                  </a:schemeClr>
                </a:solidFill>
                <a:latin typeface="Arial" panose="020B0604020202020204"/>
                <a:cs typeface="Arial" pitchFamily="34" charset="0"/>
                <a:sym typeface="Arial"/>
              </a:rPr>
              <a:t> Adobe </a:t>
            </a:r>
            <a:r>
              <a:rPr lang="de" sz="800" dirty="0" err="1">
                <a:solidFill>
                  <a:schemeClr val="tx1">
                    <a:lumMod val="75000"/>
                    <a:lumOff val="25000"/>
                  </a:schemeClr>
                </a:solidFill>
                <a:latin typeface="Arial" panose="020B0604020202020204"/>
                <a:cs typeface="Arial" pitchFamily="34" charset="0"/>
                <a:sym typeface="Arial"/>
              </a:rPr>
              <a:t>Campaign</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meet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their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business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requirements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while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following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best</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practice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With</a:t>
            </a:r>
            <a:r>
              <a:rPr lang="de" sz="800" dirty="0">
                <a:solidFill>
                  <a:schemeClr val="tx1">
                    <a:lumMod val="75000"/>
                    <a:lumOff val="25000"/>
                  </a:schemeClr>
                </a:solidFill>
                <a:latin typeface="Arial" panose="020B0604020202020204"/>
                <a:cs typeface="Arial" pitchFamily="34" charset="0"/>
                <a:sym typeface="Arial"/>
              </a:rPr>
              <a:t> a solid </a:t>
            </a:r>
            <a:r>
              <a:rPr lang="de" sz="800" dirty="0" err="1">
                <a:solidFill>
                  <a:schemeClr val="tx1">
                    <a:lumMod val="75000"/>
                    <a:lumOff val="25000"/>
                  </a:schemeClr>
                </a:solidFill>
                <a:latin typeface="Arial" panose="020B0604020202020204"/>
                <a:cs typeface="Arial" pitchFamily="34" charset="0"/>
                <a:sym typeface="Arial"/>
              </a:rPr>
              <a:t>understanding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of</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database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marketing</a:t>
            </a:r>
            <a:r>
              <a:rPr lang="de" sz="800" dirty="0">
                <a:solidFill>
                  <a:schemeClr val="tx1">
                    <a:lumMod val="75000"/>
                    <a:lumOff val="25000"/>
                  </a:schemeClr>
                </a:solidFill>
                <a:latin typeface="Arial" panose="020B0604020202020204"/>
                <a:cs typeface="Arial" pitchFamily="34" charset="0"/>
                <a:sym typeface="Arial"/>
              </a:rPr>
              <a:t>, Jenny </a:t>
            </a:r>
            <a:r>
              <a:rPr lang="de" sz="800" dirty="0" err="1">
                <a:solidFill>
                  <a:schemeClr val="tx1">
                    <a:lumMod val="75000"/>
                    <a:lumOff val="25000"/>
                  </a:schemeClr>
                </a:solidFill>
                <a:latin typeface="Arial" panose="020B0604020202020204"/>
                <a:cs typeface="Arial" pitchFamily="34" charset="0"/>
                <a:sym typeface="Arial"/>
              </a:rPr>
              <a:t>has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helped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clients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maximise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their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marketing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technology</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stack</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build</a:t>
            </a:r>
            <a:r>
              <a:rPr lang="de" sz="800" dirty="0">
                <a:solidFill>
                  <a:schemeClr val="tx1">
                    <a:lumMod val="75000"/>
                    <a:lumOff val="25000"/>
                  </a:schemeClr>
                </a:solidFill>
                <a:latin typeface="Arial" panose="020B0604020202020204"/>
                <a:cs typeface="Arial" pitchFamily="34" charset="0"/>
                <a:sym typeface="Arial"/>
              </a:rPr>
              <a:t> out </a:t>
            </a:r>
            <a:r>
              <a:rPr lang="de" sz="800" dirty="0" err="1">
                <a:solidFill>
                  <a:schemeClr val="tx1">
                    <a:lumMod val="75000"/>
                    <a:lumOff val="25000"/>
                  </a:schemeClr>
                </a:solidFill>
                <a:latin typeface="Arial" panose="020B0604020202020204"/>
                <a:cs typeface="Arial" pitchFamily="34" charset="0"/>
                <a:sym typeface="Arial"/>
              </a:rPr>
              <a:t>their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customer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journey</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and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recognise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their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marketing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vision</a:t>
            </a:r>
            <a:r>
              <a:rPr lang="de" sz="800" dirty="0">
                <a:solidFill>
                  <a:schemeClr val="tx1">
                    <a:lumMod val="75000"/>
                    <a:lumOff val="25000"/>
                  </a:schemeClr>
                </a:solidFill>
                <a:latin typeface="Arial" panose="020B0604020202020204"/>
                <a:cs typeface="Arial" pitchFamily="34" charset="0"/>
                <a:sym typeface="Arial"/>
              </a:rPr>
              <a:t>.</a:t>
            </a:r>
            <a:endParaRPr sz="800" dirty="0">
              <a:solidFill>
                <a:schemeClr val="tx1">
                  <a:lumMod val="75000"/>
                  <a:lumOff val="25000"/>
                </a:schemeClr>
              </a:solidFill>
              <a:latin typeface="Arial" panose="020B0604020202020204"/>
              <a:cs typeface="Arial" pitchFamily="34" charset="0"/>
              <a:sym typeface="Arial"/>
            </a:endParaRPr>
          </a:p>
          <a:p>
            <a:pPr marL="91440" indent="-91440" fontAlgn="base">
              <a:spcBef>
                <a:spcPts val="200"/>
              </a:spcBef>
              <a:spcAft>
                <a:spcPts val="200"/>
              </a:spcAft>
              <a:buClr>
                <a:schemeClr val="accent3"/>
              </a:buClr>
              <a:buSzPct val="120000"/>
              <a:buFont typeface="Arial" panose="020B0604020202020204" pitchFamily="34" charset="0"/>
              <a:buChar char="•"/>
            </a:pPr>
            <a:r>
              <a:rPr lang="de" sz="800" dirty="0">
                <a:solidFill>
                  <a:schemeClr val="tx1">
                    <a:lumMod val="75000"/>
                    <a:lumOff val="25000"/>
                  </a:schemeClr>
                </a:solidFill>
                <a:latin typeface="Arial" panose="020B0604020202020204"/>
                <a:cs typeface="Arial" pitchFamily="34" charset="0"/>
                <a:sym typeface="Arial"/>
              </a:rPr>
              <a:t>Jenny </a:t>
            </a:r>
            <a:r>
              <a:rPr lang="de" sz="800" dirty="0" err="1">
                <a:solidFill>
                  <a:schemeClr val="tx1">
                    <a:lumMod val="75000"/>
                    <a:lumOff val="25000"/>
                  </a:schemeClr>
                </a:solidFill>
                <a:latin typeface="Arial" panose="020B0604020202020204"/>
                <a:cs typeface="Arial" pitchFamily="34" charset="0"/>
                <a:sym typeface="Arial"/>
              </a:rPr>
              <a:t>has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been</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deployed</a:t>
            </a:r>
            <a:r>
              <a:rPr lang="de" sz="800" dirty="0">
                <a:solidFill>
                  <a:schemeClr val="tx1">
                    <a:lumMod val="75000"/>
                    <a:lumOff val="25000"/>
                  </a:schemeClr>
                </a:solidFill>
                <a:latin typeface="Arial" panose="020B0604020202020204"/>
                <a:cs typeface="Arial" pitchFamily="34" charset="0"/>
                <a:sym typeface="Arial"/>
              </a:rPr>
              <a:t> client-</a:t>
            </a:r>
            <a:r>
              <a:rPr lang="de" sz="800" dirty="0" err="1">
                <a:solidFill>
                  <a:schemeClr val="tx1">
                    <a:lumMod val="75000"/>
                    <a:lumOff val="25000"/>
                  </a:schemeClr>
                </a:solidFill>
                <a:latin typeface="Arial" panose="020B0604020202020204"/>
                <a:cs typeface="Arial" pitchFamily="34" charset="0"/>
                <a:sym typeface="Arial"/>
              </a:rPr>
              <a:t>side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with</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several</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major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telco</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and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media</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organisations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including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GiffGaff</a:t>
            </a:r>
            <a:r>
              <a:rPr lang="de" sz="800" dirty="0">
                <a:solidFill>
                  <a:schemeClr val="tx1">
                    <a:lumMod val="75000"/>
                    <a:lumOff val="25000"/>
                  </a:schemeClr>
                </a:solidFill>
                <a:latin typeface="Arial" panose="020B0604020202020204"/>
                <a:cs typeface="Arial" pitchFamily="34" charset="0"/>
                <a:sym typeface="Arial"/>
              </a:rPr>
              <a:t>, Dixons </a:t>
            </a:r>
            <a:r>
              <a:rPr lang="de" sz="800" dirty="0" err="1">
                <a:solidFill>
                  <a:schemeClr val="tx1">
                    <a:lumMod val="75000"/>
                    <a:lumOff val="25000"/>
                  </a:schemeClr>
                </a:solidFill>
                <a:latin typeface="Arial" panose="020B0604020202020204"/>
                <a:cs typeface="Arial" pitchFamily="34" charset="0"/>
                <a:sym typeface="Arial"/>
              </a:rPr>
              <a:t>Carphone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and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NowTV</a:t>
            </a:r>
            <a:endParaRPr sz="800" dirty="0">
              <a:solidFill>
                <a:schemeClr val="tx1">
                  <a:lumMod val="75000"/>
                  <a:lumOff val="25000"/>
                </a:schemeClr>
              </a:solidFill>
              <a:latin typeface="Arial" panose="020B0604020202020204"/>
              <a:cs typeface="Arial" pitchFamily="34" charset="0"/>
              <a:sym typeface="Arial"/>
            </a:endParaRPr>
          </a:p>
          <a:p>
            <a:pPr marL="91440" indent="-91440" fontAlgn="base">
              <a:spcBef>
                <a:spcPts val="200"/>
              </a:spcBef>
              <a:spcAft>
                <a:spcPts val="200"/>
              </a:spcAft>
              <a:buClr>
                <a:schemeClr val="accent3"/>
              </a:buClr>
              <a:buSzPct val="120000"/>
              <a:buFont typeface="Arial" panose="020B0604020202020204" pitchFamily="34" charset="0"/>
              <a:buChar char="•"/>
            </a:pPr>
            <a:r>
              <a:rPr lang="de" sz="800" dirty="0" err="1">
                <a:solidFill>
                  <a:schemeClr val="tx1">
                    <a:lumMod val="75000"/>
                    <a:lumOff val="25000"/>
                  </a:schemeClr>
                </a:solidFill>
                <a:latin typeface="Arial" panose="020B0604020202020204"/>
                <a:cs typeface="Arial" pitchFamily="34" charset="0"/>
                <a:sym typeface="Arial"/>
              </a:rPr>
              <a:t>Across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each</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engagement</a:t>
            </a:r>
            <a:r>
              <a:rPr lang="de" sz="800" dirty="0">
                <a:solidFill>
                  <a:schemeClr val="tx1">
                    <a:lumMod val="75000"/>
                    <a:lumOff val="25000"/>
                  </a:schemeClr>
                </a:solidFill>
                <a:latin typeface="Arial" panose="020B0604020202020204"/>
                <a:cs typeface="Arial" pitchFamily="34" charset="0"/>
                <a:sym typeface="Arial"/>
              </a:rPr>
              <a:t>  her </a:t>
            </a:r>
            <a:r>
              <a:rPr lang="de" sz="800" dirty="0" err="1">
                <a:solidFill>
                  <a:schemeClr val="tx1">
                    <a:lumMod val="75000"/>
                    <a:lumOff val="25000"/>
                  </a:schemeClr>
                </a:solidFill>
                <a:latin typeface="Arial" panose="020B0604020202020204"/>
                <a:cs typeface="Arial" pitchFamily="34" charset="0"/>
                <a:sym typeface="Arial"/>
              </a:rPr>
              <a:t>expertise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as</a:t>
            </a:r>
            <a:r>
              <a:rPr lang="de" sz="800" dirty="0">
                <a:solidFill>
                  <a:schemeClr val="tx1">
                    <a:lumMod val="75000"/>
                    <a:lumOff val="25000"/>
                  </a:schemeClr>
                </a:solidFill>
                <a:latin typeface="Arial" panose="020B0604020202020204"/>
                <a:cs typeface="Arial" pitchFamily="34" charset="0"/>
                <a:sym typeface="Arial"/>
              </a:rPr>
              <a:t> an Adobe </a:t>
            </a:r>
            <a:r>
              <a:rPr lang="de" sz="800" dirty="0" err="1">
                <a:solidFill>
                  <a:schemeClr val="tx1">
                    <a:lumMod val="75000"/>
                    <a:lumOff val="25000"/>
                  </a:schemeClr>
                </a:solidFill>
                <a:latin typeface="Arial" panose="020B0604020202020204"/>
                <a:cs typeface="Arial" pitchFamily="34" charset="0"/>
                <a:sym typeface="Arial"/>
              </a:rPr>
              <a:t>Campaign</a:t>
            </a:r>
            <a:r>
              <a:rPr lang="de" sz="800" dirty="0">
                <a:solidFill>
                  <a:schemeClr val="tx1">
                    <a:lumMod val="75000"/>
                    <a:lumOff val="25000"/>
                  </a:schemeClr>
                </a:solidFill>
                <a:latin typeface="Arial" panose="020B0604020202020204"/>
                <a:cs typeface="Arial" pitchFamily="34" charset="0"/>
                <a:sym typeface="Arial"/>
              </a:rPr>
              <a:t> Marketing </a:t>
            </a:r>
            <a:r>
              <a:rPr lang="de" sz="800" dirty="0" err="1">
                <a:solidFill>
                  <a:schemeClr val="tx1">
                    <a:lumMod val="75000"/>
                    <a:lumOff val="25000"/>
                  </a:schemeClr>
                </a:solidFill>
                <a:latin typeface="Arial" panose="020B0604020202020204"/>
                <a:cs typeface="Arial" pitchFamily="34" charset="0"/>
                <a:sym typeface="Arial"/>
              </a:rPr>
              <a:t>Ops</a:t>
            </a:r>
            <a:r>
              <a:rPr lang="de" sz="800" dirty="0">
                <a:solidFill>
                  <a:schemeClr val="tx1">
                    <a:lumMod val="75000"/>
                    <a:lumOff val="25000"/>
                  </a:schemeClr>
                </a:solidFill>
                <a:latin typeface="Arial" panose="020B0604020202020204"/>
                <a:cs typeface="Arial" pitchFamily="34" charset="0"/>
                <a:sym typeface="Arial"/>
              </a:rPr>
              <a:t> Consultant </a:t>
            </a:r>
            <a:r>
              <a:rPr lang="de" sz="800" dirty="0" err="1">
                <a:solidFill>
                  <a:schemeClr val="tx1">
                    <a:lumMod val="75000"/>
                    <a:lumOff val="25000"/>
                  </a:schemeClr>
                </a:solidFill>
                <a:latin typeface="Arial" panose="020B0604020202020204"/>
                <a:cs typeface="Arial" pitchFamily="34" charset="0"/>
                <a:sym typeface="Arial"/>
              </a:rPr>
              <a:t>has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been</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applied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and</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enabling</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clients</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fulfil</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their</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ambition</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to</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be</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self</a:t>
            </a:r>
            <a:r>
              <a:rPr lang="de" sz="800" dirty="0">
                <a:solidFill>
                  <a:schemeClr val="tx1">
                    <a:lumMod val="75000"/>
                    <a:lumOff val="25000"/>
                  </a:schemeClr>
                </a:solidFill>
                <a:latin typeface="Arial" panose="020B0604020202020204"/>
                <a:cs typeface="Arial" pitchFamily="34" charset="0"/>
                <a:sym typeface="Arial"/>
              </a:rPr>
              <a:t> </a:t>
            </a:r>
            <a:r>
              <a:rPr lang="de" sz="800" dirty="0" err="1">
                <a:solidFill>
                  <a:schemeClr val="tx1">
                    <a:lumMod val="75000"/>
                    <a:lumOff val="25000"/>
                  </a:schemeClr>
                </a:solidFill>
                <a:latin typeface="Arial" panose="020B0604020202020204"/>
                <a:cs typeface="Arial" pitchFamily="34" charset="0"/>
                <a:sym typeface="Arial"/>
              </a:rPr>
              <a:t>sufficient</a:t>
            </a:r>
            <a:r>
              <a:rPr lang="de" sz="800" dirty="0">
                <a:solidFill>
                  <a:schemeClr val="tx1">
                    <a:lumMod val="75000"/>
                    <a:lumOff val="25000"/>
                  </a:schemeClr>
                </a:solidFill>
                <a:latin typeface="Arial" panose="020B0604020202020204"/>
                <a:cs typeface="Arial" pitchFamily="34" charset="0"/>
                <a:sym typeface="Arial"/>
              </a:rPr>
              <a:t>. </a:t>
            </a:r>
            <a:endParaRPr sz="800" dirty="0">
              <a:solidFill>
                <a:schemeClr val="tx1">
                  <a:lumMod val="75000"/>
                  <a:lumOff val="25000"/>
                </a:schemeClr>
              </a:solidFill>
              <a:latin typeface="Arial" panose="020B0604020202020204"/>
              <a:cs typeface="Arial" pitchFamily="34" charset="0"/>
              <a:sym typeface="Arial"/>
            </a:endParaRPr>
          </a:p>
          <a:p>
            <a:pPr marL="91440" indent="-91440" fontAlgn="base">
              <a:spcBef>
                <a:spcPts val="200"/>
              </a:spcBef>
              <a:spcAft>
                <a:spcPts val="200"/>
              </a:spcAft>
              <a:buClr>
                <a:schemeClr val="accent3"/>
              </a:buClr>
              <a:buSzPct val="120000"/>
              <a:buFont typeface="Arial" panose="020B0604020202020204" pitchFamily="34" charset="0"/>
              <a:buChar char="•"/>
            </a:pPr>
            <a:r>
              <a:rPr lang="de" sz="800" dirty="0">
                <a:solidFill>
                  <a:schemeClr val="tx1">
                    <a:lumMod val="75000"/>
                    <a:lumOff val="25000"/>
                  </a:schemeClr>
                </a:solidFill>
                <a:latin typeface="Arial" panose="020B0604020202020204"/>
                <a:cs typeface="Arial" pitchFamily="34" charset="0"/>
                <a:sym typeface="Arial"/>
              </a:rPr>
              <a:t>Certified </a:t>
            </a:r>
            <a:r>
              <a:rPr lang="de" sz="800" dirty="0" err="1">
                <a:solidFill>
                  <a:schemeClr val="tx1">
                    <a:lumMod val="75000"/>
                    <a:lumOff val="25000"/>
                  </a:schemeClr>
                </a:solidFill>
                <a:latin typeface="Arial" panose="020B0604020202020204"/>
                <a:cs typeface="Arial" pitchFamily="34" charset="0"/>
                <a:sym typeface="Arial"/>
              </a:rPr>
              <a:t>across</a:t>
            </a:r>
            <a:r>
              <a:rPr lang="de" sz="800" dirty="0">
                <a:solidFill>
                  <a:schemeClr val="tx1">
                    <a:lumMod val="75000"/>
                    <a:lumOff val="25000"/>
                  </a:schemeClr>
                </a:solidFill>
                <a:latin typeface="Arial" panose="020B0604020202020204"/>
                <a:cs typeface="Arial" pitchFamily="34" charset="0"/>
                <a:sym typeface="Arial"/>
              </a:rPr>
              <a:t> AEC </a:t>
            </a:r>
            <a:r>
              <a:rPr lang="de" sz="800" dirty="0" err="1">
                <a:solidFill>
                  <a:schemeClr val="tx1">
                    <a:lumMod val="75000"/>
                    <a:lumOff val="25000"/>
                  </a:schemeClr>
                </a:solidFill>
                <a:latin typeface="Arial" panose="020B0604020202020204"/>
                <a:cs typeface="Arial" pitchFamily="34" charset="0"/>
                <a:sym typeface="Arial"/>
              </a:rPr>
              <a:t>including</a:t>
            </a:r>
            <a:r>
              <a:rPr lang="de" sz="800" dirty="0">
                <a:solidFill>
                  <a:schemeClr val="tx1">
                    <a:lumMod val="75000"/>
                    <a:lumOff val="25000"/>
                  </a:schemeClr>
                </a:solidFill>
                <a:latin typeface="Arial" panose="020B0604020202020204"/>
                <a:cs typeface="Arial" pitchFamily="34" charset="0"/>
                <a:sym typeface="Arial"/>
              </a:rPr>
              <a:t> AEM, Adobe Target, Adobe </a:t>
            </a:r>
            <a:r>
              <a:rPr lang="de" sz="800" dirty="0" err="1">
                <a:solidFill>
                  <a:schemeClr val="tx1">
                    <a:lumMod val="75000"/>
                    <a:lumOff val="25000"/>
                  </a:schemeClr>
                </a:solidFill>
                <a:latin typeface="Arial" panose="020B0604020202020204"/>
                <a:cs typeface="Arial" pitchFamily="34" charset="0"/>
                <a:sym typeface="Arial"/>
              </a:rPr>
              <a:t>Campaign</a:t>
            </a:r>
            <a:r>
              <a:rPr lang="de" sz="800" dirty="0">
                <a:solidFill>
                  <a:schemeClr val="tx1">
                    <a:lumMod val="75000"/>
                    <a:lumOff val="25000"/>
                  </a:schemeClr>
                </a:solidFill>
                <a:latin typeface="Arial" panose="020B0604020202020204"/>
                <a:cs typeface="Arial" pitchFamily="34" charset="0"/>
                <a:sym typeface="Arial"/>
              </a:rPr>
              <a:t> Classic &amp; Adobe </a:t>
            </a:r>
            <a:r>
              <a:rPr lang="de" sz="800" dirty="0" err="1">
                <a:solidFill>
                  <a:schemeClr val="tx1">
                    <a:lumMod val="75000"/>
                    <a:lumOff val="25000"/>
                  </a:schemeClr>
                </a:solidFill>
                <a:latin typeface="Arial" panose="020B0604020202020204"/>
                <a:cs typeface="Arial" pitchFamily="34" charset="0"/>
                <a:sym typeface="Arial"/>
              </a:rPr>
              <a:t>Campaign</a:t>
            </a:r>
            <a:r>
              <a:rPr lang="de" sz="800" dirty="0">
                <a:solidFill>
                  <a:schemeClr val="tx1">
                    <a:lumMod val="75000"/>
                    <a:lumOff val="25000"/>
                  </a:schemeClr>
                </a:solidFill>
                <a:latin typeface="Arial" panose="020B0604020202020204"/>
                <a:cs typeface="Arial" pitchFamily="34" charset="0"/>
                <a:sym typeface="Arial"/>
              </a:rPr>
              <a:t> Standard</a:t>
            </a:r>
            <a:endParaRPr sz="800" dirty="0">
              <a:solidFill>
                <a:schemeClr val="tx1">
                  <a:lumMod val="75000"/>
                  <a:lumOff val="25000"/>
                </a:schemeClr>
              </a:solidFill>
              <a:latin typeface="Arial" panose="020B0604020202020204"/>
              <a:cs typeface="Arial" pitchFamily="34" charset="0"/>
              <a:sym typeface="Arial"/>
            </a:endParaRPr>
          </a:p>
        </p:txBody>
      </p:sp>
      <p:sp>
        <p:nvSpPr>
          <p:cNvPr id="201" name="Google Shape;201;g8292a63206_2_78"/>
          <p:cNvSpPr txBox="1"/>
          <p:nvPr/>
        </p:nvSpPr>
        <p:spPr>
          <a:xfrm>
            <a:off x="1332055" y="1681095"/>
            <a:ext cx="2919600" cy="338625"/>
          </a:xfrm>
          <a:prstGeom prst="rect">
            <a:avLst/>
          </a:prstGeom>
          <a:noFill/>
          <a:ln>
            <a:noFill/>
          </a:ln>
        </p:spPr>
        <p:txBody>
          <a:bodyPr spcFirstLastPara="1" wrap="square" lIns="0" tIns="0" rIns="0" bIns="0" anchor="t" anchorCtr="0">
            <a:noAutofit/>
          </a:bodyPr>
          <a:lstStyle/>
          <a:p>
            <a:pPr algn="ctr" defTabSz="685800">
              <a:buClr>
                <a:srgbClr val="000000"/>
              </a:buClr>
              <a:buSzPts val="1500"/>
            </a:pPr>
            <a:r>
              <a:rPr lang="de" sz="1125" b="1" kern="0" dirty="0">
                <a:solidFill>
                  <a:srgbClr val="000000"/>
                </a:solidFill>
                <a:latin typeface="Avenir"/>
                <a:ea typeface="Avenir"/>
                <a:cs typeface="Avenir"/>
                <a:sym typeface="Avenir"/>
              </a:rPr>
              <a:t>Mahmud Shah</a:t>
            </a:r>
            <a:endParaRPr sz="1425" kern="0" dirty="0">
              <a:solidFill>
                <a:srgbClr val="000000"/>
              </a:solidFill>
              <a:latin typeface="Arial"/>
              <a:cs typeface="Arial"/>
              <a:sym typeface="Arial"/>
            </a:endParaRPr>
          </a:p>
          <a:p>
            <a:pPr algn="ctr" defTabSz="685800">
              <a:buClr>
                <a:srgbClr val="595959"/>
              </a:buClr>
              <a:buSzPts val="1500"/>
            </a:pPr>
            <a:r>
              <a:rPr lang="de" sz="1125" kern="0" dirty="0">
                <a:solidFill>
                  <a:srgbClr val="595959"/>
                </a:solidFill>
                <a:latin typeface="Avenir"/>
                <a:ea typeface="Avenir"/>
                <a:cs typeface="Avenir"/>
                <a:sym typeface="Avenir"/>
              </a:rPr>
              <a:t>UK MARKETING LEAD</a:t>
            </a:r>
            <a:endParaRPr sz="1125" kern="0" dirty="0">
              <a:solidFill>
                <a:srgbClr val="595959"/>
              </a:solidFill>
              <a:latin typeface="Avenir"/>
              <a:ea typeface="Avenir"/>
              <a:cs typeface="Avenir"/>
              <a:sym typeface="Avenir"/>
            </a:endParaRPr>
          </a:p>
        </p:txBody>
      </p:sp>
      <p:sp>
        <p:nvSpPr>
          <p:cNvPr id="202" name="Google Shape;202;g8292a63206_2_78"/>
          <p:cNvSpPr txBox="1"/>
          <p:nvPr/>
        </p:nvSpPr>
        <p:spPr>
          <a:xfrm>
            <a:off x="-375441" y="2999749"/>
            <a:ext cx="1359675" cy="123075"/>
          </a:xfrm>
          <a:prstGeom prst="rect">
            <a:avLst/>
          </a:prstGeom>
          <a:noFill/>
          <a:ln>
            <a:noFill/>
          </a:ln>
        </p:spPr>
        <p:txBody>
          <a:bodyPr spcFirstLastPara="1" wrap="square" lIns="0" tIns="0" rIns="0" bIns="0" anchor="t" anchorCtr="0">
            <a:noAutofit/>
          </a:bodyPr>
          <a:lstStyle/>
          <a:p>
            <a:pPr algn="r" defTabSz="685800">
              <a:buClr>
                <a:srgbClr val="000000"/>
              </a:buClr>
              <a:buSzPts val="1100"/>
            </a:pPr>
            <a:r>
              <a:rPr lang="de" sz="825" b="1" kern="0" dirty="0">
                <a:solidFill>
                  <a:srgbClr val="000000"/>
                </a:solidFill>
                <a:latin typeface="Arial"/>
                <a:ea typeface="Arial"/>
                <a:cs typeface="Arial"/>
                <a:sym typeface="Arial"/>
              </a:rPr>
              <a:t>BACKGROUND</a:t>
            </a:r>
            <a:endParaRPr sz="1425" kern="0" dirty="0">
              <a:solidFill>
                <a:srgbClr val="000000"/>
              </a:solidFill>
              <a:latin typeface="Arial"/>
              <a:cs typeface="Arial"/>
              <a:sym typeface="Arial"/>
            </a:endParaRPr>
          </a:p>
        </p:txBody>
      </p:sp>
      <p:sp>
        <p:nvSpPr>
          <p:cNvPr id="203" name="Google Shape;203;g8292a63206_2_78"/>
          <p:cNvSpPr/>
          <p:nvPr/>
        </p:nvSpPr>
        <p:spPr>
          <a:xfrm>
            <a:off x="5199300" y="4056018"/>
            <a:ext cx="3528140" cy="698862"/>
          </a:xfrm>
          <a:prstGeom prst="rect">
            <a:avLst/>
          </a:prstGeom>
          <a:noFill/>
          <a:ln>
            <a:noFill/>
          </a:ln>
        </p:spPr>
        <p:txBody>
          <a:bodyPr spcFirstLastPara="1" wrap="square" lIns="91425" tIns="45694" rIns="91425" bIns="45694" numCol="2" spcCol="137160" anchor="t" anchorCtr="0">
            <a:noAutofit/>
          </a:bodyPr>
          <a:lstStyle/>
          <a:p>
            <a:pPr marL="91440" lvl="1"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Detailed Definition</a:t>
            </a:r>
          </a:p>
          <a:p>
            <a:pPr marL="91440" lvl="1"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Discovery and Design Ahead of Systems Integration</a:t>
            </a:r>
          </a:p>
          <a:p>
            <a:pPr marL="91440" lvl="1"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Onsite Campaign Orchestration and Team Enablement</a:t>
            </a:r>
          </a:p>
          <a:p>
            <a:pPr marL="91440" lvl="1"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Requirements Engineering </a:t>
            </a:r>
            <a:br>
              <a:rPr lang="en-US" sz="800" dirty="0">
                <a:solidFill>
                  <a:schemeClr val="tx1">
                    <a:lumMod val="75000"/>
                    <a:lumOff val="25000"/>
                  </a:schemeClr>
                </a:solidFill>
                <a:latin typeface="Arial" panose="020B0604020202020204"/>
                <a:cs typeface="Arial" pitchFamily="34" charset="0"/>
                <a:sym typeface="Arial"/>
              </a:rPr>
            </a:br>
            <a:r>
              <a:rPr lang="en-US" sz="800" dirty="0">
                <a:solidFill>
                  <a:schemeClr val="tx1">
                    <a:lumMod val="75000"/>
                    <a:lumOff val="25000"/>
                  </a:schemeClr>
                </a:solidFill>
                <a:latin typeface="Arial" panose="020B0604020202020204"/>
                <a:cs typeface="Arial" pitchFamily="34" charset="0"/>
                <a:sym typeface="Arial"/>
              </a:rPr>
              <a:t>and Delivery Lead</a:t>
            </a:r>
          </a:p>
          <a:p>
            <a:pPr marL="91440" lvl="1"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Team Leadership</a:t>
            </a:r>
          </a:p>
          <a:p>
            <a:pPr marL="91440" lvl="1"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Resourcing and Mentoring</a:t>
            </a:r>
          </a:p>
        </p:txBody>
      </p:sp>
      <p:pic>
        <p:nvPicPr>
          <p:cNvPr id="206" name="Google Shape;206;g8292a63206_2_78"/>
          <p:cNvPicPr preferRelativeResize="0">
            <a:picLocks noChangeAspect="1"/>
          </p:cNvPicPr>
          <p:nvPr/>
        </p:nvPicPr>
        <p:blipFill rotWithShape="1">
          <a:blip r:embed="rId3" cstate="print">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2334653" y="745927"/>
            <a:ext cx="910879" cy="914400"/>
          </a:xfrm>
          <a:prstGeom prst="ellipse">
            <a:avLst/>
          </a:prstGeom>
          <a:noFill/>
          <a:ln w="6350">
            <a:solidFill>
              <a:schemeClr val="bg1">
                <a:lumMod val="75000"/>
              </a:schemeClr>
            </a:solidFill>
          </a:ln>
        </p:spPr>
      </p:pic>
      <p:pic>
        <p:nvPicPr>
          <p:cNvPr id="207" name="Google Shape;207;g8292a63206_2_78"/>
          <p:cNvPicPr preferRelativeResize="0">
            <a:picLocks noChangeAspect="1"/>
          </p:cNvPicPr>
          <p:nvPr/>
        </p:nvPicPr>
        <p:blipFill rotWithShape="1">
          <a:blip r:embed="rId5" cstate="print">
            <a:alphaModFix/>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6353914" y="745927"/>
            <a:ext cx="915371" cy="914400"/>
          </a:xfrm>
          <a:prstGeom prst="ellipse">
            <a:avLst/>
          </a:prstGeom>
          <a:noFill/>
          <a:ln w="6350">
            <a:solidFill>
              <a:schemeClr val="bg1">
                <a:lumMod val="75000"/>
              </a:schemeClr>
            </a:solidFill>
          </a:ln>
        </p:spPr>
      </p:pic>
      <p:sp>
        <p:nvSpPr>
          <p:cNvPr id="2" name="Rectangle 1">
            <a:extLst>
              <a:ext uri="{FF2B5EF4-FFF2-40B4-BE49-F238E27FC236}">
                <a16:creationId xmlns:a16="http://schemas.microsoft.com/office/drawing/2014/main" id="{7BF6CAD5-0C00-974B-A755-D979D0B79C0F}"/>
              </a:ext>
            </a:extLst>
          </p:cNvPr>
          <p:cNvSpPr/>
          <p:nvPr/>
        </p:nvSpPr>
        <p:spPr>
          <a:xfrm>
            <a:off x="2773680" y="4056018"/>
            <a:ext cx="2204720" cy="584775"/>
          </a:xfrm>
          <a:prstGeom prst="rect">
            <a:avLst/>
          </a:prstGeom>
        </p:spPr>
        <p:txBody>
          <a:bodyPr wrap="square">
            <a:spAutoFit/>
          </a:bodyPr>
          <a:lstStyle/>
          <a:p>
            <a:pPr marL="91440" lvl="0"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Multi-supplier Collaboration</a:t>
            </a:r>
          </a:p>
          <a:p>
            <a:pPr marL="91440" lvl="0"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Multichannel Campaign Design</a:t>
            </a:r>
          </a:p>
          <a:p>
            <a:pPr marL="91440" lvl="0"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Next Best Offer Design and Execution</a:t>
            </a:r>
          </a:p>
          <a:p>
            <a:pPr marL="91440" lvl="0" indent="-91440" fontAlgn="base">
              <a:buClr>
                <a:schemeClr val="accent3"/>
              </a:buClr>
              <a:buSzPct val="120000"/>
              <a:buFont typeface="Arial" panose="020B0604020202020204" pitchFamily="34" charset="0"/>
              <a:buChar char="•"/>
            </a:pPr>
            <a:r>
              <a:rPr lang="en-US" sz="800" dirty="0">
                <a:solidFill>
                  <a:schemeClr val="tx1">
                    <a:lumMod val="75000"/>
                    <a:lumOff val="25000"/>
                  </a:schemeClr>
                </a:solidFill>
                <a:latin typeface="Arial" panose="020B0604020202020204"/>
                <a:cs typeface="Arial" pitchFamily="34" charset="0"/>
                <a:sym typeface="Arial"/>
              </a:rPr>
              <a:t>Loyalty Management</a:t>
            </a:r>
          </a:p>
        </p:txBody>
      </p:sp>
    </p:spTree>
    <p:extLst>
      <p:ext uri="{BB962C8B-B14F-4D97-AF65-F5344CB8AC3E}">
        <p14:creationId xmlns:p14="http://schemas.microsoft.com/office/powerpoint/2010/main" val="183306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have a $1B+ Microsoft business, making us a top global partner</a:t>
            </a:r>
          </a:p>
        </p:txBody>
      </p:sp>
      <p:grpSp>
        <p:nvGrpSpPr>
          <p:cNvPr id="4" name="Group 3"/>
          <p:cNvGrpSpPr/>
          <p:nvPr/>
        </p:nvGrpSpPr>
        <p:grpSpPr>
          <a:xfrm>
            <a:off x="161769" y="843824"/>
            <a:ext cx="8405111" cy="854927"/>
            <a:chOff x="-84449" y="245521"/>
            <a:chExt cx="9267344" cy="870299"/>
          </a:xfrm>
        </p:grpSpPr>
        <p:sp>
          <p:nvSpPr>
            <p:cNvPr id="5" name="Rectangle 4"/>
            <p:cNvSpPr/>
            <p:nvPr/>
          </p:nvSpPr>
          <p:spPr>
            <a:xfrm>
              <a:off x="38894" y="291106"/>
              <a:ext cx="9144000" cy="550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0">
                <a:defRPr/>
              </a:pPr>
              <a:endParaRPr lang="en-US" sz="1200" dirty="0">
                <a:solidFill>
                  <a:srgbClr val="000000"/>
                </a:solidFill>
                <a:latin typeface="Arial" panose="020B0604020202020204"/>
                <a:cs typeface="Calibri" panose="020F0502020204030204" pitchFamily="34" charset="0"/>
              </a:endParaRPr>
            </a:p>
          </p:txBody>
        </p:sp>
        <p:sp>
          <p:nvSpPr>
            <p:cNvPr id="6" name="Content Placeholder 2"/>
            <p:cNvSpPr txBox="1">
              <a:spLocks/>
            </p:cNvSpPr>
            <p:nvPr/>
          </p:nvSpPr>
          <p:spPr>
            <a:xfrm>
              <a:off x="4261747" y="245521"/>
              <a:ext cx="967879" cy="477180"/>
            </a:xfrm>
            <a:prstGeom prst="rect">
              <a:avLst/>
            </a:prstGeom>
          </p:spPr>
          <p:txBody>
            <a:bodyPr wrap="none">
              <a:no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pPr defTabSz="571450">
                <a:spcBef>
                  <a:spcPts val="375"/>
                </a:spcBef>
                <a:defRPr/>
              </a:pPr>
              <a:r>
                <a:rPr lang="en-US" b="1" dirty="0">
                  <a:solidFill>
                    <a:srgbClr val="00B050"/>
                  </a:solidFill>
                  <a:latin typeface="Arial" panose="020B0604020202020204"/>
                  <a:cs typeface="Calibri" panose="020F0502020204030204" pitchFamily="34" charset="0"/>
                </a:rPr>
                <a:t>1750+ </a:t>
              </a:r>
            </a:p>
          </p:txBody>
        </p:sp>
        <p:sp>
          <p:nvSpPr>
            <p:cNvPr id="7" name="Content Placeholder 2"/>
            <p:cNvSpPr txBox="1">
              <a:spLocks/>
            </p:cNvSpPr>
            <p:nvPr/>
          </p:nvSpPr>
          <p:spPr>
            <a:xfrm>
              <a:off x="4073321" y="599565"/>
              <a:ext cx="1242219" cy="483548"/>
            </a:xfrm>
            <a:prstGeom prst="rect">
              <a:avLst/>
            </a:prstGeom>
          </p:spPr>
          <p:txBody>
            <a:bodyPr vert="horz" wrap="square" lIns="0" tIns="0" rIns="0" bIns="0" rtlCol="0">
              <a:noAutofit/>
            </a:bodyPr>
            <a:lst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a:lstStyle>
            <a:p>
              <a:pPr algn="ctr" defTabSz="761913">
                <a:spcBef>
                  <a:spcPts val="500"/>
                </a:spcBef>
                <a:defRPr/>
              </a:pPr>
              <a:r>
                <a:rPr lang="en-US" sz="1050" dirty="0">
                  <a:solidFill>
                    <a:srgbClr val="000000"/>
                  </a:solidFill>
                  <a:latin typeface="Arial" panose="020B0604020202020204"/>
                  <a:cs typeface="Calibri" panose="020F0502020204030204" pitchFamily="34" charset="0"/>
                </a:rPr>
                <a:t>Consultants</a:t>
              </a:r>
            </a:p>
          </p:txBody>
        </p:sp>
        <p:sp>
          <p:nvSpPr>
            <p:cNvPr id="8" name="Content Placeholder 2"/>
            <p:cNvSpPr txBox="1">
              <a:spLocks/>
            </p:cNvSpPr>
            <p:nvPr/>
          </p:nvSpPr>
          <p:spPr>
            <a:xfrm>
              <a:off x="2398660" y="297556"/>
              <a:ext cx="1202866" cy="497961"/>
            </a:xfrm>
            <a:prstGeom prst="rect">
              <a:avLst/>
            </a:prstGeom>
          </p:spPr>
          <p:txBody>
            <a:bodyPr vert="horz" wrap="none" lIns="0" tIns="0" rIns="0" bIns="0" rtlCol="0">
              <a:noAutofit/>
            </a:bodyPr>
            <a:lst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a:lstStyle>
            <a:p>
              <a:pPr algn="ctr" defTabSz="761913">
                <a:spcBef>
                  <a:spcPts val="500"/>
                </a:spcBef>
                <a:defRPr/>
              </a:pPr>
              <a:r>
                <a:rPr lang="en-US" sz="1800" b="1" dirty="0">
                  <a:solidFill>
                    <a:srgbClr val="00B050"/>
                  </a:solidFill>
                  <a:latin typeface="Arial" panose="020B0604020202020204"/>
                  <a:cs typeface="Calibri" panose="020F0502020204030204" pitchFamily="34" charset="0"/>
                </a:rPr>
                <a:t>750+</a:t>
              </a:r>
            </a:p>
          </p:txBody>
        </p:sp>
        <p:sp>
          <p:nvSpPr>
            <p:cNvPr id="9" name="Content Placeholder 2"/>
            <p:cNvSpPr txBox="1">
              <a:spLocks/>
            </p:cNvSpPr>
            <p:nvPr/>
          </p:nvSpPr>
          <p:spPr>
            <a:xfrm>
              <a:off x="2307609" y="613834"/>
              <a:ext cx="1349609" cy="501986"/>
            </a:xfrm>
            <a:prstGeom prst="rect">
              <a:avLst/>
            </a:prstGeom>
          </p:spPr>
          <p:txBody>
            <a:bodyPr vert="horz" wrap="square" lIns="0" tIns="0" rIns="0" bIns="0" rtlCol="0">
              <a:noAutofit/>
            </a:bodyPr>
            <a:lst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a:lstStyle>
            <a:p>
              <a:pPr algn="ctr" defTabSz="761913">
                <a:spcBef>
                  <a:spcPts val="500"/>
                </a:spcBef>
                <a:defRPr/>
              </a:pPr>
              <a:r>
                <a:rPr lang="en-US" sz="1050" dirty="0">
                  <a:solidFill>
                    <a:srgbClr val="000000"/>
                  </a:solidFill>
                  <a:latin typeface="Arial" panose="020B0604020202020204"/>
                  <a:cs typeface="Calibri" panose="020F0502020204030204" pitchFamily="34" charset="0"/>
                </a:rPr>
                <a:t>Projects</a:t>
              </a:r>
            </a:p>
          </p:txBody>
        </p:sp>
        <p:sp>
          <p:nvSpPr>
            <p:cNvPr id="10" name="Content Placeholder 2"/>
            <p:cNvSpPr txBox="1">
              <a:spLocks/>
            </p:cNvSpPr>
            <p:nvPr/>
          </p:nvSpPr>
          <p:spPr>
            <a:xfrm>
              <a:off x="6239824" y="297542"/>
              <a:ext cx="875553" cy="457052"/>
            </a:xfrm>
            <a:prstGeom prst="rect">
              <a:avLst/>
            </a:prstGeom>
          </p:spPr>
          <p:txBody>
            <a:bodyPr vert="horz" wrap="none" lIns="0" tIns="0" rIns="0" bIns="0" rtlCol="0">
              <a:noAutofit/>
            </a:bodyPr>
            <a:lst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a:lstStyle>
            <a:p>
              <a:pPr defTabSz="761913">
                <a:spcBef>
                  <a:spcPts val="500"/>
                </a:spcBef>
                <a:defRPr/>
              </a:pPr>
              <a:r>
                <a:rPr lang="en-US" sz="1800" b="1" dirty="0">
                  <a:solidFill>
                    <a:srgbClr val="00B050"/>
                  </a:solidFill>
                  <a:latin typeface="Arial" panose="020B0604020202020204"/>
                  <a:cs typeface="Calibri" panose="020F0502020204030204" pitchFamily="34" charset="0"/>
                </a:rPr>
                <a:t>270+</a:t>
              </a:r>
            </a:p>
            <a:p>
              <a:pPr defTabSz="761913">
                <a:spcBef>
                  <a:spcPts val="500"/>
                </a:spcBef>
                <a:defRPr/>
              </a:pPr>
              <a:endParaRPr lang="en-US" sz="1800" b="1" dirty="0">
                <a:solidFill>
                  <a:srgbClr val="00B050"/>
                </a:solidFill>
                <a:latin typeface="Arial" panose="020B0604020202020204"/>
                <a:cs typeface="Calibri" panose="020F0502020204030204" pitchFamily="34" charset="0"/>
              </a:endParaRPr>
            </a:p>
          </p:txBody>
        </p:sp>
        <p:sp>
          <p:nvSpPr>
            <p:cNvPr id="11" name="Content Placeholder 2"/>
            <p:cNvSpPr txBox="1">
              <a:spLocks/>
            </p:cNvSpPr>
            <p:nvPr/>
          </p:nvSpPr>
          <p:spPr>
            <a:xfrm>
              <a:off x="8130846" y="298676"/>
              <a:ext cx="1044465" cy="519544"/>
            </a:xfrm>
            <a:prstGeom prst="rect">
              <a:avLst/>
            </a:prstGeom>
          </p:spPr>
          <p:txBody>
            <a:bodyPr vert="horz" wrap="none" lIns="0" tIns="0" rIns="0" bIns="0" rtlCol="0">
              <a:noAutofit/>
            </a:bodyPr>
            <a:lst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a:lstStyle>
            <a:p>
              <a:pPr defTabSz="761913">
                <a:spcBef>
                  <a:spcPts val="500"/>
                </a:spcBef>
                <a:defRPr/>
              </a:pPr>
              <a:r>
                <a:rPr lang="en-US" sz="1800" b="1" dirty="0">
                  <a:solidFill>
                    <a:srgbClr val="00B050"/>
                  </a:solidFill>
                  <a:latin typeface="Arial" panose="020B0604020202020204"/>
                  <a:cs typeface="Calibri" panose="020F0502020204030204" pitchFamily="34" charset="0"/>
                </a:rPr>
                <a:t>400+</a:t>
              </a:r>
            </a:p>
          </p:txBody>
        </p:sp>
        <p:sp>
          <p:nvSpPr>
            <p:cNvPr id="12" name="Content Placeholder 2"/>
            <p:cNvSpPr txBox="1">
              <a:spLocks/>
            </p:cNvSpPr>
            <p:nvPr/>
          </p:nvSpPr>
          <p:spPr>
            <a:xfrm>
              <a:off x="5485267" y="578456"/>
              <a:ext cx="1986267" cy="515186"/>
            </a:xfrm>
            <a:prstGeom prst="rect">
              <a:avLst/>
            </a:prstGeom>
          </p:spPr>
          <p:txBody>
            <a:bodyPr vert="horz" wrap="square" lIns="0" tIns="0" rIns="0" bIns="0" rtlCol="0">
              <a:noAutofit/>
            </a:bodyPr>
            <a:lst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a:lstStyle>
            <a:p>
              <a:pPr algn="ctr" defTabSz="761913">
                <a:spcBef>
                  <a:spcPts val="0"/>
                </a:spcBef>
                <a:defRPr/>
              </a:pPr>
              <a:r>
                <a:rPr lang="en-US" sz="1050" dirty="0">
                  <a:solidFill>
                    <a:srgbClr val="000000"/>
                  </a:solidFill>
                  <a:latin typeface="Arial" panose="020B0604020202020204"/>
                  <a:cs typeface="Calibri" panose="020F0502020204030204" pitchFamily="34" charset="0"/>
                </a:rPr>
                <a:t>Azure Certified </a:t>
              </a:r>
            </a:p>
            <a:p>
              <a:pPr algn="ctr" defTabSz="761913">
                <a:spcBef>
                  <a:spcPts val="0"/>
                </a:spcBef>
                <a:defRPr/>
              </a:pPr>
              <a:r>
                <a:rPr lang="en-US" sz="1050" dirty="0">
                  <a:solidFill>
                    <a:srgbClr val="000000"/>
                  </a:solidFill>
                  <a:latin typeface="Arial" panose="020B0604020202020204"/>
                  <a:cs typeface="Calibri" panose="020F0502020204030204" pitchFamily="34" charset="0"/>
                </a:rPr>
                <a:t>Associates</a:t>
              </a:r>
            </a:p>
          </p:txBody>
        </p:sp>
        <p:sp>
          <p:nvSpPr>
            <p:cNvPr id="13" name="Content Placeholder 2"/>
            <p:cNvSpPr txBox="1">
              <a:spLocks/>
            </p:cNvSpPr>
            <p:nvPr/>
          </p:nvSpPr>
          <p:spPr>
            <a:xfrm>
              <a:off x="7429143" y="522544"/>
              <a:ext cx="1753752" cy="277955"/>
            </a:xfrm>
            <a:prstGeom prst="rect">
              <a:avLst/>
            </a:prstGeom>
          </p:spPr>
          <p:txBody>
            <a:bodyPr vert="horz" wrap="square" lIns="0" tIns="0" rIns="0" bIns="0" rtlCol="0">
              <a:noAutofit/>
            </a:bodyPr>
            <a:lst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a:lstStyle>
            <a:p>
              <a:pPr algn="ctr" defTabSz="761913">
                <a:spcBef>
                  <a:spcPts val="0"/>
                </a:spcBef>
                <a:defRPr/>
              </a:pPr>
              <a:r>
                <a:rPr lang="en-US" sz="1050" dirty="0">
                  <a:solidFill>
                    <a:srgbClr val="000000"/>
                  </a:solidFill>
                  <a:latin typeface="Arial" panose="020B0604020202020204"/>
                  <a:cs typeface="Calibri" panose="020F0502020204030204" pitchFamily="34" charset="0"/>
                </a:rPr>
                <a:t>Awarded Cortana digital badges from Microsoft</a:t>
              </a:r>
            </a:p>
          </p:txBody>
        </p:sp>
        <p:sp>
          <p:nvSpPr>
            <p:cNvPr id="14" name="Content Placeholder 2"/>
            <p:cNvSpPr txBox="1">
              <a:spLocks/>
            </p:cNvSpPr>
            <p:nvPr/>
          </p:nvSpPr>
          <p:spPr>
            <a:xfrm>
              <a:off x="879595" y="277425"/>
              <a:ext cx="1229687" cy="464974"/>
            </a:xfrm>
            <a:prstGeom prst="rect">
              <a:avLst/>
            </a:prstGeom>
          </p:spPr>
          <p:txBody>
            <a:bodyPr vert="horz" wrap="none" lIns="0" tIns="0" rIns="0" bIns="0" rtlCol="0">
              <a:noAutofit/>
            </a:bodyPr>
            <a:lst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a:lstStyle>
            <a:p>
              <a:pPr defTabSz="761913">
                <a:spcBef>
                  <a:spcPts val="500"/>
                </a:spcBef>
                <a:defRPr/>
              </a:pPr>
              <a:r>
                <a:rPr lang="en-US" sz="1800" b="1" dirty="0">
                  <a:solidFill>
                    <a:srgbClr val="00B050"/>
                  </a:solidFill>
                  <a:latin typeface="Arial" panose="020B0604020202020204"/>
                  <a:cs typeface="Calibri" panose="020F0502020204030204" pitchFamily="34" charset="0"/>
                </a:rPr>
                <a:t>370+</a:t>
              </a:r>
            </a:p>
          </p:txBody>
        </p:sp>
        <p:sp>
          <p:nvSpPr>
            <p:cNvPr id="15" name="Content Placeholder 2"/>
            <p:cNvSpPr txBox="1">
              <a:spLocks/>
            </p:cNvSpPr>
            <p:nvPr/>
          </p:nvSpPr>
          <p:spPr>
            <a:xfrm>
              <a:off x="-84449" y="562565"/>
              <a:ext cx="2358224" cy="514722"/>
            </a:xfrm>
            <a:prstGeom prst="rect">
              <a:avLst/>
            </a:prstGeom>
          </p:spPr>
          <p:txBody>
            <a:bodyPr vert="horz" wrap="square" lIns="0" tIns="0" rIns="0" bIns="0" rtlCol="0">
              <a:noAutofit/>
            </a:bodyPr>
            <a:lstStyle>
              <a:lvl1pPr marL="0" indent="0" algn="l" defTabSz="1219170" rtl="0" eaLnBrk="1" latinLnBrk="0" hangingPunct="1">
                <a:lnSpc>
                  <a:spcPct val="100000"/>
                </a:lnSpc>
                <a:spcBef>
                  <a:spcPts val="8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304792" indent="-304792" algn="l" defTabSz="1219170" rtl="0" eaLnBrk="1" latinLnBrk="0" hangingPunct="1">
                <a:lnSpc>
                  <a:spcPct val="100000"/>
                </a:lnSpc>
                <a:spcBef>
                  <a:spcPts val="800"/>
                </a:spcBef>
                <a:buClrTx/>
                <a:buSzPct val="125000"/>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609585"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3pPr>
              <a:lvl4pPr marL="914377" indent="-304792" algn="l" defTabSz="1219170" rtl="0" eaLnBrk="1" latinLnBrk="0" hangingPunct="1">
                <a:lnSpc>
                  <a:spcPct val="100000"/>
                </a:lnSpc>
                <a:spcBef>
                  <a:spcPts val="533"/>
                </a:spcBef>
                <a:buClrTx/>
                <a:buSzPct val="100000"/>
                <a:buFont typeface="Courier New" panose="02070309020205020404" pitchFamily="49" charset="0"/>
                <a:buChar char="o"/>
                <a:defRPr sz="2133" kern="1200">
                  <a:solidFill>
                    <a:schemeClr val="tx2"/>
                  </a:solidFill>
                  <a:latin typeface="Arial" panose="020B0604020202020204" pitchFamily="34" charset="0"/>
                  <a:ea typeface="+mn-ea"/>
                  <a:cs typeface="Arial" panose="020B0604020202020204" pitchFamily="34" charset="0"/>
                </a:defRPr>
              </a:lvl4pPr>
              <a:lvl5pPr marL="1219170" indent="-304792" algn="l" defTabSz="1219170" rtl="0" eaLnBrk="1" latinLnBrk="0" hangingPunct="1">
                <a:lnSpc>
                  <a:spcPct val="100000"/>
                </a:lnSpc>
                <a:spcBef>
                  <a:spcPts val="533"/>
                </a:spcBef>
                <a:buClrTx/>
                <a:buSzPct val="100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5pPr>
              <a:lvl6pPr marL="1523962" indent="-304792" algn="l" defTabSz="121917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54" indent="-304792" algn="l" defTabSz="121917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547" indent="-304792" algn="l" defTabSz="121917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547" indent="-304792" algn="l" defTabSz="121917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a:lstStyle>
            <a:p>
              <a:pPr algn="ctr" defTabSz="761913">
                <a:spcBef>
                  <a:spcPts val="500"/>
                </a:spcBef>
                <a:defRPr/>
              </a:pPr>
              <a:r>
                <a:rPr lang="en-US" sz="1050" dirty="0">
                  <a:solidFill>
                    <a:srgbClr val="000000"/>
                  </a:solidFill>
                  <a:latin typeface="Arial" panose="020B0604020202020204"/>
                  <a:cs typeface="Calibri" panose="020F0502020204030204" pitchFamily="34" charset="0"/>
                </a:rPr>
                <a:t>Clients</a:t>
              </a:r>
            </a:p>
          </p:txBody>
        </p:sp>
        <p:cxnSp>
          <p:nvCxnSpPr>
            <p:cNvPr id="16" name="Straight Connector 15"/>
            <p:cNvCxnSpPr/>
            <p:nvPr/>
          </p:nvCxnSpPr>
          <p:spPr>
            <a:xfrm flipV="1">
              <a:off x="2133351" y="317484"/>
              <a:ext cx="0" cy="5403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727669" y="291106"/>
              <a:ext cx="0" cy="5403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400604" y="291106"/>
              <a:ext cx="0" cy="5403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429143" y="291106"/>
              <a:ext cx="0" cy="5403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368457" y="2383943"/>
            <a:ext cx="2194560" cy="27432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defRPr/>
            </a:pPr>
            <a:r>
              <a:rPr lang="en-US" dirty="0">
                <a:solidFill>
                  <a:srgbClr val="000000"/>
                </a:solidFill>
                <a:latin typeface="Arial" panose="020B0604020202020204"/>
              </a:rPr>
              <a:t>KEY OFFERINGS</a:t>
            </a:r>
          </a:p>
        </p:txBody>
      </p:sp>
      <p:sp>
        <p:nvSpPr>
          <p:cNvPr id="30" name="TextBox 29"/>
          <p:cNvSpPr txBox="1"/>
          <p:nvPr/>
        </p:nvSpPr>
        <p:spPr>
          <a:xfrm flipH="1">
            <a:off x="6488629" y="2383943"/>
            <a:ext cx="2194560" cy="274320"/>
          </a:xfrm>
          <a:prstGeom prst="rect">
            <a:avLst/>
          </a:prstGeom>
          <a:solidFill>
            <a:schemeClr val="bg1"/>
          </a:solidFill>
          <a:ln>
            <a:solidFill>
              <a:srgbClr val="00B050"/>
            </a:solidFill>
          </a:ln>
        </p:spPr>
        <p:txBody>
          <a:bodyPr wrap="square" rtlCol="0" anchor="ctr" anchorCtr="0">
            <a:noAutofit/>
          </a:bodyPr>
          <a:lstStyle>
            <a:defPPr>
              <a:defRPr lang="en-US"/>
            </a:defPPr>
            <a:lvl1pPr algn="ctr" defTabSz="609459">
              <a:defRPr sz="1400" b="1">
                <a:solidFill>
                  <a:prstClr val="white"/>
                </a:solidFill>
              </a:defRPr>
            </a:lvl1pPr>
          </a:lstStyle>
          <a:p>
            <a:pPr defTabSz="609429">
              <a:defRPr/>
            </a:pPr>
            <a:r>
              <a:rPr lang="en-US" sz="1350" b="0" dirty="0">
                <a:solidFill>
                  <a:srgbClr val="000000"/>
                </a:solidFill>
                <a:latin typeface="Arial" panose="020B0604020202020204"/>
              </a:rPr>
              <a:t>SERVICE PORTFOLIO</a:t>
            </a:r>
          </a:p>
        </p:txBody>
      </p:sp>
      <p:sp>
        <p:nvSpPr>
          <p:cNvPr id="31" name="TextBox 30"/>
          <p:cNvSpPr txBox="1"/>
          <p:nvPr/>
        </p:nvSpPr>
        <p:spPr>
          <a:xfrm>
            <a:off x="6545567" y="2722531"/>
            <a:ext cx="2340470" cy="1814599"/>
          </a:xfrm>
          <a:prstGeom prst="rect">
            <a:avLst/>
          </a:prstGeom>
        </p:spPr>
        <p:txBody>
          <a:bodyPr wrap="square" lIns="0" tIns="0" rIns="0" bIns="0" rtlCol="0">
            <a:spAutoFit/>
          </a:bodyPr>
          <a:lstStyle/>
          <a:p>
            <a:pPr marL="90488" indent="-90488" defTabSz="685783">
              <a:lnSpc>
                <a:spcPct val="150000"/>
              </a:lnSpc>
              <a:buFont typeface="Arial" panose="020B0604020202020204" pitchFamily="34" charset="0"/>
              <a:buChar char="/"/>
              <a:defRPr/>
            </a:pPr>
            <a:r>
              <a:rPr lang="en-US" sz="998" dirty="0">
                <a:solidFill>
                  <a:srgbClr val="000000"/>
                </a:solidFill>
                <a:latin typeface="Arial" panose="020B0604020202020204"/>
                <a:cs typeface="Calibri" panose="020F0502020204030204" pitchFamily="34" charset="0"/>
              </a:rPr>
              <a:t>Expert Services</a:t>
            </a:r>
          </a:p>
          <a:p>
            <a:pPr marL="90488" indent="-90488" defTabSz="685783">
              <a:lnSpc>
                <a:spcPct val="150000"/>
              </a:lnSpc>
              <a:buFont typeface="Arial" panose="020B0604020202020204" pitchFamily="34" charset="0"/>
              <a:buChar char="/"/>
              <a:defRPr/>
            </a:pPr>
            <a:r>
              <a:rPr lang="en-US" sz="998" dirty="0">
                <a:solidFill>
                  <a:srgbClr val="000000"/>
                </a:solidFill>
                <a:latin typeface="Arial" panose="020B0604020202020204"/>
                <a:cs typeface="Calibri" panose="020F0502020204030204" pitchFamily="34" charset="0"/>
              </a:rPr>
              <a:t>Migration Services/ DB Upgrade</a:t>
            </a:r>
          </a:p>
          <a:p>
            <a:pPr marL="90488" indent="-90488" defTabSz="685783">
              <a:lnSpc>
                <a:spcPct val="150000"/>
              </a:lnSpc>
              <a:buFont typeface="Arial" panose="020B0604020202020204" pitchFamily="34" charset="0"/>
              <a:buChar char="/"/>
              <a:defRPr/>
            </a:pPr>
            <a:r>
              <a:rPr lang="en-US" sz="998" dirty="0">
                <a:solidFill>
                  <a:srgbClr val="000000"/>
                </a:solidFill>
                <a:latin typeface="Arial" panose="020B0604020202020204"/>
                <a:cs typeface="Calibri" panose="020F0502020204030204" pitchFamily="34" charset="0"/>
              </a:rPr>
              <a:t>Data Estate Modernization</a:t>
            </a:r>
          </a:p>
          <a:p>
            <a:pPr marL="90488" indent="-90488" defTabSz="685783">
              <a:lnSpc>
                <a:spcPct val="150000"/>
              </a:lnSpc>
              <a:buFont typeface="Arial" panose="020B0604020202020204" pitchFamily="34" charset="0"/>
              <a:buChar char="/"/>
              <a:defRPr/>
            </a:pPr>
            <a:r>
              <a:rPr lang="en-US" sz="998" dirty="0">
                <a:solidFill>
                  <a:srgbClr val="000000"/>
                </a:solidFill>
                <a:latin typeface="Arial" panose="020B0604020202020204"/>
                <a:cs typeface="Calibri" panose="020F0502020204030204" pitchFamily="34" charset="0"/>
              </a:rPr>
              <a:t>Visualization</a:t>
            </a:r>
          </a:p>
          <a:p>
            <a:pPr marL="90488" indent="-90488" defTabSz="685783">
              <a:lnSpc>
                <a:spcPct val="150000"/>
              </a:lnSpc>
              <a:buFont typeface="Arial" panose="020B0604020202020204" pitchFamily="34" charset="0"/>
              <a:buChar char="/"/>
              <a:defRPr/>
            </a:pPr>
            <a:r>
              <a:rPr lang="en-US" sz="998" dirty="0">
                <a:solidFill>
                  <a:srgbClr val="000000"/>
                </a:solidFill>
                <a:latin typeface="Arial" panose="020B0604020202020204"/>
                <a:cs typeface="Calibri" panose="020F0502020204030204" pitchFamily="34" charset="0"/>
              </a:rPr>
              <a:t>Platform Modernization</a:t>
            </a:r>
          </a:p>
          <a:p>
            <a:pPr marL="90488" indent="-90488" defTabSz="685783">
              <a:lnSpc>
                <a:spcPct val="150000"/>
              </a:lnSpc>
              <a:buFont typeface="Arial" panose="020B0604020202020204" pitchFamily="34" charset="0"/>
              <a:buChar char="/"/>
              <a:defRPr/>
            </a:pPr>
            <a:r>
              <a:rPr lang="en-US" sz="998" dirty="0">
                <a:solidFill>
                  <a:srgbClr val="000000"/>
                </a:solidFill>
                <a:latin typeface="Arial" panose="020B0604020202020204"/>
                <a:cs typeface="Calibri" panose="020F0502020204030204" pitchFamily="34" charset="0"/>
              </a:rPr>
              <a:t>IOT / Real time Streaming</a:t>
            </a:r>
          </a:p>
          <a:p>
            <a:pPr marL="90488" indent="-90488" defTabSz="685783">
              <a:lnSpc>
                <a:spcPct val="150000"/>
              </a:lnSpc>
              <a:buFont typeface="Arial" panose="020B0604020202020204" pitchFamily="34" charset="0"/>
              <a:buChar char="/"/>
              <a:defRPr/>
            </a:pPr>
            <a:r>
              <a:rPr lang="en-US" sz="998" dirty="0">
                <a:solidFill>
                  <a:srgbClr val="000000"/>
                </a:solidFill>
                <a:latin typeface="Arial" panose="020B0604020202020204"/>
                <a:cs typeface="Calibri" panose="020F0502020204030204" pitchFamily="34" charset="0"/>
              </a:rPr>
              <a:t>Predictive &amp; Prescriptive Analytics</a:t>
            </a:r>
          </a:p>
          <a:p>
            <a:pPr marL="90488" indent="-90488" defTabSz="685783">
              <a:lnSpc>
                <a:spcPct val="150000"/>
              </a:lnSpc>
              <a:buFont typeface="Arial" panose="020B0604020202020204" pitchFamily="34" charset="0"/>
              <a:buChar char="/"/>
              <a:defRPr/>
            </a:pPr>
            <a:r>
              <a:rPr lang="en-US" sz="998" dirty="0">
                <a:solidFill>
                  <a:srgbClr val="000000"/>
                </a:solidFill>
                <a:latin typeface="Arial" panose="020B0604020202020204"/>
                <a:cs typeface="Calibri" panose="020F0502020204030204" pitchFamily="34" charset="0"/>
              </a:rPr>
              <a:t>AI</a:t>
            </a:r>
            <a:endParaRPr lang="en-US" sz="998" dirty="0">
              <a:solidFill>
                <a:srgbClr val="666666"/>
              </a:solidFill>
              <a:latin typeface="Arial" panose="020B0604020202020204"/>
            </a:endParaRPr>
          </a:p>
        </p:txBody>
      </p:sp>
      <p:sp>
        <p:nvSpPr>
          <p:cNvPr id="32" name="Rectangle 31"/>
          <p:cNvSpPr/>
          <p:nvPr/>
        </p:nvSpPr>
        <p:spPr>
          <a:xfrm>
            <a:off x="336808" y="2722531"/>
            <a:ext cx="2122825" cy="2024087"/>
          </a:xfrm>
          <a:prstGeom prst="rect">
            <a:avLst/>
          </a:prstGeom>
        </p:spPr>
        <p:txBody>
          <a:bodyPr wrap="square" numCol="1" anchor="t">
            <a:noAutofit/>
          </a:bodyPr>
          <a:lstStyle/>
          <a:p>
            <a:pPr marL="90488" indent="-90488" defTabSz="685732">
              <a:spcAft>
                <a:spcPts val="1200"/>
              </a:spcAft>
              <a:buFont typeface="Arial" panose="020B0604020202020204" pitchFamily="34" charset="0"/>
              <a:buChar char="/"/>
              <a:defRPr/>
            </a:pPr>
            <a:r>
              <a:rPr lang="en-US" sz="998" kern="0" dirty="0">
                <a:solidFill>
                  <a:srgbClr val="141414"/>
                </a:solidFill>
                <a:latin typeface="Arial" panose="020B0604020202020204"/>
                <a:cs typeface="Calibri" pitchFamily="34" charset="0"/>
              </a:rPr>
              <a:t>CIMBA(Cognizant Intelligent Microsoft Bots in Action) </a:t>
            </a:r>
          </a:p>
          <a:p>
            <a:pPr marL="90488" indent="-90488" defTabSz="685732">
              <a:spcAft>
                <a:spcPts val="1200"/>
              </a:spcAft>
              <a:buFont typeface="Arial" panose="020B0604020202020204" pitchFamily="34" charset="0"/>
              <a:buChar char="/"/>
              <a:defRPr/>
            </a:pPr>
            <a:r>
              <a:rPr lang="en-US" sz="998" kern="0" dirty="0">
                <a:solidFill>
                  <a:srgbClr val="141414"/>
                </a:solidFill>
                <a:latin typeface="Arial" panose="020B0604020202020204"/>
                <a:cs typeface="Calibri" pitchFamily="34" charset="0"/>
              </a:rPr>
              <a:t>Cognizant Data Modernization Method</a:t>
            </a:r>
          </a:p>
          <a:p>
            <a:pPr marL="90488" indent="-90488" defTabSz="685732">
              <a:spcAft>
                <a:spcPts val="1200"/>
              </a:spcAft>
              <a:buFont typeface="Arial" panose="020B0604020202020204" pitchFamily="34" charset="0"/>
              <a:buChar char="/"/>
              <a:defRPr/>
            </a:pPr>
            <a:r>
              <a:rPr lang="en-US" sz="998" kern="0" dirty="0">
                <a:solidFill>
                  <a:srgbClr val="141414"/>
                </a:solidFill>
                <a:latin typeface="Arial" panose="020B0604020202020204"/>
                <a:cs typeface="Calibri" pitchFamily="34" charset="0"/>
              </a:rPr>
              <a:t>Data Modernization Platform- BigDecisions</a:t>
            </a:r>
          </a:p>
          <a:p>
            <a:pPr marL="90488" indent="-90488" defTabSz="685732">
              <a:lnSpc>
                <a:spcPct val="150000"/>
              </a:lnSpc>
              <a:spcAft>
                <a:spcPts val="1200"/>
              </a:spcAft>
              <a:buFont typeface="Arial" panose="020B0604020202020204" pitchFamily="34" charset="0"/>
              <a:buChar char="/"/>
              <a:defRPr/>
            </a:pPr>
            <a:r>
              <a:rPr lang="en-US" sz="998" kern="0" dirty="0" err="1">
                <a:solidFill>
                  <a:srgbClr val="141414"/>
                </a:solidFill>
                <a:latin typeface="Arial" panose="020B0604020202020204"/>
                <a:cs typeface="Calibri" pitchFamily="34" charset="0"/>
              </a:rPr>
              <a:t>BigFrame</a:t>
            </a:r>
            <a:endParaRPr lang="en-US" sz="998" kern="0" dirty="0">
              <a:solidFill>
                <a:srgbClr val="141414"/>
              </a:solidFill>
              <a:latin typeface="Arial" panose="020B0604020202020204"/>
              <a:cs typeface="Calibri" pitchFamily="34" charset="0"/>
            </a:endParaRPr>
          </a:p>
        </p:txBody>
      </p:sp>
      <p:sp>
        <p:nvSpPr>
          <p:cNvPr id="42" name="Rectangle 41"/>
          <p:cNvSpPr/>
          <p:nvPr/>
        </p:nvSpPr>
        <p:spPr>
          <a:xfrm>
            <a:off x="2839617" y="2722530"/>
            <a:ext cx="3206854" cy="1781578"/>
          </a:xfrm>
          <a:prstGeom prst="rect">
            <a:avLst/>
          </a:prstGeom>
        </p:spPr>
        <p:txBody>
          <a:bodyPr wrap="square" lIns="0">
            <a:spAutoFit/>
          </a:bodyPr>
          <a:lstStyle/>
          <a:p>
            <a:pPr marL="116030" lvl="2" defTabSz="609357">
              <a:defRPr/>
            </a:pPr>
            <a:r>
              <a:rPr lang="en-US" sz="998" b="1" dirty="0">
                <a:solidFill>
                  <a:srgbClr val="141414"/>
                </a:solidFill>
                <a:latin typeface="Arial" panose="020B0604020202020204"/>
                <a:ea typeface="Segoe UI" panose="020B0502040204020203" pitchFamily="34" charset="0"/>
                <a:cs typeface="Calibri" panose="020F0502020204030204" pitchFamily="34" charset="0"/>
              </a:rPr>
              <a:t>2019 </a:t>
            </a:r>
            <a:r>
              <a:rPr lang="en-US" sz="998" dirty="0">
                <a:solidFill>
                  <a:srgbClr val="141414"/>
                </a:solidFill>
                <a:latin typeface="Arial" panose="020B0604020202020204"/>
                <a:ea typeface="Segoe UI" panose="020B0502040204020203" pitchFamily="34" charset="0"/>
                <a:cs typeface="Calibri" panose="020F0502020204030204" pitchFamily="34" charset="0"/>
              </a:rPr>
              <a:t>Partner of the Year- Data Estate Modernization</a:t>
            </a:r>
          </a:p>
          <a:p>
            <a:pPr marL="116030" lvl="2" defTabSz="609357">
              <a:defRPr/>
            </a:pPr>
            <a:r>
              <a:rPr lang="en-US" sz="998" b="1" dirty="0">
                <a:solidFill>
                  <a:srgbClr val="141414"/>
                </a:solidFill>
                <a:latin typeface="Arial" panose="020B0604020202020204"/>
                <a:ea typeface="Segoe UI" panose="020B0502040204020203" pitchFamily="34" charset="0"/>
                <a:cs typeface="Calibri" panose="020F0502020204030204" pitchFamily="34" charset="0"/>
              </a:rPr>
              <a:t>2019 </a:t>
            </a:r>
            <a:r>
              <a:rPr lang="en-US" sz="998" dirty="0">
                <a:solidFill>
                  <a:srgbClr val="141414"/>
                </a:solidFill>
                <a:latin typeface="Arial" panose="020B0604020202020204"/>
                <a:ea typeface="Segoe UI" panose="020B0502040204020203" pitchFamily="34" charset="0"/>
                <a:cs typeface="Calibri" panose="020F0502020204030204" pitchFamily="34" charset="0"/>
              </a:rPr>
              <a:t>CII Excellence Awards | Best of CII - Category: Technology Innovation </a:t>
            </a:r>
          </a:p>
          <a:p>
            <a:pPr marL="116030" lvl="2" defTabSz="609357">
              <a:defRPr/>
            </a:pPr>
            <a:r>
              <a:rPr lang="en-US" sz="998" b="1" dirty="0">
                <a:solidFill>
                  <a:srgbClr val="141414"/>
                </a:solidFill>
                <a:latin typeface="Arial" panose="020B0604020202020204"/>
                <a:ea typeface="Segoe UI" panose="020B0502040204020203" pitchFamily="34" charset="0"/>
                <a:cs typeface="Calibri" panose="020F0502020204030204" pitchFamily="34" charset="0"/>
              </a:rPr>
              <a:t>2018 </a:t>
            </a:r>
            <a:r>
              <a:rPr lang="en-US" sz="998" dirty="0">
                <a:solidFill>
                  <a:srgbClr val="141414"/>
                </a:solidFill>
                <a:latin typeface="Arial" panose="020B0604020202020204"/>
                <a:ea typeface="Segoe UI" panose="020B0502040204020203" pitchFamily="34" charset="0"/>
                <a:cs typeface="Calibri" panose="020F0502020204030204" pitchFamily="34" charset="0"/>
              </a:rPr>
              <a:t>Big Data Analytics Partner of the Year</a:t>
            </a:r>
          </a:p>
          <a:p>
            <a:pPr marL="116030" lvl="2" defTabSz="609357">
              <a:defRPr/>
            </a:pPr>
            <a:r>
              <a:rPr lang="en-US" sz="998" b="1" dirty="0">
                <a:solidFill>
                  <a:srgbClr val="141414"/>
                </a:solidFill>
                <a:latin typeface="Arial" panose="020B0604020202020204"/>
                <a:ea typeface="Segoe UI" panose="020B0502040204020203" pitchFamily="34" charset="0"/>
                <a:cs typeface="Calibri" panose="020F0502020204030204" pitchFamily="34" charset="0"/>
              </a:rPr>
              <a:t>2018 </a:t>
            </a:r>
            <a:r>
              <a:rPr lang="en-US" sz="998" dirty="0" err="1">
                <a:solidFill>
                  <a:srgbClr val="141414"/>
                </a:solidFill>
                <a:latin typeface="Arial" panose="020B0604020202020204"/>
                <a:ea typeface="Segoe UI" panose="020B0502040204020203" pitchFamily="34" charset="0"/>
                <a:cs typeface="Calibri" panose="020F0502020204030204" pitchFamily="34" charset="0"/>
              </a:rPr>
              <a:t>HfS</a:t>
            </a:r>
            <a:r>
              <a:rPr lang="en-US" sz="998" dirty="0">
                <a:solidFill>
                  <a:srgbClr val="141414"/>
                </a:solidFill>
                <a:latin typeface="Arial" panose="020B0604020202020204"/>
                <a:ea typeface="Segoe UI" panose="020B0502040204020203" pitchFamily="34" charset="0"/>
                <a:cs typeface="Calibri" panose="020F0502020204030204" pitchFamily="34" charset="0"/>
              </a:rPr>
              <a:t> Ranking # 2- among Top 10 Cognitive Assistant Service Provider</a:t>
            </a:r>
          </a:p>
          <a:p>
            <a:pPr marL="116030" lvl="2" defTabSz="609357">
              <a:defRPr/>
            </a:pPr>
            <a:r>
              <a:rPr lang="en-US" sz="998" b="1" dirty="0">
                <a:solidFill>
                  <a:srgbClr val="141414"/>
                </a:solidFill>
                <a:latin typeface="Arial" panose="020B0604020202020204"/>
                <a:ea typeface="Segoe UI" panose="020B0502040204020203" pitchFamily="34" charset="0"/>
                <a:cs typeface="Calibri" panose="020F0502020204030204" pitchFamily="34" charset="0"/>
              </a:rPr>
              <a:t>2018 </a:t>
            </a:r>
            <a:r>
              <a:rPr lang="en-US" sz="998" dirty="0">
                <a:solidFill>
                  <a:srgbClr val="141414"/>
                </a:solidFill>
                <a:latin typeface="Arial" panose="020B0604020202020204"/>
                <a:ea typeface="Segoe UI" panose="020B0502040204020203" pitchFamily="34" charset="0"/>
                <a:cs typeface="Calibri" panose="020F0502020204030204" pitchFamily="34" charset="0"/>
              </a:rPr>
              <a:t>Top performer 2018 Microsoft Platform Modernization Database Innovation GSI Award</a:t>
            </a:r>
          </a:p>
          <a:p>
            <a:pPr marL="116030" lvl="2" defTabSz="609357">
              <a:defRPr/>
            </a:pPr>
            <a:r>
              <a:rPr lang="en-US" sz="998" b="1" dirty="0">
                <a:solidFill>
                  <a:srgbClr val="141414"/>
                </a:solidFill>
                <a:latin typeface="Arial" panose="020B0604020202020204"/>
                <a:ea typeface="Segoe UI" panose="020B0502040204020203" pitchFamily="34" charset="0"/>
                <a:cs typeface="Calibri" panose="020F0502020204030204" pitchFamily="34" charset="0"/>
              </a:rPr>
              <a:t>2017 </a:t>
            </a:r>
            <a:r>
              <a:rPr lang="en-US" sz="998" dirty="0">
                <a:solidFill>
                  <a:srgbClr val="141414"/>
                </a:solidFill>
                <a:latin typeface="Arial" panose="020B0604020202020204"/>
                <a:ea typeface="Segoe UI" panose="020B0502040204020203" pitchFamily="34" charset="0"/>
                <a:cs typeface="Calibri" panose="020F0502020204030204" pitchFamily="34" charset="0"/>
              </a:rPr>
              <a:t>Microsoft Data Platform Partner of the Year</a:t>
            </a:r>
          </a:p>
          <a:p>
            <a:pPr marL="116030" lvl="2" defTabSz="609357">
              <a:defRPr/>
            </a:pPr>
            <a:endParaRPr lang="en-US" sz="998" dirty="0">
              <a:solidFill>
                <a:srgbClr val="141414"/>
              </a:solidFill>
              <a:latin typeface="Arial" panose="020B0604020202020204"/>
              <a:ea typeface="Segoe UI" panose="020B0502040204020203" pitchFamily="34" charset="0"/>
              <a:cs typeface="Calibri" panose="020F0502020204030204" pitchFamily="34" charset="0"/>
            </a:endParaRPr>
          </a:p>
          <a:p>
            <a:pPr marL="116030" lvl="2" defTabSz="609357">
              <a:defRPr/>
            </a:pPr>
            <a:endParaRPr lang="en-US" sz="998" dirty="0">
              <a:solidFill>
                <a:srgbClr val="141414"/>
              </a:solidFill>
              <a:latin typeface="Arial" panose="020B0604020202020204"/>
              <a:ea typeface="Segoe UI" panose="020B0502040204020203" pitchFamily="34" charset="0"/>
              <a:cs typeface="Calibri" panose="020F0502020204030204" pitchFamily="34" charset="0"/>
            </a:endParaRPr>
          </a:p>
        </p:txBody>
      </p:sp>
      <p:sp>
        <p:nvSpPr>
          <p:cNvPr id="55" name="Rectangle 54"/>
          <p:cNvSpPr/>
          <p:nvPr/>
        </p:nvSpPr>
        <p:spPr>
          <a:xfrm>
            <a:off x="2925446" y="2391380"/>
            <a:ext cx="3022986" cy="27432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defRPr/>
            </a:pPr>
            <a:r>
              <a:rPr lang="en-US" dirty="0">
                <a:solidFill>
                  <a:srgbClr val="000000"/>
                </a:solidFill>
                <a:latin typeface="Arial" panose="020B0604020202020204"/>
              </a:rPr>
              <a:t>RECOGNITIONS</a:t>
            </a:r>
          </a:p>
        </p:txBody>
      </p:sp>
      <p:cxnSp>
        <p:nvCxnSpPr>
          <p:cNvPr id="57" name="Straight Connector 56"/>
          <p:cNvCxnSpPr/>
          <p:nvPr/>
        </p:nvCxnSpPr>
        <p:spPr>
          <a:xfrm>
            <a:off x="2151395" y="897046"/>
            <a:ext cx="0" cy="530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04751" y="897046"/>
            <a:ext cx="0" cy="530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48048" y="897046"/>
            <a:ext cx="0" cy="530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838157" y="897046"/>
            <a:ext cx="0" cy="530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68583" y="1670240"/>
            <a:ext cx="1763351" cy="414338"/>
          </a:xfrm>
          <a:prstGeom prst="rect">
            <a:avLst/>
          </a:prstGeom>
          <a:ln>
            <a:solidFill>
              <a:schemeClr val="tx1"/>
            </a:solidFill>
          </a:ln>
        </p:spPr>
      </p:pic>
      <p:pic>
        <p:nvPicPr>
          <p:cNvPr id="37" name="Picture 3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290758" y="1672693"/>
            <a:ext cx="1969886" cy="409433"/>
          </a:xfrm>
          <a:prstGeom prst="rect">
            <a:avLst/>
          </a:prstGeom>
          <a:ln>
            <a:solidFill>
              <a:schemeClr val="tx1"/>
            </a:solidFill>
          </a:ln>
        </p:spPr>
      </p:pic>
      <p:pic>
        <p:nvPicPr>
          <p:cNvPr id="38" name="Picture 3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39872" y="1676552"/>
            <a:ext cx="1603933" cy="401714"/>
          </a:xfrm>
          <a:prstGeom prst="rect">
            <a:avLst/>
          </a:prstGeom>
          <a:ln>
            <a:solidFill>
              <a:schemeClr val="tx1"/>
            </a:solidFill>
          </a:ln>
        </p:spPr>
      </p:pic>
      <p:sp>
        <p:nvSpPr>
          <p:cNvPr id="20" name="Footer Placeholder 19">
            <a:extLst>
              <a:ext uri="{FF2B5EF4-FFF2-40B4-BE49-F238E27FC236}">
                <a16:creationId xmlns:a16="http://schemas.microsoft.com/office/drawing/2014/main" id="{1B3B9682-A33A-174A-9833-4DC3E1E99E6C}"/>
              </a:ext>
            </a:extLst>
          </p:cNvPr>
          <p:cNvSpPr>
            <a:spLocks noGrp="1"/>
          </p:cNvSpPr>
          <p:nvPr>
            <p:ph type="ftr" sz="quarter" idx="12"/>
          </p:nvPr>
        </p:nvSpPr>
        <p:spPr/>
        <p:txBody>
          <a:bodyPr/>
          <a:lstStyle/>
          <a:p>
            <a:r>
              <a:rPr lang="en-US"/>
              <a:t>© 2020</a:t>
            </a:r>
          </a:p>
        </p:txBody>
      </p:sp>
      <p:sp>
        <p:nvSpPr>
          <p:cNvPr id="34" name="Slide Number Placeholder 4">
            <a:extLst>
              <a:ext uri="{FF2B5EF4-FFF2-40B4-BE49-F238E27FC236}">
                <a16:creationId xmlns:a16="http://schemas.microsoft.com/office/drawing/2014/main" id="{FF3FDB2B-9D6D-EA47-AF04-6CF4B022AD8D}"/>
              </a:ext>
            </a:extLst>
          </p:cNvPr>
          <p:cNvSpPr txBox="1">
            <a:spLocks/>
          </p:cNvSpPr>
          <p:nvPr/>
        </p:nvSpPr>
        <p:spPr>
          <a:xfrm>
            <a:off x="8728450" y="4810564"/>
            <a:ext cx="295274" cy="200055"/>
          </a:xfrm>
          <a:prstGeom prst="rect">
            <a:avLst/>
          </a:prstGeom>
          <a:ln w="6350">
            <a:noFill/>
          </a:ln>
        </p:spPr>
        <p:txBody>
          <a:bodyPr vert="horz" wrap="none" lIns="91440" tIns="45720" rIns="91440" bIns="45720" rtlCol="0" anchor="ctr">
            <a:spAutoFit/>
          </a:bodyPr>
          <a:lstStyle>
            <a:defPPr>
              <a:defRPr lang="en-US"/>
            </a:defPPr>
            <a:lvl1pPr marL="0" algn="ctr" defTabSz="342900" rtl="0" eaLnBrk="1" latinLnBrk="0" hangingPunct="1">
              <a:defRPr sz="700" kern="1200">
                <a:solidFill>
                  <a:schemeClr val="tx1">
                    <a:lumMod val="50000"/>
                    <a:lumOff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fld id="{CDEE2954-54E9-4846-B9AA-9D6731F553AF}" type="slidenum">
              <a:rPr lang="en-US" smtClean="0"/>
              <a:pPr/>
              <a:t>16</a:t>
            </a:fld>
            <a:endParaRPr lang="en-US" dirty="0"/>
          </a:p>
        </p:txBody>
      </p:sp>
      <p:sp>
        <p:nvSpPr>
          <p:cNvPr id="3" name="Slide Number Placeholder 2">
            <a:extLst>
              <a:ext uri="{FF2B5EF4-FFF2-40B4-BE49-F238E27FC236}">
                <a16:creationId xmlns:a16="http://schemas.microsoft.com/office/drawing/2014/main" id="{823B6C86-94E0-2448-8489-E07DA95C3976}"/>
              </a:ext>
            </a:extLst>
          </p:cNvPr>
          <p:cNvSpPr>
            <a:spLocks noGrp="1"/>
          </p:cNvSpPr>
          <p:nvPr>
            <p:ph type="sldNum" sz="quarter" idx="13"/>
          </p:nvPr>
        </p:nvSpPr>
        <p:spPr/>
        <p:txBody>
          <a:bodyPr/>
          <a:lstStyle/>
          <a:p>
            <a:fld id="{CDEE2954-54E9-4846-B9AA-9D6731F553AF}" type="slidenum">
              <a:rPr lang="en-US" smtClean="0"/>
              <a:pPr/>
              <a:t>16</a:t>
            </a:fld>
            <a:endParaRPr lang="en-US" dirty="0"/>
          </a:p>
        </p:txBody>
      </p:sp>
    </p:spTree>
    <p:extLst>
      <p:ext uri="{BB962C8B-B14F-4D97-AF65-F5344CB8AC3E}">
        <p14:creationId xmlns:p14="http://schemas.microsoft.com/office/powerpoint/2010/main" val="6890781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723d38b92e_0_0"/>
          <p:cNvSpPr txBox="1">
            <a:spLocks noGrp="1"/>
          </p:cNvSpPr>
          <p:nvPr>
            <p:ph type="title"/>
          </p:nvPr>
        </p:nvSpPr>
        <p:spPr>
          <a:prstGeom prst="rect">
            <a:avLst/>
          </a:prstGeom>
          <a:noFill/>
          <a:ln>
            <a:noFill/>
          </a:ln>
        </p:spPr>
        <p:txBody>
          <a:bodyPr spcFirstLastPara="1" vert="horz" wrap="square" lIns="91425" tIns="45694" rIns="91425" bIns="45694" rtlCol="0" anchor="t" anchorCtr="0">
            <a:noAutofit/>
          </a:bodyPr>
          <a:lstStyle/>
          <a:p>
            <a:pPr>
              <a:buSzPts val="2700"/>
            </a:pPr>
            <a:r>
              <a:rPr lang="de" dirty="0"/>
              <a:t>Day 1 </a:t>
            </a:r>
            <a:r>
              <a:rPr lang="de" dirty="0" err="1"/>
              <a:t>team</a:t>
            </a:r>
            <a:r>
              <a:rPr lang="de" dirty="0"/>
              <a:t> </a:t>
            </a:r>
            <a:r>
              <a:rPr lang="de" dirty="0" err="1"/>
              <a:t>profiles</a:t>
            </a:r>
            <a:endParaRPr dirty="0"/>
          </a:p>
        </p:txBody>
      </p:sp>
      <p:sp>
        <p:nvSpPr>
          <p:cNvPr id="220" name="Google Shape;220;g723d38b92e_0_0"/>
          <p:cNvSpPr txBox="1">
            <a:spLocks noGrp="1"/>
          </p:cNvSpPr>
          <p:nvPr>
            <p:ph type="ftr" sz="quarter" idx="12"/>
          </p:nvPr>
        </p:nvSpPr>
        <p:spPr>
          <a:prstGeom prst="rect">
            <a:avLst/>
          </a:prstGeom>
          <a:noFill/>
          <a:ln>
            <a:noFill/>
          </a:ln>
        </p:spPr>
        <p:txBody>
          <a:bodyPr spcFirstLastPara="1" vert="horz" wrap="square" lIns="91425" tIns="45694" rIns="91425" bIns="45694" rtlCol="0" anchor="ctr" anchorCtr="0">
            <a:noAutofit/>
          </a:bodyPr>
          <a:lstStyle/>
          <a:p>
            <a:r>
              <a:rPr lang="de"/>
              <a:t>© 2020</a:t>
            </a:r>
            <a:endParaRPr/>
          </a:p>
        </p:txBody>
      </p:sp>
      <p:sp>
        <p:nvSpPr>
          <p:cNvPr id="221" name="Google Shape;221;g723d38b92e_0_0"/>
          <p:cNvSpPr txBox="1">
            <a:spLocks noGrp="1"/>
          </p:cNvSpPr>
          <p:nvPr>
            <p:ph type="sldNum" sz="quarter" idx="13"/>
          </p:nvPr>
        </p:nvSpPr>
        <p:spPr>
          <a:prstGeom prst="rect">
            <a:avLst/>
          </a:prstGeom>
          <a:noFill/>
          <a:ln>
            <a:noFill/>
          </a:ln>
        </p:spPr>
        <p:txBody>
          <a:bodyPr spcFirstLastPara="1" vert="horz" wrap="square" lIns="91425" tIns="45694" rIns="91425" bIns="45694" rtlCol="0" anchor="ctr" anchorCtr="0">
            <a:noAutofit/>
          </a:bodyPr>
          <a:lstStyle/>
          <a:p>
            <a:fld id="{00000000-1234-1234-1234-123412341234}" type="slidenum">
              <a:rPr lang="de"/>
              <a:pPr/>
              <a:t>160</a:t>
            </a:fld>
            <a:endParaRPr/>
          </a:p>
        </p:txBody>
      </p:sp>
      <p:sp>
        <p:nvSpPr>
          <p:cNvPr id="213" name="Google Shape;213;g723d38b92e_0_0"/>
          <p:cNvSpPr/>
          <p:nvPr/>
        </p:nvSpPr>
        <p:spPr>
          <a:xfrm>
            <a:off x="1088214" y="2050753"/>
            <a:ext cx="3875672" cy="1771767"/>
          </a:xfrm>
          <a:prstGeom prst="rect">
            <a:avLst/>
          </a:prstGeom>
        </p:spPr>
        <p:txBody>
          <a:bodyPr wrap="square">
            <a:spAutoFit/>
          </a:bodyPr>
          <a:lstStyle/>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de" sz="900" dirty="0">
                <a:solidFill>
                  <a:schemeClr val="tx1">
                    <a:lumMod val="75000"/>
                    <a:lumOff val="25000"/>
                  </a:schemeClr>
                </a:solidFill>
                <a:latin typeface="Arial" panose="020B0604020202020204"/>
                <a:cs typeface="Arial" pitchFamily="34" charset="0"/>
              </a:rPr>
              <a:t>Chris </a:t>
            </a:r>
            <a:r>
              <a:rPr lang="de" sz="900" dirty="0" err="1">
                <a:solidFill>
                  <a:schemeClr val="tx1">
                    <a:lumMod val="75000"/>
                    <a:lumOff val="25000"/>
                  </a:schemeClr>
                </a:solidFill>
                <a:latin typeface="Arial" panose="020B0604020202020204"/>
                <a:cs typeface="Arial" pitchFamily="34" charset="0"/>
              </a:rPr>
              <a:t>is</a:t>
            </a:r>
            <a:r>
              <a:rPr lang="de" sz="900" dirty="0">
                <a:solidFill>
                  <a:schemeClr val="tx1">
                    <a:lumMod val="75000"/>
                    <a:lumOff val="25000"/>
                  </a:schemeClr>
                </a:solidFill>
                <a:latin typeface="Arial" panose="020B0604020202020204"/>
                <a:cs typeface="Arial" pitchFamily="34" charset="0"/>
              </a:rPr>
              <a:t> a Marketing Technology Consultant </a:t>
            </a:r>
            <a:r>
              <a:rPr lang="de" sz="900" dirty="0" err="1">
                <a:solidFill>
                  <a:schemeClr val="tx1">
                    <a:lumMod val="75000"/>
                    <a:lumOff val="25000"/>
                  </a:schemeClr>
                </a:solidFill>
                <a:latin typeface="Arial" panose="020B0604020202020204"/>
                <a:cs typeface="Arial" pitchFamily="34" charset="0"/>
              </a:rPr>
              <a:t>with</a:t>
            </a:r>
            <a:r>
              <a:rPr lang="de" sz="900" dirty="0">
                <a:solidFill>
                  <a:schemeClr val="tx1">
                    <a:lumMod val="75000"/>
                    <a:lumOff val="25000"/>
                  </a:schemeClr>
                </a:solidFill>
                <a:latin typeface="Arial" panose="020B0604020202020204"/>
                <a:cs typeface="Arial" pitchFamily="34" charset="0"/>
              </a:rPr>
              <a:t> +10 </a:t>
            </a:r>
            <a:r>
              <a:rPr lang="de" sz="900" dirty="0" err="1">
                <a:solidFill>
                  <a:schemeClr val="tx1">
                    <a:lumMod val="75000"/>
                    <a:lumOff val="25000"/>
                  </a:schemeClr>
                </a:solidFill>
                <a:latin typeface="Arial" panose="020B0604020202020204"/>
                <a:cs typeface="Arial" pitchFamily="34" charset="0"/>
              </a:rPr>
              <a:t>years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of</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experience</a:t>
            </a:r>
            <a:r>
              <a:rPr lang="de" sz="900" dirty="0">
                <a:solidFill>
                  <a:schemeClr val="tx1">
                    <a:lumMod val="75000"/>
                    <a:lumOff val="25000"/>
                  </a:schemeClr>
                </a:solidFill>
                <a:latin typeface="Arial" panose="020B0604020202020204"/>
                <a:cs typeface="Arial" pitchFamily="34" charset="0"/>
              </a:rPr>
              <a:t> in </a:t>
            </a:r>
            <a:r>
              <a:rPr lang="de" sz="900" dirty="0" err="1">
                <a:solidFill>
                  <a:schemeClr val="tx1">
                    <a:lumMod val="75000"/>
                    <a:lumOff val="25000"/>
                  </a:schemeClr>
                </a:solidFill>
                <a:latin typeface="Arial" panose="020B0604020202020204"/>
                <a:cs typeface="Arial" pitchFamily="34" charset="0"/>
              </a:rPr>
              <a:t>marketing</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automation</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solutions</a:t>
            </a:r>
            <a:r>
              <a:rPr lang="de" sz="900" dirty="0">
                <a:solidFill>
                  <a:schemeClr val="tx1">
                    <a:lumMod val="75000"/>
                    <a:lumOff val="25000"/>
                  </a:schemeClr>
                </a:solidFill>
                <a:latin typeface="Arial" panose="020B0604020202020204"/>
                <a:cs typeface="Arial" pitchFamily="34" charset="0"/>
              </a:rPr>
              <a:t>. Chris </a:t>
            </a:r>
            <a:r>
              <a:rPr lang="de" sz="900" dirty="0" err="1">
                <a:solidFill>
                  <a:schemeClr val="tx1">
                    <a:lumMod val="75000"/>
                    <a:lumOff val="25000"/>
                  </a:schemeClr>
                </a:solidFill>
                <a:latin typeface="Arial" panose="020B0604020202020204"/>
                <a:cs typeface="Arial" pitchFamily="34" charset="0"/>
              </a:rPr>
              <a:t>is</a:t>
            </a:r>
            <a:r>
              <a:rPr lang="de" sz="900" dirty="0">
                <a:solidFill>
                  <a:schemeClr val="tx1">
                    <a:lumMod val="75000"/>
                    <a:lumOff val="25000"/>
                  </a:schemeClr>
                </a:solidFill>
                <a:latin typeface="Arial" panose="020B0604020202020204"/>
                <a:cs typeface="Arial" pitchFamily="34" charset="0"/>
              </a:rPr>
              <a:t> an Adobe </a:t>
            </a:r>
            <a:r>
              <a:rPr lang="de" sz="900" dirty="0" err="1">
                <a:solidFill>
                  <a:schemeClr val="tx1">
                    <a:lumMod val="75000"/>
                    <a:lumOff val="25000"/>
                  </a:schemeClr>
                </a:solidFill>
                <a:latin typeface="Arial" panose="020B0604020202020204"/>
                <a:cs typeface="Arial" pitchFamily="34" charset="0"/>
              </a:rPr>
              <a:t>Campaign</a:t>
            </a:r>
            <a:r>
              <a:rPr lang="de" sz="900" dirty="0">
                <a:solidFill>
                  <a:schemeClr val="tx1">
                    <a:lumMod val="75000"/>
                    <a:lumOff val="25000"/>
                  </a:schemeClr>
                </a:solidFill>
                <a:latin typeface="Arial" panose="020B0604020202020204"/>
                <a:cs typeface="Arial" pitchFamily="34" charset="0"/>
              </a:rPr>
              <a:t> Standard SME, </a:t>
            </a:r>
            <a:r>
              <a:rPr lang="de" sz="900" dirty="0" err="1">
                <a:solidFill>
                  <a:schemeClr val="tx1">
                    <a:lumMod val="75000"/>
                    <a:lumOff val="25000"/>
                  </a:schemeClr>
                </a:solidFill>
                <a:latin typeface="Arial" panose="020B0604020202020204"/>
                <a:cs typeface="Arial" pitchFamily="34" charset="0"/>
              </a:rPr>
              <a:t>and</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has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worked</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with</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the</a:t>
            </a:r>
            <a:r>
              <a:rPr lang="de" sz="900" dirty="0">
                <a:solidFill>
                  <a:schemeClr val="tx1">
                    <a:lumMod val="75000"/>
                    <a:lumOff val="25000"/>
                  </a:schemeClr>
                </a:solidFill>
                <a:latin typeface="Arial" panose="020B0604020202020204"/>
                <a:cs typeface="Arial" pitchFamily="34" charset="0"/>
              </a:rPr>
              <a:t> Adobe </a:t>
            </a:r>
            <a:r>
              <a:rPr lang="de" sz="900" dirty="0" err="1">
                <a:solidFill>
                  <a:schemeClr val="tx1">
                    <a:lumMod val="75000"/>
                    <a:lumOff val="25000"/>
                  </a:schemeClr>
                </a:solidFill>
                <a:latin typeface="Arial" panose="020B0604020202020204"/>
                <a:cs typeface="Arial" pitchFamily="34" charset="0"/>
              </a:rPr>
              <a:t>team</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to</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help</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them</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produce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exams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for</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both</a:t>
            </a:r>
            <a:r>
              <a:rPr lang="de" sz="900" dirty="0">
                <a:solidFill>
                  <a:schemeClr val="tx1">
                    <a:lumMod val="75000"/>
                    <a:lumOff val="25000"/>
                  </a:schemeClr>
                </a:solidFill>
                <a:latin typeface="Arial" panose="020B0604020202020204"/>
                <a:cs typeface="Arial" pitchFamily="34" charset="0"/>
              </a:rPr>
              <a:t> Adobe </a:t>
            </a:r>
            <a:r>
              <a:rPr lang="de" sz="900" dirty="0" err="1">
                <a:solidFill>
                  <a:schemeClr val="tx1">
                    <a:lumMod val="75000"/>
                    <a:lumOff val="25000"/>
                  </a:schemeClr>
                </a:solidFill>
                <a:latin typeface="Arial" panose="020B0604020202020204"/>
                <a:cs typeface="Arial" pitchFamily="34" charset="0"/>
              </a:rPr>
              <a:t>Campaign</a:t>
            </a:r>
            <a:r>
              <a:rPr lang="de" sz="900" dirty="0">
                <a:solidFill>
                  <a:schemeClr val="tx1">
                    <a:lumMod val="75000"/>
                    <a:lumOff val="25000"/>
                  </a:schemeClr>
                </a:solidFill>
                <a:latin typeface="Arial" panose="020B0604020202020204"/>
                <a:cs typeface="Arial" pitchFamily="34" charset="0"/>
              </a:rPr>
              <a:t> Classic </a:t>
            </a:r>
            <a:r>
              <a:rPr lang="de" sz="900" dirty="0" err="1">
                <a:solidFill>
                  <a:schemeClr val="tx1">
                    <a:lumMod val="75000"/>
                    <a:lumOff val="25000"/>
                  </a:schemeClr>
                </a:solidFill>
                <a:latin typeface="Arial" panose="020B0604020202020204"/>
                <a:cs typeface="Arial" pitchFamily="34" charset="0"/>
              </a:rPr>
              <a:t>and</a:t>
            </a:r>
            <a:r>
              <a:rPr lang="de" sz="900" dirty="0">
                <a:solidFill>
                  <a:schemeClr val="tx1">
                    <a:lumMod val="75000"/>
                    <a:lumOff val="25000"/>
                  </a:schemeClr>
                </a:solidFill>
                <a:latin typeface="Arial" panose="020B0604020202020204"/>
                <a:cs typeface="Arial" pitchFamily="34" charset="0"/>
              </a:rPr>
              <a:t> Adobe </a:t>
            </a:r>
            <a:r>
              <a:rPr lang="de" sz="900" dirty="0" err="1">
                <a:solidFill>
                  <a:schemeClr val="tx1">
                    <a:lumMod val="75000"/>
                    <a:lumOff val="25000"/>
                  </a:schemeClr>
                </a:solidFill>
                <a:latin typeface="Arial" panose="020B0604020202020204"/>
                <a:cs typeface="Arial" pitchFamily="34" charset="0"/>
              </a:rPr>
              <a:t>Campaign</a:t>
            </a:r>
            <a:r>
              <a:rPr lang="de" sz="900" dirty="0">
                <a:solidFill>
                  <a:schemeClr val="tx1">
                    <a:lumMod val="75000"/>
                    <a:lumOff val="25000"/>
                  </a:schemeClr>
                </a:solidFill>
                <a:latin typeface="Arial" panose="020B0604020202020204"/>
                <a:cs typeface="Arial" pitchFamily="34" charset="0"/>
              </a:rPr>
              <a:t> Standard.</a:t>
            </a:r>
            <a:endParaRPr sz="900" dirty="0">
              <a:solidFill>
                <a:schemeClr val="tx1">
                  <a:lumMod val="75000"/>
                  <a:lumOff val="25000"/>
                </a:schemeClr>
              </a:solidFill>
              <a:latin typeface="Arial" panose="020B0604020202020204"/>
              <a:cs typeface="Arial" pitchFamily="34" charset="0"/>
            </a:endParaRP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de" sz="900" dirty="0">
                <a:solidFill>
                  <a:schemeClr val="tx1">
                    <a:lumMod val="75000"/>
                    <a:lumOff val="25000"/>
                  </a:schemeClr>
                </a:solidFill>
                <a:latin typeface="Arial" panose="020B0604020202020204"/>
                <a:cs typeface="Arial" pitchFamily="34" charset="0"/>
              </a:rPr>
              <a:t>Chris </a:t>
            </a:r>
            <a:r>
              <a:rPr lang="de" sz="900" dirty="0" err="1">
                <a:solidFill>
                  <a:schemeClr val="tx1">
                    <a:lumMod val="75000"/>
                    <a:lumOff val="25000"/>
                  </a:schemeClr>
                </a:solidFill>
                <a:latin typeface="Arial" panose="020B0604020202020204"/>
                <a:cs typeface="Arial" pitchFamily="34" charset="0"/>
              </a:rPr>
              <a:t>has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applied</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his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expertise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to</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projects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that</a:t>
            </a:r>
            <a:r>
              <a:rPr lang="de" sz="900" dirty="0">
                <a:solidFill>
                  <a:schemeClr val="tx1">
                    <a:lumMod val="75000"/>
                    <a:lumOff val="25000"/>
                  </a:schemeClr>
                </a:solidFill>
                <a:latin typeface="Arial" panose="020B0604020202020204"/>
                <a:cs typeface="Arial" pitchFamily="34" charset="0"/>
              </a:rPr>
              <a:t> span multiple </a:t>
            </a:r>
            <a:r>
              <a:rPr lang="de" sz="900" dirty="0" err="1">
                <a:solidFill>
                  <a:schemeClr val="tx1">
                    <a:lumMod val="75000"/>
                    <a:lumOff val="25000"/>
                  </a:schemeClr>
                </a:solidFill>
                <a:latin typeface="Arial" panose="020B0604020202020204"/>
                <a:cs typeface="Arial" pitchFamily="34" charset="0"/>
              </a:rPr>
              <a:t>verticals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During</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his</a:t>
            </a:r>
            <a:r>
              <a:rPr lang="de" sz="900" dirty="0">
                <a:solidFill>
                  <a:schemeClr val="tx1">
                    <a:lumMod val="75000"/>
                    <a:lumOff val="25000"/>
                  </a:schemeClr>
                </a:solidFill>
                <a:latin typeface="Arial" panose="020B0604020202020204"/>
                <a:cs typeface="Arial" pitchFamily="34" charset="0"/>
              </a:rPr>
              <a:t> time </a:t>
            </a:r>
            <a:r>
              <a:rPr lang="de" sz="900" dirty="0" err="1">
                <a:solidFill>
                  <a:schemeClr val="tx1">
                    <a:lumMod val="75000"/>
                    <a:lumOff val="25000"/>
                  </a:schemeClr>
                </a:solidFill>
                <a:latin typeface="Arial" panose="020B0604020202020204"/>
                <a:cs typeface="Arial" pitchFamily="34" charset="0"/>
              </a:rPr>
              <a:t>working</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with</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campaign</a:t>
            </a:r>
            <a:r>
              <a:rPr lang="de" sz="900" dirty="0">
                <a:solidFill>
                  <a:schemeClr val="tx1">
                    <a:lumMod val="75000"/>
                    <a:lumOff val="25000"/>
                  </a:schemeClr>
                </a:solidFill>
                <a:latin typeface="Arial" panose="020B0604020202020204"/>
                <a:cs typeface="Arial" pitchFamily="34" charset="0"/>
              </a:rPr>
              <a:t> he </a:t>
            </a:r>
            <a:r>
              <a:rPr lang="de" sz="900" dirty="0" err="1">
                <a:solidFill>
                  <a:schemeClr val="tx1">
                    <a:lumMod val="75000"/>
                    <a:lumOff val="25000"/>
                  </a:schemeClr>
                </a:solidFill>
                <a:latin typeface="Arial" panose="020B0604020202020204"/>
                <a:cs typeface="Arial" pitchFamily="34" charset="0"/>
              </a:rPr>
              <a:t>has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been</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responsible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for</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creating</a:t>
            </a:r>
            <a:r>
              <a:rPr lang="de" sz="900" dirty="0">
                <a:solidFill>
                  <a:schemeClr val="tx1">
                    <a:lumMod val="75000"/>
                    <a:lumOff val="25000"/>
                  </a:schemeClr>
                </a:solidFill>
                <a:latin typeface="Arial" panose="020B0604020202020204"/>
                <a:cs typeface="Arial" pitchFamily="34" charset="0"/>
              </a:rPr>
              <a:t>:</a:t>
            </a:r>
            <a:endParaRPr sz="900" dirty="0">
              <a:solidFill>
                <a:schemeClr val="tx1">
                  <a:lumMod val="75000"/>
                  <a:lumOff val="25000"/>
                </a:schemeClr>
              </a:solidFill>
              <a:latin typeface="Arial" panose="020B0604020202020204"/>
              <a:cs typeface="Arial" pitchFamily="34" charset="0"/>
            </a:endParaRPr>
          </a:p>
          <a:p>
            <a:pPr marL="182880" indent="-73152" fontAlgn="base">
              <a:lnSpc>
                <a:spcPct val="90000"/>
              </a:lnSpc>
              <a:spcAft>
                <a:spcPts val="200"/>
              </a:spcAft>
              <a:buSzPct val="120000"/>
              <a:buFont typeface="System Font Regular"/>
              <a:buChar char="-"/>
            </a:pPr>
            <a:r>
              <a:rPr lang="de" sz="800" i="1" dirty="0">
                <a:solidFill>
                  <a:schemeClr val="tx1">
                    <a:lumMod val="65000"/>
                    <a:lumOff val="35000"/>
                  </a:schemeClr>
                </a:solidFill>
                <a:latin typeface="Arial" panose="020B0604020202020204"/>
                <a:cs typeface="Arial" pitchFamily="34" charset="0"/>
              </a:rPr>
              <a:t>An email </a:t>
            </a:r>
            <a:r>
              <a:rPr lang="de" sz="800" i="1" dirty="0" err="1">
                <a:solidFill>
                  <a:schemeClr val="tx1">
                    <a:lumMod val="65000"/>
                    <a:lumOff val="35000"/>
                  </a:schemeClr>
                </a:solidFill>
                <a:latin typeface="Arial" panose="020B0604020202020204"/>
                <a:cs typeface="Arial" pitchFamily="34" charset="0"/>
              </a:rPr>
              <a:t>editor</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that</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gave</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clients</a:t>
            </a:r>
            <a:r>
              <a:rPr lang="de" sz="800" i="1" dirty="0">
                <a:solidFill>
                  <a:schemeClr val="tx1">
                    <a:lumMod val="65000"/>
                    <a:lumOff val="35000"/>
                  </a:schemeClr>
                </a:solidFill>
                <a:latin typeface="Arial" panose="020B0604020202020204"/>
                <a:cs typeface="Arial" pitchFamily="34" charset="0"/>
              </a:rPr>
              <a:t> a </a:t>
            </a:r>
            <a:r>
              <a:rPr lang="de" sz="800" i="1" dirty="0" err="1">
                <a:solidFill>
                  <a:schemeClr val="tx1">
                    <a:lumMod val="65000"/>
                    <a:lumOff val="35000"/>
                  </a:schemeClr>
                </a:solidFill>
                <a:latin typeface="Arial" panose="020B0604020202020204"/>
                <a:cs typeface="Arial" pitchFamily="34" charset="0"/>
              </a:rPr>
              <a:t>much</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improved</a:t>
            </a:r>
            <a:r>
              <a:rPr lang="de" sz="800" i="1" dirty="0">
                <a:solidFill>
                  <a:schemeClr val="tx1">
                    <a:lumMod val="65000"/>
                    <a:lumOff val="35000"/>
                  </a:schemeClr>
                </a:solidFill>
                <a:latin typeface="Arial" panose="020B0604020202020204"/>
                <a:cs typeface="Arial" pitchFamily="34" charset="0"/>
              </a:rPr>
              <a:t> email </a:t>
            </a:r>
            <a:r>
              <a:rPr lang="de" sz="800" i="1" dirty="0" err="1">
                <a:solidFill>
                  <a:schemeClr val="tx1">
                    <a:lumMod val="65000"/>
                    <a:lumOff val="35000"/>
                  </a:schemeClr>
                </a:solidFill>
                <a:latin typeface="Arial" panose="020B0604020202020204"/>
                <a:cs typeface="Arial" pitchFamily="34" charset="0"/>
              </a:rPr>
              <a:t>editing</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experience</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when</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compared</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to</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the</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standard</a:t>
            </a:r>
            <a:r>
              <a:rPr lang="de" sz="800" i="1" dirty="0">
                <a:solidFill>
                  <a:schemeClr val="tx1">
                    <a:lumMod val="65000"/>
                    <a:lumOff val="35000"/>
                  </a:schemeClr>
                </a:solidFill>
                <a:latin typeface="Arial" panose="020B0604020202020204"/>
                <a:cs typeface="Arial" pitchFamily="34" charset="0"/>
              </a:rPr>
              <a:t> ACC </a:t>
            </a:r>
            <a:r>
              <a:rPr lang="de" sz="800" i="1" dirty="0" err="1">
                <a:solidFill>
                  <a:schemeClr val="tx1">
                    <a:lumMod val="65000"/>
                    <a:lumOff val="35000"/>
                  </a:schemeClr>
                </a:solidFill>
                <a:latin typeface="Arial" panose="020B0604020202020204"/>
                <a:cs typeface="Arial" pitchFamily="34" charset="0"/>
              </a:rPr>
              <a:t>editor</a:t>
            </a:r>
            <a:r>
              <a:rPr lang="de" sz="800" i="1" dirty="0">
                <a:solidFill>
                  <a:schemeClr val="tx1">
                    <a:lumMod val="65000"/>
                    <a:lumOff val="35000"/>
                  </a:schemeClr>
                </a:solidFill>
                <a:latin typeface="Arial" panose="020B0604020202020204"/>
                <a:cs typeface="Arial" pitchFamily="34" charset="0"/>
              </a:rPr>
              <a:t>.</a:t>
            </a:r>
            <a:endParaRPr sz="800" i="1" dirty="0">
              <a:solidFill>
                <a:schemeClr val="tx1">
                  <a:lumMod val="65000"/>
                  <a:lumOff val="35000"/>
                </a:schemeClr>
              </a:solidFill>
              <a:latin typeface="Arial" panose="020B0604020202020204"/>
              <a:cs typeface="Arial" pitchFamily="34" charset="0"/>
            </a:endParaRPr>
          </a:p>
          <a:p>
            <a:pPr marL="182880" indent="-73152" fontAlgn="base">
              <a:lnSpc>
                <a:spcPct val="90000"/>
              </a:lnSpc>
              <a:spcAft>
                <a:spcPts val="200"/>
              </a:spcAft>
              <a:buSzPct val="120000"/>
              <a:buFont typeface="System Font Regular"/>
              <a:buChar char="-"/>
            </a:pPr>
            <a:r>
              <a:rPr lang="de" sz="800" i="1" dirty="0">
                <a:solidFill>
                  <a:schemeClr val="tx1">
                    <a:lumMod val="65000"/>
                    <a:lumOff val="35000"/>
                  </a:schemeClr>
                </a:solidFill>
                <a:latin typeface="Arial" panose="020B0604020202020204"/>
                <a:cs typeface="Arial" pitchFamily="34" charset="0"/>
              </a:rPr>
              <a:t>Custom </a:t>
            </a:r>
            <a:r>
              <a:rPr lang="de" sz="800" i="1" dirty="0" err="1">
                <a:solidFill>
                  <a:schemeClr val="tx1">
                    <a:lumMod val="65000"/>
                    <a:lumOff val="35000"/>
                  </a:schemeClr>
                </a:solidFill>
                <a:latin typeface="Arial" panose="020B0604020202020204"/>
                <a:cs typeface="Arial" pitchFamily="34" charset="0"/>
              </a:rPr>
              <a:t>channels</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for</a:t>
            </a:r>
            <a:r>
              <a:rPr lang="de" sz="800" i="1" dirty="0">
                <a:solidFill>
                  <a:schemeClr val="tx1">
                    <a:lumMod val="65000"/>
                    <a:lumOff val="35000"/>
                  </a:schemeClr>
                </a:solidFill>
                <a:latin typeface="Arial" panose="020B0604020202020204"/>
                <a:cs typeface="Arial" pitchFamily="34" charset="0"/>
              </a:rPr>
              <a:t> ACC - </a:t>
            </a:r>
            <a:r>
              <a:rPr lang="de" sz="800" i="1" dirty="0" err="1">
                <a:solidFill>
                  <a:schemeClr val="tx1">
                    <a:lumMod val="65000"/>
                    <a:lumOff val="35000"/>
                  </a:schemeClr>
                </a:solidFill>
                <a:latin typeface="Arial" panose="020B0604020202020204"/>
                <a:cs typeface="Arial" pitchFamily="34" charset="0"/>
              </a:rPr>
              <a:t>allowing</a:t>
            </a:r>
            <a:r>
              <a:rPr lang="de" sz="800" i="1" dirty="0">
                <a:solidFill>
                  <a:schemeClr val="tx1">
                    <a:lumMod val="65000"/>
                    <a:lumOff val="35000"/>
                  </a:schemeClr>
                </a:solidFill>
                <a:latin typeface="Arial" panose="020B0604020202020204"/>
                <a:cs typeface="Arial" pitchFamily="34" charset="0"/>
              </a:rPr>
              <a:t> AC </a:t>
            </a:r>
            <a:r>
              <a:rPr lang="de" sz="800" i="1" dirty="0" err="1">
                <a:solidFill>
                  <a:schemeClr val="tx1">
                    <a:lumMod val="65000"/>
                    <a:lumOff val="35000"/>
                  </a:schemeClr>
                </a:solidFill>
                <a:latin typeface="Arial" panose="020B0604020202020204"/>
                <a:cs typeface="Arial" pitchFamily="34" charset="0"/>
              </a:rPr>
              <a:t>to</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connect</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to</a:t>
            </a:r>
            <a:r>
              <a:rPr lang="de" sz="800" i="1" dirty="0">
                <a:solidFill>
                  <a:schemeClr val="tx1">
                    <a:lumMod val="65000"/>
                    <a:lumOff val="35000"/>
                  </a:schemeClr>
                </a:solidFill>
                <a:latin typeface="Arial" panose="020B0604020202020204"/>
                <a:cs typeface="Arial" pitchFamily="34" charset="0"/>
              </a:rPr>
              <a:t> non-standard </a:t>
            </a:r>
            <a:r>
              <a:rPr lang="de" sz="800" i="1" dirty="0" err="1">
                <a:solidFill>
                  <a:schemeClr val="tx1">
                    <a:lumMod val="65000"/>
                    <a:lumOff val="35000"/>
                  </a:schemeClr>
                </a:solidFill>
                <a:latin typeface="Arial" panose="020B0604020202020204"/>
                <a:cs typeface="Arial" pitchFamily="34" charset="0"/>
              </a:rPr>
              <a:t>channels</a:t>
            </a:r>
            <a:endParaRPr sz="800" i="1" dirty="0">
              <a:solidFill>
                <a:schemeClr val="tx1">
                  <a:lumMod val="65000"/>
                  <a:lumOff val="35000"/>
                </a:schemeClr>
              </a:solidFill>
              <a:latin typeface="Arial" panose="020B0604020202020204"/>
              <a:cs typeface="Arial" pitchFamily="34" charset="0"/>
            </a:endParaRPr>
          </a:p>
          <a:p>
            <a:pPr marL="182880" indent="-73152" fontAlgn="base">
              <a:lnSpc>
                <a:spcPct val="90000"/>
              </a:lnSpc>
              <a:spcAft>
                <a:spcPts val="200"/>
              </a:spcAft>
              <a:buSzPct val="120000"/>
              <a:buFont typeface="System Font Regular"/>
              <a:buChar char="-"/>
            </a:pPr>
            <a:r>
              <a:rPr lang="de" sz="800" i="1" dirty="0" err="1">
                <a:solidFill>
                  <a:schemeClr val="tx1">
                    <a:lumMod val="65000"/>
                    <a:lumOff val="35000"/>
                  </a:schemeClr>
                </a:solidFill>
                <a:latin typeface="Arial" panose="020B0604020202020204"/>
                <a:cs typeface="Arial" pitchFamily="34" charset="0"/>
              </a:rPr>
              <a:t>Automated</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campaigning</a:t>
            </a:r>
            <a:r>
              <a:rPr lang="de" sz="800" i="1" dirty="0">
                <a:solidFill>
                  <a:schemeClr val="tx1">
                    <a:lumMod val="65000"/>
                    <a:lumOff val="35000"/>
                  </a:schemeClr>
                </a:solidFill>
                <a:latin typeface="Arial" panose="020B0604020202020204"/>
                <a:cs typeface="Arial" pitchFamily="34" charset="0"/>
              </a:rPr>
              <a:t> - </a:t>
            </a:r>
            <a:r>
              <a:rPr lang="de" sz="800" i="1" dirty="0" err="1">
                <a:solidFill>
                  <a:schemeClr val="tx1">
                    <a:lumMod val="65000"/>
                    <a:lumOff val="35000"/>
                  </a:schemeClr>
                </a:solidFill>
                <a:latin typeface="Arial" panose="020B0604020202020204"/>
                <a:cs typeface="Arial" pitchFamily="34" charset="0"/>
              </a:rPr>
              <a:t>allowing</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clients</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to</a:t>
            </a:r>
            <a:r>
              <a:rPr lang="de" sz="800" i="1" dirty="0">
                <a:solidFill>
                  <a:schemeClr val="tx1">
                    <a:lumMod val="65000"/>
                    <a:lumOff val="35000"/>
                  </a:schemeClr>
                </a:solidFill>
                <a:latin typeface="Arial" panose="020B0604020202020204"/>
                <a:cs typeface="Arial" pitchFamily="34" charset="0"/>
              </a:rPr>
              <a:t> </a:t>
            </a:r>
            <a:r>
              <a:rPr lang="de" sz="800" i="1" dirty="0" err="1">
                <a:solidFill>
                  <a:schemeClr val="tx1">
                    <a:lumMod val="65000"/>
                    <a:lumOff val="35000"/>
                  </a:schemeClr>
                </a:solidFill>
                <a:latin typeface="Arial" panose="020B0604020202020204"/>
                <a:cs typeface="Arial" pitchFamily="34" charset="0"/>
              </a:rPr>
              <a:t>perform</a:t>
            </a:r>
            <a:r>
              <a:rPr lang="de" sz="800" i="1" dirty="0">
                <a:solidFill>
                  <a:schemeClr val="tx1">
                    <a:lumMod val="65000"/>
                    <a:lumOff val="35000"/>
                  </a:schemeClr>
                </a:solidFill>
                <a:latin typeface="Arial" panose="020B0604020202020204"/>
                <a:cs typeface="Arial" pitchFamily="34" charset="0"/>
              </a:rPr>
              <a:t> initial </a:t>
            </a:r>
            <a:r>
              <a:rPr lang="de" sz="800" i="1" dirty="0" err="1">
                <a:solidFill>
                  <a:schemeClr val="tx1">
                    <a:lumMod val="65000"/>
                    <a:lumOff val="35000"/>
                  </a:schemeClr>
                </a:solidFill>
                <a:latin typeface="Arial" panose="020B0604020202020204"/>
                <a:cs typeface="Arial" pitchFamily="34" charset="0"/>
              </a:rPr>
              <a:t>setup</a:t>
            </a:r>
            <a:r>
              <a:rPr lang="de" sz="800" i="1" dirty="0">
                <a:solidFill>
                  <a:schemeClr val="tx1">
                    <a:lumMod val="65000"/>
                    <a:lumOff val="35000"/>
                  </a:schemeClr>
                </a:solidFill>
                <a:latin typeface="Arial" panose="020B0604020202020204"/>
                <a:cs typeface="Arial" pitchFamily="34" charset="0"/>
              </a:rPr>
              <a:t> in a </a:t>
            </a:r>
            <a:r>
              <a:rPr lang="de" sz="800" i="1" dirty="0" err="1">
                <a:solidFill>
                  <a:schemeClr val="tx1">
                    <a:lumMod val="65000"/>
                    <a:lumOff val="35000"/>
                  </a:schemeClr>
                </a:solidFill>
                <a:latin typeface="Arial" panose="020B0604020202020204"/>
                <a:cs typeface="Arial" pitchFamily="34" charset="0"/>
              </a:rPr>
              <a:t>tool</a:t>
            </a:r>
            <a:r>
              <a:rPr lang="de" sz="800" i="1" dirty="0">
                <a:solidFill>
                  <a:schemeClr val="tx1">
                    <a:lumMod val="65000"/>
                    <a:lumOff val="35000"/>
                  </a:schemeClr>
                </a:solidFill>
                <a:latin typeface="Arial" panose="020B0604020202020204"/>
                <a:cs typeface="Arial" pitchFamily="34" charset="0"/>
              </a:rPr>
              <a:t> outside </a:t>
            </a:r>
            <a:r>
              <a:rPr lang="de" sz="800" i="1" dirty="0" err="1">
                <a:solidFill>
                  <a:schemeClr val="tx1">
                    <a:lumMod val="65000"/>
                    <a:lumOff val="35000"/>
                  </a:schemeClr>
                </a:solidFill>
                <a:latin typeface="Arial" panose="020B0604020202020204"/>
                <a:cs typeface="Arial" pitchFamily="34" charset="0"/>
              </a:rPr>
              <a:t>campaign</a:t>
            </a:r>
            <a:r>
              <a:rPr lang="de" sz="800" i="1" dirty="0">
                <a:solidFill>
                  <a:schemeClr val="tx1">
                    <a:lumMod val="65000"/>
                    <a:lumOff val="35000"/>
                  </a:schemeClr>
                </a:solidFill>
                <a:latin typeface="Arial" panose="020B0604020202020204"/>
                <a:cs typeface="Arial" pitchFamily="34" charset="0"/>
              </a:rPr>
              <a:t>.</a:t>
            </a:r>
            <a:endParaRPr sz="800" i="1" dirty="0">
              <a:solidFill>
                <a:schemeClr val="tx1">
                  <a:lumMod val="65000"/>
                  <a:lumOff val="35000"/>
                </a:schemeClr>
              </a:solidFill>
              <a:latin typeface="Arial" panose="020B0604020202020204"/>
              <a:cs typeface="Arial" pitchFamily="34" charset="0"/>
            </a:endParaRPr>
          </a:p>
        </p:txBody>
      </p:sp>
      <p:sp>
        <p:nvSpPr>
          <p:cNvPr id="214" name="Google Shape;214;g723d38b92e_0_0"/>
          <p:cNvSpPr txBox="1"/>
          <p:nvPr/>
        </p:nvSpPr>
        <p:spPr>
          <a:xfrm>
            <a:off x="155158" y="4299020"/>
            <a:ext cx="828900" cy="123075"/>
          </a:xfrm>
          <a:prstGeom prst="rect">
            <a:avLst/>
          </a:prstGeom>
          <a:noFill/>
          <a:ln>
            <a:noFill/>
          </a:ln>
        </p:spPr>
        <p:txBody>
          <a:bodyPr spcFirstLastPara="1" wrap="square" lIns="0" tIns="0" rIns="0" bIns="0" anchor="t" anchorCtr="0">
            <a:noAutofit/>
          </a:bodyPr>
          <a:lstStyle/>
          <a:p>
            <a:pPr algn="r">
              <a:buClr>
                <a:srgbClr val="000000"/>
              </a:buClr>
              <a:buSzPts val="1100"/>
            </a:pPr>
            <a:r>
              <a:rPr lang="de" sz="825" b="1" dirty="0">
                <a:solidFill>
                  <a:srgbClr val="000000"/>
                </a:solidFill>
                <a:latin typeface="Arial"/>
                <a:ea typeface="Arial"/>
                <a:cs typeface="Arial"/>
                <a:sym typeface="Arial"/>
              </a:rPr>
              <a:t>EXPERTISE</a:t>
            </a:r>
            <a:endParaRPr sz="1425" dirty="0"/>
          </a:p>
        </p:txBody>
      </p:sp>
      <p:sp>
        <p:nvSpPr>
          <p:cNvPr id="215" name="Google Shape;215;g723d38b92e_0_0"/>
          <p:cNvSpPr txBox="1"/>
          <p:nvPr/>
        </p:nvSpPr>
        <p:spPr>
          <a:xfrm>
            <a:off x="1088214" y="4002767"/>
            <a:ext cx="3749040" cy="715581"/>
          </a:xfrm>
          <a:prstGeom prst="rect">
            <a:avLst/>
          </a:prstGeom>
        </p:spPr>
        <p:txBody>
          <a:bodyPr wrap="square">
            <a:spAutoFit/>
          </a:bodyPr>
          <a:lstStyle>
            <a:defPPr>
              <a:defRPr lang="en-US"/>
            </a:defPPr>
            <a:lvl1pPr marL="91440" indent="-91440" fontAlgn="base">
              <a:lnSpc>
                <a:spcPct val="90000"/>
              </a:lnSpc>
              <a:spcBef>
                <a:spcPts val="200"/>
              </a:spcBef>
              <a:spcAft>
                <a:spcPts val="200"/>
              </a:spcAft>
              <a:buClr>
                <a:schemeClr val="accent3"/>
              </a:buClr>
              <a:buSzPct val="120000"/>
              <a:buFont typeface="Arial" panose="020B0604020202020204" pitchFamily="34" charset="0"/>
              <a:buChar char="•"/>
              <a:defRPr sz="900">
                <a:solidFill>
                  <a:schemeClr val="tx1">
                    <a:lumMod val="75000"/>
                    <a:lumOff val="25000"/>
                  </a:schemeClr>
                </a:solidFill>
                <a:latin typeface="Arial" panose="020B0604020202020204"/>
                <a:cs typeface="Arial" pitchFamily="34" charset="0"/>
              </a:defRPr>
            </a:lvl1pPr>
          </a:lstStyle>
          <a:p>
            <a:r>
              <a:rPr lang="de" dirty="0" err="1"/>
              <a:t>Detailed</a:t>
            </a:r>
            <a:r>
              <a:rPr lang="de" dirty="0"/>
              <a:t> </a:t>
            </a:r>
            <a:r>
              <a:rPr lang="de" dirty="0" err="1"/>
              <a:t>definition</a:t>
            </a:r>
            <a:r>
              <a:rPr lang="de" dirty="0"/>
              <a:t>, Solution Design </a:t>
            </a:r>
            <a:r>
              <a:rPr lang="de" dirty="0" err="1"/>
              <a:t>and</a:t>
            </a:r>
            <a:r>
              <a:rPr lang="de" dirty="0"/>
              <a:t> </a:t>
            </a:r>
            <a:r>
              <a:rPr lang="de" dirty="0" err="1"/>
              <a:t>options</a:t>
            </a:r>
            <a:r>
              <a:rPr lang="de" dirty="0"/>
              <a:t> </a:t>
            </a:r>
            <a:r>
              <a:rPr lang="de" dirty="0" err="1"/>
              <a:t>assesment</a:t>
            </a:r>
            <a:r>
              <a:rPr lang="de" dirty="0"/>
              <a:t>,  </a:t>
            </a:r>
            <a:r>
              <a:rPr lang="de" dirty="0" err="1"/>
              <a:t>Onsite</a:t>
            </a:r>
            <a:r>
              <a:rPr lang="de" dirty="0"/>
              <a:t> </a:t>
            </a:r>
            <a:r>
              <a:rPr lang="de" dirty="0" err="1"/>
              <a:t>Campaign</a:t>
            </a:r>
            <a:r>
              <a:rPr lang="de" dirty="0"/>
              <a:t> Orchestration, </a:t>
            </a:r>
            <a:r>
              <a:rPr lang="de" dirty="0" err="1"/>
              <a:t>team</a:t>
            </a:r>
            <a:r>
              <a:rPr lang="de" dirty="0"/>
              <a:t> </a:t>
            </a:r>
            <a:r>
              <a:rPr lang="de" dirty="0" err="1"/>
              <a:t>enablement</a:t>
            </a:r>
            <a:r>
              <a:rPr lang="de" dirty="0"/>
              <a:t>, Solution Development,  </a:t>
            </a:r>
            <a:r>
              <a:rPr lang="de" dirty="0" err="1"/>
              <a:t>Vendor</a:t>
            </a:r>
            <a:r>
              <a:rPr lang="de" dirty="0"/>
              <a:t> Assessment, Multi-</a:t>
            </a:r>
            <a:r>
              <a:rPr lang="de" dirty="0" err="1"/>
              <a:t>supplier</a:t>
            </a:r>
            <a:r>
              <a:rPr lang="de" dirty="0"/>
              <a:t> </a:t>
            </a:r>
            <a:r>
              <a:rPr lang="de" dirty="0" err="1"/>
              <a:t>Collaboration</a:t>
            </a:r>
            <a:r>
              <a:rPr lang="de" dirty="0"/>
              <a:t>, </a:t>
            </a:r>
            <a:r>
              <a:rPr lang="de" dirty="0" err="1"/>
              <a:t>multichannel</a:t>
            </a:r>
            <a:r>
              <a:rPr lang="de" dirty="0"/>
              <a:t> </a:t>
            </a:r>
            <a:r>
              <a:rPr lang="de" dirty="0" err="1"/>
              <a:t>campaign</a:t>
            </a:r>
            <a:r>
              <a:rPr lang="de" dirty="0"/>
              <a:t> design, Next Best </a:t>
            </a:r>
            <a:r>
              <a:rPr lang="de" dirty="0" err="1"/>
              <a:t>Offer</a:t>
            </a:r>
            <a:r>
              <a:rPr lang="de" dirty="0"/>
              <a:t> design </a:t>
            </a:r>
            <a:r>
              <a:rPr lang="de" dirty="0" err="1"/>
              <a:t>and</a:t>
            </a:r>
            <a:r>
              <a:rPr lang="de" dirty="0"/>
              <a:t> </a:t>
            </a:r>
            <a:r>
              <a:rPr lang="de" dirty="0" err="1"/>
              <a:t>execution</a:t>
            </a:r>
            <a:r>
              <a:rPr lang="de" dirty="0"/>
              <a:t>, </a:t>
            </a:r>
            <a:r>
              <a:rPr lang="de" dirty="0" err="1"/>
              <a:t>loyalty</a:t>
            </a:r>
            <a:r>
              <a:rPr lang="de" dirty="0"/>
              <a:t> </a:t>
            </a:r>
            <a:r>
              <a:rPr lang="de" dirty="0" err="1"/>
              <a:t>management</a:t>
            </a:r>
            <a:r>
              <a:rPr lang="de" dirty="0"/>
              <a:t>.</a:t>
            </a:r>
            <a:endParaRPr dirty="0"/>
          </a:p>
        </p:txBody>
      </p:sp>
      <p:sp>
        <p:nvSpPr>
          <p:cNvPr id="216" name="Google Shape;216;g723d38b92e_0_0"/>
          <p:cNvSpPr txBox="1"/>
          <p:nvPr/>
        </p:nvSpPr>
        <p:spPr>
          <a:xfrm>
            <a:off x="5195942" y="1640659"/>
            <a:ext cx="2919600" cy="338625"/>
          </a:xfrm>
          <a:prstGeom prst="rect">
            <a:avLst/>
          </a:prstGeom>
          <a:noFill/>
          <a:ln>
            <a:noFill/>
          </a:ln>
        </p:spPr>
        <p:txBody>
          <a:bodyPr spcFirstLastPara="1" wrap="square" lIns="0" tIns="0" rIns="0" bIns="0" anchor="t" anchorCtr="0">
            <a:noAutofit/>
          </a:bodyPr>
          <a:lstStyle/>
          <a:p>
            <a:pPr algn="ctr">
              <a:buClr>
                <a:schemeClr val="dk1"/>
              </a:buClr>
              <a:buSzPts val="1500"/>
            </a:pPr>
            <a:r>
              <a:rPr lang="de" sz="1125" b="1" dirty="0">
                <a:solidFill>
                  <a:schemeClr val="dk1"/>
                </a:solidFill>
                <a:latin typeface="Avenir"/>
                <a:ea typeface="Avenir"/>
                <a:cs typeface="Avenir"/>
                <a:sym typeface="Avenir"/>
              </a:rPr>
              <a:t>Chris </a:t>
            </a:r>
            <a:r>
              <a:rPr lang="de" sz="1125" b="1" dirty="0" err="1">
                <a:solidFill>
                  <a:schemeClr val="dk1"/>
                </a:solidFill>
                <a:latin typeface="Avenir"/>
                <a:ea typeface="Avenir"/>
                <a:cs typeface="Avenir"/>
                <a:sym typeface="Avenir"/>
              </a:rPr>
              <a:t>Sollieri</a:t>
            </a:r>
            <a:endParaRPr sz="1425" dirty="0"/>
          </a:p>
          <a:p>
            <a:pPr algn="ctr">
              <a:buClr>
                <a:srgbClr val="595959"/>
              </a:buClr>
              <a:buSzPts val="1500"/>
            </a:pPr>
            <a:r>
              <a:rPr lang="de" sz="1125" dirty="0">
                <a:solidFill>
                  <a:srgbClr val="666666"/>
                </a:solidFill>
                <a:latin typeface="Avenir"/>
                <a:ea typeface="Avenir"/>
                <a:cs typeface="Avenir"/>
                <a:sym typeface="Avenir"/>
              </a:rPr>
              <a:t>UK DATA LEAD</a:t>
            </a:r>
            <a:endParaRPr sz="1125" dirty="0">
              <a:solidFill>
                <a:srgbClr val="666666"/>
              </a:solidFill>
              <a:latin typeface="Avenir"/>
              <a:ea typeface="Avenir"/>
              <a:cs typeface="Avenir"/>
              <a:sym typeface="Avenir"/>
            </a:endParaRPr>
          </a:p>
        </p:txBody>
      </p:sp>
      <p:sp>
        <p:nvSpPr>
          <p:cNvPr id="217" name="Google Shape;217;g723d38b92e_0_0"/>
          <p:cNvSpPr/>
          <p:nvPr/>
        </p:nvSpPr>
        <p:spPr>
          <a:xfrm>
            <a:off x="5071465" y="2050753"/>
            <a:ext cx="3657600" cy="1742015"/>
          </a:xfrm>
          <a:prstGeom prst="rect">
            <a:avLst/>
          </a:prstGeom>
        </p:spPr>
        <p:txBody>
          <a:bodyPr wrap="square">
            <a:spAutoFit/>
          </a:bodyPr>
          <a:lstStyle/>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de" sz="900" dirty="0">
                <a:solidFill>
                  <a:schemeClr val="tx1">
                    <a:lumMod val="75000"/>
                    <a:lumOff val="25000"/>
                  </a:schemeClr>
                </a:solidFill>
                <a:latin typeface="Arial" panose="020B0604020202020204"/>
                <a:cs typeface="Arial" pitchFamily="34" charset="0"/>
              </a:rPr>
              <a:t>Chris </a:t>
            </a:r>
            <a:r>
              <a:rPr lang="de" sz="900" dirty="0" err="1">
                <a:solidFill>
                  <a:schemeClr val="tx1">
                    <a:lumMod val="75000"/>
                    <a:lumOff val="25000"/>
                  </a:schemeClr>
                </a:solidFill>
                <a:latin typeface="Arial" panose="020B0604020202020204"/>
                <a:cs typeface="Arial" pitchFamily="34" charset="0"/>
              </a:rPr>
              <a:t>has</a:t>
            </a:r>
            <a:r>
              <a:rPr lang="de" sz="900" dirty="0">
                <a:solidFill>
                  <a:schemeClr val="tx1">
                    <a:lumMod val="75000"/>
                    <a:lumOff val="25000"/>
                  </a:schemeClr>
                </a:solidFill>
                <a:latin typeface="Arial" panose="020B0604020202020204"/>
                <a:cs typeface="Arial" pitchFamily="34" charset="0"/>
              </a:rPr>
              <a:t> extensive </a:t>
            </a:r>
            <a:r>
              <a:rPr lang="de" sz="900" dirty="0" err="1">
                <a:solidFill>
                  <a:schemeClr val="tx1">
                    <a:lumMod val="75000"/>
                    <a:lumOff val="25000"/>
                  </a:schemeClr>
                </a:solidFill>
                <a:latin typeface="Arial" panose="020B0604020202020204"/>
                <a:cs typeface="Arial" pitchFamily="34" charset="0"/>
              </a:rPr>
              <a:t>experience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as</a:t>
            </a:r>
            <a:r>
              <a:rPr lang="de" sz="900" dirty="0">
                <a:solidFill>
                  <a:schemeClr val="tx1">
                    <a:lumMod val="75000"/>
                    <a:lumOff val="25000"/>
                  </a:schemeClr>
                </a:solidFill>
                <a:latin typeface="Arial" panose="020B0604020202020204"/>
                <a:cs typeface="Arial" pitchFamily="34" charset="0"/>
              </a:rPr>
              <a:t> an Adobe </a:t>
            </a:r>
            <a:r>
              <a:rPr lang="de" sz="900" dirty="0" err="1">
                <a:solidFill>
                  <a:schemeClr val="tx1">
                    <a:lumMod val="75000"/>
                    <a:lumOff val="25000"/>
                  </a:schemeClr>
                </a:solidFill>
                <a:latin typeface="Arial" panose="020B0604020202020204"/>
                <a:cs typeface="Arial" pitchFamily="34" charset="0"/>
              </a:rPr>
              <a:t>Campaign</a:t>
            </a:r>
            <a:r>
              <a:rPr lang="de" sz="900" dirty="0">
                <a:solidFill>
                  <a:schemeClr val="tx1">
                    <a:lumMod val="75000"/>
                    <a:lumOff val="25000"/>
                  </a:schemeClr>
                </a:solidFill>
                <a:latin typeface="Arial" panose="020B0604020202020204"/>
                <a:cs typeface="Arial" pitchFamily="34" charset="0"/>
              </a:rPr>
              <a:t> SME, </a:t>
            </a:r>
            <a:r>
              <a:rPr lang="de" sz="900" dirty="0" err="1">
                <a:solidFill>
                  <a:schemeClr val="tx1">
                    <a:lumMod val="75000"/>
                    <a:lumOff val="25000"/>
                  </a:schemeClr>
                </a:solidFill>
                <a:latin typeface="Arial" panose="020B0604020202020204"/>
                <a:cs typeface="Arial" pitchFamily="34" charset="0"/>
              </a:rPr>
              <a:t>supporting</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some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of</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the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UK's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largest</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brands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implement</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integrate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and</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grow</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their</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customer</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experience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management</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capabilities</a:t>
            </a:r>
            <a:r>
              <a:rPr lang="de" sz="900" dirty="0">
                <a:solidFill>
                  <a:schemeClr val="tx1">
                    <a:lumMod val="75000"/>
                    <a:lumOff val="25000"/>
                  </a:schemeClr>
                </a:solidFill>
                <a:latin typeface="Arial" panose="020B0604020202020204"/>
                <a:cs typeface="Arial" pitchFamily="34" charset="0"/>
              </a:rPr>
              <a:t>. </a:t>
            </a:r>
            <a:endParaRPr sz="900" dirty="0">
              <a:solidFill>
                <a:schemeClr val="tx1">
                  <a:lumMod val="75000"/>
                  <a:lumOff val="25000"/>
                </a:schemeClr>
              </a:solidFill>
              <a:latin typeface="Arial" panose="020B0604020202020204"/>
              <a:cs typeface="Arial" pitchFamily="34" charset="0"/>
            </a:endParaRP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de" sz="900" dirty="0">
                <a:solidFill>
                  <a:schemeClr val="tx1">
                    <a:lumMod val="75000"/>
                    <a:lumOff val="25000"/>
                  </a:schemeClr>
                </a:solidFill>
                <a:latin typeface="Arial" panose="020B0604020202020204"/>
                <a:cs typeface="Arial" pitchFamily="34" charset="0"/>
              </a:rPr>
              <a:t>In </a:t>
            </a:r>
            <a:r>
              <a:rPr lang="de" sz="900" dirty="0" err="1">
                <a:solidFill>
                  <a:schemeClr val="tx1">
                    <a:lumMod val="75000"/>
                    <a:lumOff val="25000"/>
                  </a:schemeClr>
                </a:solidFill>
                <a:latin typeface="Arial" panose="020B0604020202020204"/>
                <a:cs typeface="Arial" pitchFamily="34" charset="0"/>
              </a:rPr>
              <a:t>recent</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years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Chris's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focus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has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been</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to</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engage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and</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direct</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enterprises</a:t>
            </a:r>
            <a:r>
              <a:rPr lang="de" sz="900" dirty="0">
                <a:solidFill>
                  <a:schemeClr val="tx1">
                    <a:lumMod val="75000"/>
                    <a:lumOff val="25000"/>
                  </a:schemeClr>
                </a:solidFill>
                <a:latin typeface="Arial" panose="020B0604020202020204"/>
                <a:cs typeface="Arial" pitchFamily="34" charset="0"/>
              </a:rPr>
              <a:t> on </a:t>
            </a:r>
            <a:r>
              <a:rPr lang="de" sz="900" dirty="0" err="1">
                <a:solidFill>
                  <a:schemeClr val="tx1">
                    <a:lumMod val="75000"/>
                    <a:lumOff val="25000"/>
                  </a:schemeClr>
                </a:solidFill>
                <a:latin typeface="Arial" panose="020B0604020202020204"/>
                <a:cs typeface="Arial" pitchFamily="34" charset="0"/>
              </a:rPr>
              <a:t>their</a:t>
            </a:r>
            <a:r>
              <a:rPr lang="de" sz="900" dirty="0">
                <a:solidFill>
                  <a:schemeClr val="tx1">
                    <a:lumMod val="75000"/>
                    <a:lumOff val="25000"/>
                  </a:schemeClr>
                </a:solidFill>
                <a:latin typeface="Arial" panose="020B0604020202020204"/>
                <a:cs typeface="Arial" pitchFamily="34" charset="0"/>
              </a:rPr>
              <a:t> wider </a:t>
            </a:r>
            <a:r>
              <a:rPr lang="de" sz="900" dirty="0" err="1">
                <a:solidFill>
                  <a:schemeClr val="tx1">
                    <a:lumMod val="75000"/>
                    <a:lumOff val="25000"/>
                  </a:schemeClr>
                </a:solidFill>
                <a:latin typeface="Arial" panose="020B0604020202020204"/>
                <a:cs typeface="Arial" pitchFamily="34" charset="0"/>
              </a:rPr>
              <a:t>martech</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investments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leveraging</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and</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streamlining</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the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integration</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and</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onboarding</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of</a:t>
            </a:r>
            <a:r>
              <a:rPr lang="de" sz="900" dirty="0">
                <a:solidFill>
                  <a:schemeClr val="tx1">
                    <a:lumMod val="75000"/>
                    <a:lumOff val="25000"/>
                  </a:schemeClr>
                </a:solidFill>
                <a:latin typeface="Arial" panose="020B0604020202020204"/>
                <a:cs typeface="Arial" pitchFamily="34" charset="0"/>
              </a:rPr>
              <a:t> additional Adobe Experience Cloud </a:t>
            </a:r>
            <a:r>
              <a:rPr lang="de" sz="900" dirty="0" err="1">
                <a:solidFill>
                  <a:schemeClr val="tx1">
                    <a:lumMod val="75000"/>
                    <a:lumOff val="25000"/>
                  </a:schemeClr>
                </a:solidFill>
                <a:latin typeface="Arial" panose="020B0604020202020204"/>
                <a:cs typeface="Arial" pitchFamily="34" charset="0"/>
              </a:rPr>
              <a:t>products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with</a:t>
            </a:r>
            <a:r>
              <a:rPr lang="de" sz="900" dirty="0">
                <a:solidFill>
                  <a:schemeClr val="tx1">
                    <a:lumMod val="75000"/>
                    <a:lumOff val="25000"/>
                  </a:schemeClr>
                </a:solidFill>
                <a:latin typeface="Arial" panose="020B0604020202020204"/>
                <a:cs typeface="Arial" pitchFamily="34" charset="0"/>
              </a:rPr>
              <a:t> an </a:t>
            </a:r>
            <a:r>
              <a:rPr lang="de" sz="900" dirty="0" err="1">
                <a:solidFill>
                  <a:schemeClr val="tx1">
                    <a:lumMod val="75000"/>
                    <a:lumOff val="25000"/>
                  </a:schemeClr>
                </a:solidFill>
                <a:latin typeface="Arial" panose="020B0604020202020204"/>
                <a:cs typeface="Arial" pitchFamily="34" charset="0"/>
              </a:rPr>
              <a:t>intent</a:t>
            </a:r>
            <a:r>
              <a:rPr lang="de" sz="900" dirty="0">
                <a:solidFill>
                  <a:schemeClr val="tx1">
                    <a:lumMod val="75000"/>
                    <a:lumOff val="25000"/>
                  </a:schemeClr>
                </a:solidFill>
                <a:latin typeface="Arial" panose="020B0604020202020204"/>
                <a:cs typeface="Arial" pitchFamily="34" charset="0"/>
              </a:rPr>
              <a:t> on </a:t>
            </a:r>
            <a:r>
              <a:rPr lang="de" sz="900" dirty="0" err="1">
                <a:solidFill>
                  <a:schemeClr val="tx1">
                    <a:lumMod val="75000"/>
                    <a:lumOff val="25000"/>
                  </a:schemeClr>
                </a:solidFill>
                <a:latin typeface="Arial" panose="020B0604020202020204"/>
                <a:cs typeface="Arial" pitchFamily="34" charset="0"/>
              </a:rPr>
              <a:t>delivering</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true</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business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value</a:t>
            </a:r>
            <a:r>
              <a:rPr lang="de" sz="900" dirty="0">
                <a:solidFill>
                  <a:schemeClr val="tx1">
                    <a:lumMod val="75000"/>
                    <a:lumOff val="25000"/>
                  </a:schemeClr>
                </a:solidFill>
                <a:latin typeface="Arial" panose="020B0604020202020204"/>
                <a:cs typeface="Arial" pitchFamily="34" charset="0"/>
              </a:rPr>
              <a:t>.</a:t>
            </a:r>
            <a:endParaRPr sz="900" dirty="0">
              <a:solidFill>
                <a:schemeClr val="tx1">
                  <a:lumMod val="75000"/>
                  <a:lumOff val="25000"/>
                </a:schemeClr>
              </a:solidFill>
              <a:latin typeface="Arial" panose="020B0604020202020204"/>
              <a:cs typeface="Arial" pitchFamily="34" charset="0"/>
            </a:endParaRP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de" sz="900" dirty="0">
                <a:solidFill>
                  <a:schemeClr val="tx1">
                    <a:lumMod val="75000"/>
                    <a:lumOff val="25000"/>
                  </a:schemeClr>
                </a:solidFill>
                <a:latin typeface="Arial" panose="020B0604020202020204"/>
                <a:cs typeface="Arial" pitchFamily="34" charset="0"/>
              </a:rPr>
              <a:t>Chris </a:t>
            </a:r>
            <a:r>
              <a:rPr lang="de" sz="900" dirty="0" err="1">
                <a:solidFill>
                  <a:schemeClr val="tx1">
                    <a:lumMod val="75000"/>
                    <a:lumOff val="25000"/>
                  </a:schemeClr>
                </a:solidFill>
                <a:latin typeface="Arial" panose="020B0604020202020204"/>
                <a:cs typeface="Arial" pitchFamily="34" charset="0"/>
              </a:rPr>
              <a:t>has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worked</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for</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several</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marketing</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agencies</a:t>
            </a:r>
            <a:r>
              <a:rPr lang="de" sz="900" dirty="0">
                <a:solidFill>
                  <a:schemeClr val="tx1">
                    <a:lumMod val="75000"/>
                    <a:lumOff val="25000"/>
                  </a:schemeClr>
                </a:solidFill>
                <a:latin typeface="Arial" panose="020B0604020202020204"/>
                <a:cs typeface="Arial" pitchFamily="34" charset="0"/>
              </a:rPr>
              <a:t> in </a:t>
            </a:r>
            <a:r>
              <a:rPr lang="de" sz="900" dirty="0" err="1">
                <a:solidFill>
                  <a:schemeClr val="tx1">
                    <a:lumMod val="75000"/>
                    <a:lumOff val="25000"/>
                  </a:schemeClr>
                </a:solidFill>
                <a:latin typeface="Arial" panose="020B0604020202020204"/>
                <a:cs typeface="Arial" pitchFamily="34" charset="0"/>
              </a:rPr>
              <a:t>past</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years</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specifically</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Celerity</a:t>
            </a:r>
            <a:r>
              <a:rPr lang="de" sz="900" dirty="0">
                <a:solidFill>
                  <a:schemeClr val="tx1">
                    <a:lumMod val="75000"/>
                    <a:lumOff val="25000"/>
                  </a:schemeClr>
                </a:solidFill>
                <a:latin typeface="Arial" panose="020B0604020202020204"/>
                <a:cs typeface="Arial" pitchFamily="34" charset="0"/>
              </a:rPr>
              <a:t> IS (</a:t>
            </a:r>
            <a:r>
              <a:rPr lang="de" sz="900" dirty="0" err="1">
                <a:solidFill>
                  <a:schemeClr val="tx1">
                    <a:lumMod val="75000"/>
                    <a:lumOff val="25000"/>
                  </a:schemeClr>
                </a:solidFill>
                <a:latin typeface="Arial" panose="020B0604020202020204"/>
                <a:cs typeface="Arial" pitchFamily="34" charset="0"/>
              </a:rPr>
              <a:t>now</a:t>
            </a:r>
            <a:r>
              <a:rPr lang="de" sz="900" dirty="0">
                <a:solidFill>
                  <a:schemeClr val="tx1">
                    <a:lumMod val="75000"/>
                    <a:lumOff val="25000"/>
                  </a:schemeClr>
                </a:solidFill>
                <a:latin typeface="Arial" panose="020B0604020202020204"/>
                <a:cs typeface="Arial" pitchFamily="34" charset="0"/>
              </a:rPr>
              <a:t> a </a:t>
            </a:r>
            <a:r>
              <a:rPr lang="de" sz="900" dirty="0" err="1">
                <a:solidFill>
                  <a:schemeClr val="tx1">
                    <a:lumMod val="75000"/>
                    <a:lumOff val="25000"/>
                  </a:schemeClr>
                </a:solidFill>
                <a:latin typeface="Arial" panose="020B0604020202020204"/>
                <a:cs typeface="Arial" pitchFamily="34" charset="0"/>
              </a:rPr>
              <a:t>Paragon</a:t>
            </a:r>
            <a:r>
              <a:rPr lang="de" sz="900" dirty="0">
                <a:solidFill>
                  <a:schemeClr val="tx1">
                    <a:lumMod val="75000"/>
                    <a:lumOff val="25000"/>
                  </a:schemeClr>
                </a:solidFill>
                <a:latin typeface="Arial" panose="020B0604020202020204"/>
                <a:cs typeface="Arial" pitchFamily="34" charset="0"/>
              </a:rPr>
              <a:t> Company) </a:t>
            </a:r>
            <a:r>
              <a:rPr lang="de" sz="900" dirty="0" err="1">
                <a:solidFill>
                  <a:schemeClr val="tx1">
                    <a:lumMod val="75000"/>
                    <a:lumOff val="25000"/>
                  </a:schemeClr>
                </a:solidFill>
                <a:latin typeface="Arial" panose="020B0604020202020204"/>
                <a:cs typeface="Arial" pitchFamily="34" charset="0"/>
              </a:rPr>
              <a:t>and</a:t>
            </a:r>
            <a:r>
              <a:rPr lang="de" sz="900" dirty="0">
                <a:solidFill>
                  <a:schemeClr val="tx1">
                    <a:lumMod val="75000"/>
                    <a:lumOff val="25000"/>
                  </a:schemeClr>
                </a:solidFill>
                <a:latin typeface="Arial" panose="020B0604020202020204"/>
                <a:cs typeface="Arial" pitchFamily="34" charset="0"/>
              </a:rPr>
              <a:t> DBG (</a:t>
            </a:r>
            <a:r>
              <a:rPr lang="de" sz="900" dirty="0" err="1">
                <a:solidFill>
                  <a:schemeClr val="tx1">
                    <a:lumMod val="75000"/>
                    <a:lumOff val="25000"/>
                  </a:schemeClr>
                </a:solidFill>
                <a:latin typeface="Arial" panose="020B0604020202020204"/>
                <a:cs typeface="Arial" pitchFamily="34" charset="0"/>
              </a:rPr>
              <a:t>now</a:t>
            </a:r>
            <a:r>
              <a:rPr lang="de" sz="900" dirty="0">
                <a:solidFill>
                  <a:schemeClr val="tx1">
                    <a:lumMod val="75000"/>
                    <a:lumOff val="25000"/>
                  </a:schemeClr>
                </a:solidFill>
                <a:latin typeface="Arial" panose="020B0604020202020204"/>
                <a:cs typeface="Arial" pitchFamily="34" charset="0"/>
              </a:rPr>
              <a:t> a Merkle Company) </a:t>
            </a:r>
            <a:r>
              <a:rPr lang="de" sz="900" dirty="0" err="1">
                <a:solidFill>
                  <a:schemeClr val="tx1">
                    <a:lumMod val="75000"/>
                    <a:lumOff val="25000"/>
                  </a:schemeClr>
                </a:solidFill>
                <a:latin typeface="Arial" panose="020B0604020202020204"/>
                <a:cs typeface="Arial" pitchFamily="34" charset="0"/>
              </a:rPr>
              <a:t>across</a:t>
            </a:r>
            <a:r>
              <a:rPr lang="de" sz="900" dirty="0">
                <a:solidFill>
                  <a:schemeClr val="tx1">
                    <a:lumMod val="75000"/>
                    <a:lumOff val="25000"/>
                  </a:schemeClr>
                </a:solidFill>
                <a:latin typeface="Arial" panose="020B0604020202020204"/>
                <a:cs typeface="Arial" pitchFamily="34" charset="0"/>
              </a:rPr>
              <a:t> multiple </a:t>
            </a:r>
            <a:r>
              <a:rPr lang="de" sz="900" dirty="0" err="1">
                <a:solidFill>
                  <a:schemeClr val="tx1">
                    <a:lumMod val="75000"/>
                    <a:lumOff val="25000"/>
                  </a:schemeClr>
                </a:solidFill>
                <a:latin typeface="Arial" panose="020B0604020202020204"/>
                <a:cs typeface="Arial" pitchFamily="34" charset="0"/>
              </a:rPr>
              <a:t>industry</a:t>
            </a:r>
            <a:r>
              <a:rPr lang="de" sz="900" dirty="0">
                <a:solidFill>
                  <a:schemeClr val="tx1">
                    <a:lumMod val="75000"/>
                    <a:lumOff val="25000"/>
                  </a:schemeClr>
                </a:solidFill>
                <a:latin typeface="Arial" panose="020B0604020202020204"/>
                <a:cs typeface="Arial" pitchFamily="34" charset="0"/>
              </a:rPr>
              <a:t> </a:t>
            </a:r>
            <a:r>
              <a:rPr lang="de" sz="900" dirty="0" err="1">
                <a:solidFill>
                  <a:schemeClr val="tx1">
                    <a:lumMod val="75000"/>
                    <a:lumOff val="25000"/>
                  </a:schemeClr>
                </a:solidFill>
                <a:latin typeface="Arial" panose="020B0604020202020204"/>
                <a:cs typeface="Arial" pitchFamily="34" charset="0"/>
              </a:rPr>
              <a:t>verticals</a:t>
            </a:r>
            <a:r>
              <a:rPr lang="de" sz="900" dirty="0">
                <a:solidFill>
                  <a:schemeClr val="tx1">
                    <a:lumMod val="75000"/>
                    <a:lumOff val="25000"/>
                  </a:schemeClr>
                </a:solidFill>
                <a:latin typeface="Arial" panose="020B0604020202020204"/>
                <a:cs typeface="Arial" pitchFamily="34" charset="0"/>
              </a:rPr>
              <a:t>. </a:t>
            </a:r>
            <a:endParaRPr sz="900" dirty="0">
              <a:solidFill>
                <a:schemeClr val="tx1">
                  <a:lumMod val="75000"/>
                  <a:lumOff val="25000"/>
                </a:schemeClr>
              </a:solidFill>
              <a:latin typeface="Arial" panose="020B0604020202020204"/>
              <a:cs typeface="Arial" pitchFamily="34" charset="0"/>
            </a:endParaRPr>
          </a:p>
          <a:p>
            <a:pPr marL="91440" indent="-91440" fontAlgn="base">
              <a:lnSpc>
                <a:spcPct val="90000"/>
              </a:lnSpc>
              <a:spcBef>
                <a:spcPts val="200"/>
              </a:spcBef>
              <a:spcAft>
                <a:spcPts val="200"/>
              </a:spcAft>
              <a:buClr>
                <a:schemeClr val="accent3"/>
              </a:buClr>
              <a:buSzPct val="120000"/>
              <a:buFont typeface="Arial" panose="020B0604020202020204" pitchFamily="34" charset="0"/>
              <a:buChar char="•"/>
            </a:pPr>
            <a:r>
              <a:rPr lang="de" sz="900" dirty="0">
                <a:solidFill>
                  <a:schemeClr val="tx1">
                    <a:lumMod val="75000"/>
                    <a:lumOff val="25000"/>
                  </a:schemeClr>
                </a:solidFill>
                <a:latin typeface="Arial" panose="020B0604020202020204"/>
                <a:cs typeface="Arial" pitchFamily="34" charset="0"/>
              </a:rPr>
              <a:t>Certified </a:t>
            </a:r>
            <a:r>
              <a:rPr lang="de" sz="900" dirty="0" err="1">
                <a:solidFill>
                  <a:schemeClr val="tx1">
                    <a:lumMod val="75000"/>
                    <a:lumOff val="25000"/>
                  </a:schemeClr>
                </a:solidFill>
                <a:latin typeface="Arial" panose="020B0604020202020204"/>
                <a:cs typeface="Arial" pitchFamily="34" charset="0"/>
              </a:rPr>
              <a:t>across</a:t>
            </a:r>
            <a:r>
              <a:rPr lang="de" sz="900" dirty="0">
                <a:solidFill>
                  <a:schemeClr val="tx1">
                    <a:lumMod val="75000"/>
                    <a:lumOff val="25000"/>
                  </a:schemeClr>
                </a:solidFill>
                <a:latin typeface="Arial" panose="020B0604020202020204"/>
                <a:cs typeface="Arial" pitchFamily="34" charset="0"/>
              </a:rPr>
              <a:t> multiple AEC </a:t>
            </a:r>
            <a:r>
              <a:rPr lang="de" sz="900" dirty="0" err="1">
                <a:solidFill>
                  <a:schemeClr val="tx1">
                    <a:lumMod val="75000"/>
                    <a:lumOff val="25000"/>
                  </a:schemeClr>
                </a:solidFill>
                <a:latin typeface="Arial" panose="020B0604020202020204"/>
                <a:cs typeface="Arial" pitchFamily="34" charset="0"/>
              </a:rPr>
              <a:t>solutions</a:t>
            </a:r>
            <a:endParaRPr sz="900" dirty="0">
              <a:solidFill>
                <a:schemeClr val="tx1">
                  <a:lumMod val="75000"/>
                  <a:lumOff val="25000"/>
                </a:schemeClr>
              </a:solidFill>
              <a:latin typeface="Arial" panose="020B0604020202020204"/>
              <a:cs typeface="Arial" pitchFamily="34" charset="0"/>
            </a:endParaRPr>
          </a:p>
        </p:txBody>
      </p:sp>
      <p:sp>
        <p:nvSpPr>
          <p:cNvPr id="218" name="Google Shape;218;g723d38b92e_0_0"/>
          <p:cNvSpPr txBox="1"/>
          <p:nvPr/>
        </p:nvSpPr>
        <p:spPr>
          <a:xfrm>
            <a:off x="1457215" y="1640659"/>
            <a:ext cx="2919600" cy="338625"/>
          </a:xfrm>
          <a:prstGeom prst="rect">
            <a:avLst/>
          </a:prstGeom>
          <a:noFill/>
          <a:ln>
            <a:noFill/>
          </a:ln>
        </p:spPr>
        <p:txBody>
          <a:bodyPr spcFirstLastPara="1" wrap="square" lIns="0" tIns="0" rIns="0" bIns="0" anchor="t" anchorCtr="0">
            <a:noAutofit/>
          </a:bodyPr>
          <a:lstStyle/>
          <a:p>
            <a:pPr algn="ctr">
              <a:buClr>
                <a:schemeClr val="dk1"/>
              </a:buClr>
              <a:buSzPts val="1500"/>
            </a:pPr>
            <a:r>
              <a:rPr lang="de" sz="1125" b="1" dirty="0">
                <a:solidFill>
                  <a:schemeClr val="dk1"/>
                </a:solidFill>
                <a:latin typeface="Avenir"/>
                <a:ea typeface="Avenir"/>
                <a:cs typeface="Avenir"/>
                <a:sym typeface="Avenir"/>
              </a:rPr>
              <a:t>Chris </a:t>
            </a:r>
            <a:r>
              <a:rPr lang="de" sz="1125" b="1" dirty="0" err="1">
                <a:solidFill>
                  <a:schemeClr val="dk1"/>
                </a:solidFill>
                <a:latin typeface="Avenir"/>
                <a:ea typeface="Avenir"/>
                <a:cs typeface="Avenir"/>
                <a:sym typeface="Avenir"/>
              </a:rPr>
              <a:t>Merriman</a:t>
            </a:r>
            <a:endParaRPr sz="1425" dirty="0"/>
          </a:p>
          <a:p>
            <a:pPr algn="ctr">
              <a:buClr>
                <a:srgbClr val="595959"/>
              </a:buClr>
              <a:buSzPts val="1500"/>
            </a:pPr>
            <a:r>
              <a:rPr lang="de" sz="1125" dirty="0">
                <a:solidFill>
                  <a:srgbClr val="595959"/>
                </a:solidFill>
                <a:latin typeface="Avenir"/>
                <a:ea typeface="Avenir"/>
                <a:cs typeface="Avenir"/>
                <a:sym typeface="Avenir"/>
              </a:rPr>
              <a:t>UK MARTECH ENGINEER</a:t>
            </a:r>
            <a:endParaRPr sz="1125" dirty="0">
              <a:solidFill>
                <a:srgbClr val="595959"/>
              </a:solidFill>
              <a:latin typeface="Avenir"/>
              <a:ea typeface="Avenir"/>
              <a:cs typeface="Avenir"/>
              <a:sym typeface="Avenir"/>
            </a:endParaRPr>
          </a:p>
        </p:txBody>
      </p:sp>
      <p:sp>
        <p:nvSpPr>
          <p:cNvPr id="219" name="Google Shape;219;g723d38b92e_0_0"/>
          <p:cNvSpPr txBox="1"/>
          <p:nvPr/>
        </p:nvSpPr>
        <p:spPr>
          <a:xfrm>
            <a:off x="-375441" y="2875099"/>
            <a:ext cx="1359675" cy="123075"/>
          </a:xfrm>
          <a:prstGeom prst="rect">
            <a:avLst/>
          </a:prstGeom>
          <a:noFill/>
          <a:ln>
            <a:noFill/>
          </a:ln>
        </p:spPr>
        <p:txBody>
          <a:bodyPr spcFirstLastPara="1" wrap="square" lIns="0" tIns="0" rIns="0" bIns="0" anchor="t" anchorCtr="0">
            <a:noAutofit/>
          </a:bodyPr>
          <a:lstStyle/>
          <a:p>
            <a:pPr algn="r">
              <a:buClr>
                <a:srgbClr val="000000"/>
              </a:buClr>
              <a:buSzPts val="1100"/>
            </a:pPr>
            <a:r>
              <a:rPr lang="de" sz="825" b="1" dirty="0">
                <a:solidFill>
                  <a:srgbClr val="000000"/>
                </a:solidFill>
                <a:latin typeface="Arial"/>
                <a:ea typeface="Arial"/>
                <a:cs typeface="Arial"/>
                <a:sym typeface="Arial"/>
              </a:rPr>
              <a:t>BACKGROUND</a:t>
            </a:r>
            <a:endParaRPr sz="1425" dirty="0"/>
          </a:p>
        </p:txBody>
      </p:sp>
      <p:pic>
        <p:nvPicPr>
          <p:cNvPr id="222" name="Google Shape;222;g723d38b92e_0_0"/>
          <p:cNvPicPr preferRelativeResize="0"/>
          <p:nvPr/>
        </p:nvPicPr>
        <p:blipFill rotWithShape="1">
          <a:blip r:embed="rId3" cstate="print">
            <a:alphaModFix/>
            <a:graysc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2459815" y="701119"/>
            <a:ext cx="914400" cy="914400"/>
          </a:xfrm>
          <a:prstGeom prst="ellipse">
            <a:avLst/>
          </a:prstGeom>
          <a:noFill/>
          <a:ln>
            <a:noFill/>
          </a:ln>
        </p:spPr>
      </p:pic>
      <p:pic>
        <p:nvPicPr>
          <p:cNvPr id="223" name="Google Shape;223;g723d38b92e_0_0"/>
          <p:cNvPicPr preferRelativeResize="0">
            <a:picLocks noChangeAspect="1"/>
          </p:cNvPicPr>
          <p:nvPr/>
        </p:nvPicPr>
        <p:blipFill rotWithShape="1">
          <a:blip r:embed="rId5">
            <a:alphaModFix/>
            <a:grayscl/>
          </a:blip>
          <a:srcRect/>
          <a:stretch/>
        </p:blipFill>
        <p:spPr>
          <a:xfrm>
            <a:off x="6196331" y="701119"/>
            <a:ext cx="918822" cy="914400"/>
          </a:xfrm>
          <a:prstGeom prst="ellipse">
            <a:avLst/>
          </a:prstGeom>
          <a:noFill/>
          <a:ln>
            <a:noFill/>
          </a:ln>
        </p:spPr>
      </p:pic>
      <p:sp>
        <p:nvSpPr>
          <p:cNvPr id="224" name="Google Shape;224;g723d38b92e_0_0"/>
          <p:cNvSpPr txBox="1"/>
          <p:nvPr/>
        </p:nvSpPr>
        <p:spPr>
          <a:xfrm>
            <a:off x="5071465" y="4002767"/>
            <a:ext cx="3657600" cy="590931"/>
          </a:xfrm>
          <a:prstGeom prst="rect">
            <a:avLst/>
          </a:prstGeom>
        </p:spPr>
        <p:txBody>
          <a:bodyPr wrap="square">
            <a:spAutoFit/>
          </a:bodyPr>
          <a:lstStyle>
            <a:defPPr>
              <a:defRPr lang="en-US"/>
            </a:defPPr>
            <a:lvl1pPr marL="91440" indent="-91440" fontAlgn="base">
              <a:lnSpc>
                <a:spcPct val="90000"/>
              </a:lnSpc>
              <a:spcBef>
                <a:spcPts val="200"/>
              </a:spcBef>
              <a:spcAft>
                <a:spcPts val="200"/>
              </a:spcAft>
              <a:buClr>
                <a:schemeClr val="accent3"/>
              </a:buClr>
              <a:buSzPct val="120000"/>
              <a:buFont typeface="Arial" panose="020B0604020202020204" pitchFamily="34" charset="0"/>
              <a:buChar char="•"/>
              <a:defRPr sz="900">
                <a:solidFill>
                  <a:schemeClr val="tx1">
                    <a:lumMod val="75000"/>
                    <a:lumOff val="25000"/>
                  </a:schemeClr>
                </a:solidFill>
                <a:latin typeface="Arial" panose="020B0604020202020204"/>
                <a:cs typeface="Arial" pitchFamily="34" charset="0"/>
              </a:defRPr>
            </a:lvl1pPr>
          </a:lstStyle>
          <a:p>
            <a:r>
              <a:rPr lang="de" dirty="0" err="1"/>
              <a:t>Capability</a:t>
            </a:r>
            <a:r>
              <a:rPr lang="de" dirty="0"/>
              <a:t> </a:t>
            </a:r>
            <a:r>
              <a:rPr lang="de" dirty="0" err="1"/>
              <a:t>readiness</a:t>
            </a:r>
            <a:r>
              <a:rPr lang="de" dirty="0"/>
              <a:t> </a:t>
            </a:r>
            <a:r>
              <a:rPr lang="de" dirty="0" err="1"/>
              <a:t>assessment</a:t>
            </a:r>
            <a:r>
              <a:rPr lang="de" dirty="0"/>
              <a:t>, Data </a:t>
            </a:r>
            <a:r>
              <a:rPr lang="de" dirty="0" err="1"/>
              <a:t>management</a:t>
            </a:r>
            <a:r>
              <a:rPr lang="de" dirty="0"/>
              <a:t> </a:t>
            </a:r>
            <a:r>
              <a:rPr lang="de" dirty="0" err="1"/>
              <a:t>process</a:t>
            </a:r>
            <a:r>
              <a:rPr lang="de" dirty="0"/>
              <a:t> design, Analytics </a:t>
            </a:r>
            <a:r>
              <a:rPr lang="de" dirty="0" err="1"/>
              <a:t>scoping</a:t>
            </a:r>
            <a:r>
              <a:rPr lang="de" dirty="0"/>
              <a:t> </a:t>
            </a:r>
            <a:r>
              <a:rPr lang="de" dirty="0" err="1"/>
              <a:t>and</a:t>
            </a:r>
            <a:r>
              <a:rPr lang="de" dirty="0"/>
              <a:t> </a:t>
            </a:r>
            <a:r>
              <a:rPr lang="de" dirty="0" err="1"/>
              <a:t>requirements</a:t>
            </a:r>
            <a:r>
              <a:rPr lang="de" dirty="0"/>
              <a:t> </a:t>
            </a:r>
            <a:r>
              <a:rPr lang="de" dirty="0" err="1"/>
              <a:t>gathering</a:t>
            </a:r>
            <a:r>
              <a:rPr lang="de" dirty="0"/>
              <a:t>, AEC </a:t>
            </a:r>
            <a:r>
              <a:rPr lang="de" dirty="0" err="1"/>
              <a:t>systems</a:t>
            </a:r>
            <a:r>
              <a:rPr lang="de" dirty="0"/>
              <a:t> </a:t>
            </a:r>
            <a:r>
              <a:rPr lang="de" dirty="0" err="1"/>
              <a:t>integration</a:t>
            </a:r>
            <a:r>
              <a:rPr lang="de" dirty="0"/>
              <a:t>, </a:t>
            </a:r>
            <a:r>
              <a:rPr lang="de" dirty="0" err="1"/>
              <a:t>Campaign</a:t>
            </a:r>
            <a:r>
              <a:rPr lang="de" dirty="0"/>
              <a:t> Orchestration </a:t>
            </a:r>
            <a:r>
              <a:rPr lang="de" dirty="0" err="1"/>
              <a:t>and</a:t>
            </a:r>
            <a:r>
              <a:rPr lang="de" dirty="0"/>
              <a:t> </a:t>
            </a:r>
            <a:r>
              <a:rPr lang="de" dirty="0" err="1"/>
              <a:t>team</a:t>
            </a:r>
            <a:r>
              <a:rPr lang="de" dirty="0"/>
              <a:t> </a:t>
            </a:r>
            <a:r>
              <a:rPr lang="de" dirty="0" err="1"/>
              <a:t>enablement</a:t>
            </a:r>
            <a:r>
              <a:rPr lang="de" dirty="0"/>
              <a:t>, Transition </a:t>
            </a:r>
            <a:r>
              <a:rPr lang="de" dirty="0" err="1"/>
              <a:t>management</a:t>
            </a:r>
            <a:r>
              <a:rPr lang="de" dirty="0"/>
              <a:t>, Training </a:t>
            </a:r>
            <a:r>
              <a:rPr lang="de" dirty="0" err="1"/>
              <a:t>and</a:t>
            </a:r>
            <a:r>
              <a:rPr lang="de" dirty="0"/>
              <a:t> </a:t>
            </a:r>
            <a:r>
              <a:rPr lang="de" dirty="0" err="1"/>
              <a:t>mentoring</a:t>
            </a:r>
            <a:endParaRPr dirty="0"/>
          </a:p>
        </p:txBody>
      </p:sp>
    </p:spTree>
    <p:extLst>
      <p:ext uri="{BB962C8B-B14F-4D97-AF65-F5344CB8AC3E}">
        <p14:creationId xmlns:p14="http://schemas.microsoft.com/office/powerpoint/2010/main" val="26840289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4" name="Footer Placeholder 3">
            <a:extLst>
              <a:ext uri="{FF2B5EF4-FFF2-40B4-BE49-F238E27FC236}">
                <a16:creationId xmlns:a16="http://schemas.microsoft.com/office/drawing/2014/main" id="{7581137C-6579-6541-A18D-86E567BA6FCA}"/>
              </a:ext>
            </a:extLst>
          </p:cNvPr>
          <p:cNvSpPr>
            <a:spLocks noGrp="1"/>
          </p:cNvSpPr>
          <p:nvPr>
            <p:ph type="ftr" sz="quarter" idx="10"/>
          </p:nvPr>
        </p:nvSpPr>
        <p:spPr/>
        <p:txBody>
          <a:bodyPr/>
          <a:lstStyle/>
          <a:p>
            <a:r>
              <a:rPr lang="en-US" dirty="0"/>
              <a:t>© 2020</a:t>
            </a:r>
          </a:p>
        </p:txBody>
      </p:sp>
      <p:sp>
        <p:nvSpPr>
          <p:cNvPr id="5" name="Slide Number Placeholder 4">
            <a:extLst>
              <a:ext uri="{FF2B5EF4-FFF2-40B4-BE49-F238E27FC236}">
                <a16:creationId xmlns:a16="http://schemas.microsoft.com/office/drawing/2014/main" id="{6F176D2B-BA8A-1F4A-8D75-E35CB9D526DC}"/>
              </a:ext>
            </a:extLst>
          </p:cNvPr>
          <p:cNvSpPr>
            <a:spLocks noGrp="1"/>
          </p:cNvSpPr>
          <p:nvPr>
            <p:ph type="sldNum" sz="quarter" idx="11"/>
          </p:nvPr>
        </p:nvSpPr>
        <p:spPr/>
        <p:txBody>
          <a:bodyPr/>
          <a:lstStyle/>
          <a:p>
            <a:fld id="{00000000-1234-1234-1234-123412341234}" type="slidenum">
              <a:rPr lang="en"/>
              <a:pPr/>
              <a:t>161</a:t>
            </a:fld>
            <a:endParaRPr lang="en"/>
          </a:p>
        </p:txBody>
      </p:sp>
      <p:sp>
        <p:nvSpPr>
          <p:cNvPr id="2" name="Title 1">
            <a:extLst>
              <a:ext uri="{FF2B5EF4-FFF2-40B4-BE49-F238E27FC236}">
                <a16:creationId xmlns:a16="http://schemas.microsoft.com/office/drawing/2014/main" id="{D91C761C-A745-0441-BE9A-90A4876D0C7B}"/>
              </a:ext>
            </a:extLst>
          </p:cNvPr>
          <p:cNvSpPr>
            <a:spLocks noGrp="1"/>
          </p:cNvSpPr>
          <p:nvPr>
            <p:ph type="title" idx="4294967295"/>
          </p:nvPr>
        </p:nvSpPr>
        <p:spPr>
          <a:xfrm>
            <a:off x="319881" y="379413"/>
            <a:ext cx="8504237" cy="801687"/>
          </a:xfrm>
        </p:spPr>
        <p:txBody>
          <a:bodyPr/>
          <a:lstStyle/>
          <a:p>
            <a:pPr>
              <a:lnSpc>
                <a:spcPct val="100000"/>
              </a:lnSpc>
            </a:pPr>
            <a:r>
              <a:rPr lang="en-US" sz="2300" dirty="0">
                <a:sym typeface="Arial"/>
              </a:rPr>
              <a:t>Project Fiore success requires understanding and execution.</a:t>
            </a:r>
            <a:br>
              <a:rPr lang="en-US" sz="2300" dirty="0">
                <a:sym typeface="Arial"/>
              </a:rPr>
            </a:br>
            <a:r>
              <a:rPr lang="en-US" sz="2300" dirty="0">
                <a:solidFill>
                  <a:schemeClr val="accent3"/>
                </a:solidFill>
                <a:sym typeface="Arial"/>
              </a:rPr>
              <a:t>Cognizant is the partner to deliver on this promise.</a:t>
            </a:r>
            <a:endParaRPr lang="en-US" sz="2300" dirty="0">
              <a:solidFill>
                <a:schemeClr val="accent3"/>
              </a:solidFill>
            </a:endParaRPr>
          </a:p>
        </p:txBody>
      </p:sp>
      <p:graphicFrame>
        <p:nvGraphicFramePr>
          <p:cNvPr id="3" name="Table 2">
            <a:extLst>
              <a:ext uri="{FF2B5EF4-FFF2-40B4-BE49-F238E27FC236}">
                <a16:creationId xmlns:a16="http://schemas.microsoft.com/office/drawing/2014/main" id="{EBC96C12-4AF6-2347-853F-213ECB7DE1C6}"/>
              </a:ext>
            </a:extLst>
          </p:cNvPr>
          <p:cNvGraphicFramePr>
            <a:graphicFrameLocks noGrp="1"/>
          </p:cNvGraphicFramePr>
          <p:nvPr/>
        </p:nvGraphicFramePr>
        <p:xfrm>
          <a:off x="419100" y="1411986"/>
          <a:ext cx="8305800" cy="3356864"/>
        </p:xfrm>
        <a:graphic>
          <a:graphicData uri="http://schemas.openxmlformats.org/drawingml/2006/table">
            <a:tbl>
              <a:tblPr firstRow="1" bandRow="1">
                <a:tableStyleId>{2D5ABB26-0587-4C30-8999-92F81FD0307C}</a:tableStyleId>
              </a:tblPr>
              <a:tblGrid>
                <a:gridCol w="1661160">
                  <a:extLst>
                    <a:ext uri="{9D8B030D-6E8A-4147-A177-3AD203B41FA5}">
                      <a16:colId xmlns:a16="http://schemas.microsoft.com/office/drawing/2014/main" val="2180814008"/>
                    </a:ext>
                  </a:extLst>
                </a:gridCol>
                <a:gridCol w="1661160">
                  <a:extLst>
                    <a:ext uri="{9D8B030D-6E8A-4147-A177-3AD203B41FA5}">
                      <a16:colId xmlns:a16="http://schemas.microsoft.com/office/drawing/2014/main" val="3405160863"/>
                    </a:ext>
                  </a:extLst>
                </a:gridCol>
                <a:gridCol w="1661160">
                  <a:extLst>
                    <a:ext uri="{9D8B030D-6E8A-4147-A177-3AD203B41FA5}">
                      <a16:colId xmlns:a16="http://schemas.microsoft.com/office/drawing/2014/main" val="2641598848"/>
                    </a:ext>
                  </a:extLst>
                </a:gridCol>
                <a:gridCol w="1661160">
                  <a:extLst>
                    <a:ext uri="{9D8B030D-6E8A-4147-A177-3AD203B41FA5}">
                      <a16:colId xmlns:a16="http://schemas.microsoft.com/office/drawing/2014/main" val="2867235892"/>
                    </a:ext>
                  </a:extLst>
                </a:gridCol>
                <a:gridCol w="1661160">
                  <a:extLst>
                    <a:ext uri="{9D8B030D-6E8A-4147-A177-3AD203B41FA5}">
                      <a16:colId xmlns:a16="http://schemas.microsoft.com/office/drawing/2014/main" val="1534836555"/>
                    </a:ext>
                  </a:extLst>
                </a:gridCol>
              </a:tblGrid>
              <a:tr h="741680">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r>
                        <a:rPr lang="en-US" sz="1200" b="1" kern="0" dirty="0">
                          <a:solidFill>
                            <a:schemeClr val="accent3"/>
                          </a:solidFill>
                          <a:latin typeface="+mn-lt"/>
                          <a:sym typeface="Arial"/>
                        </a:rPr>
                        <a:t>1 // </a:t>
                      </a:r>
                      <a:r>
                        <a:rPr lang="en-US" sz="1200" b="1" kern="0" dirty="0">
                          <a:solidFill>
                            <a:schemeClr val="tx1">
                              <a:lumMod val="85000"/>
                              <a:lumOff val="15000"/>
                            </a:schemeClr>
                          </a:solidFill>
                          <a:latin typeface="+mn-lt"/>
                          <a:sym typeface="Arial"/>
                        </a:rPr>
                        <a:t>We are the </a:t>
                      </a:r>
                      <a:r>
                        <a:rPr lang="en-US" sz="1200" b="1" kern="0" dirty="0">
                          <a:solidFill>
                            <a:schemeClr val="tx1">
                              <a:lumMod val="85000"/>
                              <a:lumOff val="15000"/>
                            </a:schemeClr>
                          </a:solidFill>
                          <a:latin typeface="+mn-lt"/>
                          <a:ea typeface="+mn-ea"/>
                          <a:cs typeface="Arial"/>
                          <a:sym typeface="Arial"/>
                        </a:rPr>
                        <a:t>only partner to provide end to end services for Project Fiore</a:t>
                      </a:r>
                    </a:p>
                    <a:p>
                      <a:pPr marL="91440" lvl="1" indent="-91440" defTabSz="914378">
                        <a:lnSpc>
                          <a:spcPct val="95000"/>
                        </a:lnSpc>
                        <a:spcBef>
                          <a:spcPts val="0"/>
                        </a:spcBef>
                        <a:spcAft>
                          <a:spcPts val="400"/>
                        </a:spcAft>
                        <a:buClr>
                          <a:schemeClr val="accent3"/>
                        </a:buClr>
                        <a:buSzPct val="120000"/>
                        <a:buFont typeface="Arial" panose="020B0604020202020204" pitchFamily="34" charset="0"/>
                        <a:buChar char="•"/>
                        <a:defRPr/>
                      </a:pPr>
                      <a:r>
                        <a:rPr lang="en-US" sz="800" dirty="0">
                          <a:solidFill>
                            <a:schemeClr val="tx1">
                              <a:lumMod val="65000"/>
                              <a:lumOff val="35000"/>
                            </a:schemeClr>
                          </a:solidFill>
                          <a:latin typeface="Arial" panose="020B0604020202020204" pitchFamily="34" charset="0"/>
                          <a:cs typeface="Arial" panose="020B0604020202020204" pitchFamily="34" charset="0"/>
                        </a:rPr>
                        <a:t>We will provide a smooth </a:t>
                      </a:r>
                      <a:br>
                        <a:rPr lang="en-US" sz="800" dirty="0">
                          <a:solidFill>
                            <a:schemeClr val="tx1">
                              <a:lumMod val="65000"/>
                              <a:lumOff val="35000"/>
                            </a:schemeClr>
                          </a:solidFill>
                          <a:latin typeface="Arial" panose="020B0604020202020204" pitchFamily="34" charset="0"/>
                          <a:cs typeface="Arial" panose="020B0604020202020204" pitchFamily="34" charset="0"/>
                        </a:rPr>
                      </a:br>
                      <a:r>
                        <a:rPr lang="en-US" sz="800" dirty="0">
                          <a:solidFill>
                            <a:schemeClr val="tx1">
                              <a:lumMod val="65000"/>
                              <a:lumOff val="35000"/>
                            </a:schemeClr>
                          </a:solidFill>
                          <a:latin typeface="Arial" panose="020B0604020202020204" pitchFamily="34" charset="0"/>
                          <a:cs typeface="Arial" panose="020B0604020202020204" pitchFamily="34" charset="0"/>
                        </a:rPr>
                        <a:t>and effortless transition </a:t>
                      </a:r>
                      <a:br>
                        <a:rPr lang="en-US" sz="800" dirty="0">
                          <a:solidFill>
                            <a:schemeClr val="tx1">
                              <a:lumMod val="65000"/>
                              <a:lumOff val="35000"/>
                            </a:schemeClr>
                          </a:solidFill>
                          <a:latin typeface="Arial" panose="020B0604020202020204" pitchFamily="34" charset="0"/>
                          <a:cs typeface="Arial" panose="020B0604020202020204" pitchFamily="34" charset="0"/>
                        </a:rPr>
                      </a:br>
                      <a:r>
                        <a:rPr lang="en-US" sz="800" dirty="0">
                          <a:solidFill>
                            <a:schemeClr val="tx1">
                              <a:lumMod val="65000"/>
                              <a:lumOff val="35000"/>
                            </a:schemeClr>
                          </a:solidFill>
                          <a:latin typeface="Arial" panose="020B0604020202020204" pitchFamily="34" charset="0"/>
                          <a:cs typeface="Arial" panose="020B0604020202020204" pitchFamily="34" charset="0"/>
                        </a:rPr>
                        <a:t>from technical integration to platform campaign </a:t>
                      </a:r>
                      <a:br>
                        <a:rPr lang="en-US" sz="800" dirty="0">
                          <a:solidFill>
                            <a:schemeClr val="tx1">
                              <a:lumMod val="65000"/>
                              <a:lumOff val="35000"/>
                            </a:schemeClr>
                          </a:solidFill>
                          <a:latin typeface="Arial" panose="020B0604020202020204" pitchFamily="34" charset="0"/>
                          <a:cs typeface="Arial" panose="020B0604020202020204" pitchFamily="34" charset="0"/>
                        </a:rPr>
                      </a:br>
                      <a:r>
                        <a:rPr lang="en-US" sz="800" dirty="0">
                          <a:solidFill>
                            <a:schemeClr val="tx1">
                              <a:lumMod val="65000"/>
                              <a:lumOff val="35000"/>
                            </a:schemeClr>
                          </a:solidFill>
                          <a:latin typeface="Arial" panose="020B0604020202020204" pitchFamily="34" charset="0"/>
                          <a:cs typeface="Arial" panose="020B0604020202020204" pitchFamily="34" charset="0"/>
                        </a:rPr>
                        <a:t>execution</a:t>
                      </a:r>
                    </a:p>
                    <a:p>
                      <a:pPr marL="91440" lvl="1" indent="-91440" algn="l" defTabSz="914378" rtl="0" eaLnBrk="1" latinLnBrk="0" hangingPunct="1">
                        <a:lnSpc>
                          <a:spcPct val="95000"/>
                        </a:lnSpc>
                        <a:spcBef>
                          <a:spcPts val="0"/>
                        </a:spcBef>
                        <a:spcAft>
                          <a:spcPts val="400"/>
                        </a:spcAft>
                        <a:buClr>
                          <a:schemeClr val="accent3"/>
                        </a:buClr>
                        <a:buSzPct val="120000"/>
                        <a:buFont typeface="Arial" panose="020B0604020202020204" pitchFamily="34" charset="0"/>
                        <a:buChar char="•"/>
                        <a:defRPr/>
                      </a:pPr>
                      <a:r>
                        <a:rPr lang="en-US" sz="800" kern="1200" dirty="0">
                          <a:solidFill>
                            <a:schemeClr val="tx1">
                              <a:lumMod val="65000"/>
                              <a:lumOff val="35000"/>
                            </a:schemeClr>
                          </a:solidFill>
                          <a:latin typeface="Arial" panose="020B0604020202020204" pitchFamily="34" charset="0"/>
                          <a:ea typeface="+mn-ea"/>
                          <a:cs typeface="Arial" panose="020B0604020202020204" pitchFamily="34" charset="0"/>
                        </a:rPr>
                        <a:t>Internal and client communications channels are uncomplicated and straightforward with one individual project partner </a:t>
                      </a:r>
                      <a:br>
                        <a:rPr lang="en-US" sz="800" kern="1200" dirty="0">
                          <a:solidFill>
                            <a:schemeClr val="tx1">
                              <a:lumMod val="65000"/>
                              <a:lumOff val="35000"/>
                            </a:schemeClr>
                          </a:solidFill>
                          <a:latin typeface="Arial" panose="020B0604020202020204" pitchFamily="34" charset="0"/>
                          <a:ea typeface="+mn-ea"/>
                          <a:cs typeface="Arial" panose="020B0604020202020204" pitchFamily="34" charset="0"/>
                        </a:rPr>
                      </a:br>
                      <a:r>
                        <a:rPr lang="en-US" sz="800" kern="1200" dirty="0">
                          <a:solidFill>
                            <a:schemeClr val="tx1">
                              <a:lumMod val="65000"/>
                              <a:lumOff val="35000"/>
                            </a:schemeClr>
                          </a:solidFill>
                          <a:latin typeface="Arial" panose="020B0604020202020204" pitchFamily="34" charset="0"/>
                          <a:ea typeface="+mn-ea"/>
                          <a:cs typeface="Arial" panose="020B0604020202020204" pitchFamily="34" charset="0"/>
                        </a:rPr>
                        <a:t>for direct resolution in </a:t>
                      </a:r>
                      <a:br>
                        <a:rPr lang="en-US" sz="800" kern="1200" dirty="0">
                          <a:solidFill>
                            <a:schemeClr val="tx1">
                              <a:lumMod val="65000"/>
                              <a:lumOff val="35000"/>
                            </a:schemeClr>
                          </a:solidFill>
                          <a:latin typeface="Arial" panose="020B0604020202020204" pitchFamily="34" charset="0"/>
                          <a:ea typeface="+mn-ea"/>
                          <a:cs typeface="Arial" panose="020B0604020202020204" pitchFamily="34" charset="0"/>
                        </a:rPr>
                      </a:br>
                      <a:r>
                        <a:rPr lang="en-US" sz="800" kern="1200" dirty="0">
                          <a:solidFill>
                            <a:schemeClr val="tx1">
                              <a:lumMod val="65000"/>
                              <a:lumOff val="35000"/>
                            </a:schemeClr>
                          </a:solidFill>
                          <a:latin typeface="Arial" panose="020B0604020202020204" pitchFamily="34" charset="0"/>
                          <a:ea typeface="+mn-ea"/>
                          <a:cs typeface="Arial" panose="020B0604020202020204" pitchFamily="34" charset="0"/>
                        </a:rPr>
                        <a:t>case of escalation</a:t>
                      </a:r>
                    </a:p>
                    <a:p>
                      <a:pPr marL="91440" lvl="1" indent="-91440" algn="l" defTabSz="914378" rtl="0" eaLnBrk="1" latinLnBrk="0" hangingPunct="1">
                        <a:lnSpc>
                          <a:spcPct val="95000"/>
                        </a:lnSpc>
                        <a:spcBef>
                          <a:spcPts val="0"/>
                        </a:spcBef>
                        <a:spcAft>
                          <a:spcPts val="400"/>
                        </a:spcAft>
                        <a:buClr>
                          <a:schemeClr val="accent3"/>
                        </a:buClr>
                        <a:buSzPct val="120000"/>
                        <a:buFont typeface="Arial" panose="020B0604020202020204" pitchFamily="34" charset="0"/>
                        <a:buChar char="•"/>
                        <a:defRPr/>
                      </a:pPr>
                      <a:r>
                        <a:rPr lang="en-US" sz="800" kern="1200" dirty="0">
                          <a:solidFill>
                            <a:schemeClr val="tx1">
                              <a:lumMod val="65000"/>
                              <a:lumOff val="35000"/>
                            </a:schemeClr>
                          </a:solidFill>
                          <a:latin typeface="Arial" panose="020B0604020202020204" pitchFamily="34" charset="0"/>
                          <a:ea typeface="+mn-ea"/>
                          <a:cs typeface="Arial" panose="020B0604020202020204" pitchFamily="34" charset="0"/>
                        </a:rPr>
                        <a:t>Shared knowledge </a:t>
                      </a:r>
                      <a:br>
                        <a:rPr lang="en-US" sz="800" kern="1200" dirty="0">
                          <a:solidFill>
                            <a:schemeClr val="tx1">
                              <a:lumMod val="65000"/>
                              <a:lumOff val="35000"/>
                            </a:schemeClr>
                          </a:solidFill>
                          <a:latin typeface="Arial" panose="020B0604020202020204" pitchFamily="34" charset="0"/>
                          <a:ea typeface="+mn-ea"/>
                          <a:cs typeface="Arial" panose="020B0604020202020204" pitchFamily="34" charset="0"/>
                        </a:rPr>
                      </a:br>
                      <a:r>
                        <a:rPr lang="en-US" sz="800" kern="1200" dirty="0">
                          <a:solidFill>
                            <a:schemeClr val="tx1">
                              <a:lumMod val="65000"/>
                              <a:lumOff val="35000"/>
                            </a:schemeClr>
                          </a:solidFill>
                          <a:latin typeface="Arial" panose="020B0604020202020204" pitchFamily="34" charset="0"/>
                          <a:ea typeface="+mn-ea"/>
                          <a:cs typeface="Arial" panose="020B0604020202020204" pitchFamily="34" charset="0"/>
                        </a:rPr>
                        <a:t>and experience aid in uncovering innovative ideas across the delivery chain</a:t>
                      </a:r>
                      <a:endParaRPr lang="en-US" sz="900" kern="1200" dirty="0">
                        <a:solidFill>
                          <a:schemeClr val="tx1">
                            <a:lumMod val="65000"/>
                            <a:lumOff val="35000"/>
                          </a:schemeClr>
                        </a:solidFill>
                        <a:latin typeface="Arial" panose="020B0604020202020204" pitchFamily="34" charset="0"/>
                        <a:ea typeface="+mn-ea"/>
                        <a:cs typeface="Arial" panose="020B0604020202020204" pitchFamily="34" charset="0"/>
                        <a:sym typeface="Arial"/>
                      </a:endParaRPr>
                    </a:p>
                  </a:txBody>
                  <a:tcPr marR="0" marT="548640">
                    <a:solidFill>
                      <a:schemeClr val="bg1"/>
                    </a:solidFill>
                  </a:tcPr>
                </a:tc>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r>
                        <a:rPr lang="en-US" sz="1200" b="1" kern="0" dirty="0">
                          <a:solidFill>
                            <a:schemeClr val="accent3"/>
                          </a:solidFill>
                          <a:latin typeface="+mn-lt"/>
                          <a:cs typeface="Arial"/>
                          <a:sym typeface="Arial"/>
                        </a:rPr>
                        <a:t>2 // </a:t>
                      </a:r>
                      <a:r>
                        <a:rPr lang="en-US" sz="1200" b="1" kern="0" dirty="0">
                          <a:solidFill>
                            <a:schemeClr val="tx1">
                              <a:lumMod val="85000"/>
                              <a:lumOff val="15000"/>
                            </a:schemeClr>
                          </a:solidFill>
                          <a:latin typeface="+mn-lt"/>
                          <a:cs typeface="Arial"/>
                          <a:sym typeface="Arial"/>
                        </a:rPr>
                        <a:t>We know the </a:t>
                      </a:r>
                      <a:r>
                        <a:rPr lang="en-US" sz="1200" b="1" kern="0" dirty="0">
                          <a:solidFill>
                            <a:schemeClr val="tx1">
                              <a:lumMod val="85000"/>
                              <a:lumOff val="15000"/>
                            </a:schemeClr>
                          </a:solidFill>
                          <a:latin typeface="+mn-lt"/>
                          <a:ea typeface="+mn-ea"/>
                          <a:cs typeface="Arial"/>
                          <a:sym typeface="Arial"/>
                        </a:rPr>
                        <a:t>technology</a:t>
                      </a:r>
                    </a:p>
                    <a:p>
                      <a:pPr marL="91440" marR="0" lvl="1" indent="-91440" algn="l" defTabSz="914378" rtl="0" eaLnBrk="1" fontAlgn="auto" latinLnBrk="0" hangingPunct="1">
                        <a:lnSpc>
                          <a:spcPct val="100000"/>
                        </a:lnSpc>
                        <a:spcBef>
                          <a:spcPts val="0"/>
                        </a:spcBef>
                        <a:spcAft>
                          <a:spcPts val="400"/>
                        </a:spcAft>
                        <a:buClr>
                          <a:srgbClr val="00B050"/>
                        </a:buClr>
                        <a:buSzPct val="120000"/>
                        <a:buFont typeface="Arial" panose="020B0604020202020204" pitchFamily="34" charset="0"/>
                        <a:buChar char="•"/>
                        <a:tabLst/>
                        <a:defRPr/>
                      </a:pPr>
                      <a:r>
                        <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Our </a:t>
                      </a:r>
                      <a:r>
                        <a:rPr kumimoji="0" lang="en-US" sz="800" b="1" i="0" u="none" strike="noStrike" kern="1200" cap="none" spc="0" normalizeH="0" baseline="0" noProof="0" dirty="0">
                          <a:ln>
                            <a:noFill/>
                          </a:ln>
                          <a:solidFill>
                            <a:schemeClr val="tx1">
                              <a:lumMod val="85000"/>
                              <a:lumOff val="15000"/>
                            </a:schemeClr>
                          </a:solidFill>
                          <a:effectLst/>
                          <a:uLnTx/>
                          <a:uFillTx/>
                          <a:latin typeface="Arial" panose="020B0604020202020204" pitchFamily="34" charset="0"/>
                          <a:ea typeface="+mn-ea"/>
                          <a:cs typeface="Arial" panose="020B0604020202020204" pitchFamily="34" charset="0"/>
                        </a:rPr>
                        <a:t>Integration and tech teams</a:t>
                      </a:r>
                      <a:r>
                        <a:rPr kumimoji="0" lang="en-US" sz="800" b="1"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 </a:t>
                      </a:r>
                      <a:r>
                        <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understand deeply </a:t>
                      </a:r>
                      <a:br>
                        <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the CSFs for execution success and our campaign delivery teams have Adobe and Data resources that  “speak the language” minimizing questions / </a:t>
                      </a:r>
                      <a:br>
                        <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br>
                      <a:r>
                        <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rPr>
                        <a:t>delays in production ​</a:t>
                      </a:r>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mn-ea"/>
                        <a:cs typeface="Arial" panose="020B0604020202020204" pitchFamily="34" charset="0"/>
                        <a:sym typeface="Arial"/>
                      </a:endParaRPr>
                    </a:p>
                  </a:txBody>
                  <a:tcPr marT="548640">
                    <a:solidFill>
                      <a:schemeClr val="bg1"/>
                    </a:solidFill>
                  </a:tcPr>
                </a:tc>
                <a:tc>
                  <a:txBody>
                    <a:bodyPr/>
                    <a:lstStyle/>
                    <a:p>
                      <a:pPr marL="0" marR="0" lvl="0" indent="0" algn="l" defTabSz="685783" rtl="0" eaLnBrk="1" fontAlgn="auto" latinLnBrk="0" hangingPunct="1">
                        <a:lnSpc>
                          <a:spcPct val="100000"/>
                        </a:lnSpc>
                        <a:spcBef>
                          <a:spcPts val="0"/>
                        </a:spcBef>
                        <a:spcAft>
                          <a:spcPts val="600"/>
                        </a:spcAft>
                        <a:buClrTx/>
                        <a:buSzTx/>
                        <a:buFontTx/>
                        <a:buNone/>
                        <a:tabLst/>
                        <a:defRPr/>
                      </a:pPr>
                      <a:r>
                        <a:rPr lang="en-US" sz="1200" b="1" kern="0" dirty="0">
                          <a:solidFill>
                            <a:schemeClr val="accent3"/>
                          </a:solidFill>
                          <a:latin typeface="+mn-lt"/>
                          <a:cs typeface="Arial"/>
                          <a:sym typeface="Arial"/>
                        </a:rPr>
                        <a:t>3 // </a:t>
                      </a:r>
                      <a:r>
                        <a:rPr lang="en-US" sz="1200" b="1" kern="0" dirty="0">
                          <a:solidFill>
                            <a:schemeClr val="tx1">
                              <a:lumMod val="85000"/>
                              <a:lumOff val="15000"/>
                            </a:schemeClr>
                          </a:solidFill>
                          <a:latin typeface="+mn-lt"/>
                          <a:cs typeface="Arial"/>
                          <a:sym typeface="Arial"/>
                        </a:rPr>
                        <a:t>We are a global </a:t>
                      </a:r>
                      <a:br>
                        <a:rPr lang="en-US" sz="1200" b="1" kern="0" dirty="0">
                          <a:solidFill>
                            <a:schemeClr val="tx1">
                              <a:lumMod val="85000"/>
                              <a:lumOff val="15000"/>
                            </a:schemeClr>
                          </a:solidFill>
                          <a:latin typeface="+mn-lt"/>
                          <a:cs typeface="Arial"/>
                          <a:sym typeface="Arial"/>
                        </a:rPr>
                      </a:br>
                      <a:r>
                        <a:rPr lang="en-US" sz="1200" b="1" kern="0" dirty="0">
                          <a:solidFill>
                            <a:schemeClr val="tx1">
                              <a:lumMod val="85000"/>
                              <a:lumOff val="15000"/>
                            </a:schemeClr>
                          </a:solidFill>
                          <a:latin typeface="+mn-lt"/>
                          <a:cs typeface="Arial"/>
                          <a:sym typeface="Arial"/>
                        </a:rPr>
                        <a:t>team that thinks locally</a:t>
                      </a:r>
                    </a:p>
                    <a:p>
                      <a:pPr marL="91440" marR="0" lvl="1" indent="-91440" algn="l" defTabSz="914378" rtl="0" eaLnBrk="1" fontAlgn="auto" latinLnBrk="0" hangingPunct="1">
                        <a:lnSpc>
                          <a:spcPct val="100000"/>
                        </a:lnSpc>
                        <a:spcBef>
                          <a:spcPts val="0"/>
                        </a:spcBef>
                        <a:spcAft>
                          <a:spcPts val="400"/>
                        </a:spcAft>
                        <a:buClr>
                          <a:schemeClr val="accent3"/>
                        </a:buClr>
                        <a:buSzPct val="120000"/>
                        <a:buFont typeface="Arial" panose="020B0604020202020204" pitchFamily="34" charset="0"/>
                        <a:buChar char="•"/>
                        <a:tabLst/>
                        <a:defRPr/>
                      </a:pPr>
                      <a:r>
                        <a:rPr lang="en-US" sz="800" kern="1200" noProof="0" dirty="0">
                          <a:solidFill>
                            <a:schemeClr val="tx1">
                              <a:lumMod val="65000"/>
                              <a:lumOff val="35000"/>
                            </a:schemeClr>
                          </a:solidFill>
                          <a:latin typeface="Arial" panose="020B0604020202020204" pitchFamily="34" charset="0"/>
                          <a:ea typeface="+mn-ea"/>
                          <a:cs typeface="Arial" panose="020B0604020202020204" pitchFamily="34" charset="0"/>
                        </a:rPr>
                        <a:t>Our highly skilled ​and flexible global teams will apply ​our unbeaten expertise in building and running complex </a:t>
                      </a:r>
                      <a:r>
                        <a:rPr lang="en-US" sz="800" kern="1200" noProof="0" dirty="0" err="1">
                          <a:solidFill>
                            <a:schemeClr val="tx1">
                              <a:lumMod val="65000"/>
                              <a:lumOff val="35000"/>
                            </a:schemeClr>
                          </a:solidFill>
                          <a:latin typeface="Arial" panose="020B0604020202020204" pitchFamily="34" charset="0"/>
                          <a:ea typeface="+mn-ea"/>
                          <a:cs typeface="Arial" panose="020B0604020202020204" pitchFamily="34" charset="0"/>
                        </a:rPr>
                        <a:t>MarTech</a:t>
                      </a:r>
                      <a:r>
                        <a:rPr lang="en-US" sz="800" kern="1200" noProof="0" dirty="0">
                          <a:solidFill>
                            <a:schemeClr val="tx1">
                              <a:lumMod val="65000"/>
                              <a:lumOff val="35000"/>
                            </a:schemeClr>
                          </a:solidFill>
                          <a:latin typeface="Arial" panose="020B0604020202020204" pitchFamily="34" charset="0"/>
                          <a:ea typeface="+mn-ea"/>
                          <a:cs typeface="Arial" panose="020B0604020202020204" pitchFamily="34" charset="0"/>
                        </a:rPr>
                        <a:t> solutions​</a:t>
                      </a:r>
                      <a:endParaRPr lang="en-US" sz="800" kern="1200" noProof="0" dirty="0">
                        <a:solidFill>
                          <a:schemeClr val="tx1">
                            <a:lumMod val="65000"/>
                            <a:lumOff val="35000"/>
                          </a:schemeClr>
                        </a:solidFill>
                        <a:latin typeface="Arial" panose="020B0604020202020204" pitchFamily="34" charset="0"/>
                        <a:ea typeface="+mn-ea"/>
                        <a:cs typeface="Arial" panose="020B0604020202020204" pitchFamily="34" charset="0"/>
                        <a:sym typeface="Arial"/>
                      </a:endParaRPr>
                    </a:p>
                  </a:txBody>
                  <a:tcPr marT="548640">
                    <a:solidFill>
                      <a:schemeClr val="bg1"/>
                    </a:solidFill>
                  </a:tcPr>
                </a:tc>
                <a:tc>
                  <a:txBody>
                    <a:bodyPr/>
                    <a:lstStyle/>
                    <a:p>
                      <a:pPr>
                        <a:spcAft>
                          <a:spcPts val="600"/>
                        </a:spcAft>
                      </a:pPr>
                      <a:r>
                        <a:rPr lang="en-US" sz="1200" b="1" kern="0" dirty="0">
                          <a:solidFill>
                            <a:schemeClr val="accent3"/>
                          </a:solidFill>
                          <a:latin typeface="+mn-lt"/>
                          <a:cs typeface="Arial" panose="020B0604020202020204" pitchFamily="34" charset="0"/>
                          <a:sym typeface="Arial"/>
                        </a:rPr>
                        <a:t>4 // </a:t>
                      </a:r>
                      <a:r>
                        <a:rPr lang="en-US" sz="1200" b="1" kern="0" dirty="0">
                          <a:solidFill>
                            <a:schemeClr val="tx1">
                              <a:lumMod val="85000"/>
                              <a:lumOff val="15000"/>
                            </a:schemeClr>
                          </a:solidFill>
                          <a:latin typeface="+mn-lt"/>
                          <a:cs typeface="Arial" panose="020B0604020202020204" pitchFamily="34" charset="0"/>
                          <a:sym typeface="Arial"/>
                        </a:rPr>
                        <a:t>At its core, </a:t>
                      </a:r>
                      <a:br>
                        <a:rPr lang="en-US" sz="1200" b="1" kern="0" dirty="0">
                          <a:solidFill>
                            <a:schemeClr val="tx1">
                              <a:lumMod val="85000"/>
                              <a:lumOff val="15000"/>
                            </a:schemeClr>
                          </a:solidFill>
                          <a:latin typeface="+mn-lt"/>
                          <a:cs typeface="Arial" panose="020B0604020202020204" pitchFamily="34" charset="0"/>
                          <a:sym typeface="Arial"/>
                        </a:rPr>
                      </a:br>
                      <a:r>
                        <a:rPr lang="en-US" sz="1200" b="1" kern="0" dirty="0">
                          <a:solidFill>
                            <a:schemeClr val="tx1">
                              <a:lumMod val="85000"/>
                              <a:lumOff val="15000"/>
                            </a:schemeClr>
                          </a:solidFill>
                          <a:latin typeface="+mn-lt"/>
                          <a:cs typeface="Arial" panose="020B0604020202020204" pitchFamily="34" charset="0"/>
                          <a:sym typeface="Arial"/>
                        </a:rPr>
                        <a:t>we’re transforming how we engage </a:t>
                      </a:r>
                      <a:br>
                        <a:rPr lang="en-US" sz="1200" b="1" kern="0" dirty="0">
                          <a:solidFill>
                            <a:schemeClr val="tx1">
                              <a:lumMod val="85000"/>
                              <a:lumOff val="15000"/>
                            </a:schemeClr>
                          </a:solidFill>
                          <a:latin typeface="+mn-lt"/>
                          <a:cs typeface="Arial" panose="020B0604020202020204" pitchFamily="34" charset="0"/>
                          <a:sym typeface="Arial"/>
                        </a:rPr>
                      </a:br>
                      <a:r>
                        <a:rPr lang="en-US" sz="1200" b="1" kern="0" dirty="0">
                          <a:solidFill>
                            <a:schemeClr val="tx1">
                              <a:lumMod val="85000"/>
                              <a:lumOff val="15000"/>
                            </a:schemeClr>
                          </a:solidFill>
                          <a:latin typeface="+mn-lt"/>
                          <a:cs typeface="Arial" panose="020B0604020202020204" pitchFamily="34" charset="0"/>
                          <a:sym typeface="Arial"/>
                        </a:rPr>
                        <a:t>with customers</a:t>
                      </a:r>
                      <a:endParaRPr lang="en-US" sz="1200" b="1" dirty="0">
                        <a:solidFill>
                          <a:schemeClr val="tx1">
                            <a:lumMod val="85000"/>
                            <a:lumOff val="15000"/>
                          </a:schemeClr>
                        </a:solidFill>
                        <a:latin typeface="+mn-lt"/>
                      </a:endParaRPr>
                    </a:p>
                    <a:p>
                      <a:pPr marL="91440" lvl="1" indent="-91440" defTabSz="914378">
                        <a:lnSpc>
                          <a:spcPct val="100000"/>
                        </a:lnSpc>
                        <a:spcAft>
                          <a:spcPts val="400"/>
                        </a:spcAft>
                        <a:buClr>
                          <a:schemeClr val="accent3"/>
                        </a:buClr>
                        <a:buSzPct val="120000"/>
                        <a:buFont typeface="Arial" panose="020B0604020202020204" pitchFamily="34" charset="0"/>
                        <a:buChar char="•"/>
                        <a:defRPr/>
                      </a:pPr>
                      <a:r>
                        <a:rPr lang="en-US" sz="800" dirty="0">
                          <a:solidFill>
                            <a:schemeClr val="tx1">
                              <a:lumMod val="65000"/>
                              <a:lumOff val="35000"/>
                            </a:schemeClr>
                          </a:solidFill>
                          <a:latin typeface="Arial" panose="020B0604020202020204" pitchFamily="34" charset="0"/>
                          <a:cs typeface="Arial" panose="020B0604020202020204" pitchFamily="34" charset="0"/>
                        </a:rPr>
                        <a:t>Everything we’re doing is to drive a deeper understanding of how to connect with the audience, meet them at their moment of truth and enable transactions with ease.</a:t>
                      </a:r>
                    </a:p>
                    <a:p>
                      <a:pPr marL="91440" lvl="1" indent="-91440" defTabSz="914378">
                        <a:lnSpc>
                          <a:spcPct val="100000"/>
                        </a:lnSpc>
                        <a:spcAft>
                          <a:spcPts val="400"/>
                        </a:spcAft>
                        <a:buClr>
                          <a:schemeClr val="accent3"/>
                        </a:buClr>
                        <a:buSzPct val="120000"/>
                        <a:buFont typeface="Arial" panose="020B0604020202020204" pitchFamily="34" charset="0"/>
                        <a:buChar char="•"/>
                        <a:defRPr/>
                      </a:pPr>
                      <a:r>
                        <a:rPr lang="en-US" sz="800" dirty="0">
                          <a:solidFill>
                            <a:schemeClr val="tx1">
                              <a:lumMod val="65000"/>
                              <a:lumOff val="35000"/>
                            </a:schemeClr>
                          </a:solidFill>
                          <a:latin typeface="Arial" panose="020B0604020202020204" pitchFamily="34" charset="0"/>
                          <a:cs typeface="Arial" panose="020B0604020202020204" pitchFamily="34" charset="0"/>
                          <a:sym typeface="Arial"/>
                        </a:rPr>
                        <a:t>And personalized </a:t>
                      </a:r>
                      <a:br>
                        <a:rPr lang="en-US" sz="800" dirty="0">
                          <a:solidFill>
                            <a:schemeClr val="tx1">
                              <a:lumMod val="65000"/>
                              <a:lumOff val="35000"/>
                            </a:schemeClr>
                          </a:solidFill>
                          <a:latin typeface="Arial" panose="020B0604020202020204" pitchFamily="34" charset="0"/>
                          <a:cs typeface="Arial" panose="020B0604020202020204" pitchFamily="34" charset="0"/>
                          <a:sym typeface="Arial"/>
                        </a:rPr>
                      </a:br>
                      <a:r>
                        <a:rPr lang="en-US" sz="800" dirty="0">
                          <a:solidFill>
                            <a:schemeClr val="tx1">
                              <a:lumMod val="65000"/>
                              <a:lumOff val="35000"/>
                            </a:schemeClr>
                          </a:solidFill>
                          <a:latin typeface="Arial" panose="020B0604020202020204" pitchFamily="34" charset="0"/>
                          <a:cs typeface="Arial" panose="020B0604020202020204" pitchFamily="34" charset="0"/>
                          <a:sym typeface="Arial"/>
                        </a:rPr>
                        <a:t>experience start with a </a:t>
                      </a:r>
                      <a:br>
                        <a:rPr lang="en-US" sz="800" dirty="0">
                          <a:solidFill>
                            <a:schemeClr val="tx1">
                              <a:lumMod val="65000"/>
                              <a:lumOff val="35000"/>
                            </a:schemeClr>
                          </a:solidFill>
                          <a:latin typeface="Arial" panose="020B0604020202020204" pitchFamily="34" charset="0"/>
                          <a:cs typeface="Arial" panose="020B0604020202020204" pitchFamily="34" charset="0"/>
                          <a:sym typeface="Arial"/>
                        </a:rPr>
                      </a:br>
                      <a:r>
                        <a:rPr lang="en-US" sz="800" dirty="0">
                          <a:solidFill>
                            <a:schemeClr val="tx1">
                              <a:lumMod val="65000"/>
                              <a:lumOff val="35000"/>
                            </a:schemeClr>
                          </a:solidFill>
                          <a:latin typeface="Arial" panose="020B0604020202020204" pitchFamily="34" charset="0"/>
                          <a:cs typeface="Arial" panose="020B0604020202020204" pitchFamily="34" charset="0"/>
                          <a:sym typeface="Arial"/>
                        </a:rPr>
                        <a:t>deep understanding of audience, and gathering, analyzing and leveraging DATA to drive more </a:t>
                      </a:r>
                      <a:br>
                        <a:rPr lang="en-US" sz="800" dirty="0">
                          <a:solidFill>
                            <a:schemeClr val="tx1">
                              <a:lumMod val="65000"/>
                              <a:lumOff val="35000"/>
                            </a:schemeClr>
                          </a:solidFill>
                          <a:latin typeface="Arial" panose="020B0604020202020204" pitchFamily="34" charset="0"/>
                          <a:cs typeface="Arial" panose="020B0604020202020204" pitchFamily="34" charset="0"/>
                          <a:sym typeface="Arial"/>
                        </a:rPr>
                      </a:br>
                      <a:r>
                        <a:rPr lang="en-US" sz="800" dirty="0">
                          <a:solidFill>
                            <a:schemeClr val="tx1">
                              <a:lumMod val="65000"/>
                              <a:lumOff val="35000"/>
                            </a:schemeClr>
                          </a:solidFill>
                          <a:latin typeface="Arial" panose="020B0604020202020204" pitchFamily="34" charset="0"/>
                          <a:cs typeface="Arial" panose="020B0604020202020204" pitchFamily="34" charset="0"/>
                          <a:sym typeface="Arial"/>
                        </a:rPr>
                        <a:t>relevant experiences, </a:t>
                      </a:r>
                      <a:br>
                        <a:rPr lang="en-US" sz="800" dirty="0">
                          <a:solidFill>
                            <a:schemeClr val="tx1">
                              <a:lumMod val="65000"/>
                              <a:lumOff val="35000"/>
                            </a:schemeClr>
                          </a:solidFill>
                          <a:latin typeface="Arial" panose="020B0604020202020204" pitchFamily="34" charset="0"/>
                          <a:cs typeface="Arial" panose="020B0604020202020204" pitchFamily="34" charset="0"/>
                          <a:sym typeface="Arial"/>
                        </a:rPr>
                      </a:br>
                      <a:r>
                        <a:rPr lang="en-US" sz="800" dirty="0">
                          <a:solidFill>
                            <a:schemeClr val="tx1">
                              <a:lumMod val="65000"/>
                              <a:lumOff val="35000"/>
                            </a:schemeClr>
                          </a:solidFill>
                          <a:latin typeface="Arial" panose="020B0604020202020204" pitchFamily="34" charset="0"/>
                          <a:cs typeface="Arial" panose="020B0604020202020204" pitchFamily="34" charset="0"/>
                          <a:sym typeface="Arial"/>
                        </a:rPr>
                        <a:t>learn from performance </a:t>
                      </a:r>
                      <a:br>
                        <a:rPr lang="en-US" sz="800" dirty="0">
                          <a:solidFill>
                            <a:schemeClr val="tx1">
                              <a:lumMod val="65000"/>
                              <a:lumOff val="35000"/>
                            </a:schemeClr>
                          </a:solidFill>
                          <a:latin typeface="Arial" panose="020B0604020202020204" pitchFamily="34" charset="0"/>
                          <a:cs typeface="Arial" panose="020B0604020202020204" pitchFamily="34" charset="0"/>
                          <a:sym typeface="Arial"/>
                        </a:rPr>
                      </a:br>
                      <a:r>
                        <a:rPr lang="en-US" sz="800" dirty="0">
                          <a:solidFill>
                            <a:schemeClr val="tx1">
                              <a:lumMod val="65000"/>
                              <a:lumOff val="35000"/>
                            </a:schemeClr>
                          </a:solidFill>
                          <a:latin typeface="Arial" panose="020B0604020202020204" pitchFamily="34" charset="0"/>
                          <a:cs typeface="Arial" panose="020B0604020202020204" pitchFamily="34" charset="0"/>
                          <a:sym typeface="Arial"/>
                        </a:rPr>
                        <a:t>and optimize continuously.</a:t>
                      </a:r>
                      <a:endParaRPr lang="en-US" sz="800" kern="1200" dirty="0">
                        <a:solidFill>
                          <a:schemeClr val="tx1">
                            <a:lumMod val="65000"/>
                            <a:lumOff val="35000"/>
                          </a:schemeClr>
                        </a:solidFill>
                        <a:latin typeface="Arial" panose="020B0604020202020204" pitchFamily="34" charset="0"/>
                        <a:ea typeface="+mn-ea"/>
                        <a:cs typeface="Arial" panose="020B0604020202020204" pitchFamily="34" charset="0"/>
                      </a:endParaRPr>
                    </a:p>
                  </a:txBody>
                  <a:tcPr marT="548640">
                    <a:solidFill>
                      <a:schemeClr val="bg1"/>
                    </a:solidFill>
                  </a:tcPr>
                </a:tc>
                <a:tc>
                  <a:txBody>
                    <a:bodyPr/>
                    <a:lstStyle/>
                    <a:p>
                      <a:pPr>
                        <a:spcAft>
                          <a:spcPts val="600"/>
                        </a:spcAft>
                      </a:pPr>
                      <a:r>
                        <a:rPr lang="en-US" sz="1200" b="1" kern="0" dirty="0">
                          <a:solidFill>
                            <a:schemeClr val="accent3"/>
                          </a:solidFill>
                          <a:latin typeface="+mn-lt"/>
                          <a:cs typeface="Arial"/>
                          <a:sym typeface="Arial"/>
                        </a:rPr>
                        <a:t>5 // </a:t>
                      </a:r>
                      <a:r>
                        <a:rPr lang="en-US" sz="1200" b="1" kern="0" dirty="0">
                          <a:solidFill>
                            <a:schemeClr val="tx1">
                              <a:lumMod val="85000"/>
                              <a:lumOff val="15000"/>
                            </a:schemeClr>
                          </a:solidFill>
                          <a:latin typeface="+mn-lt"/>
                          <a:cs typeface="Arial"/>
                          <a:sym typeface="Arial"/>
                        </a:rPr>
                        <a:t>Cost, quality </a:t>
                      </a:r>
                      <a:br>
                        <a:rPr lang="en-US" sz="1200" b="1" kern="0" dirty="0">
                          <a:solidFill>
                            <a:schemeClr val="tx1">
                              <a:lumMod val="85000"/>
                              <a:lumOff val="15000"/>
                            </a:schemeClr>
                          </a:solidFill>
                          <a:latin typeface="+mn-lt"/>
                          <a:cs typeface="Arial"/>
                          <a:sym typeface="Arial"/>
                        </a:rPr>
                      </a:br>
                      <a:r>
                        <a:rPr lang="en-US" sz="1200" b="1" kern="0" dirty="0">
                          <a:solidFill>
                            <a:schemeClr val="tx1">
                              <a:lumMod val="85000"/>
                              <a:lumOff val="15000"/>
                            </a:schemeClr>
                          </a:solidFill>
                          <a:latin typeface="+mn-lt"/>
                          <a:cs typeface="Arial"/>
                          <a:sym typeface="Arial"/>
                        </a:rPr>
                        <a:t>and value</a:t>
                      </a:r>
                      <a:endParaRPr lang="en-US" sz="1200" b="1" dirty="0">
                        <a:solidFill>
                          <a:schemeClr val="tx1">
                            <a:lumMod val="85000"/>
                            <a:lumOff val="15000"/>
                          </a:schemeClr>
                        </a:solidFill>
                        <a:latin typeface="+mn-lt"/>
                      </a:endParaRPr>
                    </a:p>
                    <a:p>
                      <a:pPr marL="91440" marR="0" lvl="1" indent="-91440" algn="l" defTabSz="914378" rtl="0" eaLnBrk="1" fontAlgn="auto" latinLnBrk="0" hangingPunct="1">
                        <a:lnSpc>
                          <a:spcPct val="100000"/>
                        </a:lnSpc>
                        <a:spcBef>
                          <a:spcPts val="0"/>
                        </a:spcBef>
                        <a:spcAft>
                          <a:spcPts val="400"/>
                        </a:spcAft>
                        <a:buClr>
                          <a:schemeClr val="accent3"/>
                        </a:buClr>
                        <a:buSzPct val="120000"/>
                        <a:buFont typeface="Arial" panose="020B0604020202020204" pitchFamily="34" charset="0"/>
                        <a:buChar char="•"/>
                        <a:tabLst/>
                        <a:defRPr/>
                      </a:pPr>
                      <a:r>
                        <a:rPr lang="en-US" sz="800" dirty="0">
                          <a:solidFill>
                            <a:schemeClr val="tx1">
                              <a:lumMod val="65000"/>
                              <a:lumOff val="35000"/>
                            </a:schemeClr>
                          </a:solidFill>
                          <a:latin typeface="Arial" panose="020B0604020202020204" pitchFamily="34" charset="0"/>
                          <a:cs typeface="Arial" panose="020B0604020202020204" pitchFamily="34" charset="0"/>
                        </a:rPr>
                        <a:t>Our team structure and operating model deliver execution efficiency through standardization at the global level, campaign best practices in omnichannel environment, with local execution teams to ensure regional relevancy: Balancing speed and cost to deliver value internally for WBA and externally to Walgreens and Boots customers</a:t>
                      </a:r>
                      <a:endParaRPr lang="en-US" sz="800" dirty="0">
                        <a:solidFill>
                          <a:schemeClr val="tx1">
                            <a:lumMod val="65000"/>
                            <a:lumOff val="35000"/>
                          </a:schemeClr>
                        </a:solidFill>
                        <a:latin typeface="Arial" panose="020B0604020202020204" pitchFamily="34" charset="0"/>
                        <a:cs typeface="Arial" panose="020B0604020202020204" pitchFamily="34" charset="0"/>
                        <a:sym typeface="Arial"/>
                      </a:endParaRPr>
                    </a:p>
                  </a:txBody>
                  <a:tcPr marT="548640">
                    <a:solidFill>
                      <a:schemeClr val="bg1"/>
                    </a:solidFill>
                  </a:tcPr>
                </a:tc>
                <a:extLst>
                  <a:ext uri="{0D108BD9-81ED-4DB2-BD59-A6C34878D82A}">
                    <a16:rowId xmlns:a16="http://schemas.microsoft.com/office/drawing/2014/main" val="6613752"/>
                  </a:ext>
                </a:extLst>
              </a:tr>
            </a:tbl>
          </a:graphicData>
        </a:graphic>
      </p:graphicFrame>
      <p:cxnSp>
        <p:nvCxnSpPr>
          <p:cNvPr id="7" name="Straight Connector 6">
            <a:extLst>
              <a:ext uri="{FF2B5EF4-FFF2-40B4-BE49-F238E27FC236}">
                <a16:creationId xmlns:a16="http://schemas.microsoft.com/office/drawing/2014/main" id="{68106E68-174E-234E-AFE4-E12409D0E668}"/>
              </a:ext>
            </a:extLst>
          </p:cNvPr>
          <p:cNvCxnSpPr>
            <a:cxnSpLocks/>
          </p:cNvCxnSpPr>
          <p:nvPr/>
        </p:nvCxnSpPr>
        <p:spPr>
          <a:xfrm>
            <a:off x="421340" y="1411986"/>
            <a:ext cx="0" cy="330980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DA0BC36-F342-734E-A225-8D89444D88E6}"/>
              </a:ext>
            </a:extLst>
          </p:cNvPr>
          <p:cNvCxnSpPr>
            <a:cxnSpLocks/>
          </p:cNvCxnSpPr>
          <p:nvPr/>
        </p:nvCxnSpPr>
        <p:spPr>
          <a:xfrm>
            <a:off x="2077595" y="1411986"/>
            <a:ext cx="0" cy="207790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EB063A7-1DC2-3040-97A7-794EBB028449}"/>
              </a:ext>
            </a:extLst>
          </p:cNvPr>
          <p:cNvCxnSpPr>
            <a:cxnSpLocks/>
          </p:cNvCxnSpPr>
          <p:nvPr/>
        </p:nvCxnSpPr>
        <p:spPr>
          <a:xfrm>
            <a:off x="3746500" y="1411986"/>
            <a:ext cx="0" cy="177310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5299C1-907E-184C-BBFF-048DC9D3A84D}"/>
              </a:ext>
            </a:extLst>
          </p:cNvPr>
          <p:cNvCxnSpPr>
            <a:cxnSpLocks/>
          </p:cNvCxnSpPr>
          <p:nvPr/>
        </p:nvCxnSpPr>
        <p:spPr>
          <a:xfrm>
            <a:off x="5397500" y="1411986"/>
            <a:ext cx="0" cy="323360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19D140-AA1F-474F-91FC-1DB7AEAD33CB}"/>
              </a:ext>
            </a:extLst>
          </p:cNvPr>
          <p:cNvCxnSpPr>
            <a:cxnSpLocks/>
          </p:cNvCxnSpPr>
          <p:nvPr/>
        </p:nvCxnSpPr>
        <p:spPr>
          <a:xfrm>
            <a:off x="7061200" y="1411986"/>
            <a:ext cx="0" cy="256050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CD86454B-403D-E44F-9E48-E315E77573D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7050" y="1435100"/>
            <a:ext cx="419100" cy="419100"/>
          </a:xfrm>
          <a:prstGeom prst="rect">
            <a:avLst/>
          </a:prstGeom>
        </p:spPr>
      </p:pic>
      <p:pic>
        <p:nvPicPr>
          <p:cNvPr id="23" name="Picture 22">
            <a:extLst>
              <a:ext uri="{FF2B5EF4-FFF2-40B4-BE49-F238E27FC236}">
                <a16:creationId xmlns:a16="http://schemas.microsoft.com/office/drawing/2014/main" id="{1FC24273-8884-0146-971B-FD8CDE60EB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73500" y="1416050"/>
            <a:ext cx="437765" cy="476250"/>
          </a:xfrm>
          <a:prstGeom prst="rect">
            <a:avLst/>
          </a:prstGeom>
        </p:spPr>
      </p:pic>
      <p:pic>
        <p:nvPicPr>
          <p:cNvPr id="25" name="Picture 24">
            <a:extLst>
              <a:ext uri="{FF2B5EF4-FFF2-40B4-BE49-F238E27FC236}">
                <a16:creationId xmlns:a16="http://schemas.microsoft.com/office/drawing/2014/main" id="{7A193C57-573F-8740-A538-EA28153457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165350" y="1352550"/>
            <a:ext cx="456518" cy="539750"/>
          </a:xfrm>
          <a:prstGeom prst="rect">
            <a:avLst/>
          </a:prstGeom>
        </p:spPr>
      </p:pic>
      <p:pic>
        <p:nvPicPr>
          <p:cNvPr id="27" name="Picture 26">
            <a:extLst>
              <a:ext uri="{FF2B5EF4-FFF2-40B4-BE49-F238E27FC236}">
                <a16:creationId xmlns:a16="http://schemas.microsoft.com/office/drawing/2014/main" id="{42EED6C7-E71B-694A-95AE-12FD58DBD34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63674" y="1403350"/>
            <a:ext cx="475375" cy="463550"/>
          </a:xfrm>
          <a:prstGeom prst="rect">
            <a:avLst/>
          </a:prstGeom>
        </p:spPr>
      </p:pic>
      <p:pic>
        <p:nvPicPr>
          <p:cNvPr id="29" name="Picture 28">
            <a:extLst>
              <a:ext uri="{FF2B5EF4-FFF2-40B4-BE49-F238E27FC236}">
                <a16:creationId xmlns:a16="http://schemas.microsoft.com/office/drawing/2014/main" id="{79EB0823-B7C6-7A44-8776-083AE85E0B4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517788" y="1428750"/>
            <a:ext cx="571861" cy="476250"/>
          </a:xfrm>
          <a:prstGeom prst="rect">
            <a:avLst/>
          </a:prstGeom>
        </p:spPr>
      </p:pic>
    </p:spTree>
    <p:extLst>
      <p:ext uri="{BB962C8B-B14F-4D97-AF65-F5344CB8AC3E}">
        <p14:creationId xmlns:p14="http://schemas.microsoft.com/office/powerpoint/2010/main" val="6563802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59"/>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dirty="0"/>
              <a:t>Assumptions and dependencies</a:t>
            </a:r>
            <a:endParaRPr dirty="0"/>
          </a:p>
        </p:txBody>
      </p:sp>
      <p:sp>
        <p:nvSpPr>
          <p:cNvPr id="2" name="Footer Placeholder 1">
            <a:extLst>
              <a:ext uri="{FF2B5EF4-FFF2-40B4-BE49-F238E27FC236}">
                <a16:creationId xmlns:a16="http://schemas.microsoft.com/office/drawing/2014/main" id="{85EA3B16-F735-9A48-BC05-FCA962CBD97E}"/>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A4A6F468-979F-3C4F-814C-29FAAFC797E5}"/>
              </a:ext>
            </a:extLst>
          </p:cNvPr>
          <p:cNvSpPr>
            <a:spLocks noGrp="1"/>
          </p:cNvSpPr>
          <p:nvPr>
            <p:ph type="sldNum" sz="quarter" idx="13"/>
          </p:nvPr>
        </p:nvSpPr>
        <p:spPr/>
        <p:txBody>
          <a:bodyPr/>
          <a:lstStyle/>
          <a:p>
            <a:fld id="{2EFEF571-C9B4-4D92-A7F7-315B894862A8}" type="slidenum">
              <a:rPr lang="en-US" smtClean="0"/>
              <a:pPr/>
              <a:t>162</a:t>
            </a:fld>
            <a:endParaRPr lang="en-US"/>
          </a:p>
        </p:txBody>
      </p:sp>
      <p:graphicFrame>
        <p:nvGraphicFramePr>
          <p:cNvPr id="5" name="Table 4">
            <a:extLst>
              <a:ext uri="{FF2B5EF4-FFF2-40B4-BE49-F238E27FC236}">
                <a16:creationId xmlns:a16="http://schemas.microsoft.com/office/drawing/2014/main" id="{2C4C8FB2-885A-0247-9ADA-213A5C641C65}"/>
              </a:ext>
            </a:extLst>
          </p:cNvPr>
          <p:cNvGraphicFramePr>
            <a:graphicFrameLocks noGrp="1"/>
          </p:cNvGraphicFramePr>
          <p:nvPr/>
        </p:nvGraphicFramePr>
        <p:xfrm>
          <a:off x="419100" y="1179830"/>
          <a:ext cx="8322902" cy="3525520"/>
        </p:xfrm>
        <a:graphic>
          <a:graphicData uri="http://schemas.openxmlformats.org/drawingml/2006/table">
            <a:tbl>
              <a:tblPr firstRow="1" bandRow="1">
                <a:tableStyleId>{2D5ABB26-0587-4C30-8999-92F81FD0307C}</a:tableStyleId>
              </a:tblPr>
              <a:tblGrid>
                <a:gridCol w="2103120">
                  <a:extLst>
                    <a:ext uri="{9D8B030D-6E8A-4147-A177-3AD203B41FA5}">
                      <a16:colId xmlns:a16="http://schemas.microsoft.com/office/drawing/2014/main" val="1571974195"/>
                    </a:ext>
                  </a:extLst>
                </a:gridCol>
                <a:gridCol w="2086019">
                  <a:extLst>
                    <a:ext uri="{9D8B030D-6E8A-4147-A177-3AD203B41FA5}">
                      <a16:colId xmlns:a16="http://schemas.microsoft.com/office/drawing/2014/main" val="1213958599"/>
                    </a:ext>
                  </a:extLst>
                </a:gridCol>
                <a:gridCol w="2296535">
                  <a:extLst>
                    <a:ext uri="{9D8B030D-6E8A-4147-A177-3AD203B41FA5}">
                      <a16:colId xmlns:a16="http://schemas.microsoft.com/office/drawing/2014/main" val="3421820861"/>
                    </a:ext>
                  </a:extLst>
                </a:gridCol>
                <a:gridCol w="1837228">
                  <a:extLst>
                    <a:ext uri="{9D8B030D-6E8A-4147-A177-3AD203B41FA5}">
                      <a16:colId xmlns:a16="http://schemas.microsoft.com/office/drawing/2014/main" val="3355767553"/>
                    </a:ext>
                  </a:extLst>
                </a:gridCol>
              </a:tblGrid>
              <a:tr h="510945">
                <a:tc>
                  <a:txBody>
                    <a:bodyPr/>
                    <a:lstStyle/>
                    <a:p>
                      <a:pPr algn="ctr"/>
                      <a:r>
                        <a:rPr lang="en-US" sz="1200" b="1" cap="all" spc="100" baseline="0" dirty="0"/>
                        <a:t>Development</a:t>
                      </a:r>
                      <a:endParaRPr lang="en-US" sz="1200" cap="all" spc="100" baseline="0" dirty="0"/>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b="1" cap="all" spc="100" baseline="0" dirty="0"/>
                        <a:t>DATA</a:t>
                      </a:r>
                      <a:endParaRPr lang="en-US" sz="1200" cap="all" spc="100" baseline="0" dirty="0"/>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b="1" cap="all" spc="100" baseline="0" dirty="0">
                          <a:solidFill>
                            <a:schemeClr val="tx1">
                              <a:lumMod val="75000"/>
                              <a:lumOff val="25000"/>
                            </a:schemeClr>
                          </a:solidFill>
                          <a:ea typeface="Avenir Next" charset="0"/>
                          <a:cs typeface="Avenir Next" charset="0"/>
                        </a:rPr>
                        <a:t>CREATIVE</a:t>
                      </a:r>
                      <a:endParaRPr lang="en-US" sz="1200" cap="all" spc="100" baseline="0" dirty="0"/>
                    </a:p>
                  </a:txBody>
                  <a:tcPr anchor="b">
                    <a:lnB w="28575" cap="flat" cmpd="sng" algn="ctr">
                      <a:solidFill>
                        <a:schemeClr val="tx1">
                          <a:lumMod val="75000"/>
                          <a:lumOff val="25000"/>
                        </a:schemeClr>
                      </a:solidFill>
                      <a:prstDash val="solid"/>
                      <a:round/>
                      <a:headEnd type="none" w="med" len="med"/>
                      <a:tailEnd type="none" w="med" len="med"/>
                    </a:lnB>
                  </a:tcPr>
                </a:tc>
                <a:tc>
                  <a:txBody>
                    <a:bodyPr/>
                    <a:lstStyle/>
                    <a:p>
                      <a:pPr algn="ctr"/>
                      <a:r>
                        <a:rPr lang="en-US" sz="1200" b="1" cap="all" spc="100" baseline="0" dirty="0">
                          <a:solidFill>
                            <a:schemeClr val="tx1">
                              <a:lumMod val="75000"/>
                              <a:lumOff val="25000"/>
                            </a:schemeClr>
                          </a:solidFill>
                          <a:ea typeface="Avenir Next" charset="0"/>
                          <a:cs typeface="Avenir Next" charset="0"/>
                        </a:rPr>
                        <a:t>TRAINING</a:t>
                      </a:r>
                      <a:endParaRPr lang="en-US" sz="1200" cap="all" spc="100" baseline="0" dirty="0"/>
                    </a:p>
                  </a:txBody>
                  <a:tcPr anchor="b">
                    <a:lnB w="28575" cap="flat" cmpd="sng" algn="ctr">
                      <a:solidFill>
                        <a:schemeClr val="tx1">
                          <a:lumMod val="75000"/>
                          <a:lumOff val="25000"/>
                        </a:schemeClr>
                      </a:solidFill>
                      <a:prstDash val="solid"/>
                      <a:round/>
                      <a:headEnd type="none" w="med" len="med"/>
                      <a:tailEnd type="none" w="med" len="med"/>
                    </a:lnB>
                  </a:tcPr>
                </a:tc>
                <a:extLst>
                  <a:ext uri="{0D108BD9-81ED-4DB2-BD59-A6C34878D82A}">
                    <a16:rowId xmlns:a16="http://schemas.microsoft.com/office/drawing/2014/main" val="1684857058"/>
                  </a:ext>
                </a:extLst>
              </a:tr>
              <a:tr h="3014575">
                <a:tc>
                  <a:txBody>
                    <a:bodyPr/>
                    <a:lstStyle/>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rPr>
                        <a:t>Platform enablement, channel enablement, system integration and data model are in place before campaign execution work starts</a:t>
                      </a: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mn-lt"/>
                          <a:cs typeface="Arial" panose="020B0604020202020204"/>
                        </a:rPr>
                        <a:t>Integrations must be in place to pull content from AEM into Adobe Campaign</a:t>
                      </a: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mn-lt"/>
                          <a:cs typeface="Arial" panose="020B0604020202020204"/>
                        </a:rPr>
                        <a:t>Integrations must be in place to pull/push analytics/tracking data between Adobe Analytics and Campaign </a:t>
                      </a: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rPr>
                        <a:t>Platform access and Adobe support portal access is provided to the campaign execution team</a:t>
                      </a: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rPr>
                        <a:t>Test data is available as per planned timeline in dev/test environment</a:t>
                      </a: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rPr>
                        <a:t>All Adobe User ID’s must be associated with internal Walgreen and Boots accounts using SSO functionality</a:t>
                      </a: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rPr>
                        <a:t>IP warming must be planned to run in line with the initial outbound campaign in order that ramp up of volumes is possible in the proposed IP warming window</a:t>
                      </a:r>
                    </a:p>
                  </a:txBody>
                  <a:tcPr marL="0" marR="45720" marT="91440" marB="0">
                    <a:lnR w="635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tcPr>
                </a:tc>
                <a:tc>
                  <a:txBody>
                    <a:bodyPr/>
                    <a:lstStyle/>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rPr>
                        <a:t>Data segmentation/</a:t>
                      </a:r>
                      <a:r>
                        <a:rPr kumimoji="0" lang="en-US" sz="850" b="0" i="0" u="none" strike="noStrike" kern="1200" cap="none" spc="0" normalizeH="0" baseline="0" noProof="0" dirty="0" err="1">
                          <a:ln>
                            <a:noFill/>
                          </a:ln>
                          <a:solidFill>
                            <a:srgbClr val="000000">
                              <a:lumMod val="75000"/>
                              <a:lumOff val="25000"/>
                            </a:srgbClr>
                          </a:solidFill>
                          <a:effectLst/>
                          <a:uLnTx/>
                          <a:uFillTx/>
                          <a:latin typeface="+mn-lt"/>
                        </a:rPr>
                        <a:t>supression</a:t>
                      </a:r>
                      <a:r>
                        <a:rPr kumimoji="0" lang="en-US" sz="850" b="0" i="0" u="none" strike="noStrike" kern="1200" cap="none" spc="0" normalizeH="0" baseline="0" noProof="0" dirty="0">
                          <a:ln>
                            <a:noFill/>
                          </a:ln>
                          <a:solidFill>
                            <a:srgbClr val="000000">
                              <a:lumMod val="75000"/>
                              <a:lumOff val="25000"/>
                            </a:srgbClr>
                          </a:solidFill>
                          <a:effectLst/>
                          <a:uLnTx/>
                          <a:uFillTx/>
                          <a:latin typeface="+mn-lt"/>
                        </a:rPr>
                        <a:t> to be handled by WBA</a:t>
                      </a: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rPr>
                        <a:t>Data aggregation and ingestion includes online and offline sources including loyalty data from Epsilon</a:t>
                      </a: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rPr>
                        <a:t>Standard out of the box reporting from Adobe campaign and analytics is used for campaign reporting and optimization</a:t>
                      </a: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rPr>
                        <a:t>All data required by campaigns is in the Adobe Campaign Schema as no external data pull has been costed for</a:t>
                      </a:r>
                      <a:endParaRPr kumimoji="0" lang="en-US" sz="850" b="0" i="0" u="none" strike="noStrike" kern="1200" cap="none" spc="0" normalizeH="0" baseline="0" noProof="0" dirty="0">
                        <a:ln>
                          <a:noFill/>
                        </a:ln>
                        <a:solidFill>
                          <a:srgbClr val="000000">
                            <a:lumMod val="75000"/>
                            <a:lumOff val="25000"/>
                          </a:srgbClr>
                        </a:solidFill>
                        <a:effectLst/>
                        <a:uLnTx/>
                        <a:uFillTx/>
                        <a:latin typeface="+mn-lt"/>
                        <a:ea typeface="Calibri" panose="020F0502020204030204" pitchFamily="34" charset="0"/>
                      </a:endParaRPr>
                    </a:p>
                    <a:p>
                      <a:pPr marL="109725" marR="0" lvl="0" indent="-109725" algn="l" defTabSz="685783" rtl="0" eaLnBrk="1" fontAlgn="auto" latinLnBrk="0" hangingPunct="1">
                        <a:lnSpc>
                          <a:spcPct val="90000"/>
                        </a:lnSpc>
                        <a:spcBef>
                          <a:spcPts val="0"/>
                        </a:spcBef>
                        <a:spcAft>
                          <a:spcPts val="30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Times New Roman" panose="02020603050405020304" pitchFamily="18" charset="0"/>
                        </a:rPr>
                        <a:t>Test data will be available as per planned timeline in dev/test environment</a:t>
                      </a:r>
                      <a:endParaRPr kumimoji="0" lang="en-US" sz="850" b="0" i="0" u="none" strike="noStrike" kern="1200" cap="none" spc="0" normalizeH="0" baseline="0" noProof="0" dirty="0">
                        <a:ln>
                          <a:noFill/>
                        </a:ln>
                        <a:solidFill>
                          <a:srgbClr val="000000">
                            <a:lumMod val="75000"/>
                            <a:lumOff val="25000"/>
                          </a:srgbClr>
                        </a:solidFill>
                        <a:effectLst/>
                        <a:uLnTx/>
                        <a:uFillTx/>
                        <a:latin typeface="+mn-lt"/>
                        <a:ea typeface="Calibri" panose="020F0502020204030204" pitchFamily="34" charset="0"/>
                      </a:endParaRPr>
                    </a:p>
                  </a:txBody>
                  <a:tcPr marT="9144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tcPr>
                </a:tc>
                <a:tc>
                  <a:txBody>
                    <a:bodyPr/>
                    <a:lstStyle/>
                    <a:p>
                      <a:pPr marL="109725" marR="0" lvl="0" indent="-109725" algn="l" defTabSz="685783" rtl="0" eaLnBrk="1" fontAlgn="auto" latinLnBrk="0" hangingPunct="1">
                        <a:lnSpc>
                          <a:spcPct val="90000"/>
                        </a:lnSpc>
                        <a:spcBef>
                          <a:spcPts val="300"/>
                        </a:spcBef>
                        <a:spcAft>
                          <a:spcPts val="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mn-ea"/>
                          <a:cs typeface="+mn-cs"/>
                        </a:rPr>
                        <a:t>Use case brief to be provided by WBA (*Cognizant has pre-defined template that can be used by WBA)</a:t>
                      </a:r>
                    </a:p>
                    <a:p>
                      <a:pPr marL="246888" marR="0" lvl="1" indent="-109728" algn="l" defTabSz="685783" rtl="0" eaLnBrk="1" fontAlgn="auto" latinLnBrk="0" hangingPunct="1">
                        <a:lnSpc>
                          <a:spcPct val="90000"/>
                        </a:lnSpc>
                        <a:spcBef>
                          <a:spcPts val="200"/>
                        </a:spcBef>
                        <a:spcAft>
                          <a:spcPts val="200"/>
                        </a:spcAft>
                        <a:buClrTx/>
                        <a:buSzPct val="80000"/>
                        <a:buFont typeface="System Font Regular"/>
                        <a:buChar char="–"/>
                        <a:tabLst/>
                        <a:defRPr/>
                      </a:pPr>
                      <a:r>
                        <a:rPr kumimoji="0" lang="en-US" sz="850" b="0" i="0" u="none" strike="noStrike" kern="1200" cap="none" spc="0" normalizeH="0" baseline="0" noProof="0" dirty="0">
                          <a:ln>
                            <a:noFill/>
                          </a:ln>
                          <a:solidFill>
                            <a:srgbClr val="000000">
                              <a:lumMod val="65000"/>
                              <a:lumOff val="35000"/>
                            </a:srgbClr>
                          </a:solidFill>
                          <a:effectLst/>
                          <a:uLnTx/>
                          <a:uFillTx/>
                          <a:latin typeface="+mn-lt"/>
                          <a:ea typeface="+mn-ea"/>
                          <a:cs typeface="+mn-cs"/>
                        </a:rPr>
                        <a:t>Creative direction (as part of brief) around imagery and copy tonality, key messaging to be provided</a:t>
                      </a:r>
                    </a:p>
                    <a:p>
                      <a:pPr marL="109725" marR="0" lvl="0" indent="-109725" algn="l" defTabSz="685783" rtl="0" eaLnBrk="1" fontAlgn="auto" latinLnBrk="0" hangingPunct="1">
                        <a:lnSpc>
                          <a:spcPct val="90000"/>
                        </a:lnSpc>
                        <a:spcBef>
                          <a:spcPts val="300"/>
                        </a:spcBef>
                        <a:spcAft>
                          <a:spcPts val="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mn-ea"/>
                          <a:cs typeface="+mn-cs"/>
                        </a:rPr>
                        <a:t>Access to approved imagery from WBA to be provided</a:t>
                      </a:r>
                    </a:p>
                    <a:p>
                      <a:pPr marL="246888" marR="0" lvl="1" indent="-109728" algn="l" defTabSz="685783" rtl="0" eaLnBrk="1" fontAlgn="auto" latinLnBrk="0" hangingPunct="1">
                        <a:lnSpc>
                          <a:spcPct val="90000"/>
                        </a:lnSpc>
                        <a:spcBef>
                          <a:spcPts val="200"/>
                        </a:spcBef>
                        <a:spcAft>
                          <a:spcPts val="200"/>
                        </a:spcAft>
                        <a:buClrTx/>
                        <a:buSzPct val="80000"/>
                        <a:buFont typeface="System Font Regular"/>
                        <a:buChar char="–"/>
                        <a:tabLst/>
                        <a:defRPr/>
                      </a:pPr>
                      <a:r>
                        <a:rPr kumimoji="0" lang="en-US" sz="850" b="0" i="0" u="none" strike="noStrike" kern="1200" cap="none" spc="0" normalizeH="0" baseline="0" noProof="0" dirty="0">
                          <a:ln>
                            <a:noFill/>
                          </a:ln>
                          <a:solidFill>
                            <a:srgbClr val="000000">
                              <a:lumMod val="65000"/>
                              <a:lumOff val="35000"/>
                            </a:srgbClr>
                          </a:solidFill>
                          <a:effectLst/>
                          <a:uLnTx/>
                          <a:uFillTx/>
                          <a:latin typeface="+mn-lt"/>
                          <a:ea typeface="+mn-ea"/>
                          <a:cs typeface="+mn-cs"/>
                        </a:rPr>
                        <a:t>Any new imagery required will require OOP funds to purchase</a:t>
                      </a:r>
                    </a:p>
                    <a:p>
                      <a:pPr marL="109725" marR="0" lvl="0" indent="-109725" algn="l" defTabSz="685783" rtl="0" eaLnBrk="1" fontAlgn="auto" latinLnBrk="0" hangingPunct="1">
                        <a:lnSpc>
                          <a:spcPct val="90000"/>
                        </a:lnSpc>
                        <a:spcBef>
                          <a:spcPts val="300"/>
                        </a:spcBef>
                        <a:spcAft>
                          <a:spcPts val="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mn-ea"/>
                          <a:cs typeface="+mn-cs"/>
                        </a:rPr>
                        <a:t>Media plan (with ad unit requirements) to be provided by WBA</a:t>
                      </a:r>
                    </a:p>
                    <a:p>
                      <a:pPr marL="246888" marR="0" lvl="1" indent="-109728" algn="l" defTabSz="685783" rtl="0" eaLnBrk="1" fontAlgn="auto" latinLnBrk="0" hangingPunct="1">
                        <a:lnSpc>
                          <a:spcPct val="90000"/>
                        </a:lnSpc>
                        <a:spcBef>
                          <a:spcPts val="200"/>
                        </a:spcBef>
                        <a:spcAft>
                          <a:spcPts val="200"/>
                        </a:spcAft>
                        <a:buClrTx/>
                        <a:buSzPct val="80000"/>
                        <a:buFont typeface="System Font Regular"/>
                        <a:buChar char="–"/>
                        <a:tabLst/>
                        <a:defRPr/>
                      </a:pPr>
                      <a:r>
                        <a:rPr kumimoji="0" lang="en-US" sz="850" b="0" i="0" u="none" strike="noStrike" kern="1200" cap="none" spc="0" normalizeH="0" baseline="0" noProof="0" dirty="0">
                          <a:ln>
                            <a:noFill/>
                          </a:ln>
                          <a:solidFill>
                            <a:srgbClr val="000000">
                              <a:lumMod val="65000"/>
                              <a:lumOff val="35000"/>
                            </a:srgbClr>
                          </a:solidFill>
                          <a:effectLst/>
                          <a:uLnTx/>
                          <a:uFillTx/>
                          <a:latin typeface="+mn-lt"/>
                          <a:ea typeface="+mn-ea"/>
                          <a:cs typeface="+mn-cs"/>
                        </a:rPr>
                        <a:t>Banner creation assumption for scope includes 3 sizes for 2 creative units</a:t>
                      </a:r>
                    </a:p>
                    <a:p>
                      <a:pPr marL="109725" marR="0" lvl="0" indent="-109725" algn="l" defTabSz="685783" rtl="0" eaLnBrk="1" fontAlgn="auto" latinLnBrk="0" hangingPunct="1">
                        <a:lnSpc>
                          <a:spcPct val="90000"/>
                        </a:lnSpc>
                        <a:spcBef>
                          <a:spcPts val="300"/>
                        </a:spcBef>
                        <a:spcAft>
                          <a:spcPts val="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mn-ea"/>
                          <a:cs typeface="+mn-cs"/>
                        </a:rPr>
                        <a:t>WBA to provide approved use print vendors for Cognizant to pass DM files</a:t>
                      </a:r>
                    </a:p>
                    <a:p>
                      <a:pPr marL="109725" marR="0" lvl="0" indent="-109725" algn="l" defTabSz="685783" rtl="0" eaLnBrk="1" fontAlgn="auto" latinLnBrk="0" hangingPunct="1">
                        <a:lnSpc>
                          <a:spcPct val="90000"/>
                        </a:lnSpc>
                        <a:spcBef>
                          <a:spcPts val="300"/>
                        </a:spcBef>
                        <a:spcAft>
                          <a:spcPts val="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mn-ea"/>
                          <a:cs typeface="+mn-cs"/>
                        </a:rPr>
                        <a:t>WBA Marketing team to provide single POC for asset deliver and review of design/copy</a:t>
                      </a:r>
                    </a:p>
                    <a:p>
                      <a:pPr marL="109725" marR="0" lvl="0" indent="-109725" algn="l" defTabSz="685783" rtl="0" eaLnBrk="1" fontAlgn="auto" latinLnBrk="0" hangingPunct="1">
                        <a:lnSpc>
                          <a:spcPct val="90000"/>
                        </a:lnSpc>
                        <a:spcBef>
                          <a:spcPts val="300"/>
                        </a:spcBef>
                        <a:spcAft>
                          <a:spcPts val="0"/>
                        </a:spcAft>
                        <a:buClr>
                          <a:srgbClr val="00B050"/>
                        </a:buClr>
                        <a:buSzPct val="120000"/>
                        <a:buFont typeface="Arial" panose="020B0604020202020204" pitchFamily="34" charset="0"/>
                        <a:buChar char="•"/>
                        <a:tabLst/>
                        <a:defRPr/>
                      </a:pPr>
                      <a:r>
                        <a:rPr kumimoji="0" lang="en-US" sz="850" b="0" i="0" u="none" strike="noStrike" kern="1200" cap="none" spc="0" normalizeH="0" baseline="0" noProof="0" dirty="0">
                          <a:ln>
                            <a:noFill/>
                          </a:ln>
                          <a:solidFill>
                            <a:srgbClr val="000000">
                              <a:lumMod val="75000"/>
                              <a:lumOff val="25000"/>
                            </a:srgbClr>
                          </a:solidFill>
                          <a:effectLst/>
                          <a:uLnTx/>
                          <a:uFillTx/>
                          <a:latin typeface="+mn-lt"/>
                          <a:ea typeface="+mn-ea"/>
                          <a:cs typeface="+mn-cs"/>
                        </a:rPr>
                        <a:t>All creative work for outbound campaigns must completed by Boots prior to the campaign creation in Adobe Campaign</a:t>
                      </a:r>
                    </a:p>
                  </a:txBody>
                  <a:tcPr marT="9144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28575" cap="flat" cmpd="sng" algn="ctr">
                      <a:solidFill>
                        <a:schemeClr val="tx1">
                          <a:lumMod val="75000"/>
                          <a:lumOff val="25000"/>
                        </a:schemeClr>
                      </a:solidFill>
                      <a:prstDash val="solid"/>
                      <a:round/>
                      <a:headEnd type="none" w="med" len="med"/>
                      <a:tailEnd type="none" w="med" len="med"/>
                    </a:lnT>
                  </a:tcPr>
                </a:tc>
                <a:tc>
                  <a:txBody>
                    <a:bodyPr/>
                    <a:lstStyle/>
                    <a:p>
                      <a:pPr marL="109725" marR="0" lvl="0" indent="-109725" algn="l" defTabSz="685783" rtl="0" eaLnBrk="1" fontAlgn="auto" latinLnBrk="0" hangingPunct="1">
                        <a:lnSpc>
                          <a:spcPct val="100000"/>
                        </a:lnSpc>
                        <a:spcBef>
                          <a:spcPts val="0"/>
                        </a:spcBef>
                        <a:spcAft>
                          <a:spcPts val="0"/>
                        </a:spcAft>
                        <a:buClr>
                          <a:srgbClr val="00B050"/>
                        </a:buClr>
                        <a:buSzPct val="120000"/>
                        <a:buFont typeface="Arial" panose="020B0604020202020204" pitchFamily="34" charset="0"/>
                        <a:buChar char="•"/>
                        <a:tabLst/>
                        <a:defRPr/>
                      </a:pPr>
                      <a:r>
                        <a:rPr kumimoji="0" lang="en-US" sz="850" b="0" i="0" u="none" strike="noStrike" kern="1200" cap="none" spc="0" normalizeH="0" baseline="0" dirty="0">
                          <a:ln>
                            <a:noFill/>
                          </a:ln>
                          <a:solidFill>
                            <a:srgbClr val="000000">
                              <a:lumMod val="75000"/>
                              <a:lumOff val="25000"/>
                            </a:srgbClr>
                          </a:solidFill>
                          <a:effectLst/>
                          <a:uLnTx/>
                          <a:uFillTx/>
                          <a:latin typeface="+mn-lt"/>
                        </a:rPr>
                        <a:t>Training will be provided to the campaign execution team to understand the data model, security structure and other already built aspects of the platform</a:t>
                      </a:r>
                    </a:p>
                  </a:txBody>
                  <a:tcPr marT="91440" marB="0">
                    <a:lnL w="6350" cap="flat" cmpd="sng" algn="ctr">
                      <a:solidFill>
                        <a:schemeClr val="bg2"/>
                      </a:solidFill>
                      <a:prstDash val="solid"/>
                      <a:round/>
                      <a:headEnd type="none" w="med" len="med"/>
                      <a:tailEnd type="none" w="med" len="med"/>
                    </a:lnL>
                    <a:lnT w="28575" cap="flat" cmpd="sng" algn="ctr">
                      <a:solidFill>
                        <a:schemeClr val="tx1">
                          <a:lumMod val="75000"/>
                          <a:lumOff val="25000"/>
                        </a:schemeClr>
                      </a:solidFill>
                      <a:prstDash val="solid"/>
                      <a:round/>
                      <a:headEnd type="none" w="med" len="med"/>
                      <a:tailEnd type="none" w="med" len="med"/>
                    </a:lnT>
                  </a:tcPr>
                </a:tc>
                <a:extLst>
                  <a:ext uri="{0D108BD9-81ED-4DB2-BD59-A6C34878D82A}">
                    <a16:rowId xmlns:a16="http://schemas.microsoft.com/office/drawing/2014/main" val="536644560"/>
                  </a:ext>
                </a:extLst>
              </a:tr>
            </a:tbl>
          </a:graphicData>
        </a:graphic>
      </p:graphicFrame>
      <p:pic>
        <p:nvPicPr>
          <p:cNvPr id="8" name="Picture 7">
            <a:extLst>
              <a:ext uri="{FF2B5EF4-FFF2-40B4-BE49-F238E27FC236}">
                <a16:creationId xmlns:a16="http://schemas.microsoft.com/office/drawing/2014/main" id="{B697EDFB-6801-F441-8722-60A5E104F1B4}"/>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506720" y="1007193"/>
            <a:ext cx="499866" cy="384728"/>
          </a:xfrm>
          <a:prstGeom prst="rect">
            <a:avLst/>
          </a:prstGeom>
        </p:spPr>
      </p:pic>
      <p:pic>
        <p:nvPicPr>
          <p:cNvPr id="10" name="Picture 9">
            <a:extLst>
              <a:ext uri="{FF2B5EF4-FFF2-40B4-BE49-F238E27FC236}">
                <a16:creationId xmlns:a16="http://schemas.microsoft.com/office/drawing/2014/main" id="{D97228EA-027F-374F-B3BA-64B47805D6FE}"/>
              </a:ext>
            </a:extLst>
          </p:cNvPr>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655559" y="985520"/>
            <a:ext cx="397998" cy="424889"/>
          </a:xfrm>
          <a:prstGeom prst="rect">
            <a:avLst/>
          </a:prstGeom>
        </p:spPr>
      </p:pic>
      <p:pic>
        <p:nvPicPr>
          <p:cNvPr id="12" name="Picture 11">
            <a:extLst>
              <a:ext uri="{FF2B5EF4-FFF2-40B4-BE49-F238E27FC236}">
                <a16:creationId xmlns:a16="http://schemas.microsoft.com/office/drawing/2014/main" id="{2FE4B137-86B3-7843-AD35-6D3AA029FC93}"/>
              </a:ext>
            </a:extLst>
          </p:cNvPr>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282699" y="911322"/>
            <a:ext cx="421413" cy="498244"/>
          </a:xfrm>
          <a:prstGeom prst="rect">
            <a:avLst/>
          </a:prstGeom>
        </p:spPr>
      </p:pic>
      <p:pic>
        <p:nvPicPr>
          <p:cNvPr id="14" name="Picture 13">
            <a:extLst>
              <a:ext uri="{FF2B5EF4-FFF2-40B4-BE49-F238E27FC236}">
                <a16:creationId xmlns:a16="http://schemas.microsoft.com/office/drawing/2014/main" id="{07E1C9A4-AD1E-C64B-9A68-97EA57960601}"/>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276599" y="889000"/>
            <a:ext cx="553721" cy="553721"/>
          </a:xfrm>
          <a:prstGeom prst="rect">
            <a:avLst/>
          </a:prstGeom>
        </p:spPr>
      </p:pic>
    </p:spTree>
    <p:extLst>
      <p:ext uri="{BB962C8B-B14F-4D97-AF65-F5344CB8AC3E}">
        <p14:creationId xmlns:p14="http://schemas.microsoft.com/office/powerpoint/2010/main" val="4430858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4577" y="2179752"/>
            <a:ext cx="8032853" cy="715581"/>
          </a:xfrm>
          <a:prstGeom prst="rect">
            <a:avLst/>
          </a:prstGeom>
          <a:noFill/>
        </p:spPr>
        <p:txBody>
          <a:bodyPr wrap="square" rtlCol="0">
            <a:spAutoFit/>
          </a:bodyPr>
          <a:lstStyle/>
          <a:p>
            <a:r>
              <a:rPr lang="en-US" sz="4050" b="1" dirty="0">
                <a:solidFill>
                  <a:srgbClr val="FFFFFF"/>
                </a:solidFill>
                <a:ea typeface="Avenir Book" charset="0"/>
                <a:cs typeface="Avenir Black"/>
              </a:rPr>
              <a:t>Managing Adoption &amp; Change</a:t>
            </a:r>
          </a:p>
        </p:txBody>
      </p:sp>
      <p:cxnSp>
        <p:nvCxnSpPr>
          <p:cNvPr id="9" name="Straight Connector 8">
            <a:extLst>
              <a:ext uri="{FF2B5EF4-FFF2-40B4-BE49-F238E27FC236}">
                <a16:creationId xmlns:a16="http://schemas.microsoft.com/office/drawing/2014/main" id="{C7896834-90D0-FB49-8429-5969F7EA6F96}"/>
              </a:ext>
            </a:extLst>
          </p:cNvPr>
          <p:cNvCxnSpPr/>
          <p:nvPr/>
        </p:nvCxnSpPr>
        <p:spPr>
          <a:xfrm>
            <a:off x="894645" y="3018534"/>
            <a:ext cx="82163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E9CEE01-6819-D747-A2F1-04DEEC0CD711}"/>
              </a:ext>
            </a:extLst>
          </p:cNvPr>
          <p:cNvSpPr>
            <a:spLocks noGrp="1"/>
          </p:cNvSpPr>
          <p:nvPr>
            <p:ph type="ftr" sz="quarter" idx="11"/>
          </p:nvPr>
        </p:nvSpPr>
        <p:spPr/>
        <p:txBody>
          <a:bodyPr/>
          <a:lstStyle/>
          <a:p>
            <a:r>
              <a:rPr lang="en-US"/>
              <a:t>© 2020</a:t>
            </a:r>
          </a:p>
        </p:txBody>
      </p:sp>
      <p:sp>
        <p:nvSpPr>
          <p:cNvPr id="4" name="Slide Number Placeholder 3">
            <a:extLst>
              <a:ext uri="{FF2B5EF4-FFF2-40B4-BE49-F238E27FC236}">
                <a16:creationId xmlns:a16="http://schemas.microsoft.com/office/drawing/2014/main" id="{7FE07480-5BF5-B142-A419-EFE7875ED674}"/>
              </a:ext>
            </a:extLst>
          </p:cNvPr>
          <p:cNvSpPr>
            <a:spLocks noGrp="1"/>
          </p:cNvSpPr>
          <p:nvPr>
            <p:ph type="sldNum" sz="quarter" idx="12"/>
          </p:nvPr>
        </p:nvSpPr>
        <p:spPr/>
        <p:txBody>
          <a:bodyPr/>
          <a:lstStyle/>
          <a:p>
            <a:fld id="{CDEE2954-54E9-4846-B9AA-9D6731F553AF}" type="slidenum">
              <a:rPr lang="en-US" smtClean="0"/>
              <a:pPr/>
              <a:t>163</a:t>
            </a:fld>
            <a:endParaRPr lang="en-US"/>
          </a:p>
        </p:txBody>
      </p:sp>
    </p:spTree>
    <p:extLst>
      <p:ext uri="{BB962C8B-B14F-4D97-AF65-F5344CB8AC3E}">
        <p14:creationId xmlns:p14="http://schemas.microsoft.com/office/powerpoint/2010/main" val="3819909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EDC1E2-8EA8-0A45-833D-7B61E15935C2}"/>
              </a:ext>
            </a:extLst>
          </p:cNvPr>
          <p:cNvSpPr txBox="1">
            <a:spLocks/>
          </p:cNvSpPr>
          <p:nvPr/>
        </p:nvSpPr>
        <p:spPr>
          <a:xfrm>
            <a:off x="434294" y="2258036"/>
            <a:ext cx="4114558" cy="1643527"/>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600" b="0" dirty="0">
                <a:solidFill>
                  <a:schemeClr val="tx1"/>
                </a:solidFill>
                <a:latin typeface="Arial" panose="020B0604020202020204" pitchFamily="34" charset="0"/>
                <a:cs typeface="Arial" panose="020B0604020202020204" pitchFamily="34" charset="0"/>
              </a:rPr>
              <a:t>That’s why we recommend thoughtfully guiding the organization along this journey.</a:t>
            </a:r>
          </a:p>
          <a:p>
            <a:endParaRPr lang="en-US" sz="1600" b="0" dirty="0">
              <a:solidFill>
                <a:schemeClr val="tx1"/>
              </a:solidFill>
              <a:latin typeface="Arial" panose="020B0604020202020204" pitchFamily="34" charset="0"/>
              <a:cs typeface="Arial" panose="020B0604020202020204" pitchFamily="34" charset="0"/>
            </a:endParaRPr>
          </a:p>
          <a:p>
            <a:r>
              <a:rPr lang="en-US" sz="1600" b="0" dirty="0">
                <a:solidFill>
                  <a:schemeClr val="tx1"/>
                </a:solidFill>
                <a:latin typeface="Arial" panose="020B0604020202020204" pitchFamily="34" charset="0"/>
                <a:cs typeface="Arial" panose="020B0604020202020204" pitchFamily="34" charset="0"/>
              </a:rPr>
              <a:t>We’ve put together an approach to ensure WBA teams are equipped to understand, adopt and enjoy the new ways of working that Program Fiore will bring.</a:t>
            </a:r>
          </a:p>
        </p:txBody>
      </p:sp>
      <p:sp>
        <p:nvSpPr>
          <p:cNvPr id="4" name="Title 1">
            <a:extLst>
              <a:ext uri="{FF2B5EF4-FFF2-40B4-BE49-F238E27FC236}">
                <a16:creationId xmlns:a16="http://schemas.microsoft.com/office/drawing/2014/main" id="{7F36E104-6A3D-DE40-985E-6CDF3AFA59D2}"/>
              </a:ext>
            </a:extLst>
          </p:cNvPr>
          <p:cNvSpPr txBox="1">
            <a:spLocks/>
          </p:cNvSpPr>
          <p:nvPr/>
        </p:nvSpPr>
        <p:spPr>
          <a:xfrm>
            <a:off x="434294" y="1055881"/>
            <a:ext cx="7830031" cy="955646"/>
          </a:xfrm>
          <a:prstGeom prst="rect">
            <a:avLst/>
          </a:prstGeom>
        </p:spPr>
        <p:txBody>
          <a:bodyPr vert="horz" wrap="square"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r>
              <a:rPr lang="en-US" sz="3200" dirty="0">
                <a:solidFill>
                  <a:schemeClr val="tx1"/>
                </a:solidFill>
                <a:latin typeface="+mj-lt"/>
                <a:cs typeface="Arial" panose="020B0604020202020204" pitchFamily="34" charset="0"/>
              </a:rPr>
              <a:t>Program Fiore will bring </a:t>
            </a:r>
          </a:p>
          <a:p>
            <a:r>
              <a:rPr lang="en-US" sz="3200" dirty="0">
                <a:solidFill>
                  <a:schemeClr val="tx1"/>
                </a:solidFill>
                <a:latin typeface="+mj-lt"/>
                <a:cs typeface="Arial" panose="020B0604020202020204" pitchFamily="34" charset="0"/>
              </a:rPr>
              <a:t>significant changes to WBA.</a:t>
            </a:r>
          </a:p>
        </p:txBody>
      </p:sp>
      <p:sp>
        <p:nvSpPr>
          <p:cNvPr id="5" name="Rectangle 4"/>
          <p:cNvSpPr/>
          <p:nvPr/>
        </p:nvSpPr>
        <p:spPr>
          <a:xfrm>
            <a:off x="5420017" y="3274137"/>
            <a:ext cx="1287532" cy="461665"/>
          </a:xfrm>
          <a:prstGeom prst="rect">
            <a:avLst/>
          </a:prstGeom>
        </p:spPr>
        <p:txBody>
          <a:bodyPr wrap="none">
            <a:spAutoFit/>
          </a:bodyPr>
          <a:lstStyle/>
          <a:p>
            <a:pPr algn="ctr"/>
            <a:r>
              <a:rPr lang="en-US" sz="1200" dirty="0">
                <a:latin typeface="Arial" panose="020B0604020202020204" pitchFamily="34" charset="0"/>
                <a:cs typeface="Arial" panose="020B0604020202020204" pitchFamily="34" charset="0"/>
              </a:rPr>
              <a:t> CHANGE </a:t>
            </a:r>
          </a:p>
          <a:p>
            <a:pPr algn="ctr"/>
            <a:r>
              <a:rPr lang="en-US" sz="1200" dirty="0">
                <a:latin typeface="Arial" panose="020B0604020202020204" pitchFamily="34" charset="0"/>
                <a:cs typeface="Arial" panose="020B0604020202020204" pitchFamily="34" charset="0"/>
              </a:rPr>
              <a:t>MANAGEMENT</a:t>
            </a:r>
            <a:endParaRPr lang="en-US" sz="1200" dirty="0"/>
          </a:p>
        </p:txBody>
      </p:sp>
      <p:sp>
        <p:nvSpPr>
          <p:cNvPr id="6" name="Rectangle 5"/>
          <p:cNvSpPr/>
          <p:nvPr/>
        </p:nvSpPr>
        <p:spPr>
          <a:xfrm>
            <a:off x="7507898" y="3366470"/>
            <a:ext cx="920445" cy="276999"/>
          </a:xfrm>
          <a:prstGeom prst="rect">
            <a:avLst/>
          </a:prstGeom>
        </p:spPr>
        <p:txBody>
          <a:bodyPr wrap="none">
            <a:spAutoFit/>
          </a:bodyPr>
          <a:lstStyle/>
          <a:p>
            <a:pPr algn="ctr"/>
            <a:r>
              <a:rPr lang="en-US" sz="1200" dirty="0">
                <a:latin typeface="Arial" panose="020B0604020202020204" pitchFamily="34" charset="0"/>
                <a:cs typeface="Arial" panose="020B0604020202020204" pitchFamily="34" charset="0"/>
              </a:rPr>
              <a:t>TRAINING</a:t>
            </a:r>
            <a:endParaRPr lang="en-US" sz="1200" dirty="0"/>
          </a:p>
        </p:txBody>
      </p:sp>
      <p:sp>
        <p:nvSpPr>
          <p:cNvPr id="7" name="Rectangle 6"/>
          <p:cNvSpPr/>
          <p:nvPr/>
        </p:nvSpPr>
        <p:spPr>
          <a:xfrm>
            <a:off x="5197031" y="2290568"/>
            <a:ext cx="3530280" cy="1643527"/>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79567" y="2290568"/>
            <a:ext cx="1598515" cy="261610"/>
          </a:xfrm>
          <a:prstGeom prst="rect">
            <a:avLst/>
          </a:prstGeom>
        </p:spPr>
        <p:txBody>
          <a:bodyPr wrap="none">
            <a:spAutoFit/>
          </a:bodyPr>
          <a:lstStyle/>
          <a:p>
            <a:r>
              <a:rPr lang="en-US" sz="1100" b="1" dirty="0">
                <a:latin typeface="Arial" panose="020B0604020202020204" pitchFamily="34" charset="0"/>
                <a:cs typeface="Arial" panose="020B0604020202020204" pitchFamily="34" charset="0"/>
              </a:rPr>
              <a:t>WHAT YOU’LL NEED</a:t>
            </a:r>
            <a:endParaRPr lang="en-US" sz="1100" b="1" dirty="0"/>
          </a:p>
        </p:txBody>
      </p:sp>
      <p:sp>
        <p:nvSpPr>
          <p:cNvPr id="9" name="Multiply 8"/>
          <p:cNvSpPr/>
          <p:nvPr/>
        </p:nvSpPr>
        <p:spPr>
          <a:xfrm>
            <a:off x="6892724" y="3315404"/>
            <a:ext cx="324091" cy="340037"/>
          </a:xfrm>
          <a:prstGeom prst="mathMultiply">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11709" y="940134"/>
            <a:ext cx="7656410"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91500" y="2703528"/>
            <a:ext cx="544565" cy="544565"/>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99557" y="2701490"/>
            <a:ext cx="548640" cy="548640"/>
          </a:xfrm>
          <a:prstGeom prst="rect">
            <a:avLst/>
          </a:prstGeom>
        </p:spPr>
      </p:pic>
      <p:sp>
        <p:nvSpPr>
          <p:cNvPr id="2" name="Footer Placeholder 1">
            <a:extLst>
              <a:ext uri="{FF2B5EF4-FFF2-40B4-BE49-F238E27FC236}">
                <a16:creationId xmlns:a16="http://schemas.microsoft.com/office/drawing/2014/main" id="{CD7431A8-D688-E443-9A45-E25993F1D9C9}"/>
              </a:ext>
            </a:extLst>
          </p:cNvPr>
          <p:cNvSpPr>
            <a:spLocks noGrp="1"/>
          </p:cNvSpPr>
          <p:nvPr>
            <p:ph type="ftr" sz="quarter" idx="12"/>
          </p:nvPr>
        </p:nvSpPr>
        <p:spPr/>
        <p:txBody>
          <a:bodyPr/>
          <a:lstStyle/>
          <a:p>
            <a:r>
              <a:rPr lang="en-US"/>
              <a:t>© 2020</a:t>
            </a:r>
          </a:p>
        </p:txBody>
      </p:sp>
      <p:sp>
        <p:nvSpPr>
          <p:cNvPr id="10" name="Slide Number Placeholder 9">
            <a:extLst>
              <a:ext uri="{FF2B5EF4-FFF2-40B4-BE49-F238E27FC236}">
                <a16:creationId xmlns:a16="http://schemas.microsoft.com/office/drawing/2014/main" id="{E3938285-D167-DE4E-8B2C-F0825FB661DA}"/>
              </a:ext>
            </a:extLst>
          </p:cNvPr>
          <p:cNvSpPr>
            <a:spLocks noGrp="1"/>
          </p:cNvSpPr>
          <p:nvPr>
            <p:ph type="sldNum" sz="quarter" idx="13"/>
          </p:nvPr>
        </p:nvSpPr>
        <p:spPr/>
        <p:txBody>
          <a:bodyPr/>
          <a:lstStyle/>
          <a:p>
            <a:fld id="{CDEE2954-54E9-4846-B9AA-9D6731F553AF}" type="slidenum">
              <a:rPr lang="en-US" smtClean="0"/>
              <a:pPr/>
              <a:t>164</a:t>
            </a:fld>
            <a:endParaRPr lang="en-US" dirty="0"/>
          </a:p>
        </p:txBody>
      </p:sp>
    </p:spTree>
    <p:extLst>
      <p:ext uri="{BB962C8B-B14F-4D97-AF65-F5344CB8AC3E}">
        <p14:creationId xmlns:p14="http://schemas.microsoft.com/office/powerpoint/2010/main" val="19914927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EC42E5-948D-8046-BEFA-134453E1DC2A}"/>
              </a:ext>
            </a:extLst>
          </p:cNvPr>
          <p:cNvSpPr>
            <a:spLocks noGrp="1"/>
          </p:cNvSpPr>
          <p:nvPr>
            <p:ph type="title"/>
          </p:nvPr>
        </p:nvSpPr>
        <p:spPr>
          <a:xfrm>
            <a:off x="336809" y="303979"/>
            <a:ext cx="8236467" cy="369332"/>
          </a:xfrm>
        </p:spPr>
        <p:txBody>
          <a:bodyPr/>
          <a:lstStyle/>
          <a:p>
            <a:r>
              <a:rPr lang="en-US" dirty="0"/>
              <a:t>Key factors for managing change for Project Fiore</a:t>
            </a:r>
          </a:p>
        </p:txBody>
      </p:sp>
      <p:sp>
        <p:nvSpPr>
          <p:cNvPr id="36" name="TextBox 35">
            <a:extLst>
              <a:ext uri="{FF2B5EF4-FFF2-40B4-BE49-F238E27FC236}">
                <a16:creationId xmlns:a16="http://schemas.microsoft.com/office/drawing/2014/main" id="{8BC8AD49-9CE5-5C4F-B823-508458CA838F}"/>
              </a:ext>
            </a:extLst>
          </p:cNvPr>
          <p:cNvSpPr txBox="1"/>
          <p:nvPr/>
        </p:nvSpPr>
        <p:spPr bwMode="auto">
          <a:xfrm>
            <a:off x="786361" y="1608405"/>
            <a:ext cx="3889086" cy="738664"/>
          </a:xfrm>
          <a:prstGeom prst="rect">
            <a:avLst/>
          </a:prstGeom>
          <a:noFill/>
          <a:ln w="9525">
            <a:noFill/>
            <a:miter lim="800000"/>
            <a:headEnd/>
            <a:tailEnd/>
          </a:ln>
        </p:spPr>
        <p:txBody>
          <a:bodyPr wrap="square" lIns="91440" tIns="45720" rIns="91440" bIns="45720" rtlCol="0">
            <a:prstTxWarp prst="textNoShape">
              <a:avLst/>
            </a:prstTxWarp>
            <a:spAutoFit/>
          </a:bodyPr>
          <a:lstStyle/>
          <a:p>
            <a:pPr marL="171450" lvl="0" indent="-171450" defTabSz="685800">
              <a:buFont typeface="Arial" panose="020B0604020202020204" pitchFamily="34" charset="0"/>
              <a:buChar char="•"/>
              <a:defRPr/>
            </a:pPr>
            <a:r>
              <a:rPr lang="en-US" sz="1050" dirty="0">
                <a:solidFill>
                  <a:srgbClr val="000000"/>
                </a:solidFill>
              </a:rPr>
              <a:t>Centralized OCM team supported by offshore developers</a:t>
            </a:r>
          </a:p>
          <a:p>
            <a:pPr marL="171450" lvl="0" indent="-171450" defTabSz="685800">
              <a:buFont typeface="Arial" panose="020B0604020202020204" pitchFamily="34" charset="0"/>
              <a:buChar char="•"/>
              <a:defRPr/>
            </a:pPr>
            <a:r>
              <a:rPr lang="en-US" sz="1050" dirty="0">
                <a:solidFill>
                  <a:srgbClr val="000000"/>
                </a:solidFill>
              </a:rPr>
              <a:t>Cognizant to engage WBA change agent network across multiple locations</a:t>
            </a:r>
            <a:br>
              <a:rPr lang="en-US" sz="1050" dirty="0">
                <a:solidFill>
                  <a:srgbClr val="000000"/>
                </a:solidFill>
              </a:rPr>
            </a:br>
            <a:endParaRPr lang="en-US" sz="1050" dirty="0">
              <a:solidFill>
                <a:srgbClr val="000000"/>
              </a:solidFill>
            </a:endParaRPr>
          </a:p>
        </p:txBody>
      </p:sp>
      <p:sp>
        <p:nvSpPr>
          <p:cNvPr id="40" name="TextBox 39">
            <a:extLst>
              <a:ext uri="{FF2B5EF4-FFF2-40B4-BE49-F238E27FC236}">
                <a16:creationId xmlns:a16="http://schemas.microsoft.com/office/drawing/2014/main" id="{10F07C27-3535-204A-8367-724C5BC1110B}"/>
              </a:ext>
            </a:extLst>
          </p:cNvPr>
          <p:cNvSpPr txBox="1"/>
          <p:nvPr/>
        </p:nvSpPr>
        <p:spPr bwMode="auto">
          <a:xfrm>
            <a:off x="786361" y="1250462"/>
            <a:ext cx="3280814" cy="273117"/>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685800">
              <a:defRPr/>
            </a:pPr>
            <a:r>
              <a:rPr lang="en-US" sz="1400" b="1" dirty="0"/>
              <a:t>END USERS IN MULTIPLE OFFICES</a:t>
            </a:r>
          </a:p>
        </p:txBody>
      </p:sp>
      <p:sp>
        <p:nvSpPr>
          <p:cNvPr id="42" name="TextBox 41">
            <a:extLst>
              <a:ext uri="{FF2B5EF4-FFF2-40B4-BE49-F238E27FC236}">
                <a16:creationId xmlns:a16="http://schemas.microsoft.com/office/drawing/2014/main" id="{DE09105E-F574-C64F-B6BD-692761A4988B}"/>
              </a:ext>
            </a:extLst>
          </p:cNvPr>
          <p:cNvSpPr txBox="1"/>
          <p:nvPr/>
        </p:nvSpPr>
        <p:spPr>
          <a:xfrm>
            <a:off x="341212" y="1172693"/>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01</a:t>
            </a:r>
          </a:p>
        </p:txBody>
      </p:sp>
      <p:sp>
        <p:nvSpPr>
          <p:cNvPr id="43" name="TextBox 42">
            <a:extLst>
              <a:ext uri="{FF2B5EF4-FFF2-40B4-BE49-F238E27FC236}">
                <a16:creationId xmlns:a16="http://schemas.microsoft.com/office/drawing/2014/main" id="{03499360-6309-1F4A-B2CF-37A235401FB1}"/>
              </a:ext>
            </a:extLst>
          </p:cNvPr>
          <p:cNvSpPr txBox="1"/>
          <p:nvPr/>
        </p:nvSpPr>
        <p:spPr bwMode="auto">
          <a:xfrm>
            <a:off x="5303732" y="2662546"/>
            <a:ext cx="3580861" cy="577081"/>
          </a:xfrm>
          <a:prstGeom prst="rect">
            <a:avLst/>
          </a:prstGeom>
          <a:noFill/>
          <a:ln w="9525">
            <a:noFill/>
            <a:miter lim="800000"/>
            <a:headEnd/>
            <a:tailEnd/>
          </a:ln>
        </p:spPr>
        <p:txBody>
          <a:bodyPr wrap="square" lIns="91440" tIns="45720" rIns="91440" bIns="45720" rtlCol="0">
            <a:prstTxWarp prst="textNoShape">
              <a:avLst/>
            </a:prstTxWarp>
            <a:spAutoFit/>
          </a:bodyPr>
          <a:lstStyle/>
          <a:p>
            <a:pPr marL="171450" lvl="0" indent="-171450" defTabSz="685800">
              <a:buFont typeface="Arial" panose="020B0604020202020204" pitchFamily="34" charset="0"/>
              <a:buChar char="•"/>
              <a:defRPr/>
            </a:pPr>
            <a:r>
              <a:rPr lang="en-US" sz="1050" dirty="0">
                <a:solidFill>
                  <a:srgbClr val="000000"/>
                </a:solidFill>
              </a:rPr>
              <a:t>Learning maps based on segmented personas</a:t>
            </a:r>
          </a:p>
          <a:p>
            <a:pPr marL="171450" lvl="0" indent="-171450" defTabSz="685800">
              <a:buFont typeface="Arial" panose="020B0604020202020204" pitchFamily="34" charset="0"/>
              <a:buChar char="•"/>
              <a:defRPr/>
            </a:pPr>
            <a:r>
              <a:rPr lang="en-US" sz="1050" dirty="0">
                <a:solidFill>
                  <a:srgbClr val="000000"/>
                </a:solidFill>
              </a:rPr>
              <a:t>WBA specific learning materials based on learning complexity and user need</a:t>
            </a:r>
          </a:p>
        </p:txBody>
      </p:sp>
      <p:sp>
        <p:nvSpPr>
          <p:cNvPr id="44" name="TextBox 43">
            <a:extLst>
              <a:ext uri="{FF2B5EF4-FFF2-40B4-BE49-F238E27FC236}">
                <a16:creationId xmlns:a16="http://schemas.microsoft.com/office/drawing/2014/main" id="{1914C3AC-F5E9-924B-9509-BAFFE715ED42}"/>
              </a:ext>
            </a:extLst>
          </p:cNvPr>
          <p:cNvSpPr txBox="1"/>
          <p:nvPr/>
        </p:nvSpPr>
        <p:spPr bwMode="auto">
          <a:xfrm>
            <a:off x="5303732" y="2233408"/>
            <a:ext cx="3538875" cy="488561"/>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685800">
              <a:defRPr/>
            </a:pPr>
            <a:r>
              <a:rPr lang="en-US" sz="1400" b="1" dirty="0"/>
              <a:t>TRAINING USERS ACROSS DEPARTMENTS AND FUNCTIONS</a:t>
            </a:r>
          </a:p>
        </p:txBody>
      </p:sp>
      <p:sp>
        <p:nvSpPr>
          <p:cNvPr id="45" name="TextBox 44">
            <a:extLst>
              <a:ext uri="{FF2B5EF4-FFF2-40B4-BE49-F238E27FC236}">
                <a16:creationId xmlns:a16="http://schemas.microsoft.com/office/drawing/2014/main" id="{C4AC5844-F7F1-4E43-8E8D-04FBB56CE30E}"/>
              </a:ext>
            </a:extLst>
          </p:cNvPr>
          <p:cNvSpPr txBox="1"/>
          <p:nvPr/>
        </p:nvSpPr>
        <p:spPr>
          <a:xfrm>
            <a:off x="341212" y="2269939"/>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02</a:t>
            </a:r>
          </a:p>
        </p:txBody>
      </p:sp>
      <p:sp>
        <p:nvSpPr>
          <p:cNvPr id="46" name="TextBox 45">
            <a:extLst>
              <a:ext uri="{FF2B5EF4-FFF2-40B4-BE49-F238E27FC236}">
                <a16:creationId xmlns:a16="http://schemas.microsoft.com/office/drawing/2014/main" id="{FE7478B9-2971-114E-BC53-F94D727799E3}"/>
              </a:ext>
            </a:extLst>
          </p:cNvPr>
          <p:cNvSpPr txBox="1"/>
          <p:nvPr/>
        </p:nvSpPr>
        <p:spPr bwMode="auto">
          <a:xfrm>
            <a:off x="818861" y="4086018"/>
            <a:ext cx="4041537" cy="738664"/>
          </a:xfrm>
          <a:prstGeom prst="rect">
            <a:avLst/>
          </a:prstGeom>
          <a:noFill/>
          <a:ln w="9525">
            <a:noFill/>
            <a:miter lim="800000"/>
            <a:headEnd/>
            <a:tailEnd/>
          </a:ln>
        </p:spPr>
        <p:txBody>
          <a:bodyPr wrap="square" lIns="91440" tIns="45720" rIns="91440" bIns="45720" rtlCol="0">
            <a:prstTxWarp prst="textNoShape">
              <a:avLst/>
            </a:prstTxWarp>
            <a:spAutoFit/>
          </a:bodyPr>
          <a:lstStyle/>
          <a:p>
            <a:pPr marL="171450" lvl="0" indent="-171450" defTabSz="685800">
              <a:buFont typeface="Arial" panose="020B0604020202020204" pitchFamily="34" charset="0"/>
              <a:buChar char="•"/>
              <a:defRPr/>
            </a:pPr>
            <a:r>
              <a:rPr lang="en-US" sz="1050" dirty="0">
                <a:solidFill>
                  <a:srgbClr val="000000"/>
                </a:solidFill>
              </a:rPr>
              <a:t>Establish key user personas based on segmented user needs within WBA use cases</a:t>
            </a:r>
          </a:p>
          <a:p>
            <a:pPr marL="171450" lvl="0" indent="-171450" defTabSz="685800">
              <a:buFont typeface="Arial" panose="020B0604020202020204" pitchFamily="34" charset="0"/>
              <a:buChar char="•"/>
              <a:defRPr/>
            </a:pPr>
            <a:r>
              <a:rPr lang="en-US" sz="1050" dirty="0">
                <a:solidFill>
                  <a:srgbClr val="000000"/>
                </a:solidFill>
              </a:rPr>
              <a:t>Unified awareness campaign across WBA (awareness posters, danglers, tent cards, targeted emails, etc.)</a:t>
            </a:r>
          </a:p>
        </p:txBody>
      </p:sp>
      <p:sp>
        <p:nvSpPr>
          <p:cNvPr id="47" name="TextBox 46">
            <a:extLst>
              <a:ext uri="{FF2B5EF4-FFF2-40B4-BE49-F238E27FC236}">
                <a16:creationId xmlns:a16="http://schemas.microsoft.com/office/drawing/2014/main" id="{25F3F48D-13A8-2641-B490-1890601CFBEA}"/>
              </a:ext>
            </a:extLst>
          </p:cNvPr>
          <p:cNvSpPr txBox="1"/>
          <p:nvPr/>
        </p:nvSpPr>
        <p:spPr bwMode="auto">
          <a:xfrm>
            <a:off x="818861" y="3767338"/>
            <a:ext cx="4302830" cy="273117"/>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685800">
              <a:defRPr/>
            </a:pPr>
            <a:r>
              <a:rPr lang="en-US" sz="1400" b="1" dirty="0"/>
              <a:t>NEED FOR AWARENESS</a:t>
            </a:r>
          </a:p>
        </p:txBody>
      </p:sp>
      <p:sp>
        <p:nvSpPr>
          <p:cNvPr id="48" name="TextBox 47">
            <a:extLst>
              <a:ext uri="{FF2B5EF4-FFF2-40B4-BE49-F238E27FC236}">
                <a16:creationId xmlns:a16="http://schemas.microsoft.com/office/drawing/2014/main" id="{66F5956D-16B5-BF43-9077-E7BC31C1F710}"/>
              </a:ext>
            </a:extLst>
          </p:cNvPr>
          <p:cNvSpPr txBox="1"/>
          <p:nvPr/>
        </p:nvSpPr>
        <p:spPr>
          <a:xfrm>
            <a:off x="341212" y="3670519"/>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03</a:t>
            </a:r>
          </a:p>
        </p:txBody>
      </p:sp>
      <p:sp>
        <p:nvSpPr>
          <p:cNvPr id="51" name="TextBox 50">
            <a:extLst>
              <a:ext uri="{FF2B5EF4-FFF2-40B4-BE49-F238E27FC236}">
                <a16:creationId xmlns:a16="http://schemas.microsoft.com/office/drawing/2014/main" id="{45659932-4F21-114C-AD2B-5C8F473D4890}"/>
              </a:ext>
            </a:extLst>
          </p:cNvPr>
          <p:cNvSpPr txBox="1"/>
          <p:nvPr/>
        </p:nvSpPr>
        <p:spPr bwMode="auto">
          <a:xfrm>
            <a:off x="786361" y="2662546"/>
            <a:ext cx="3889086" cy="738664"/>
          </a:xfrm>
          <a:prstGeom prst="rect">
            <a:avLst/>
          </a:prstGeom>
          <a:noFill/>
          <a:ln w="9525">
            <a:noFill/>
            <a:miter lim="800000"/>
            <a:headEnd/>
            <a:tailEnd/>
          </a:ln>
        </p:spPr>
        <p:txBody>
          <a:bodyPr wrap="square" lIns="91440" tIns="45720" rIns="91440" bIns="45720" rtlCol="0">
            <a:prstTxWarp prst="textNoShape">
              <a:avLst/>
            </a:prstTxWarp>
            <a:spAutoFit/>
          </a:bodyPr>
          <a:lstStyle/>
          <a:p>
            <a:pPr marL="171450" lvl="0" indent="-171450" defTabSz="685800">
              <a:buFont typeface="Arial" panose="020B0604020202020204" pitchFamily="34" charset="0"/>
              <a:buChar char="•"/>
              <a:defRPr/>
            </a:pPr>
            <a:r>
              <a:rPr lang="en-US" sz="1050" dirty="0">
                <a:solidFill>
                  <a:srgbClr val="000000"/>
                </a:solidFill>
              </a:rPr>
              <a:t>Customized roll-out of communications in the US and UK (kiosks, virtual lunch-and-learns, handouts, chair drops)</a:t>
            </a:r>
          </a:p>
          <a:p>
            <a:pPr marL="171450" lvl="0" indent="-171450" defTabSz="685800">
              <a:buFont typeface="Arial" panose="020B0604020202020204" pitchFamily="34" charset="0"/>
              <a:buChar char="•"/>
              <a:defRPr/>
            </a:pPr>
            <a:r>
              <a:rPr lang="en-US" sz="1050" dirty="0">
                <a:solidFill>
                  <a:srgbClr val="000000"/>
                </a:solidFill>
              </a:rPr>
              <a:t>Standardized learning and communications across use cases</a:t>
            </a:r>
          </a:p>
        </p:txBody>
      </p:sp>
      <p:sp>
        <p:nvSpPr>
          <p:cNvPr id="52" name="TextBox 51">
            <a:extLst>
              <a:ext uri="{FF2B5EF4-FFF2-40B4-BE49-F238E27FC236}">
                <a16:creationId xmlns:a16="http://schemas.microsoft.com/office/drawing/2014/main" id="{CAE44A98-B091-0B46-9460-2FF16216F32B}"/>
              </a:ext>
            </a:extLst>
          </p:cNvPr>
          <p:cNvSpPr txBox="1"/>
          <p:nvPr/>
        </p:nvSpPr>
        <p:spPr bwMode="auto">
          <a:xfrm>
            <a:off x="818861" y="2366758"/>
            <a:ext cx="3490193" cy="273117"/>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685800">
              <a:defRPr/>
            </a:pPr>
            <a:r>
              <a:rPr lang="en-US" sz="1400" b="1" dirty="0"/>
              <a:t>ACCOMMODATING TWO COUNTRIES</a:t>
            </a:r>
          </a:p>
        </p:txBody>
      </p:sp>
      <p:sp>
        <p:nvSpPr>
          <p:cNvPr id="53" name="TextBox 52">
            <a:extLst>
              <a:ext uri="{FF2B5EF4-FFF2-40B4-BE49-F238E27FC236}">
                <a16:creationId xmlns:a16="http://schemas.microsoft.com/office/drawing/2014/main" id="{CFDEC403-2C51-024F-8A88-41BCCA16B57B}"/>
              </a:ext>
            </a:extLst>
          </p:cNvPr>
          <p:cNvSpPr txBox="1"/>
          <p:nvPr/>
        </p:nvSpPr>
        <p:spPr>
          <a:xfrm>
            <a:off x="4834947" y="1172693"/>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04</a:t>
            </a:r>
          </a:p>
        </p:txBody>
      </p:sp>
      <p:sp>
        <p:nvSpPr>
          <p:cNvPr id="56" name="TextBox 55">
            <a:extLst>
              <a:ext uri="{FF2B5EF4-FFF2-40B4-BE49-F238E27FC236}">
                <a16:creationId xmlns:a16="http://schemas.microsoft.com/office/drawing/2014/main" id="{0F742CD2-9D48-B348-9767-93F820250305}"/>
              </a:ext>
            </a:extLst>
          </p:cNvPr>
          <p:cNvSpPr txBox="1"/>
          <p:nvPr/>
        </p:nvSpPr>
        <p:spPr>
          <a:xfrm>
            <a:off x="4834947" y="2269939"/>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05</a:t>
            </a:r>
          </a:p>
        </p:txBody>
      </p:sp>
      <p:sp>
        <p:nvSpPr>
          <p:cNvPr id="57" name="TextBox 56">
            <a:extLst>
              <a:ext uri="{FF2B5EF4-FFF2-40B4-BE49-F238E27FC236}">
                <a16:creationId xmlns:a16="http://schemas.microsoft.com/office/drawing/2014/main" id="{26BD3C69-AACE-D045-B7CB-F6FC2893AF77}"/>
              </a:ext>
            </a:extLst>
          </p:cNvPr>
          <p:cNvSpPr txBox="1"/>
          <p:nvPr/>
        </p:nvSpPr>
        <p:spPr bwMode="auto">
          <a:xfrm>
            <a:off x="5234024" y="1587504"/>
            <a:ext cx="3512471" cy="415498"/>
          </a:xfrm>
          <a:prstGeom prst="rect">
            <a:avLst/>
          </a:prstGeom>
          <a:noFill/>
          <a:ln w="9525">
            <a:noFill/>
            <a:miter lim="800000"/>
            <a:headEnd/>
            <a:tailEnd/>
          </a:ln>
        </p:spPr>
        <p:txBody>
          <a:bodyPr wrap="square" lIns="91440" tIns="45720" rIns="91440" bIns="45720" rtlCol="0">
            <a:prstTxWarp prst="textNoShape">
              <a:avLst/>
            </a:prstTxWarp>
            <a:spAutoFit/>
          </a:bodyPr>
          <a:lstStyle/>
          <a:p>
            <a:pPr marL="171450" lvl="0" indent="-171450" defTabSz="685800">
              <a:buFont typeface="Arial" panose="020B0604020202020204" pitchFamily="34" charset="0"/>
              <a:buChar char="•"/>
              <a:defRPr/>
            </a:pPr>
            <a:r>
              <a:rPr lang="en-US" sz="1050" dirty="0">
                <a:solidFill>
                  <a:srgbClr val="000000"/>
                </a:solidFill>
              </a:rPr>
              <a:t>Establish vision and case for change </a:t>
            </a:r>
          </a:p>
          <a:p>
            <a:pPr marL="171450" lvl="0" indent="-171450" defTabSz="685800">
              <a:buFont typeface="Arial" panose="020B0604020202020204" pitchFamily="34" charset="0"/>
              <a:buChar char="•"/>
              <a:defRPr/>
            </a:pPr>
            <a:r>
              <a:rPr lang="en-US" sz="1050" dirty="0">
                <a:solidFill>
                  <a:srgbClr val="000000"/>
                </a:solidFill>
              </a:rPr>
              <a:t>Leverage user personas to develop journey maps </a:t>
            </a:r>
          </a:p>
        </p:txBody>
      </p:sp>
      <p:sp>
        <p:nvSpPr>
          <p:cNvPr id="61" name="TextBox 60">
            <a:extLst>
              <a:ext uri="{FF2B5EF4-FFF2-40B4-BE49-F238E27FC236}">
                <a16:creationId xmlns:a16="http://schemas.microsoft.com/office/drawing/2014/main" id="{16564571-4B41-004C-990E-0B6A229DF1F5}"/>
              </a:ext>
            </a:extLst>
          </p:cNvPr>
          <p:cNvSpPr txBox="1"/>
          <p:nvPr/>
        </p:nvSpPr>
        <p:spPr bwMode="auto">
          <a:xfrm>
            <a:off x="5303732" y="1136162"/>
            <a:ext cx="4302830" cy="488561"/>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685800">
              <a:defRPr/>
            </a:pPr>
            <a:r>
              <a:rPr lang="en-US" sz="1400" b="1" dirty="0"/>
              <a:t>ESTABLISHING A COLLABORATIVE </a:t>
            </a:r>
            <a:br>
              <a:rPr lang="en-US" sz="1400" b="1" dirty="0"/>
            </a:br>
            <a:r>
              <a:rPr lang="en-US" sz="1400" b="1" dirty="0"/>
              <a:t>WORK CULTURE</a:t>
            </a:r>
          </a:p>
        </p:txBody>
      </p:sp>
      <p:sp>
        <p:nvSpPr>
          <p:cNvPr id="2" name="Footer Placeholder 1">
            <a:extLst>
              <a:ext uri="{FF2B5EF4-FFF2-40B4-BE49-F238E27FC236}">
                <a16:creationId xmlns:a16="http://schemas.microsoft.com/office/drawing/2014/main" id="{93F0E41C-540D-6C4E-92C4-633159BE2086}"/>
              </a:ext>
            </a:extLst>
          </p:cNvPr>
          <p:cNvSpPr>
            <a:spLocks noGrp="1"/>
          </p:cNvSpPr>
          <p:nvPr>
            <p:ph type="ftr" sz="quarter" idx="13"/>
          </p:nvPr>
        </p:nvSpPr>
        <p:spPr/>
        <p:txBody>
          <a:bodyPr/>
          <a:lstStyle/>
          <a:p>
            <a:r>
              <a:rPr lang="en-US"/>
              <a:t>© 2020</a:t>
            </a:r>
          </a:p>
        </p:txBody>
      </p:sp>
      <p:sp>
        <p:nvSpPr>
          <p:cNvPr id="3" name="Slide Number Placeholder 2">
            <a:extLst>
              <a:ext uri="{FF2B5EF4-FFF2-40B4-BE49-F238E27FC236}">
                <a16:creationId xmlns:a16="http://schemas.microsoft.com/office/drawing/2014/main" id="{490277B6-988E-2D4D-9A25-FFF7B862A5DC}"/>
              </a:ext>
            </a:extLst>
          </p:cNvPr>
          <p:cNvSpPr>
            <a:spLocks noGrp="1"/>
          </p:cNvSpPr>
          <p:nvPr>
            <p:ph type="sldNum" sz="quarter" idx="14"/>
          </p:nvPr>
        </p:nvSpPr>
        <p:spPr/>
        <p:txBody>
          <a:bodyPr/>
          <a:lstStyle/>
          <a:p>
            <a:fld id="{CDEE2954-54E9-4846-B9AA-9D6731F553AF}" type="slidenum">
              <a:rPr lang="en-US" smtClean="0"/>
              <a:pPr/>
              <a:t>165</a:t>
            </a:fld>
            <a:endParaRPr lang="en-US"/>
          </a:p>
        </p:txBody>
      </p:sp>
    </p:spTree>
    <p:extLst>
      <p:ext uri="{BB962C8B-B14F-4D97-AF65-F5344CB8AC3E}">
        <p14:creationId xmlns:p14="http://schemas.microsoft.com/office/powerpoint/2010/main" val="236457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1" y="303978"/>
            <a:ext cx="7276143" cy="798680"/>
          </a:xfrm>
        </p:spPr>
        <p:txBody>
          <a:bodyPr/>
          <a:lstStyle/>
          <a:p>
            <a:r>
              <a:rPr lang="en-US" dirty="0"/>
              <a:t>We propose a Project Fiore OCM approach that filters through complexity to provide organizational clarity</a:t>
            </a:r>
            <a:br>
              <a:rPr lang="en-US" dirty="0">
                <a:latin typeface="+mj-lt"/>
              </a:rPr>
            </a:br>
            <a:endParaRPr lang="en-US" sz="1100" b="0" dirty="0">
              <a:solidFill>
                <a:schemeClr val="tx1">
                  <a:lumMod val="65000"/>
                  <a:lumOff val="35000"/>
                </a:schemeClr>
              </a:solidFill>
              <a:latin typeface="+mj-lt"/>
            </a:endParaRPr>
          </a:p>
        </p:txBody>
      </p:sp>
      <p:sp>
        <p:nvSpPr>
          <p:cNvPr id="8" name="Subtitle 2">
            <a:extLst>
              <a:ext uri="{FF2B5EF4-FFF2-40B4-BE49-F238E27FC236}">
                <a16:creationId xmlns:a16="http://schemas.microsoft.com/office/drawing/2014/main" id="{2B812B9F-95E8-4347-A8AC-945384519EC1}"/>
              </a:ext>
            </a:extLst>
          </p:cNvPr>
          <p:cNvSpPr txBox="1">
            <a:spLocks/>
          </p:cNvSpPr>
          <p:nvPr/>
        </p:nvSpPr>
        <p:spPr>
          <a:xfrm>
            <a:off x="3437273" y="1666060"/>
            <a:ext cx="2496312" cy="612648"/>
          </a:xfrm>
          <a:prstGeom prst="rect">
            <a:avLst/>
          </a:prstGeom>
          <a:solidFill>
            <a:schemeClr val="bg1">
              <a:lumMod val="95000"/>
            </a:schemeClr>
          </a:solidFill>
        </p:spPr>
        <p:txBody>
          <a:bodyPr vert="horz" wrap="square" lIns="34290" tIns="17145" rIns="34290" bIns="171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125"/>
              </a:lnSpc>
            </a:pPr>
            <a:r>
              <a:rPr lang="en-US" sz="1100" dirty="0">
                <a:solidFill>
                  <a:schemeClr val="tx1"/>
                </a:solidFill>
                <a:latin typeface="+mj-lt"/>
                <a:ea typeface="Lato Light" panose="020F0502020204030203" pitchFamily="34" charset="0"/>
                <a:cs typeface="Mukta ExtraLight" panose="020B0000000000000000" pitchFamily="34" charset="77"/>
              </a:rPr>
              <a:t>What’s in it for me?</a:t>
            </a:r>
          </a:p>
          <a:p>
            <a:pPr marL="285750" indent="-171450" algn="just">
              <a:lnSpc>
                <a:spcPts val="1125"/>
              </a:lnSpc>
              <a:buFont typeface="Arial" panose="020B0604020202020204" pitchFamily="34" charset="0"/>
              <a:buChar char="•"/>
            </a:pPr>
            <a:r>
              <a:rPr lang="en-US" sz="1050" dirty="0">
                <a:solidFill>
                  <a:schemeClr val="tx1"/>
                </a:solidFill>
                <a:latin typeface="+mj-lt"/>
                <a:ea typeface="Lato Light" panose="020F0502020204030203" pitchFamily="34" charset="0"/>
                <a:cs typeface="Mukta ExtraLight" panose="020B0000000000000000" pitchFamily="34" charset="77"/>
              </a:rPr>
              <a:t>Leadership Alignment</a:t>
            </a:r>
          </a:p>
          <a:p>
            <a:pPr marL="285750" indent="-171450" algn="just">
              <a:lnSpc>
                <a:spcPts val="1125"/>
              </a:lnSpc>
              <a:buFont typeface="Arial" panose="020B0604020202020204" pitchFamily="34" charset="0"/>
              <a:buChar char="•"/>
            </a:pPr>
            <a:r>
              <a:rPr lang="en-US" sz="1050" dirty="0">
                <a:solidFill>
                  <a:schemeClr val="tx1"/>
                </a:solidFill>
                <a:latin typeface="+mj-lt"/>
                <a:ea typeface="Lato Light" panose="020F0502020204030203" pitchFamily="34" charset="0"/>
                <a:cs typeface="Mukta ExtraLight" panose="020B0000000000000000" pitchFamily="34" charset="77"/>
              </a:rPr>
              <a:t>Stakeholder Engagement</a:t>
            </a:r>
          </a:p>
        </p:txBody>
      </p:sp>
      <p:sp>
        <p:nvSpPr>
          <p:cNvPr id="9" name="Subtitle 2">
            <a:extLst>
              <a:ext uri="{FF2B5EF4-FFF2-40B4-BE49-F238E27FC236}">
                <a16:creationId xmlns:a16="http://schemas.microsoft.com/office/drawing/2014/main" id="{2B812B9F-95E8-4347-A8AC-945384519EC1}"/>
              </a:ext>
            </a:extLst>
          </p:cNvPr>
          <p:cNvSpPr txBox="1">
            <a:spLocks/>
          </p:cNvSpPr>
          <p:nvPr/>
        </p:nvSpPr>
        <p:spPr>
          <a:xfrm>
            <a:off x="3437273" y="2483054"/>
            <a:ext cx="2496312" cy="612648"/>
          </a:xfrm>
          <a:prstGeom prst="rect">
            <a:avLst/>
          </a:prstGeom>
          <a:solidFill>
            <a:schemeClr val="bg1">
              <a:lumMod val="95000"/>
            </a:schemeClr>
          </a:solidFill>
        </p:spPr>
        <p:txBody>
          <a:bodyPr vert="horz" wrap="square" lIns="34290" tIns="17145" rIns="34290" bIns="171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125"/>
              </a:lnSpc>
            </a:pPr>
            <a:r>
              <a:rPr lang="en-US" sz="1100" dirty="0">
                <a:solidFill>
                  <a:schemeClr val="tx1"/>
                </a:solidFill>
                <a:latin typeface="+mj-lt"/>
                <a:ea typeface="Lato Light" panose="020F0502020204030203" pitchFamily="34" charset="0"/>
                <a:cs typeface="Mukta ExtraLight" panose="020B0000000000000000" pitchFamily="34" charset="77"/>
              </a:rPr>
              <a:t>How is my role changing?</a:t>
            </a:r>
          </a:p>
          <a:p>
            <a:pPr marL="285750" indent="-171450" algn="just">
              <a:lnSpc>
                <a:spcPts val="1125"/>
              </a:lnSpc>
              <a:buFont typeface="Arial" panose="020B0604020202020204" pitchFamily="34" charset="0"/>
              <a:buChar char="•"/>
            </a:pPr>
            <a:r>
              <a:rPr lang="en-US" sz="1050" dirty="0">
                <a:solidFill>
                  <a:schemeClr val="tx1"/>
                </a:solidFill>
                <a:latin typeface="+mj-lt"/>
                <a:ea typeface="Lato Light" panose="020F0502020204030203" pitchFamily="34" charset="0"/>
                <a:cs typeface="Mukta ExtraLight" panose="020B0000000000000000" pitchFamily="34" charset="77"/>
              </a:rPr>
              <a:t>Communications</a:t>
            </a:r>
          </a:p>
          <a:p>
            <a:pPr marL="285750" indent="-171450" algn="just">
              <a:lnSpc>
                <a:spcPts val="1125"/>
              </a:lnSpc>
              <a:buFont typeface="Arial" panose="020B0604020202020204" pitchFamily="34" charset="0"/>
              <a:buChar char="•"/>
            </a:pPr>
            <a:r>
              <a:rPr lang="en-US" sz="1050" dirty="0">
                <a:solidFill>
                  <a:schemeClr val="tx1"/>
                </a:solidFill>
                <a:latin typeface="+mj-lt"/>
                <a:ea typeface="Lato Light" panose="020F0502020204030203" pitchFamily="34" charset="0"/>
                <a:cs typeface="Mukta ExtraLight" panose="020B0000000000000000" pitchFamily="34" charset="77"/>
              </a:rPr>
              <a:t>Organizational Design</a:t>
            </a:r>
          </a:p>
        </p:txBody>
      </p:sp>
      <p:sp>
        <p:nvSpPr>
          <p:cNvPr id="10" name="Subtitle 2">
            <a:extLst>
              <a:ext uri="{FF2B5EF4-FFF2-40B4-BE49-F238E27FC236}">
                <a16:creationId xmlns:a16="http://schemas.microsoft.com/office/drawing/2014/main" id="{2B812B9F-95E8-4347-A8AC-945384519EC1}"/>
              </a:ext>
            </a:extLst>
          </p:cNvPr>
          <p:cNvSpPr txBox="1">
            <a:spLocks/>
          </p:cNvSpPr>
          <p:nvPr/>
        </p:nvSpPr>
        <p:spPr>
          <a:xfrm>
            <a:off x="3437273" y="3290480"/>
            <a:ext cx="2496312" cy="612648"/>
          </a:xfrm>
          <a:prstGeom prst="rect">
            <a:avLst/>
          </a:prstGeom>
          <a:solidFill>
            <a:schemeClr val="bg1">
              <a:lumMod val="95000"/>
            </a:schemeClr>
          </a:solidFill>
        </p:spPr>
        <p:txBody>
          <a:bodyPr vert="horz" wrap="square" lIns="34290" tIns="17145" rIns="34290" bIns="171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125"/>
              </a:lnSpc>
            </a:pPr>
            <a:r>
              <a:rPr lang="en-US" sz="1100" dirty="0">
                <a:solidFill>
                  <a:schemeClr val="tx1"/>
                </a:solidFill>
                <a:latin typeface="+mj-lt"/>
                <a:ea typeface="Lato Light" panose="020F0502020204030203" pitchFamily="34" charset="0"/>
                <a:cs typeface="Mukta ExtraLight" panose="020B0000000000000000" pitchFamily="34" charset="77"/>
              </a:rPr>
              <a:t>How do I use these new tools?</a:t>
            </a:r>
          </a:p>
          <a:p>
            <a:pPr marL="285750" indent="-171450" algn="just">
              <a:lnSpc>
                <a:spcPts val="1125"/>
              </a:lnSpc>
              <a:buFont typeface="Arial" panose="020B0604020202020204" pitchFamily="34" charset="0"/>
              <a:buChar char="•"/>
            </a:pPr>
            <a:r>
              <a:rPr lang="en-US" sz="1050" dirty="0">
                <a:solidFill>
                  <a:schemeClr val="tx1"/>
                </a:solidFill>
                <a:latin typeface="+mj-lt"/>
                <a:ea typeface="Lato Light" panose="020F0502020204030203" pitchFamily="34" charset="0"/>
                <a:cs typeface="Mukta ExtraLight" panose="020B0000000000000000" pitchFamily="34" charset="77"/>
              </a:rPr>
              <a:t>Enterprise Learning </a:t>
            </a:r>
          </a:p>
          <a:p>
            <a:pPr marL="285750" indent="-171450" algn="just">
              <a:lnSpc>
                <a:spcPts val="1125"/>
              </a:lnSpc>
              <a:buFont typeface="Arial" panose="020B0604020202020204" pitchFamily="34" charset="0"/>
              <a:buChar char="•"/>
            </a:pPr>
            <a:r>
              <a:rPr lang="en-US" sz="1050" dirty="0">
                <a:solidFill>
                  <a:schemeClr val="tx1"/>
                </a:solidFill>
                <a:latin typeface="+mj-lt"/>
                <a:ea typeface="Lato Light" panose="020F0502020204030203" pitchFamily="34" charset="0"/>
                <a:cs typeface="Mukta ExtraLight" panose="020B0000000000000000" pitchFamily="34" charset="77"/>
              </a:rPr>
              <a:t>Change Impacts</a:t>
            </a:r>
          </a:p>
        </p:txBody>
      </p:sp>
      <p:sp>
        <p:nvSpPr>
          <p:cNvPr id="11" name="Subtitle 2">
            <a:extLst>
              <a:ext uri="{FF2B5EF4-FFF2-40B4-BE49-F238E27FC236}">
                <a16:creationId xmlns:a16="http://schemas.microsoft.com/office/drawing/2014/main" id="{2B812B9F-95E8-4347-A8AC-945384519EC1}"/>
              </a:ext>
            </a:extLst>
          </p:cNvPr>
          <p:cNvSpPr txBox="1">
            <a:spLocks/>
          </p:cNvSpPr>
          <p:nvPr/>
        </p:nvSpPr>
        <p:spPr>
          <a:xfrm>
            <a:off x="3437271" y="4111126"/>
            <a:ext cx="2496312" cy="612648"/>
          </a:xfrm>
          <a:prstGeom prst="rect">
            <a:avLst/>
          </a:prstGeom>
          <a:solidFill>
            <a:schemeClr val="bg1">
              <a:lumMod val="95000"/>
            </a:schemeClr>
          </a:solidFill>
        </p:spPr>
        <p:txBody>
          <a:bodyPr vert="horz" wrap="square" lIns="34290" tIns="17145" rIns="34290" bIns="171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125"/>
              </a:lnSpc>
            </a:pPr>
            <a:r>
              <a:rPr lang="en-US" sz="1100" dirty="0">
                <a:solidFill>
                  <a:schemeClr val="tx1"/>
                </a:solidFill>
                <a:latin typeface="+mj-lt"/>
                <a:ea typeface="Lato Light" panose="020F0502020204030203" pitchFamily="34" charset="0"/>
                <a:cs typeface="Mukta ExtraLight" panose="020B0000000000000000" pitchFamily="34" charset="77"/>
              </a:rPr>
              <a:t>What are these new tools?</a:t>
            </a:r>
          </a:p>
          <a:p>
            <a:pPr marL="285750" indent="-171450" algn="just">
              <a:lnSpc>
                <a:spcPts val="1125"/>
              </a:lnSpc>
              <a:buFont typeface="Arial" panose="020B0604020202020204" pitchFamily="34" charset="0"/>
              <a:buChar char="•"/>
            </a:pPr>
            <a:r>
              <a:rPr lang="en-US" sz="1050" dirty="0">
                <a:solidFill>
                  <a:schemeClr val="tx1"/>
                </a:solidFill>
                <a:latin typeface="+mj-lt"/>
                <a:ea typeface="Lato Light" panose="020F0502020204030203" pitchFamily="34" charset="0"/>
                <a:cs typeface="Mukta ExtraLight" panose="020B0000000000000000" pitchFamily="34" charset="77"/>
              </a:rPr>
              <a:t>Communications</a:t>
            </a:r>
          </a:p>
        </p:txBody>
      </p:sp>
      <p:sp>
        <p:nvSpPr>
          <p:cNvPr id="12" name="Rectangle 11"/>
          <p:cNvSpPr/>
          <p:nvPr/>
        </p:nvSpPr>
        <p:spPr>
          <a:xfrm>
            <a:off x="694873" y="1666060"/>
            <a:ext cx="2499307" cy="6164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mj-lt"/>
              </a:rPr>
              <a:t>US and UK</a:t>
            </a:r>
          </a:p>
        </p:txBody>
      </p:sp>
      <p:sp>
        <p:nvSpPr>
          <p:cNvPr id="13" name="Rectangle 12"/>
          <p:cNvSpPr/>
          <p:nvPr/>
        </p:nvSpPr>
        <p:spPr>
          <a:xfrm>
            <a:off x="694873" y="2483054"/>
            <a:ext cx="2499307" cy="6164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mj-lt"/>
              </a:rPr>
              <a:t>Four Use Cases</a:t>
            </a:r>
          </a:p>
        </p:txBody>
      </p:sp>
      <p:sp>
        <p:nvSpPr>
          <p:cNvPr id="14" name="Rectangle 13"/>
          <p:cNvSpPr/>
          <p:nvPr/>
        </p:nvSpPr>
        <p:spPr>
          <a:xfrm>
            <a:off x="694873" y="3290480"/>
            <a:ext cx="2499307" cy="6164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mj-lt"/>
              </a:rPr>
              <a:t>Multiple Process Changes</a:t>
            </a:r>
          </a:p>
        </p:txBody>
      </p:sp>
      <p:sp>
        <p:nvSpPr>
          <p:cNvPr id="15" name="Rectangle 14"/>
          <p:cNvSpPr/>
          <p:nvPr/>
        </p:nvSpPr>
        <p:spPr>
          <a:xfrm>
            <a:off x="694873" y="4111127"/>
            <a:ext cx="2499307" cy="6164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mj-lt"/>
              </a:rPr>
              <a:t>Cross Functional Dependencies</a:t>
            </a:r>
          </a:p>
        </p:txBody>
      </p:sp>
      <p:sp>
        <p:nvSpPr>
          <p:cNvPr id="16" name="Rectangle 15"/>
          <p:cNvSpPr/>
          <p:nvPr/>
        </p:nvSpPr>
        <p:spPr>
          <a:xfrm>
            <a:off x="6176681" y="1666060"/>
            <a:ext cx="2499307" cy="6164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mj-lt"/>
              </a:rPr>
              <a:t>Unified Vision and Collaboration</a:t>
            </a:r>
          </a:p>
        </p:txBody>
      </p:sp>
      <p:sp>
        <p:nvSpPr>
          <p:cNvPr id="17" name="Rectangle 16"/>
          <p:cNvSpPr/>
          <p:nvPr/>
        </p:nvSpPr>
        <p:spPr>
          <a:xfrm>
            <a:off x="6176681" y="2483054"/>
            <a:ext cx="2499307" cy="6164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mj-lt"/>
              </a:rPr>
              <a:t>Tailored and Consistent Messaging</a:t>
            </a:r>
          </a:p>
        </p:txBody>
      </p:sp>
      <p:sp>
        <p:nvSpPr>
          <p:cNvPr id="18" name="Rectangle 17"/>
          <p:cNvSpPr/>
          <p:nvPr/>
        </p:nvSpPr>
        <p:spPr>
          <a:xfrm>
            <a:off x="6176681" y="3290480"/>
            <a:ext cx="2499307" cy="6164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mj-lt"/>
              </a:rPr>
              <a:t>Customized Learning Methods</a:t>
            </a:r>
          </a:p>
        </p:txBody>
      </p:sp>
      <p:sp>
        <p:nvSpPr>
          <p:cNvPr id="19" name="Rectangle 18"/>
          <p:cNvSpPr/>
          <p:nvPr/>
        </p:nvSpPr>
        <p:spPr>
          <a:xfrm>
            <a:off x="6176681" y="4111127"/>
            <a:ext cx="2499307" cy="6164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latin typeface="+mj-lt"/>
              </a:rPr>
              <a:t>Transparency through Education</a:t>
            </a:r>
          </a:p>
        </p:txBody>
      </p:sp>
      <p:sp>
        <p:nvSpPr>
          <p:cNvPr id="24" name="TextBox 23"/>
          <p:cNvSpPr txBox="1"/>
          <p:nvPr/>
        </p:nvSpPr>
        <p:spPr>
          <a:xfrm>
            <a:off x="694873" y="1457061"/>
            <a:ext cx="1115643" cy="215444"/>
          </a:xfrm>
          <a:prstGeom prst="rect">
            <a:avLst/>
          </a:prstGeom>
          <a:noFill/>
        </p:spPr>
        <p:txBody>
          <a:bodyPr wrap="square" rtlCol="0">
            <a:spAutoFit/>
          </a:bodyPr>
          <a:lstStyle/>
          <a:p>
            <a:r>
              <a:rPr lang="en-US" sz="800" b="1" dirty="0">
                <a:latin typeface="+mj-lt"/>
              </a:rPr>
              <a:t>PEOPLE</a:t>
            </a:r>
            <a:endParaRPr lang="en-US" sz="1050" b="1" dirty="0">
              <a:latin typeface="+mj-lt"/>
            </a:endParaRPr>
          </a:p>
        </p:txBody>
      </p:sp>
      <p:sp>
        <p:nvSpPr>
          <p:cNvPr id="25" name="TextBox 24"/>
          <p:cNvSpPr txBox="1"/>
          <p:nvPr/>
        </p:nvSpPr>
        <p:spPr>
          <a:xfrm>
            <a:off x="694873" y="2272332"/>
            <a:ext cx="827312" cy="215444"/>
          </a:xfrm>
          <a:prstGeom prst="rect">
            <a:avLst/>
          </a:prstGeom>
          <a:noFill/>
        </p:spPr>
        <p:txBody>
          <a:bodyPr wrap="square" rtlCol="0">
            <a:spAutoFit/>
          </a:bodyPr>
          <a:lstStyle/>
          <a:p>
            <a:r>
              <a:rPr lang="en-US" sz="800" b="1" dirty="0">
                <a:latin typeface="+mj-lt"/>
              </a:rPr>
              <a:t>ROLES</a:t>
            </a:r>
          </a:p>
        </p:txBody>
      </p:sp>
      <p:sp>
        <p:nvSpPr>
          <p:cNvPr id="26" name="TextBox 25"/>
          <p:cNvSpPr txBox="1"/>
          <p:nvPr/>
        </p:nvSpPr>
        <p:spPr>
          <a:xfrm>
            <a:off x="694873" y="3097304"/>
            <a:ext cx="752102" cy="215444"/>
          </a:xfrm>
          <a:prstGeom prst="rect">
            <a:avLst/>
          </a:prstGeom>
          <a:noFill/>
        </p:spPr>
        <p:txBody>
          <a:bodyPr wrap="square" rtlCol="0">
            <a:spAutoFit/>
          </a:bodyPr>
          <a:lstStyle/>
          <a:p>
            <a:r>
              <a:rPr lang="en-US" sz="800" b="1" dirty="0">
                <a:latin typeface="+mj-lt"/>
              </a:rPr>
              <a:t>PROCESS</a:t>
            </a:r>
          </a:p>
        </p:txBody>
      </p:sp>
      <p:sp>
        <p:nvSpPr>
          <p:cNvPr id="27" name="TextBox 26"/>
          <p:cNvSpPr txBox="1"/>
          <p:nvPr/>
        </p:nvSpPr>
        <p:spPr>
          <a:xfrm>
            <a:off x="694873" y="3934931"/>
            <a:ext cx="1001047" cy="215444"/>
          </a:xfrm>
          <a:prstGeom prst="rect">
            <a:avLst/>
          </a:prstGeom>
          <a:noFill/>
        </p:spPr>
        <p:txBody>
          <a:bodyPr wrap="square" rtlCol="0">
            <a:spAutoFit/>
          </a:bodyPr>
          <a:lstStyle/>
          <a:p>
            <a:r>
              <a:rPr lang="en-US" sz="800" b="1" dirty="0">
                <a:latin typeface="+mj-lt"/>
              </a:rPr>
              <a:t>TECHNOLOGY</a:t>
            </a:r>
          </a:p>
        </p:txBody>
      </p:sp>
      <p:sp>
        <p:nvSpPr>
          <p:cNvPr id="29" name="TextBox 28"/>
          <p:cNvSpPr txBox="1"/>
          <p:nvPr/>
        </p:nvSpPr>
        <p:spPr>
          <a:xfrm>
            <a:off x="694873" y="1144696"/>
            <a:ext cx="2499307" cy="239114"/>
          </a:xfrm>
          <a:prstGeom prst="rect">
            <a:avLst/>
          </a:prstGeom>
          <a:noFill/>
          <a:ln>
            <a:solidFill>
              <a:schemeClr val="tx1"/>
            </a:solidFill>
          </a:ln>
        </p:spPr>
        <p:txBody>
          <a:bodyPr wrap="square" rtlCol="0">
            <a:spAutoFit/>
          </a:bodyPr>
          <a:lstStyle/>
          <a:p>
            <a:r>
              <a:rPr lang="en-US" sz="900" b="1" dirty="0">
                <a:latin typeface="+mj-lt"/>
              </a:rPr>
              <a:t>SCOPE</a:t>
            </a:r>
            <a:endParaRPr lang="en-US" sz="1100" b="1" dirty="0">
              <a:latin typeface="+mj-lt"/>
            </a:endParaRPr>
          </a:p>
        </p:txBody>
      </p:sp>
      <p:sp>
        <p:nvSpPr>
          <p:cNvPr id="30" name="TextBox 29"/>
          <p:cNvSpPr txBox="1"/>
          <p:nvPr/>
        </p:nvSpPr>
        <p:spPr>
          <a:xfrm>
            <a:off x="3437271" y="1148837"/>
            <a:ext cx="2496312" cy="237744"/>
          </a:xfrm>
          <a:prstGeom prst="rect">
            <a:avLst/>
          </a:prstGeom>
          <a:noFill/>
          <a:ln>
            <a:solidFill>
              <a:schemeClr val="tx1"/>
            </a:solidFill>
          </a:ln>
        </p:spPr>
        <p:txBody>
          <a:bodyPr wrap="square" rtlCol="0">
            <a:spAutoFit/>
          </a:bodyPr>
          <a:lstStyle/>
          <a:p>
            <a:r>
              <a:rPr lang="en-US" sz="900" b="1" dirty="0">
                <a:latin typeface="+mj-lt"/>
              </a:rPr>
              <a:t>CHALLENGE</a:t>
            </a:r>
            <a:endParaRPr lang="en-US" sz="1100" b="1" dirty="0">
              <a:latin typeface="+mj-lt"/>
            </a:endParaRPr>
          </a:p>
        </p:txBody>
      </p:sp>
      <p:sp>
        <p:nvSpPr>
          <p:cNvPr id="31" name="TextBox 30"/>
          <p:cNvSpPr txBox="1"/>
          <p:nvPr/>
        </p:nvSpPr>
        <p:spPr>
          <a:xfrm>
            <a:off x="6154537" y="1148837"/>
            <a:ext cx="2496312" cy="237744"/>
          </a:xfrm>
          <a:prstGeom prst="rect">
            <a:avLst/>
          </a:prstGeom>
          <a:noFill/>
          <a:ln>
            <a:solidFill>
              <a:schemeClr val="tx1"/>
            </a:solidFill>
          </a:ln>
        </p:spPr>
        <p:txBody>
          <a:bodyPr wrap="square" rtlCol="0">
            <a:spAutoFit/>
          </a:bodyPr>
          <a:lstStyle/>
          <a:p>
            <a:r>
              <a:rPr lang="en-US" sz="900" b="1" dirty="0">
                <a:latin typeface="+mj-lt"/>
              </a:rPr>
              <a:t>SOLUTION</a:t>
            </a:r>
            <a:endParaRPr lang="en-US" sz="1100" b="1" dirty="0">
              <a:latin typeface="+mj-lt"/>
            </a:endParaRPr>
          </a:p>
        </p:txBody>
      </p:sp>
      <p:sp>
        <p:nvSpPr>
          <p:cNvPr id="3" name="Footer Placeholder 2">
            <a:extLst>
              <a:ext uri="{FF2B5EF4-FFF2-40B4-BE49-F238E27FC236}">
                <a16:creationId xmlns:a16="http://schemas.microsoft.com/office/drawing/2014/main" id="{86532E84-032F-754A-9A18-CB663B8D54B9}"/>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003AFBA1-EC4B-5E40-9A4B-B35395650CD3}"/>
              </a:ext>
            </a:extLst>
          </p:cNvPr>
          <p:cNvSpPr>
            <a:spLocks noGrp="1"/>
          </p:cNvSpPr>
          <p:nvPr>
            <p:ph type="sldNum" sz="quarter" idx="13"/>
          </p:nvPr>
        </p:nvSpPr>
        <p:spPr/>
        <p:txBody>
          <a:bodyPr/>
          <a:lstStyle/>
          <a:p>
            <a:fld id="{CDEE2954-54E9-4846-B9AA-9D6731F553AF}" type="slidenum">
              <a:rPr lang="en-US" smtClean="0"/>
              <a:pPr/>
              <a:t>166</a:t>
            </a:fld>
            <a:endParaRPr lang="en-US" dirty="0"/>
          </a:p>
        </p:txBody>
      </p:sp>
    </p:spTree>
    <p:extLst>
      <p:ext uri="{BB962C8B-B14F-4D97-AF65-F5344CB8AC3E}">
        <p14:creationId xmlns:p14="http://schemas.microsoft.com/office/powerpoint/2010/main" val="37224244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OCM tools and templates</a:t>
            </a:r>
          </a:p>
        </p:txBody>
      </p:sp>
      <p:sp>
        <p:nvSpPr>
          <p:cNvPr id="3" name="TextBox 2"/>
          <p:cNvSpPr txBox="1"/>
          <p:nvPr/>
        </p:nvSpPr>
        <p:spPr bwMode="auto">
          <a:xfrm>
            <a:off x="2609858" y="2165575"/>
            <a:ext cx="1725378" cy="369332"/>
          </a:xfrm>
          <a:prstGeom prst="rect">
            <a:avLst/>
          </a:prstGeom>
          <a:noFill/>
          <a:ln w="9525">
            <a:noFill/>
            <a:miter lim="800000"/>
            <a:headEnd/>
            <a:tailEnd/>
          </a:ln>
        </p:spPr>
        <p:txBody>
          <a:bodyPr wrap="square" rtlCol="0">
            <a:prstTxWarp prst="textNoShape">
              <a:avLst/>
            </a:prstTxWarp>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CHANGE IMPACT ASSESSMENT</a:t>
            </a:r>
          </a:p>
        </p:txBody>
      </p:sp>
      <p:sp>
        <p:nvSpPr>
          <p:cNvPr id="4" name="TextBox 3"/>
          <p:cNvSpPr txBox="1"/>
          <p:nvPr/>
        </p:nvSpPr>
        <p:spPr bwMode="auto">
          <a:xfrm>
            <a:off x="412635" y="2165575"/>
            <a:ext cx="2000345" cy="369332"/>
          </a:xfrm>
          <a:prstGeom prst="rect">
            <a:avLst/>
          </a:prstGeom>
          <a:noFill/>
          <a:ln w="9525">
            <a:noFill/>
            <a:miter lim="800000"/>
            <a:headEnd/>
            <a:tailEnd/>
          </a:ln>
        </p:spPr>
        <p:txBody>
          <a:bodyPr wrap="square" rtlCol="0">
            <a:prstTxWarp prst="textNoShape">
              <a:avLst/>
            </a:prstTxWarp>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STAKEHOLDER ANALYSIS FINDINGS</a:t>
            </a:r>
          </a:p>
        </p:txBody>
      </p:sp>
      <p:sp>
        <p:nvSpPr>
          <p:cNvPr id="7" name="TextBox 6"/>
          <p:cNvSpPr txBox="1"/>
          <p:nvPr/>
        </p:nvSpPr>
        <p:spPr bwMode="auto">
          <a:xfrm>
            <a:off x="4631547" y="2165575"/>
            <a:ext cx="1725378" cy="369332"/>
          </a:xfrm>
          <a:prstGeom prst="rect">
            <a:avLst/>
          </a:prstGeom>
          <a:noFill/>
          <a:ln w="9525">
            <a:noFill/>
            <a:miter lim="800000"/>
            <a:headEnd/>
            <a:tailEnd/>
          </a:ln>
        </p:spPr>
        <p:txBody>
          <a:bodyPr wrap="square" rtlCol="0">
            <a:prstTxWarp prst="textNoShape">
              <a:avLst/>
            </a:prstTxWarp>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30-60-90 DAY </a:t>
            </a:r>
          </a:p>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COMMS PLAN</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610024" y="2570780"/>
            <a:ext cx="1720199" cy="891540"/>
          </a:xfrm>
          <a:prstGeom prst="rect">
            <a:avLst/>
          </a:prstGeom>
          <a:ln w="9525">
            <a:solidFill>
              <a:schemeClr val="tx1"/>
            </a:solidFill>
          </a:ln>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70045" y="2555658"/>
            <a:ext cx="1733065" cy="906662"/>
          </a:xfrm>
          <a:prstGeom prst="rect">
            <a:avLst/>
          </a:prstGeom>
          <a:ln w="9525">
            <a:solidFill>
              <a:schemeClr val="tx1"/>
            </a:solidFill>
          </a:ln>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62643" y="2592194"/>
            <a:ext cx="1733066" cy="873421"/>
          </a:xfrm>
          <a:prstGeom prst="rect">
            <a:avLst/>
          </a:prstGeom>
          <a:ln w="9525">
            <a:solidFill>
              <a:schemeClr val="tx1"/>
            </a:solidFill>
          </a:ln>
        </p:spPr>
      </p:pic>
      <p:sp>
        <p:nvSpPr>
          <p:cNvPr id="12" name="TextBox 11"/>
          <p:cNvSpPr txBox="1"/>
          <p:nvPr/>
        </p:nvSpPr>
        <p:spPr bwMode="auto">
          <a:xfrm>
            <a:off x="6862643" y="2165575"/>
            <a:ext cx="1725378" cy="369332"/>
          </a:xfrm>
          <a:prstGeom prst="rect">
            <a:avLst/>
          </a:prstGeom>
          <a:noFill/>
          <a:ln w="9525">
            <a:noFill/>
            <a:miter lim="800000"/>
            <a:headEnd/>
            <a:tailEnd/>
          </a:ln>
        </p:spPr>
        <p:txBody>
          <a:bodyPr wrap="square" rtlCol="0">
            <a:prstTxWarp prst="textNoShape">
              <a:avLst/>
            </a:prstTxWarp>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COMMUNICATION COLLATERAL</a:t>
            </a:r>
          </a:p>
        </p:txBody>
      </p:sp>
      <p:pic>
        <p:nvPicPr>
          <p:cNvPr id="13"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6241" y="2612942"/>
            <a:ext cx="1447731" cy="792092"/>
          </a:xfrm>
          <a:prstGeom prst="rect">
            <a:avLst/>
          </a:prstGeom>
          <a:noFill/>
          <a:ln w="9525">
            <a:noFill/>
            <a:miter lim="800000"/>
            <a:headEnd/>
            <a:tailEnd/>
          </a:ln>
          <a:effectLst/>
        </p:spPr>
      </p:pic>
      <p:sp>
        <p:nvSpPr>
          <p:cNvPr id="15" name="Rectangle 14"/>
          <p:cNvSpPr/>
          <p:nvPr/>
        </p:nvSpPr>
        <p:spPr>
          <a:xfrm>
            <a:off x="568611" y="2565815"/>
            <a:ext cx="1740594" cy="896505"/>
          </a:xfrm>
          <a:prstGeom prst="rect">
            <a:avLst/>
          </a:prstGeom>
          <a:noFill/>
          <a:ln w="9525" cap="flat" cmpd="sng" algn="ctr">
            <a:solidFill>
              <a:schemeClr val="tx1"/>
            </a:solidFill>
            <a:prstDash val="solid"/>
          </a:ln>
          <a:effectLst/>
        </p:spPr>
        <p:txBody>
          <a:bodyPr rtlCol="0" anchor="ctr"/>
          <a:lstStyle/>
          <a:p>
            <a:pPr marL="0" marR="0" lvl="0" indent="0" algn="ctr" defTabSz="911658"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white"/>
              </a:solidFill>
              <a:effectLst/>
              <a:uLnTx/>
              <a:uFillTx/>
              <a:latin typeface="Arial"/>
              <a:ea typeface="+mn-ea"/>
              <a:cs typeface="+mn-cs"/>
            </a:endParaRPr>
          </a:p>
        </p:txBody>
      </p:sp>
      <p:sp>
        <p:nvSpPr>
          <p:cNvPr id="24" name="Rectangle 23"/>
          <p:cNvSpPr/>
          <p:nvPr/>
        </p:nvSpPr>
        <p:spPr>
          <a:xfrm>
            <a:off x="666081" y="1285043"/>
            <a:ext cx="7764595" cy="461665"/>
          </a:xfrm>
          <a:prstGeom prst="rect">
            <a:avLst/>
          </a:prstGeom>
          <a:ln>
            <a:solidFill>
              <a:schemeClr val="tx1"/>
            </a:solidFill>
          </a:ln>
        </p:spPr>
        <p:txBody>
          <a:bodyPr wrap="square">
            <a:spAutoFit/>
          </a:bodyPr>
          <a:lstStyle/>
          <a:p>
            <a:pPr marL="0" marR="0" lvl="0" indent="0" algn="ctr" defTabSz="91165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41414"/>
                </a:solidFill>
                <a:effectLst/>
                <a:uLnTx/>
                <a:uFillTx/>
                <a:latin typeface="Arial" panose="020B0604020202020204"/>
                <a:ea typeface="+mn-ea"/>
                <a:cs typeface="+mn-cs"/>
              </a:rPr>
              <a:t>We will</a:t>
            </a:r>
            <a:r>
              <a:rPr kumimoji="0" lang="en-US" sz="1200" b="0" i="0" u="none" strike="noStrike" kern="0" cap="none" spc="0" normalizeH="0" noProof="0" dirty="0">
                <a:ln>
                  <a:noFill/>
                </a:ln>
                <a:solidFill>
                  <a:srgbClr val="141414"/>
                </a:solidFill>
                <a:effectLst/>
                <a:uLnTx/>
                <a:uFillTx/>
                <a:latin typeface="Arial" panose="020B0604020202020204"/>
                <a:ea typeface="+mn-ea"/>
                <a:cs typeface="+mn-cs"/>
              </a:rPr>
              <a:t> bring </a:t>
            </a:r>
            <a:r>
              <a:rPr kumimoji="0" lang="en-US" sz="1200" b="0" i="0" u="none" strike="noStrike" kern="0" cap="none" spc="0" normalizeH="0" baseline="0" noProof="0" dirty="0">
                <a:ln>
                  <a:noFill/>
                </a:ln>
                <a:solidFill>
                  <a:srgbClr val="141414"/>
                </a:solidFill>
                <a:effectLst/>
                <a:uLnTx/>
                <a:uFillTx/>
                <a:latin typeface="Arial" panose="020B0604020202020204"/>
                <a:ea typeface="+mn-ea"/>
                <a:cs typeface="+mn-cs"/>
              </a:rPr>
              <a:t>well defined tools and templates to understand stakeholders, gauge the impact of upcoming changes, drive communications, manage a change network and provide an environment conducive to adoption.</a:t>
            </a:r>
          </a:p>
        </p:txBody>
      </p:sp>
      <p:sp>
        <p:nvSpPr>
          <p:cNvPr id="25" name="Footer Placeholder 24">
            <a:extLst>
              <a:ext uri="{FF2B5EF4-FFF2-40B4-BE49-F238E27FC236}">
                <a16:creationId xmlns:a16="http://schemas.microsoft.com/office/drawing/2014/main" id="{7F052213-1393-B747-9613-AC0674A51179}"/>
              </a:ext>
            </a:extLst>
          </p:cNvPr>
          <p:cNvSpPr>
            <a:spLocks noGrp="1"/>
          </p:cNvSpPr>
          <p:nvPr>
            <p:ph type="ftr" sz="quarter" idx="12"/>
          </p:nvPr>
        </p:nvSpPr>
        <p:spPr/>
        <p:txBody>
          <a:bodyPr/>
          <a:lstStyle/>
          <a:p>
            <a:r>
              <a:rPr lang="en-US"/>
              <a:t>© 2020</a:t>
            </a:r>
          </a:p>
        </p:txBody>
      </p:sp>
      <p:sp>
        <p:nvSpPr>
          <p:cNvPr id="26" name="Slide Number Placeholder 25">
            <a:extLst>
              <a:ext uri="{FF2B5EF4-FFF2-40B4-BE49-F238E27FC236}">
                <a16:creationId xmlns:a16="http://schemas.microsoft.com/office/drawing/2014/main" id="{C1F49BDC-158E-3D4D-AF83-BB9E3F1EC038}"/>
              </a:ext>
            </a:extLst>
          </p:cNvPr>
          <p:cNvSpPr>
            <a:spLocks noGrp="1"/>
          </p:cNvSpPr>
          <p:nvPr>
            <p:ph type="sldNum" sz="quarter" idx="13"/>
          </p:nvPr>
        </p:nvSpPr>
        <p:spPr/>
        <p:txBody>
          <a:bodyPr/>
          <a:lstStyle/>
          <a:p>
            <a:fld id="{CDEE2954-54E9-4846-B9AA-9D6731F553AF}" type="slidenum">
              <a:rPr lang="en-US" smtClean="0"/>
              <a:pPr/>
              <a:t>167</a:t>
            </a:fld>
            <a:endParaRPr lang="en-US" dirty="0"/>
          </a:p>
        </p:txBody>
      </p:sp>
    </p:spTree>
    <p:extLst>
      <p:ext uri="{BB962C8B-B14F-4D97-AF65-F5344CB8AC3E}">
        <p14:creationId xmlns:p14="http://schemas.microsoft.com/office/powerpoint/2010/main" val="23315264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p:cNvCxnSpPr/>
          <p:nvPr/>
        </p:nvCxnSpPr>
        <p:spPr>
          <a:xfrm>
            <a:off x="596900" y="1265408"/>
            <a:ext cx="82290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22521" y="303978"/>
            <a:ext cx="7349296" cy="923330"/>
          </a:xfrm>
        </p:spPr>
        <p:txBody>
          <a:bodyPr/>
          <a:lstStyle/>
          <a:p>
            <a:r>
              <a:rPr lang="en-US" dirty="0">
                <a:latin typeface="+mj-lt"/>
              </a:rPr>
              <a:t>Our training approach will </a:t>
            </a:r>
            <a:r>
              <a:rPr lang="en-US" spc="0" dirty="0">
                <a:latin typeface="+mj-lt"/>
                <a:cs typeface="Arial" panose="020B0604020202020204" pitchFamily="34" charset="0"/>
              </a:rPr>
              <a:t>blends web-based, instructor, and micro learning that is cost-effective and sustainable</a:t>
            </a:r>
            <a:br>
              <a:rPr lang="en-US" b="0" spc="0" dirty="0">
                <a:solidFill>
                  <a:srgbClr val="000000"/>
                </a:solidFill>
              </a:rPr>
            </a:br>
            <a:endParaRPr lang="en-US" dirty="0"/>
          </a:p>
        </p:txBody>
      </p:sp>
      <p:sp>
        <p:nvSpPr>
          <p:cNvPr id="27" name="Rectangle 26"/>
          <p:cNvSpPr/>
          <p:nvPr/>
        </p:nvSpPr>
        <p:spPr>
          <a:xfrm>
            <a:off x="427062" y="1512737"/>
            <a:ext cx="2743200" cy="457200"/>
          </a:xfrm>
          <a:prstGeom prst="rect">
            <a:avLst/>
          </a:prstGeom>
          <a:noFill/>
          <a:ln>
            <a:solidFill>
              <a:schemeClr val="tx1"/>
            </a:solidFill>
          </a:ln>
        </p:spPr>
        <p:txBody>
          <a:bodyPr wrap="none" anchor="ctr">
            <a:spAutoFit/>
          </a:bodyPr>
          <a:lstStyle/>
          <a:p>
            <a:pPr lvl="0" algn="ctr" defTabSz="685800">
              <a:defRPr/>
            </a:pPr>
            <a:r>
              <a:rPr lang="en-US" sz="1400" dirty="0">
                <a:latin typeface="Arial" panose="020B0604020202020204" pitchFamily="34" charset="0"/>
                <a:cs typeface="Arial" panose="020B0604020202020204" pitchFamily="34" charset="0"/>
              </a:rPr>
              <a:t>Methods &amp; Design</a:t>
            </a:r>
          </a:p>
        </p:txBody>
      </p:sp>
      <p:sp>
        <p:nvSpPr>
          <p:cNvPr id="28" name="Rectangle 27"/>
          <p:cNvSpPr/>
          <p:nvPr/>
        </p:nvSpPr>
        <p:spPr>
          <a:xfrm>
            <a:off x="3284016" y="1512737"/>
            <a:ext cx="2743200" cy="457200"/>
          </a:xfrm>
          <a:prstGeom prst="rect">
            <a:avLst/>
          </a:prstGeom>
          <a:noFill/>
          <a:ln>
            <a:solidFill>
              <a:schemeClr val="tx1"/>
            </a:solidFill>
          </a:ln>
        </p:spPr>
        <p:txBody>
          <a:bodyPr wrap="none" anchor="ctr">
            <a:spAutoFit/>
          </a:bodyPr>
          <a:lstStyle/>
          <a:p>
            <a:pPr lvl="0" algn="ctr" defTabSz="685800">
              <a:defRPr/>
            </a:pPr>
            <a:r>
              <a:rPr lang="en-US" sz="1400" dirty="0">
                <a:latin typeface="Arial" panose="020B0604020202020204" pitchFamily="34" charset="0"/>
                <a:cs typeface="Arial" panose="020B0604020202020204" pitchFamily="34" charset="0"/>
              </a:rPr>
              <a:t>Development</a:t>
            </a:r>
          </a:p>
        </p:txBody>
      </p:sp>
      <p:sp>
        <p:nvSpPr>
          <p:cNvPr id="29" name="Rectangle 28"/>
          <p:cNvSpPr/>
          <p:nvPr/>
        </p:nvSpPr>
        <p:spPr>
          <a:xfrm>
            <a:off x="6254724" y="1512737"/>
            <a:ext cx="2743200" cy="457200"/>
          </a:xfrm>
          <a:prstGeom prst="rect">
            <a:avLst/>
          </a:prstGeom>
          <a:noFill/>
          <a:ln>
            <a:solidFill>
              <a:schemeClr val="tx1"/>
            </a:solidFill>
          </a:ln>
        </p:spPr>
        <p:txBody>
          <a:bodyPr wrap="none" anchor="ctr">
            <a:spAutoFit/>
          </a:bodyPr>
          <a:lstStyle/>
          <a:p>
            <a:pPr lvl="0" algn="ctr" defTabSz="685800">
              <a:defRPr/>
            </a:pPr>
            <a:r>
              <a:rPr lang="en-US" sz="1400" dirty="0">
                <a:latin typeface="Arial" panose="020B0604020202020204" pitchFamily="34" charset="0"/>
                <a:cs typeface="Arial" panose="020B0604020202020204" pitchFamily="34" charset="0"/>
              </a:rPr>
              <a:t>Delivery</a:t>
            </a:r>
          </a:p>
        </p:txBody>
      </p:sp>
      <p:sp>
        <p:nvSpPr>
          <p:cNvPr id="30" name="Rectangle 29"/>
          <p:cNvSpPr/>
          <p:nvPr/>
        </p:nvSpPr>
        <p:spPr>
          <a:xfrm>
            <a:off x="427062" y="1969937"/>
            <a:ext cx="2788920" cy="2805753"/>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Ins="0" rtlCol="0" anchor="t" anchorCtr="0"/>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Flexible and modular curriculum based on skills assessments and WBA role design</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Hands-on learning techniques such as demonstrations and exercises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T</a:t>
            </a: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raining environment mirrors the production environment and is available post go live</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OBJECTIVES: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Present MS Dynamics/Adobe and WBA business processes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Demonstrate how tasks are performed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Practice tasks in a virtual or physical classroom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Provide on-the-job access</a:t>
            </a:r>
            <a:endParaRPr kumimoji="0" lang="en-US"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50000"/>
                </a:prstClr>
              </a:solidFill>
              <a:effectLst/>
              <a:uLnTx/>
              <a:uFillTx/>
              <a:latin typeface="Gill Sans MT" pitchFamily="34" charset="0"/>
              <a:ea typeface="+mn-ea"/>
              <a:cs typeface="+mn-cs"/>
            </a:endParaRPr>
          </a:p>
        </p:txBody>
      </p:sp>
      <p:sp>
        <p:nvSpPr>
          <p:cNvPr id="31" name="Rectangle 30"/>
          <p:cNvSpPr/>
          <p:nvPr/>
        </p:nvSpPr>
        <p:spPr>
          <a:xfrm>
            <a:off x="3282977" y="1969937"/>
            <a:ext cx="2788920" cy="2539813"/>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tlCol="0" anchor="t" anchorCtr="0"/>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Develop</a:t>
            </a:r>
            <a:r>
              <a:rPr kumimoji="0" lang="en-US" sz="1100" b="0" i="0" u="none" strike="noStrike" kern="1200" cap="none" spc="0" normalizeH="0" noProof="0" dirty="0">
                <a:ln>
                  <a:noFill/>
                </a:ln>
                <a:solidFill>
                  <a:schemeClr val="tx1"/>
                </a:solidFill>
                <a:effectLst/>
                <a:uLnTx/>
                <a:uFillTx/>
                <a:latin typeface="Arial" panose="020B0604020202020204" pitchFamily="34" charset="0"/>
                <a:ea typeface="+mn-ea"/>
                <a:cs typeface="Arial" panose="020B0604020202020204" pitchFamily="34" charset="0"/>
              </a:rPr>
              <a:t> relevant and comprehensive </a:t>
            </a:r>
            <a:r>
              <a:rPr kumimoji="0" lang="en-US" sz="1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process and role-based training materials for users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Provide training materials to users that are concise and consistent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Provide templates to the training developers for consistency in structure and format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Use accelerators to shorten material development time</a:t>
            </a:r>
            <a:endParaRPr kumimoji="0" lang="en-US" sz="1600" b="0" i="0" u="none" strike="noStrike" kern="1200" cap="none" spc="0" normalizeH="0" baseline="0" noProof="0" dirty="0">
              <a:ln>
                <a:noFill/>
              </a:ln>
              <a:solidFill>
                <a:schemeClr val="tx1"/>
              </a:solidFill>
              <a:effectLst/>
              <a:uLnTx/>
              <a:uFillTx/>
              <a:latin typeface="Gill Sans MT" pitchFamily="34" charset="0"/>
              <a:ea typeface="+mn-ea"/>
              <a:cs typeface="+mn-cs"/>
            </a:endParaRPr>
          </a:p>
        </p:txBody>
      </p:sp>
      <p:sp>
        <p:nvSpPr>
          <p:cNvPr id="32" name="Rectangle 31"/>
          <p:cNvSpPr/>
          <p:nvPr/>
        </p:nvSpPr>
        <p:spPr>
          <a:xfrm>
            <a:off x="6254724" y="1969937"/>
            <a:ext cx="2743200" cy="2851296"/>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68580" rtlCol="0" anchor="t" anchorCtr="0"/>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Mix of coaching and instructor-led training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Scenario-based instruction</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Arial" panose="020B0604020202020204" pitchFamily="34" charset="0"/>
                <a:cs typeface="Arial" panose="020B0604020202020204" pitchFamily="34" charset="0"/>
              </a:rPr>
              <a:t>T</a:t>
            </a:r>
            <a:r>
              <a:rPr kumimoji="0" lang="en-US" sz="1100" b="0" i="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rain-the-trainer approach </a:t>
            </a:r>
          </a:p>
        </p:txBody>
      </p:sp>
      <p:sp>
        <p:nvSpPr>
          <p:cNvPr id="33" name="Rectangle 32"/>
          <p:cNvSpPr/>
          <p:nvPr/>
        </p:nvSpPr>
        <p:spPr>
          <a:xfrm>
            <a:off x="3266992" y="1111520"/>
            <a:ext cx="2752420" cy="307777"/>
          </a:xfrm>
          <a:prstGeom prst="rect">
            <a:avLst/>
          </a:prstGeom>
          <a:solidFill>
            <a:schemeClr val="bg1"/>
          </a:solidFill>
        </p:spPr>
        <p:txBody>
          <a:bodyPr wrap="none">
            <a:spAutoFit/>
          </a:bodyPr>
          <a:lstStyle/>
          <a:p>
            <a:r>
              <a:rPr lang="en-US" sz="1400" dirty="0"/>
              <a:t>WBA ENTERPRISE LEARNING</a:t>
            </a:r>
            <a:endParaRPr lang="en-US" sz="2000" dirty="0"/>
          </a:p>
        </p:txBody>
      </p:sp>
      <p:sp>
        <p:nvSpPr>
          <p:cNvPr id="3" name="Footer Placeholder 2">
            <a:extLst>
              <a:ext uri="{FF2B5EF4-FFF2-40B4-BE49-F238E27FC236}">
                <a16:creationId xmlns:a16="http://schemas.microsoft.com/office/drawing/2014/main" id="{54CA0960-E88E-3742-89E1-F4D5070AA7C9}"/>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AF7B92DD-59B9-F443-B502-2C73AEA2256D}"/>
              </a:ext>
            </a:extLst>
          </p:cNvPr>
          <p:cNvSpPr>
            <a:spLocks noGrp="1"/>
          </p:cNvSpPr>
          <p:nvPr>
            <p:ph type="sldNum" sz="quarter" idx="13"/>
          </p:nvPr>
        </p:nvSpPr>
        <p:spPr/>
        <p:txBody>
          <a:bodyPr/>
          <a:lstStyle/>
          <a:p>
            <a:fld id="{CDEE2954-54E9-4846-B9AA-9D6731F553AF}" type="slidenum">
              <a:rPr lang="en-US" smtClean="0"/>
              <a:pPr/>
              <a:t>168</a:t>
            </a:fld>
            <a:endParaRPr lang="en-US" dirty="0"/>
          </a:p>
        </p:txBody>
      </p:sp>
    </p:spTree>
    <p:extLst>
      <p:ext uri="{BB962C8B-B14F-4D97-AF65-F5344CB8AC3E}">
        <p14:creationId xmlns:p14="http://schemas.microsoft.com/office/powerpoint/2010/main" val="142529073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enterprise learning tools and templates</a:t>
            </a:r>
          </a:p>
        </p:txBody>
      </p:sp>
      <p:sp>
        <p:nvSpPr>
          <p:cNvPr id="24" name="Rectangle 23"/>
          <p:cNvSpPr/>
          <p:nvPr/>
        </p:nvSpPr>
        <p:spPr>
          <a:xfrm>
            <a:off x="666081" y="990403"/>
            <a:ext cx="7764595" cy="461665"/>
          </a:xfrm>
          <a:prstGeom prst="rect">
            <a:avLst/>
          </a:prstGeom>
          <a:ln>
            <a:solidFill>
              <a:schemeClr val="tx1"/>
            </a:solidFill>
          </a:ln>
        </p:spPr>
        <p:txBody>
          <a:bodyPr wrap="square">
            <a:spAutoFit/>
          </a:bodyPr>
          <a:lstStyle/>
          <a:p>
            <a:pPr lvl="0" algn="ctr" defTabSz="685800">
              <a:defRPr/>
            </a:pPr>
            <a:r>
              <a:rPr lang="en-US" sz="1200" dirty="0">
                <a:solidFill>
                  <a:srgbClr val="000000"/>
                </a:solidFill>
              </a:rPr>
              <a:t>We will use the following tools and templates to understand organizational and individual needs, create a training strategy, and drive training development and delivery.</a:t>
            </a:r>
          </a:p>
        </p:txBody>
      </p:sp>
      <p:sp>
        <p:nvSpPr>
          <p:cNvPr id="26" name="TextBox 25"/>
          <p:cNvSpPr txBox="1"/>
          <p:nvPr/>
        </p:nvSpPr>
        <p:spPr bwMode="auto">
          <a:xfrm>
            <a:off x="1666681" y="1618613"/>
            <a:ext cx="1686840" cy="369332"/>
          </a:xfrm>
          <a:prstGeom prst="rect">
            <a:avLst/>
          </a:prstGeom>
          <a:noFill/>
          <a:ln w="9525">
            <a:noFill/>
            <a:miter lim="800000"/>
            <a:headEnd/>
            <a:tailEnd/>
          </a:ln>
        </p:spPr>
        <p:txBody>
          <a:bodyPr wrap="square" rtlCol="0">
            <a:prstTxWarp prst="textNoShape">
              <a:avLst/>
            </a:prstTxWarp>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TRAINING NEEDS ASSESSMENT</a:t>
            </a:r>
          </a:p>
        </p:txBody>
      </p:sp>
      <p:grpSp>
        <p:nvGrpSpPr>
          <p:cNvPr id="27" name="Group 26"/>
          <p:cNvGrpSpPr/>
          <p:nvPr/>
        </p:nvGrpSpPr>
        <p:grpSpPr>
          <a:xfrm>
            <a:off x="1639804" y="2025510"/>
            <a:ext cx="1740594" cy="896505"/>
            <a:chOff x="709818" y="2686791"/>
            <a:chExt cx="2320792" cy="1195340"/>
          </a:xfrm>
        </p:grpSpPr>
        <p:pic>
          <p:nvPicPr>
            <p:cNvPr id="28" name="Picture 27"/>
            <p:cNvPicPr>
              <a:picLocks noChangeAspect="1"/>
            </p:cNvPicPr>
            <p:nvPr/>
          </p:nvPicPr>
          <p:blipFill>
            <a:blip r:embed="rId2"/>
            <a:stretch>
              <a:fillRect/>
            </a:stretch>
          </p:blipFill>
          <p:spPr>
            <a:xfrm>
              <a:off x="886498" y="2760017"/>
              <a:ext cx="1967431" cy="1048889"/>
            </a:xfrm>
            <a:prstGeom prst="rect">
              <a:avLst/>
            </a:prstGeom>
            <a:ln w="19050">
              <a:noFill/>
            </a:ln>
          </p:spPr>
        </p:pic>
        <p:sp>
          <p:nvSpPr>
            <p:cNvPr id="29" name="Rectangle 28"/>
            <p:cNvSpPr/>
            <p:nvPr/>
          </p:nvSpPr>
          <p:spPr>
            <a:xfrm>
              <a:off x="709818" y="2686791"/>
              <a:ext cx="2320792" cy="11953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31" name="TextBox 30"/>
          <p:cNvSpPr txBox="1"/>
          <p:nvPr/>
        </p:nvSpPr>
        <p:spPr bwMode="auto">
          <a:xfrm>
            <a:off x="3954496" y="1618613"/>
            <a:ext cx="1223013" cy="369332"/>
          </a:xfrm>
          <a:prstGeom prst="rect">
            <a:avLst/>
          </a:prstGeom>
          <a:noFill/>
          <a:ln w="9525">
            <a:noFill/>
            <a:miter lim="800000"/>
            <a:headEnd/>
            <a:tailEnd/>
          </a:ln>
        </p:spPr>
        <p:txBody>
          <a:bodyPr wrap="square" rtlCol="0">
            <a:prstTxWarp prst="textNoShape">
              <a:avLst/>
            </a:prstTxWarp>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TRAINING STRATEGY</a:t>
            </a:r>
          </a:p>
        </p:txBody>
      </p:sp>
      <p:grpSp>
        <p:nvGrpSpPr>
          <p:cNvPr id="32" name="Group 31"/>
          <p:cNvGrpSpPr/>
          <p:nvPr/>
        </p:nvGrpSpPr>
        <p:grpSpPr>
          <a:xfrm>
            <a:off x="3695705" y="2025510"/>
            <a:ext cx="1740594" cy="896505"/>
            <a:chOff x="3247283" y="2708171"/>
            <a:chExt cx="2320792" cy="1195340"/>
          </a:xfrm>
        </p:grpSpPr>
        <p:pic>
          <p:nvPicPr>
            <p:cNvPr id="33" name="Picture 3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15965" y="2711974"/>
              <a:ext cx="2183429" cy="1187735"/>
            </a:xfrm>
            <a:prstGeom prst="rect">
              <a:avLst/>
            </a:prstGeom>
            <a:ln w="19050">
              <a:noFill/>
            </a:ln>
            <a:effectLst/>
          </p:spPr>
        </p:pic>
        <p:sp>
          <p:nvSpPr>
            <p:cNvPr id="34" name="Rectangle 33"/>
            <p:cNvSpPr/>
            <p:nvPr/>
          </p:nvSpPr>
          <p:spPr>
            <a:xfrm>
              <a:off x="3247283" y="2708171"/>
              <a:ext cx="2320792" cy="11953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36" name="TextBox 35"/>
          <p:cNvSpPr txBox="1"/>
          <p:nvPr/>
        </p:nvSpPr>
        <p:spPr bwMode="auto">
          <a:xfrm>
            <a:off x="6118144" y="1618613"/>
            <a:ext cx="1007519" cy="369332"/>
          </a:xfrm>
          <a:prstGeom prst="rect">
            <a:avLst/>
          </a:prstGeom>
          <a:noFill/>
          <a:ln w="9525">
            <a:noFill/>
            <a:miter lim="800000"/>
            <a:headEnd/>
            <a:tailEnd/>
          </a:ln>
        </p:spPr>
        <p:txBody>
          <a:bodyPr wrap="square" rtlCol="0">
            <a:prstTxWarp prst="textNoShape">
              <a:avLst/>
            </a:prstTxWarp>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TRAINING PLAN</a:t>
            </a:r>
          </a:p>
        </p:txBody>
      </p:sp>
      <p:grpSp>
        <p:nvGrpSpPr>
          <p:cNvPr id="37" name="Group 36"/>
          <p:cNvGrpSpPr/>
          <p:nvPr/>
        </p:nvGrpSpPr>
        <p:grpSpPr>
          <a:xfrm>
            <a:off x="5751606" y="2025510"/>
            <a:ext cx="1740594" cy="896505"/>
            <a:chOff x="5934167" y="2686791"/>
            <a:chExt cx="2320792" cy="1195340"/>
          </a:xfrm>
        </p:grpSpPr>
        <p:pic>
          <p:nvPicPr>
            <p:cNvPr id="38" name="Picture 3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01855" y="2840663"/>
              <a:ext cx="2185416" cy="887596"/>
            </a:xfrm>
            <a:prstGeom prst="rect">
              <a:avLst/>
            </a:prstGeom>
            <a:ln w="19050">
              <a:noFill/>
            </a:ln>
            <a:effectLst/>
          </p:spPr>
        </p:pic>
        <p:sp>
          <p:nvSpPr>
            <p:cNvPr id="39" name="Rectangle 38"/>
            <p:cNvSpPr/>
            <p:nvPr/>
          </p:nvSpPr>
          <p:spPr>
            <a:xfrm>
              <a:off x="5934167" y="2686791"/>
              <a:ext cx="2320792" cy="11953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51" name="Group 50"/>
          <p:cNvGrpSpPr/>
          <p:nvPr/>
        </p:nvGrpSpPr>
        <p:grpSpPr>
          <a:xfrm>
            <a:off x="4881309" y="3492604"/>
            <a:ext cx="1740594" cy="896505"/>
            <a:chOff x="8831824" y="4335283"/>
            <a:chExt cx="2320792" cy="1195340"/>
          </a:xfrm>
        </p:grpSpPr>
        <p:pic>
          <p:nvPicPr>
            <p:cNvPr id="54" name="Picture 53"/>
            <p:cNvPicPr/>
            <p:nvPr/>
          </p:nvPicPr>
          <p:blipFill rotWithShape="1">
            <a:blip r:embed="rId5" cstate="print">
              <a:extLst>
                <a:ext uri="{28A0092B-C50C-407E-A947-70E740481C1C}">
                  <a14:useLocalDpi xmlns:a14="http://schemas.microsoft.com/office/drawing/2010/main"/>
                </a:ext>
              </a:extLst>
            </a:blip>
            <a:srcRect/>
            <a:stretch/>
          </p:blipFill>
          <p:spPr>
            <a:xfrm>
              <a:off x="9122537" y="4353567"/>
              <a:ext cx="1739366" cy="1158772"/>
            </a:xfrm>
            <a:prstGeom prst="rect">
              <a:avLst/>
            </a:prstGeom>
            <a:ln>
              <a:noFill/>
            </a:ln>
            <a:effectLst/>
          </p:spPr>
        </p:pic>
        <p:sp>
          <p:nvSpPr>
            <p:cNvPr id="55" name="Rectangle 54"/>
            <p:cNvSpPr/>
            <p:nvPr/>
          </p:nvSpPr>
          <p:spPr>
            <a:xfrm>
              <a:off x="8831824" y="4335283"/>
              <a:ext cx="2320792" cy="119534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75"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grpSp>
      <p:sp>
        <p:nvSpPr>
          <p:cNvPr id="52" name="TextBox 51"/>
          <p:cNvSpPr txBox="1"/>
          <p:nvPr/>
        </p:nvSpPr>
        <p:spPr bwMode="auto">
          <a:xfrm>
            <a:off x="5247847" y="3204894"/>
            <a:ext cx="1007519" cy="230832"/>
          </a:xfrm>
          <a:prstGeom prst="rect">
            <a:avLst/>
          </a:prstGeom>
          <a:noFill/>
          <a:ln w="9525">
            <a:noFill/>
            <a:miter lim="800000"/>
            <a:headEnd/>
            <a:tailEnd/>
          </a:ln>
        </p:spPr>
        <p:txBody>
          <a:bodyPr wrap="square" rtlCol="0">
            <a:prstTxWarp prst="textNoShape">
              <a:avLst/>
            </a:prstTxWarp>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JOB AIDS</a:t>
            </a:r>
          </a:p>
        </p:txBody>
      </p:sp>
      <p:sp>
        <p:nvSpPr>
          <p:cNvPr id="53" name="TextBox 52"/>
          <p:cNvSpPr txBox="1"/>
          <p:nvPr/>
        </p:nvSpPr>
        <p:spPr bwMode="auto">
          <a:xfrm>
            <a:off x="3009514" y="3157809"/>
            <a:ext cx="1007519" cy="230832"/>
          </a:xfrm>
          <a:prstGeom prst="rect">
            <a:avLst/>
          </a:prstGeom>
          <a:noFill/>
          <a:ln w="9525">
            <a:noFill/>
            <a:miter lim="800000"/>
            <a:headEnd/>
            <a:tailEnd/>
          </a:ln>
        </p:spPr>
        <p:txBody>
          <a:bodyPr wrap="square" rtlCol="0">
            <a:prstTxWarp prst="textNoShape">
              <a:avLst/>
            </a:prstTxWarp>
            <a:spAutoFit/>
          </a:bodyPr>
          <a:lstStyle/>
          <a:p>
            <a:pPr marL="0" marR="0" lvl="0" indent="0" algn="ctr" defTabSz="685783" rtl="0" eaLnBrk="0" fontAlgn="base" latinLnBrk="0" hangingPunct="0">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rPr>
              <a:t>CURRICULUM</a:t>
            </a:r>
          </a:p>
        </p:txBody>
      </p:sp>
      <p:pic>
        <p:nvPicPr>
          <p:cNvPr id="61" name="Picture 60"/>
          <p:cNvPicPr>
            <a:picLocks noChangeAspect="1"/>
          </p:cNvPicPr>
          <p:nvPr/>
        </p:nvPicPr>
        <p:blipFill>
          <a:blip r:embed="rId6"/>
          <a:stretch>
            <a:fillRect/>
          </a:stretch>
        </p:blipFill>
        <p:spPr>
          <a:xfrm>
            <a:off x="2642977" y="3495457"/>
            <a:ext cx="1740594" cy="893652"/>
          </a:xfrm>
          <a:prstGeom prst="rect">
            <a:avLst/>
          </a:prstGeom>
          <a:ln w="9525">
            <a:solidFill>
              <a:schemeClr val="tx1"/>
            </a:solidFill>
          </a:ln>
        </p:spPr>
      </p:pic>
      <p:sp>
        <p:nvSpPr>
          <p:cNvPr id="3" name="Footer Placeholder 2">
            <a:extLst>
              <a:ext uri="{FF2B5EF4-FFF2-40B4-BE49-F238E27FC236}">
                <a16:creationId xmlns:a16="http://schemas.microsoft.com/office/drawing/2014/main" id="{FF99C025-B5CD-0843-A11D-71934170ABA9}"/>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2A2D3339-7600-5E49-BB6F-59EA79C12280}"/>
              </a:ext>
            </a:extLst>
          </p:cNvPr>
          <p:cNvSpPr>
            <a:spLocks noGrp="1"/>
          </p:cNvSpPr>
          <p:nvPr>
            <p:ph type="sldNum" sz="quarter" idx="13"/>
          </p:nvPr>
        </p:nvSpPr>
        <p:spPr/>
        <p:txBody>
          <a:bodyPr/>
          <a:lstStyle/>
          <a:p>
            <a:fld id="{CDEE2954-54E9-4846-B9AA-9D6731F553AF}" type="slidenum">
              <a:rPr lang="en-US" smtClean="0"/>
              <a:pPr/>
              <a:t>169</a:t>
            </a:fld>
            <a:endParaRPr lang="en-US" dirty="0"/>
          </a:p>
        </p:txBody>
      </p:sp>
    </p:spTree>
    <p:extLst>
      <p:ext uri="{BB962C8B-B14F-4D97-AF65-F5344CB8AC3E}">
        <p14:creationId xmlns:p14="http://schemas.microsoft.com/office/powerpoint/2010/main" val="358920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FE4F92-F9BE-6042-BBB3-70B4C5B1A04B}"/>
              </a:ext>
            </a:extLst>
          </p:cNvPr>
          <p:cNvSpPr>
            <a:spLocks noGrp="1"/>
          </p:cNvSpPr>
          <p:nvPr>
            <p:ph type="title"/>
          </p:nvPr>
        </p:nvSpPr>
        <p:spPr/>
        <p:txBody>
          <a:bodyPr/>
          <a:lstStyle/>
          <a:p>
            <a:r>
              <a:rPr lang="en-US" dirty="0"/>
              <a:t>How We’ll Deliver</a:t>
            </a:r>
          </a:p>
        </p:txBody>
      </p:sp>
      <p:sp>
        <p:nvSpPr>
          <p:cNvPr id="2" name="Footer Placeholder 1">
            <a:extLst>
              <a:ext uri="{FF2B5EF4-FFF2-40B4-BE49-F238E27FC236}">
                <a16:creationId xmlns:a16="http://schemas.microsoft.com/office/drawing/2014/main" id="{F1193127-8CA4-8A4C-A4D8-32677B8BFAB5}"/>
              </a:ext>
            </a:extLst>
          </p:cNvPr>
          <p:cNvSpPr>
            <a:spLocks noGrp="1"/>
          </p:cNvSpPr>
          <p:nvPr>
            <p:ph type="ftr" sz="quarter" idx="10"/>
          </p:nvPr>
        </p:nvSpPr>
        <p:spPr/>
        <p:txBody>
          <a:bodyPr/>
          <a:lstStyle/>
          <a:p>
            <a:r>
              <a:rPr lang="en-US"/>
              <a:t>© 2020</a:t>
            </a:r>
          </a:p>
        </p:txBody>
      </p:sp>
      <p:sp>
        <p:nvSpPr>
          <p:cNvPr id="3" name="Slide Number Placeholder 2">
            <a:extLst>
              <a:ext uri="{FF2B5EF4-FFF2-40B4-BE49-F238E27FC236}">
                <a16:creationId xmlns:a16="http://schemas.microsoft.com/office/drawing/2014/main" id="{6D393C5C-C5B9-9446-AC3E-15AC51614EE9}"/>
              </a:ext>
            </a:extLst>
          </p:cNvPr>
          <p:cNvSpPr>
            <a:spLocks noGrp="1"/>
          </p:cNvSpPr>
          <p:nvPr>
            <p:ph type="sldNum" sz="quarter" idx="11"/>
          </p:nvPr>
        </p:nvSpPr>
        <p:spPr/>
        <p:txBody>
          <a:bodyPr/>
          <a:lstStyle/>
          <a:p>
            <a:fld id="{CDEE2954-54E9-4846-B9AA-9D6731F553AF}" type="slidenum">
              <a:rPr lang="en-US" smtClean="0"/>
              <a:pPr/>
              <a:t>17</a:t>
            </a:fld>
            <a:endParaRPr lang="en-US" dirty="0"/>
          </a:p>
        </p:txBody>
      </p:sp>
    </p:spTree>
    <p:extLst>
      <p:ext uri="{BB962C8B-B14F-4D97-AF65-F5344CB8AC3E}">
        <p14:creationId xmlns:p14="http://schemas.microsoft.com/office/powerpoint/2010/main" val="1815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we’ll focus our WBA OCM and enterprise learning program </a:t>
            </a:r>
          </a:p>
        </p:txBody>
      </p:sp>
      <p:sp>
        <p:nvSpPr>
          <p:cNvPr id="21" name="Rectangle 20"/>
          <p:cNvSpPr/>
          <p:nvPr/>
        </p:nvSpPr>
        <p:spPr>
          <a:xfrm>
            <a:off x="766169" y="3562236"/>
            <a:ext cx="1437058" cy="702756"/>
          </a:xfrm>
          <a:prstGeom prst="rect">
            <a:avLst/>
          </a:prstGeom>
        </p:spPr>
        <p:txBody>
          <a:bodyPr wrap="square">
            <a:spAutoFit/>
          </a:bodyPr>
          <a:lstStyle/>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endPar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endParaRPr>
          </a:p>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r>
              <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rPr>
              <a:t>Change Strategy (high-level)</a:t>
            </a:r>
          </a:p>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r>
              <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rPr>
              <a:t>Change Plan</a:t>
            </a:r>
          </a:p>
        </p:txBody>
      </p:sp>
      <p:sp>
        <p:nvSpPr>
          <p:cNvPr id="22" name="Rectangle 21"/>
          <p:cNvSpPr/>
          <p:nvPr/>
        </p:nvSpPr>
        <p:spPr>
          <a:xfrm>
            <a:off x="2271713" y="3586743"/>
            <a:ext cx="1559238" cy="575799"/>
          </a:xfrm>
          <a:prstGeom prst="rect">
            <a:avLst/>
          </a:prstGeom>
        </p:spPr>
        <p:txBody>
          <a:bodyPr wrap="square">
            <a:spAutoFit/>
          </a:bodyPr>
          <a:lstStyle/>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endPar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endParaRPr>
          </a:p>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r>
              <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rPr>
              <a:t>Stakeholder Identification</a:t>
            </a:r>
          </a:p>
          <a:p>
            <a:pPr marL="0" marR="0" lvl="0" indent="0" algn="l" defTabSz="514337" rtl="0" eaLnBrk="1" fontAlgn="auto" latinLnBrk="0" hangingPunct="1">
              <a:lnSpc>
                <a:spcPct val="100000"/>
              </a:lnSpc>
              <a:spcBef>
                <a:spcPts val="338"/>
              </a:spcBef>
              <a:spcAft>
                <a:spcPts val="113"/>
              </a:spcAft>
              <a:buSzTx/>
              <a:buFontTx/>
              <a:buNone/>
              <a:tabLst/>
              <a:defRPr/>
            </a:pPr>
            <a:endPar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Rectangle 22"/>
          <p:cNvSpPr/>
          <p:nvPr/>
        </p:nvSpPr>
        <p:spPr>
          <a:xfrm>
            <a:off x="3879550" y="3565225"/>
            <a:ext cx="1472886" cy="702756"/>
          </a:xfrm>
          <a:prstGeom prst="rect">
            <a:avLst/>
          </a:prstGeom>
        </p:spPr>
        <p:txBody>
          <a:bodyPr wrap="square">
            <a:spAutoFit/>
          </a:bodyPr>
          <a:lstStyle/>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endPar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endParaRPr>
          </a:p>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r>
              <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rPr>
              <a:t>Communications Strategy</a:t>
            </a:r>
          </a:p>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r>
              <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rPr>
              <a:t>Communications Plan</a:t>
            </a:r>
          </a:p>
        </p:txBody>
      </p:sp>
      <p:sp>
        <p:nvSpPr>
          <p:cNvPr id="24" name="Rectangle 23"/>
          <p:cNvSpPr/>
          <p:nvPr/>
        </p:nvSpPr>
        <p:spPr>
          <a:xfrm>
            <a:off x="5462026" y="3548908"/>
            <a:ext cx="1472886" cy="575799"/>
          </a:xfrm>
          <a:prstGeom prst="rect">
            <a:avLst/>
          </a:prstGeom>
        </p:spPr>
        <p:txBody>
          <a:bodyPr wrap="square">
            <a:spAutoFit/>
          </a:bodyPr>
          <a:lstStyle/>
          <a:p>
            <a:pPr marL="0" marR="0" lvl="0" indent="0" algn="l" defTabSz="514337" rtl="0" eaLnBrk="1" fontAlgn="auto" latinLnBrk="0" hangingPunct="1">
              <a:lnSpc>
                <a:spcPct val="100000"/>
              </a:lnSpc>
              <a:spcBef>
                <a:spcPts val="338"/>
              </a:spcBef>
              <a:spcAft>
                <a:spcPts val="113"/>
              </a:spcAft>
              <a:buSzTx/>
              <a:buFontTx/>
              <a:buNone/>
              <a:tabLst/>
              <a:defRPr/>
            </a:pPr>
            <a:endPar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endParaRPr>
          </a:p>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r>
              <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rPr>
              <a:t>Impact Assessment</a:t>
            </a:r>
            <a:endParaRPr kumimoji="0" lang="en-US" sz="825" i="0" u="none" strike="noStrike" kern="1200" cap="none" spc="0" normalizeH="0" baseline="0" noProof="0" dirty="0">
              <a:ln>
                <a:noFill/>
              </a:ln>
              <a:solidFill>
                <a:srgbClr val="FF0000"/>
              </a:solidFill>
              <a:effectLst/>
              <a:uLnTx/>
              <a:uFillTx/>
              <a:latin typeface="Arial" panose="020B0604020202020204"/>
              <a:ea typeface="+mn-ea"/>
              <a:cs typeface="+mn-cs"/>
            </a:endParaRPr>
          </a:p>
          <a:p>
            <a:pPr marL="0" marR="0" lvl="0" indent="0" algn="l" defTabSz="514337" rtl="0" eaLnBrk="1" fontAlgn="auto" latinLnBrk="0" hangingPunct="1">
              <a:lnSpc>
                <a:spcPct val="100000"/>
              </a:lnSpc>
              <a:spcBef>
                <a:spcPts val="338"/>
              </a:spcBef>
              <a:spcAft>
                <a:spcPts val="113"/>
              </a:spcAft>
              <a:buSzTx/>
              <a:buFontTx/>
              <a:buNone/>
              <a:tabLst/>
              <a:defRPr/>
            </a:pPr>
            <a:endPar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5" name="Rectangle 24"/>
          <p:cNvSpPr/>
          <p:nvPr/>
        </p:nvSpPr>
        <p:spPr>
          <a:xfrm>
            <a:off x="6983511" y="3675927"/>
            <a:ext cx="1603572" cy="829714"/>
          </a:xfrm>
          <a:prstGeom prst="rect">
            <a:avLst/>
          </a:prstGeom>
        </p:spPr>
        <p:txBody>
          <a:bodyPr wrap="square">
            <a:spAutoFit/>
          </a:bodyPr>
          <a:lstStyle/>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r>
              <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rPr>
              <a:t>Training Strategy &amp; Needs Assessment</a:t>
            </a:r>
          </a:p>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r>
              <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rPr>
              <a:t>Training Plan</a:t>
            </a:r>
          </a:p>
          <a:p>
            <a:pPr marL="128588" marR="0" lvl="0" indent="-128588" algn="l" defTabSz="514337" rtl="0" eaLnBrk="1" fontAlgn="auto" latinLnBrk="0" hangingPunct="1">
              <a:lnSpc>
                <a:spcPct val="100000"/>
              </a:lnSpc>
              <a:spcBef>
                <a:spcPts val="338"/>
              </a:spcBef>
              <a:spcAft>
                <a:spcPts val="113"/>
              </a:spcAft>
              <a:buSzTx/>
              <a:buFont typeface="Arial" panose="020B0604020202020204" pitchFamily="34" charset="0"/>
              <a:buChar char="•"/>
              <a:tabLst/>
              <a:defRPr/>
            </a:pPr>
            <a:r>
              <a:rPr kumimoji="0" lang="en-US" sz="825" i="0" u="none" strike="noStrike" kern="1200" cap="none" spc="0" normalizeH="0" baseline="0" noProof="0" dirty="0">
                <a:ln>
                  <a:noFill/>
                </a:ln>
                <a:solidFill>
                  <a:srgbClr val="000000"/>
                </a:solidFill>
                <a:effectLst/>
                <a:uLnTx/>
                <a:uFillTx/>
                <a:latin typeface="Arial" panose="020B0604020202020204"/>
                <a:ea typeface="+mn-ea"/>
                <a:cs typeface="+mn-cs"/>
              </a:rPr>
              <a:t>Training Curriculum and Materials</a:t>
            </a:r>
          </a:p>
        </p:txBody>
      </p:sp>
      <p:sp>
        <p:nvSpPr>
          <p:cNvPr id="26" name="Rectangle 25"/>
          <p:cNvSpPr/>
          <p:nvPr/>
        </p:nvSpPr>
        <p:spPr>
          <a:xfrm>
            <a:off x="486762" y="3477225"/>
            <a:ext cx="1539437" cy="246221"/>
          </a:xfrm>
          <a:prstGeom prst="rect">
            <a:avLst/>
          </a:prstGeom>
        </p:spPr>
        <p:txBody>
          <a:bodyPr wrap="square">
            <a:spAutoFit/>
          </a:bodyPr>
          <a:lstStyle/>
          <a:p>
            <a:pPr marL="0" marR="0" lvl="0" indent="0" defTabSz="514337" rtl="0" eaLnBrk="1" fontAlgn="auto" latinLnBrk="0" hangingPunct="1">
              <a:lnSpc>
                <a:spcPct val="100000"/>
              </a:lnSpc>
              <a:spcBef>
                <a:spcPts val="0"/>
              </a:spcBef>
              <a:spcAft>
                <a:spcPts val="338"/>
              </a:spcAft>
              <a:buClr>
                <a:srgbClr val="0033B4"/>
              </a:buClr>
              <a:buSzTx/>
              <a:buFontTx/>
              <a:buNone/>
              <a:tabLst/>
              <a:defRPr/>
            </a:pPr>
            <a:r>
              <a:rPr kumimoji="0" lang="en-US" sz="1000" i="0" u="none" strike="noStrike" kern="1200" cap="none" spc="0" normalizeH="0" baseline="0" noProof="0" dirty="0">
                <a:ln>
                  <a:noFill/>
                </a:ln>
                <a:effectLst/>
                <a:uLnTx/>
                <a:uFillTx/>
                <a:latin typeface="Arial" panose="020B0604020202020204"/>
                <a:ea typeface="+mn-ea"/>
                <a:cs typeface="+mn-cs"/>
              </a:rPr>
              <a:t>DELIVERABLES</a:t>
            </a:r>
          </a:p>
        </p:txBody>
      </p:sp>
      <p:pic>
        <p:nvPicPr>
          <p:cNvPr id="64" name="Picture 6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56697" y="945962"/>
            <a:ext cx="640080" cy="640080"/>
          </a:xfrm>
          <a:prstGeom prst="rect">
            <a:avLst/>
          </a:prstGeom>
        </p:spPr>
      </p:pic>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3930" y="945962"/>
            <a:ext cx="640080" cy="640080"/>
          </a:xfrm>
          <a:prstGeom prst="rect">
            <a:avLst/>
          </a:prstGeom>
        </p:spPr>
      </p:pic>
      <p:pic>
        <p:nvPicPr>
          <p:cNvPr id="67" name="Picture 6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0133" y="945962"/>
            <a:ext cx="640080" cy="640080"/>
          </a:xfrm>
          <a:prstGeom prst="rect">
            <a:avLst/>
          </a:prstGeom>
        </p:spPr>
      </p:pic>
      <p:pic>
        <p:nvPicPr>
          <p:cNvPr id="68" name="Picture 6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9019" y="945962"/>
            <a:ext cx="640080" cy="640080"/>
          </a:xfrm>
          <a:prstGeom prst="rect">
            <a:avLst/>
          </a:prstGeom>
        </p:spPr>
      </p:pic>
      <p:pic>
        <p:nvPicPr>
          <p:cNvPr id="69" name="Picture 6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87416" y="945962"/>
            <a:ext cx="640080" cy="640080"/>
          </a:xfrm>
          <a:prstGeom prst="rect">
            <a:avLst/>
          </a:prstGeom>
        </p:spPr>
      </p:pic>
      <p:graphicFrame>
        <p:nvGraphicFramePr>
          <p:cNvPr id="71" name="Table 70"/>
          <p:cNvGraphicFramePr>
            <a:graphicFrameLocks noGrp="1"/>
          </p:cNvGraphicFramePr>
          <p:nvPr/>
        </p:nvGraphicFramePr>
        <p:xfrm>
          <a:off x="821521" y="1669302"/>
          <a:ext cx="7698835" cy="1805418"/>
        </p:xfrm>
        <a:graphic>
          <a:graphicData uri="http://schemas.openxmlformats.org/drawingml/2006/table">
            <a:tbl>
              <a:tblPr firstRow="1" bandRow="1">
                <a:tableStyleId>{5C22544A-7EE6-4342-B048-85BDC9FD1C3A}</a:tableStyleId>
              </a:tblPr>
              <a:tblGrid>
                <a:gridCol w="1539767">
                  <a:extLst>
                    <a:ext uri="{9D8B030D-6E8A-4147-A177-3AD203B41FA5}">
                      <a16:colId xmlns:a16="http://schemas.microsoft.com/office/drawing/2014/main" val="1627842002"/>
                    </a:ext>
                  </a:extLst>
                </a:gridCol>
                <a:gridCol w="1539767">
                  <a:extLst>
                    <a:ext uri="{9D8B030D-6E8A-4147-A177-3AD203B41FA5}">
                      <a16:colId xmlns:a16="http://schemas.microsoft.com/office/drawing/2014/main" val="279301148"/>
                    </a:ext>
                  </a:extLst>
                </a:gridCol>
                <a:gridCol w="1539767">
                  <a:extLst>
                    <a:ext uri="{9D8B030D-6E8A-4147-A177-3AD203B41FA5}">
                      <a16:colId xmlns:a16="http://schemas.microsoft.com/office/drawing/2014/main" val="1008071033"/>
                    </a:ext>
                  </a:extLst>
                </a:gridCol>
                <a:gridCol w="1539767">
                  <a:extLst>
                    <a:ext uri="{9D8B030D-6E8A-4147-A177-3AD203B41FA5}">
                      <a16:colId xmlns:a16="http://schemas.microsoft.com/office/drawing/2014/main" val="2802668028"/>
                    </a:ext>
                  </a:extLst>
                </a:gridCol>
                <a:gridCol w="1539767">
                  <a:extLst>
                    <a:ext uri="{9D8B030D-6E8A-4147-A177-3AD203B41FA5}">
                      <a16:colId xmlns:a16="http://schemas.microsoft.com/office/drawing/2014/main" val="2613549351"/>
                    </a:ext>
                  </a:extLst>
                </a:gridCol>
              </a:tblGrid>
              <a:tr h="616698">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STRATEGY TO LEAD CHANGE </a:t>
                      </a:r>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STAKEHOLDER ENGAGEMENT &amp; EXPERIENCE</a:t>
                      </a:r>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COMMUNICATION &amp; FEEDBACK</a:t>
                      </a:r>
                      <a:r>
                        <a:rPr kumimoji="0" lang="en-US" sz="1100" b="0" i="0" u="none" strike="noStrike" kern="1200" cap="none" spc="0" normalizeH="0" baseline="0" noProof="0" dirty="0">
                          <a:ln>
                            <a:noFill/>
                          </a:ln>
                          <a:solidFill>
                            <a:srgbClr val="FFC000"/>
                          </a:solidFill>
                          <a:effectLst/>
                          <a:uLnTx/>
                          <a:uFillTx/>
                          <a:latin typeface="+mn-lt"/>
                          <a:ea typeface="+mn-ea"/>
                          <a:cs typeface="+mn-cs"/>
                        </a:rPr>
                        <a:t>                                      </a:t>
                      </a:r>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CHANGE IMPACT &amp; READINESS </a:t>
                      </a:r>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LEARNING &amp;             SKILLS DEVELOPMENT</a:t>
                      </a:r>
                    </a:p>
                  </a:txBody>
                  <a:tcPr>
                    <a:noFill/>
                  </a:tcPr>
                </a:tc>
                <a:extLst>
                  <a:ext uri="{0D108BD9-81ED-4DB2-BD59-A6C34878D82A}">
                    <a16:rowId xmlns:a16="http://schemas.microsoft.com/office/drawing/2014/main" val="3024558869"/>
                  </a:ext>
                </a:extLst>
              </a:tr>
              <a:tr h="1104899">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800" dirty="0">
                          <a:solidFill>
                            <a:srgbClr val="000000"/>
                          </a:solidFill>
                        </a:rPr>
                        <a:t>Customized approach for change adoption focusing on the use cases and key areas of WBA’s Fiore program</a:t>
                      </a:r>
                    </a:p>
                    <a:p>
                      <a:pPr algn="ctr"/>
                      <a:endParaRPr lang="en-US" sz="1200" dirty="0"/>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ea typeface="+mn-ea"/>
                          <a:cs typeface="+mn-cs"/>
                        </a:rPr>
                        <a:t>Identify and engage WBA leaders and stakeholders, to listen, understand risks, understand concerns, and share key findings with the Fiore leadership</a:t>
                      </a:r>
                    </a:p>
                    <a:p>
                      <a:pPr algn="ctr"/>
                      <a:endParaRPr lang="en-US" sz="800" dirty="0"/>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ea typeface="+mn-ea"/>
                          <a:cs typeface="+mn-cs"/>
                        </a:rPr>
                        <a:t>Planning communications, deliver key messages to WBA stakeholders (e.g. kick off meeting, program updates) to increase awareness and understanding, drive engagement, readiness and adoption of the Fiore program</a:t>
                      </a:r>
                    </a:p>
                    <a:p>
                      <a:pPr algn="ctr"/>
                      <a:endParaRPr lang="en-US" sz="800" dirty="0"/>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ea typeface="+mn-ea"/>
                          <a:cs typeface="+mn-cs"/>
                        </a:rPr>
                        <a:t>Identify major program changes and transformation impacts (and benefits) to key stakeholders. Create mitigation plans and actions to address impacts. </a:t>
                      </a:r>
                    </a:p>
                    <a:p>
                      <a:pPr algn="ctr"/>
                      <a:endParaRPr lang="en-US" sz="800" dirty="0"/>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mn-lt"/>
                          <a:ea typeface="+mn-ea"/>
                          <a:cs typeface="+mn-cs"/>
                        </a:rPr>
                        <a:t>Understand the learning and skills development needs for Fiore end users to prepare them to perform their jobs well and adopt the new platforms</a:t>
                      </a:r>
                    </a:p>
                    <a:p>
                      <a:pPr algn="ctr"/>
                      <a:endParaRPr lang="en-US" sz="800" dirty="0"/>
                    </a:p>
                  </a:txBody>
                  <a:tcPr>
                    <a:noFill/>
                  </a:tcPr>
                </a:tc>
                <a:extLst>
                  <a:ext uri="{0D108BD9-81ED-4DB2-BD59-A6C34878D82A}">
                    <a16:rowId xmlns:a16="http://schemas.microsoft.com/office/drawing/2014/main" val="4216440674"/>
                  </a:ext>
                </a:extLst>
              </a:tr>
            </a:tbl>
          </a:graphicData>
        </a:graphic>
      </p:graphicFrame>
      <p:sp>
        <p:nvSpPr>
          <p:cNvPr id="63" name="Rectangle 62"/>
          <p:cNvSpPr/>
          <p:nvPr/>
        </p:nvSpPr>
        <p:spPr>
          <a:xfrm>
            <a:off x="509281" y="3465648"/>
            <a:ext cx="8323316" cy="1218247"/>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755A9BC8-0A80-6744-AA0E-CE867602F6C8}"/>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7F99440E-3AFF-0F4C-9E74-0C7014C448E5}"/>
              </a:ext>
            </a:extLst>
          </p:cNvPr>
          <p:cNvSpPr>
            <a:spLocks noGrp="1"/>
          </p:cNvSpPr>
          <p:nvPr>
            <p:ph type="sldNum" sz="quarter" idx="13"/>
          </p:nvPr>
        </p:nvSpPr>
        <p:spPr/>
        <p:txBody>
          <a:bodyPr/>
          <a:lstStyle/>
          <a:p>
            <a:fld id="{CDEE2954-54E9-4846-B9AA-9D6731F553AF}" type="slidenum">
              <a:rPr lang="en-US" smtClean="0"/>
              <a:pPr/>
              <a:t>170</a:t>
            </a:fld>
            <a:endParaRPr lang="en-US" dirty="0"/>
          </a:p>
        </p:txBody>
      </p:sp>
    </p:spTree>
    <p:extLst>
      <p:ext uri="{BB962C8B-B14F-4D97-AF65-F5344CB8AC3E}">
        <p14:creationId xmlns:p14="http://schemas.microsoft.com/office/powerpoint/2010/main" val="183742246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high-level Project Fiore OCM program</a:t>
            </a:r>
          </a:p>
        </p:txBody>
      </p:sp>
      <p:sp>
        <p:nvSpPr>
          <p:cNvPr id="9" name="Rectangle 8">
            <a:extLst>
              <a:ext uri="{FF2B5EF4-FFF2-40B4-BE49-F238E27FC236}">
                <a16:creationId xmlns:a16="http://schemas.microsoft.com/office/drawing/2014/main" id="{35C4F760-0A5E-654B-A97B-86A08FE5C5DC}"/>
              </a:ext>
            </a:extLst>
          </p:cNvPr>
          <p:cNvSpPr/>
          <p:nvPr/>
        </p:nvSpPr>
        <p:spPr>
          <a:xfrm>
            <a:off x="1271385" y="1006716"/>
            <a:ext cx="2366546" cy="214357"/>
          </a:xfrm>
          <a:prstGeom prst="rect">
            <a:avLst/>
          </a:prstGeom>
          <a:solidFill>
            <a:schemeClr val="tx1"/>
          </a:solidFill>
          <a:ln w="9525" algn="ctr">
            <a:solidFill>
              <a:schemeClr val="tx1"/>
            </a:solidFill>
            <a:round/>
            <a:headEnd/>
            <a:tailEnd/>
          </a:ln>
        </p:spPr>
        <p:txBody>
          <a:bodyPr vert="horz" wrap="square" lIns="27432" tIns="27432" rIns="27432" bIns="27432"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i="0" u="none" strike="noStrike" kern="1200" cap="none" spc="0" normalizeH="0" baseline="0" noProof="0" dirty="0">
                <a:ln>
                  <a:noFill/>
                </a:ln>
                <a:solidFill>
                  <a:schemeClr val="bg1"/>
                </a:solidFill>
                <a:uLnTx/>
                <a:uFillTx/>
                <a:latin typeface="Arial" panose="020B0604020202020204"/>
                <a:ea typeface="+mn-ea"/>
                <a:cs typeface="+mn-cs"/>
              </a:rPr>
              <a:t>BLUEPRINTING</a:t>
            </a:r>
          </a:p>
        </p:txBody>
      </p:sp>
      <p:sp>
        <p:nvSpPr>
          <p:cNvPr id="10" name="Rectangle 9">
            <a:extLst>
              <a:ext uri="{FF2B5EF4-FFF2-40B4-BE49-F238E27FC236}">
                <a16:creationId xmlns:a16="http://schemas.microsoft.com/office/drawing/2014/main" id="{79CF1741-FFF3-D34B-9CF2-A3FBDFD0238B}"/>
              </a:ext>
            </a:extLst>
          </p:cNvPr>
          <p:cNvSpPr/>
          <p:nvPr/>
        </p:nvSpPr>
        <p:spPr>
          <a:xfrm>
            <a:off x="3677598" y="1006717"/>
            <a:ext cx="2326614" cy="206101"/>
          </a:xfrm>
          <a:prstGeom prst="rect">
            <a:avLst/>
          </a:prstGeom>
          <a:solidFill>
            <a:schemeClr val="tx1"/>
          </a:solidFill>
          <a:ln w="9525" algn="ctr">
            <a:solidFill>
              <a:schemeClr val="tx1"/>
            </a:solidFill>
            <a:round/>
            <a:headEnd/>
            <a:tailEnd/>
          </a:ln>
        </p:spPr>
        <p:txBody>
          <a:bodyPr vert="horz" wrap="square" lIns="27432" tIns="27432" rIns="27432" bIns="27432"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i="0" u="none" strike="noStrike" kern="1200" cap="none" spc="0" normalizeH="0" baseline="0" noProof="0" dirty="0">
                <a:ln>
                  <a:noFill/>
                </a:ln>
                <a:solidFill>
                  <a:schemeClr val="bg1"/>
                </a:solidFill>
                <a:uLnTx/>
                <a:uFillTx/>
                <a:latin typeface="Arial" panose="020B0604020202020204"/>
                <a:ea typeface="+mn-ea"/>
                <a:cs typeface="+mn-cs"/>
              </a:rPr>
              <a:t>IMPLEMENTATION</a:t>
            </a:r>
          </a:p>
        </p:txBody>
      </p:sp>
      <p:sp>
        <p:nvSpPr>
          <p:cNvPr id="11" name="Rectangle 10">
            <a:extLst>
              <a:ext uri="{FF2B5EF4-FFF2-40B4-BE49-F238E27FC236}">
                <a16:creationId xmlns:a16="http://schemas.microsoft.com/office/drawing/2014/main" id="{A3C7D96E-3856-1447-84D6-AA012F0C766C}"/>
              </a:ext>
            </a:extLst>
          </p:cNvPr>
          <p:cNvSpPr/>
          <p:nvPr/>
        </p:nvSpPr>
        <p:spPr>
          <a:xfrm>
            <a:off x="6046676" y="1006717"/>
            <a:ext cx="2333809" cy="2061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lIns="27432" tIns="27432" rIns="27432" bIns="27432" anchor="ctr" anchorCtr="1">
            <a:no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i="0" u="none" strike="noStrike" kern="1200" cap="none" spc="0" normalizeH="0" baseline="0" noProof="0" dirty="0">
                <a:ln>
                  <a:noFill/>
                </a:ln>
                <a:solidFill>
                  <a:schemeClr val="bg1"/>
                </a:solidFill>
                <a:uLnTx/>
                <a:uFillTx/>
                <a:latin typeface="Arial" panose="020B0604020202020204"/>
                <a:ea typeface="+mn-ea"/>
                <a:cs typeface="+mn-cs"/>
              </a:rPr>
              <a:t>POST-IMPLEMENTATION</a:t>
            </a:r>
          </a:p>
        </p:txBody>
      </p:sp>
      <p:sp>
        <p:nvSpPr>
          <p:cNvPr id="14" name="Rectangle 13">
            <a:extLst>
              <a:ext uri="{FF2B5EF4-FFF2-40B4-BE49-F238E27FC236}">
                <a16:creationId xmlns:a16="http://schemas.microsoft.com/office/drawing/2014/main" id="{A356EDA5-0188-DE4D-A01C-23F0870B22AF}"/>
              </a:ext>
            </a:extLst>
          </p:cNvPr>
          <p:cNvSpPr/>
          <p:nvPr/>
        </p:nvSpPr>
        <p:spPr>
          <a:xfrm>
            <a:off x="296568" y="1341119"/>
            <a:ext cx="948865" cy="463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CHANGE STRATEGY</a:t>
            </a:r>
          </a:p>
        </p:txBody>
      </p:sp>
      <p:sp>
        <p:nvSpPr>
          <p:cNvPr id="15" name="Rectangle 14">
            <a:extLst>
              <a:ext uri="{FF2B5EF4-FFF2-40B4-BE49-F238E27FC236}">
                <a16:creationId xmlns:a16="http://schemas.microsoft.com/office/drawing/2014/main" id="{F7BB4CEB-353D-5C48-A12A-181912C73040}"/>
              </a:ext>
            </a:extLst>
          </p:cNvPr>
          <p:cNvSpPr/>
          <p:nvPr/>
        </p:nvSpPr>
        <p:spPr>
          <a:xfrm>
            <a:off x="231535" y="2005225"/>
            <a:ext cx="1013898" cy="463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STAKEHOLDER ENGAGEMENT</a:t>
            </a:r>
          </a:p>
        </p:txBody>
      </p:sp>
      <p:sp>
        <p:nvSpPr>
          <p:cNvPr id="16" name="Rectangle 15">
            <a:extLst>
              <a:ext uri="{FF2B5EF4-FFF2-40B4-BE49-F238E27FC236}">
                <a16:creationId xmlns:a16="http://schemas.microsoft.com/office/drawing/2014/main" id="{15B9945A-CBC4-C149-8413-A1371B0240BE}"/>
              </a:ext>
            </a:extLst>
          </p:cNvPr>
          <p:cNvSpPr/>
          <p:nvPr/>
        </p:nvSpPr>
        <p:spPr>
          <a:xfrm>
            <a:off x="130145" y="2724458"/>
            <a:ext cx="1115288" cy="463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COMMUNICATION</a:t>
            </a:r>
          </a:p>
        </p:txBody>
      </p:sp>
      <p:sp>
        <p:nvSpPr>
          <p:cNvPr id="17" name="Rectangle 16">
            <a:extLst>
              <a:ext uri="{FF2B5EF4-FFF2-40B4-BE49-F238E27FC236}">
                <a16:creationId xmlns:a16="http://schemas.microsoft.com/office/drawing/2014/main" id="{E6304ADD-8C42-DA42-97B2-D6AFEFB155A9}"/>
              </a:ext>
            </a:extLst>
          </p:cNvPr>
          <p:cNvSpPr/>
          <p:nvPr/>
        </p:nvSpPr>
        <p:spPr>
          <a:xfrm>
            <a:off x="108295" y="3366162"/>
            <a:ext cx="1137138" cy="463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IMPACTS &amp; READINESS</a:t>
            </a:r>
          </a:p>
        </p:txBody>
      </p:sp>
      <p:sp>
        <p:nvSpPr>
          <p:cNvPr id="18" name="Rectangle 17">
            <a:extLst>
              <a:ext uri="{FF2B5EF4-FFF2-40B4-BE49-F238E27FC236}">
                <a16:creationId xmlns:a16="http://schemas.microsoft.com/office/drawing/2014/main" id="{B0C7F256-116A-294B-A32E-DEECDDAB3AA3}"/>
              </a:ext>
            </a:extLst>
          </p:cNvPr>
          <p:cNvSpPr/>
          <p:nvPr/>
        </p:nvSpPr>
        <p:spPr>
          <a:xfrm>
            <a:off x="108295" y="3992878"/>
            <a:ext cx="1137138" cy="4632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LEARNING &amp; DEVELOPMENT</a:t>
            </a:r>
          </a:p>
        </p:txBody>
      </p:sp>
      <p:sp>
        <p:nvSpPr>
          <p:cNvPr id="20" name="Pentagon 19">
            <a:extLst>
              <a:ext uri="{FF2B5EF4-FFF2-40B4-BE49-F238E27FC236}">
                <a16:creationId xmlns:a16="http://schemas.microsoft.com/office/drawing/2014/main" id="{38613885-CAC6-8847-B90F-EB7B5A41774C}"/>
              </a:ext>
            </a:extLst>
          </p:cNvPr>
          <p:cNvSpPr/>
          <p:nvPr/>
        </p:nvSpPr>
        <p:spPr>
          <a:xfrm>
            <a:off x="2002568" y="1833618"/>
            <a:ext cx="1394823" cy="149561"/>
          </a:xfrm>
          <a:prstGeom prst="homePlate">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Create Change Strategy</a:t>
            </a:r>
          </a:p>
        </p:txBody>
      </p:sp>
      <p:sp>
        <p:nvSpPr>
          <p:cNvPr id="21" name="Pentagon 20">
            <a:extLst>
              <a:ext uri="{FF2B5EF4-FFF2-40B4-BE49-F238E27FC236}">
                <a16:creationId xmlns:a16="http://schemas.microsoft.com/office/drawing/2014/main" id="{D84E1011-3446-6540-995A-D6790CC0F8D1}"/>
              </a:ext>
            </a:extLst>
          </p:cNvPr>
          <p:cNvSpPr/>
          <p:nvPr/>
        </p:nvSpPr>
        <p:spPr>
          <a:xfrm>
            <a:off x="2012771" y="1520609"/>
            <a:ext cx="1384844" cy="171450"/>
          </a:xfrm>
          <a:prstGeom prst="homePlate">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Develop Vision Statement</a:t>
            </a:r>
          </a:p>
        </p:txBody>
      </p:sp>
      <p:sp>
        <p:nvSpPr>
          <p:cNvPr id="22" name="Pentagon 21">
            <a:extLst>
              <a:ext uri="{FF2B5EF4-FFF2-40B4-BE49-F238E27FC236}">
                <a16:creationId xmlns:a16="http://schemas.microsoft.com/office/drawing/2014/main" id="{B22DC05D-79FE-954B-8E1C-C50238415ED3}"/>
              </a:ext>
            </a:extLst>
          </p:cNvPr>
          <p:cNvSpPr/>
          <p:nvPr/>
        </p:nvSpPr>
        <p:spPr>
          <a:xfrm>
            <a:off x="1200542" y="1530409"/>
            <a:ext cx="827299" cy="171450"/>
          </a:xfrm>
          <a:prstGeom prst="homePlate">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Exec Visioning</a:t>
            </a:r>
          </a:p>
        </p:txBody>
      </p:sp>
      <p:sp>
        <p:nvSpPr>
          <p:cNvPr id="23" name="Pentagon 22">
            <a:extLst>
              <a:ext uri="{FF2B5EF4-FFF2-40B4-BE49-F238E27FC236}">
                <a16:creationId xmlns:a16="http://schemas.microsoft.com/office/drawing/2014/main" id="{E423BFD9-443B-FD4F-899D-B73AFC574D8F}"/>
              </a:ext>
            </a:extLst>
          </p:cNvPr>
          <p:cNvSpPr/>
          <p:nvPr/>
        </p:nvSpPr>
        <p:spPr>
          <a:xfrm>
            <a:off x="3677598" y="1520706"/>
            <a:ext cx="2105112" cy="176028"/>
          </a:xfrm>
          <a:prstGeom prst="homePlate">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Refine</a:t>
            </a:r>
            <a:r>
              <a:rPr kumimoji="0" lang="en-US" sz="700" i="0" u="none" strike="noStrike" kern="1200" cap="none" spc="0" normalizeH="0" noProof="0" dirty="0">
                <a:ln>
                  <a:noFill/>
                </a:ln>
                <a:solidFill>
                  <a:schemeClr val="tx1"/>
                </a:solidFill>
                <a:effectLst/>
                <a:uLnTx/>
                <a:uFillTx/>
                <a:latin typeface="Arial" panose="020B0604020202020204"/>
                <a:ea typeface="+mn-ea"/>
                <a:cs typeface="+mn-cs"/>
              </a:rPr>
              <a:t> and Update</a:t>
            </a:r>
            <a:endPar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24" name="Pentagon 23">
            <a:extLst>
              <a:ext uri="{FF2B5EF4-FFF2-40B4-BE49-F238E27FC236}">
                <a16:creationId xmlns:a16="http://schemas.microsoft.com/office/drawing/2014/main" id="{913BD192-91D1-6B4A-A0A8-594CB47DC66B}"/>
              </a:ext>
            </a:extLst>
          </p:cNvPr>
          <p:cNvSpPr/>
          <p:nvPr/>
        </p:nvSpPr>
        <p:spPr>
          <a:xfrm>
            <a:off x="2105919" y="2193072"/>
            <a:ext cx="893062" cy="236006"/>
          </a:xfrm>
          <a:prstGeom prst="homePlate">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Prepare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Interview guide</a:t>
            </a:r>
          </a:p>
        </p:txBody>
      </p:sp>
      <p:sp>
        <p:nvSpPr>
          <p:cNvPr id="25" name="Pentagon 24">
            <a:extLst>
              <a:ext uri="{FF2B5EF4-FFF2-40B4-BE49-F238E27FC236}">
                <a16:creationId xmlns:a16="http://schemas.microsoft.com/office/drawing/2014/main" id="{653CFCB0-420F-844D-BA69-A49ADFC9B48B}"/>
              </a:ext>
            </a:extLst>
          </p:cNvPr>
          <p:cNvSpPr/>
          <p:nvPr/>
        </p:nvSpPr>
        <p:spPr>
          <a:xfrm>
            <a:off x="2982064" y="2204653"/>
            <a:ext cx="750872" cy="241028"/>
          </a:xfrm>
          <a:prstGeom prst="homePlate">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Conduct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interviews</a:t>
            </a:r>
          </a:p>
        </p:txBody>
      </p:sp>
      <p:sp>
        <p:nvSpPr>
          <p:cNvPr id="27" name="Pentagon 26">
            <a:extLst>
              <a:ext uri="{FF2B5EF4-FFF2-40B4-BE49-F238E27FC236}">
                <a16:creationId xmlns:a16="http://schemas.microsoft.com/office/drawing/2014/main" id="{86FE0441-B7A1-864E-917F-1CA4C4417F2D}"/>
              </a:ext>
            </a:extLst>
          </p:cNvPr>
          <p:cNvSpPr/>
          <p:nvPr/>
        </p:nvSpPr>
        <p:spPr>
          <a:xfrm>
            <a:off x="3765972" y="2197641"/>
            <a:ext cx="996485" cy="236006"/>
          </a:xfrm>
          <a:prstGeom prst="homePlate">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Conduct additional</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interviews</a:t>
            </a:r>
          </a:p>
        </p:txBody>
      </p:sp>
      <p:sp>
        <p:nvSpPr>
          <p:cNvPr id="28" name="Pentagon 27">
            <a:extLst>
              <a:ext uri="{FF2B5EF4-FFF2-40B4-BE49-F238E27FC236}">
                <a16:creationId xmlns:a16="http://schemas.microsoft.com/office/drawing/2014/main" id="{0E5057D1-D9AC-DB4F-9E23-B56331F54203}"/>
              </a:ext>
            </a:extLst>
          </p:cNvPr>
          <p:cNvSpPr/>
          <p:nvPr/>
        </p:nvSpPr>
        <p:spPr>
          <a:xfrm>
            <a:off x="4778936" y="2211044"/>
            <a:ext cx="1296731" cy="230552"/>
          </a:xfrm>
          <a:prstGeom prst="homePlate">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Provide Stakeholder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updates</a:t>
            </a:r>
          </a:p>
        </p:txBody>
      </p:sp>
      <p:sp>
        <p:nvSpPr>
          <p:cNvPr id="29" name="Pentagon 28">
            <a:extLst>
              <a:ext uri="{FF2B5EF4-FFF2-40B4-BE49-F238E27FC236}">
                <a16:creationId xmlns:a16="http://schemas.microsoft.com/office/drawing/2014/main" id="{CC35439F-D649-694A-A140-C2A037F5BB02}"/>
              </a:ext>
            </a:extLst>
          </p:cNvPr>
          <p:cNvSpPr/>
          <p:nvPr/>
        </p:nvSpPr>
        <p:spPr>
          <a:xfrm>
            <a:off x="1367521" y="2201294"/>
            <a:ext cx="715693" cy="236006"/>
          </a:xfrm>
          <a:prstGeom prst="homePlate">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Identify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stakeholders</a:t>
            </a:r>
          </a:p>
        </p:txBody>
      </p:sp>
      <p:sp>
        <p:nvSpPr>
          <p:cNvPr id="35" name="Pentagon 34">
            <a:extLst>
              <a:ext uri="{FF2B5EF4-FFF2-40B4-BE49-F238E27FC236}">
                <a16:creationId xmlns:a16="http://schemas.microsoft.com/office/drawing/2014/main" id="{DE33C2DD-99AC-1D4E-9870-BD3DBA420485}"/>
              </a:ext>
            </a:extLst>
          </p:cNvPr>
          <p:cNvSpPr/>
          <p:nvPr/>
        </p:nvSpPr>
        <p:spPr>
          <a:xfrm>
            <a:off x="3660670" y="2825486"/>
            <a:ext cx="1218726" cy="217072"/>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Develop Comms</a:t>
            </a:r>
          </a:p>
        </p:txBody>
      </p:sp>
      <p:sp>
        <p:nvSpPr>
          <p:cNvPr id="36" name="Pentagon 35">
            <a:extLst>
              <a:ext uri="{FF2B5EF4-FFF2-40B4-BE49-F238E27FC236}">
                <a16:creationId xmlns:a16="http://schemas.microsoft.com/office/drawing/2014/main" id="{034FB929-C24F-A74A-B857-34ACFC934D86}"/>
              </a:ext>
            </a:extLst>
          </p:cNvPr>
          <p:cNvSpPr/>
          <p:nvPr/>
        </p:nvSpPr>
        <p:spPr>
          <a:xfrm>
            <a:off x="1548499" y="2828703"/>
            <a:ext cx="1029377" cy="213855"/>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Prepare Comms</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Strategy</a:t>
            </a:r>
          </a:p>
        </p:txBody>
      </p:sp>
      <p:sp>
        <p:nvSpPr>
          <p:cNvPr id="39" name="Pentagon 38">
            <a:extLst>
              <a:ext uri="{FF2B5EF4-FFF2-40B4-BE49-F238E27FC236}">
                <a16:creationId xmlns:a16="http://schemas.microsoft.com/office/drawing/2014/main" id="{9DA26DD4-EC1B-2A40-9710-90501730A87F}"/>
              </a:ext>
            </a:extLst>
          </p:cNvPr>
          <p:cNvSpPr/>
          <p:nvPr/>
        </p:nvSpPr>
        <p:spPr>
          <a:xfrm>
            <a:off x="6075098" y="2828704"/>
            <a:ext cx="2277706" cy="22265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Adoption Comms</a:t>
            </a:r>
          </a:p>
        </p:txBody>
      </p:sp>
      <p:sp>
        <p:nvSpPr>
          <p:cNvPr id="40" name="Pentagon 39">
            <a:extLst>
              <a:ext uri="{FF2B5EF4-FFF2-40B4-BE49-F238E27FC236}">
                <a16:creationId xmlns:a16="http://schemas.microsoft.com/office/drawing/2014/main" id="{1858D007-6FA4-7D46-8C93-445974F46945}"/>
              </a:ext>
            </a:extLst>
          </p:cNvPr>
          <p:cNvSpPr/>
          <p:nvPr/>
        </p:nvSpPr>
        <p:spPr>
          <a:xfrm>
            <a:off x="4898476" y="2825485"/>
            <a:ext cx="1088047" cy="217073"/>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Deliver Comms</a:t>
            </a:r>
          </a:p>
        </p:txBody>
      </p:sp>
      <p:sp>
        <p:nvSpPr>
          <p:cNvPr id="41" name="Pentagon 40">
            <a:extLst>
              <a:ext uri="{FF2B5EF4-FFF2-40B4-BE49-F238E27FC236}">
                <a16:creationId xmlns:a16="http://schemas.microsoft.com/office/drawing/2014/main" id="{96BFC55A-5D03-7547-86A1-A2D5C95D6984}"/>
              </a:ext>
            </a:extLst>
          </p:cNvPr>
          <p:cNvSpPr/>
          <p:nvPr/>
        </p:nvSpPr>
        <p:spPr>
          <a:xfrm>
            <a:off x="2592817" y="2825485"/>
            <a:ext cx="1029377" cy="217073"/>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Create Comms Plan</a:t>
            </a:r>
          </a:p>
        </p:txBody>
      </p:sp>
      <p:sp>
        <p:nvSpPr>
          <p:cNvPr id="45" name="Pentagon 44">
            <a:extLst>
              <a:ext uri="{FF2B5EF4-FFF2-40B4-BE49-F238E27FC236}">
                <a16:creationId xmlns:a16="http://schemas.microsoft.com/office/drawing/2014/main" id="{5550D197-3BB8-5648-BA04-CFF0370BFF51}"/>
              </a:ext>
            </a:extLst>
          </p:cNvPr>
          <p:cNvSpPr/>
          <p:nvPr/>
        </p:nvSpPr>
        <p:spPr>
          <a:xfrm>
            <a:off x="2105919" y="3414423"/>
            <a:ext cx="1399741" cy="25653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Identify dimensions and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expected scores</a:t>
            </a:r>
          </a:p>
        </p:txBody>
      </p:sp>
      <p:sp>
        <p:nvSpPr>
          <p:cNvPr id="46" name="Pentagon 45">
            <a:extLst>
              <a:ext uri="{FF2B5EF4-FFF2-40B4-BE49-F238E27FC236}">
                <a16:creationId xmlns:a16="http://schemas.microsoft.com/office/drawing/2014/main" id="{E2A61BB3-F3C4-454C-A628-4F2A22710A04}"/>
              </a:ext>
            </a:extLst>
          </p:cNvPr>
          <p:cNvSpPr/>
          <p:nvPr/>
        </p:nvSpPr>
        <p:spPr>
          <a:xfrm>
            <a:off x="3597489" y="3432376"/>
            <a:ext cx="1398262" cy="238581"/>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i="0" u="none" strike="noStrike" kern="1200" cap="none" spc="0" normalizeH="0" baseline="0" noProof="0" dirty="0">
                <a:ln>
                  <a:noFill/>
                </a:ln>
                <a:solidFill>
                  <a:schemeClr val="tx1"/>
                </a:solidFill>
                <a:effectLst/>
                <a:uLnTx/>
                <a:uFillTx/>
                <a:latin typeface="Arial" panose="020B0604020202020204"/>
                <a:ea typeface="+mn-ea"/>
                <a:cs typeface="+mn-cs"/>
              </a:rPr>
              <a:t>Conduct change impact and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i="0" u="none" strike="noStrike" kern="1200" cap="none" spc="0" normalizeH="0" baseline="0" noProof="0" dirty="0">
                <a:ln>
                  <a:noFill/>
                </a:ln>
                <a:solidFill>
                  <a:schemeClr val="tx1"/>
                </a:solidFill>
                <a:effectLst/>
                <a:uLnTx/>
                <a:uFillTx/>
                <a:latin typeface="Arial" panose="020B0604020202020204"/>
                <a:ea typeface="+mn-ea"/>
                <a:cs typeface="+mn-cs"/>
              </a:rPr>
              <a:t>readiness assessment </a:t>
            </a:r>
          </a:p>
        </p:txBody>
      </p:sp>
      <p:sp>
        <p:nvSpPr>
          <p:cNvPr id="47" name="Pentagon 46">
            <a:extLst>
              <a:ext uri="{FF2B5EF4-FFF2-40B4-BE49-F238E27FC236}">
                <a16:creationId xmlns:a16="http://schemas.microsoft.com/office/drawing/2014/main" id="{3183C392-3A89-B64F-8D0C-9AD567C63141}"/>
              </a:ext>
            </a:extLst>
          </p:cNvPr>
          <p:cNvSpPr/>
          <p:nvPr/>
        </p:nvSpPr>
        <p:spPr>
          <a:xfrm>
            <a:off x="5012127" y="3432376"/>
            <a:ext cx="970224" cy="238581"/>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i="0" u="none" strike="noStrike" kern="1200" cap="none" spc="0" normalizeH="0" baseline="0" noProof="0" dirty="0">
                <a:ln>
                  <a:noFill/>
                </a:ln>
                <a:solidFill>
                  <a:schemeClr val="tx1"/>
                </a:solidFill>
                <a:effectLst/>
                <a:uLnTx/>
                <a:uFillTx/>
                <a:latin typeface="Arial" panose="020B0604020202020204"/>
                <a:ea typeface="+mn-ea"/>
                <a:cs typeface="+mn-cs"/>
              </a:rPr>
              <a:t>Address impact and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i="0" u="none" strike="noStrike" kern="1200" cap="none" spc="0" normalizeH="0" baseline="0" noProof="0" dirty="0">
                <a:ln>
                  <a:noFill/>
                </a:ln>
                <a:solidFill>
                  <a:schemeClr val="tx1"/>
                </a:solidFill>
                <a:effectLst/>
                <a:uLnTx/>
                <a:uFillTx/>
                <a:latin typeface="Arial" panose="020B0604020202020204"/>
                <a:ea typeface="+mn-ea"/>
                <a:cs typeface="+mn-cs"/>
              </a:rPr>
              <a:t>readiness gaps</a:t>
            </a:r>
          </a:p>
        </p:txBody>
      </p:sp>
      <p:sp>
        <p:nvSpPr>
          <p:cNvPr id="48" name="Pentagon 47">
            <a:extLst>
              <a:ext uri="{FF2B5EF4-FFF2-40B4-BE49-F238E27FC236}">
                <a16:creationId xmlns:a16="http://schemas.microsoft.com/office/drawing/2014/main" id="{19A841A3-0D99-B344-B6AF-4BA3AE205159}"/>
              </a:ext>
            </a:extLst>
          </p:cNvPr>
          <p:cNvSpPr/>
          <p:nvPr/>
        </p:nvSpPr>
        <p:spPr>
          <a:xfrm>
            <a:off x="6021825" y="3429198"/>
            <a:ext cx="2204419" cy="226984"/>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700" i="0" u="none" strike="noStrike" kern="1200" cap="none" spc="0" normalizeH="0" baseline="0" noProof="0" dirty="0">
                <a:ln>
                  <a:noFill/>
                </a:ln>
                <a:solidFill>
                  <a:schemeClr val="tx1"/>
                </a:solidFill>
                <a:effectLst/>
                <a:uLnTx/>
                <a:uFillTx/>
                <a:latin typeface="Arial" panose="020B0604020202020204"/>
                <a:ea typeface="+mn-ea"/>
                <a:cs typeface="+mn-cs"/>
              </a:rPr>
              <a:t>Implement change impact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700" i="0" u="none" strike="noStrike" kern="1200" cap="none" spc="0" normalizeH="0" baseline="0" noProof="0" dirty="0">
                <a:ln>
                  <a:noFill/>
                </a:ln>
                <a:solidFill>
                  <a:schemeClr val="tx1"/>
                </a:solidFill>
                <a:effectLst/>
                <a:uLnTx/>
                <a:uFillTx/>
                <a:latin typeface="Arial" panose="020B0604020202020204"/>
                <a:ea typeface="+mn-ea"/>
                <a:cs typeface="+mn-cs"/>
              </a:rPr>
              <a:t>action plan</a:t>
            </a:r>
            <a:endPar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endParaRPr>
          </a:p>
        </p:txBody>
      </p:sp>
      <p:sp>
        <p:nvSpPr>
          <p:cNvPr id="54" name="Pentagon 53">
            <a:extLst>
              <a:ext uri="{FF2B5EF4-FFF2-40B4-BE49-F238E27FC236}">
                <a16:creationId xmlns:a16="http://schemas.microsoft.com/office/drawing/2014/main" id="{AC42D92A-F1B1-DA40-A724-D4C0F049B7E8}"/>
              </a:ext>
            </a:extLst>
          </p:cNvPr>
          <p:cNvSpPr/>
          <p:nvPr/>
        </p:nvSpPr>
        <p:spPr>
          <a:xfrm>
            <a:off x="2605085" y="4143133"/>
            <a:ext cx="1094338" cy="214816"/>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Create Training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Strategy</a:t>
            </a:r>
          </a:p>
        </p:txBody>
      </p:sp>
      <p:sp>
        <p:nvSpPr>
          <p:cNvPr id="55" name="Pentagon 54">
            <a:extLst>
              <a:ext uri="{FF2B5EF4-FFF2-40B4-BE49-F238E27FC236}">
                <a16:creationId xmlns:a16="http://schemas.microsoft.com/office/drawing/2014/main" id="{2340D527-E39D-F145-A02B-EFF244F566EA}"/>
              </a:ext>
            </a:extLst>
          </p:cNvPr>
          <p:cNvSpPr/>
          <p:nvPr/>
        </p:nvSpPr>
        <p:spPr>
          <a:xfrm>
            <a:off x="6291220" y="4149507"/>
            <a:ext cx="833502" cy="208442"/>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Post Launch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Survey </a:t>
            </a:r>
          </a:p>
        </p:txBody>
      </p:sp>
      <p:sp>
        <p:nvSpPr>
          <p:cNvPr id="56" name="Pentagon 55">
            <a:extLst>
              <a:ext uri="{FF2B5EF4-FFF2-40B4-BE49-F238E27FC236}">
                <a16:creationId xmlns:a16="http://schemas.microsoft.com/office/drawing/2014/main" id="{0116D019-AA89-D342-8780-C9F556FDBDB6}"/>
              </a:ext>
            </a:extLst>
          </p:cNvPr>
          <p:cNvSpPr/>
          <p:nvPr/>
        </p:nvSpPr>
        <p:spPr>
          <a:xfrm>
            <a:off x="4672404" y="4143134"/>
            <a:ext cx="1507548" cy="213506"/>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Deliver Training</a:t>
            </a:r>
          </a:p>
        </p:txBody>
      </p:sp>
      <p:sp>
        <p:nvSpPr>
          <p:cNvPr id="58" name="Pentagon 57">
            <a:extLst>
              <a:ext uri="{FF2B5EF4-FFF2-40B4-BE49-F238E27FC236}">
                <a16:creationId xmlns:a16="http://schemas.microsoft.com/office/drawing/2014/main" id="{7C0B1522-8124-3E47-88B2-818773073AE3}"/>
              </a:ext>
            </a:extLst>
          </p:cNvPr>
          <p:cNvSpPr/>
          <p:nvPr/>
        </p:nvSpPr>
        <p:spPr>
          <a:xfrm>
            <a:off x="3776293" y="4144665"/>
            <a:ext cx="881170" cy="204708"/>
          </a:xfrm>
          <a:prstGeom prst="homePlat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Training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1200" cap="none" spc="0" normalizeH="0" baseline="0" noProof="0" dirty="0">
                <a:ln>
                  <a:noFill/>
                </a:ln>
                <a:solidFill>
                  <a:schemeClr val="tx1"/>
                </a:solidFill>
                <a:effectLst/>
                <a:uLnTx/>
                <a:uFillTx/>
                <a:latin typeface="Arial" panose="020B0604020202020204"/>
                <a:ea typeface="+mn-ea"/>
                <a:cs typeface="+mn-cs"/>
              </a:rPr>
              <a:t>Development</a:t>
            </a:r>
          </a:p>
        </p:txBody>
      </p:sp>
      <p:cxnSp>
        <p:nvCxnSpPr>
          <p:cNvPr id="62" name="Straight Connector 61">
            <a:extLst>
              <a:ext uri="{FF2B5EF4-FFF2-40B4-BE49-F238E27FC236}">
                <a16:creationId xmlns:a16="http://schemas.microsoft.com/office/drawing/2014/main" id="{5D16EE36-4A28-9E4F-9853-422FF0C16BD4}"/>
              </a:ext>
            </a:extLst>
          </p:cNvPr>
          <p:cNvCxnSpPr>
            <a:cxnSpLocks/>
          </p:cNvCxnSpPr>
          <p:nvPr/>
        </p:nvCxnSpPr>
        <p:spPr>
          <a:xfrm flipV="1">
            <a:off x="1315457" y="1464444"/>
            <a:ext cx="607403"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D16EE36-4A28-9E4F-9853-422FF0C16BD4}"/>
              </a:ext>
            </a:extLst>
          </p:cNvPr>
          <p:cNvCxnSpPr>
            <a:cxnSpLocks/>
          </p:cNvCxnSpPr>
          <p:nvPr/>
        </p:nvCxnSpPr>
        <p:spPr>
          <a:xfrm>
            <a:off x="2083214" y="1464444"/>
            <a:ext cx="1514275"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16EE36-4A28-9E4F-9853-422FF0C16BD4}"/>
              </a:ext>
            </a:extLst>
          </p:cNvPr>
          <p:cNvCxnSpPr>
            <a:cxnSpLocks/>
          </p:cNvCxnSpPr>
          <p:nvPr/>
        </p:nvCxnSpPr>
        <p:spPr>
          <a:xfrm>
            <a:off x="2105919" y="1769844"/>
            <a:ext cx="1516275"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16EE36-4A28-9E4F-9853-422FF0C16BD4}"/>
              </a:ext>
            </a:extLst>
          </p:cNvPr>
          <p:cNvCxnSpPr>
            <a:cxnSpLocks/>
          </p:cNvCxnSpPr>
          <p:nvPr/>
        </p:nvCxnSpPr>
        <p:spPr>
          <a:xfrm>
            <a:off x="3776293" y="1464444"/>
            <a:ext cx="2055199"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D16EE36-4A28-9E4F-9853-422FF0C16BD4}"/>
              </a:ext>
            </a:extLst>
          </p:cNvPr>
          <p:cNvCxnSpPr>
            <a:cxnSpLocks/>
          </p:cNvCxnSpPr>
          <p:nvPr/>
        </p:nvCxnSpPr>
        <p:spPr>
          <a:xfrm flipV="1">
            <a:off x="1435661" y="2174156"/>
            <a:ext cx="607403"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D16EE36-4A28-9E4F-9853-422FF0C16BD4}"/>
              </a:ext>
            </a:extLst>
          </p:cNvPr>
          <p:cNvCxnSpPr>
            <a:cxnSpLocks/>
          </p:cNvCxnSpPr>
          <p:nvPr/>
        </p:nvCxnSpPr>
        <p:spPr>
          <a:xfrm flipV="1">
            <a:off x="2232010" y="2174156"/>
            <a:ext cx="607403"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16EE36-4A28-9E4F-9853-422FF0C16BD4}"/>
              </a:ext>
            </a:extLst>
          </p:cNvPr>
          <p:cNvCxnSpPr>
            <a:cxnSpLocks/>
          </p:cNvCxnSpPr>
          <p:nvPr/>
        </p:nvCxnSpPr>
        <p:spPr>
          <a:xfrm flipV="1">
            <a:off x="2990086" y="2174156"/>
            <a:ext cx="607403"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16EE36-4A28-9E4F-9853-422FF0C16BD4}"/>
              </a:ext>
            </a:extLst>
          </p:cNvPr>
          <p:cNvCxnSpPr>
            <a:cxnSpLocks/>
          </p:cNvCxnSpPr>
          <p:nvPr/>
        </p:nvCxnSpPr>
        <p:spPr>
          <a:xfrm>
            <a:off x="3776293" y="2174156"/>
            <a:ext cx="896111"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16EE36-4A28-9E4F-9853-422FF0C16BD4}"/>
              </a:ext>
            </a:extLst>
          </p:cNvPr>
          <p:cNvCxnSpPr>
            <a:cxnSpLocks/>
          </p:cNvCxnSpPr>
          <p:nvPr/>
        </p:nvCxnSpPr>
        <p:spPr>
          <a:xfrm>
            <a:off x="4762457" y="2174156"/>
            <a:ext cx="1069035"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5" name="Left Bracket 74"/>
          <p:cNvSpPr/>
          <p:nvPr/>
        </p:nvSpPr>
        <p:spPr>
          <a:xfrm rot="16200000">
            <a:off x="4816326" y="2012223"/>
            <a:ext cx="105979" cy="102248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C7566749-38AB-7743-BD8F-C352F74672A5}"/>
              </a:ext>
            </a:extLst>
          </p:cNvPr>
          <p:cNvSpPr/>
          <p:nvPr/>
        </p:nvSpPr>
        <p:spPr>
          <a:xfrm>
            <a:off x="4539363" y="2470476"/>
            <a:ext cx="659905" cy="16759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Arial" panose="020B0604020202020204"/>
                <a:ea typeface="+mn-ea"/>
                <a:cs typeface="+mn-cs"/>
              </a:rPr>
              <a:t>Repeat per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Arial" panose="020B0604020202020204"/>
                <a:ea typeface="+mn-ea"/>
                <a:cs typeface="+mn-cs"/>
              </a:rPr>
              <a:t> release</a:t>
            </a:r>
          </a:p>
        </p:txBody>
      </p:sp>
      <p:cxnSp>
        <p:nvCxnSpPr>
          <p:cNvPr id="77" name="Straight Connector 76">
            <a:extLst>
              <a:ext uri="{FF2B5EF4-FFF2-40B4-BE49-F238E27FC236}">
                <a16:creationId xmlns:a16="http://schemas.microsoft.com/office/drawing/2014/main" id="{5D16EE36-4A28-9E4F-9853-422FF0C16BD4}"/>
              </a:ext>
            </a:extLst>
          </p:cNvPr>
          <p:cNvCxnSpPr>
            <a:cxnSpLocks/>
          </p:cNvCxnSpPr>
          <p:nvPr/>
        </p:nvCxnSpPr>
        <p:spPr>
          <a:xfrm>
            <a:off x="1548499" y="2806772"/>
            <a:ext cx="989131"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D16EE36-4A28-9E4F-9853-422FF0C16BD4}"/>
              </a:ext>
            </a:extLst>
          </p:cNvPr>
          <p:cNvCxnSpPr>
            <a:cxnSpLocks/>
          </p:cNvCxnSpPr>
          <p:nvPr/>
        </p:nvCxnSpPr>
        <p:spPr>
          <a:xfrm>
            <a:off x="2633063" y="2806772"/>
            <a:ext cx="989131"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D16EE36-4A28-9E4F-9853-422FF0C16BD4}"/>
              </a:ext>
            </a:extLst>
          </p:cNvPr>
          <p:cNvCxnSpPr>
            <a:cxnSpLocks/>
          </p:cNvCxnSpPr>
          <p:nvPr/>
        </p:nvCxnSpPr>
        <p:spPr>
          <a:xfrm>
            <a:off x="3699423" y="2806772"/>
            <a:ext cx="1079513"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D16EE36-4A28-9E4F-9853-422FF0C16BD4}"/>
              </a:ext>
            </a:extLst>
          </p:cNvPr>
          <p:cNvCxnSpPr>
            <a:cxnSpLocks/>
          </p:cNvCxnSpPr>
          <p:nvPr/>
        </p:nvCxnSpPr>
        <p:spPr>
          <a:xfrm>
            <a:off x="4898476" y="2818342"/>
            <a:ext cx="1079513"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D16EE36-4A28-9E4F-9853-422FF0C16BD4}"/>
              </a:ext>
            </a:extLst>
          </p:cNvPr>
          <p:cNvCxnSpPr>
            <a:cxnSpLocks/>
          </p:cNvCxnSpPr>
          <p:nvPr/>
        </p:nvCxnSpPr>
        <p:spPr>
          <a:xfrm>
            <a:off x="6075098" y="2818342"/>
            <a:ext cx="215114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5" name="Left Bracket 84"/>
          <p:cNvSpPr/>
          <p:nvPr/>
        </p:nvSpPr>
        <p:spPr>
          <a:xfrm rot="16200000">
            <a:off x="4816326" y="2559985"/>
            <a:ext cx="105979" cy="102248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Rounded Rectangle 85">
            <a:extLst>
              <a:ext uri="{FF2B5EF4-FFF2-40B4-BE49-F238E27FC236}">
                <a16:creationId xmlns:a16="http://schemas.microsoft.com/office/drawing/2014/main" id="{C7566749-38AB-7743-BD8F-C352F74672A5}"/>
              </a:ext>
            </a:extLst>
          </p:cNvPr>
          <p:cNvSpPr/>
          <p:nvPr/>
        </p:nvSpPr>
        <p:spPr>
          <a:xfrm>
            <a:off x="4539363" y="3018238"/>
            <a:ext cx="659905" cy="16759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Arial" panose="020B0604020202020204"/>
                <a:ea typeface="+mn-ea"/>
                <a:cs typeface="+mn-cs"/>
              </a:rPr>
              <a:t>Repeat per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Arial" panose="020B0604020202020204"/>
                <a:ea typeface="+mn-ea"/>
                <a:cs typeface="+mn-cs"/>
              </a:rPr>
              <a:t> release</a:t>
            </a:r>
          </a:p>
        </p:txBody>
      </p:sp>
      <p:sp>
        <p:nvSpPr>
          <p:cNvPr id="87" name="Left Bracket 86"/>
          <p:cNvSpPr/>
          <p:nvPr/>
        </p:nvSpPr>
        <p:spPr>
          <a:xfrm rot="16200000">
            <a:off x="4816326" y="3294144"/>
            <a:ext cx="105979" cy="1022483"/>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Rounded Rectangle 87">
            <a:extLst>
              <a:ext uri="{FF2B5EF4-FFF2-40B4-BE49-F238E27FC236}">
                <a16:creationId xmlns:a16="http://schemas.microsoft.com/office/drawing/2014/main" id="{C7566749-38AB-7743-BD8F-C352F74672A5}"/>
              </a:ext>
            </a:extLst>
          </p:cNvPr>
          <p:cNvSpPr/>
          <p:nvPr/>
        </p:nvSpPr>
        <p:spPr>
          <a:xfrm>
            <a:off x="4539363" y="3752397"/>
            <a:ext cx="659905" cy="16759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Arial" panose="020B0604020202020204"/>
                <a:ea typeface="+mn-ea"/>
                <a:cs typeface="+mn-cs"/>
              </a:rPr>
              <a:t>Repeat per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tx1"/>
                </a:solidFill>
                <a:effectLst/>
                <a:uLnTx/>
                <a:uFillTx/>
                <a:latin typeface="Arial" panose="020B0604020202020204"/>
                <a:ea typeface="+mn-ea"/>
                <a:cs typeface="+mn-cs"/>
              </a:rPr>
              <a:t> release</a:t>
            </a:r>
          </a:p>
        </p:txBody>
      </p:sp>
      <p:cxnSp>
        <p:nvCxnSpPr>
          <p:cNvPr id="92" name="Straight Connector 91">
            <a:extLst>
              <a:ext uri="{FF2B5EF4-FFF2-40B4-BE49-F238E27FC236}">
                <a16:creationId xmlns:a16="http://schemas.microsoft.com/office/drawing/2014/main" id="{5D16EE36-4A28-9E4F-9853-422FF0C16BD4}"/>
              </a:ext>
            </a:extLst>
          </p:cNvPr>
          <p:cNvCxnSpPr>
            <a:cxnSpLocks/>
          </p:cNvCxnSpPr>
          <p:nvPr/>
        </p:nvCxnSpPr>
        <p:spPr>
          <a:xfrm>
            <a:off x="2105919" y="3376336"/>
            <a:ext cx="1384844"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D16EE36-4A28-9E4F-9853-422FF0C16BD4}"/>
              </a:ext>
            </a:extLst>
          </p:cNvPr>
          <p:cNvCxnSpPr>
            <a:cxnSpLocks/>
          </p:cNvCxnSpPr>
          <p:nvPr/>
        </p:nvCxnSpPr>
        <p:spPr>
          <a:xfrm>
            <a:off x="3597489" y="3376336"/>
            <a:ext cx="1384844"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D16EE36-4A28-9E4F-9853-422FF0C16BD4}"/>
              </a:ext>
            </a:extLst>
          </p:cNvPr>
          <p:cNvCxnSpPr>
            <a:cxnSpLocks/>
          </p:cNvCxnSpPr>
          <p:nvPr/>
        </p:nvCxnSpPr>
        <p:spPr>
          <a:xfrm>
            <a:off x="5064902" y="3359610"/>
            <a:ext cx="913087"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D16EE36-4A28-9E4F-9853-422FF0C16BD4}"/>
              </a:ext>
            </a:extLst>
          </p:cNvPr>
          <p:cNvCxnSpPr>
            <a:cxnSpLocks/>
          </p:cNvCxnSpPr>
          <p:nvPr/>
        </p:nvCxnSpPr>
        <p:spPr>
          <a:xfrm>
            <a:off x="6075098" y="3359610"/>
            <a:ext cx="2151146"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D16EE36-4A28-9E4F-9853-422FF0C16BD4}"/>
              </a:ext>
            </a:extLst>
          </p:cNvPr>
          <p:cNvCxnSpPr>
            <a:cxnSpLocks/>
          </p:cNvCxnSpPr>
          <p:nvPr/>
        </p:nvCxnSpPr>
        <p:spPr>
          <a:xfrm>
            <a:off x="2633063" y="4057049"/>
            <a:ext cx="973337"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D16EE36-4A28-9E4F-9853-422FF0C16BD4}"/>
              </a:ext>
            </a:extLst>
          </p:cNvPr>
          <p:cNvCxnSpPr>
            <a:cxnSpLocks/>
          </p:cNvCxnSpPr>
          <p:nvPr/>
        </p:nvCxnSpPr>
        <p:spPr>
          <a:xfrm>
            <a:off x="3726380" y="4057049"/>
            <a:ext cx="946024"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D16EE36-4A28-9E4F-9853-422FF0C16BD4}"/>
              </a:ext>
            </a:extLst>
          </p:cNvPr>
          <p:cNvCxnSpPr>
            <a:cxnSpLocks/>
          </p:cNvCxnSpPr>
          <p:nvPr/>
        </p:nvCxnSpPr>
        <p:spPr>
          <a:xfrm>
            <a:off x="4762457" y="4057049"/>
            <a:ext cx="1417495" cy="0"/>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D16EE36-4A28-9E4F-9853-422FF0C16BD4}"/>
              </a:ext>
            </a:extLst>
          </p:cNvPr>
          <p:cNvCxnSpPr>
            <a:cxnSpLocks/>
          </p:cNvCxnSpPr>
          <p:nvPr/>
        </p:nvCxnSpPr>
        <p:spPr>
          <a:xfrm>
            <a:off x="6291220" y="4051962"/>
            <a:ext cx="833502" cy="5087"/>
          </a:xfrm>
          <a:prstGeom prst="line">
            <a:avLst/>
          </a:prstGeom>
          <a:ln w="381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DC3538C-47DD-F74E-A562-6B7D155383D2}"/>
              </a:ext>
            </a:extLst>
          </p:cNvPr>
          <p:cNvCxnSpPr/>
          <p:nvPr/>
        </p:nvCxnSpPr>
        <p:spPr>
          <a:xfrm>
            <a:off x="1223772" y="1333281"/>
            <a:ext cx="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DC3538C-47DD-F74E-A562-6B7D155383D2}"/>
              </a:ext>
            </a:extLst>
          </p:cNvPr>
          <p:cNvCxnSpPr/>
          <p:nvPr/>
        </p:nvCxnSpPr>
        <p:spPr>
          <a:xfrm>
            <a:off x="1223772" y="2008254"/>
            <a:ext cx="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DC3538C-47DD-F74E-A562-6B7D155383D2}"/>
              </a:ext>
            </a:extLst>
          </p:cNvPr>
          <p:cNvCxnSpPr/>
          <p:nvPr/>
        </p:nvCxnSpPr>
        <p:spPr>
          <a:xfrm>
            <a:off x="1223772" y="2727487"/>
            <a:ext cx="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DC3538C-47DD-F74E-A562-6B7D155383D2}"/>
              </a:ext>
            </a:extLst>
          </p:cNvPr>
          <p:cNvCxnSpPr/>
          <p:nvPr/>
        </p:nvCxnSpPr>
        <p:spPr>
          <a:xfrm>
            <a:off x="1223772" y="3369191"/>
            <a:ext cx="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BDC3538C-47DD-F74E-A562-6B7D155383D2}"/>
              </a:ext>
            </a:extLst>
          </p:cNvPr>
          <p:cNvCxnSpPr/>
          <p:nvPr/>
        </p:nvCxnSpPr>
        <p:spPr>
          <a:xfrm>
            <a:off x="1223772" y="3995907"/>
            <a:ext cx="0" cy="457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04B68C29-92D4-1F46-8512-AA439E18B080}"/>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536D8721-027B-D847-B127-2DCA416E2843}"/>
              </a:ext>
            </a:extLst>
          </p:cNvPr>
          <p:cNvSpPr>
            <a:spLocks noGrp="1"/>
          </p:cNvSpPr>
          <p:nvPr>
            <p:ph type="sldNum" sz="quarter" idx="13"/>
          </p:nvPr>
        </p:nvSpPr>
        <p:spPr/>
        <p:txBody>
          <a:bodyPr/>
          <a:lstStyle/>
          <a:p>
            <a:fld id="{CDEE2954-54E9-4846-B9AA-9D6731F553AF}" type="slidenum">
              <a:rPr lang="en-US" smtClean="0"/>
              <a:pPr/>
              <a:t>171</a:t>
            </a:fld>
            <a:endParaRPr lang="en-US" dirty="0"/>
          </a:p>
        </p:txBody>
      </p:sp>
    </p:spTree>
    <p:extLst>
      <p:ext uri="{BB962C8B-B14F-4D97-AF65-F5344CB8AC3E}">
        <p14:creationId xmlns:p14="http://schemas.microsoft.com/office/powerpoint/2010/main" val="19340205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0" y="303978"/>
            <a:ext cx="8503427" cy="646331"/>
          </a:xfrm>
        </p:spPr>
        <p:txBody>
          <a:bodyPr/>
          <a:lstStyle/>
          <a:p>
            <a:r>
              <a:rPr lang="en-US" dirty="0"/>
              <a:t>Key roles and responsibilities</a:t>
            </a:r>
            <a:br>
              <a:rPr lang="en-US" dirty="0"/>
            </a:br>
            <a:endParaRPr lang="en-US" b="0" dirty="0">
              <a:solidFill>
                <a:schemeClr val="tx1">
                  <a:lumMod val="50000"/>
                  <a:lumOff val="5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3495640105"/>
              </p:ext>
            </p:extLst>
          </p:nvPr>
        </p:nvGraphicFramePr>
        <p:xfrm>
          <a:off x="485648" y="1055624"/>
          <a:ext cx="7960847" cy="3507195"/>
        </p:xfrm>
        <a:graphic>
          <a:graphicData uri="http://schemas.openxmlformats.org/drawingml/2006/table">
            <a:tbl>
              <a:tblPr firstRow="1" bandRow="1"/>
              <a:tblGrid>
                <a:gridCol w="2339367">
                  <a:extLst>
                    <a:ext uri="{9D8B030D-6E8A-4147-A177-3AD203B41FA5}">
                      <a16:colId xmlns:a16="http://schemas.microsoft.com/office/drawing/2014/main" val="814507993"/>
                    </a:ext>
                  </a:extLst>
                </a:gridCol>
                <a:gridCol w="3489653">
                  <a:extLst>
                    <a:ext uri="{9D8B030D-6E8A-4147-A177-3AD203B41FA5}">
                      <a16:colId xmlns:a16="http://schemas.microsoft.com/office/drawing/2014/main" val="3055650439"/>
                    </a:ext>
                  </a:extLst>
                </a:gridCol>
                <a:gridCol w="2131827">
                  <a:extLst>
                    <a:ext uri="{9D8B030D-6E8A-4147-A177-3AD203B41FA5}">
                      <a16:colId xmlns:a16="http://schemas.microsoft.com/office/drawing/2014/main" val="1502601677"/>
                    </a:ext>
                  </a:extLst>
                </a:gridCol>
              </a:tblGrid>
              <a:tr h="146679">
                <a:tc>
                  <a:txBody>
                    <a:bodyPr/>
                    <a:lstStyle>
                      <a:lvl1pPr marL="0" algn="l" defTabSz="914377" rtl="0" eaLnBrk="1" latinLnBrk="0" hangingPunct="1">
                        <a:defRPr sz="1800" b="1" kern="1200">
                          <a:solidFill>
                            <a:schemeClr val="lt1"/>
                          </a:solidFill>
                          <a:latin typeface="Calibri" panose="020F0502020204030204"/>
                        </a:defRPr>
                      </a:lvl1pPr>
                      <a:lvl2pPr marL="457189" algn="l" defTabSz="914377" rtl="0" eaLnBrk="1" latinLnBrk="0" hangingPunct="1">
                        <a:defRPr sz="1800" b="1" kern="1200">
                          <a:solidFill>
                            <a:schemeClr val="lt1"/>
                          </a:solidFill>
                          <a:latin typeface="Calibri" panose="020F0502020204030204"/>
                        </a:defRPr>
                      </a:lvl2pPr>
                      <a:lvl3pPr marL="914377" algn="l" defTabSz="914377" rtl="0" eaLnBrk="1" latinLnBrk="0" hangingPunct="1">
                        <a:defRPr sz="1800" b="1" kern="1200">
                          <a:solidFill>
                            <a:schemeClr val="lt1"/>
                          </a:solidFill>
                          <a:latin typeface="Calibri" panose="020F0502020204030204"/>
                        </a:defRPr>
                      </a:lvl3pPr>
                      <a:lvl4pPr marL="1371566" algn="l" defTabSz="914377" rtl="0" eaLnBrk="1" latinLnBrk="0" hangingPunct="1">
                        <a:defRPr sz="1800" b="1" kern="1200">
                          <a:solidFill>
                            <a:schemeClr val="lt1"/>
                          </a:solidFill>
                          <a:latin typeface="Calibri" panose="020F0502020204030204"/>
                        </a:defRPr>
                      </a:lvl4pPr>
                      <a:lvl5pPr marL="1828754" algn="l" defTabSz="914377" rtl="0" eaLnBrk="1" latinLnBrk="0" hangingPunct="1">
                        <a:defRPr sz="1800" b="1" kern="1200">
                          <a:solidFill>
                            <a:schemeClr val="lt1"/>
                          </a:solidFill>
                          <a:latin typeface="Calibri" panose="020F0502020204030204"/>
                        </a:defRPr>
                      </a:lvl5pPr>
                      <a:lvl6pPr marL="2285943" algn="l" defTabSz="914377" rtl="0" eaLnBrk="1" latinLnBrk="0" hangingPunct="1">
                        <a:defRPr sz="1800" b="1" kern="1200">
                          <a:solidFill>
                            <a:schemeClr val="lt1"/>
                          </a:solidFill>
                          <a:latin typeface="Calibri" panose="020F0502020204030204"/>
                        </a:defRPr>
                      </a:lvl6pPr>
                      <a:lvl7pPr marL="2743131" algn="l" defTabSz="914377" rtl="0" eaLnBrk="1" latinLnBrk="0" hangingPunct="1">
                        <a:defRPr sz="1800" b="1" kern="1200">
                          <a:solidFill>
                            <a:schemeClr val="lt1"/>
                          </a:solidFill>
                          <a:latin typeface="Calibri" panose="020F0502020204030204"/>
                        </a:defRPr>
                      </a:lvl7pPr>
                      <a:lvl8pPr marL="3200320" algn="l" defTabSz="914377" rtl="0" eaLnBrk="1" latinLnBrk="0" hangingPunct="1">
                        <a:defRPr sz="1800" b="1" kern="1200">
                          <a:solidFill>
                            <a:schemeClr val="lt1"/>
                          </a:solidFill>
                          <a:latin typeface="Calibri" panose="020F0502020204030204"/>
                        </a:defRPr>
                      </a:lvl8pPr>
                      <a:lvl9pPr marL="3657509" algn="l" defTabSz="914377" rtl="0" eaLnBrk="1" latinLnBrk="0" hangingPunct="1">
                        <a:defRPr sz="1800" b="1" kern="1200">
                          <a:solidFill>
                            <a:schemeClr val="lt1"/>
                          </a:solidFill>
                          <a:latin typeface="Calibri" panose="020F0502020204030204"/>
                        </a:defRPr>
                      </a:lvl9pPr>
                    </a:lstStyle>
                    <a:p>
                      <a:pPr algn="ctr"/>
                      <a:r>
                        <a:rPr lang="en-US" sz="1400" b="0" dirty="0">
                          <a:solidFill>
                            <a:schemeClr val="bg1"/>
                          </a:solidFill>
                          <a:latin typeface="+mn-lt"/>
                        </a:rPr>
                        <a:t>KEY ROLE</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1"/>
                    </a:solidFill>
                  </a:tcPr>
                </a:tc>
                <a:tc>
                  <a:txBody>
                    <a:bodyPr/>
                    <a:lstStyle>
                      <a:lvl1pPr marL="0" algn="l" defTabSz="914377" rtl="0" eaLnBrk="1" latinLnBrk="0" hangingPunct="1">
                        <a:defRPr sz="1800" b="1" kern="1200">
                          <a:solidFill>
                            <a:schemeClr val="lt1"/>
                          </a:solidFill>
                          <a:latin typeface="Calibri" panose="020F0502020204030204"/>
                        </a:defRPr>
                      </a:lvl1pPr>
                      <a:lvl2pPr marL="457189" algn="l" defTabSz="914377" rtl="0" eaLnBrk="1" latinLnBrk="0" hangingPunct="1">
                        <a:defRPr sz="1800" b="1" kern="1200">
                          <a:solidFill>
                            <a:schemeClr val="lt1"/>
                          </a:solidFill>
                          <a:latin typeface="Calibri" panose="020F0502020204030204"/>
                        </a:defRPr>
                      </a:lvl2pPr>
                      <a:lvl3pPr marL="914377" algn="l" defTabSz="914377" rtl="0" eaLnBrk="1" latinLnBrk="0" hangingPunct="1">
                        <a:defRPr sz="1800" b="1" kern="1200">
                          <a:solidFill>
                            <a:schemeClr val="lt1"/>
                          </a:solidFill>
                          <a:latin typeface="Calibri" panose="020F0502020204030204"/>
                        </a:defRPr>
                      </a:lvl3pPr>
                      <a:lvl4pPr marL="1371566" algn="l" defTabSz="914377" rtl="0" eaLnBrk="1" latinLnBrk="0" hangingPunct="1">
                        <a:defRPr sz="1800" b="1" kern="1200">
                          <a:solidFill>
                            <a:schemeClr val="lt1"/>
                          </a:solidFill>
                          <a:latin typeface="Calibri" panose="020F0502020204030204"/>
                        </a:defRPr>
                      </a:lvl4pPr>
                      <a:lvl5pPr marL="1828754" algn="l" defTabSz="914377" rtl="0" eaLnBrk="1" latinLnBrk="0" hangingPunct="1">
                        <a:defRPr sz="1800" b="1" kern="1200">
                          <a:solidFill>
                            <a:schemeClr val="lt1"/>
                          </a:solidFill>
                          <a:latin typeface="Calibri" panose="020F0502020204030204"/>
                        </a:defRPr>
                      </a:lvl5pPr>
                      <a:lvl6pPr marL="2285943" algn="l" defTabSz="914377" rtl="0" eaLnBrk="1" latinLnBrk="0" hangingPunct="1">
                        <a:defRPr sz="1800" b="1" kern="1200">
                          <a:solidFill>
                            <a:schemeClr val="lt1"/>
                          </a:solidFill>
                          <a:latin typeface="Calibri" panose="020F0502020204030204"/>
                        </a:defRPr>
                      </a:lvl6pPr>
                      <a:lvl7pPr marL="2743131" algn="l" defTabSz="914377" rtl="0" eaLnBrk="1" latinLnBrk="0" hangingPunct="1">
                        <a:defRPr sz="1800" b="1" kern="1200">
                          <a:solidFill>
                            <a:schemeClr val="lt1"/>
                          </a:solidFill>
                          <a:latin typeface="Calibri" panose="020F0502020204030204"/>
                        </a:defRPr>
                      </a:lvl7pPr>
                      <a:lvl8pPr marL="3200320" algn="l" defTabSz="914377" rtl="0" eaLnBrk="1" latinLnBrk="0" hangingPunct="1">
                        <a:defRPr sz="1800" b="1" kern="1200">
                          <a:solidFill>
                            <a:schemeClr val="lt1"/>
                          </a:solidFill>
                          <a:latin typeface="Calibri" panose="020F0502020204030204"/>
                        </a:defRPr>
                      </a:lvl8pPr>
                      <a:lvl9pPr marL="3657509" algn="l" defTabSz="914377" rtl="0" eaLnBrk="1" latinLnBrk="0" hangingPunct="1">
                        <a:defRPr sz="1800" b="1" kern="1200">
                          <a:solidFill>
                            <a:schemeClr val="lt1"/>
                          </a:solidFill>
                          <a:latin typeface="Calibri" panose="020F0502020204030204"/>
                        </a:defRPr>
                      </a:lvl9pPr>
                    </a:lstStyle>
                    <a:p>
                      <a:pPr algn="ctr"/>
                      <a:r>
                        <a:rPr lang="en-US" sz="1400" b="0" dirty="0">
                          <a:solidFill>
                            <a:schemeClr val="bg1"/>
                          </a:solidFill>
                          <a:latin typeface="+mn-lt"/>
                        </a:rPr>
                        <a:t>KEY RESPONSIBILITIES</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1"/>
                    </a:solidFill>
                  </a:tcPr>
                </a:tc>
                <a:tc>
                  <a:txBody>
                    <a:bodyPr/>
                    <a:lstStyle>
                      <a:lvl1pPr marL="0" algn="l" defTabSz="914377" rtl="0" eaLnBrk="1" latinLnBrk="0" hangingPunct="1">
                        <a:defRPr sz="1800" b="1" kern="1200">
                          <a:solidFill>
                            <a:schemeClr val="lt1"/>
                          </a:solidFill>
                          <a:latin typeface="Calibri" panose="020F0502020204030204"/>
                        </a:defRPr>
                      </a:lvl1pPr>
                      <a:lvl2pPr marL="457189" algn="l" defTabSz="914377" rtl="0" eaLnBrk="1" latinLnBrk="0" hangingPunct="1">
                        <a:defRPr sz="1800" b="1" kern="1200">
                          <a:solidFill>
                            <a:schemeClr val="lt1"/>
                          </a:solidFill>
                          <a:latin typeface="Calibri" panose="020F0502020204030204"/>
                        </a:defRPr>
                      </a:lvl2pPr>
                      <a:lvl3pPr marL="914377" algn="l" defTabSz="914377" rtl="0" eaLnBrk="1" latinLnBrk="0" hangingPunct="1">
                        <a:defRPr sz="1800" b="1" kern="1200">
                          <a:solidFill>
                            <a:schemeClr val="lt1"/>
                          </a:solidFill>
                          <a:latin typeface="Calibri" panose="020F0502020204030204"/>
                        </a:defRPr>
                      </a:lvl3pPr>
                      <a:lvl4pPr marL="1371566" algn="l" defTabSz="914377" rtl="0" eaLnBrk="1" latinLnBrk="0" hangingPunct="1">
                        <a:defRPr sz="1800" b="1" kern="1200">
                          <a:solidFill>
                            <a:schemeClr val="lt1"/>
                          </a:solidFill>
                          <a:latin typeface="Calibri" panose="020F0502020204030204"/>
                        </a:defRPr>
                      </a:lvl4pPr>
                      <a:lvl5pPr marL="1828754" algn="l" defTabSz="914377" rtl="0" eaLnBrk="1" latinLnBrk="0" hangingPunct="1">
                        <a:defRPr sz="1800" b="1" kern="1200">
                          <a:solidFill>
                            <a:schemeClr val="lt1"/>
                          </a:solidFill>
                          <a:latin typeface="Calibri" panose="020F0502020204030204"/>
                        </a:defRPr>
                      </a:lvl5pPr>
                      <a:lvl6pPr marL="2285943" algn="l" defTabSz="914377" rtl="0" eaLnBrk="1" latinLnBrk="0" hangingPunct="1">
                        <a:defRPr sz="1800" b="1" kern="1200">
                          <a:solidFill>
                            <a:schemeClr val="lt1"/>
                          </a:solidFill>
                          <a:latin typeface="Calibri" panose="020F0502020204030204"/>
                        </a:defRPr>
                      </a:lvl6pPr>
                      <a:lvl7pPr marL="2743131" algn="l" defTabSz="914377" rtl="0" eaLnBrk="1" latinLnBrk="0" hangingPunct="1">
                        <a:defRPr sz="1800" b="1" kern="1200">
                          <a:solidFill>
                            <a:schemeClr val="lt1"/>
                          </a:solidFill>
                          <a:latin typeface="Calibri" panose="020F0502020204030204"/>
                        </a:defRPr>
                      </a:lvl7pPr>
                      <a:lvl8pPr marL="3200320" algn="l" defTabSz="914377" rtl="0" eaLnBrk="1" latinLnBrk="0" hangingPunct="1">
                        <a:defRPr sz="1800" b="1" kern="1200">
                          <a:solidFill>
                            <a:schemeClr val="lt1"/>
                          </a:solidFill>
                          <a:latin typeface="Calibri" panose="020F0502020204030204"/>
                        </a:defRPr>
                      </a:lvl8pPr>
                      <a:lvl9pPr marL="3657509" algn="l" defTabSz="914377" rtl="0" eaLnBrk="1" latinLnBrk="0" hangingPunct="1">
                        <a:defRPr sz="1800" b="1" kern="1200">
                          <a:solidFill>
                            <a:schemeClr val="lt1"/>
                          </a:solidFill>
                          <a:latin typeface="Calibri" panose="020F0502020204030204"/>
                        </a:defRPr>
                      </a:lvl9pPr>
                    </a:lstStyle>
                    <a:p>
                      <a:pPr algn="ctr"/>
                      <a:r>
                        <a:rPr lang="en-US" sz="1400" b="0" dirty="0">
                          <a:solidFill>
                            <a:schemeClr val="bg1"/>
                          </a:solidFill>
                          <a:latin typeface="+mn-lt"/>
                        </a:rPr>
                        <a:t>%</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49140170"/>
                  </a:ext>
                </a:extLst>
              </a:tr>
              <a:tr h="431109">
                <a:tc>
                  <a:txBody>
                    <a:bodyPr/>
                    <a:lstStyle/>
                    <a:p>
                      <a:pPr marL="287338" lvl="1" indent="0" algn="l" defTabSz="914377" rtl="0" eaLnBrk="1" fontAlgn="b" latinLnBrk="0" hangingPunct="1"/>
                      <a:r>
                        <a:rPr lang="en-US" sz="1000" b="0" u="none" strike="noStrike" kern="1200" dirty="0">
                          <a:solidFill>
                            <a:schemeClr val="tx1"/>
                          </a:solidFill>
                          <a:effectLst/>
                          <a:latin typeface="+mj-lt"/>
                          <a:ea typeface="+mn-ea"/>
                          <a:cs typeface="+mn-cs"/>
                        </a:rPr>
                        <a:t>OCM Exec Lead </a:t>
                      </a:r>
                    </a:p>
                    <a:p>
                      <a:pPr marL="287338" lvl="1" indent="0" algn="l" defTabSz="914377" rtl="0" eaLnBrk="1" fontAlgn="b" latinLnBrk="0" hangingPunct="1"/>
                      <a:r>
                        <a:rPr lang="en-US" sz="800" b="0" i="0" u="none" strike="noStrike" kern="1200" dirty="0">
                          <a:solidFill>
                            <a:schemeClr val="tx1"/>
                          </a:solidFill>
                          <a:effectLst/>
                          <a:latin typeface="+mj-lt"/>
                          <a:ea typeface="+mn-ea"/>
                          <a:cs typeface="+mn-cs"/>
                        </a:rPr>
                        <a:t> </a:t>
                      </a:r>
                    </a:p>
                  </a:txBody>
                  <a:tcPr marL="6902" marR="6902" marT="6902"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a:buFont typeface="Arial" panose="020B0604020202020204" pitchFamily="34" charset="0"/>
                        <a:buChar char="•"/>
                      </a:pPr>
                      <a:r>
                        <a:rPr lang="en-US" sz="1000" b="0" dirty="0">
                          <a:solidFill>
                            <a:schemeClr val="tx1"/>
                          </a:solidFill>
                          <a:latin typeface="+mj-lt"/>
                        </a:rPr>
                        <a:t>Stakeholder management</a:t>
                      </a:r>
                    </a:p>
                    <a:p>
                      <a:pPr marL="171450" indent="-171450" algn="l">
                        <a:buFont typeface="Arial" panose="020B0604020202020204" pitchFamily="34" charset="0"/>
                        <a:buChar char="•"/>
                      </a:pPr>
                      <a:r>
                        <a:rPr lang="en-US" sz="1000" b="0" dirty="0">
                          <a:solidFill>
                            <a:schemeClr val="tx1"/>
                          </a:solidFill>
                          <a:latin typeface="+mj-lt"/>
                        </a:rPr>
                        <a:t>Provide review,</a:t>
                      </a:r>
                      <a:r>
                        <a:rPr lang="en-US" sz="1000" b="0" baseline="0" dirty="0">
                          <a:solidFill>
                            <a:schemeClr val="tx1"/>
                          </a:solidFill>
                          <a:latin typeface="+mj-lt"/>
                        </a:rPr>
                        <a:t> i</a:t>
                      </a:r>
                      <a:r>
                        <a:rPr lang="en-US" sz="1000" b="0" dirty="0">
                          <a:solidFill>
                            <a:schemeClr val="tx1"/>
                          </a:solidFill>
                          <a:latin typeface="+mj-lt"/>
                        </a:rPr>
                        <a:t>nsights, and</a:t>
                      </a:r>
                      <a:r>
                        <a:rPr lang="en-US" sz="1000" b="0" baseline="0" dirty="0">
                          <a:solidFill>
                            <a:schemeClr val="tx1"/>
                          </a:solidFill>
                          <a:latin typeface="+mj-lt"/>
                        </a:rPr>
                        <a:t> best practices</a:t>
                      </a:r>
                      <a:endParaRPr lang="en-US" sz="1000" b="0" dirty="0">
                        <a:solidFill>
                          <a:schemeClr val="tx1"/>
                        </a:solidFill>
                        <a:latin typeface="+mj-lt"/>
                      </a:endParaRP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mj-lt"/>
                        </a:rPr>
                        <a:t> All tracks</a:t>
                      </a: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23972448"/>
                  </a:ext>
                </a:extLst>
              </a:tr>
              <a:tr h="508576">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287338" lvl="1" indent="0" algn="l" rtl="0" fontAlgn="b"/>
                      <a:r>
                        <a:rPr lang="en-US" sz="1000" b="0" u="none" strike="noStrike" dirty="0">
                          <a:solidFill>
                            <a:schemeClr val="tx1"/>
                          </a:solidFill>
                          <a:effectLst/>
                          <a:latin typeface="+mj-lt"/>
                        </a:rPr>
                        <a:t>OCM</a:t>
                      </a:r>
                      <a:r>
                        <a:rPr lang="en-US" sz="1000" b="0" u="none" strike="noStrike" baseline="0" dirty="0">
                          <a:solidFill>
                            <a:schemeClr val="tx1"/>
                          </a:solidFill>
                          <a:effectLst/>
                          <a:latin typeface="+mj-lt"/>
                        </a:rPr>
                        <a:t> Lead -- US</a:t>
                      </a:r>
                      <a:endParaRPr lang="en-US" sz="1000" b="0" u="none" strike="noStrike" dirty="0">
                        <a:solidFill>
                          <a:schemeClr val="tx1"/>
                        </a:solidFill>
                        <a:effectLst/>
                        <a:latin typeface="+mj-lt"/>
                      </a:endParaRPr>
                    </a:p>
                    <a:p>
                      <a:pPr marL="287338" lvl="1" indent="0" algn="l" rtl="0" fontAlgn="b"/>
                      <a:r>
                        <a:rPr lang="en-US" sz="800" b="0" i="0" u="none" strike="noStrike" dirty="0">
                          <a:solidFill>
                            <a:schemeClr val="tx1"/>
                          </a:solidFill>
                          <a:effectLst/>
                          <a:latin typeface="+mj-lt"/>
                        </a:rPr>
                        <a:t>   </a:t>
                      </a:r>
                    </a:p>
                  </a:txBody>
                  <a:tcPr marL="6902" marR="6902" marT="6902"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171450" indent="-171450" algn="l">
                        <a:buFont typeface="Arial" panose="020B0604020202020204" pitchFamily="34" charset="0"/>
                        <a:buChar char="•"/>
                      </a:pPr>
                      <a:r>
                        <a:rPr lang="en-US" sz="1000" b="0" i="0" u="none" strike="noStrike" dirty="0">
                          <a:solidFill>
                            <a:schemeClr val="tx1"/>
                          </a:solidFill>
                          <a:effectLst/>
                          <a:latin typeface="+mj-lt"/>
                        </a:rPr>
                        <a:t>Communication strategy and plan</a:t>
                      </a: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mj-lt"/>
                        </a:rPr>
                        <a:t>50% Harmony</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mj-lt"/>
                        </a:rPr>
                        <a:t>50%</a:t>
                      </a:r>
                      <a:r>
                        <a:rPr lang="en-US" sz="1000" b="0" baseline="0" dirty="0">
                          <a:solidFill>
                            <a:schemeClr val="tx1"/>
                          </a:solidFill>
                          <a:latin typeface="+mj-lt"/>
                        </a:rPr>
                        <a:t> Walgreens --Marketing</a:t>
                      </a:r>
                      <a:endParaRPr lang="en-US" sz="1000" b="0" dirty="0">
                        <a:solidFill>
                          <a:schemeClr val="tx1"/>
                        </a:solidFill>
                        <a:latin typeface="+mj-lt"/>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381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84088307"/>
                  </a:ext>
                </a:extLst>
              </a:tr>
              <a:tr h="479788">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287338" lvl="1" indent="0" algn="l" rtl="0" fontAlgn="b"/>
                      <a:r>
                        <a:rPr lang="en-US" sz="1000" b="0" u="none" strike="noStrike" dirty="0">
                          <a:solidFill>
                            <a:schemeClr val="tx1"/>
                          </a:solidFill>
                          <a:effectLst/>
                          <a:latin typeface="+mj-lt"/>
                        </a:rPr>
                        <a:t>OCM</a:t>
                      </a:r>
                      <a:r>
                        <a:rPr lang="en-US" sz="1000" b="0" u="none" strike="noStrike" baseline="0" dirty="0">
                          <a:solidFill>
                            <a:schemeClr val="tx1"/>
                          </a:solidFill>
                          <a:effectLst/>
                          <a:latin typeface="+mj-lt"/>
                        </a:rPr>
                        <a:t> Lead -- UK</a:t>
                      </a:r>
                      <a:endParaRPr lang="en-US" sz="1000" b="0" u="none" strike="noStrike" dirty="0">
                        <a:solidFill>
                          <a:schemeClr val="tx1"/>
                        </a:solidFill>
                        <a:effectLst/>
                        <a:latin typeface="+mj-lt"/>
                      </a:endParaRPr>
                    </a:p>
                    <a:p>
                      <a:pPr marL="287338" lvl="1" indent="0" algn="l" rtl="0" fontAlgn="b"/>
                      <a:r>
                        <a:rPr lang="en-US" sz="800" b="0" i="0" u="none" strike="noStrike" dirty="0">
                          <a:solidFill>
                            <a:schemeClr val="tx1"/>
                          </a:solidFill>
                          <a:effectLst/>
                          <a:latin typeface="+mj-lt"/>
                        </a:rPr>
                        <a:t> </a:t>
                      </a:r>
                    </a:p>
                  </a:txBody>
                  <a:tcPr marL="6902" marR="6902" marT="6902" marB="0"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171450" indent="-171450" algn="l">
                        <a:buFont typeface="Arial" panose="020B0604020202020204" pitchFamily="34" charset="0"/>
                        <a:buChar char="•"/>
                      </a:pPr>
                      <a:r>
                        <a:rPr lang="en-US" sz="1000" b="0" i="0" u="none" strike="noStrike" dirty="0">
                          <a:solidFill>
                            <a:schemeClr val="tx1"/>
                          </a:solidFill>
                          <a:effectLst/>
                          <a:latin typeface="+mj-lt"/>
                        </a:rPr>
                        <a:t>Communication strategy and plan</a:t>
                      </a:r>
                    </a:p>
                  </a:txBody>
                  <a:tcPr marL="68580" marR="68580" marT="34290" marB="34290"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j-lt"/>
                          <a:ea typeface="+mn-ea"/>
                          <a:cs typeface="Arial" panose="020B0604020202020204" pitchFamily="34" charset="0"/>
                        </a:rPr>
                        <a:t>50% Wonder Woman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j-lt"/>
                          <a:ea typeface="+mn-ea"/>
                          <a:cs typeface="Arial" panose="020B0604020202020204" pitchFamily="34" charset="0"/>
                        </a:rPr>
                        <a:t>50%</a:t>
                      </a:r>
                      <a:r>
                        <a:rPr lang="en-US" sz="1000" b="0" kern="1200" baseline="0" dirty="0">
                          <a:solidFill>
                            <a:schemeClr val="tx1"/>
                          </a:solidFill>
                          <a:latin typeface="+mj-lt"/>
                          <a:ea typeface="+mn-ea"/>
                          <a:cs typeface="Arial" panose="020B0604020202020204" pitchFamily="34" charset="0"/>
                        </a:rPr>
                        <a:t> Boots --Marketing</a:t>
                      </a:r>
                      <a:endParaRPr lang="en-US" sz="1000" b="0" kern="1200" dirty="0">
                        <a:solidFill>
                          <a:schemeClr val="tx1"/>
                        </a:solidFill>
                        <a:latin typeface="+mj-lt"/>
                        <a:ea typeface="+mn-ea"/>
                        <a:cs typeface="Arial" panose="020B0604020202020204" pitchFamily="34" charset="0"/>
                      </a:endParaRPr>
                    </a:p>
                  </a:txBody>
                  <a:tcPr marL="68580" marR="68580" marT="34290" marB="34290" anchor="ctr">
                    <a:lnL w="12700" cmpd="sng">
                      <a:solidFill>
                        <a:sysClr val="window" lastClr="FFFFFF"/>
                      </a:solidFill>
                    </a:lnL>
                    <a:lnR w="12700" cmpd="sng">
                      <a:solidFill>
                        <a:sysClr val="window" lastClr="FFFFFF"/>
                      </a:solidFill>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4591090"/>
                  </a:ext>
                </a:extLst>
              </a:tr>
              <a:tr h="517636">
                <a:tc>
                  <a:txBody>
                    <a:bodyPr/>
                    <a:lstStyle/>
                    <a:p>
                      <a:pPr marL="287338" lvl="1" indent="0" algn="l" rtl="0" fontAlgn="b"/>
                      <a:r>
                        <a:rPr lang="en-US" sz="1000" b="0" u="none" strike="noStrike" dirty="0">
                          <a:solidFill>
                            <a:schemeClr val="tx1"/>
                          </a:solidFill>
                          <a:effectLst/>
                          <a:latin typeface="+mj-lt"/>
                        </a:rPr>
                        <a:t>Enterprise Learning Lead -- US</a:t>
                      </a:r>
                    </a:p>
                    <a:p>
                      <a:pPr marL="287338" lvl="1" indent="0" algn="l" rtl="0" fontAlgn="b"/>
                      <a:r>
                        <a:rPr lang="en-US" sz="800" b="0" i="0" u="none" strike="noStrike" dirty="0">
                          <a:solidFill>
                            <a:schemeClr val="tx1"/>
                          </a:solidFill>
                          <a:effectLst/>
                          <a:latin typeface="+mj-lt"/>
                        </a:rPr>
                        <a:t> </a:t>
                      </a:r>
                    </a:p>
                  </a:txBody>
                  <a:tcPr marL="6902" marR="6902" marT="6902"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l">
                        <a:buFont typeface="Arial" panose="020B0604020202020204" pitchFamily="34" charset="0"/>
                        <a:buChar char="•"/>
                      </a:pPr>
                      <a:r>
                        <a:rPr lang="en-US" sz="1000" b="0" i="0" u="none" strike="noStrike" dirty="0">
                          <a:solidFill>
                            <a:schemeClr val="tx1"/>
                          </a:solidFill>
                          <a:effectLst/>
                          <a:latin typeface="+mj-lt"/>
                        </a:rPr>
                        <a:t>Learning strategy, curriculum, manage learning development</a:t>
                      </a: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mj-lt"/>
                        </a:rPr>
                        <a:t>50% Harmony</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dirty="0">
                          <a:solidFill>
                            <a:schemeClr val="tx1"/>
                          </a:solidFill>
                          <a:latin typeface="+mj-lt"/>
                        </a:rPr>
                        <a:t>50%</a:t>
                      </a:r>
                      <a:r>
                        <a:rPr lang="en-US" sz="1000" b="0" baseline="0" dirty="0">
                          <a:solidFill>
                            <a:schemeClr val="tx1"/>
                          </a:solidFill>
                          <a:latin typeface="+mj-lt"/>
                        </a:rPr>
                        <a:t> Walgreens --Marketing</a:t>
                      </a:r>
                      <a:endParaRPr lang="en-US" sz="1000" b="0" dirty="0">
                        <a:solidFill>
                          <a:schemeClr val="tx1"/>
                        </a:solidFill>
                        <a:latin typeface="+mj-lt"/>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08507113"/>
                  </a:ext>
                </a:extLst>
              </a:tr>
              <a:tr h="517636">
                <a:tc>
                  <a:txBody>
                    <a:bodyPr/>
                    <a:lstStyle/>
                    <a:p>
                      <a:pPr marL="287338" lvl="1" indent="0" algn="l" rtl="0" fontAlgn="b"/>
                      <a:r>
                        <a:rPr lang="en-US" sz="1000" b="0" u="none" strike="noStrike" dirty="0">
                          <a:solidFill>
                            <a:schemeClr val="tx1"/>
                          </a:solidFill>
                          <a:effectLst/>
                          <a:latin typeface="+mj-lt"/>
                        </a:rPr>
                        <a:t>Enterprise Learning Lead -- UK</a:t>
                      </a:r>
                    </a:p>
                  </a:txBody>
                  <a:tcPr marL="6902" marR="6902" marT="6902"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95000"/>
                      </a:schemeClr>
                    </a:solidFill>
                  </a:tcPr>
                </a:tc>
                <a:tc>
                  <a:txBody>
                    <a:bodyPr/>
                    <a:lstStyle/>
                    <a:p>
                      <a:pPr marL="171450" indent="-171450" algn="l">
                        <a:buFont typeface="Arial" panose="020B0604020202020204" pitchFamily="34" charset="0"/>
                        <a:buChar char="•"/>
                      </a:pPr>
                      <a:r>
                        <a:rPr lang="en-US" sz="1000" b="0" i="0" u="none" strike="noStrike" dirty="0">
                          <a:solidFill>
                            <a:schemeClr val="tx1"/>
                          </a:solidFill>
                          <a:effectLst/>
                          <a:latin typeface="+mj-lt"/>
                        </a:rPr>
                        <a:t>Learning strategy, curriculum, manage learning development</a:t>
                      </a:r>
                    </a:p>
                  </a:txBody>
                  <a:tcPr marL="68580" marR="68580" marT="34290" marB="3429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j-lt"/>
                          <a:ea typeface="+mn-ea"/>
                          <a:cs typeface="Arial" panose="020B0604020202020204" pitchFamily="34" charset="0"/>
                        </a:rPr>
                        <a:t>50% Wonder Woman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j-lt"/>
                          <a:ea typeface="+mn-ea"/>
                          <a:cs typeface="Arial" panose="020B0604020202020204" pitchFamily="34" charset="0"/>
                        </a:rPr>
                        <a:t>50%</a:t>
                      </a:r>
                      <a:r>
                        <a:rPr lang="en-US" sz="1000" b="0" kern="1200" baseline="0" dirty="0">
                          <a:solidFill>
                            <a:schemeClr val="tx1"/>
                          </a:solidFill>
                          <a:latin typeface="+mj-lt"/>
                          <a:ea typeface="+mn-ea"/>
                          <a:cs typeface="Arial" panose="020B0604020202020204" pitchFamily="34" charset="0"/>
                        </a:rPr>
                        <a:t> Boots --Marketing</a:t>
                      </a:r>
                      <a:endParaRPr lang="en-US" sz="1000" b="0" kern="1200" dirty="0">
                        <a:solidFill>
                          <a:schemeClr val="tx1"/>
                        </a:solidFill>
                        <a:latin typeface="+mj-lt"/>
                        <a:ea typeface="+mn-ea"/>
                        <a:cs typeface="Arial" panose="020B0604020202020204" pitchFamily="34" charset="0"/>
                      </a:endParaRPr>
                    </a:p>
                  </a:txBody>
                  <a:tcPr marL="68580" marR="68580" marT="34290" marB="3429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87852247"/>
                  </a:ext>
                </a:extLst>
              </a:tr>
              <a:tr h="770510">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287338" lvl="1" indent="0" algn="l" rtl="0" fontAlgn="b"/>
                      <a:r>
                        <a:rPr lang="en-US" sz="1000" b="0" u="none" strike="noStrike" dirty="0">
                          <a:solidFill>
                            <a:schemeClr val="tx1"/>
                          </a:solidFill>
                          <a:effectLst/>
                          <a:latin typeface="+mj-lt"/>
                        </a:rPr>
                        <a:t>Training Analysts – US, UK, India</a:t>
                      </a:r>
                      <a:br>
                        <a:rPr lang="en-US" sz="1000" b="0" u="none" strike="noStrike">
                          <a:solidFill>
                            <a:schemeClr val="tx1"/>
                          </a:solidFill>
                          <a:effectLst/>
                          <a:latin typeface="+mj-lt"/>
                        </a:rPr>
                      </a:br>
                      <a:r>
                        <a:rPr lang="en-US" sz="800" b="0" u="none" strike="noStrike" kern="1200">
                          <a:solidFill>
                            <a:schemeClr val="tx1"/>
                          </a:solidFill>
                          <a:effectLst/>
                          <a:latin typeface="+mj-lt"/>
                          <a:ea typeface="+mn-ea"/>
                          <a:cs typeface="+mn-cs"/>
                        </a:rPr>
                        <a:t> </a:t>
                      </a:r>
                      <a:endParaRPr lang="en-US" sz="800" b="0" i="0" u="none" strike="noStrike" dirty="0">
                        <a:solidFill>
                          <a:schemeClr val="tx1"/>
                        </a:solidFill>
                        <a:effectLst/>
                        <a:latin typeface="+mj-lt"/>
                      </a:endParaRPr>
                    </a:p>
                  </a:txBody>
                  <a:tcPr marL="6902" marR="6902" marT="6902"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171450" indent="-171450" algn="l">
                        <a:buFont typeface="Arial" panose="020B0604020202020204" pitchFamily="34" charset="0"/>
                        <a:buChar char="•"/>
                      </a:pPr>
                      <a:r>
                        <a:rPr lang="en-US" sz="1000" b="0" baseline="0" dirty="0">
                          <a:solidFill>
                            <a:schemeClr val="tx1"/>
                          </a:solidFill>
                          <a:latin typeface="+mj-lt"/>
                        </a:rPr>
                        <a:t>Design training materials </a:t>
                      </a:r>
                    </a:p>
                    <a:p>
                      <a:pPr marL="171450" indent="-171450" algn="l">
                        <a:buFont typeface="Arial" panose="020B0604020202020204" pitchFamily="34" charset="0"/>
                        <a:buChar char="•"/>
                      </a:pPr>
                      <a:r>
                        <a:rPr lang="en-US" sz="1000" b="0" baseline="0" dirty="0">
                          <a:solidFill>
                            <a:schemeClr val="tx1"/>
                          </a:solidFill>
                          <a:latin typeface="+mj-lt"/>
                        </a:rPr>
                        <a:t>Develop training materials</a:t>
                      </a: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95000"/>
                      </a:schemeClr>
                    </a:solid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j-lt"/>
                          <a:ea typeface="+mn-ea"/>
                          <a:cs typeface="Arial" panose="020B0604020202020204" pitchFamily="34" charset="0"/>
                        </a:rPr>
                        <a:t>50% Wonder Woman</a:t>
                      </a:r>
                    </a:p>
                    <a:p>
                      <a:pPr marL="0" marR="0" lvl="0" indent="0" algn="l" defTabSz="609585" rtl="0" eaLnBrk="1" fontAlgn="auto" latinLnBrk="0" hangingPunct="1">
                        <a:lnSpc>
                          <a:spcPct val="100000"/>
                        </a:lnSpc>
                        <a:spcBef>
                          <a:spcPts val="0"/>
                        </a:spcBef>
                        <a:spcAft>
                          <a:spcPts val="0"/>
                        </a:spcAft>
                        <a:buClrTx/>
                        <a:buSzTx/>
                        <a:buFontTx/>
                        <a:buNone/>
                        <a:tabLst/>
                        <a:defRPr/>
                      </a:pPr>
                      <a:r>
                        <a:rPr lang="en-US" sz="1000" b="0" kern="1200" dirty="0">
                          <a:solidFill>
                            <a:schemeClr val="tx1"/>
                          </a:solidFill>
                          <a:latin typeface="+mj-lt"/>
                          <a:ea typeface="+mn-ea"/>
                          <a:cs typeface="Arial" panose="020B0604020202020204" pitchFamily="34" charset="0"/>
                        </a:rPr>
                        <a:t>50%</a:t>
                      </a:r>
                      <a:r>
                        <a:rPr lang="en-US" sz="1000" b="0" kern="1200" baseline="0" dirty="0">
                          <a:solidFill>
                            <a:schemeClr val="tx1"/>
                          </a:solidFill>
                          <a:latin typeface="+mj-lt"/>
                          <a:ea typeface="+mn-ea"/>
                          <a:cs typeface="Arial" panose="020B0604020202020204" pitchFamily="34" charset="0"/>
                        </a:rPr>
                        <a:t> Boots --Marketing</a:t>
                      </a:r>
                      <a:endParaRPr lang="en-US" sz="1000" b="0" kern="1200" dirty="0">
                        <a:solidFill>
                          <a:schemeClr val="tx1"/>
                        </a:solidFill>
                        <a:latin typeface="+mj-lt"/>
                        <a:ea typeface="+mn-ea"/>
                        <a:cs typeface="Arial" panose="020B0604020202020204" pitchFamily="34" charset="0"/>
                      </a:endParaRPr>
                    </a:p>
                  </a:txBody>
                  <a:tcPr marL="68580" marR="68580" marT="34290" marB="3429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49257664"/>
                  </a:ext>
                </a:extLst>
              </a:tr>
            </a:tbl>
          </a:graphicData>
        </a:graphic>
      </p:graphicFrame>
      <p:sp>
        <p:nvSpPr>
          <p:cNvPr id="4" name="Footer Placeholder 3">
            <a:extLst>
              <a:ext uri="{FF2B5EF4-FFF2-40B4-BE49-F238E27FC236}">
                <a16:creationId xmlns:a16="http://schemas.microsoft.com/office/drawing/2014/main" id="{8B3D6756-3C80-DA4F-B007-F6BC25CFFECA}"/>
              </a:ext>
            </a:extLst>
          </p:cNvPr>
          <p:cNvSpPr>
            <a:spLocks noGrp="1"/>
          </p:cNvSpPr>
          <p:nvPr>
            <p:ph type="ftr" sz="quarter" idx="12"/>
          </p:nvPr>
        </p:nvSpPr>
        <p:spPr/>
        <p:txBody>
          <a:bodyPr/>
          <a:lstStyle/>
          <a:p>
            <a:r>
              <a:rPr lang="en-US"/>
              <a:t>© 2020</a:t>
            </a:r>
          </a:p>
        </p:txBody>
      </p:sp>
      <p:sp>
        <p:nvSpPr>
          <p:cNvPr id="5" name="Slide Number Placeholder 4">
            <a:extLst>
              <a:ext uri="{FF2B5EF4-FFF2-40B4-BE49-F238E27FC236}">
                <a16:creationId xmlns:a16="http://schemas.microsoft.com/office/drawing/2014/main" id="{15CADE7C-DD04-4445-90B6-E08FF51D2778}"/>
              </a:ext>
            </a:extLst>
          </p:cNvPr>
          <p:cNvSpPr>
            <a:spLocks noGrp="1"/>
          </p:cNvSpPr>
          <p:nvPr>
            <p:ph type="sldNum" sz="quarter" idx="13"/>
          </p:nvPr>
        </p:nvSpPr>
        <p:spPr/>
        <p:txBody>
          <a:bodyPr/>
          <a:lstStyle/>
          <a:p>
            <a:fld id="{CDEE2954-54E9-4846-B9AA-9D6731F553AF}" type="slidenum">
              <a:rPr lang="en-US" smtClean="0"/>
              <a:pPr/>
              <a:t>172</a:t>
            </a:fld>
            <a:endParaRPr lang="en-US" dirty="0"/>
          </a:p>
        </p:txBody>
      </p:sp>
      <p:sp>
        <p:nvSpPr>
          <p:cNvPr id="7" name="Title 1">
            <a:extLst>
              <a:ext uri="{FF2B5EF4-FFF2-40B4-BE49-F238E27FC236}">
                <a16:creationId xmlns:a16="http://schemas.microsoft.com/office/drawing/2014/main" id="{C4F86DE4-0611-C847-ACB4-8008A8A40444}"/>
              </a:ext>
            </a:extLst>
          </p:cNvPr>
          <p:cNvSpPr txBox="1">
            <a:spLocks/>
          </p:cNvSpPr>
          <p:nvPr/>
        </p:nvSpPr>
        <p:spPr>
          <a:xfrm>
            <a:off x="322520" y="303978"/>
            <a:ext cx="8503427" cy="369332"/>
          </a:xfrm>
          <a:prstGeom prst="rect">
            <a:avLst/>
          </a:prstGeom>
        </p:spPr>
        <p:txBody>
          <a:bodyPr vert="horz" wrap="square" lIns="91440" tIns="45720" rIns="91440" bIns="45720" rtlCol="0" anchor="t">
            <a:spAutoFit/>
          </a:bodyPr>
          <a:lstStyle>
            <a:lvl1pPr algn="l" defTabSz="685783" rtl="0" eaLnBrk="1" latinLnBrk="0" hangingPunct="1">
              <a:lnSpc>
                <a:spcPct val="90000"/>
              </a:lnSpc>
              <a:spcBef>
                <a:spcPct val="0"/>
              </a:spcBef>
              <a:buNone/>
              <a:defRPr sz="2000" b="1" i="0" kern="1200" cap="none" spc="-20" baseline="0">
                <a:solidFill>
                  <a:schemeClr val="tx1"/>
                </a:solidFill>
                <a:latin typeface="+mn-lt"/>
                <a:ea typeface="Avenir Next" charset="0"/>
                <a:cs typeface="Avenir Next" charset="0"/>
              </a:defRPr>
            </a:lvl1pPr>
          </a:lstStyle>
          <a:p>
            <a:r>
              <a:rPr lang="en-US" dirty="0"/>
              <a:t>Key roles and responsibilities</a:t>
            </a:r>
          </a:p>
        </p:txBody>
      </p:sp>
    </p:spTree>
    <p:extLst>
      <p:ext uri="{BB962C8B-B14F-4D97-AF65-F5344CB8AC3E}">
        <p14:creationId xmlns:p14="http://schemas.microsoft.com/office/powerpoint/2010/main" val="314174838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TextBox 2"/>
          <p:cNvSpPr txBox="1"/>
          <p:nvPr/>
        </p:nvSpPr>
        <p:spPr>
          <a:xfrm>
            <a:off x="0" y="5155316"/>
            <a:ext cx="3840559" cy="307777"/>
          </a:xfrm>
          <a:prstGeom prst="rect">
            <a:avLst/>
          </a:prstGeom>
          <a:noFill/>
        </p:spPr>
        <p:txBody>
          <a:bodyPr wrap="square" rtlCol="0">
            <a:spAutoFit/>
          </a:bodyPr>
          <a:lstStyle>
            <a:defPPr>
              <a:defRPr lang="en-US"/>
            </a:defPPr>
            <a:lvl1pPr fontAlgn="ctr">
              <a:defRPr sz="1400" b="1">
                <a:solidFill>
                  <a:schemeClr val="accent6"/>
                </a:solidFill>
              </a:defRPr>
            </a:lvl1pPr>
          </a:lstStyle>
          <a:p>
            <a:pPr marL="0" marR="0" lvl="0" indent="0" algn="l" defTabSz="457079" rtl="0" eaLnBrk="1" fontAlgn="ctr"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79646"/>
              </a:solidFill>
              <a:effectLst/>
              <a:uLnTx/>
              <a:uFillTx/>
              <a:latin typeface="Avenir Book"/>
              <a:ea typeface="+mn-ea"/>
              <a:cs typeface="+mn-cs"/>
            </a:endParaRPr>
          </a:p>
        </p:txBody>
      </p:sp>
      <p:sp>
        <p:nvSpPr>
          <p:cNvPr id="4" name="TextBox 3"/>
          <p:cNvSpPr txBox="1"/>
          <p:nvPr/>
        </p:nvSpPr>
        <p:spPr>
          <a:xfrm>
            <a:off x="3490898" y="1412342"/>
            <a:ext cx="3433097" cy="1981055"/>
          </a:xfrm>
          <a:prstGeom prst="rect">
            <a:avLst/>
          </a:prstGeom>
          <a:noFill/>
        </p:spPr>
        <p:txBody>
          <a:bodyPr wrap="square" rtlCol="0">
            <a:spAutoFit/>
          </a:bodyPr>
          <a:lstStyle/>
          <a:p>
            <a:pPr marL="0" marR="0" lvl="0" indent="0" algn="l" defTabSz="239707" rtl="0" eaLnBrk="1" fontAlgn="auto" latinLnBrk="0" hangingPunct="1">
              <a:lnSpc>
                <a:spcPct val="93000"/>
              </a:lnSpc>
              <a:spcBef>
                <a:spcPts val="0"/>
              </a:spcBef>
              <a:spcAft>
                <a:spcPts val="0"/>
              </a:spcAft>
              <a:buClrTx/>
              <a:buSzPct val="100000"/>
              <a:buFontTx/>
              <a:buNone/>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Designed and implemented a change management approach to guide people through the transition to the new platform, including:</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Vision for change</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Change impact assessment</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Launch marketing campaign</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Learning and support portal </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Migration communications plan and templates</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Performance support and e-learning materials</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Change measurement plan</a:t>
            </a:r>
          </a:p>
          <a:p>
            <a:pPr marL="0" marR="0" lvl="0" indent="0" algn="l" defTabSz="239707" rtl="0" eaLnBrk="1" fontAlgn="auto" latinLnBrk="0" hangingPunct="1">
              <a:lnSpc>
                <a:spcPct val="93000"/>
              </a:lnSpc>
              <a:spcBef>
                <a:spcPts val="0"/>
              </a:spcBef>
              <a:spcAft>
                <a:spcPts val="0"/>
              </a:spcAft>
              <a:buClrTx/>
              <a:buSzPct val="100000"/>
              <a:buFontTx/>
              <a:buNone/>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endPar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endParaRPr>
          </a:p>
          <a:p>
            <a:pPr marL="0" marR="0" lvl="0" indent="0" algn="l" defTabSz="239707" rtl="0" eaLnBrk="1" fontAlgn="auto" latinLnBrk="0" hangingPunct="1">
              <a:lnSpc>
                <a:spcPct val="93000"/>
              </a:lnSpc>
              <a:spcBef>
                <a:spcPts val="0"/>
              </a:spcBef>
              <a:spcAft>
                <a:spcPts val="0"/>
              </a:spcAft>
              <a:buClrTx/>
              <a:buSzPct val="100000"/>
              <a:buFontTx/>
              <a:buNone/>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Designed </a:t>
            </a:r>
            <a:r>
              <a:rPr kumimoji="0" lang="nl-NL"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and </a:t>
            </a: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started implementing a pragmatic and </a:t>
            </a:r>
            <a:r>
              <a:rPr kumimoji="0" lang="en-US"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outcome driven approach to drive sustainable adoption</a:t>
            </a: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 in the business, including:</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KPIs and measurement plan</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User stories and personas</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Productivity scenarios</a:t>
            </a:r>
          </a:p>
          <a:p>
            <a:pPr marL="285743" marR="0" lvl="0" indent="-285743" algn="l" defTabSz="239707" rtl="0" eaLnBrk="1" fontAlgn="auto" latinLnBrk="0" hangingPunct="1">
              <a:lnSpc>
                <a:spcPct val="93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Marketing campaign</a:t>
            </a:r>
          </a:p>
        </p:txBody>
      </p:sp>
      <p:sp>
        <p:nvSpPr>
          <p:cNvPr id="5" name="Rectangle 4"/>
          <p:cNvSpPr/>
          <p:nvPr/>
        </p:nvSpPr>
        <p:spPr>
          <a:xfrm>
            <a:off x="349200" y="1443898"/>
            <a:ext cx="2988549" cy="1869743"/>
          </a:xfrm>
          <a:prstGeom prst="rect">
            <a:avLst/>
          </a:prstGeom>
        </p:spPr>
        <p:txBody>
          <a:bodyPr wrap="square">
            <a:spAutoFit/>
          </a:bodyPr>
          <a:lstStyle/>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000000"/>
                </a:solidFill>
                <a:effectLst/>
                <a:uLnTx/>
                <a:uFillTx/>
                <a:latin typeface="Arial" panose="020B0604020202020204"/>
                <a:ea typeface="Calibri" charset="0"/>
                <a:cs typeface="Avenir Book"/>
              </a:rPr>
              <a:t>The client sought to </a:t>
            </a:r>
            <a:r>
              <a:rPr kumimoji="0" lang="en-US"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roll out a new digital collaboration platform for employees: Digital Workplace. </a:t>
            </a:r>
          </a:p>
          <a:p>
            <a:pPr marL="0" marR="0" lvl="0" indent="0" algn="l" defTabSz="457079" rtl="0" eaLnBrk="1" fontAlgn="auto" latinLnBrk="0" hangingPunct="1">
              <a:lnSpc>
                <a:spcPct val="100000"/>
              </a:lnSpc>
              <a:spcBef>
                <a:spcPts val="0"/>
              </a:spcBef>
              <a:spcAft>
                <a:spcPts val="0"/>
              </a:spcAft>
              <a:buClrTx/>
              <a:buSzTx/>
              <a:buFontTx/>
              <a:buNone/>
              <a:tabLst/>
              <a:defRPr/>
            </a:pPr>
            <a:endParaRPr kumimoji="0" lang="en-US"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endParaRPr>
          </a:p>
          <a:p>
            <a:pPr marL="0" marR="0" lvl="0" indent="0" algn="l" defTabSz="239707" rtl="0" eaLnBrk="1" fontAlgn="auto" latinLnBrk="0" hangingPunct="1">
              <a:lnSpc>
                <a:spcPct val="100000"/>
              </a:lnSpc>
              <a:spcBef>
                <a:spcPts val="0"/>
              </a:spcBef>
              <a:spcAft>
                <a:spcPts val="0"/>
              </a:spcAft>
              <a:buClrTx/>
              <a:buSzPct val="100000"/>
              <a:buFontTx/>
              <a:buNone/>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US"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Cognizant was hired to assess, improve, and run the Change &amp; Adoption work stream with the objective to:</a:t>
            </a:r>
          </a:p>
          <a:p>
            <a:pPr marL="285743" marR="0" lvl="0" indent="-285743" algn="l" defTabSz="239707" rtl="0" eaLnBrk="1" fontAlgn="auto" latinLnBrk="0" hangingPunct="1">
              <a:lnSpc>
                <a:spcPct val="100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Create awareness about the project and the business goals</a:t>
            </a:r>
          </a:p>
          <a:p>
            <a:pPr marL="285743" marR="0" lvl="0" indent="-285743" algn="l" defTabSz="239707" rtl="0" eaLnBrk="1" fontAlgn="auto" latinLnBrk="0" hangingPunct="1">
              <a:lnSpc>
                <a:spcPct val="100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Help understand changes and benefits of the move</a:t>
            </a:r>
          </a:p>
          <a:p>
            <a:pPr marL="285743" marR="0" lvl="0" indent="-285743" algn="l" defTabSz="239707" rtl="0" eaLnBrk="1" fontAlgn="auto" latinLnBrk="0" hangingPunct="1">
              <a:lnSpc>
                <a:spcPct val="100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Identify and address perceived friction points</a:t>
            </a:r>
          </a:p>
          <a:p>
            <a:pPr marL="285743" marR="0" lvl="0" indent="-285743" algn="l" defTabSz="239707" rtl="0" eaLnBrk="1" fontAlgn="auto" latinLnBrk="0" hangingPunct="1">
              <a:lnSpc>
                <a:spcPct val="100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Ensure readiness to start working on the new platform</a:t>
            </a:r>
          </a:p>
          <a:p>
            <a:pPr marL="285743" marR="0" lvl="0" indent="-285743" algn="l" defTabSz="239707" rtl="0" eaLnBrk="1" fontAlgn="auto" latinLnBrk="0" hangingPunct="1">
              <a:lnSpc>
                <a:spcPct val="100000"/>
              </a:lnSpc>
              <a:spcBef>
                <a:spcPts val="0"/>
              </a:spcBef>
              <a:spcAft>
                <a:spcPts val="0"/>
              </a:spcAft>
              <a:buClrTx/>
              <a:buSzPct val="100000"/>
              <a:buFont typeface="Arial" panose="020B0604020202020204" pitchFamily="34" charset="0"/>
              <a:buChar char="•"/>
              <a:tabLst>
                <a:tab pos="0" algn="l"/>
                <a:tab pos="482588" algn="l"/>
                <a:tab pos="965176" algn="l"/>
                <a:tab pos="1449352" algn="l"/>
                <a:tab pos="1931940" algn="l"/>
                <a:tab pos="2416115" algn="l"/>
                <a:tab pos="2898703" algn="l"/>
                <a:tab pos="3381290" algn="l"/>
                <a:tab pos="3865466" algn="l"/>
                <a:tab pos="4348055" algn="l"/>
                <a:tab pos="4832229" algn="l"/>
                <a:tab pos="5314817" algn="l"/>
              </a:tabLst>
              <a:defRPr/>
            </a:pPr>
            <a:r>
              <a:rPr kumimoji="0" lang="en-GB" alt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mn-cs"/>
              </a:rPr>
              <a:t>Build organizational capabilities to drive sustainable adoption and productivity</a:t>
            </a:r>
          </a:p>
          <a:p>
            <a:pPr marL="0" marR="0" lvl="0" indent="0" algn="l" defTabSz="457079"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dirty="0">
              <a:ln>
                <a:noFill/>
              </a:ln>
              <a:solidFill>
                <a:srgbClr val="000000"/>
              </a:solidFill>
              <a:effectLst/>
              <a:uLnTx/>
              <a:uFillTx/>
              <a:latin typeface="Arial" panose="020B0604020202020204"/>
              <a:ea typeface="ＭＳ Ｐゴシック" panose="020B0600070205080204" pitchFamily="34" charset="-128"/>
              <a:cs typeface="Avenir Book"/>
            </a:endParaRPr>
          </a:p>
          <a:p>
            <a:pPr marL="0" marR="0" lvl="0" indent="0" algn="l" defTabSz="457079"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srgbClr val="000000"/>
              </a:solidFill>
              <a:effectLst/>
              <a:uLnTx/>
              <a:uFillTx/>
              <a:latin typeface="Arial" panose="020B0604020202020204"/>
              <a:ea typeface="Calibri" charset="0"/>
              <a:cs typeface="Avenir Book"/>
            </a:endParaRPr>
          </a:p>
        </p:txBody>
      </p:sp>
      <p:sp>
        <p:nvSpPr>
          <p:cNvPr id="6" name="TextBox 5"/>
          <p:cNvSpPr txBox="1"/>
          <p:nvPr/>
        </p:nvSpPr>
        <p:spPr>
          <a:xfrm>
            <a:off x="349201" y="1177897"/>
            <a:ext cx="845103"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33A0"/>
                </a:solidFill>
                <a:effectLst/>
                <a:uLnTx/>
                <a:uFillTx/>
                <a:latin typeface="Avenir Book"/>
                <a:ea typeface="+mn-ea"/>
              </a:rPr>
              <a:t>THE STORY</a:t>
            </a:r>
          </a:p>
        </p:txBody>
      </p:sp>
      <p:sp>
        <p:nvSpPr>
          <p:cNvPr id="7" name="TextBox 6"/>
          <p:cNvSpPr txBox="1"/>
          <p:nvPr/>
        </p:nvSpPr>
        <p:spPr>
          <a:xfrm>
            <a:off x="3490898" y="1170233"/>
            <a:ext cx="1063112"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33A0"/>
                </a:solidFill>
                <a:effectLst/>
                <a:uLnTx/>
                <a:uFillTx/>
                <a:latin typeface="Avenir Book"/>
                <a:ea typeface="+mn-ea"/>
              </a:rPr>
              <a:t>WE DELIVERED</a:t>
            </a:r>
          </a:p>
        </p:txBody>
      </p:sp>
      <p:grpSp>
        <p:nvGrpSpPr>
          <p:cNvPr id="8" name="Group 7"/>
          <p:cNvGrpSpPr/>
          <p:nvPr/>
        </p:nvGrpSpPr>
        <p:grpSpPr>
          <a:xfrm>
            <a:off x="89990" y="1045216"/>
            <a:ext cx="6781791" cy="2376279"/>
            <a:chOff x="367029" y="1052628"/>
            <a:chExt cx="11817298" cy="2158696"/>
          </a:xfrm>
        </p:grpSpPr>
        <p:cxnSp>
          <p:nvCxnSpPr>
            <p:cNvPr id="9" name="Straight Connector 8"/>
            <p:cNvCxnSpPr/>
            <p:nvPr/>
          </p:nvCxnSpPr>
          <p:spPr>
            <a:xfrm flipV="1">
              <a:off x="474383" y="1052628"/>
              <a:ext cx="11709944" cy="1"/>
            </a:xfrm>
            <a:prstGeom prst="line">
              <a:avLst/>
            </a:prstGeom>
            <a:ln w="12700" cmpd="sng">
              <a:solidFill>
                <a:schemeClr val="bg1">
                  <a:lumMod val="7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67029" y="3211323"/>
              <a:ext cx="11709944" cy="1"/>
            </a:xfrm>
            <a:prstGeom prst="line">
              <a:avLst/>
            </a:prstGeom>
            <a:ln w="12700" cmpd="sng">
              <a:solidFill>
                <a:schemeClr val="bg1">
                  <a:lumMod val="75000"/>
                </a:schemeClr>
              </a:solidFill>
              <a:prstDash val="dot"/>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p:nvPr/>
        </p:nvCxnSpPr>
        <p:spPr>
          <a:xfrm>
            <a:off x="3585130" y="1341264"/>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2" name="Content Placeholder 2"/>
          <p:cNvSpPr txBox="1">
            <a:spLocks/>
          </p:cNvSpPr>
          <p:nvPr/>
        </p:nvSpPr>
        <p:spPr>
          <a:xfrm>
            <a:off x="482456" y="3637808"/>
            <a:ext cx="1547211" cy="54771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892" rtl="0" eaLnBrk="1" fontAlgn="auto" latinLnBrk="0" hangingPunct="1">
              <a:lnSpc>
                <a:spcPct val="100000"/>
              </a:lnSpc>
              <a:spcBef>
                <a:spcPts val="0"/>
              </a:spcBef>
              <a:spcAft>
                <a:spcPts val="600"/>
              </a:spcAft>
              <a:buClrTx/>
              <a:buSzTx/>
              <a:buFont typeface="Arial"/>
              <a:buNone/>
              <a:tabLst/>
              <a:defRPr/>
            </a:pPr>
            <a:r>
              <a:rPr kumimoji="0" lang="en-US" sz="825" b="0" i="0" u="none" strike="noStrike" kern="1200" cap="none" spc="-30" normalizeH="0" baseline="0" noProof="0" dirty="0">
                <a:ln>
                  <a:noFill/>
                </a:ln>
                <a:solidFill>
                  <a:srgbClr val="FFFFFF"/>
                </a:solidFill>
                <a:effectLst/>
                <a:uLnTx/>
                <a:uFillTx/>
                <a:latin typeface="Arial"/>
                <a:ea typeface="SF UI Display Light"/>
                <a:cs typeface="SF UI Display Light"/>
              </a:rPr>
              <a:t>View of customer</a:t>
            </a:r>
          </a:p>
        </p:txBody>
      </p:sp>
      <p:sp>
        <p:nvSpPr>
          <p:cNvPr id="13" name="Content Placeholder 2"/>
          <p:cNvSpPr txBox="1">
            <a:spLocks/>
          </p:cNvSpPr>
          <p:nvPr/>
        </p:nvSpPr>
        <p:spPr>
          <a:xfrm>
            <a:off x="527503" y="3358111"/>
            <a:ext cx="1199104" cy="68055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892" rtl="0" eaLnBrk="1" fontAlgn="auto" latinLnBrk="0" hangingPunct="1">
              <a:lnSpc>
                <a:spcPct val="100000"/>
              </a:lnSpc>
              <a:spcBef>
                <a:spcPts val="0"/>
              </a:spcBef>
              <a:spcAft>
                <a:spcPts val="600"/>
              </a:spcAft>
              <a:buClrTx/>
              <a:buSzTx/>
              <a:buFont typeface="Arial"/>
              <a:buNone/>
              <a:tabLst/>
              <a:defRPr/>
            </a:pPr>
            <a:r>
              <a:rPr kumimoji="0" lang="en-US" sz="2400" b="1" i="0" u="none" strike="noStrike" kern="1200" cap="none" spc="-150" normalizeH="0" baseline="0" noProof="0" dirty="0">
                <a:ln>
                  <a:noFill/>
                </a:ln>
                <a:solidFill>
                  <a:srgbClr val="FFFFFF"/>
                </a:solidFill>
                <a:effectLst/>
                <a:uLnTx/>
                <a:uFillTx/>
                <a:latin typeface="Arial"/>
                <a:ea typeface="SF UI Display Light"/>
                <a:cs typeface="SF UI Display Light"/>
              </a:rPr>
              <a:t>360*</a:t>
            </a:r>
          </a:p>
        </p:txBody>
      </p:sp>
      <p:sp>
        <p:nvSpPr>
          <p:cNvPr id="14" name="Rectangle 13"/>
          <p:cNvSpPr/>
          <p:nvPr/>
        </p:nvSpPr>
        <p:spPr>
          <a:xfrm>
            <a:off x="2068236" y="4398370"/>
            <a:ext cx="1387728" cy="528606"/>
          </a:xfrm>
          <a:prstGeom prst="rect">
            <a:avLst/>
          </a:prstGeom>
        </p:spPr>
        <p:txBody>
          <a:bodyPr wrap="square">
            <a:spAutoFit/>
          </a:bodyPr>
          <a:lstStyle/>
          <a:p>
            <a:pPr marL="0" marR="0" lvl="0" indent="0" algn="l" defTabSz="914333"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Improved content relevance and engagement</a:t>
            </a:r>
          </a:p>
        </p:txBody>
      </p:sp>
      <p:sp>
        <p:nvSpPr>
          <p:cNvPr id="15" name="Rectangle 14"/>
          <p:cNvSpPr/>
          <p:nvPr/>
        </p:nvSpPr>
        <p:spPr>
          <a:xfrm>
            <a:off x="394568" y="4350133"/>
            <a:ext cx="1470576" cy="549381"/>
          </a:xfrm>
          <a:prstGeom prst="rect">
            <a:avLst/>
          </a:prstGeom>
        </p:spPr>
        <p:txBody>
          <a:bodyPr wrap="square">
            <a:spAutoFit/>
          </a:bodyPr>
          <a:lstStyle/>
          <a:p>
            <a:pPr marL="0" marR="0" lvl="0" indent="0" algn="l" defTabSz="914333"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Faster creative build &amp; approvals – more time for </a:t>
            </a: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quality</a:t>
            </a:r>
          </a:p>
        </p:txBody>
      </p:sp>
      <p:sp>
        <p:nvSpPr>
          <p:cNvPr id="16" name="Rectangle 15"/>
          <p:cNvSpPr/>
          <p:nvPr/>
        </p:nvSpPr>
        <p:spPr>
          <a:xfrm>
            <a:off x="3892458" y="4384806"/>
            <a:ext cx="1955983" cy="383182"/>
          </a:xfrm>
          <a:prstGeom prst="rect">
            <a:avLst/>
          </a:prstGeom>
        </p:spPr>
        <p:txBody>
          <a:bodyPr wrap="square">
            <a:spAutoFit/>
          </a:bodyPr>
          <a:lstStyle/>
          <a:p>
            <a:pPr marL="0" marR="0" lvl="0" indent="0" algn="l" defTabSz="914333"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Semi-automated regulatory compliance</a:t>
            </a:r>
          </a:p>
        </p:txBody>
      </p:sp>
      <p:cxnSp>
        <p:nvCxnSpPr>
          <p:cNvPr id="17" name="Straight Connector 16"/>
          <p:cNvCxnSpPr/>
          <p:nvPr/>
        </p:nvCxnSpPr>
        <p:spPr>
          <a:xfrm>
            <a:off x="429143" y="1341264"/>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2"/>
          <a:stretch>
            <a:fillRect/>
          </a:stretch>
        </p:blipFill>
        <p:spPr>
          <a:xfrm>
            <a:off x="6939049" y="938243"/>
            <a:ext cx="2062070" cy="1173536"/>
          </a:xfrm>
          <a:prstGeom prst="rect">
            <a:avLst/>
          </a:prstGeom>
          <a:ln>
            <a:noFill/>
          </a:ln>
          <a:effectLst>
            <a:outerShdw blurRad="292100" dist="139700" dir="2700000" algn="tl" rotWithShape="0">
              <a:srgbClr val="333333">
                <a:alpha val="65000"/>
              </a:srgbClr>
            </a:outerShdw>
          </a:effectLst>
        </p:spPr>
      </p:pic>
      <p:sp>
        <p:nvSpPr>
          <p:cNvPr id="19" name="TextBox 18"/>
          <p:cNvSpPr txBox="1"/>
          <p:nvPr/>
        </p:nvSpPr>
        <p:spPr>
          <a:xfrm>
            <a:off x="7436601" y="811446"/>
            <a:ext cx="1707400" cy="138499"/>
          </a:xfrm>
          <a:prstGeom prst="rect">
            <a:avLst/>
          </a:prstGeom>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2060"/>
                </a:solidFill>
                <a:effectLst/>
                <a:uLnTx/>
                <a:uFillTx/>
                <a:latin typeface="Arial" panose="020B0604020202020204"/>
                <a:ea typeface="+mn-ea"/>
                <a:cs typeface="+mn-cs"/>
              </a:rPr>
              <a:t>Adoption Strategy</a:t>
            </a:r>
          </a:p>
        </p:txBody>
      </p: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33161" y="2362064"/>
            <a:ext cx="2095500" cy="1177734"/>
          </a:xfrm>
          <a:prstGeom prst="rect">
            <a:avLst/>
          </a:prstGeom>
          <a:ln>
            <a:noFill/>
          </a:ln>
          <a:effectLst>
            <a:outerShdw blurRad="292100" dist="139700" dir="2700000" algn="tl" rotWithShape="0">
              <a:srgbClr val="333333">
                <a:alpha val="65000"/>
              </a:srgbClr>
            </a:outerShdw>
          </a:effectLst>
        </p:spPr>
      </p:pic>
      <p:sp>
        <p:nvSpPr>
          <p:cNvPr id="21" name="TextBox 20"/>
          <p:cNvSpPr txBox="1"/>
          <p:nvPr/>
        </p:nvSpPr>
        <p:spPr>
          <a:xfrm>
            <a:off x="7324465" y="2169327"/>
            <a:ext cx="1707400" cy="138499"/>
          </a:xfrm>
          <a:prstGeom prst="rect">
            <a:avLst/>
          </a:prstGeom>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2060"/>
                </a:solidFill>
                <a:effectLst/>
                <a:uLnTx/>
                <a:uFillTx/>
                <a:latin typeface="Arial" panose="020B0604020202020204"/>
                <a:ea typeface="+mn-ea"/>
                <a:cs typeface="+mn-cs"/>
              </a:rPr>
              <a:t>Change Journey Map</a:t>
            </a:r>
          </a:p>
        </p:txBody>
      </p:sp>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27103" y="3812209"/>
            <a:ext cx="2085962" cy="1242047"/>
          </a:xfrm>
          <a:prstGeom prst="rect">
            <a:avLst/>
          </a:prstGeom>
          <a:ln>
            <a:noFill/>
          </a:ln>
          <a:effectLst>
            <a:outerShdw blurRad="292100" dist="139700" dir="2700000" algn="tl" rotWithShape="0">
              <a:srgbClr val="333333">
                <a:alpha val="65000"/>
              </a:srgbClr>
            </a:outerShdw>
          </a:effectLst>
        </p:spPr>
      </p:pic>
      <p:sp>
        <p:nvSpPr>
          <p:cNvPr id="23" name="TextBox 22"/>
          <p:cNvSpPr txBox="1"/>
          <p:nvPr/>
        </p:nvSpPr>
        <p:spPr>
          <a:xfrm>
            <a:off x="7017001" y="3637808"/>
            <a:ext cx="2491070" cy="138499"/>
          </a:xfrm>
          <a:prstGeom prst="rect">
            <a:avLst/>
          </a:prstGeom>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2060"/>
                </a:solidFill>
                <a:effectLst/>
                <a:uLnTx/>
                <a:uFillTx/>
                <a:latin typeface="Arial" panose="020B0604020202020204"/>
                <a:ea typeface="+mn-ea"/>
                <a:cs typeface="+mn-cs"/>
              </a:rPr>
              <a:t>Digital Workplace Learning Portal</a:t>
            </a:r>
          </a:p>
        </p:txBody>
      </p:sp>
      <p:graphicFrame>
        <p:nvGraphicFramePr>
          <p:cNvPr id="24" name="Diagram 23"/>
          <p:cNvGraphicFramePr/>
          <p:nvPr/>
        </p:nvGraphicFramePr>
        <p:xfrm>
          <a:off x="89990" y="2953632"/>
          <a:ext cx="6849059" cy="21898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5" name="TextBox 24"/>
          <p:cNvSpPr txBox="1"/>
          <p:nvPr/>
        </p:nvSpPr>
        <p:spPr>
          <a:xfrm>
            <a:off x="12038" y="3437621"/>
            <a:ext cx="1075936"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33A0"/>
                </a:solidFill>
                <a:effectLst/>
                <a:uLnTx/>
                <a:uFillTx/>
                <a:latin typeface="Avenir Book"/>
                <a:ea typeface="+mn-ea"/>
              </a:rPr>
              <a:t>CLIENT IMPACT</a:t>
            </a:r>
          </a:p>
        </p:txBody>
      </p:sp>
      <p:cxnSp>
        <p:nvCxnSpPr>
          <p:cNvPr id="26" name="Straight Connector 25"/>
          <p:cNvCxnSpPr/>
          <p:nvPr/>
        </p:nvCxnSpPr>
        <p:spPr>
          <a:xfrm>
            <a:off x="89990" y="3608328"/>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473607" y="4504027"/>
            <a:ext cx="4043933" cy="455071"/>
          </a:xfrm>
          <a:prstGeom prst="rect">
            <a:avLst/>
          </a:prstGeom>
          <a:solidFill>
            <a:schemeClr val="bg1"/>
          </a:solidFill>
          <a:ln>
            <a:solidFill>
              <a:schemeClr val="bg1">
                <a:lumMod val="75000"/>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281"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28" name="Group 27"/>
          <p:cNvGrpSpPr/>
          <p:nvPr/>
        </p:nvGrpSpPr>
        <p:grpSpPr>
          <a:xfrm>
            <a:off x="2831097" y="4602350"/>
            <a:ext cx="736887" cy="278472"/>
            <a:chOff x="261872" y="4436930"/>
            <a:chExt cx="1462949" cy="518046"/>
          </a:xfrm>
        </p:grpSpPr>
        <p:pic>
          <p:nvPicPr>
            <p:cNvPr id="29" name="Picture 28"/>
            <p:cNvPicPr>
              <a:picLocks/>
            </p:cNvPicPr>
            <p:nvPr/>
          </p:nvPicPr>
          <p:blipFill rotWithShape="1">
            <a:blip r:embed="rId10" cstate="screen">
              <a:extLst>
                <a:ext uri="{28A0092B-C50C-407E-A947-70E740481C1C}">
                  <a14:useLocalDpi xmlns:a14="http://schemas.microsoft.com/office/drawing/2010/main"/>
                </a:ext>
              </a:extLst>
            </a:blip>
            <a:srcRect l="1984" t="2542" r="1984" b="2542"/>
            <a:stretch/>
          </p:blipFill>
          <p:spPr>
            <a:xfrm>
              <a:off x="261872" y="4436930"/>
              <a:ext cx="552853" cy="518046"/>
            </a:xfrm>
            <a:prstGeom prst="rect">
              <a:avLst/>
            </a:prstGeom>
          </p:spPr>
        </p:pic>
        <p:pic>
          <p:nvPicPr>
            <p:cNvPr id="30" name="Picture 29"/>
            <p:cNvPicPr>
              <a:picLocks/>
            </p:cNvPicPr>
            <p:nvPr/>
          </p:nvPicPr>
          <p:blipFill rotWithShape="1">
            <a:blip r:embed="rId11" cstate="screen">
              <a:extLst>
                <a:ext uri="{28A0092B-C50C-407E-A947-70E740481C1C}">
                  <a14:useLocalDpi xmlns:a14="http://schemas.microsoft.com/office/drawing/2010/main"/>
                </a:ext>
              </a:extLst>
            </a:blip>
            <a:srcRect/>
            <a:stretch/>
          </p:blipFill>
          <p:spPr>
            <a:xfrm>
              <a:off x="1171968" y="4436930"/>
              <a:ext cx="552853" cy="518044"/>
            </a:xfrm>
            <a:prstGeom prst="rect">
              <a:avLst/>
            </a:prstGeom>
          </p:spPr>
        </p:pic>
      </p:grpSp>
      <p:sp>
        <p:nvSpPr>
          <p:cNvPr id="31" name="TextBox 30"/>
          <p:cNvSpPr txBox="1"/>
          <p:nvPr/>
        </p:nvSpPr>
        <p:spPr>
          <a:xfrm>
            <a:off x="1532434" y="4576884"/>
            <a:ext cx="832279" cy="346249"/>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lumMod val="50000"/>
                  </a:srgbClr>
                </a:solidFill>
                <a:effectLst/>
                <a:uLnTx/>
                <a:uFillTx/>
                <a:latin typeface="Arial" panose="020B0604020202020204"/>
                <a:ea typeface="+mn-ea"/>
              </a:rPr>
              <a:t>PRODUCTS </a:t>
            </a:r>
          </a:p>
          <a:p>
            <a:pPr marL="0" marR="0" lvl="0" indent="0" algn="l" defTabSz="457079"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FFFFFF">
                    <a:lumMod val="50000"/>
                  </a:srgbClr>
                </a:solidFill>
                <a:effectLst/>
                <a:uLnTx/>
                <a:uFillTx/>
                <a:latin typeface="Arial" panose="020B0604020202020204"/>
                <a:ea typeface="+mn-ea"/>
              </a:rPr>
              <a:t>LEVERAGED</a:t>
            </a:r>
          </a:p>
        </p:txBody>
      </p:sp>
      <p:grpSp>
        <p:nvGrpSpPr>
          <p:cNvPr id="32" name="Group 31"/>
          <p:cNvGrpSpPr/>
          <p:nvPr/>
        </p:nvGrpSpPr>
        <p:grpSpPr>
          <a:xfrm>
            <a:off x="3747928" y="4588415"/>
            <a:ext cx="1318109" cy="290268"/>
            <a:chOff x="3471997" y="1463025"/>
            <a:chExt cx="1318109" cy="290268"/>
          </a:xfrm>
        </p:grpSpPr>
        <p:pic>
          <p:nvPicPr>
            <p:cNvPr id="33" name="Picture 32"/>
            <p:cNvPicPr>
              <a:picLocks/>
            </p:cNvPicPr>
            <p:nvPr/>
          </p:nvPicPr>
          <p:blipFill>
            <a:blip r:embed="rId12" cstate="screen">
              <a:extLst>
                <a:ext uri="{28A0092B-C50C-407E-A947-70E740481C1C}">
                  <a14:useLocalDpi xmlns:a14="http://schemas.microsoft.com/office/drawing/2010/main"/>
                </a:ext>
              </a:extLst>
            </a:blip>
            <a:stretch>
              <a:fillRect/>
            </a:stretch>
          </p:blipFill>
          <p:spPr>
            <a:xfrm>
              <a:off x="3471997" y="1469829"/>
              <a:ext cx="283464" cy="283464"/>
            </a:xfrm>
            <a:prstGeom prst="rect">
              <a:avLst/>
            </a:prstGeom>
          </p:spPr>
        </p:pic>
        <p:pic>
          <p:nvPicPr>
            <p:cNvPr id="34" name="Picture 33"/>
            <p:cNvPicPr>
              <a:picLocks/>
            </p:cNvPicPr>
            <p:nvPr/>
          </p:nvPicPr>
          <p:blipFill rotWithShape="1">
            <a:blip r:embed="rId13" cstate="screen">
              <a:extLst>
                <a:ext uri="{28A0092B-C50C-407E-A947-70E740481C1C}">
                  <a14:useLocalDpi xmlns:a14="http://schemas.microsoft.com/office/drawing/2010/main"/>
                </a:ext>
              </a:extLst>
            </a:blip>
            <a:srcRect/>
            <a:stretch/>
          </p:blipFill>
          <p:spPr>
            <a:xfrm>
              <a:off x="3986659" y="1463025"/>
              <a:ext cx="283464" cy="283464"/>
            </a:xfrm>
            <a:prstGeom prst="rect">
              <a:avLst/>
            </a:prstGeom>
          </p:spPr>
        </p:pic>
        <p:pic>
          <p:nvPicPr>
            <p:cNvPr id="35" name="Picture 34"/>
            <p:cNvPicPr>
              <a:picLocks/>
            </p:cNvPicPr>
            <p:nvPr/>
          </p:nvPicPr>
          <p:blipFill rotWithShape="1">
            <a:blip r:embed="rId14" cstate="screen">
              <a:extLst>
                <a:ext uri="{28A0092B-C50C-407E-A947-70E740481C1C}">
                  <a14:useLocalDpi xmlns:a14="http://schemas.microsoft.com/office/drawing/2010/main"/>
                </a:ext>
              </a:extLst>
            </a:blip>
            <a:srcRect/>
            <a:stretch/>
          </p:blipFill>
          <p:spPr>
            <a:xfrm>
              <a:off x="4506642" y="1463882"/>
              <a:ext cx="283464" cy="283464"/>
            </a:xfrm>
            <a:prstGeom prst="rect">
              <a:avLst/>
            </a:prstGeom>
          </p:spPr>
        </p:pic>
      </p:grpSp>
      <p:sp>
        <p:nvSpPr>
          <p:cNvPr id="37" name="Rectangle 36"/>
          <p:cNvSpPr/>
          <p:nvPr/>
        </p:nvSpPr>
        <p:spPr>
          <a:xfrm>
            <a:off x="431144" y="642148"/>
            <a:ext cx="4998882" cy="276999"/>
          </a:xfrm>
          <a:prstGeom prst="rect">
            <a:avLst/>
          </a:prstGeom>
        </p:spPr>
        <p:txBody>
          <a:bodyPr vert="horz" lIns="0" tIns="0" rIns="0" bIns="0" rtlCol="0" anchor="t">
            <a:noAutofit/>
          </a:bodyPr>
          <a:lstStyle/>
          <a:p>
            <a:pPr marL="0" marR="0" lvl="0" indent="0" algn="l" defTabSz="685783" rtl="0" eaLnBrk="1" fontAlgn="auto"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Helvetica" charset="0"/>
                <a:cs typeface="Arial" panose="020B0604020202020204" pitchFamily="34" charset="0"/>
              </a:rPr>
              <a:t>Driving Adoption for a Digital Workplace</a:t>
            </a:r>
          </a:p>
        </p:txBody>
      </p:sp>
      <p:sp>
        <p:nvSpPr>
          <p:cNvPr id="36" name="Footer Placeholder 35">
            <a:extLst>
              <a:ext uri="{FF2B5EF4-FFF2-40B4-BE49-F238E27FC236}">
                <a16:creationId xmlns:a16="http://schemas.microsoft.com/office/drawing/2014/main" id="{C6DCC72F-7BCC-6545-B4B1-BE9B5D839314}"/>
              </a:ext>
            </a:extLst>
          </p:cNvPr>
          <p:cNvSpPr>
            <a:spLocks noGrp="1"/>
          </p:cNvSpPr>
          <p:nvPr>
            <p:ph type="ftr" sz="quarter" idx="12"/>
          </p:nvPr>
        </p:nvSpPr>
        <p:spPr/>
        <p:txBody>
          <a:bodyPr/>
          <a:lstStyle/>
          <a:p>
            <a:r>
              <a:rPr lang="en-US"/>
              <a:t>© 2020</a:t>
            </a:r>
          </a:p>
        </p:txBody>
      </p:sp>
      <p:sp>
        <p:nvSpPr>
          <p:cNvPr id="38" name="Slide Number Placeholder 37">
            <a:extLst>
              <a:ext uri="{FF2B5EF4-FFF2-40B4-BE49-F238E27FC236}">
                <a16:creationId xmlns:a16="http://schemas.microsoft.com/office/drawing/2014/main" id="{BFA4667F-5D65-4542-96CE-49C3837DF8A6}"/>
              </a:ext>
            </a:extLst>
          </p:cNvPr>
          <p:cNvSpPr>
            <a:spLocks noGrp="1"/>
          </p:cNvSpPr>
          <p:nvPr>
            <p:ph type="sldNum" sz="quarter" idx="13"/>
          </p:nvPr>
        </p:nvSpPr>
        <p:spPr/>
        <p:txBody>
          <a:bodyPr/>
          <a:lstStyle/>
          <a:p>
            <a:fld id="{CDEE2954-54E9-4846-B9AA-9D6731F553AF}" type="slidenum">
              <a:rPr lang="en-US" smtClean="0"/>
              <a:pPr/>
              <a:t>173</a:t>
            </a:fld>
            <a:endParaRPr lang="en-US" dirty="0"/>
          </a:p>
        </p:txBody>
      </p:sp>
      <p:sp>
        <p:nvSpPr>
          <p:cNvPr id="39" name="TextBox 38">
            <a:extLst>
              <a:ext uri="{FF2B5EF4-FFF2-40B4-BE49-F238E27FC236}">
                <a16:creationId xmlns:a16="http://schemas.microsoft.com/office/drawing/2014/main" id="{A39D234C-EAFC-4047-8A57-C555E971F52D}"/>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40375446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day 1 team profiles</a:t>
            </a:r>
          </a:p>
        </p:txBody>
      </p:sp>
      <p:sp>
        <p:nvSpPr>
          <p:cNvPr id="3" name="Rectangle 2"/>
          <p:cNvSpPr/>
          <p:nvPr/>
        </p:nvSpPr>
        <p:spPr>
          <a:xfrm>
            <a:off x="1088214" y="2050753"/>
            <a:ext cx="3657600" cy="1620438"/>
          </a:xfrm>
          <a:prstGeom prst="rect">
            <a:avLst/>
          </a:prstGeom>
        </p:spPr>
        <p:txBody>
          <a:bodyPr wrap="square" lIns="68574" tIns="34287" rIns="68574" bIns="34287">
            <a:spAutoFit/>
          </a:bodyPr>
          <a:lstStyle/>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Highly accomplished Organizational Change Management professional with experience delivering HCM and Organizational Change solutions in client delivery, business development and internal HR lead roles. </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Experienced in Digital technology and highlighting the unique opportunities new technology provides in replacing or supplementing existing systems..</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Dan has 18+ years of experience in change management consulting with a focus on Communications &amp; Learning.</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Currently focused on tech adoption solutions within the organization change management practice, Dan has led Change Management work-streams on several large transformative  technology adoption projects.</a:t>
            </a:r>
          </a:p>
        </p:txBody>
      </p:sp>
      <p:sp>
        <p:nvSpPr>
          <p:cNvPr id="5" name="TextBox 4"/>
          <p:cNvSpPr txBox="1"/>
          <p:nvPr/>
        </p:nvSpPr>
        <p:spPr>
          <a:xfrm>
            <a:off x="155158" y="4111334"/>
            <a:ext cx="828876"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EXPERTISE</a:t>
            </a:r>
          </a:p>
        </p:txBody>
      </p:sp>
      <p:sp>
        <p:nvSpPr>
          <p:cNvPr id="6" name="TextBox 5"/>
          <p:cNvSpPr txBox="1"/>
          <p:nvPr/>
        </p:nvSpPr>
        <p:spPr>
          <a:xfrm>
            <a:off x="1088215" y="3830586"/>
            <a:ext cx="3960290" cy="931018"/>
          </a:xfrm>
          <a:prstGeom prst="rect">
            <a:avLst/>
          </a:prstGeom>
          <a:noFill/>
        </p:spPr>
        <p:txBody>
          <a:bodyPr wrap="square" lIns="68574" tIns="34287" rIns="68574" bIns="34287" rtlCol="0">
            <a:spAutoFit/>
          </a:bodyPr>
          <a:lstStyle/>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Training Strategy, Planning &amp; Development</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Training Delivery</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Comms Strategy &amp; Execution</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Facilitation Specialist</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Solution Development</a:t>
            </a:r>
          </a:p>
          <a:p>
            <a:pPr marL="171450" marR="0" lvl="0" indent="-1714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S PGothic" pitchFamily="34" charset="-128"/>
                <a:cs typeface="+mn-cs"/>
              </a:rPr>
              <a:t>Business Process Redesign</a:t>
            </a:r>
          </a:p>
        </p:txBody>
      </p:sp>
      <p:pic>
        <p:nvPicPr>
          <p:cNvPr id="11" name="Picture 10"/>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2115402" y="696853"/>
            <a:ext cx="914410" cy="914400"/>
          </a:xfrm>
          <a:prstGeom prst="ellipse">
            <a:avLst/>
          </a:prstGeom>
          <a:ln>
            <a:noFill/>
          </a:ln>
          <a:effectLst/>
        </p:spPr>
      </p:pic>
      <p:sp>
        <p:nvSpPr>
          <p:cNvPr id="14" name="TextBox 13">
            <a:extLst>
              <a:ext uri="{FF2B5EF4-FFF2-40B4-BE49-F238E27FC236}">
                <a16:creationId xmlns:a16="http://schemas.microsoft.com/office/drawing/2014/main" id="{0B60C8C3-1BD4-3241-99D3-5904CCAC9D5D}"/>
              </a:ext>
            </a:extLst>
          </p:cNvPr>
          <p:cNvSpPr txBox="1"/>
          <p:nvPr/>
        </p:nvSpPr>
        <p:spPr>
          <a:xfrm>
            <a:off x="5077479" y="1620135"/>
            <a:ext cx="2919554" cy="338554"/>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venir Roman" panose="02000503020000020003" pitchFamily="2" charset="0"/>
                <a:ea typeface="+mn-ea"/>
                <a:cs typeface="Calibri" panose="020F0502020204030204" pitchFamily="34" charset="0"/>
              </a:rPr>
              <a:t>ANTONY GREEN</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latin typeface="Avenir Roman" panose="02000503020000020003" pitchFamily="2" charset="0"/>
                <a:cs typeface="Calibri" panose="020F0502020204030204" pitchFamily="34" charset="0"/>
              </a:rPr>
              <a:t>UK OCM LEAD</a:t>
            </a:r>
            <a:endParaRPr kumimoji="0" lang="en-US" sz="1100" i="0" u="none" strike="noStrike" kern="1200" cap="none" spc="0" normalizeH="0" baseline="0" noProof="0" dirty="0">
              <a:ln>
                <a:noFill/>
              </a:ln>
              <a:solidFill>
                <a:schemeClr val="tx1">
                  <a:lumMod val="65000"/>
                  <a:lumOff val="35000"/>
                </a:schemeClr>
              </a:solidFill>
              <a:effectLst/>
              <a:uLnTx/>
              <a:uFillTx/>
              <a:latin typeface="Avenir Roman" panose="02000503020000020003" pitchFamily="2" charset="0"/>
              <a:cs typeface="Calibri" panose="020F0502020204030204" pitchFamily="34" charset="0"/>
            </a:endParaRPr>
          </a:p>
        </p:txBody>
      </p:sp>
      <p:sp>
        <p:nvSpPr>
          <p:cNvPr id="21" name="Rectangle 20"/>
          <p:cNvSpPr/>
          <p:nvPr/>
        </p:nvSpPr>
        <p:spPr>
          <a:xfrm>
            <a:off x="4826948" y="2050753"/>
            <a:ext cx="3657600" cy="1569660"/>
          </a:xfrm>
          <a:prstGeom prst="rect">
            <a:avLst/>
          </a:prstGeom>
        </p:spPr>
        <p:txBody>
          <a:bodyPr wrap="square">
            <a:spAutoFit/>
          </a:bodyPr>
          <a:lstStyle/>
          <a:p>
            <a:pPr marL="171450" marR="0" lvl="0" indent="-171450" algn="l" defTabSz="685800" rtl="0" eaLnBrk="1" fontAlgn="base" latinLnBrk="0" hangingPunct="1">
              <a:lnSpc>
                <a:spcPct val="100000"/>
              </a:lnSpc>
              <a:spcBef>
                <a:spcPct val="0"/>
              </a:spcBef>
              <a:spcAft>
                <a:spcPct val="0"/>
              </a:spcAft>
              <a:buClr>
                <a:srgbClr val="00195A"/>
              </a:buClr>
              <a:buSzTx/>
              <a:buFont typeface="Arial" panose="020B0604020202020204" pitchFamily="34" charset="0"/>
              <a:buChar char="•"/>
              <a:tabLst/>
              <a:defRPr/>
            </a:pPr>
            <a:r>
              <a:rPr kumimoji="0" lang="en-GB"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n-ea"/>
                <a:cs typeface="Arial" pitchFamily="34" charset="0"/>
              </a:rPr>
              <a:t>Experienced digital transformation consultant with successful engagements in change management, organisational transformation and digital strategy. Antony has more than twenty years of experience in digital, working initially in establishing digital capabilities in creative businesses (operations), </a:t>
            </a:r>
            <a:br>
              <a:rPr kumimoji="0" lang="en-GB"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n-ea"/>
                <a:cs typeface="Arial" pitchFamily="34" charset="0"/>
              </a:rPr>
            </a:br>
            <a:r>
              <a:rPr kumimoji="0" lang="en-GB"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n-ea"/>
                <a:cs typeface="Arial" pitchFamily="34" charset="0"/>
              </a:rPr>
              <a:t>then systems and service development (delivery), organisational design (strategy) and organisational change management (OCM).</a:t>
            </a:r>
          </a:p>
          <a:p>
            <a:pPr marL="171450" marR="0" lvl="0" indent="-171450" algn="l" defTabSz="685800" rtl="0" eaLnBrk="1" fontAlgn="base" latinLnBrk="0" hangingPunct="1">
              <a:lnSpc>
                <a:spcPct val="100000"/>
              </a:lnSpc>
              <a:spcBef>
                <a:spcPct val="0"/>
              </a:spcBef>
              <a:spcAft>
                <a:spcPct val="0"/>
              </a:spcAft>
              <a:buClr>
                <a:srgbClr val="00195A"/>
              </a:buClr>
              <a:buSzTx/>
              <a:buFont typeface="Arial" panose="020B0604020202020204" pitchFamily="34" charset="0"/>
              <a:buChar char="•"/>
              <a:tabLst/>
              <a:defRPr/>
            </a:pPr>
            <a:r>
              <a:rPr kumimoji="0" lang="en-GB"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n-ea"/>
                <a:cs typeface="Arial" pitchFamily="34" charset="0"/>
              </a:rPr>
              <a:t>Antony has broad sector experience, notably in media and telecoms, pharmaceutical, creative agencies and the arts.</a:t>
            </a:r>
          </a:p>
          <a:p>
            <a:pPr marL="171450" marR="0" lvl="0" indent="-171450" algn="l" defTabSz="685800" rtl="0" eaLnBrk="1" fontAlgn="base" latinLnBrk="0" hangingPunct="1">
              <a:lnSpc>
                <a:spcPct val="100000"/>
              </a:lnSpc>
              <a:spcBef>
                <a:spcPct val="0"/>
              </a:spcBef>
              <a:spcAft>
                <a:spcPct val="0"/>
              </a:spcAft>
              <a:buClr>
                <a:srgbClr val="00195A"/>
              </a:buClr>
              <a:buSzTx/>
              <a:buFont typeface="Arial" panose="020B0604020202020204" pitchFamily="34" charset="0"/>
              <a:buChar char="•"/>
              <a:tabLst/>
              <a:defRPr/>
            </a:pPr>
            <a:r>
              <a:rPr kumimoji="0" lang="en-GB"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n-ea"/>
                <a:cs typeface="Arial" pitchFamily="34" charset="0"/>
              </a:rPr>
              <a:t>With experience of multiple working cultures and organisational models, Antony has great empathy and strong interpersonal skills, complemented by senior level experience of managing cross-functional teams and stakeholder engagement in multiple countries and regions.</a:t>
            </a:r>
          </a:p>
        </p:txBody>
      </p:sp>
      <p:pic>
        <p:nvPicPr>
          <p:cNvPr id="23" name="Picture 22"/>
          <p:cNvPicPr>
            <a:picLocks noChangeAspect="1"/>
          </p:cNvPicPr>
          <p:nvPr/>
        </p:nvPicPr>
        <p:blipFill>
          <a:blip r:embed="rId3" cstate="print">
            <a:grayscl/>
            <a:extLst>
              <a:ext uri="{28A0092B-C50C-407E-A947-70E740481C1C}">
                <a14:useLocalDpi xmlns:a14="http://schemas.microsoft.com/office/drawing/2010/main"/>
              </a:ext>
            </a:extLst>
          </a:blip>
          <a:stretch>
            <a:fillRect/>
          </a:stretch>
        </p:blipFill>
        <p:spPr>
          <a:xfrm>
            <a:off x="6080056" y="715583"/>
            <a:ext cx="914400" cy="914400"/>
          </a:xfrm>
          <a:prstGeom prst="ellipse">
            <a:avLst/>
          </a:prstGeom>
          <a:ln>
            <a:noFill/>
          </a:ln>
          <a:effectLst/>
        </p:spPr>
      </p:pic>
      <p:sp>
        <p:nvSpPr>
          <p:cNvPr id="24" name="TextBox 23">
            <a:extLst>
              <a:ext uri="{FF2B5EF4-FFF2-40B4-BE49-F238E27FC236}">
                <a16:creationId xmlns:a16="http://schemas.microsoft.com/office/drawing/2014/main" id="{0B60C8C3-1BD4-3241-99D3-5904CCAC9D5D}"/>
              </a:ext>
            </a:extLst>
          </p:cNvPr>
          <p:cNvSpPr txBox="1"/>
          <p:nvPr/>
        </p:nvSpPr>
        <p:spPr>
          <a:xfrm>
            <a:off x="1088215" y="1620135"/>
            <a:ext cx="2919554" cy="338554"/>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venir Roman" panose="02000503020000020003" pitchFamily="2" charset="0"/>
                <a:ea typeface="+mn-ea"/>
                <a:cs typeface="Calibri" panose="020F0502020204030204" pitchFamily="34" charset="0"/>
              </a:rPr>
              <a:t>DAN OTT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noProof="0" dirty="0">
                <a:solidFill>
                  <a:schemeClr val="tx1">
                    <a:lumMod val="65000"/>
                    <a:lumOff val="35000"/>
                  </a:schemeClr>
                </a:solidFill>
                <a:latin typeface="Avenir Roman" panose="02000503020000020003" pitchFamily="2" charset="0"/>
                <a:cs typeface="Calibri" panose="020F0502020204030204" pitchFamily="34" charset="0"/>
              </a:rPr>
              <a:t>US OCM LEAD</a:t>
            </a:r>
            <a:endParaRPr kumimoji="0" lang="en-US" sz="1100" i="0" u="none" strike="noStrike" kern="1200" cap="none" spc="0" normalizeH="0" baseline="0" noProof="0" dirty="0">
              <a:ln>
                <a:noFill/>
              </a:ln>
              <a:solidFill>
                <a:schemeClr val="tx1">
                  <a:lumMod val="65000"/>
                  <a:lumOff val="35000"/>
                </a:schemeClr>
              </a:solidFill>
              <a:effectLst/>
              <a:uLnTx/>
              <a:uFillTx/>
              <a:latin typeface="Avenir Roman" panose="02000503020000020003" pitchFamily="2" charset="0"/>
              <a:cs typeface="Calibri" panose="020F0502020204030204" pitchFamily="34" charset="0"/>
            </a:endParaRPr>
          </a:p>
        </p:txBody>
      </p:sp>
      <p:sp>
        <p:nvSpPr>
          <p:cNvPr id="26" name="TextBox 25"/>
          <p:cNvSpPr txBox="1"/>
          <p:nvPr/>
        </p:nvSpPr>
        <p:spPr>
          <a:xfrm>
            <a:off x="-375441" y="2583363"/>
            <a:ext cx="1359475"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BACKGROUND</a:t>
            </a:r>
          </a:p>
        </p:txBody>
      </p:sp>
      <p:sp>
        <p:nvSpPr>
          <p:cNvPr id="27" name="Rectangle 26"/>
          <p:cNvSpPr/>
          <p:nvPr/>
        </p:nvSpPr>
        <p:spPr>
          <a:xfrm>
            <a:off x="4826948" y="3897268"/>
            <a:ext cx="3944661" cy="797654"/>
          </a:xfrm>
          <a:prstGeom prst="rect">
            <a:avLst/>
          </a:prstGeom>
        </p:spPr>
        <p:txBody>
          <a:bodyPr wrap="square">
            <a:spAutoFit/>
          </a:bodyPr>
          <a:lstStyle/>
          <a:p>
            <a:pPr marL="171450" lvl="1" indent="-171450" defTabSz="685800" eaLnBrk="0" hangingPunct="0">
              <a:lnSpc>
                <a:spcPts val="1125"/>
              </a:lnSpc>
              <a:buClr>
                <a:srgbClr val="00195A"/>
              </a:buClr>
              <a:buFont typeface="Arial" panose="020B0604020202020204" pitchFamily="34" charset="0"/>
              <a:buChar char="•"/>
              <a:defRPr/>
            </a:pPr>
            <a:r>
              <a:rPr lang="en-GB" sz="800" dirty="0">
                <a:solidFill>
                  <a:schemeClr val="tx1">
                    <a:lumMod val="65000"/>
                    <a:lumOff val="35000"/>
                  </a:schemeClr>
                </a:solidFill>
                <a:latin typeface="+mj-lt"/>
                <a:cs typeface="Arial" pitchFamily="34" charset="0"/>
              </a:rPr>
              <a:t>Organisational Design, Target Operating Model, Pre &amp; Post-Merger Operational and Culture Change, Change Readiness and Change Impact Assessment, Internal </a:t>
            </a:r>
            <a:r>
              <a:rPr lang="en-GB" sz="800" dirty="0" err="1">
                <a:solidFill>
                  <a:schemeClr val="tx1">
                    <a:lumMod val="65000"/>
                    <a:lumOff val="35000"/>
                  </a:schemeClr>
                </a:solidFill>
                <a:latin typeface="+mj-lt"/>
                <a:cs typeface="Arial" pitchFamily="34" charset="0"/>
              </a:rPr>
              <a:t>Comms</a:t>
            </a:r>
            <a:r>
              <a:rPr lang="en-GB" sz="800" dirty="0">
                <a:solidFill>
                  <a:schemeClr val="tx1">
                    <a:lumMod val="65000"/>
                    <a:lumOff val="35000"/>
                  </a:schemeClr>
                </a:solidFill>
                <a:latin typeface="+mj-lt"/>
                <a:cs typeface="Arial" pitchFamily="34" charset="0"/>
              </a:rPr>
              <a:t>, Vendor Assessment, Multi-supplier Collaboration, Digital Strategy, Skills and Role Assessment, Programme Recovery, Communities of Practice, Design Thinking</a:t>
            </a:r>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p:txBody>
          <a:bodyPr/>
          <a:lstStyle/>
          <a:p>
            <a:r>
              <a:rPr lang="en-US"/>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p:txBody>
          <a:bodyPr/>
          <a:lstStyle/>
          <a:p>
            <a:fld id="{CDEE2954-54E9-4846-B9AA-9D6731F553AF}" type="slidenum">
              <a:rPr lang="en-US" smtClean="0"/>
              <a:pPr/>
              <a:t>174</a:t>
            </a:fld>
            <a:endParaRPr lang="en-US" dirty="0"/>
          </a:p>
        </p:txBody>
      </p:sp>
    </p:spTree>
    <p:extLst>
      <p:ext uri="{BB962C8B-B14F-4D97-AF65-F5344CB8AC3E}">
        <p14:creationId xmlns:p14="http://schemas.microsoft.com/office/powerpoint/2010/main" val="34137434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FE4F92-F9BE-6042-BBB3-70B4C5B1A04B}"/>
              </a:ext>
            </a:extLst>
          </p:cNvPr>
          <p:cNvSpPr>
            <a:spLocks noGrp="1"/>
          </p:cNvSpPr>
          <p:nvPr>
            <p:ph type="title"/>
          </p:nvPr>
        </p:nvSpPr>
        <p:spPr/>
        <p:txBody>
          <a:bodyPr/>
          <a:lstStyle/>
          <a:p>
            <a:r>
              <a:rPr lang="en-US" dirty="0"/>
              <a:t>Governance &amp; Team</a:t>
            </a:r>
          </a:p>
        </p:txBody>
      </p:sp>
      <p:sp>
        <p:nvSpPr>
          <p:cNvPr id="2" name="Footer Placeholder 1">
            <a:extLst>
              <a:ext uri="{FF2B5EF4-FFF2-40B4-BE49-F238E27FC236}">
                <a16:creationId xmlns:a16="http://schemas.microsoft.com/office/drawing/2014/main" id="{A32F188D-2791-6349-A5F8-D53EBE9CB53A}"/>
              </a:ext>
            </a:extLst>
          </p:cNvPr>
          <p:cNvSpPr>
            <a:spLocks noGrp="1"/>
          </p:cNvSpPr>
          <p:nvPr>
            <p:ph type="ftr" sz="quarter" idx="10"/>
          </p:nvPr>
        </p:nvSpPr>
        <p:spPr/>
        <p:txBody>
          <a:bodyPr/>
          <a:lstStyle/>
          <a:p>
            <a:r>
              <a:rPr lang="en-US"/>
              <a:t>© 2020</a:t>
            </a:r>
          </a:p>
        </p:txBody>
      </p:sp>
      <p:sp>
        <p:nvSpPr>
          <p:cNvPr id="3" name="Slide Number Placeholder 2">
            <a:extLst>
              <a:ext uri="{FF2B5EF4-FFF2-40B4-BE49-F238E27FC236}">
                <a16:creationId xmlns:a16="http://schemas.microsoft.com/office/drawing/2014/main" id="{4051A844-3CB4-4043-B452-FE0B26C9F782}"/>
              </a:ext>
            </a:extLst>
          </p:cNvPr>
          <p:cNvSpPr>
            <a:spLocks noGrp="1"/>
          </p:cNvSpPr>
          <p:nvPr>
            <p:ph type="sldNum" sz="quarter" idx="11"/>
          </p:nvPr>
        </p:nvSpPr>
        <p:spPr/>
        <p:txBody>
          <a:bodyPr/>
          <a:lstStyle/>
          <a:p>
            <a:fld id="{CDEE2954-54E9-4846-B9AA-9D6731F553AF}" type="slidenum">
              <a:rPr lang="en-US" smtClean="0"/>
              <a:pPr/>
              <a:t>175</a:t>
            </a:fld>
            <a:endParaRPr lang="en-US" dirty="0"/>
          </a:p>
        </p:txBody>
      </p:sp>
    </p:spTree>
    <p:extLst>
      <p:ext uri="{BB962C8B-B14F-4D97-AF65-F5344CB8AC3E}">
        <p14:creationId xmlns:p14="http://schemas.microsoft.com/office/powerpoint/2010/main" val="339064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EC42E5-948D-8046-BEFA-134453E1DC2A}"/>
              </a:ext>
            </a:extLst>
          </p:cNvPr>
          <p:cNvSpPr>
            <a:spLocks noGrp="1"/>
          </p:cNvSpPr>
          <p:nvPr>
            <p:ph type="title"/>
          </p:nvPr>
        </p:nvSpPr>
        <p:spPr>
          <a:xfrm>
            <a:off x="322521" y="303978"/>
            <a:ext cx="6630730" cy="369332"/>
          </a:xfrm>
        </p:spPr>
        <p:txBody>
          <a:bodyPr/>
          <a:lstStyle/>
          <a:p>
            <a:r>
              <a:rPr lang="en-US" dirty="0"/>
              <a:t>Risk increases in highly complex and time-constrained delivery scenarios like Project Fiore</a:t>
            </a:r>
          </a:p>
        </p:txBody>
      </p:sp>
      <p:sp>
        <p:nvSpPr>
          <p:cNvPr id="2" name="Footer Placeholder 1">
            <a:extLst>
              <a:ext uri="{FF2B5EF4-FFF2-40B4-BE49-F238E27FC236}">
                <a16:creationId xmlns:a16="http://schemas.microsoft.com/office/drawing/2014/main" id="{0F1ECB12-ECD7-7042-8AB1-6DD855962010}"/>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29BDF245-B64F-8645-AFB2-87B816D8003C}"/>
              </a:ext>
            </a:extLst>
          </p:cNvPr>
          <p:cNvSpPr>
            <a:spLocks noGrp="1"/>
          </p:cNvSpPr>
          <p:nvPr>
            <p:ph type="sldNum" sz="quarter" idx="13"/>
          </p:nvPr>
        </p:nvSpPr>
        <p:spPr/>
        <p:txBody>
          <a:bodyPr/>
          <a:lstStyle/>
          <a:p>
            <a:fld id="{CDEE2954-54E9-4846-B9AA-9D6731F553AF}" type="slidenum">
              <a:rPr lang="en-US" smtClean="0"/>
              <a:pPr/>
              <a:t>176</a:t>
            </a:fld>
            <a:endParaRPr lang="en-US"/>
          </a:p>
        </p:txBody>
      </p:sp>
      <p:grpSp>
        <p:nvGrpSpPr>
          <p:cNvPr id="3" name="Group 2"/>
          <p:cNvGrpSpPr/>
          <p:nvPr/>
        </p:nvGrpSpPr>
        <p:grpSpPr>
          <a:xfrm>
            <a:off x="711745" y="1713178"/>
            <a:ext cx="8237722" cy="763520"/>
            <a:chOff x="711745" y="1713178"/>
            <a:chExt cx="8237722" cy="763520"/>
          </a:xfrm>
        </p:grpSpPr>
        <p:sp>
          <p:nvSpPr>
            <p:cNvPr id="36" name="TextBox 35">
              <a:extLst>
                <a:ext uri="{FF2B5EF4-FFF2-40B4-BE49-F238E27FC236}">
                  <a16:creationId xmlns:a16="http://schemas.microsoft.com/office/drawing/2014/main" id="{8BC8AD49-9CE5-5C4F-B823-508458CA838F}"/>
                </a:ext>
              </a:extLst>
            </p:cNvPr>
            <p:cNvSpPr txBox="1"/>
            <p:nvPr/>
          </p:nvSpPr>
          <p:spPr bwMode="auto">
            <a:xfrm>
              <a:off x="711745" y="1948092"/>
              <a:ext cx="3711171" cy="528606"/>
            </a:xfrm>
            <a:prstGeom prst="rect">
              <a:avLst/>
            </a:prstGeom>
            <a:noFill/>
            <a:ln w="9525">
              <a:noFill/>
              <a:miter lim="800000"/>
              <a:headEnd/>
              <a:tailEnd/>
            </a:ln>
          </p:spPr>
          <p:txBody>
            <a:bodyPr wrap="square" lIns="91440" tIns="45720" rIns="91440" bIns="45720" rtlCol="0">
              <a:prstTxWarp prst="textNoShape">
                <a:avLst/>
              </a:prstTxWarp>
              <a:spAutoFit/>
            </a:bodyPr>
            <a:lstStyle/>
            <a:p>
              <a:pPr defTabSz="456782" eaLnBrk="0" hangingPunct="0">
                <a:lnSpc>
                  <a:spcPct val="90000"/>
                </a:lnSpc>
                <a:spcAft>
                  <a:spcPts val="200"/>
                </a:spcAft>
                <a:defRPr/>
              </a:pPr>
              <a:r>
                <a:rPr lang="en-US" sz="1050" dirty="0">
                  <a:solidFill>
                    <a:srgbClr val="141414"/>
                  </a:solidFill>
                </a:rPr>
                <a:t>Various program tracks within Project Fiore creating conflicting plans how to best address changing corporate and consumer needs</a:t>
              </a:r>
              <a:endParaRPr lang="en-US" sz="1200" dirty="0">
                <a:solidFill>
                  <a:srgbClr val="141414"/>
                </a:solidFill>
              </a:endParaRPr>
            </a:p>
          </p:txBody>
        </p:sp>
        <p:sp>
          <p:nvSpPr>
            <p:cNvPr id="40" name="TextBox 39">
              <a:extLst>
                <a:ext uri="{FF2B5EF4-FFF2-40B4-BE49-F238E27FC236}">
                  <a16:creationId xmlns:a16="http://schemas.microsoft.com/office/drawing/2014/main" id="{10F07C27-3535-204A-8367-724C5BC1110B}"/>
                </a:ext>
              </a:extLst>
            </p:cNvPr>
            <p:cNvSpPr txBox="1"/>
            <p:nvPr/>
          </p:nvSpPr>
          <p:spPr bwMode="auto">
            <a:xfrm>
              <a:off x="711745" y="1713178"/>
              <a:ext cx="3054105" cy="219256"/>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911658">
                <a:defRPr/>
              </a:pPr>
              <a:r>
                <a:rPr lang="en-US" sz="1000" b="1" dirty="0">
                  <a:solidFill>
                    <a:srgbClr val="141414"/>
                  </a:solidFill>
                </a:rPr>
                <a:t>MISALIGNMENT OF FIORE GOALS</a:t>
              </a:r>
            </a:p>
          </p:txBody>
        </p:sp>
        <p:sp>
          <p:nvSpPr>
            <p:cNvPr id="51" name="TextBox 50">
              <a:extLst>
                <a:ext uri="{FF2B5EF4-FFF2-40B4-BE49-F238E27FC236}">
                  <a16:creationId xmlns:a16="http://schemas.microsoft.com/office/drawing/2014/main" id="{45659932-4F21-114C-AD2B-5C8F473D4890}"/>
                </a:ext>
              </a:extLst>
            </p:cNvPr>
            <p:cNvSpPr txBox="1"/>
            <p:nvPr/>
          </p:nvSpPr>
          <p:spPr bwMode="auto">
            <a:xfrm>
              <a:off x="5108987" y="1950426"/>
              <a:ext cx="3840480" cy="415498"/>
            </a:xfrm>
            <a:prstGeom prst="rect">
              <a:avLst/>
            </a:prstGeom>
            <a:noFill/>
            <a:ln w="9525">
              <a:noFill/>
              <a:miter lim="800000"/>
              <a:headEnd/>
              <a:tailEnd/>
            </a:ln>
          </p:spPr>
          <p:txBody>
            <a:bodyPr wrap="square" lIns="91440" tIns="45720" rIns="91440" bIns="45720" rtlCol="0">
              <a:prstTxWarp prst="textNoShape">
                <a:avLst/>
              </a:prstTxWarp>
              <a:spAutoFit/>
            </a:bodyPr>
            <a:lstStyle/>
            <a:p>
              <a:pPr lvl="0" defTabSz="911658">
                <a:defRPr/>
              </a:pPr>
              <a:r>
                <a:rPr lang="en-US" sz="1050" dirty="0">
                  <a:solidFill>
                    <a:srgbClr val="141414"/>
                  </a:solidFill>
                </a:rPr>
                <a:t>Alignment to vision and the overall WBA business strategy</a:t>
              </a:r>
            </a:p>
            <a:p>
              <a:pPr lvl="0" defTabSz="911658">
                <a:defRPr/>
              </a:pPr>
              <a:r>
                <a:rPr lang="en-US" sz="1050" dirty="0">
                  <a:solidFill>
                    <a:srgbClr val="141414"/>
                  </a:solidFill>
                </a:rPr>
                <a:t>&amp; prioritize the necessary capabilities for investment</a:t>
              </a:r>
            </a:p>
          </p:txBody>
        </p:sp>
        <p:sp>
          <p:nvSpPr>
            <p:cNvPr id="52" name="TextBox 51">
              <a:extLst>
                <a:ext uri="{FF2B5EF4-FFF2-40B4-BE49-F238E27FC236}">
                  <a16:creationId xmlns:a16="http://schemas.microsoft.com/office/drawing/2014/main" id="{CAE44A98-B091-0B46-9460-2FF16216F32B}"/>
                </a:ext>
              </a:extLst>
            </p:cNvPr>
            <p:cNvSpPr txBox="1"/>
            <p:nvPr/>
          </p:nvSpPr>
          <p:spPr bwMode="auto">
            <a:xfrm>
              <a:off x="5108987" y="1713178"/>
              <a:ext cx="3306776" cy="211562"/>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911658">
                <a:defRPr/>
              </a:pPr>
              <a:r>
                <a:rPr lang="en-US" sz="1000" b="1" dirty="0">
                  <a:solidFill>
                    <a:srgbClr val="141414"/>
                  </a:solidFill>
                </a:rPr>
                <a:t>ALIGN ON FIORE VISION &amp; NEEDED CAPABILITIES</a:t>
              </a:r>
            </a:p>
          </p:txBody>
        </p:sp>
        <p:cxnSp>
          <p:nvCxnSpPr>
            <p:cNvPr id="7" name="Straight Arrow Connector 6">
              <a:extLst>
                <a:ext uri="{FF2B5EF4-FFF2-40B4-BE49-F238E27FC236}">
                  <a16:creationId xmlns:a16="http://schemas.microsoft.com/office/drawing/2014/main" id="{6A270E99-4E61-DD47-987C-ABBD5CE7719E}"/>
                </a:ext>
              </a:extLst>
            </p:cNvPr>
            <p:cNvCxnSpPr>
              <a:cxnSpLocks/>
            </p:cNvCxnSpPr>
            <p:nvPr/>
          </p:nvCxnSpPr>
          <p:spPr>
            <a:xfrm>
              <a:off x="3366784" y="1818959"/>
              <a:ext cx="1582903"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11745" y="2544469"/>
            <a:ext cx="8054842" cy="618502"/>
            <a:chOff x="711745" y="2544469"/>
            <a:chExt cx="8054842" cy="618502"/>
          </a:xfrm>
        </p:grpSpPr>
        <p:sp>
          <p:nvSpPr>
            <p:cNvPr id="46" name="TextBox 45">
              <a:extLst>
                <a:ext uri="{FF2B5EF4-FFF2-40B4-BE49-F238E27FC236}">
                  <a16:creationId xmlns:a16="http://schemas.microsoft.com/office/drawing/2014/main" id="{FE7478B9-2971-114E-BC53-F94D727799E3}"/>
                </a:ext>
              </a:extLst>
            </p:cNvPr>
            <p:cNvSpPr txBox="1"/>
            <p:nvPr/>
          </p:nvSpPr>
          <p:spPr bwMode="auto">
            <a:xfrm>
              <a:off x="711745" y="2747473"/>
              <a:ext cx="3831680" cy="415498"/>
            </a:xfrm>
            <a:prstGeom prst="rect">
              <a:avLst/>
            </a:prstGeom>
            <a:noFill/>
            <a:ln w="9525">
              <a:noFill/>
              <a:miter lim="800000"/>
              <a:headEnd/>
              <a:tailEnd/>
            </a:ln>
          </p:spPr>
          <p:txBody>
            <a:bodyPr wrap="square" lIns="91440" tIns="45720" rIns="91440" bIns="45720" rtlCol="0">
              <a:prstTxWarp prst="textNoShape">
                <a:avLst/>
              </a:prstTxWarp>
              <a:spAutoFit/>
            </a:bodyPr>
            <a:lstStyle/>
            <a:p>
              <a:pPr lvl="0" defTabSz="911658">
                <a:defRPr/>
              </a:pPr>
              <a:r>
                <a:rPr lang="en-US" sz="1050" dirty="0">
                  <a:solidFill>
                    <a:srgbClr val="141414"/>
                  </a:solidFill>
                </a:rPr>
                <a:t>Significant technological impacts and interdependencies cross tracks which affects multiple functions and geographies</a:t>
              </a:r>
            </a:p>
          </p:txBody>
        </p:sp>
        <p:sp>
          <p:nvSpPr>
            <p:cNvPr id="47" name="TextBox 46">
              <a:extLst>
                <a:ext uri="{FF2B5EF4-FFF2-40B4-BE49-F238E27FC236}">
                  <a16:creationId xmlns:a16="http://schemas.microsoft.com/office/drawing/2014/main" id="{25F3F48D-13A8-2641-B490-1890601CFBEA}"/>
                </a:ext>
              </a:extLst>
            </p:cNvPr>
            <p:cNvSpPr txBox="1"/>
            <p:nvPr/>
          </p:nvSpPr>
          <p:spPr bwMode="auto">
            <a:xfrm>
              <a:off x="711745" y="2544469"/>
              <a:ext cx="2926080" cy="219256"/>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911658">
                <a:defRPr/>
              </a:pPr>
              <a:r>
                <a:rPr lang="en-US" sz="1000" b="1" dirty="0">
                  <a:solidFill>
                    <a:srgbClr val="141414"/>
                  </a:solidFill>
                </a:rPr>
                <a:t>HIGH PROGRAM COMPLEXITY</a:t>
              </a:r>
            </a:p>
          </p:txBody>
        </p:sp>
        <p:sp>
          <p:nvSpPr>
            <p:cNvPr id="57" name="TextBox 56">
              <a:extLst>
                <a:ext uri="{FF2B5EF4-FFF2-40B4-BE49-F238E27FC236}">
                  <a16:creationId xmlns:a16="http://schemas.microsoft.com/office/drawing/2014/main" id="{26BD3C69-AACE-D045-B7CB-F6FC2893AF77}"/>
                </a:ext>
              </a:extLst>
            </p:cNvPr>
            <p:cNvSpPr txBox="1"/>
            <p:nvPr/>
          </p:nvSpPr>
          <p:spPr bwMode="auto">
            <a:xfrm>
              <a:off x="5108987" y="2749807"/>
              <a:ext cx="3657600" cy="369332"/>
            </a:xfrm>
            <a:prstGeom prst="rect">
              <a:avLst/>
            </a:prstGeom>
            <a:noFill/>
            <a:ln w="9525">
              <a:noFill/>
              <a:miter lim="800000"/>
              <a:headEnd/>
              <a:tailEnd/>
            </a:ln>
          </p:spPr>
          <p:txBody>
            <a:bodyPr wrap="square" lIns="91440" tIns="45720" rIns="91440" bIns="0" rtlCol="0">
              <a:prstTxWarp prst="textNoShape">
                <a:avLst/>
              </a:prstTxWarp>
              <a:spAutoFit/>
            </a:bodyPr>
            <a:lstStyle/>
            <a:p>
              <a:pPr lvl="0" defTabSz="911658">
                <a:defRPr/>
              </a:pPr>
              <a:r>
                <a:rPr lang="en-US" sz="1050" dirty="0">
                  <a:solidFill>
                    <a:srgbClr val="141414"/>
                  </a:solidFill>
                </a:rPr>
                <a:t>Global Transformation Office supported by local presence at both Walgreens &amp; Boots driving Project Fiore</a:t>
              </a:r>
            </a:p>
          </p:txBody>
        </p:sp>
        <p:sp>
          <p:nvSpPr>
            <p:cNvPr id="61" name="TextBox 60">
              <a:extLst>
                <a:ext uri="{FF2B5EF4-FFF2-40B4-BE49-F238E27FC236}">
                  <a16:creationId xmlns:a16="http://schemas.microsoft.com/office/drawing/2014/main" id="{16564571-4B41-004C-990E-0B6A229DF1F5}"/>
                </a:ext>
              </a:extLst>
            </p:cNvPr>
            <p:cNvSpPr txBox="1"/>
            <p:nvPr/>
          </p:nvSpPr>
          <p:spPr bwMode="auto">
            <a:xfrm>
              <a:off x="5108987" y="2574316"/>
              <a:ext cx="3566160" cy="211562"/>
            </a:xfrm>
            <a:prstGeom prst="rect">
              <a:avLst/>
            </a:prstGeom>
            <a:noFill/>
            <a:ln w="9525">
              <a:noFill/>
              <a:miter lim="800000"/>
              <a:headEnd/>
              <a:tailEnd/>
            </a:ln>
          </p:spPr>
          <p:txBody>
            <a:bodyPr wrap="square" lIns="57115" tIns="28558" rIns="57115" bIns="28558" rtlCol="0">
              <a:prstTxWarp prst="textNoShape">
                <a:avLst/>
              </a:prstTxWarp>
              <a:spAutoFit/>
            </a:bodyPr>
            <a:lstStyle/>
            <a:p>
              <a:pPr defTabSz="456782" eaLnBrk="0" hangingPunct="0">
                <a:defRPr/>
              </a:pPr>
              <a:r>
                <a:rPr lang="en-US" sz="1000" b="1" dirty="0">
                  <a:solidFill>
                    <a:srgbClr val="141414"/>
                  </a:solidFill>
                </a:rPr>
                <a:t>GLOBAL &amp; LOCAL PROGRAM LEADERSHIP</a:t>
              </a:r>
            </a:p>
          </p:txBody>
        </p:sp>
        <p:cxnSp>
          <p:nvCxnSpPr>
            <p:cNvPr id="34" name="Straight Arrow Connector 33">
              <a:extLst>
                <a:ext uri="{FF2B5EF4-FFF2-40B4-BE49-F238E27FC236}">
                  <a16:creationId xmlns:a16="http://schemas.microsoft.com/office/drawing/2014/main" id="{9DC10D72-BC84-C542-ACDD-F6B004D6342C}"/>
                </a:ext>
              </a:extLst>
            </p:cNvPr>
            <p:cNvCxnSpPr>
              <a:cxnSpLocks/>
            </p:cNvCxnSpPr>
            <p:nvPr/>
          </p:nvCxnSpPr>
          <p:spPr>
            <a:xfrm>
              <a:off x="3071191" y="2654097"/>
              <a:ext cx="1878496"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711745" y="3251931"/>
            <a:ext cx="7871962" cy="639778"/>
            <a:chOff x="711745" y="3251931"/>
            <a:chExt cx="7871962" cy="639778"/>
          </a:xfrm>
        </p:grpSpPr>
        <p:sp>
          <p:nvSpPr>
            <p:cNvPr id="43" name="TextBox 42">
              <a:extLst>
                <a:ext uri="{FF2B5EF4-FFF2-40B4-BE49-F238E27FC236}">
                  <a16:creationId xmlns:a16="http://schemas.microsoft.com/office/drawing/2014/main" id="{03499360-6309-1F4A-B2CF-37A235401FB1}"/>
                </a:ext>
              </a:extLst>
            </p:cNvPr>
            <p:cNvSpPr txBox="1"/>
            <p:nvPr/>
          </p:nvSpPr>
          <p:spPr bwMode="auto">
            <a:xfrm>
              <a:off x="711745" y="3476211"/>
              <a:ext cx="4009127" cy="415498"/>
            </a:xfrm>
            <a:prstGeom prst="rect">
              <a:avLst/>
            </a:prstGeom>
            <a:noFill/>
            <a:ln w="9525">
              <a:noFill/>
              <a:miter lim="800000"/>
              <a:headEnd/>
              <a:tailEnd/>
            </a:ln>
          </p:spPr>
          <p:txBody>
            <a:bodyPr wrap="square" lIns="91440" tIns="45720" rIns="91440" bIns="45720" rtlCol="0">
              <a:prstTxWarp prst="textNoShape">
                <a:avLst/>
              </a:prstTxWarp>
              <a:spAutoFit/>
            </a:bodyPr>
            <a:lstStyle/>
            <a:p>
              <a:pPr lvl="0" defTabSz="911658">
                <a:defRPr/>
              </a:pPr>
              <a:r>
                <a:rPr lang="en-US" sz="1050" dirty="0">
                  <a:solidFill>
                    <a:srgbClr val="141414"/>
                  </a:solidFill>
                </a:rPr>
                <a:t>Potential disruption to customers, financial systems, high probability of time overruns, and delayed benefit realization</a:t>
              </a:r>
            </a:p>
          </p:txBody>
        </p:sp>
        <p:sp>
          <p:nvSpPr>
            <p:cNvPr id="44" name="TextBox 43">
              <a:extLst>
                <a:ext uri="{FF2B5EF4-FFF2-40B4-BE49-F238E27FC236}">
                  <a16:creationId xmlns:a16="http://schemas.microsoft.com/office/drawing/2014/main" id="{1914C3AC-F5E9-924B-9509-BAFFE715ED42}"/>
                </a:ext>
              </a:extLst>
            </p:cNvPr>
            <p:cNvSpPr txBox="1"/>
            <p:nvPr/>
          </p:nvSpPr>
          <p:spPr bwMode="auto">
            <a:xfrm>
              <a:off x="711745" y="3258222"/>
              <a:ext cx="3054105" cy="211562"/>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911658">
                <a:defRPr/>
              </a:pPr>
              <a:r>
                <a:rPr lang="en-US" sz="1000" b="1" dirty="0">
                  <a:solidFill>
                    <a:srgbClr val="141414"/>
                  </a:solidFill>
                </a:rPr>
                <a:t>SIGNIFICANT OPERATIONAL RISK</a:t>
              </a:r>
            </a:p>
          </p:txBody>
        </p:sp>
        <p:sp>
          <p:nvSpPr>
            <p:cNvPr id="54" name="TextBox 53">
              <a:extLst>
                <a:ext uri="{FF2B5EF4-FFF2-40B4-BE49-F238E27FC236}">
                  <a16:creationId xmlns:a16="http://schemas.microsoft.com/office/drawing/2014/main" id="{214DF1FB-8809-5742-8E30-CE4145D4E313}"/>
                </a:ext>
              </a:extLst>
            </p:cNvPr>
            <p:cNvSpPr txBox="1"/>
            <p:nvPr/>
          </p:nvSpPr>
          <p:spPr bwMode="auto">
            <a:xfrm>
              <a:off x="5108987" y="3469919"/>
              <a:ext cx="3474720" cy="415498"/>
            </a:xfrm>
            <a:prstGeom prst="rect">
              <a:avLst/>
            </a:prstGeom>
            <a:noFill/>
            <a:ln w="9525">
              <a:noFill/>
              <a:miter lim="800000"/>
              <a:headEnd/>
              <a:tailEnd/>
            </a:ln>
          </p:spPr>
          <p:txBody>
            <a:bodyPr wrap="square" lIns="91440" tIns="45720" rIns="91440" bIns="45720" rtlCol="0">
              <a:prstTxWarp prst="textNoShape">
                <a:avLst/>
              </a:prstTxWarp>
              <a:spAutoFit/>
            </a:bodyPr>
            <a:lstStyle/>
            <a:p>
              <a:pPr lvl="0" defTabSz="911658">
                <a:defRPr/>
              </a:pPr>
              <a:r>
                <a:rPr lang="en-US" sz="1050" dirty="0">
                  <a:solidFill>
                    <a:srgbClr val="141414"/>
                  </a:solidFill>
                </a:rPr>
                <a:t>leveraging synergies between Walgreens and Boots tracks, and constant focus on WBA program goals</a:t>
              </a:r>
            </a:p>
          </p:txBody>
        </p:sp>
        <p:sp>
          <p:nvSpPr>
            <p:cNvPr id="55" name="TextBox 54">
              <a:extLst>
                <a:ext uri="{FF2B5EF4-FFF2-40B4-BE49-F238E27FC236}">
                  <a16:creationId xmlns:a16="http://schemas.microsoft.com/office/drawing/2014/main" id="{9B2A0C26-841E-124E-A7CC-ECE5A09CEF00}"/>
                </a:ext>
              </a:extLst>
            </p:cNvPr>
            <p:cNvSpPr txBox="1"/>
            <p:nvPr/>
          </p:nvSpPr>
          <p:spPr bwMode="auto">
            <a:xfrm>
              <a:off x="5108987" y="3251931"/>
              <a:ext cx="3054105" cy="211562"/>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911658">
                <a:defRPr/>
              </a:pPr>
              <a:r>
                <a:rPr lang="en-US" sz="1000" b="1" dirty="0">
                  <a:solidFill>
                    <a:srgbClr val="141414"/>
                  </a:solidFill>
                </a:rPr>
                <a:t>ENHANCE OPERATIONAL EXCELLENCE</a:t>
              </a:r>
            </a:p>
          </p:txBody>
        </p:sp>
        <p:cxnSp>
          <p:nvCxnSpPr>
            <p:cNvPr id="37" name="Straight Arrow Connector 36">
              <a:extLst>
                <a:ext uri="{FF2B5EF4-FFF2-40B4-BE49-F238E27FC236}">
                  <a16:creationId xmlns:a16="http://schemas.microsoft.com/office/drawing/2014/main" id="{3149AE93-87AA-7341-8740-9C26A523B1B9}"/>
                </a:ext>
              </a:extLst>
            </p:cNvPr>
            <p:cNvCxnSpPr>
              <a:cxnSpLocks/>
            </p:cNvCxnSpPr>
            <p:nvPr/>
          </p:nvCxnSpPr>
          <p:spPr>
            <a:xfrm>
              <a:off x="3071191" y="3365221"/>
              <a:ext cx="1878496"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711745" y="3998719"/>
            <a:ext cx="7871962" cy="639778"/>
            <a:chOff x="711745" y="3998719"/>
            <a:chExt cx="7871962" cy="639778"/>
          </a:xfrm>
        </p:grpSpPr>
        <p:sp>
          <p:nvSpPr>
            <p:cNvPr id="28" name="TextBox 27">
              <a:extLst>
                <a:ext uri="{FF2B5EF4-FFF2-40B4-BE49-F238E27FC236}">
                  <a16:creationId xmlns:a16="http://schemas.microsoft.com/office/drawing/2014/main" id="{03499360-6309-1F4A-B2CF-37A235401FB1}"/>
                </a:ext>
              </a:extLst>
            </p:cNvPr>
            <p:cNvSpPr txBox="1"/>
            <p:nvPr/>
          </p:nvSpPr>
          <p:spPr bwMode="auto">
            <a:xfrm>
              <a:off x="711745" y="4222999"/>
              <a:ext cx="4009126" cy="415498"/>
            </a:xfrm>
            <a:prstGeom prst="rect">
              <a:avLst/>
            </a:prstGeom>
            <a:noFill/>
            <a:ln w="9525">
              <a:noFill/>
              <a:miter lim="800000"/>
              <a:headEnd/>
              <a:tailEnd/>
            </a:ln>
          </p:spPr>
          <p:txBody>
            <a:bodyPr wrap="square" lIns="91440" tIns="45720" rIns="91440" bIns="45720" rtlCol="0">
              <a:prstTxWarp prst="textNoShape">
                <a:avLst/>
              </a:prstTxWarp>
              <a:spAutoFit/>
            </a:bodyPr>
            <a:lstStyle/>
            <a:p>
              <a:pPr lvl="0" defTabSz="911658">
                <a:defRPr/>
              </a:pPr>
              <a:r>
                <a:rPr lang="en-US" sz="1050" dirty="0">
                  <a:solidFill>
                    <a:srgbClr val="141414"/>
                  </a:solidFill>
                </a:rPr>
                <a:t>Change impacting large section of WBA employees. Effective communication and change management is recommended</a:t>
              </a:r>
              <a:endParaRPr lang="en-US" sz="1400" dirty="0">
                <a:solidFill>
                  <a:srgbClr val="141414"/>
                </a:solidFill>
              </a:endParaRPr>
            </a:p>
          </p:txBody>
        </p:sp>
        <p:sp>
          <p:nvSpPr>
            <p:cNvPr id="30" name="TextBox 29">
              <a:extLst>
                <a:ext uri="{FF2B5EF4-FFF2-40B4-BE49-F238E27FC236}">
                  <a16:creationId xmlns:a16="http://schemas.microsoft.com/office/drawing/2014/main" id="{1914C3AC-F5E9-924B-9509-BAFFE715ED42}"/>
                </a:ext>
              </a:extLst>
            </p:cNvPr>
            <p:cNvSpPr txBox="1"/>
            <p:nvPr/>
          </p:nvSpPr>
          <p:spPr bwMode="auto">
            <a:xfrm>
              <a:off x="711745" y="4005010"/>
              <a:ext cx="3054105" cy="219256"/>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911658">
                <a:defRPr/>
              </a:pPr>
              <a:r>
                <a:rPr lang="en-US" sz="1000" b="1" dirty="0">
                  <a:solidFill>
                    <a:srgbClr val="141414"/>
                  </a:solidFill>
                </a:rPr>
                <a:t>NEW BUSINESS PROCESSES</a:t>
              </a:r>
            </a:p>
          </p:txBody>
        </p:sp>
        <p:sp>
          <p:nvSpPr>
            <p:cNvPr id="32" name="TextBox 31">
              <a:extLst>
                <a:ext uri="{FF2B5EF4-FFF2-40B4-BE49-F238E27FC236}">
                  <a16:creationId xmlns:a16="http://schemas.microsoft.com/office/drawing/2014/main" id="{214DF1FB-8809-5742-8E30-CE4145D4E313}"/>
                </a:ext>
              </a:extLst>
            </p:cNvPr>
            <p:cNvSpPr txBox="1"/>
            <p:nvPr/>
          </p:nvSpPr>
          <p:spPr bwMode="auto">
            <a:xfrm>
              <a:off x="5108987" y="4222999"/>
              <a:ext cx="3474720" cy="369332"/>
            </a:xfrm>
            <a:prstGeom prst="rect">
              <a:avLst/>
            </a:prstGeom>
            <a:noFill/>
            <a:ln w="9525">
              <a:noFill/>
              <a:miter lim="800000"/>
              <a:headEnd/>
              <a:tailEnd/>
            </a:ln>
          </p:spPr>
          <p:txBody>
            <a:bodyPr wrap="square" lIns="91440" tIns="45720" rIns="91440" bIns="0" rtlCol="0">
              <a:prstTxWarp prst="textNoShape">
                <a:avLst/>
              </a:prstTxWarp>
              <a:spAutoFit/>
            </a:bodyPr>
            <a:lstStyle/>
            <a:p>
              <a:pPr lvl="0" defTabSz="911658">
                <a:defRPr/>
              </a:pPr>
              <a:r>
                <a:rPr lang="en-US" sz="1050" dirty="0">
                  <a:solidFill>
                    <a:srgbClr val="141414"/>
                  </a:solidFill>
                </a:rPr>
                <a:t>Ensure organizational change management and adoption of newly implemented tools &amp; technologies</a:t>
              </a:r>
            </a:p>
          </p:txBody>
        </p:sp>
        <p:sp>
          <p:nvSpPr>
            <p:cNvPr id="33" name="TextBox 32">
              <a:extLst>
                <a:ext uri="{FF2B5EF4-FFF2-40B4-BE49-F238E27FC236}">
                  <a16:creationId xmlns:a16="http://schemas.microsoft.com/office/drawing/2014/main" id="{9B2A0C26-841E-124E-A7CC-ECE5A09CEF00}"/>
                </a:ext>
              </a:extLst>
            </p:cNvPr>
            <p:cNvSpPr txBox="1"/>
            <p:nvPr/>
          </p:nvSpPr>
          <p:spPr bwMode="auto">
            <a:xfrm>
              <a:off x="5108987" y="3998719"/>
              <a:ext cx="3054105" cy="219256"/>
            </a:xfrm>
            <a:prstGeom prst="rect">
              <a:avLst/>
            </a:prstGeom>
            <a:noFill/>
            <a:ln w="9525">
              <a:noFill/>
              <a:miter lim="800000"/>
              <a:headEnd/>
              <a:tailEnd/>
            </a:ln>
          </p:spPr>
          <p:txBody>
            <a:bodyPr wrap="square" lIns="57115" tIns="28558" rIns="57115" bIns="28558" rtlCol="0">
              <a:prstTxWarp prst="textNoShape">
                <a:avLst/>
              </a:prstTxWarp>
              <a:spAutoFit/>
            </a:bodyPr>
            <a:lstStyle/>
            <a:p>
              <a:pPr lvl="0" defTabSz="911658">
                <a:defRPr/>
              </a:pPr>
              <a:r>
                <a:rPr lang="en-US" sz="1000" b="1" dirty="0">
                  <a:solidFill>
                    <a:srgbClr val="141414"/>
                  </a:solidFill>
                </a:rPr>
                <a:t>MANAGING ORGANIZATIONAL CHANGE</a:t>
              </a:r>
            </a:p>
          </p:txBody>
        </p:sp>
        <p:cxnSp>
          <p:nvCxnSpPr>
            <p:cNvPr id="35" name="Straight Arrow Connector 34">
              <a:extLst>
                <a:ext uri="{FF2B5EF4-FFF2-40B4-BE49-F238E27FC236}">
                  <a16:creationId xmlns:a16="http://schemas.microsoft.com/office/drawing/2014/main" id="{3149AE93-87AA-7341-8740-9C26A523B1B9}"/>
                </a:ext>
              </a:extLst>
            </p:cNvPr>
            <p:cNvCxnSpPr>
              <a:cxnSpLocks/>
            </p:cNvCxnSpPr>
            <p:nvPr/>
          </p:nvCxnSpPr>
          <p:spPr>
            <a:xfrm>
              <a:off x="3071189" y="4112009"/>
              <a:ext cx="1878496"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78BB7917-0725-D64D-B40A-751D621593E3}"/>
              </a:ext>
            </a:extLst>
          </p:cNvPr>
          <p:cNvSpPr/>
          <p:nvPr/>
        </p:nvSpPr>
        <p:spPr>
          <a:xfrm>
            <a:off x="5141489" y="1112096"/>
            <a:ext cx="2468880" cy="33319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1658">
              <a:defRPr/>
            </a:pPr>
            <a:r>
              <a:rPr lang="en-US" sz="1400" b="1" dirty="0">
                <a:solidFill>
                  <a:schemeClr val="bg1"/>
                </a:solidFill>
              </a:rPr>
              <a:t>Program Success Factors</a:t>
            </a:r>
          </a:p>
        </p:txBody>
      </p:sp>
      <p:sp>
        <p:nvSpPr>
          <p:cNvPr id="41" name="Rectangle 40">
            <a:extLst>
              <a:ext uri="{FF2B5EF4-FFF2-40B4-BE49-F238E27FC236}">
                <a16:creationId xmlns:a16="http://schemas.microsoft.com/office/drawing/2014/main" id="{8F897E1A-4F30-6F4E-AED4-AAEA904FB6A1}"/>
              </a:ext>
            </a:extLst>
          </p:cNvPr>
          <p:cNvSpPr/>
          <p:nvPr/>
        </p:nvSpPr>
        <p:spPr>
          <a:xfrm>
            <a:off x="753734" y="1104310"/>
            <a:ext cx="2193967" cy="333196"/>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1658">
              <a:defRPr/>
            </a:pPr>
            <a:r>
              <a:rPr lang="en-US" sz="1400" b="1" dirty="0">
                <a:solidFill>
                  <a:schemeClr val="accent3"/>
                </a:solidFill>
              </a:rPr>
              <a:t>Potential Challenges</a:t>
            </a:r>
          </a:p>
        </p:txBody>
      </p:sp>
    </p:spTree>
    <p:extLst>
      <p:ext uri="{BB962C8B-B14F-4D97-AF65-F5344CB8AC3E}">
        <p14:creationId xmlns:p14="http://schemas.microsoft.com/office/powerpoint/2010/main" val="138256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EC42E5-948D-8046-BEFA-134453E1DC2A}"/>
              </a:ext>
            </a:extLst>
          </p:cNvPr>
          <p:cNvSpPr>
            <a:spLocks noGrp="1"/>
          </p:cNvSpPr>
          <p:nvPr>
            <p:ph type="title"/>
          </p:nvPr>
        </p:nvSpPr>
        <p:spPr/>
        <p:txBody>
          <a:bodyPr/>
          <a:lstStyle/>
          <a:p>
            <a:r>
              <a:rPr lang="en-US" dirty="0"/>
              <a:t>We’ll need a strong MPO to overcome these challenges</a:t>
            </a:r>
          </a:p>
        </p:txBody>
      </p:sp>
      <p:sp>
        <p:nvSpPr>
          <p:cNvPr id="2" name="Footer Placeholder 1">
            <a:extLst>
              <a:ext uri="{FF2B5EF4-FFF2-40B4-BE49-F238E27FC236}">
                <a16:creationId xmlns:a16="http://schemas.microsoft.com/office/drawing/2014/main" id="{0F1ECB12-ECD7-7042-8AB1-6DD855962010}"/>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29BDF245-B64F-8645-AFB2-87B816D8003C}"/>
              </a:ext>
            </a:extLst>
          </p:cNvPr>
          <p:cNvSpPr>
            <a:spLocks noGrp="1"/>
          </p:cNvSpPr>
          <p:nvPr>
            <p:ph type="sldNum" sz="quarter" idx="13"/>
          </p:nvPr>
        </p:nvSpPr>
        <p:spPr/>
        <p:txBody>
          <a:bodyPr/>
          <a:lstStyle/>
          <a:p>
            <a:fld id="{CDEE2954-54E9-4846-B9AA-9D6731F553AF}" type="slidenum">
              <a:rPr lang="en-US" smtClean="0"/>
              <a:pPr/>
              <a:t>177</a:t>
            </a:fld>
            <a:endParaRPr lang="en-US"/>
          </a:p>
        </p:txBody>
      </p:sp>
      <p:sp>
        <p:nvSpPr>
          <p:cNvPr id="35" name="TextBox 34">
            <a:extLst>
              <a:ext uri="{FF2B5EF4-FFF2-40B4-BE49-F238E27FC236}">
                <a16:creationId xmlns:a16="http://schemas.microsoft.com/office/drawing/2014/main" id="{1FD86D0D-8928-2D4B-A69C-277228A8FF01}"/>
              </a:ext>
            </a:extLst>
          </p:cNvPr>
          <p:cNvSpPr txBox="1"/>
          <p:nvPr/>
        </p:nvSpPr>
        <p:spPr>
          <a:xfrm>
            <a:off x="1034241" y="2364941"/>
            <a:ext cx="3269402" cy="1331134"/>
          </a:xfrm>
          <a:prstGeom prst="rect">
            <a:avLst/>
          </a:prstGeom>
          <a:gradFill flip="none" rotWithShape="1">
            <a:gsLst>
              <a:gs pos="70000">
                <a:schemeClr val="bg1">
                  <a:alpha val="85000"/>
                </a:schemeClr>
              </a:gs>
              <a:gs pos="100000">
                <a:schemeClr val="bg1">
                  <a:alpha val="30000"/>
                </a:schemeClr>
              </a:gs>
            </a:gsLst>
            <a:path path="shape">
              <a:fillToRect l="50000" t="50000" r="50000" b="50000"/>
            </a:path>
            <a:tileRect/>
          </a:gradFill>
        </p:spPr>
        <p:txBody>
          <a:bodyPr wrap="square" rtlCol="0">
            <a:spAutoFit/>
          </a:bodyPr>
          <a:lstStyle/>
          <a:p>
            <a:pPr marL="0" marR="0" lvl="0" indent="0" algn="l" defTabSz="911658" rtl="0" eaLnBrk="1" fontAlgn="auto" latinLnBrk="0" hangingPunct="1">
              <a:lnSpc>
                <a:spcPct val="100000"/>
              </a:lnSpc>
              <a:spcBef>
                <a:spcPts val="0"/>
              </a:spcBef>
              <a:spcAft>
                <a:spcPts val="0"/>
              </a:spcAft>
              <a:buClrTx/>
              <a:buSzTx/>
              <a:buFontTx/>
              <a:buNone/>
              <a:tabLst/>
              <a:defRPr/>
            </a:pPr>
            <a:r>
              <a:rPr lang="en-US" sz="1400" b="1" dirty="0">
                <a:solidFill>
                  <a:schemeClr val="accent3"/>
                </a:solidFill>
                <a:latin typeface="Arial"/>
              </a:rPr>
              <a:t>MPO: </a:t>
            </a:r>
            <a:r>
              <a:rPr kumimoji="0" lang="en-US" sz="1400" b="1" i="0" u="none" strike="noStrike" kern="1200" cap="none" spc="0" normalizeH="0" baseline="0" noProof="0" dirty="0">
                <a:ln>
                  <a:noFill/>
                </a:ln>
                <a:solidFill>
                  <a:schemeClr val="accent3"/>
                </a:solidFill>
                <a:effectLst/>
                <a:uLnTx/>
                <a:uFillTx/>
                <a:latin typeface="Arial"/>
                <a:ea typeface="+mn-ea"/>
                <a:cs typeface="+mn-cs"/>
              </a:rPr>
              <a:t>Planning, Governance, &amp; </a:t>
            </a:r>
            <a:r>
              <a:rPr kumimoji="0" lang="en-US" sz="1400" b="1" i="0" strike="noStrike" kern="1200" cap="none" spc="0" normalizeH="0" baseline="0" noProof="0" dirty="0">
                <a:ln>
                  <a:noFill/>
                </a:ln>
                <a:solidFill>
                  <a:schemeClr val="accent3"/>
                </a:solidFill>
                <a:effectLst/>
                <a:uLnTx/>
                <a:uFillTx/>
                <a:latin typeface="Arial"/>
                <a:ea typeface="+mn-ea"/>
                <a:cs typeface="+mn-cs"/>
              </a:rPr>
              <a:t>Assurance</a:t>
            </a:r>
          </a:p>
          <a:p>
            <a:pPr marL="58738" marR="0" lvl="0" indent="-58738"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141414">
                    <a:lumMod val="75000"/>
                    <a:lumOff val="25000"/>
                  </a:srgbClr>
                </a:solidFill>
                <a:effectLst/>
                <a:uLnTx/>
                <a:uFillTx/>
                <a:latin typeface="Arial"/>
                <a:ea typeface="+mn-ea"/>
                <a:cs typeface="+mn-cs"/>
              </a:rPr>
              <a:t>Establish program governance framework</a:t>
            </a:r>
          </a:p>
          <a:p>
            <a:pPr marL="58738" marR="0" lvl="0" indent="-58738"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141414">
                    <a:lumMod val="75000"/>
                    <a:lumOff val="25000"/>
                  </a:srgbClr>
                </a:solidFill>
                <a:effectLst/>
                <a:uLnTx/>
                <a:uFillTx/>
                <a:latin typeface="Arial"/>
                <a:ea typeface="+mn-ea"/>
                <a:cs typeface="+mn-cs"/>
              </a:rPr>
              <a:t>Create program track charters</a:t>
            </a:r>
          </a:p>
          <a:p>
            <a:pPr marL="58738" marR="0" lvl="0" indent="-58738"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141414">
                    <a:lumMod val="75000"/>
                    <a:lumOff val="25000"/>
                  </a:srgbClr>
                </a:solidFill>
                <a:effectLst/>
                <a:uLnTx/>
                <a:uFillTx/>
                <a:latin typeface="Arial"/>
                <a:ea typeface="+mn-ea"/>
                <a:cs typeface="+mn-cs"/>
              </a:rPr>
              <a:t>Devise integrated plans while managing the control, reporting, and oversight cadence</a:t>
            </a:r>
          </a:p>
          <a:p>
            <a:pPr marL="58738" marR="0" lvl="0" indent="-58738"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rgbClr val="141414">
                    <a:lumMod val="75000"/>
                    <a:lumOff val="25000"/>
                  </a:srgbClr>
                </a:solidFill>
                <a:latin typeface="Arial"/>
              </a:rPr>
              <a:t>Quality deliverables</a:t>
            </a:r>
            <a:endParaRPr kumimoji="0" lang="en-US" sz="1050" b="0" i="0" u="none" strike="noStrike" kern="1200" cap="none" spc="0" normalizeH="0" baseline="0" noProof="0" dirty="0">
              <a:ln>
                <a:noFill/>
              </a:ln>
              <a:solidFill>
                <a:srgbClr val="141414">
                  <a:lumMod val="75000"/>
                  <a:lumOff val="25000"/>
                </a:srgbClr>
              </a:solidFill>
              <a:effectLst/>
              <a:uLnTx/>
              <a:uFillTx/>
              <a:latin typeface="Arial"/>
              <a:ea typeface="+mn-ea"/>
              <a:cs typeface="+mn-cs"/>
            </a:endParaRPr>
          </a:p>
        </p:txBody>
      </p:sp>
      <p:sp>
        <p:nvSpPr>
          <p:cNvPr id="38" name="TextBox 37">
            <a:extLst>
              <a:ext uri="{FF2B5EF4-FFF2-40B4-BE49-F238E27FC236}">
                <a16:creationId xmlns:a16="http://schemas.microsoft.com/office/drawing/2014/main" id="{2253218C-C638-3C43-9E92-C2162AF73C42}"/>
              </a:ext>
            </a:extLst>
          </p:cNvPr>
          <p:cNvSpPr txBox="1"/>
          <p:nvPr/>
        </p:nvSpPr>
        <p:spPr>
          <a:xfrm>
            <a:off x="1034241" y="1380056"/>
            <a:ext cx="3199828" cy="792525"/>
          </a:xfrm>
          <a:prstGeom prst="rect">
            <a:avLst/>
          </a:prstGeom>
          <a:noFill/>
        </p:spPr>
        <p:txBody>
          <a:bodyPr wrap="square" rtlCol="0">
            <a:spAutoFit/>
          </a:bodyP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Arial"/>
                <a:ea typeface="+mn-ea"/>
                <a:cs typeface="+mn-cs"/>
              </a:rPr>
              <a:t>Leadership: Orchestration</a:t>
            </a:r>
            <a:endParaRPr kumimoji="0" lang="en-US" sz="1400" b="1" i="1" u="none" strike="noStrike" kern="1200" cap="none" spc="0" normalizeH="0" baseline="0" noProof="0" dirty="0">
              <a:ln>
                <a:noFill/>
              </a:ln>
              <a:solidFill>
                <a:schemeClr val="accent3"/>
              </a:solidFill>
              <a:effectLst/>
              <a:uLnTx/>
              <a:uFillTx/>
              <a:latin typeface="Arial"/>
              <a:ea typeface="+mn-ea"/>
              <a:cs typeface="+mn-cs"/>
            </a:endParaRPr>
          </a:p>
          <a:p>
            <a:pPr marL="58738" marR="0" lvl="0" indent="-58738"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141414">
                    <a:lumMod val="75000"/>
                    <a:lumOff val="25000"/>
                  </a:srgbClr>
                </a:solidFill>
                <a:effectLst/>
                <a:uLnTx/>
                <a:uFillTx/>
                <a:latin typeface="Arial"/>
                <a:ea typeface="+mn-ea"/>
                <a:cs typeface="+mn-cs"/>
              </a:rPr>
              <a:t>Define vision, program goals, and roadmap</a:t>
            </a:r>
          </a:p>
          <a:p>
            <a:pPr marL="58738" marR="0" lvl="0" indent="-58738"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141414">
                    <a:lumMod val="75000"/>
                    <a:lumOff val="25000"/>
                  </a:srgbClr>
                </a:solidFill>
                <a:effectLst/>
                <a:uLnTx/>
                <a:uFillTx/>
                <a:latin typeface="Arial"/>
                <a:ea typeface="+mn-ea"/>
                <a:cs typeface="+mn-cs"/>
              </a:rPr>
              <a:t>Outline desired outcomes</a:t>
            </a:r>
          </a:p>
          <a:p>
            <a:pPr marL="58738" marR="0" lvl="0" indent="-58738"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141414">
                    <a:lumMod val="75000"/>
                    <a:lumOff val="25000"/>
                  </a:srgbClr>
                </a:solidFill>
                <a:effectLst/>
                <a:uLnTx/>
                <a:uFillTx/>
                <a:latin typeface="Arial"/>
                <a:ea typeface="+mn-ea"/>
                <a:cs typeface="+mn-cs"/>
              </a:rPr>
              <a:t>Champion the end-state vision</a:t>
            </a:r>
          </a:p>
        </p:txBody>
      </p:sp>
      <p:grpSp>
        <p:nvGrpSpPr>
          <p:cNvPr id="14" name="Group 13">
            <a:extLst>
              <a:ext uri="{FF2B5EF4-FFF2-40B4-BE49-F238E27FC236}">
                <a16:creationId xmlns:a16="http://schemas.microsoft.com/office/drawing/2014/main" id="{40942E7F-D433-AD44-8796-831D3AE5ED0D}"/>
              </a:ext>
            </a:extLst>
          </p:cNvPr>
          <p:cNvGrpSpPr/>
          <p:nvPr/>
        </p:nvGrpSpPr>
        <p:grpSpPr>
          <a:xfrm>
            <a:off x="4897378" y="1426693"/>
            <a:ext cx="3683287" cy="2146695"/>
            <a:chOff x="5142660" y="1495173"/>
            <a:chExt cx="3683287" cy="2146695"/>
          </a:xfrm>
        </p:grpSpPr>
        <p:sp>
          <p:nvSpPr>
            <p:cNvPr id="25" name="TextBox 24">
              <a:extLst>
                <a:ext uri="{FF2B5EF4-FFF2-40B4-BE49-F238E27FC236}">
                  <a16:creationId xmlns:a16="http://schemas.microsoft.com/office/drawing/2014/main" id="{33C1A619-7833-424F-BBB6-F9295D23392F}"/>
                </a:ext>
              </a:extLst>
            </p:cNvPr>
            <p:cNvSpPr txBox="1"/>
            <p:nvPr/>
          </p:nvSpPr>
          <p:spPr>
            <a:xfrm>
              <a:off x="5907777" y="1615605"/>
              <a:ext cx="2918170" cy="307777"/>
            </a:xfrm>
            <a:prstGeom prst="rect">
              <a:avLst/>
            </a:prstGeom>
          </p:spPr>
          <p:txBody>
            <a:bodyPr wrap="square" lIns="0" tIns="0" rIns="0" bIns="0" rtlCol="0">
              <a:spAutoFit/>
            </a:bodyP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41414"/>
                  </a:solidFill>
                  <a:effectLst/>
                  <a:uLnTx/>
                  <a:uFillTx/>
                  <a:latin typeface="Arial"/>
                  <a:ea typeface="+mn-ea"/>
                  <a:cs typeface="+mn-cs"/>
                </a:rPr>
                <a:t>Cognizant deploys </a:t>
              </a:r>
              <a:r>
                <a:rPr kumimoji="0" lang="en-US" sz="1000" b="1" i="0" u="none" strike="noStrike" kern="1200" cap="none" spc="0" normalizeH="0" baseline="0" noProof="0" dirty="0">
                  <a:ln>
                    <a:noFill/>
                  </a:ln>
                  <a:solidFill>
                    <a:srgbClr val="141414"/>
                  </a:solidFill>
                  <a:effectLst/>
                  <a:uLnTx/>
                  <a:uFillTx/>
                  <a:latin typeface="Arial"/>
                  <a:ea typeface="+mn-ea"/>
                  <a:cs typeface="+mn-cs"/>
                </a:rPr>
                <a:t>Senior Executive Leadership</a:t>
              </a:r>
              <a:r>
                <a:rPr kumimoji="0" lang="en-US" sz="1000" b="0" i="0" u="none" strike="noStrike" kern="1200" cap="none" spc="0" normalizeH="0" baseline="0" noProof="0" dirty="0">
                  <a:ln>
                    <a:noFill/>
                  </a:ln>
                  <a:solidFill>
                    <a:srgbClr val="141414"/>
                  </a:solidFill>
                  <a:effectLst/>
                  <a:uLnTx/>
                  <a:uFillTx/>
                  <a:latin typeface="Arial"/>
                  <a:ea typeface="+mn-ea"/>
                  <a:cs typeface="+mn-cs"/>
                </a:rPr>
                <a:t> to be involved and invested in program success</a:t>
              </a:r>
            </a:p>
          </p:txBody>
        </p:sp>
        <p:pic>
          <p:nvPicPr>
            <p:cNvPr id="27" name="Picture 26">
              <a:extLst>
                <a:ext uri="{FF2B5EF4-FFF2-40B4-BE49-F238E27FC236}">
                  <a16:creationId xmlns:a16="http://schemas.microsoft.com/office/drawing/2014/main" id="{9D8D6F01-44B0-544A-881E-D70D437C13A7}"/>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a:ext>
              </a:extLst>
            </a:blip>
            <a:srcRect b="13529"/>
            <a:stretch/>
          </p:blipFill>
          <p:spPr>
            <a:xfrm>
              <a:off x="5142660" y="1495173"/>
              <a:ext cx="634478" cy="548640"/>
            </a:xfrm>
            <a:prstGeom prst="rect">
              <a:avLst/>
            </a:prstGeom>
          </p:spPr>
        </p:pic>
        <p:sp>
          <p:nvSpPr>
            <p:cNvPr id="30" name="TextBox 29">
              <a:extLst>
                <a:ext uri="{FF2B5EF4-FFF2-40B4-BE49-F238E27FC236}">
                  <a16:creationId xmlns:a16="http://schemas.microsoft.com/office/drawing/2014/main" id="{6B3FD020-A429-7241-AC23-F05F3614A4CA}"/>
                </a:ext>
              </a:extLst>
            </p:cNvPr>
            <p:cNvSpPr txBox="1"/>
            <p:nvPr/>
          </p:nvSpPr>
          <p:spPr>
            <a:xfrm>
              <a:off x="5907777" y="3180203"/>
              <a:ext cx="2918169" cy="461665"/>
            </a:xfrm>
            <a:prstGeom prst="rect">
              <a:avLst/>
            </a:prstGeom>
          </p:spPr>
          <p:txBody>
            <a:bodyPr wrap="square" lIns="0" tIns="0" rIns="0" bIns="0" rtlCol="0">
              <a:spAutoFit/>
            </a:bodyP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Arial"/>
                  <a:ea typeface="+mn-ea"/>
                  <a:cs typeface="+mn-cs"/>
                </a:rPr>
                <a:t>Establishing a strategic </a:t>
              </a:r>
              <a:r>
                <a:rPr kumimoji="0" lang="en-US" sz="1000" b="1" i="0" u="none" strike="noStrike" kern="1200" cap="none" spc="0" normalizeH="0" baseline="0" noProof="0" dirty="0">
                  <a:ln>
                    <a:noFill/>
                  </a:ln>
                  <a:effectLst/>
                  <a:uLnTx/>
                  <a:uFillTx/>
                  <a:latin typeface="Arial"/>
                  <a:ea typeface="+mn-ea"/>
                  <a:cs typeface="+mn-cs"/>
                </a:rPr>
                <a:t>Modernization Program Office</a:t>
              </a:r>
              <a:r>
                <a:rPr kumimoji="0" lang="en-US" sz="1000" b="0" i="0" u="none" strike="noStrike" kern="1200" cap="none" spc="0" normalizeH="0" baseline="0" noProof="0" dirty="0">
                  <a:ln>
                    <a:noFill/>
                  </a:ln>
                  <a:effectLst/>
                  <a:uLnTx/>
                  <a:uFillTx/>
                  <a:latin typeface="Arial"/>
                  <a:ea typeface="+mn-ea"/>
                  <a:cs typeface="+mn-cs"/>
                </a:rPr>
                <a:t> (</a:t>
              </a:r>
              <a:r>
                <a:rPr lang="en-US" sz="1000" noProof="0" dirty="0">
                  <a:latin typeface="Arial"/>
                </a:rPr>
                <a:t>MP</a:t>
              </a:r>
              <a:r>
                <a:rPr kumimoji="0" lang="en-US" sz="1000" b="0" i="0" strike="noStrike" kern="1200" cap="none" spc="0" normalizeH="0" baseline="0" noProof="0" dirty="0">
                  <a:ln>
                    <a:noFill/>
                  </a:ln>
                  <a:effectLst/>
                  <a:uLnTx/>
                  <a:uFillTx/>
                  <a:latin typeface="Arial"/>
                  <a:ea typeface="+mn-ea"/>
                  <a:cs typeface="+mn-cs"/>
                </a:rPr>
                <a:t>O</a:t>
              </a:r>
              <a:r>
                <a:rPr kumimoji="0" lang="en-US" sz="1000" b="0" i="0" u="none" strike="noStrike" kern="1200" cap="none" spc="0" normalizeH="0" baseline="0" noProof="0" dirty="0">
                  <a:ln>
                    <a:noFill/>
                  </a:ln>
                  <a:effectLst/>
                  <a:uLnTx/>
                  <a:uFillTx/>
                  <a:latin typeface="Arial"/>
                  <a:ea typeface="+mn-ea"/>
                  <a:cs typeface="+mn-cs"/>
                </a:rPr>
                <a:t>) driving alignment and benefit realization</a:t>
              </a:r>
            </a:p>
          </p:txBody>
        </p:sp>
        <p:pic>
          <p:nvPicPr>
            <p:cNvPr id="32" name="Picture 31">
              <a:extLst>
                <a:ext uri="{FF2B5EF4-FFF2-40B4-BE49-F238E27FC236}">
                  <a16:creationId xmlns:a16="http://schemas.microsoft.com/office/drawing/2014/main" id="{CA724DB0-BB3B-2141-A7A2-3878D3ECD6FE}"/>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161503" y="3182435"/>
              <a:ext cx="596790" cy="457200"/>
            </a:xfrm>
            <a:prstGeom prst="rect">
              <a:avLst/>
            </a:prstGeom>
          </p:spPr>
        </p:pic>
        <p:sp>
          <p:nvSpPr>
            <p:cNvPr id="65" name="TextBox 64">
              <a:extLst>
                <a:ext uri="{FF2B5EF4-FFF2-40B4-BE49-F238E27FC236}">
                  <a16:creationId xmlns:a16="http://schemas.microsoft.com/office/drawing/2014/main" id="{41ACDF3F-5EE5-A34B-9E10-885D70CA0ED8}"/>
                </a:ext>
              </a:extLst>
            </p:cNvPr>
            <p:cNvSpPr txBox="1"/>
            <p:nvPr/>
          </p:nvSpPr>
          <p:spPr>
            <a:xfrm>
              <a:off x="5907777" y="2407105"/>
              <a:ext cx="2918170" cy="307777"/>
            </a:xfrm>
            <a:prstGeom prst="rect">
              <a:avLst/>
            </a:prstGeom>
          </p:spPr>
          <p:txBody>
            <a:bodyPr wrap="square" lIns="0" tIns="0" rIns="0" bIns="0" rtlCol="0">
              <a:spAutoFit/>
            </a:bodyP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41414"/>
                  </a:solidFill>
                  <a:effectLst/>
                  <a:uLnTx/>
                  <a:uFillTx/>
                  <a:latin typeface="Arial"/>
                  <a:ea typeface="+mn-ea"/>
                  <a:cs typeface="+mn-cs"/>
                </a:rPr>
                <a:t>Seasoned </a:t>
              </a:r>
              <a:r>
                <a:rPr kumimoji="0" lang="en-US" sz="1000" b="1" i="0" u="none" strike="noStrike" kern="1200" cap="none" spc="0" normalizeH="0" baseline="0" noProof="0" dirty="0">
                  <a:ln>
                    <a:noFill/>
                  </a:ln>
                  <a:solidFill>
                    <a:srgbClr val="141414"/>
                  </a:solidFill>
                  <a:effectLst/>
                  <a:uLnTx/>
                  <a:uFillTx/>
                  <a:latin typeface="Arial"/>
                  <a:ea typeface="+mn-ea"/>
                  <a:cs typeface="+mn-cs"/>
                </a:rPr>
                <a:t>Program Directors </a:t>
              </a:r>
              <a:r>
                <a:rPr kumimoji="0" lang="en-US" sz="1000" b="0" i="0" u="none" strike="noStrike" kern="1200" cap="none" spc="0" normalizeH="0" baseline="0" noProof="0" dirty="0">
                  <a:ln>
                    <a:noFill/>
                  </a:ln>
                  <a:solidFill>
                    <a:srgbClr val="141414"/>
                  </a:solidFill>
                  <a:effectLst/>
                  <a:uLnTx/>
                  <a:uFillTx/>
                  <a:latin typeface="Arial"/>
                  <a:ea typeface="+mn-ea"/>
                  <a:cs typeface="+mn-cs"/>
                </a:rPr>
                <a:t>comfortable navigating initiatives at the Alliance level</a:t>
              </a:r>
            </a:p>
          </p:txBody>
        </p:sp>
        <p:pic>
          <p:nvPicPr>
            <p:cNvPr id="66" name="Picture 65">
              <a:extLst>
                <a:ext uri="{FF2B5EF4-FFF2-40B4-BE49-F238E27FC236}">
                  <a16:creationId xmlns:a16="http://schemas.microsoft.com/office/drawing/2014/main" id="{DF1A6FDE-14F7-2840-8B9F-F3E679278108}"/>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5197848" y="2332393"/>
              <a:ext cx="524101" cy="457200"/>
            </a:xfrm>
            <a:prstGeom prst="rect">
              <a:avLst/>
            </a:prstGeom>
          </p:spPr>
        </p:pic>
        <p:cxnSp>
          <p:nvCxnSpPr>
            <p:cNvPr id="67" name="Straight Connector 66">
              <a:extLst>
                <a:ext uri="{FF2B5EF4-FFF2-40B4-BE49-F238E27FC236}">
                  <a16:creationId xmlns:a16="http://schemas.microsoft.com/office/drawing/2014/main" id="{9FBB7951-3FD5-A442-B3C5-0F2BE201C962}"/>
                </a:ext>
              </a:extLst>
            </p:cNvPr>
            <p:cNvCxnSpPr>
              <a:cxnSpLocks/>
            </p:cNvCxnSpPr>
            <p:nvPr/>
          </p:nvCxnSpPr>
          <p:spPr>
            <a:xfrm>
              <a:off x="5197848" y="2210517"/>
              <a:ext cx="353060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D9FD70-83B3-8846-8E63-BE4A84773140}"/>
                </a:ext>
              </a:extLst>
            </p:cNvPr>
            <p:cNvCxnSpPr>
              <a:cxnSpLocks/>
            </p:cNvCxnSpPr>
            <p:nvPr/>
          </p:nvCxnSpPr>
          <p:spPr>
            <a:xfrm flipV="1">
              <a:off x="5197848" y="2928962"/>
              <a:ext cx="3530602" cy="1203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9" name="Right Arrow 68">
            <a:extLst>
              <a:ext uri="{FF2B5EF4-FFF2-40B4-BE49-F238E27FC236}">
                <a16:creationId xmlns:a16="http://schemas.microsoft.com/office/drawing/2014/main" id="{919383BF-EE0E-954F-AC70-3E722068BB44}"/>
              </a:ext>
            </a:extLst>
          </p:cNvPr>
          <p:cNvSpPr/>
          <p:nvPr/>
        </p:nvSpPr>
        <p:spPr>
          <a:xfrm>
            <a:off x="4237116" y="2752643"/>
            <a:ext cx="400405" cy="354120"/>
          </a:xfrm>
          <a:prstGeom prst="rightArrow">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mj-lt"/>
            </a:endParaRPr>
          </a:p>
        </p:txBody>
      </p:sp>
      <p:sp>
        <p:nvSpPr>
          <p:cNvPr id="70" name="TextBox 69">
            <a:extLst>
              <a:ext uri="{FF2B5EF4-FFF2-40B4-BE49-F238E27FC236}">
                <a16:creationId xmlns:a16="http://schemas.microsoft.com/office/drawing/2014/main" id="{259DA319-5521-1041-B35D-B373159E6E28}"/>
              </a:ext>
            </a:extLst>
          </p:cNvPr>
          <p:cNvSpPr txBox="1"/>
          <p:nvPr/>
        </p:nvSpPr>
        <p:spPr>
          <a:xfrm>
            <a:off x="563335" y="1340300"/>
            <a:ext cx="700412" cy="415498"/>
          </a:xfrm>
          <a:prstGeom prst="rect">
            <a:avLst/>
          </a:prstGeom>
          <a:noFill/>
        </p:spPr>
        <p:txBody>
          <a:bodyPr wrap="square" rtlCol="0" anchor="b">
            <a:spAutoFit/>
          </a:bodyPr>
          <a:lstStyle/>
          <a:p>
            <a:pPr defTabSz="685766">
              <a:defRPr/>
            </a:pPr>
            <a:r>
              <a:rPr lang="en-US" sz="2100" b="1" dirty="0">
                <a:solidFill>
                  <a:schemeClr val="accent3"/>
                </a:solidFill>
                <a:latin typeface="Arial" panose="020B0604020202020204" pitchFamily="34" charset="0"/>
                <a:cs typeface="Arial" panose="020B0604020202020204" pitchFamily="34" charset="0"/>
              </a:rPr>
              <a:t>01</a:t>
            </a:r>
          </a:p>
        </p:txBody>
      </p:sp>
      <p:sp>
        <p:nvSpPr>
          <p:cNvPr id="71" name="TextBox 70">
            <a:extLst>
              <a:ext uri="{FF2B5EF4-FFF2-40B4-BE49-F238E27FC236}">
                <a16:creationId xmlns:a16="http://schemas.microsoft.com/office/drawing/2014/main" id="{084FC686-5AC7-9244-93F4-E6315819C393}"/>
              </a:ext>
            </a:extLst>
          </p:cNvPr>
          <p:cNvSpPr txBox="1"/>
          <p:nvPr/>
        </p:nvSpPr>
        <p:spPr>
          <a:xfrm>
            <a:off x="563335" y="2314652"/>
            <a:ext cx="700412" cy="415498"/>
          </a:xfrm>
          <a:prstGeom prst="rect">
            <a:avLst/>
          </a:prstGeom>
          <a:noFill/>
        </p:spPr>
        <p:txBody>
          <a:bodyPr wrap="square" rtlCol="0" anchor="b">
            <a:spAutoFit/>
          </a:bodyPr>
          <a:lstStyle/>
          <a:p>
            <a:pPr defTabSz="685766">
              <a:defRPr/>
            </a:pPr>
            <a:r>
              <a:rPr lang="en-US" sz="2100" b="1" dirty="0">
                <a:solidFill>
                  <a:schemeClr val="accent3"/>
                </a:solidFill>
                <a:latin typeface="Arial" panose="020B0604020202020204" pitchFamily="34" charset="0"/>
                <a:cs typeface="Arial" panose="020B0604020202020204" pitchFamily="34" charset="0"/>
              </a:rPr>
              <a:t>02</a:t>
            </a:r>
          </a:p>
        </p:txBody>
      </p:sp>
      <p:sp>
        <p:nvSpPr>
          <p:cNvPr id="19" name="TextBox 18">
            <a:extLst>
              <a:ext uri="{FF2B5EF4-FFF2-40B4-BE49-F238E27FC236}">
                <a16:creationId xmlns:a16="http://schemas.microsoft.com/office/drawing/2014/main" id="{084FC686-5AC7-9244-93F4-E6315819C393}"/>
              </a:ext>
            </a:extLst>
          </p:cNvPr>
          <p:cNvSpPr txBox="1"/>
          <p:nvPr/>
        </p:nvSpPr>
        <p:spPr>
          <a:xfrm>
            <a:off x="563335" y="3800708"/>
            <a:ext cx="700412" cy="415498"/>
          </a:xfrm>
          <a:prstGeom prst="rect">
            <a:avLst/>
          </a:prstGeom>
          <a:noFill/>
        </p:spPr>
        <p:txBody>
          <a:bodyPr wrap="square" rtlCol="0" anchor="b">
            <a:spAutoFit/>
          </a:bodyPr>
          <a:lstStyle/>
          <a:p>
            <a:pPr defTabSz="685766">
              <a:defRPr/>
            </a:pPr>
            <a:r>
              <a:rPr lang="en-US" sz="2100" b="1" dirty="0">
                <a:solidFill>
                  <a:schemeClr val="accent3"/>
                </a:solidFill>
                <a:latin typeface="Arial" panose="020B0604020202020204" pitchFamily="34" charset="0"/>
                <a:cs typeface="Arial" panose="020B0604020202020204" pitchFamily="34" charset="0"/>
              </a:rPr>
              <a:t>03</a:t>
            </a:r>
          </a:p>
        </p:txBody>
      </p:sp>
      <p:sp>
        <p:nvSpPr>
          <p:cNvPr id="20" name="TextBox 19">
            <a:extLst>
              <a:ext uri="{FF2B5EF4-FFF2-40B4-BE49-F238E27FC236}">
                <a16:creationId xmlns:a16="http://schemas.microsoft.com/office/drawing/2014/main" id="{1FD86D0D-8928-2D4B-A69C-277228A8FF01}"/>
              </a:ext>
            </a:extLst>
          </p:cNvPr>
          <p:cNvSpPr txBox="1"/>
          <p:nvPr/>
        </p:nvSpPr>
        <p:spPr>
          <a:xfrm>
            <a:off x="1034241" y="3868841"/>
            <a:ext cx="2861484" cy="792525"/>
          </a:xfrm>
          <a:prstGeom prst="rect">
            <a:avLst/>
          </a:prstGeom>
          <a:gradFill flip="none" rotWithShape="1">
            <a:gsLst>
              <a:gs pos="70000">
                <a:schemeClr val="bg1">
                  <a:alpha val="85000"/>
                </a:schemeClr>
              </a:gs>
              <a:gs pos="100000">
                <a:schemeClr val="bg1">
                  <a:alpha val="30000"/>
                </a:schemeClr>
              </a:gs>
            </a:gsLst>
            <a:path path="shape">
              <a:fillToRect l="50000" t="50000" r="50000" b="50000"/>
            </a:path>
            <a:tileRect/>
          </a:gradFill>
        </p:spPr>
        <p:txBody>
          <a:bodyPr wrap="square" rtlCol="0">
            <a:spAutoFit/>
          </a:bodyP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Arial"/>
                <a:ea typeface="+mn-ea"/>
                <a:cs typeface="+mn-cs"/>
              </a:rPr>
              <a:t>OCM: Change</a:t>
            </a:r>
            <a:r>
              <a:rPr kumimoji="0" lang="en-US" sz="1400" b="1" i="0" u="none" strike="noStrike" kern="1200" cap="none" spc="0" normalizeH="0" noProof="0" dirty="0">
                <a:ln>
                  <a:noFill/>
                </a:ln>
                <a:solidFill>
                  <a:schemeClr val="accent3"/>
                </a:solidFill>
                <a:effectLst/>
                <a:uLnTx/>
                <a:uFillTx/>
                <a:latin typeface="Arial"/>
                <a:ea typeface="+mn-ea"/>
                <a:cs typeface="+mn-cs"/>
              </a:rPr>
              <a:t> Adoption</a:t>
            </a:r>
            <a:endParaRPr kumimoji="0" lang="en-US" sz="1400" b="1" i="0" strike="noStrike" kern="1200" cap="none" spc="0" normalizeH="0" baseline="0" noProof="0" dirty="0">
              <a:ln>
                <a:noFill/>
              </a:ln>
              <a:solidFill>
                <a:schemeClr val="accent3"/>
              </a:solidFill>
              <a:effectLst/>
              <a:uLnTx/>
              <a:uFillTx/>
              <a:latin typeface="Arial"/>
              <a:ea typeface="+mn-ea"/>
              <a:cs typeface="+mn-cs"/>
            </a:endParaRPr>
          </a:p>
          <a:p>
            <a:pPr marL="58738" lvl="0" indent="-58738" defTabSz="911658">
              <a:buFont typeface="Arial" panose="020B0604020202020204" pitchFamily="34" charset="0"/>
              <a:buChar char="•"/>
              <a:defRPr/>
            </a:pPr>
            <a:r>
              <a:rPr lang="en-US" sz="1050" dirty="0"/>
              <a:t>Develop change, communications, and training strategies</a:t>
            </a:r>
          </a:p>
          <a:p>
            <a:pPr marL="58738" lvl="0" indent="-58738" defTabSz="911658">
              <a:buFont typeface="Arial" panose="020B0604020202020204" pitchFamily="34" charset="0"/>
              <a:buChar char="•"/>
              <a:defRPr/>
            </a:pPr>
            <a:r>
              <a:rPr lang="en-US" sz="1050" dirty="0"/>
              <a:t>Drive engagement, readiness, adoption</a:t>
            </a:r>
          </a:p>
        </p:txBody>
      </p:sp>
      <p:sp>
        <p:nvSpPr>
          <p:cNvPr id="22" name="TextBox 21"/>
          <p:cNvSpPr txBox="1"/>
          <p:nvPr/>
        </p:nvSpPr>
        <p:spPr>
          <a:xfrm>
            <a:off x="5662495" y="3994428"/>
            <a:ext cx="2820673" cy="461665"/>
          </a:xfrm>
          <a:prstGeom prst="rect">
            <a:avLst/>
          </a:prstGeom>
        </p:spPr>
        <p:txBody>
          <a:bodyPr wrap="square" lIns="0" tIns="0" rIns="0" bIns="0" rtlCol="0">
            <a:spAutoFit/>
          </a:bodyP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141414"/>
                </a:solidFill>
                <a:effectLst/>
                <a:uLnTx/>
                <a:uFillTx/>
                <a:latin typeface="Arial"/>
              </a:rPr>
              <a:t>Executing an </a:t>
            </a:r>
            <a:r>
              <a:rPr kumimoji="0" lang="en-US" sz="1000" b="1" i="0" strike="noStrike" kern="1200" cap="none" spc="0" normalizeH="0" baseline="0" noProof="0" dirty="0">
                <a:ln>
                  <a:noFill/>
                </a:ln>
                <a:solidFill>
                  <a:srgbClr val="141414"/>
                </a:solidFill>
                <a:effectLst/>
                <a:uLnTx/>
                <a:uFillTx/>
                <a:latin typeface="Arial"/>
              </a:rPr>
              <a:t>Agile</a:t>
            </a:r>
            <a:r>
              <a:rPr kumimoji="0" lang="en-US" sz="1000" b="0" i="0" strike="noStrike" kern="1200" cap="none" spc="0" normalizeH="0" baseline="0" noProof="0" dirty="0">
                <a:ln>
                  <a:noFill/>
                </a:ln>
                <a:solidFill>
                  <a:srgbClr val="141414"/>
                </a:solidFill>
                <a:effectLst/>
                <a:uLnTx/>
                <a:uFillTx/>
                <a:latin typeface="Arial"/>
              </a:rPr>
              <a:t>  </a:t>
            </a:r>
            <a:r>
              <a:rPr lang="en-US" sz="1000" b="1" noProof="0" dirty="0">
                <a:solidFill>
                  <a:srgbClr val="141414"/>
                </a:solidFill>
                <a:latin typeface="Arial"/>
              </a:rPr>
              <a:t>s</a:t>
            </a:r>
            <a:r>
              <a:rPr kumimoji="0" lang="en-US" sz="1000" b="1" i="0" strike="noStrike" kern="1200" cap="none" spc="0" normalizeH="0" baseline="0" noProof="0" dirty="0">
                <a:ln>
                  <a:noFill/>
                </a:ln>
                <a:solidFill>
                  <a:srgbClr val="141414"/>
                </a:solidFill>
                <a:effectLst/>
                <a:uLnTx/>
                <a:uFillTx/>
                <a:latin typeface="Arial"/>
              </a:rPr>
              <a:t>tructured approach </a:t>
            </a:r>
            <a:r>
              <a:rPr kumimoji="0" lang="en-US" sz="1000" b="0" i="0" strike="noStrike" kern="1200" cap="none" spc="0" normalizeH="0" baseline="0" noProof="0" dirty="0">
                <a:ln>
                  <a:noFill/>
                </a:ln>
                <a:solidFill>
                  <a:srgbClr val="141414"/>
                </a:solidFill>
                <a:effectLst/>
                <a:uLnTx/>
                <a:uFillTx/>
                <a:latin typeface="Arial"/>
              </a:rPr>
              <a:t>to assess, design, Implement, and operationalize while providing Quality Assurance</a:t>
            </a:r>
          </a:p>
        </p:txBody>
      </p:sp>
      <p:pic>
        <p:nvPicPr>
          <p:cNvPr id="23" name="Picture 22"/>
          <p:cNvPicPr>
            <a:picLocks noChangeAspect="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4952566" y="4033346"/>
            <a:ext cx="533847" cy="457200"/>
          </a:xfrm>
          <a:prstGeom prst="rect">
            <a:avLst/>
          </a:prstGeom>
        </p:spPr>
      </p:pic>
      <p:cxnSp>
        <p:nvCxnSpPr>
          <p:cNvPr id="24" name="Straight Connector 23">
            <a:extLst>
              <a:ext uri="{FF2B5EF4-FFF2-40B4-BE49-F238E27FC236}">
                <a16:creationId xmlns:a16="http://schemas.microsoft.com/office/drawing/2014/main" id="{1BD9FD70-83B3-8846-8E63-BE4A84773140}"/>
              </a:ext>
            </a:extLst>
          </p:cNvPr>
          <p:cNvCxnSpPr>
            <a:cxnSpLocks/>
          </p:cNvCxnSpPr>
          <p:nvPr/>
        </p:nvCxnSpPr>
        <p:spPr>
          <a:xfrm flipV="1">
            <a:off x="4897378" y="3785024"/>
            <a:ext cx="3530602" cy="1203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50322106-C293-8946-88C1-3FDA8E5D0A58}"/>
              </a:ext>
            </a:extLst>
          </p:cNvPr>
          <p:cNvSpPr txBox="1">
            <a:spLocks/>
          </p:cNvSpPr>
          <p:nvPr/>
        </p:nvSpPr>
        <p:spPr>
          <a:xfrm>
            <a:off x="318053" y="617387"/>
            <a:ext cx="6001964" cy="253916"/>
          </a:xfrm>
          <a:prstGeom prst="rect">
            <a:avLst/>
          </a:prstGeom>
        </p:spPr>
        <p:txBody>
          <a:bodyPr vert="horz" wrap="none" lIns="91440" tIns="45720" rIns="91440" bIns="45720" rtlCol="0" anchor="ctr">
            <a:spAutoFit/>
          </a:bodyPr>
          <a:lstStyle>
            <a:defPPr>
              <a:defRPr lang="en-US"/>
            </a:defPPr>
            <a:lvl1pPr marL="0" algn="r" defTabSz="342900" rtl="0" eaLnBrk="1" latinLnBrk="0" hangingPunct="1">
              <a:defRPr sz="700" kern="1200">
                <a:solidFill>
                  <a:schemeClr val="tx1">
                    <a:lumMod val="50000"/>
                    <a:lumOff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l"/>
            <a:r>
              <a:rPr lang="en-US" sz="1050" cap="all" spc="100" dirty="0">
                <a:solidFill>
                  <a:schemeClr val="accent3"/>
                </a:solidFill>
              </a:rPr>
              <a:t>OUR APPROACH TO CREATING A MODERNIZATION PROGRAM OFFICE (MPO)</a:t>
            </a:r>
          </a:p>
        </p:txBody>
      </p:sp>
    </p:spTree>
    <p:extLst>
      <p:ext uri="{BB962C8B-B14F-4D97-AF65-F5344CB8AC3E}">
        <p14:creationId xmlns:p14="http://schemas.microsoft.com/office/powerpoint/2010/main" val="131678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EC42E5-948D-8046-BEFA-134453E1DC2A}"/>
              </a:ext>
            </a:extLst>
          </p:cNvPr>
          <p:cNvSpPr>
            <a:spLocks noGrp="1"/>
          </p:cNvSpPr>
          <p:nvPr>
            <p:ph type="title"/>
          </p:nvPr>
        </p:nvSpPr>
        <p:spPr/>
        <p:txBody>
          <a:bodyPr/>
          <a:lstStyle/>
          <a:p>
            <a:r>
              <a:rPr lang="en-US" dirty="0"/>
              <a:t>Our MPO’s focus areas for the Fiore Project</a:t>
            </a:r>
          </a:p>
        </p:txBody>
      </p:sp>
      <p:sp>
        <p:nvSpPr>
          <p:cNvPr id="2" name="Footer Placeholder 1">
            <a:extLst>
              <a:ext uri="{FF2B5EF4-FFF2-40B4-BE49-F238E27FC236}">
                <a16:creationId xmlns:a16="http://schemas.microsoft.com/office/drawing/2014/main" id="{0F1ECB12-ECD7-7042-8AB1-6DD855962010}"/>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29BDF245-B64F-8645-AFB2-87B816D8003C}"/>
              </a:ext>
            </a:extLst>
          </p:cNvPr>
          <p:cNvSpPr>
            <a:spLocks noGrp="1"/>
          </p:cNvSpPr>
          <p:nvPr>
            <p:ph type="sldNum" sz="quarter" idx="13"/>
          </p:nvPr>
        </p:nvSpPr>
        <p:spPr/>
        <p:txBody>
          <a:bodyPr/>
          <a:lstStyle/>
          <a:p>
            <a:fld id="{CDEE2954-54E9-4846-B9AA-9D6731F553AF}" type="slidenum">
              <a:rPr lang="en-US" smtClean="0"/>
              <a:pPr/>
              <a:t>178</a:t>
            </a:fld>
            <a:endParaRPr lang="en-US"/>
          </a:p>
        </p:txBody>
      </p:sp>
      <p:sp>
        <p:nvSpPr>
          <p:cNvPr id="19" name="Donut 18">
            <a:extLst>
              <a:ext uri="{FF2B5EF4-FFF2-40B4-BE49-F238E27FC236}">
                <a16:creationId xmlns:a16="http://schemas.microsoft.com/office/drawing/2014/main" id="{BB8C540C-47E7-D64F-B17C-802C295E4191}"/>
              </a:ext>
            </a:extLst>
          </p:cNvPr>
          <p:cNvSpPr/>
          <p:nvPr/>
        </p:nvSpPr>
        <p:spPr bwMode="auto">
          <a:xfrm>
            <a:off x="434828" y="1198166"/>
            <a:ext cx="342900" cy="342900"/>
          </a:xfrm>
          <a:prstGeom prst="donut">
            <a:avLst>
              <a:gd name="adj" fmla="val 9084"/>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itchFamily="34" charset="0"/>
                <a:ea typeface="ＭＳ Ｐゴシック" pitchFamily="-12" charset="-128"/>
                <a:cs typeface="ＭＳ Ｐゴシック" pitchFamily="-12" charset="-128"/>
              </a:rPr>
              <a:t>1</a:t>
            </a:r>
          </a:p>
        </p:txBody>
      </p:sp>
      <p:cxnSp>
        <p:nvCxnSpPr>
          <p:cNvPr id="20" name="Straight Connector 19">
            <a:extLst>
              <a:ext uri="{FF2B5EF4-FFF2-40B4-BE49-F238E27FC236}">
                <a16:creationId xmlns:a16="http://schemas.microsoft.com/office/drawing/2014/main" id="{61C0E591-CFF1-6445-81CE-44C25889E69D}"/>
              </a:ext>
            </a:extLst>
          </p:cNvPr>
          <p:cNvCxnSpPr>
            <a:stCxn id="19" idx="6"/>
            <a:endCxn id="22" idx="1"/>
          </p:cNvCxnSpPr>
          <p:nvPr/>
        </p:nvCxnSpPr>
        <p:spPr bwMode="auto">
          <a:xfrm>
            <a:off x="777728" y="1369616"/>
            <a:ext cx="323689" cy="4774"/>
          </a:xfrm>
          <a:prstGeom prst="line">
            <a:avLst/>
          </a:prstGeom>
          <a:noFill/>
          <a:ln w="12700" cap="flat" cmpd="sng" algn="ctr">
            <a:solidFill>
              <a:schemeClr val="accent3"/>
            </a:solidFill>
            <a:prstDash val="solid"/>
            <a:miter lim="800000"/>
            <a:headEnd type="none" w="med" len="med"/>
            <a:tailEnd type="none" w="med" len="med"/>
          </a:ln>
          <a:effectLst/>
        </p:spPr>
      </p:cxnSp>
      <p:sp>
        <p:nvSpPr>
          <p:cNvPr id="21" name="Oval 20">
            <a:extLst>
              <a:ext uri="{FF2B5EF4-FFF2-40B4-BE49-F238E27FC236}">
                <a16:creationId xmlns:a16="http://schemas.microsoft.com/office/drawing/2014/main" id="{EB893054-BD31-7C44-AA94-22CF656C863D}"/>
              </a:ext>
            </a:extLst>
          </p:cNvPr>
          <p:cNvSpPr/>
          <p:nvPr/>
        </p:nvSpPr>
        <p:spPr bwMode="auto">
          <a:xfrm>
            <a:off x="977879" y="1295051"/>
            <a:ext cx="114300" cy="114300"/>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a:ea typeface="ＭＳ Ｐゴシック" pitchFamily="-12" charset="-128"/>
              <a:cs typeface="ＭＳ Ｐゴシック" pitchFamily="-12" charset="-128"/>
            </a:endParaRPr>
          </a:p>
        </p:txBody>
      </p:sp>
      <p:sp>
        <p:nvSpPr>
          <p:cNvPr id="22" name="Rectangle 21">
            <a:extLst>
              <a:ext uri="{FF2B5EF4-FFF2-40B4-BE49-F238E27FC236}">
                <a16:creationId xmlns:a16="http://schemas.microsoft.com/office/drawing/2014/main" id="{B9C8017B-8CED-464F-9303-C8B72829DC8C}"/>
              </a:ext>
            </a:extLst>
          </p:cNvPr>
          <p:cNvSpPr/>
          <p:nvPr/>
        </p:nvSpPr>
        <p:spPr bwMode="auto">
          <a:xfrm>
            <a:off x="1101417" y="877950"/>
            <a:ext cx="1463040" cy="992879"/>
          </a:xfrm>
          <a:prstGeom prst="rect">
            <a:avLst/>
          </a:prstGeom>
          <a:solidFill>
            <a:schemeClr val="accent3"/>
          </a:solidFill>
          <a:ln w="12700" cap="flat" cmpd="sng" algn="ctr">
            <a:noFill/>
            <a:prstDash val="solid"/>
            <a:miter lim="800000"/>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ea typeface="Verdana" pitchFamily="34" charset="0"/>
                <a:cs typeface="Verdana" pitchFamily="34" charset="0"/>
              </a:rPr>
              <a:t>Program </a:t>
            </a:r>
          </a:p>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ea typeface="Verdana" pitchFamily="34" charset="0"/>
                <a:cs typeface="Verdana" pitchFamily="34" charset="0"/>
              </a:rPr>
              <a:t>Orchestration</a:t>
            </a:r>
          </a:p>
        </p:txBody>
      </p:sp>
      <p:sp>
        <p:nvSpPr>
          <p:cNvPr id="23" name="Rectangle 22">
            <a:extLst>
              <a:ext uri="{FF2B5EF4-FFF2-40B4-BE49-F238E27FC236}">
                <a16:creationId xmlns:a16="http://schemas.microsoft.com/office/drawing/2014/main" id="{6EB7E742-F751-7B42-9E7F-3669C17BE65E}"/>
              </a:ext>
            </a:extLst>
          </p:cNvPr>
          <p:cNvSpPr/>
          <p:nvPr/>
        </p:nvSpPr>
        <p:spPr bwMode="auto">
          <a:xfrm>
            <a:off x="2672531" y="877951"/>
            <a:ext cx="5623744" cy="1000712"/>
          </a:xfrm>
          <a:prstGeom prst="rect">
            <a:avLst/>
          </a:prstGeom>
          <a:noFill/>
          <a:ln w="3175" cap="flat" cmpd="sng" algn="ctr">
            <a:noFill/>
            <a:prstDash val="sysDash"/>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lvl="0" defTabSz="685800" eaLnBrk="0" fontAlgn="base" hangingPunct="0">
              <a:lnSpc>
                <a:spcPct val="103000"/>
              </a:lnSpc>
              <a:spcBef>
                <a:spcPct val="0"/>
              </a:spcBef>
              <a:spcAft>
                <a:spcPct val="0"/>
              </a:spcAft>
              <a:buClr>
                <a:srgbClr val="000000"/>
              </a:buClr>
              <a:buSzPct val="100000"/>
              <a:defRPr/>
            </a:pPr>
            <a:r>
              <a:rPr lang="en-US" sz="1000" kern="0" dirty="0">
                <a:latin typeface="+mj-lt"/>
                <a:ea typeface="Verdana" pitchFamily="34" charset="0"/>
                <a:cs typeface="Verdana" pitchFamily="34" charset="0"/>
              </a:rPr>
              <a:t>Successful execution of the Fiore Program will require orchestration efforts from the Modernization Program Office (MPO) at all levels, WBA, Walgreens, Boots and, respective program tracks.</a:t>
            </a:r>
          </a:p>
        </p:txBody>
      </p:sp>
      <p:sp>
        <p:nvSpPr>
          <p:cNvPr id="24" name="Donut 23">
            <a:extLst>
              <a:ext uri="{FF2B5EF4-FFF2-40B4-BE49-F238E27FC236}">
                <a16:creationId xmlns:a16="http://schemas.microsoft.com/office/drawing/2014/main" id="{7667CF67-C2AF-C143-AD8F-A7124826875B}"/>
              </a:ext>
            </a:extLst>
          </p:cNvPr>
          <p:cNvSpPr/>
          <p:nvPr/>
        </p:nvSpPr>
        <p:spPr bwMode="auto">
          <a:xfrm>
            <a:off x="434828" y="2802397"/>
            <a:ext cx="342900" cy="342900"/>
          </a:xfrm>
          <a:prstGeom prst="donut">
            <a:avLst>
              <a:gd name="adj" fmla="val 9084"/>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itchFamily="34" charset="0"/>
                <a:ea typeface="ＭＳ Ｐゴシック" pitchFamily="-12" charset="-128"/>
                <a:cs typeface="ＭＳ Ｐゴシック" pitchFamily="-12" charset="-128"/>
              </a:rPr>
              <a:t>3</a:t>
            </a:r>
          </a:p>
        </p:txBody>
      </p:sp>
      <p:cxnSp>
        <p:nvCxnSpPr>
          <p:cNvPr id="26" name="Straight Connector 25">
            <a:extLst>
              <a:ext uri="{FF2B5EF4-FFF2-40B4-BE49-F238E27FC236}">
                <a16:creationId xmlns:a16="http://schemas.microsoft.com/office/drawing/2014/main" id="{0BE4487D-9799-D64A-BB0C-EF980065FE2E}"/>
              </a:ext>
            </a:extLst>
          </p:cNvPr>
          <p:cNvCxnSpPr>
            <a:stCxn id="24" idx="6"/>
            <a:endCxn id="29" idx="1"/>
          </p:cNvCxnSpPr>
          <p:nvPr/>
        </p:nvCxnSpPr>
        <p:spPr bwMode="auto">
          <a:xfrm>
            <a:off x="777728" y="2973847"/>
            <a:ext cx="323689" cy="321"/>
          </a:xfrm>
          <a:prstGeom prst="line">
            <a:avLst/>
          </a:prstGeom>
          <a:noFill/>
          <a:ln w="12700" cap="flat" cmpd="sng" algn="ctr">
            <a:solidFill>
              <a:schemeClr val="accent3"/>
            </a:solidFill>
            <a:prstDash val="solid"/>
            <a:miter lim="800000"/>
            <a:headEnd type="none" w="med" len="med"/>
            <a:tailEnd type="none" w="med" len="med"/>
          </a:ln>
          <a:effectLst/>
        </p:spPr>
      </p:cxnSp>
      <p:sp>
        <p:nvSpPr>
          <p:cNvPr id="28" name="Oval 27">
            <a:extLst>
              <a:ext uri="{FF2B5EF4-FFF2-40B4-BE49-F238E27FC236}">
                <a16:creationId xmlns:a16="http://schemas.microsoft.com/office/drawing/2014/main" id="{DA717E0B-8950-6548-9659-BB55FFAC1E99}"/>
              </a:ext>
            </a:extLst>
          </p:cNvPr>
          <p:cNvSpPr/>
          <p:nvPr/>
        </p:nvSpPr>
        <p:spPr bwMode="auto">
          <a:xfrm>
            <a:off x="977879" y="2906466"/>
            <a:ext cx="114300" cy="114300"/>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a:ea typeface="ＭＳ Ｐゴシック" pitchFamily="-12" charset="-128"/>
              <a:cs typeface="ＭＳ Ｐゴシック" pitchFamily="-12" charset="-128"/>
            </a:endParaRPr>
          </a:p>
        </p:txBody>
      </p:sp>
      <p:sp>
        <p:nvSpPr>
          <p:cNvPr id="29" name="Rectangle 28">
            <a:extLst>
              <a:ext uri="{FF2B5EF4-FFF2-40B4-BE49-F238E27FC236}">
                <a16:creationId xmlns:a16="http://schemas.microsoft.com/office/drawing/2014/main" id="{E70217BE-2463-D84B-9463-1B31746FF89F}"/>
              </a:ext>
            </a:extLst>
          </p:cNvPr>
          <p:cNvSpPr/>
          <p:nvPr/>
        </p:nvSpPr>
        <p:spPr bwMode="auto">
          <a:xfrm>
            <a:off x="1101417" y="2638443"/>
            <a:ext cx="1463040" cy="671450"/>
          </a:xfrm>
          <a:prstGeom prst="rect">
            <a:avLst/>
          </a:prstGeom>
          <a:solidFill>
            <a:schemeClr val="accent3"/>
          </a:solidFill>
          <a:ln w="12700" cap="flat" cmpd="sng" algn="ctr">
            <a:noFill/>
            <a:prstDash val="solid"/>
            <a:miter lim="800000"/>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pPr>
            <a:r>
              <a:rPr lang="en-US" sz="1200" b="1" kern="0" dirty="0">
                <a:solidFill>
                  <a:prstClr val="white"/>
                </a:solidFill>
                <a:latin typeface="+mj-lt"/>
                <a:ea typeface="Verdana" pitchFamily="34" charset="0"/>
                <a:cs typeface="Verdana" pitchFamily="34" charset="0"/>
              </a:rPr>
              <a:t>Governance</a:t>
            </a:r>
          </a:p>
        </p:txBody>
      </p:sp>
      <p:sp>
        <p:nvSpPr>
          <p:cNvPr id="31" name="Rectangle 30">
            <a:extLst>
              <a:ext uri="{FF2B5EF4-FFF2-40B4-BE49-F238E27FC236}">
                <a16:creationId xmlns:a16="http://schemas.microsoft.com/office/drawing/2014/main" id="{0D3E7A95-CE09-1E40-AAE7-7884FA750E50}"/>
              </a:ext>
            </a:extLst>
          </p:cNvPr>
          <p:cNvSpPr/>
          <p:nvPr/>
        </p:nvSpPr>
        <p:spPr bwMode="auto">
          <a:xfrm>
            <a:off x="2672530" y="2638443"/>
            <a:ext cx="5611570" cy="671450"/>
          </a:xfrm>
          <a:prstGeom prst="rect">
            <a:avLst/>
          </a:prstGeom>
          <a:noFill/>
          <a:ln w="3175" cap="flat" cmpd="sng" algn="ctr">
            <a:noFill/>
            <a:prstDash val="sysDash"/>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r>
              <a:rPr lang="en-US" sz="1000" dirty="0"/>
              <a:t>The MPO will establish a tightly aligned set of Governance Bodies that can make decisions and communicate effectively to manage risks, changes, or high stake decisions on behalf of the Project Fiore.</a:t>
            </a:r>
          </a:p>
        </p:txBody>
      </p:sp>
      <p:sp>
        <p:nvSpPr>
          <p:cNvPr id="33" name="Rectangle 32">
            <a:extLst>
              <a:ext uri="{FF2B5EF4-FFF2-40B4-BE49-F238E27FC236}">
                <a16:creationId xmlns:a16="http://schemas.microsoft.com/office/drawing/2014/main" id="{64F4454A-27CB-C64A-90AB-E092CFE1E2CC}"/>
              </a:ext>
            </a:extLst>
          </p:cNvPr>
          <p:cNvSpPr/>
          <p:nvPr/>
        </p:nvSpPr>
        <p:spPr bwMode="auto">
          <a:xfrm>
            <a:off x="1101417" y="3357521"/>
            <a:ext cx="1463040" cy="686574"/>
          </a:xfrm>
          <a:prstGeom prst="rect">
            <a:avLst/>
          </a:prstGeom>
          <a:solidFill>
            <a:schemeClr val="accent3"/>
          </a:solidFill>
          <a:ln w="12700" cap="flat" cmpd="sng" algn="ctr">
            <a:noFill/>
            <a:prstDash val="solid"/>
            <a:miter lim="800000"/>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pPr>
            <a:r>
              <a:rPr lang="en-US" sz="1200" b="1" kern="0" dirty="0">
                <a:solidFill>
                  <a:prstClr val="white"/>
                </a:solidFill>
                <a:latin typeface="+mj-lt"/>
                <a:ea typeface="Verdana" pitchFamily="34" charset="0"/>
                <a:cs typeface="Verdana" pitchFamily="34" charset="0"/>
              </a:rPr>
              <a:t>Assurance</a:t>
            </a:r>
          </a:p>
        </p:txBody>
      </p:sp>
      <p:sp>
        <p:nvSpPr>
          <p:cNvPr id="34" name="Rectangle 33">
            <a:extLst>
              <a:ext uri="{FF2B5EF4-FFF2-40B4-BE49-F238E27FC236}">
                <a16:creationId xmlns:a16="http://schemas.microsoft.com/office/drawing/2014/main" id="{334902A5-85E1-5147-8D21-B5B772EE585B}"/>
              </a:ext>
            </a:extLst>
          </p:cNvPr>
          <p:cNvSpPr/>
          <p:nvPr/>
        </p:nvSpPr>
        <p:spPr bwMode="auto">
          <a:xfrm>
            <a:off x="2666389" y="3357520"/>
            <a:ext cx="5611570" cy="684625"/>
          </a:xfrm>
          <a:prstGeom prst="rect">
            <a:avLst/>
          </a:prstGeom>
          <a:noFill/>
          <a:ln w="3175" cap="flat" cmpd="sng" algn="ctr">
            <a:noFill/>
            <a:prstDash val="sysDash"/>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eaLnBrk="0" fontAlgn="base" hangingPunct="0">
              <a:lnSpc>
                <a:spcPct val="103000"/>
              </a:lnSpc>
              <a:spcBef>
                <a:spcPct val="0"/>
              </a:spcBef>
              <a:spcAft>
                <a:spcPct val="0"/>
              </a:spcAft>
              <a:buClr>
                <a:srgbClr val="000000"/>
              </a:buClr>
              <a:buSzPct val="100000"/>
              <a:tabLst>
                <a:tab pos="94646" algn="l"/>
              </a:tabLst>
              <a:defRPr/>
            </a:pPr>
            <a:r>
              <a:rPr lang="en-US" sz="1000" dirty="0"/>
              <a:t>The expected impact, degree of change and level of associated risk of the Fiore program requires robust assurance. The MPO will own the responsibility for assuring the end-to-end process for the delivery of the Fiore Program to minimize the impact, control change, and eliminate risk.</a:t>
            </a:r>
          </a:p>
        </p:txBody>
      </p:sp>
      <p:sp>
        <p:nvSpPr>
          <p:cNvPr id="36" name="Rectangle 35">
            <a:extLst>
              <a:ext uri="{FF2B5EF4-FFF2-40B4-BE49-F238E27FC236}">
                <a16:creationId xmlns:a16="http://schemas.microsoft.com/office/drawing/2014/main" id="{5C8245D7-956A-CD44-ABB9-9C1AD20276EB}"/>
              </a:ext>
            </a:extLst>
          </p:cNvPr>
          <p:cNvSpPr/>
          <p:nvPr/>
        </p:nvSpPr>
        <p:spPr bwMode="auto">
          <a:xfrm>
            <a:off x="1101417" y="1922043"/>
            <a:ext cx="1463040" cy="665187"/>
          </a:xfrm>
          <a:prstGeom prst="rect">
            <a:avLst/>
          </a:prstGeom>
          <a:solidFill>
            <a:schemeClr val="accent3"/>
          </a:solidFill>
          <a:ln w="12700" cap="flat" cmpd="sng" algn="ctr">
            <a:noFill/>
            <a:prstDash val="solid"/>
            <a:miter lim="800000"/>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mj-lt"/>
                <a:ea typeface="Verdana" pitchFamily="34" charset="0"/>
                <a:cs typeface="Verdana" pitchFamily="34" charset="0"/>
              </a:rPr>
              <a:t>Planning</a:t>
            </a:r>
          </a:p>
        </p:txBody>
      </p:sp>
      <p:sp>
        <p:nvSpPr>
          <p:cNvPr id="37" name="Rectangle 36">
            <a:extLst>
              <a:ext uri="{FF2B5EF4-FFF2-40B4-BE49-F238E27FC236}">
                <a16:creationId xmlns:a16="http://schemas.microsoft.com/office/drawing/2014/main" id="{3E8B8C75-F8D9-E64F-A74C-D8EDE3F152AC}"/>
              </a:ext>
            </a:extLst>
          </p:cNvPr>
          <p:cNvSpPr/>
          <p:nvPr/>
        </p:nvSpPr>
        <p:spPr bwMode="auto">
          <a:xfrm>
            <a:off x="2659595" y="1923669"/>
            <a:ext cx="5623744" cy="675705"/>
          </a:xfrm>
          <a:prstGeom prst="rect">
            <a:avLst/>
          </a:prstGeom>
          <a:noFill/>
          <a:ln w="3175" cap="flat" cmpd="sng" algn="ctr">
            <a:noFill/>
            <a:prstDash val="sysDash"/>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eaLnBrk="0" fontAlgn="base" hangingPunct="0">
              <a:spcBef>
                <a:spcPct val="0"/>
              </a:spcBef>
              <a:spcAft>
                <a:spcPct val="0"/>
              </a:spcAft>
              <a:defRPr/>
            </a:pPr>
            <a:r>
              <a:rPr lang="en-US" sz="1000" dirty="0"/>
              <a:t>The MPO will establish a rigorous top-to-bottom planning approach and enforce frequent and transparent status reporting to reduce risk and enable timely course correction.</a:t>
            </a:r>
          </a:p>
        </p:txBody>
      </p:sp>
      <p:sp>
        <p:nvSpPr>
          <p:cNvPr id="39" name="Donut 38">
            <a:extLst>
              <a:ext uri="{FF2B5EF4-FFF2-40B4-BE49-F238E27FC236}">
                <a16:creationId xmlns:a16="http://schemas.microsoft.com/office/drawing/2014/main" id="{B7922BEE-0EDA-0647-A7B8-5938D6DEBB25}"/>
              </a:ext>
            </a:extLst>
          </p:cNvPr>
          <p:cNvSpPr/>
          <p:nvPr/>
        </p:nvSpPr>
        <p:spPr bwMode="auto">
          <a:xfrm>
            <a:off x="434828" y="2084498"/>
            <a:ext cx="342900" cy="342900"/>
          </a:xfrm>
          <a:prstGeom prst="donut">
            <a:avLst>
              <a:gd name="adj" fmla="val 9084"/>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itchFamily="34" charset="0"/>
                <a:ea typeface="ＭＳ Ｐゴシック" pitchFamily="-12" charset="-128"/>
                <a:cs typeface="ＭＳ Ｐゴシック" pitchFamily="-12" charset="-128"/>
              </a:rPr>
              <a:t>2</a:t>
            </a:r>
          </a:p>
        </p:txBody>
      </p:sp>
      <p:cxnSp>
        <p:nvCxnSpPr>
          <p:cNvPr id="40" name="Straight Connector 39">
            <a:extLst>
              <a:ext uri="{FF2B5EF4-FFF2-40B4-BE49-F238E27FC236}">
                <a16:creationId xmlns:a16="http://schemas.microsoft.com/office/drawing/2014/main" id="{3A0A5CCC-59A3-F04B-99BE-8554C94ED677}"/>
              </a:ext>
            </a:extLst>
          </p:cNvPr>
          <p:cNvCxnSpPr>
            <a:stCxn id="39" idx="6"/>
            <a:endCxn id="36" idx="1"/>
          </p:cNvCxnSpPr>
          <p:nvPr/>
        </p:nvCxnSpPr>
        <p:spPr bwMode="auto">
          <a:xfrm flipV="1">
            <a:off x="777728" y="2254637"/>
            <a:ext cx="323689" cy="1311"/>
          </a:xfrm>
          <a:prstGeom prst="line">
            <a:avLst/>
          </a:prstGeom>
          <a:noFill/>
          <a:ln w="12700" cap="flat" cmpd="sng" algn="ctr">
            <a:solidFill>
              <a:schemeClr val="accent3"/>
            </a:solidFill>
            <a:prstDash val="solid"/>
            <a:miter lim="800000"/>
            <a:headEnd type="none" w="med" len="med"/>
            <a:tailEnd type="none" w="med" len="med"/>
          </a:ln>
          <a:effectLst/>
        </p:spPr>
      </p:cxnSp>
      <p:sp>
        <p:nvSpPr>
          <p:cNvPr id="41" name="Oval 40">
            <a:extLst>
              <a:ext uri="{FF2B5EF4-FFF2-40B4-BE49-F238E27FC236}">
                <a16:creationId xmlns:a16="http://schemas.microsoft.com/office/drawing/2014/main" id="{DFAF47D2-058C-F041-AD75-4912AC1CA271}"/>
              </a:ext>
            </a:extLst>
          </p:cNvPr>
          <p:cNvSpPr/>
          <p:nvPr/>
        </p:nvSpPr>
        <p:spPr bwMode="auto">
          <a:xfrm>
            <a:off x="977879" y="2192178"/>
            <a:ext cx="114300" cy="114300"/>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a:ea typeface="ＭＳ Ｐゴシック" pitchFamily="-12" charset="-128"/>
              <a:cs typeface="ＭＳ Ｐゴシック" pitchFamily="-12" charset="-128"/>
            </a:endParaRPr>
          </a:p>
        </p:txBody>
      </p:sp>
      <p:sp>
        <p:nvSpPr>
          <p:cNvPr id="42" name="Donut 41">
            <a:extLst>
              <a:ext uri="{FF2B5EF4-FFF2-40B4-BE49-F238E27FC236}">
                <a16:creationId xmlns:a16="http://schemas.microsoft.com/office/drawing/2014/main" id="{547AB738-7D3B-1742-A6C9-00FBD8C49567}"/>
              </a:ext>
            </a:extLst>
          </p:cNvPr>
          <p:cNvSpPr/>
          <p:nvPr/>
        </p:nvSpPr>
        <p:spPr bwMode="auto">
          <a:xfrm>
            <a:off x="434828" y="3519097"/>
            <a:ext cx="342900" cy="342900"/>
          </a:xfrm>
          <a:prstGeom prst="donut">
            <a:avLst>
              <a:gd name="adj" fmla="val 9084"/>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entury Gothic" pitchFamily="34" charset="0"/>
                <a:ea typeface="ＭＳ Ｐゴシック" pitchFamily="-12" charset="-128"/>
                <a:cs typeface="ＭＳ Ｐゴシック" pitchFamily="-12" charset="-128"/>
              </a:rPr>
              <a:t>4</a:t>
            </a:r>
          </a:p>
        </p:txBody>
      </p:sp>
      <p:cxnSp>
        <p:nvCxnSpPr>
          <p:cNvPr id="43" name="Straight Connector 42">
            <a:extLst>
              <a:ext uri="{FF2B5EF4-FFF2-40B4-BE49-F238E27FC236}">
                <a16:creationId xmlns:a16="http://schemas.microsoft.com/office/drawing/2014/main" id="{1D4F50EF-EA58-5946-9D08-2F0223E61C7E}"/>
              </a:ext>
            </a:extLst>
          </p:cNvPr>
          <p:cNvCxnSpPr>
            <a:stCxn id="42" idx="6"/>
            <a:endCxn id="33" idx="1"/>
          </p:cNvCxnSpPr>
          <p:nvPr/>
        </p:nvCxnSpPr>
        <p:spPr bwMode="auto">
          <a:xfrm>
            <a:off x="777728" y="3690547"/>
            <a:ext cx="323689" cy="10261"/>
          </a:xfrm>
          <a:prstGeom prst="line">
            <a:avLst/>
          </a:prstGeom>
          <a:noFill/>
          <a:ln w="12700" cap="flat" cmpd="sng" algn="ctr">
            <a:solidFill>
              <a:schemeClr val="accent3"/>
            </a:solidFill>
            <a:prstDash val="solid"/>
            <a:miter lim="800000"/>
            <a:headEnd type="none" w="med" len="med"/>
            <a:tailEnd type="none" w="med" len="med"/>
          </a:ln>
          <a:effectLst/>
        </p:spPr>
      </p:cxnSp>
      <p:sp>
        <p:nvSpPr>
          <p:cNvPr id="44" name="Oval 43">
            <a:extLst>
              <a:ext uri="{FF2B5EF4-FFF2-40B4-BE49-F238E27FC236}">
                <a16:creationId xmlns:a16="http://schemas.microsoft.com/office/drawing/2014/main" id="{F4A0A568-8FDD-6A47-8BC3-1ADF26A067ED}"/>
              </a:ext>
            </a:extLst>
          </p:cNvPr>
          <p:cNvSpPr/>
          <p:nvPr/>
        </p:nvSpPr>
        <p:spPr bwMode="auto">
          <a:xfrm>
            <a:off x="977879" y="3643374"/>
            <a:ext cx="114300" cy="114300"/>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a:ea typeface="ＭＳ Ｐゴシック" pitchFamily="-12" charset="-128"/>
              <a:cs typeface="ＭＳ Ｐゴシック" pitchFamily="-12" charset="-128"/>
            </a:endParaRPr>
          </a:p>
        </p:txBody>
      </p:sp>
      <p:sp>
        <p:nvSpPr>
          <p:cNvPr id="25" name="Rectangle 24">
            <a:extLst>
              <a:ext uri="{FF2B5EF4-FFF2-40B4-BE49-F238E27FC236}">
                <a16:creationId xmlns:a16="http://schemas.microsoft.com/office/drawing/2014/main" id="{64F4454A-27CB-C64A-90AB-E092CFE1E2CC}"/>
              </a:ext>
            </a:extLst>
          </p:cNvPr>
          <p:cNvSpPr/>
          <p:nvPr/>
        </p:nvSpPr>
        <p:spPr bwMode="auto">
          <a:xfrm>
            <a:off x="1092179" y="4094427"/>
            <a:ext cx="1463040" cy="686574"/>
          </a:xfrm>
          <a:prstGeom prst="rect">
            <a:avLst/>
          </a:prstGeom>
          <a:solidFill>
            <a:schemeClr val="accent3"/>
          </a:solidFill>
          <a:ln w="12700" cap="flat" cmpd="sng" algn="ctr">
            <a:noFill/>
            <a:prstDash val="solid"/>
            <a:miter lim="800000"/>
            <a:headEnd type="none" w="med" len="med"/>
            <a:tailEnd type="none" w="med" len="med"/>
          </a:ln>
          <a:effectLst/>
        </p:spPr>
        <p:txBody>
          <a:bodyPr vert="horz" wrap="square" lIns="68580" tIns="34290" rIns="68580" bIns="34290" numCol="1" rtlCol="0" anchor="ctr" anchorCtr="1" compatLnSpc="1">
            <a:prstTxWarp prst="textNoShape">
              <a:avLst/>
            </a:prstTxWarp>
          </a:bodyPr>
          <a:lstStyle/>
          <a:p>
            <a:pPr algn="ctr" defTabSz="685800" eaLnBrk="0" fontAlgn="base" hangingPunct="0">
              <a:spcBef>
                <a:spcPct val="0"/>
              </a:spcBef>
              <a:spcAft>
                <a:spcPct val="0"/>
              </a:spcAft>
            </a:pPr>
            <a:r>
              <a:rPr lang="en-US" sz="1200" b="1" kern="0" dirty="0">
                <a:solidFill>
                  <a:prstClr val="white"/>
                </a:solidFill>
                <a:latin typeface="+mj-lt"/>
                <a:ea typeface="Verdana" pitchFamily="34" charset="0"/>
                <a:cs typeface="Verdana" pitchFamily="34" charset="0"/>
              </a:rPr>
              <a:t>Change Adoption</a:t>
            </a:r>
          </a:p>
        </p:txBody>
      </p:sp>
      <p:sp>
        <p:nvSpPr>
          <p:cNvPr id="27" name="Rectangle 26">
            <a:extLst>
              <a:ext uri="{FF2B5EF4-FFF2-40B4-BE49-F238E27FC236}">
                <a16:creationId xmlns:a16="http://schemas.microsoft.com/office/drawing/2014/main" id="{334902A5-85E1-5147-8D21-B5B772EE585B}"/>
              </a:ext>
            </a:extLst>
          </p:cNvPr>
          <p:cNvSpPr/>
          <p:nvPr/>
        </p:nvSpPr>
        <p:spPr bwMode="auto">
          <a:xfrm>
            <a:off x="2657151" y="4094426"/>
            <a:ext cx="5611570" cy="684625"/>
          </a:xfrm>
          <a:prstGeom prst="rect">
            <a:avLst/>
          </a:prstGeom>
          <a:noFill/>
          <a:ln w="3175" cap="flat" cmpd="sng" algn="ctr">
            <a:noFill/>
            <a:prstDash val="sysDash"/>
            <a:miter lim="800000"/>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eaLnBrk="0" fontAlgn="base" hangingPunct="0">
              <a:lnSpc>
                <a:spcPct val="103000"/>
              </a:lnSpc>
              <a:spcBef>
                <a:spcPct val="0"/>
              </a:spcBef>
              <a:spcAft>
                <a:spcPct val="0"/>
              </a:spcAft>
              <a:buClr>
                <a:srgbClr val="000000"/>
              </a:buClr>
              <a:buSzPct val="100000"/>
              <a:tabLst>
                <a:tab pos="94646" algn="l"/>
              </a:tabLst>
              <a:defRPr/>
            </a:pPr>
            <a:r>
              <a:rPr lang="en-US" sz="1000" dirty="0"/>
              <a:t>Design OCM and Enterprise learning strategies and plan OCM and Enterprise Learning activities across use cases and two organizations.</a:t>
            </a:r>
          </a:p>
        </p:txBody>
      </p:sp>
      <p:sp>
        <p:nvSpPr>
          <p:cNvPr id="30" name="Donut 29">
            <a:extLst>
              <a:ext uri="{FF2B5EF4-FFF2-40B4-BE49-F238E27FC236}">
                <a16:creationId xmlns:a16="http://schemas.microsoft.com/office/drawing/2014/main" id="{547AB738-7D3B-1742-A6C9-00FBD8C49567}"/>
              </a:ext>
            </a:extLst>
          </p:cNvPr>
          <p:cNvSpPr/>
          <p:nvPr/>
        </p:nvSpPr>
        <p:spPr bwMode="auto">
          <a:xfrm>
            <a:off x="425590" y="4256003"/>
            <a:ext cx="342900" cy="342900"/>
          </a:xfrm>
          <a:prstGeom prst="donut">
            <a:avLst>
              <a:gd name="adj" fmla="val 9084"/>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lang="en-US" sz="1200" b="1" dirty="0">
                <a:solidFill>
                  <a:prstClr val="black"/>
                </a:solidFill>
                <a:latin typeface="Century Gothic" pitchFamily="34" charset="0"/>
                <a:ea typeface="ＭＳ Ｐゴシック" pitchFamily="-12" charset="-128"/>
                <a:cs typeface="ＭＳ Ｐゴシック" pitchFamily="-12" charset="-128"/>
              </a:rPr>
              <a:t>5</a:t>
            </a:r>
            <a:endParaRPr kumimoji="0" lang="en-US" sz="1200" b="1" i="0" u="none" strike="noStrike" kern="1200" cap="none" spc="0" normalizeH="0" baseline="0" noProof="0" dirty="0">
              <a:ln>
                <a:noFill/>
              </a:ln>
              <a:solidFill>
                <a:prstClr val="black"/>
              </a:solidFill>
              <a:effectLst/>
              <a:uLnTx/>
              <a:uFillTx/>
              <a:latin typeface="Century Gothic" pitchFamily="34" charset="0"/>
              <a:ea typeface="ＭＳ Ｐゴシック" pitchFamily="-12" charset="-128"/>
              <a:cs typeface="ＭＳ Ｐゴシック" pitchFamily="-12" charset="-128"/>
            </a:endParaRPr>
          </a:p>
        </p:txBody>
      </p:sp>
      <p:cxnSp>
        <p:nvCxnSpPr>
          <p:cNvPr id="32" name="Straight Connector 31">
            <a:extLst>
              <a:ext uri="{FF2B5EF4-FFF2-40B4-BE49-F238E27FC236}">
                <a16:creationId xmlns:a16="http://schemas.microsoft.com/office/drawing/2014/main" id="{1D4F50EF-EA58-5946-9D08-2F0223E61C7E}"/>
              </a:ext>
            </a:extLst>
          </p:cNvPr>
          <p:cNvCxnSpPr>
            <a:stCxn id="30" idx="6"/>
            <a:endCxn id="25" idx="1"/>
          </p:cNvCxnSpPr>
          <p:nvPr/>
        </p:nvCxnSpPr>
        <p:spPr bwMode="auto">
          <a:xfrm>
            <a:off x="768490" y="4427453"/>
            <a:ext cx="323689" cy="10261"/>
          </a:xfrm>
          <a:prstGeom prst="line">
            <a:avLst/>
          </a:prstGeom>
          <a:noFill/>
          <a:ln w="12700" cap="flat" cmpd="sng" algn="ctr">
            <a:solidFill>
              <a:schemeClr val="accent3"/>
            </a:solidFill>
            <a:prstDash val="solid"/>
            <a:miter lim="800000"/>
            <a:headEnd type="none" w="med" len="med"/>
            <a:tailEnd type="none" w="med" len="med"/>
          </a:ln>
          <a:effectLst/>
        </p:spPr>
      </p:cxnSp>
      <p:sp>
        <p:nvSpPr>
          <p:cNvPr id="35" name="Oval 34">
            <a:extLst>
              <a:ext uri="{FF2B5EF4-FFF2-40B4-BE49-F238E27FC236}">
                <a16:creationId xmlns:a16="http://schemas.microsoft.com/office/drawing/2014/main" id="{F4A0A568-8FDD-6A47-8BC3-1ADF26A067ED}"/>
              </a:ext>
            </a:extLst>
          </p:cNvPr>
          <p:cNvSpPr/>
          <p:nvPr/>
        </p:nvSpPr>
        <p:spPr bwMode="auto">
          <a:xfrm>
            <a:off x="968641" y="4380280"/>
            <a:ext cx="114300" cy="114300"/>
          </a:xfrm>
          <a:prstGeom prst="ellips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a:ea typeface="ＭＳ Ｐゴシック" pitchFamily="-12" charset="-128"/>
              <a:cs typeface="ＭＳ Ｐゴシック" pitchFamily="-12" charset="-128"/>
            </a:endParaRPr>
          </a:p>
        </p:txBody>
      </p:sp>
    </p:spTree>
    <p:extLst>
      <p:ext uri="{BB962C8B-B14F-4D97-AF65-F5344CB8AC3E}">
        <p14:creationId xmlns:p14="http://schemas.microsoft.com/office/powerpoint/2010/main" val="311217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p:txBody>
          <a:bodyPr/>
          <a:lstStyle/>
          <a:p>
            <a:r>
              <a:rPr lang="en-US" dirty="0"/>
              <a:t>Activities &amp; deliverables of the MPO throughout the program</a:t>
            </a:r>
          </a:p>
        </p:txBody>
      </p:sp>
      <p:sp>
        <p:nvSpPr>
          <p:cNvPr id="3" name="Footer Placeholder 2">
            <a:extLst>
              <a:ext uri="{FF2B5EF4-FFF2-40B4-BE49-F238E27FC236}">
                <a16:creationId xmlns:a16="http://schemas.microsoft.com/office/drawing/2014/main" id="{3319441F-B048-1E42-B96C-150F7F09A4E1}"/>
              </a:ext>
            </a:extLst>
          </p:cNvPr>
          <p:cNvSpPr>
            <a:spLocks noGrp="1"/>
          </p:cNvSpPr>
          <p:nvPr>
            <p:ph type="ftr" sz="quarter" idx="12"/>
          </p:nvPr>
        </p:nvSpPr>
        <p:spPr/>
        <p:txBody>
          <a:bodyPr/>
          <a:lstStyle/>
          <a:p>
            <a:r>
              <a:rPr lang="en-US" dirty="0"/>
              <a:t>© 2020</a:t>
            </a:r>
          </a:p>
        </p:txBody>
      </p:sp>
      <p:sp>
        <p:nvSpPr>
          <p:cNvPr id="4" name="Slide Number Placeholder 3">
            <a:extLst>
              <a:ext uri="{FF2B5EF4-FFF2-40B4-BE49-F238E27FC236}">
                <a16:creationId xmlns:a16="http://schemas.microsoft.com/office/drawing/2014/main" id="{87C2627F-6DD8-C845-8826-21CCB98032F7}"/>
              </a:ext>
            </a:extLst>
          </p:cNvPr>
          <p:cNvSpPr>
            <a:spLocks noGrp="1"/>
          </p:cNvSpPr>
          <p:nvPr>
            <p:ph type="sldNum" sz="quarter" idx="13"/>
          </p:nvPr>
        </p:nvSpPr>
        <p:spPr/>
        <p:txBody>
          <a:bodyPr/>
          <a:lstStyle/>
          <a:p>
            <a:fld id="{CDEE2954-54E9-4846-B9AA-9D6731F553AF}" type="slidenum">
              <a:rPr lang="en-US" smtClean="0"/>
              <a:pPr/>
              <a:t>179</a:t>
            </a:fld>
            <a:endParaRPr lang="en-US" dirty="0"/>
          </a:p>
        </p:txBody>
      </p:sp>
      <p:graphicFrame>
        <p:nvGraphicFramePr>
          <p:cNvPr id="15" name="Table 14">
            <a:extLst>
              <a:ext uri="{FF2B5EF4-FFF2-40B4-BE49-F238E27FC236}">
                <a16:creationId xmlns:a16="http://schemas.microsoft.com/office/drawing/2014/main" id="{4F50082E-9421-3244-BA8C-375D26BE39A9}"/>
              </a:ext>
            </a:extLst>
          </p:cNvPr>
          <p:cNvGraphicFramePr>
            <a:graphicFrameLocks noGrp="1"/>
          </p:cNvGraphicFramePr>
          <p:nvPr/>
        </p:nvGraphicFramePr>
        <p:xfrm>
          <a:off x="1009935" y="1084799"/>
          <a:ext cx="7777014" cy="3647687"/>
        </p:xfrm>
        <a:graphic>
          <a:graphicData uri="http://schemas.openxmlformats.org/drawingml/2006/table">
            <a:tbl>
              <a:tblPr firstRow="1" bandRow="1">
                <a:effectLst/>
                <a:tableStyleId>{2D5ABB26-0587-4C30-8999-92F81FD0307C}</a:tableStyleId>
              </a:tblPr>
              <a:tblGrid>
                <a:gridCol w="2314023">
                  <a:extLst>
                    <a:ext uri="{9D8B030D-6E8A-4147-A177-3AD203B41FA5}">
                      <a16:colId xmlns:a16="http://schemas.microsoft.com/office/drawing/2014/main" val="20000"/>
                    </a:ext>
                  </a:extLst>
                </a:gridCol>
                <a:gridCol w="2544798">
                  <a:extLst>
                    <a:ext uri="{9D8B030D-6E8A-4147-A177-3AD203B41FA5}">
                      <a16:colId xmlns:a16="http://schemas.microsoft.com/office/drawing/2014/main" val="20001"/>
                    </a:ext>
                  </a:extLst>
                </a:gridCol>
                <a:gridCol w="2918193">
                  <a:extLst>
                    <a:ext uri="{9D8B030D-6E8A-4147-A177-3AD203B41FA5}">
                      <a16:colId xmlns:a16="http://schemas.microsoft.com/office/drawing/2014/main" val="1177807697"/>
                    </a:ext>
                  </a:extLst>
                </a:gridCol>
              </a:tblGrid>
              <a:tr h="428602">
                <a:tc gridSpan="2">
                  <a:txBody>
                    <a:bodyPr/>
                    <a:lstStyle/>
                    <a:p>
                      <a:pPr marL="0" marR="0" indent="0" algn="ctr" defTabSz="457200" rtl="0" eaLnBrk="1" fontAlgn="auto" latinLnBrk="0" hangingPunct="1">
                        <a:lnSpc>
                          <a:spcPct val="90000"/>
                        </a:lnSpc>
                        <a:spcBef>
                          <a:spcPts val="0"/>
                        </a:spcBef>
                        <a:spcAft>
                          <a:spcPts val="300"/>
                        </a:spcAft>
                        <a:buClrTx/>
                        <a:buSzTx/>
                        <a:buFontTx/>
                        <a:buNone/>
                        <a:tabLst/>
                        <a:defRPr/>
                      </a:pPr>
                      <a:r>
                        <a:rPr lang="en-US" sz="1100" b="1" i="0" dirty="0">
                          <a:solidFill>
                            <a:schemeClr val="tx1"/>
                          </a:solidFill>
                          <a:latin typeface="Arial" panose="020B0604020202020204" pitchFamily="34" charset="0"/>
                          <a:cs typeface="Arial" panose="020B0604020202020204" pitchFamily="34" charset="0"/>
                        </a:rPr>
                        <a:t>Program Foundation</a:t>
                      </a:r>
                    </a:p>
                    <a:p>
                      <a:pPr marL="0" marR="0" indent="0" algn="ctr" defTabSz="457200" rtl="0" eaLnBrk="1" fontAlgn="auto" latinLnBrk="0" hangingPunct="1">
                        <a:lnSpc>
                          <a:spcPct val="90000"/>
                        </a:lnSpc>
                        <a:spcBef>
                          <a:spcPts val="0"/>
                        </a:spcBef>
                        <a:spcAft>
                          <a:spcPts val="300"/>
                        </a:spcAft>
                        <a:buClrTx/>
                        <a:buSzTx/>
                        <a:buFontTx/>
                        <a:buNone/>
                        <a:tabLst/>
                        <a:defRPr/>
                      </a:pPr>
                      <a:r>
                        <a:rPr lang="en-US" sz="800" b="0" i="0" dirty="0">
                          <a:solidFill>
                            <a:schemeClr val="tx1"/>
                          </a:solidFill>
                          <a:latin typeface="Arial" panose="020B0604020202020204" pitchFamily="34" charset="0"/>
                          <a:cs typeface="Arial" panose="020B0604020202020204" pitchFamily="34" charset="0"/>
                        </a:rPr>
                        <a:t>(WEEKS 1-3)</a:t>
                      </a:r>
                    </a:p>
                  </a:txBody>
                  <a:tcPr marB="91440">
                    <a:lnL w="12700" cap="flat" cmpd="sng" algn="ctr">
                      <a:noFill/>
                      <a:prstDash val="solid"/>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hMerge="1">
                  <a:txBody>
                    <a:bodyPr/>
                    <a:lstStyle/>
                    <a:p>
                      <a:pPr marL="0" marR="0" indent="0" algn="l" defTabSz="457200" rtl="0" eaLnBrk="1" fontAlgn="auto" latinLnBrk="0" hangingPunct="1">
                        <a:lnSpc>
                          <a:spcPct val="90000"/>
                        </a:lnSpc>
                        <a:spcBef>
                          <a:spcPts val="0"/>
                        </a:spcBef>
                        <a:spcAft>
                          <a:spcPts val="300"/>
                        </a:spcAft>
                        <a:buClrTx/>
                        <a:buSzTx/>
                        <a:buFontTx/>
                        <a:buNone/>
                        <a:tabLst/>
                        <a:defRPr/>
                      </a:pPr>
                      <a:endParaRPr lang="en-US" sz="800" b="0" i="0" dirty="0">
                        <a:solidFill>
                          <a:schemeClr val="tx1"/>
                        </a:solidFill>
                        <a:latin typeface="Arial" panose="020B0604020202020204" pitchFamily="34" charset="0"/>
                        <a:cs typeface="Arial" panose="020B0604020202020204" pitchFamily="34" charset="0"/>
                      </a:endParaRP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dirty="0">
                          <a:solidFill>
                            <a:schemeClr val="tx1"/>
                          </a:solidFill>
                          <a:latin typeface="Arial" panose="020B0604020202020204" pitchFamily="34" charset="0"/>
                          <a:cs typeface="Arial" panose="020B0604020202020204" pitchFamily="34" charset="0"/>
                        </a:rPr>
                        <a:t>Ongoing Execution</a:t>
                      </a:r>
                    </a:p>
                    <a:p>
                      <a:pPr marL="0" marR="0" lvl="0" indent="0" algn="l" defTabSz="457200" rtl="0" eaLnBrk="1" fontAlgn="auto" latinLnBrk="0" hangingPunct="1">
                        <a:lnSpc>
                          <a:spcPct val="90000"/>
                        </a:lnSpc>
                        <a:spcBef>
                          <a:spcPts val="0"/>
                        </a:spcBef>
                        <a:spcAft>
                          <a:spcPts val="300"/>
                        </a:spcAft>
                        <a:buClrTx/>
                        <a:buSzTx/>
                        <a:buFontTx/>
                        <a:buNone/>
                        <a:tabLst/>
                        <a:defRPr/>
                      </a:pPr>
                      <a:r>
                        <a:rPr lang="en-US" sz="800" b="0" i="0" dirty="0">
                          <a:solidFill>
                            <a:schemeClr val="tx1"/>
                          </a:solidFill>
                          <a:latin typeface="Arial" panose="020B0604020202020204" pitchFamily="34" charset="0"/>
                          <a:cs typeface="Arial" panose="020B0604020202020204" pitchFamily="34" charset="0"/>
                        </a:rPr>
                        <a:t>(ONGOING)</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636249">
                <a:tc>
                  <a:txBody>
                    <a:bodyPr/>
                    <a:lstStyle/>
                    <a:p>
                      <a:pPr marL="171450" indent="-171450">
                        <a:spcAft>
                          <a:spcPts val="300"/>
                        </a:spcAft>
                        <a:buFont typeface="Arial" panose="020B0604020202020204" pitchFamily="34" charset="0"/>
                        <a:buChar char="•"/>
                      </a:pPr>
                      <a:r>
                        <a:rPr lang="en-US" sz="900" dirty="0">
                          <a:solidFill>
                            <a:schemeClr val="tx1"/>
                          </a:solidFill>
                          <a:latin typeface="Arial" panose="020B0604020202020204" pitchFamily="34" charset="0"/>
                          <a:cs typeface="Arial" panose="020B0604020202020204" pitchFamily="34" charset="0"/>
                        </a:rPr>
                        <a:t>Establish WBA roadmap</a:t>
                      </a:r>
                    </a:p>
                    <a:p>
                      <a:pPr marL="171450" indent="-171450">
                        <a:spcAft>
                          <a:spcPts val="300"/>
                        </a:spcAft>
                        <a:buFont typeface="Arial" panose="020B0604020202020204" pitchFamily="34" charset="0"/>
                        <a:buChar char="•"/>
                      </a:pPr>
                      <a:r>
                        <a:rPr lang="en-US" sz="900" dirty="0">
                          <a:solidFill>
                            <a:schemeClr val="tx1"/>
                          </a:solidFill>
                          <a:latin typeface="Arial" panose="020B0604020202020204" pitchFamily="34" charset="0"/>
                          <a:cs typeface="Arial" panose="020B0604020202020204" pitchFamily="34" charset="0"/>
                        </a:rPr>
                        <a:t>Establish program roles &amp; responsibilities</a:t>
                      </a:r>
                    </a:p>
                    <a:p>
                      <a:pPr marL="171450" marR="0" lvl="0" indent="-171450" algn="l" defTabSz="685783"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chemeClr val="tx1"/>
                          </a:solidFill>
                        </a:rPr>
                        <a:t>Establish reporting cadence</a:t>
                      </a:r>
                      <a:endParaRPr lang="en-US" sz="900" dirty="0">
                        <a:solidFill>
                          <a:schemeClr val="tx1"/>
                        </a:solidFill>
                        <a:latin typeface="Arial" panose="020B0604020202020204" pitchFamily="34" charset="0"/>
                        <a:cs typeface="Arial" panose="020B0604020202020204" pitchFamily="34" charset="0"/>
                      </a:endParaRPr>
                    </a:p>
                    <a:p>
                      <a:pPr marL="171450" indent="-171450">
                        <a:spcAft>
                          <a:spcPts val="300"/>
                        </a:spcAft>
                        <a:buFont typeface="Arial" panose="020B0604020202020204" pitchFamily="34" charset="0"/>
                        <a:buChar char="•"/>
                      </a:pPr>
                      <a:r>
                        <a:rPr lang="en-US" sz="900" dirty="0">
                          <a:solidFill>
                            <a:schemeClr val="tx1"/>
                          </a:solidFill>
                          <a:latin typeface="Arial" panose="020B0604020202020204" pitchFamily="34" charset="0"/>
                          <a:cs typeface="Arial" panose="020B0604020202020204" pitchFamily="34" charset="0"/>
                        </a:rPr>
                        <a:t>Draft, review and finalize Program Charter</a:t>
                      </a:r>
                    </a:p>
                    <a:p>
                      <a:pPr marL="171450" indent="-171450">
                        <a:spcAft>
                          <a:spcPts val="300"/>
                        </a:spcAft>
                        <a:buFont typeface="Arial" panose="020B0604020202020204" pitchFamily="34" charset="0"/>
                        <a:buChar char="•"/>
                      </a:pPr>
                      <a:r>
                        <a:rPr lang="en-US" sz="900" dirty="0">
                          <a:solidFill>
                            <a:schemeClr val="tx1"/>
                          </a:solidFill>
                          <a:latin typeface="Arial" panose="020B0604020202020204" pitchFamily="34" charset="0"/>
                          <a:cs typeface="Arial" panose="020B0604020202020204" pitchFamily="34" charset="0"/>
                        </a:rPr>
                        <a:t>Create Project Fiore RACI</a:t>
                      </a: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chemeClr val="tx1"/>
                          </a:solidFill>
                          <a:latin typeface="Arial" panose="020B0604020202020204" pitchFamily="34" charset="0"/>
                          <a:cs typeface="Arial" panose="020B0604020202020204" pitchFamily="34" charset="0"/>
                        </a:rPr>
                        <a:t>Define track specific KPIs</a:t>
                      </a:r>
                    </a:p>
                    <a:p>
                      <a:pPr marL="171450" marR="0" lvl="0"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chemeClr val="tx1"/>
                          </a:solidFill>
                          <a:latin typeface="Arial" panose="020B0604020202020204" pitchFamily="34" charset="0"/>
                          <a:cs typeface="Arial" panose="020B0604020202020204" pitchFamily="34" charset="0"/>
                        </a:rPr>
                        <a:t>Define and implement MPO processes: dashboard, metrics &amp; KPIs, risk &amp; issue management, etc.</a:t>
                      </a:r>
                    </a:p>
                    <a:p>
                      <a:pPr marL="171450" marR="0" lvl="0"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chemeClr val="tx1"/>
                          </a:solidFill>
                          <a:latin typeface="Arial" panose="020B0604020202020204" pitchFamily="34" charset="0"/>
                          <a:cs typeface="Arial" panose="020B0604020202020204" pitchFamily="34" charset="0"/>
                        </a:rPr>
                        <a:t>Gather refined Program Track plans and </a:t>
                      </a:r>
                    </a:p>
                    <a:p>
                      <a:pPr marL="171450" marR="0" lvl="0"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chemeClr val="tx1"/>
                          </a:solidFill>
                          <a:latin typeface="Arial" panose="020B0604020202020204" pitchFamily="34" charset="0"/>
                          <a:cs typeface="Arial" panose="020B0604020202020204" pitchFamily="34" charset="0"/>
                        </a:rPr>
                        <a:t>Establish sprint plans and backlogs</a:t>
                      </a:r>
                    </a:p>
                    <a:p>
                      <a:pPr marL="171450" marR="0" lvl="0"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chemeClr val="tx1"/>
                          </a:solidFill>
                          <a:latin typeface="Arial" panose="020B0604020202020204" pitchFamily="34" charset="0"/>
                          <a:cs typeface="Arial" panose="020B0604020202020204" pitchFamily="34" charset="0"/>
                        </a:rPr>
                        <a:t>Integration with </a:t>
                      </a:r>
                      <a:r>
                        <a:rPr lang="en-US" sz="900" baseline="0" dirty="0">
                          <a:solidFill>
                            <a:schemeClr val="tx1"/>
                          </a:solidFill>
                          <a:latin typeface="Arial" panose="020B0604020202020204" pitchFamily="34" charset="0"/>
                          <a:cs typeface="Arial" panose="020B0604020202020204" pitchFamily="34" charset="0"/>
                        </a:rPr>
                        <a:t>OCM activities</a:t>
                      </a:r>
                      <a:endParaRPr lang="en-US" sz="900" dirty="0">
                        <a:solidFill>
                          <a:schemeClr val="tx1"/>
                        </a:solidFill>
                        <a:latin typeface="Arial" panose="020B0604020202020204" pitchFamily="34" charset="0"/>
                        <a:cs typeface="Arial" panose="020B0604020202020204" pitchFamily="34" charset="0"/>
                      </a:endParaRPr>
                    </a:p>
                    <a:p>
                      <a:pPr marL="0" marR="0" lvl="0" indent="0" algn="l" defTabSz="685800" rtl="0" eaLnBrk="1" fontAlgn="auto" latinLnBrk="0" hangingPunct="1">
                        <a:lnSpc>
                          <a:spcPct val="100000"/>
                        </a:lnSpc>
                        <a:spcBef>
                          <a:spcPts val="0"/>
                        </a:spcBef>
                        <a:spcAft>
                          <a:spcPts val="150"/>
                        </a:spcAft>
                        <a:buClrTx/>
                        <a:buSzTx/>
                        <a:buFont typeface="Arial" panose="020B0604020202020204" pitchFamily="34" charset="0"/>
                        <a:buNone/>
                        <a:tabLst/>
                        <a:defRPr/>
                      </a:pPr>
                      <a:endParaRPr lang="en-US" sz="900" dirty="0">
                        <a:solidFill>
                          <a:schemeClr val="tx1"/>
                        </a:solidFill>
                        <a:latin typeface="Arial" panose="020B0604020202020204" pitchFamily="34" charset="0"/>
                        <a:cs typeface="Arial" panose="020B0604020202020204" pitchFamily="34" charset="0"/>
                      </a:endParaRPr>
                    </a:p>
                    <a:p>
                      <a:pPr marL="137160" indent="-137160">
                        <a:spcAft>
                          <a:spcPts val="150"/>
                        </a:spcAft>
                        <a:buAutoNum type="arabicPeriod"/>
                      </a:pPr>
                      <a:endParaRPr lang="en-US" sz="900" dirty="0">
                        <a:solidFill>
                          <a:schemeClr val="tx1"/>
                        </a:solidFill>
                        <a:latin typeface="Arial" panose="020B0604020202020204" pitchFamily="34" charset="0"/>
                        <a:cs typeface="Arial" panose="020B0604020202020204" pitchFamily="34" charset="0"/>
                      </a:endParaRPr>
                    </a:p>
                    <a:p>
                      <a:pPr marL="137160" indent="-137160">
                        <a:spcAft>
                          <a:spcPts val="150"/>
                        </a:spcAft>
                        <a:buAutoNum type="arabicPeriod"/>
                      </a:pPr>
                      <a:endParaRPr lang="en-US" sz="900" dirty="0">
                        <a:solidFill>
                          <a:schemeClr val="tx1"/>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rowSpan="2">
                  <a:txBody>
                    <a:bodyPr/>
                    <a:lstStyle/>
                    <a:p>
                      <a:pPr marL="171450" marR="0" lvl="0"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chemeClr val="tx1"/>
                          </a:solidFill>
                          <a:latin typeface="Arial" panose="020B0604020202020204" pitchFamily="34" charset="0"/>
                          <a:cs typeface="Arial" panose="020B0604020202020204" pitchFamily="34" charset="0"/>
                        </a:rPr>
                        <a:t>Coordinate the end-to-end engagement capitalize on Walgreens and Boots tracks synergies</a:t>
                      </a:r>
                    </a:p>
                    <a:p>
                      <a:pPr marL="171450" marR="0" lvl="0"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chemeClr val="tx1"/>
                          </a:solidFill>
                          <a:latin typeface="Arial" panose="020B0604020202020204" pitchFamily="34" charset="0"/>
                          <a:cs typeface="Arial" panose="020B0604020202020204" pitchFamily="34" charset="0"/>
                        </a:rPr>
                        <a:t>Drive the modernization effort, prepare the organization for new capabilities and customer offering</a:t>
                      </a:r>
                    </a:p>
                    <a:p>
                      <a:pPr marL="171450" marR="0" lvl="0"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900" dirty="0">
                          <a:solidFill>
                            <a:schemeClr val="tx1"/>
                          </a:solidFill>
                          <a:latin typeface="Arial" panose="020B0604020202020204" pitchFamily="34" charset="0"/>
                          <a:cs typeface="Arial" panose="020B0604020202020204" pitchFamily="34" charset="0"/>
                        </a:rPr>
                        <a:t>Execute MPO processes defined during the Program Design phase:</a:t>
                      </a:r>
                    </a:p>
                    <a:p>
                      <a:pPr marL="514342" marR="0" lvl="1"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Track &amp; Refine Program, and Walgreens &amp; Boots tracks plans.</a:t>
                      </a:r>
                    </a:p>
                    <a:p>
                      <a:pPr marL="514342" marR="0" lvl="1"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Monitor program milestones &amp; activities</a:t>
                      </a:r>
                    </a:p>
                    <a:p>
                      <a:pPr marL="514342" marR="0" lvl="1"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Monitor and track Program dependencies and adjust strategy as needed</a:t>
                      </a:r>
                    </a:p>
                    <a:p>
                      <a:pPr marL="514342" marR="0" lvl="1"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Identify high level risks, mitigation steps</a:t>
                      </a:r>
                    </a:p>
                    <a:p>
                      <a:pPr marL="514342" marR="0" lvl="1"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Enforce Change Control (CR) process</a:t>
                      </a:r>
                    </a:p>
                    <a:p>
                      <a:pPr marL="514342" marR="0" lvl="1"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Complete Status Reports</a:t>
                      </a:r>
                    </a:p>
                    <a:p>
                      <a:pPr marL="514342" marR="0" lvl="1"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Governance and Reporting</a:t>
                      </a:r>
                    </a:p>
                    <a:p>
                      <a:pPr marL="514342" marR="0" lvl="1"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Schedule/hold Steering Committee review meetings</a:t>
                      </a:r>
                    </a:p>
                    <a:p>
                      <a:pPr marL="514342" marR="0" lvl="1" indent="-171450" algn="l" defTabSz="6858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Schedule/hold Program Tracks status review meetings</a:t>
                      </a: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4691501"/>
                  </a:ext>
                </a:extLst>
              </a:tr>
              <a:tr h="1397755">
                <a:tc>
                  <a:txBody>
                    <a:bodyPr/>
                    <a:lstStyle/>
                    <a:p>
                      <a:pPr marL="137160" marR="0" lvl="0" indent="-137160" algn="l" defTabSz="685800" rtl="0" eaLnBrk="1" fontAlgn="auto" latinLnBrk="0" hangingPunct="1">
                        <a:lnSpc>
                          <a:spcPct val="100000"/>
                        </a:lnSpc>
                        <a:spcBef>
                          <a:spcPts val="0"/>
                        </a:spcBef>
                        <a:spcAft>
                          <a:spcPts val="300"/>
                        </a:spcAft>
                        <a:buClrTx/>
                        <a:buSzTx/>
                        <a:buFontTx/>
                        <a:buAutoNum type="arabicPeriod"/>
                        <a:tabLst/>
                        <a:defRPr/>
                      </a:pPr>
                      <a:r>
                        <a:rPr lang="en-US" sz="900" dirty="0">
                          <a:solidFill>
                            <a:schemeClr val="tx1"/>
                          </a:solidFill>
                          <a:latin typeface="Arial" panose="020B0604020202020204" pitchFamily="34" charset="0"/>
                          <a:cs typeface="Arial" panose="020B0604020202020204" pitchFamily="34" charset="0"/>
                        </a:rPr>
                        <a:t>Program Roadmap</a:t>
                      </a:r>
                    </a:p>
                    <a:p>
                      <a:pPr marL="137160" marR="0" lvl="0" indent="-137160" algn="l" defTabSz="685800" rtl="0" eaLnBrk="1" fontAlgn="auto" latinLnBrk="0" hangingPunct="1">
                        <a:lnSpc>
                          <a:spcPct val="100000"/>
                        </a:lnSpc>
                        <a:spcBef>
                          <a:spcPts val="0"/>
                        </a:spcBef>
                        <a:spcAft>
                          <a:spcPts val="300"/>
                        </a:spcAft>
                        <a:buClrTx/>
                        <a:buSzTx/>
                        <a:buFontTx/>
                        <a:buAutoNum type="arabicPeriod"/>
                        <a:tabLst/>
                        <a:defRPr/>
                      </a:pPr>
                      <a:r>
                        <a:rPr lang="en-US" sz="900" dirty="0">
                          <a:solidFill>
                            <a:schemeClr val="tx1"/>
                          </a:solidFill>
                          <a:latin typeface="Arial" panose="020B0604020202020204" pitchFamily="34" charset="0"/>
                          <a:cs typeface="Arial" panose="020B0604020202020204" pitchFamily="34" charset="0"/>
                        </a:rPr>
                        <a:t>Program Structure with Roles &amp; Responsibilities</a:t>
                      </a:r>
                    </a:p>
                    <a:p>
                      <a:pPr marL="137160" marR="0" lvl="0" indent="-137160" algn="l" defTabSz="685800" rtl="0" eaLnBrk="1" fontAlgn="auto" latinLnBrk="0" hangingPunct="1">
                        <a:lnSpc>
                          <a:spcPct val="100000"/>
                        </a:lnSpc>
                        <a:spcBef>
                          <a:spcPts val="0"/>
                        </a:spcBef>
                        <a:spcAft>
                          <a:spcPts val="300"/>
                        </a:spcAft>
                        <a:buClrTx/>
                        <a:buSzTx/>
                        <a:buFontTx/>
                        <a:buAutoNum type="arabicPeriod"/>
                        <a:tabLst/>
                        <a:defRPr/>
                      </a:pPr>
                      <a:r>
                        <a:rPr lang="en-US" sz="900" dirty="0">
                          <a:solidFill>
                            <a:schemeClr val="tx1"/>
                          </a:solidFill>
                          <a:latin typeface="Arial" panose="020B0604020202020204" pitchFamily="34" charset="0"/>
                          <a:cs typeface="Arial" panose="020B0604020202020204" pitchFamily="34" charset="0"/>
                        </a:rPr>
                        <a:t>Program Charter</a:t>
                      </a:r>
                    </a:p>
                    <a:p>
                      <a:pPr marL="137160" marR="0" lvl="0" indent="-137160" algn="l" defTabSz="685800" rtl="0" eaLnBrk="1" fontAlgn="auto" latinLnBrk="0" hangingPunct="1">
                        <a:lnSpc>
                          <a:spcPct val="100000"/>
                        </a:lnSpc>
                        <a:spcBef>
                          <a:spcPts val="0"/>
                        </a:spcBef>
                        <a:spcAft>
                          <a:spcPts val="300"/>
                        </a:spcAft>
                        <a:buClrTx/>
                        <a:buSzTx/>
                        <a:buFontTx/>
                        <a:buAutoNum type="arabicPeriod"/>
                        <a:tabLst/>
                        <a:defRPr/>
                      </a:pPr>
                      <a:r>
                        <a:rPr lang="en-US" sz="900" dirty="0">
                          <a:solidFill>
                            <a:schemeClr val="tx1"/>
                          </a:solidFill>
                          <a:latin typeface="Arial" panose="020B0604020202020204" pitchFamily="34" charset="0"/>
                          <a:cs typeface="Arial" panose="020B0604020202020204" pitchFamily="34" charset="0"/>
                        </a:rPr>
                        <a:t>RACI matrix</a:t>
                      </a:r>
                    </a:p>
                    <a:p>
                      <a:pPr marL="137160" marR="0" lvl="0" indent="-137160" algn="l" defTabSz="685800" rtl="0" eaLnBrk="1" fontAlgn="auto" latinLnBrk="0" hangingPunct="1">
                        <a:lnSpc>
                          <a:spcPct val="100000"/>
                        </a:lnSpc>
                        <a:spcBef>
                          <a:spcPts val="0"/>
                        </a:spcBef>
                        <a:spcAft>
                          <a:spcPts val="300"/>
                        </a:spcAft>
                        <a:buClrTx/>
                        <a:buSzTx/>
                        <a:buFontTx/>
                        <a:buAutoNum type="arabicPeriod"/>
                        <a:tabLst/>
                        <a:defRPr/>
                      </a:pPr>
                      <a:r>
                        <a:rPr lang="en-US" sz="900" dirty="0">
                          <a:solidFill>
                            <a:schemeClr val="tx1"/>
                          </a:solidFill>
                          <a:latin typeface="Arial" panose="020B0604020202020204" pitchFamily="34" charset="0"/>
                          <a:cs typeface="Arial" panose="020B0604020202020204" pitchFamily="34" charset="0"/>
                        </a:rPr>
                        <a:t>Program Governance Meetings</a:t>
                      </a: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37160" indent="-137160">
                        <a:spcAft>
                          <a:spcPts val="150"/>
                        </a:spcAft>
                        <a:buAutoNum type="arabicPeriod"/>
                      </a:pPr>
                      <a:r>
                        <a:rPr lang="en-US" sz="900" dirty="0">
                          <a:solidFill>
                            <a:schemeClr val="tx1"/>
                          </a:solidFill>
                          <a:latin typeface="Arial" panose="020B0604020202020204" pitchFamily="34" charset="0"/>
                          <a:cs typeface="Arial" panose="020B0604020202020204" pitchFamily="34" charset="0"/>
                        </a:rPr>
                        <a:t>High-level / milestone driven project plan incl. dependencies</a:t>
                      </a:r>
                    </a:p>
                    <a:p>
                      <a:pPr marL="137160" indent="-137160">
                        <a:spcAft>
                          <a:spcPts val="150"/>
                        </a:spcAft>
                        <a:buAutoNum type="arabicPeriod"/>
                      </a:pPr>
                      <a:r>
                        <a:rPr lang="en-US" sz="900" dirty="0">
                          <a:solidFill>
                            <a:schemeClr val="tx1"/>
                          </a:solidFill>
                          <a:latin typeface="Arial" panose="020B0604020202020204" pitchFamily="34" charset="0"/>
                          <a:cs typeface="Arial" panose="020B0604020202020204" pitchFamily="34" charset="0"/>
                        </a:rPr>
                        <a:t>Sprint Plan approach and Backlog report template   </a:t>
                      </a:r>
                    </a:p>
                    <a:p>
                      <a:pPr marL="137160" indent="-137160">
                        <a:spcAft>
                          <a:spcPts val="150"/>
                        </a:spcAft>
                        <a:buAutoNum type="arabicPeriod"/>
                      </a:pPr>
                      <a:r>
                        <a:rPr lang="en-US" sz="900" dirty="0">
                          <a:solidFill>
                            <a:schemeClr val="tx1"/>
                          </a:solidFill>
                          <a:latin typeface="Arial" panose="020B0604020202020204" pitchFamily="34" charset="0"/>
                          <a:cs typeface="Arial" panose="020B0604020202020204" pitchFamily="34" charset="0"/>
                        </a:rPr>
                        <a:t>Status Reporting templates</a:t>
                      </a:r>
                    </a:p>
                    <a:p>
                      <a:pPr marL="137160" indent="-137160">
                        <a:spcAft>
                          <a:spcPts val="150"/>
                        </a:spcAft>
                        <a:buAutoNum type="arabicPeriod"/>
                      </a:pPr>
                      <a:r>
                        <a:rPr lang="en-US" sz="900" dirty="0">
                          <a:solidFill>
                            <a:schemeClr val="tx1"/>
                          </a:solidFill>
                          <a:latin typeface="Arial" panose="020B0604020202020204" pitchFamily="34" charset="0"/>
                          <a:cs typeface="Arial" panose="020B0604020202020204" pitchFamily="34" charset="0"/>
                        </a:rPr>
                        <a:t>Program Track Charters</a:t>
                      </a:r>
                    </a:p>
                    <a:p>
                      <a:pPr marL="137160" indent="-137160">
                        <a:spcAft>
                          <a:spcPts val="150"/>
                        </a:spcAft>
                        <a:buAutoNum type="arabicPeriod"/>
                      </a:pPr>
                      <a:r>
                        <a:rPr lang="en-US" sz="900" dirty="0">
                          <a:solidFill>
                            <a:schemeClr val="tx1"/>
                          </a:solidFill>
                          <a:latin typeface="Arial" panose="020B0604020202020204" pitchFamily="34" charset="0"/>
                          <a:cs typeface="Arial" panose="020B0604020202020204" pitchFamily="34" charset="0"/>
                        </a:rPr>
                        <a:t>Change control process and template</a:t>
                      </a: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vMerge="1">
                  <a:txBody>
                    <a:bodyPr/>
                    <a:lstStyle/>
                    <a:p>
                      <a:pPr marL="137160" indent="-137160">
                        <a:spcAft>
                          <a:spcPts val="150"/>
                        </a:spcAft>
                        <a:buAutoNum type="arabicPeriod"/>
                      </a:pPr>
                      <a:endParaRPr lang="en-US" sz="8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724653"/>
                  </a:ext>
                </a:extLst>
              </a:tr>
            </a:tbl>
          </a:graphicData>
        </a:graphic>
      </p:graphicFrame>
      <p:sp>
        <p:nvSpPr>
          <p:cNvPr id="16" name="TextBox 15">
            <a:extLst>
              <a:ext uri="{FF2B5EF4-FFF2-40B4-BE49-F238E27FC236}">
                <a16:creationId xmlns:a16="http://schemas.microsoft.com/office/drawing/2014/main" id="{747770CD-1294-404C-A7A5-BDD846E78582}"/>
              </a:ext>
            </a:extLst>
          </p:cNvPr>
          <p:cNvSpPr txBox="1"/>
          <p:nvPr/>
        </p:nvSpPr>
        <p:spPr bwMode="auto">
          <a:xfrm rot="16200000">
            <a:off x="-49036" y="2018366"/>
            <a:ext cx="1222433" cy="227755"/>
          </a:xfrm>
          <a:prstGeom prst="rect">
            <a:avLst/>
          </a:prstGeom>
          <a:noFill/>
          <a:ln w="6350">
            <a:noFill/>
            <a:miter lim="800000"/>
            <a:headEnd/>
            <a:tailEnd/>
          </a:ln>
        </p:spPr>
        <p:txBody>
          <a:bodyPr wrap="square" bIns="27432" rtlCol="0" anchor="ctr">
            <a:prstTxWarp prst="textNoShape">
              <a:avLst/>
            </a:prstTxWarp>
            <a:spAutoFit/>
          </a:bodyPr>
          <a:lstStyle/>
          <a:p>
            <a:pPr eaLnBrk="0" hangingPunct="0"/>
            <a:r>
              <a:rPr lang="en-US" sz="1000" b="1" spc="100" dirty="0">
                <a:solidFill>
                  <a:schemeClr val="accent3"/>
                </a:solidFill>
                <a:latin typeface="Arial" panose="020B0604020202020204" pitchFamily="34" charset="0"/>
                <a:ea typeface="Avenir Next" charset="0"/>
                <a:cs typeface="Arial" panose="020B0604020202020204" pitchFamily="34" charset="0"/>
              </a:rPr>
              <a:t>//</a:t>
            </a:r>
            <a:r>
              <a:rPr lang="en-US" sz="1000" b="1" spc="100" dirty="0">
                <a:solidFill>
                  <a:schemeClr val="accent2"/>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ACTIVITIES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sp>
        <p:nvSpPr>
          <p:cNvPr id="29" name="TextBox 28">
            <a:extLst>
              <a:ext uri="{FF2B5EF4-FFF2-40B4-BE49-F238E27FC236}">
                <a16:creationId xmlns:a16="http://schemas.microsoft.com/office/drawing/2014/main" id="{2B8E48C5-4FB9-2645-9771-2D5D049B687C}"/>
              </a:ext>
            </a:extLst>
          </p:cNvPr>
          <p:cNvSpPr txBox="1"/>
          <p:nvPr/>
        </p:nvSpPr>
        <p:spPr bwMode="auto">
          <a:xfrm rot="16200000">
            <a:off x="-204171" y="3733814"/>
            <a:ext cx="1532703" cy="227755"/>
          </a:xfrm>
          <a:prstGeom prst="rect">
            <a:avLst/>
          </a:prstGeom>
          <a:noFill/>
          <a:ln w="6350">
            <a:noFill/>
            <a:miter lim="800000"/>
            <a:headEnd/>
            <a:tailEnd/>
          </a:ln>
        </p:spPr>
        <p:txBody>
          <a:bodyPr wrap="square" bIns="27432" rtlCol="0" anchor="ctr">
            <a:prstTxWarp prst="textNoShape">
              <a:avLst/>
            </a:prstTxWarp>
            <a:spAutoFit/>
          </a:bodyPr>
          <a:lstStyle/>
          <a:p>
            <a:pPr eaLnBrk="0" hangingPunct="0"/>
            <a:r>
              <a:rPr lang="en-US" sz="1000" b="1" spc="100" dirty="0">
                <a:solidFill>
                  <a:schemeClr val="accent3"/>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KEY OUTPUTS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grpSp>
        <p:nvGrpSpPr>
          <p:cNvPr id="2" name="Group 1">
            <a:extLst>
              <a:ext uri="{FF2B5EF4-FFF2-40B4-BE49-F238E27FC236}">
                <a16:creationId xmlns:a16="http://schemas.microsoft.com/office/drawing/2014/main" id="{55F18029-6C34-6C44-9A9F-EF1FBC5E76BF}"/>
              </a:ext>
            </a:extLst>
          </p:cNvPr>
          <p:cNvGrpSpPr/>
          <p:nvPr/>
        </p:nvGrpSpPr>
        <p:grpSpPr>
          <a:xfrm>
            <a:off x="1133354" y="3230687"/>
            <a:ext cx="4677863" cy="80859"/>
            <a:chOff x="1133353" y="3042795"/>
            <a:chExt cx="3259649" cy="80859"/>
          </a:xfrm>
          <a:solidFill>
            <a:schemeClr val="accent3"/>
          </a:solidFill>
        </p:grpSpPr>
        <p:sp>
          <p:nvSpPr>
            <p:cNvPr id="27" name="Isosceles Triangle 81">
              <a:extLst>
                <a:ext uri="{FF2B5EF4-FFF2-40B4-BE49-F238E27FC236}">
                  <a16:creationId xmlns:a16="http://schemas.microsoft.com/office/drawing/2014/main" id="{01FA32D0-DF78-584E-B755-473E67FF7497}"/>
                </a:ext>
              </a:extLst>
            </p:cNvPr>
            <p:cNvSpPr/>
            <p:nvPr/>
          </p:nvSpPr>
          <p:spPr>
            <a:xfrm rot="5400000">
              <a:off x="2610487" y="3048371"/>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Isosceles Triangle 82">
              <a:extLst>
                <a:ext uri="{FF2B5EF4-FFF2-40B4-BE49-F238E27FC236}">
                  <a16:creationId xmlns:a16="http://schemas.microsoft.com/office/drawing/2014/main" id="{04E25343-79F5-AD45-A4BC-DD7DA5F3A2CF}"/>
                </a:ext>
              </a:extLst>
            </p:cNvPr>
            <p:cNvSpPr/>
            <p:nvPr/>
          </p:nvSpPr>
          <p:spPr>
            <a:xfrm rot="5400000">
              <a:off x="4317721" y="3048372"/>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7" name="Straight Connector 16">
              <a:extLst>
                <a:ext uri="{FF2B5EF4-FFF2-40B4-BE49-F238E27FC236}">
                  <a16:creationId xmlns:a16="http://schemas.microsoft.com/office/drawing/2014/main" id="{D5AA2E40-A0DB-5D4D-BFD2-0D58D732CFA7}"/>
                </a:ext>
              </a:extLst>
            </p:cNvPr>
            <p:cNvCxnSpPr/>
            <p:nvPr/>
          </p:nvCxnSpPr>
          <p:spPr>
            <a:xfrm>
              <a:off x="2723686" y="3084751"/>
              <a:ext cx="1529223"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C250827-9ED6-C447-B420-99F47CEF74AD}"/>
                </a:ext>
              </a:extLst>
            </p:cNvPr>
            <p:cNvCxnSpPr/>
            <p:nvPr/>
          </p:nvCxnSpPr>
          <p:spPr>
            <a:xfrm>
              <a:off x="1133353" y="3082772"/>
              <a:ext cx="140400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51048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00" dirty="0">
                <a:cs typeface="Calibri"/>
              </a:rPr>
              <a:t>We bring together product, digital marketing &amp; engineering to deliver better outcomes, faster</a:t>
            </a:r>
            <a:br>
              <a:rPr lang="en-US" sz="2100" dirty="0">
                <a:cs typeface="Calibri"/>
              </a:rPr>
            </a:br>
            <a:endParaRPr lang="en-US" sz="1350" dirty="0"/>
          </a:p>
        </p:txBody>
      </p:sp>
      <p:sp>
        <p:nvSpPr>
          <p:cNvPr id="3" name="Footer Placeholder 2">
            <a:extLst>
              <a:ext uri="{FF2B5EF4-FFF2-40B4-BE49-F238E27FC236}">
                <a16:creationId xmlns:a16="http://schemas.microsoft.com/office/drawing/2014/main" id="{A696D7A8-6BB9-9647-82E2-139FF681B79A}"/>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208F3763-2273-AB49-9D67-602897DCF84C}"/>
              </a:ext>
            </a:extLst>
          </p:cNvPr>
          <p:cNvSpPr>
            <a:spLocks noGrp="1"/>
          </p:cNvSpPr>
          <p:nvPr>
            <p:ph type="sldNum" sz="quarter" idx="13"/>
          </p:nvPr>
        </p:nvSpPr>
        <p:spPr/>
        <p:txBody>
          <a:bodyPr/>
          <a:lstStyle/>
          <a:p>
            <a:fld id="{CDEE2954-54E9-4846-B9AA-9D6731F553AF}" type="slidenum">
              <a:rPr lang="en-US" smtClean="0"/>
              <a:pPr/>
              <a:t>18</a:t>
            </a:fld>
            <a:endParaRPr lang="en-US" dirty="0"/>
          </a:p>
        </p:txBody>
      </p:sp>
      <p:sp>
        <p:nvSpPr>
          <p:cNvPr id="5" name="Oval 4"/>
          <p:cNvSpPr/>
          <p:nvPr/>
        </p:nvSpPr>
        <p:spPr>
          <a:xfrm>
            <a:off x="245029" y="1320885"/>
            <a:ext cx="3313463" cy="3313463"/>
          </a:xfrm>
          <a:prstGeom prst="ellipse">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6" name="Picture 5" descr="A picture containing shirt&#10;&#10;Description generated with very high confidence">
            <a:extLst>
              <a:ext uri="{FF2B5EF4-FFF2-40B4-BE49-F238E27FC236}">
                <a16:creationId xmlns:a16="http://schemas.microsoft.com/office/drawing/2014/main" id="{1690A6D1-61B4-472E-B94A-81C53EAE19D9}"/>
              </a:ext>
            </a:extLst>
          </p:cNvPr>
          <p:cNvPicPr>
            <a:picLocks noChangeAspect="1"/>
          </p:cNvPicPr>
          <p:nvPr/>
        </p:nvPicPr>
        <p:blipFill>
          <a:blip r:embed="rId2"/>
          <a:stretch>
            <a:fillRect/>
          </a:stretch>
        </p:blipFill>
        <p:spPr>
          <a:xfrm>
            <a:off x="767152" y="2089030"/>
            <a:ext cx="835927" cy="818787"/>
          </a:xfrm>
          <a:prstGeom prst="rect">
            <a:avLst/>
          </a:prstGeom>
        </p:spPr>
      </p:pic>
      <p:pic>
        <p:nvPicPr>
          <p:cNvPr id="7" name="Picture 6">
            <a:extLst>
              <a:ext uri="{FF2B5EF4-FFF2-40B4-BE49-F238E27FC236}">
                <a16:creationId xmlns:a16="http://schemas.microsoft.com/office/drawing/2014/main" id="{EB668DC8-3209-4188-B489-1157C62FD93E}"/>
              </a:ext>
            </a:extLst>
          </p:cNvPr>
          <p:cNvPicPr>
            <a:picLocks noChangeAspect="1"/>
          </p:cNvPicPr>
          <p:nvPr/>
        </p:nvPicPr>
        <p:blipFill>
          <a:blip r:embed="rId3">
            <a:grayscl/>
          </a:blip>
          <a:stretch>
            <a:fillRect/>
          </a:stretch>
        </p:blipFill>
        <p:spPr>
          <a:xfrm>
            <a:off x="2179838" y="2055425"/>
            <a:ext cx="840730" cy="852392"/>
          </a:xfrm>
          <a:prstGeom prst="rect">
            <a:avLst/>
          </a:prstGeom>
        </p:spPr>
      </p:pic>
      <p:pic>
        <p:nvPicPr>
          <p:cNvPr id="8" name="Picture 7">
            <a:extLst>
              <a:ext uri="{FF2B5EF4-FFF2-40B4-BE49-F238E27FC236}">
                <a16:creationId xmlns:a16="http://schemas.microsoft.com/office/drawing/2014/main" id="{CC8130AE-4500-4A74-9B84-C347B7E52862}"/>
              </a:ext>
            </a:extLst>
          </p:cNvPr>
          <p:cNvPicPr>
            <a:picLocks noChangeAspect="1"/>
          </p:cNvPicPr>
          <p:nvPr/>
        </p:nvPicPr>
        <p:blipFill>
          <a:blip r:embed="rId4"/>
          <a:stretch>
            <a:fillRect/>
          </a:stretch>
        </p:blipFill>
        <p:spPr>
          <a:xfrm>
            <a:off x="1446161" y="3231698"/>
            <a:ext cx="951607" cy="809603"/>
          </a:xfrm>
          <a:prstGeom prst="rect">
            <a:avLst/>
          </a:prstGeom>
        </p:spPr>
      </p:pic>
      <p:sp>
        <p:nvSpPr>
          <p:cNvPr id="9" name="TextBox 8">
            <a:extLst>
              <a:ext uri="{FF2B5EF4-FFF2-40B4-BE49-F238E27FC236}">
                <a16:creationId xmlns:a16="http://schemas.microsoft.com/office/drawing/2014/main" id="{82DDD0B9-D8C4-4220-931B-E373818BFFD9}"/>
              </a:ext>
            </a:extLst>
          </p:cNvPr>
          <p:cNvSpPr txBox="1"/>
          <p:nvPr/>
        </p:nvSpPr>
        <p:spPr>
          <a:xfrm>
            <a:off x="419891" y="2902069"/>
            <a:ext cx="1548994" cy="335476"/>
          </a:xfrm>
          <a:prstGeom prst="rect">
            <a:avLst/>
          </a:prstGeom>
          <a:noFill/>
          <a:ln w="6350">
            <a:noFill/>
          </a:ln>
        </p:spPr>
        <p:txBody>
          <a:bodyPr rot="0" spcFirstLastPara="0" vertOverflow="overflow" horzOverflow="overflow" vert="horz" wrap="square" lIns="0" tIns="27432" rIns="0" bIns="0" numCol="1" spcCol="0" rtlCol="0" fromWordArt="0" anchor="ctr" anchorCtr="0" forceAA="0" compatLnSpc="1">
            <a:prstTxWarp prst="textNoShape">
              <a:avLst/>
            </a:prstTxWarp>
            <a:spAutoFit/>
          </a:bodyPr>
          <a:lstStyle/>
          <a:p>
            <a:pPr algn="ctr"/>
            <a:r>
              <a:rPr lang="en-US" sz="1000" spc="100" dirty="0">
                <a:latin typeface="Arial"/>
                <a:cs typeface="Arial"/>
              </a:rPr>
              <a:t>PRODUCT </a:t>
            </a:r>
          </a:p>
          <a:p>
            <a:pPr algn="ctr"/>
            <a:r>
              <a:rPr lang="en-US" sz="1000" spc="100" dirty="0">
                <a:latin typeface="Arial"/>
                <a:cs typeface="Arial"/>
              </a:rPr>
              <a:t>MANAGENT</a:t>
            </a:r>
          </a:p>
        </p:txBody>
      </p:sp>
      <p:sp>
        <p:nvSpPr>
          <p:cNvPr id="10" name="TextBox 9">
            <a:extLst>
              <a:ext uri="{FF2B5EF4-FFF2-40B4-BE49-F238E27FC236}">
                <a16:creationId xmlns:a16="http://schemas.microsoft.com/office/drawing/2014/main" id="{0B4A92DE-3E94-444B-8095-43FEA0D9A2D3}"/>
              </a:ext>
            </a:extLst>
          </p:cNvPr>
          <p:cNvSpPr txBox="1"/>
          <p:nvPr/>
        </p:nvSpPr>
        <p:spPr>
          <a:xfrm>
            <a:off x="1896115" y="2902069"/>
            <a:ext cx="1408176" cy="335476"/>
          </a:xfrm>
          <a:prstGeom prst="rect">
            <a:avLst/>
          </a:prstGeom>
          <a:noFill/>
          <a:ln w="6350">
            <a:noFill/>
          </a:ln>
        </p:spPr>
        <p:txBody>
          <a:bodyPr rot="0" spcFirstLastPara="0" vertOverflow="overflow" horzOverflow="overflow" vert="horz" wrap="square" lIns="0" tIns="27432" rIns="0" bIns="0" numCol="1" spcCol="0" rtlCol="0" fromWordArt="0" anchor="ctr" anchorCtr="0" forceAA="0" compatLnSpc="1">
            <a:prstTxWarp prst="textNoShape">
              <a:avLst/>
            </a:prstTxWarp>
            <a:spAutoFit/>
          </a:bodyPr>
          <a:lstStyle/>
          <a:p>
            <a:pPr algn="ctr">
              <a:spcBef>
                <a:spcPts val="150"/>
              </a:spcBef>
              <a:spcAft>
                <a:spcPts val="150"/>
              </a:spcAft>
            </a:pPr>
            <a:r>
              <a:rPr lang="en-US" sz="1000" spc="100" dirty="0">
                <a:latin typeface="Arial"/>
                <a:cs typeface="Arial"/>
              </a:rPr>
              <a:t>DIGITAL MARKETING</a:t>
            </a:r>
            <a:endParaRPr lang="en-US" sz="1400" dirty="0"/>
          </a:p>
        </p:txBody>
      </p:sp>
      <p:sp>
        <p:nvSpPr>
          <p:cNvPr id="11" name="TextBox 10">
            <a:extLst>
              <a:ext uri="{FF2B5EF4-FFF2-40B4-BE49-F238E27FC236}">
                <a16:creationId xmlns:a16="http://schemas.microsoft.com/office/drawing/2014/main" id="{4CDE7A2C-F6EA-4702-8B53-DFE248B240DC}"/>
              </a:ext>
            </a:extLst>
          </p:cNvPr>
          <p:cNvSpPr txBox="1"/>
          <p:nvPr/>
        </p:nvSpPr>
        <p:spPr>
          <a:xfrm>
            <a:off x="1146629" y="4084189"/>
            <a:ext cx="1550669" cy="177741"/>
          </a:xfrm>
          <a:prstGeom prst="rect">
            <a:avLst/>
          </a:prstGeom>
          <a:noFill/>
          <a:ln w="6350">
            <a:noFill/>
          </a:ln>
        </p:spPr>
        <p:txBody>
          <a:bodyPr rot="0" spcFirstLastPara="0" vertOverflow="overflow" horzOverflow="overflow" vert="horz" wrap="square" lIns="0" tIns="27432" rIns="0" bIns="0" numCol="1" spcCol="0" rtlCol="0" fromWordArt="0" anchor="ctr" anchorCtr="0" forceAA="0" compatLnSpc="1">
            <a:prstTxWarp prst="textNoShape">
              <a:avLst/>
            </a:prstTxWarp>
            <a:spAutoFit/>
          </a:bodyPr>
          <a:lstStyle/>
          <a:p>
            <a:pPr algn="ctr">
              <a:spcBef>
                <a:spcPts val="150"/>
              </a:spcBef>
              <a:spcAft>
                <a:spcPts val="150"/>
              </a:spcAft>
            </a:pPr>
            <a:r>
              <a:rPr lang="en-US" sz="975" spc="100" dirty="0">
                <a:latin typeface="Arial"/>
                <a:cs typeface="Arial"/>
              </a:rPr>
              <a:t>ENGINEERING</a:t>
            </a:r>
            <a:endParaRPr lang="en-US" sz="975" spc="100" dirty="0">
              <a:cs typeface="Arial"/>
            </a:endParaRPr>
          </a:p>
        </p:txBody>
      </p:sp>
      <p:sp>
        <p:nvSpPr>
          <p:cNvPr id="12" name="Rectangle 11"/>
          <p:cNvSpPr/>
          <p:nvPr/>
        </p:nvSpPr>
        <p:spPr>
          <a:xfrm>
            <a:off x="1056722" y="1374655"/>
            <a:ext cx="1712939" cy="646331"/>
          </a:xfrm>
          <a:prstGeom prst="rect">
            <a:avLst/>
          </a:prstGeom>
        </p:spPr>
        <p:txBody>
          <a:bodyPr wrap="square">
            <a:spAutoFit/>
          </a:bodyPr>
          <a:lstStyle/>
          <a:p>
            <a:pPr algn="ctr"/>
            <a:r>
              <a:rPr lang="en-US" sz="1200" b="1" dirty="0">
                <a:solidFill>
                  <a:srgbClr val="00B050"/>
                </a:solidFill>
                <a:cs typeface="Calibri"/>
              </a:rPr>
              <a:t>OUR </a:t>
            </a:r>
          </a:p>
          <a:p>
            <a:pPr algn="ctr"/>
            <a:r>
              <a:rPr lang="en-US" sz="1200" b="1" dirty="0">
                <a:solidFill>
                  <a:srgbClr val="00B050"/>
                </a:solidFill>
                <a:cs typeface="Calibri"/>
              </a:rPr>
              <a:t>STARTING </a:t>
            </a:r>
          </a:p>
          <a:p>
            <a:pPr algn="ctr"/>
            <a:r>
              <a:rPr lang="en-US" sz="1200" b="1" dirty="0">
                <a:solidFill>
                  <a:srgbClr val="00B050"/>
                </a:solidFill>
                <a:cs typeface="Calibri"/>
              </a:rPr>
              <a:t>THREE</a:t>
            </a:r>
            <a:endParaRPr lang="en-US" sz="1200" b="1" dirty="0">
              <a:solidFill>
                <a:srgbClr val="00B050"/>
              </a:solidFill>
            </a:endParaRPr>
          </a:p>
        </p:txBody>
      </p:sp>
      <p:sp>
        <p:nvSpPr>
          <p:cNvPr id="13" name="Rectangle 12"/>
          <p:cNvSpPr/>
          <p:nvPr/>
        </p:nvSpPr>
        <p:spPr>
          <a:xfrm>
            <a:off x="4422020" y="2187797"/>
            <a:ext cx="3120360" cy="646331"/>
          </a:xfrm>
          <a:prstGeom prst="rect">
            <a:avLst/>
          </a:prstGeom>
        </p:spPr>
        <p:txBody>
          <a:bodyPr wrap="square">
            <a:spAutoFit/>
          </a:bodyPr>
          <a:lstStyle/>
          <a:p>
            <a:pPr marL="171442" indent="-171442">
              <a:buClr>
                <a:srgbClr val="006A4D"/>
              </a:buClr>
              <a:buFont typeface="Arial" panose="020B0604020202020204" pitchFamily="34" charset="0"/>
              <a:buChar char="/"/>
            </a:pPr>
            <a:r>
              <a:rPr lang="en-US" sz="900" dirty="0"/>
              <a:t>Understand the Walgreens &amp; Boots use cases</a:t>
            </a:r>
          </a:p>
          <a:p>
            <a:pPr marL="171442" indent="-171442">
              <a:buClr>
                <a:srgbClr val="006A4D"/>
              </a:buClr>
              <a:buFont typeface="Arial" panose="020B0604020202020204" pitchFamily="34" charset="0"/>
              <a:buChar char="/"/>
            </a:pPr>
            <a:r>
              <a:rPr lang="en-US" sz="900" dirty="0"/>
              <a:t>Define the problem and the vision to solve it</a:t>
            </a:r>
          </a:p>
          <a:p>
            <a:pPr marL="171442" indent="-171442">
              <a:buClr>
                <a:srgbClr val="006A4D"/>
              </a:buClr>
              <a:buFont typeface="Arial" panose="020B0604020202020204" pitchFamily="34" charset="0"/>
              <a:buChar char="/"/>
            </a:pPr>
            <a:r>
              <a:rPr lang="en-US" sz="900" dirty="0"/>
              <a:t>Ensure decisions are made to maximize business value by both digital marketing &amp; engineering</a:t>
            </a:r>
          </a:p>
        </p:txBody>
      </p:sp>
      <p:sp>
        <p:nvSpPr>
          <p:cNvPr id="14" name="Rectangle 13"/>
          <p:cNvSpPr/>
          <p:nvPr/>
        </p:nvSpPr>
        <p:spPr>
          <a:xfrm>
            <a:off x="4422021" y="3242675"/>
            <a:ext cx="4256320" cy="784830"/>
          </a:xfrm>
          <a:prstGeom prst="rect">
            <a:avLst/>
          </a:prstGeom>
        </p:spPr>
        <p:txBody>
          <a:bodyPr wrap="square">
            <a:spAutoFit/>
          </a:bodyPr>
          <a:lstStyle/>
          <a:p>
            <a:pPr marL="171442" indent="-171442">
              <a:buClr>
                <a:srgbClr val="006A4D"/>
              </a:buClr>
              <a:buFont typeface="Arial" panose="020B0604020202020204" pitchFamily="34" charset="0"/>
              <a:buChar char="/"/>
            </a:pPr>
            <a:r>
              <a:rPr lang="en-US" sz="900" dirty="0"/>
              <a:t>End the supply chain – gets insight as close as possible to the code</a:t>
            </a:r>
          </a:p>
          <a:p>
            <a:pPr marL="171442" indent="-171442">
              <a:buClr>
                <a:srgbClr val="006A4D"/>
              </a:buClr>
              <a:buFont typeface="Arial" panose="020B0604020202020204" pitchFamily="34" charset="0"/>
              <a:buChar char="/"/>
            </a:pPr>
            <a:r>
              <a:rPr lang="en-US" sz="900" dirty="0"/>
              <a:t>Have value-based framework for where to invest story points during requirements/design/architecture</a:t>
            </a:r>
          </a:p>
          <a:p>
            <a:pPr marL="171442" indent="-171442">
              <a:buClr>
                <a:srgbClr val="006A4D"/>
              </a:buClr>
              <a:buFont typeface="Arial" panose="020B0604020202020204" pitchFamily="34" charset="0"/>
              <a:buChar char="/"/>
            </a:pPr>
            <a:r>
              <a:rPr lang="en-US" sz="900" dirty="0"/>
              <a:t>Keep the project in balance to maximize return within timeline/budget – or make value based arguments for more time &amp; budget to maximize return</a:t>
            </a:r>
          </a:p>
        </p:txBody>
      </p:sp>
      <p:sp>
        <p:nvSpPr>
          <p:cNvPr id="15" name="Rectangle 14"/>
          <p:cNvSpPr/>
          <p:nvPr/>
        </p:nvSpPr>
        <p:spPr>
          <a:xfrm>
            <a:off x="4422020" y="2957241"/>
            <a:ext cx="4002171" cy="248209"/>
          </a:xfrm>
          <a:prstGeom prst="rect">
            <a:avLst/>
          </a:prstGeom>
        </p:spPr>
        <p:txBody>
          <a:bodyPr wrap="square">
            <a:spAutoFit/>
          </a:bodyPr>
          <a:lstStyle/>
          <a:p>
            <a:pPr>
              <a:spcAft>
                <a:spcPts val="600"/>
              </a:spcAft>
            </a:pPr>
            <a:r>
              <a:rPr lang="en-US" sz="1013" b="1" dirty="0"/>
              <a:t>DELIVER WITH SPEED &amp; QUALITY</a:t>
            </a:r>
          </a:p>
        </p:txBody>
      </p:sp>
      <p:sp>
        <p:nvSpPr>
          <p:cNvPr id="16" name="Rectangle 15"/>
          <p:cNvSpPr/>
          <p:nvPr/>
        </p:nvSpPr>
        <p:spPr>
          <a:xfrm>
            <a:off x="4422019" y="1886872"/>
            <a:ext cx="2908556" cy="248209"/>
          </a:xfrm>
          <a:prstGeom prst="rect">
            <a:avLst/>
          </a:prstGeom>
        </p:spPr>
        <p:txBody>
          <a:bodyPr wrap="square">
            <a:spAutoFit/>
          </a:bodyPr>
          <a:lstStyle/>
          <a:p>
            <a:pPr>
              <a:spcAft>
                <a:spcPts val="600"/>
              </a:spcAft>
            </a:pPr>
            <a:r>
              <a:rPr lang="en-US" sz="1013" b="1" dirty="0"/>
              <a:t>MAKE SMART DECISIONS</a:t>
            </a:r>
          </a:p>
        </p:txBody>
      </p:sp>
      <p:sp>
        <p:nvSpPr>
          <p:cNvPr id="17" name="Isosceles Triangle 16"/>
          <p:cNvSpPr/>
          <p:nvPr/>
        </p:nvSpPr>
        <p:spPr>
          <a:xfrm rot="5400000">
            <a:off x="3706566" y="2685224"/>
            <a:ext cx="621094" cy="496109"/>
          </a:xfrm>
          <a:prstGeom prst="triangle">
            <a:avLst/>
          </a:prstGeom>
          <a:noFill/>
          <a:ln w="6350">
            <a:solidFill>
              <a:srgbClr val="006A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Tree>
    <p:extLst>
      <p:ext uri="{BB962C8B-B14F-4D97-AF65-F5344CB8AC3E}">
        <p14:creationId xmlns:p14="http://schemas.microsoft.com/office/powerpoint/2010/main" val="2230343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p:txBody>
          <a:bodyPr/>
          <a:lstStyle/>
          <a:p>
            <a:r>
              <a:rPr lang="en-US" dirty="0"/>
              <a:t>Our recommended program structure for Fiore</a:t>
            </a:r>
          </a:p>
        </p:txBody>
      </p:sp>
      <p:sp>
        <p:nvSpPr>
          <p:cNvPr id="3" name="Footer Placeholder 2">
            <a:extLst>
              <a:ext uri="{FF2B5EF4-FFF2-40B4-BE49-F238E27FC236}">
                <a16:creationId xmlns:a16="http://schemas.microsoft.com/office/drawing/2014/main" id="{3319441F-B048-1E42-B96C-150F7F09A4E1}"/>
              </a:ext>
            </a:extLst>
          </p:cNvPr>
          <p:cNvSpPr>
            <a:spLocks noGrp="1"/>
          </p:cNvSpPr>
          <p:nvPr>
            <p:ph type="ftr" sz="quarter" idx="12"/>
          </p:nvPr>
        </p:nvSpPr>
        <p:spPr/>
        <p:txBody>
          <a:bodyPr/>
          <a:lstStyle/>
          <a:p>
            <a:r>
              <a:rPr lang="en-US" dirty="0"/>
              <a:t>© 2020</a:t>
            </a:r>
          </a:p>
        </p:txBody>
      </p:sp>
      <p:sp>
        <p:nvSpPr>
          <p:cNvPr id="4" name="Slide Number Placeholder 3">
            <a:extLst>
              <a:ext uri="{FF2B5EF4-FFF2-40B4-BE49-F238E27FC236}">
                <a16:creationId xmlns:a16="http://schemas.microsoft.com/office/drawing/2014/main" id="{87C2627F-6DD8-C845-8826-21CCB98032F7}"/>
              </a:ext>
            </a:extLst>
          </p:cNvPr>
          <p:cNvSpPr>
            <a:spLocks noGrp="1"/>
          </p:cNvSpPr>
          <p:nvPr>
            <p:ph type="sldNum" sz="quarter" idx="13"/>
          </p:nvPr>
        </p:nvSpPr>
        <p:spPr/>
        <p:txBody>
          <a:bodyPr/>
          <a:lstStyle/>
          <a:p>
            <a:fld id="{CDEE2954-54E9-4846-B9AA-9D6731F553AF}" type="slidenum">
              <a:rPr lang="en-US" smtClean="0"/>
              <a:pPr/>
              <a:t>180</a:t>
            </a:fld>
            <a:endParaRPr lang="en-US" dirty="0"/>
          </a:p>
        </p:txBody>
      </p:sp>
      <p:sp>
        <p:nvSpPr>
          <p:cNvPr id="13" name="Rectangle 12">
            <a:extLst>
              <a:ext uri="{FF2B5EF4-FFF2-40B4-BE49-F238E27FC236}">
                <a16:creationId xmlns:a16="http://schemas.microsoft.com/office/drawing/2014/main" id="{B2899651-6771-1E4C-8F17-CEE42929A3D5}"/>
              </a:ext>
            </a:extLst>
          </p:cNvPr>
          <p:cNvSpPr/>
          <p:nvPr/>
        </p:nvSpPr>
        <p:spPr>
          <a:xfrm>
            <a:off x="1547074" y="784785"/>
            <a:ext cx="2540653" cy="329445"/>
          </a:xfrm>
          <a:prstGeom prst="rect">
            <a:avLst/>
          </a:prstGeom>
          <a:noFill/>
          <a:ln w="3175">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783">
              <a:defRPr/>
            </a:pPr>
            <a:r>
              <a:rPr lang="en-US" sz="1050" b="1" dirty="0">
                <a:solidFill>
                  <a:schemeClr val="tx1"/>
                </a:solidFill>
                <a:latin typeface="Arial"/>
              </a:rPr>
              <a:t>Executive Steering Committee</a:t>
            </a:r>
          </a:p>
        </p:txBody>
      </p:sp>
      <p:sp>
        <p:nvSpPr>
          <p:cNvPr id="15" name="Rectangle 14">
            <a:extLst>
              <a:ext uri="{FF2B5EF4-FFF2-40B4-BE49-F238E27FC236}">
                <a16:creationId xmlns:a16="http://schemas.microsoft.com/office/drawing/2014/main" id="{71881E25-574A-6043-A164-893AA758DB6F}"/>
              </a:ext>
            </a:extLst>
          </p:cNvPr>
          <p:cNvSpPr/>
          <p:nvPr/>
        </p:nvSpPr>
        <p:spPr>
          <a:xfrm>
            <a:off x="347353" y="1749780"/>
            <a:ext cx="2394857" cy="223403"/>
          </a:xfrm>
          <a:prstGeom prst="rect">
            <a:avLst/>
          </a:prstGeom>
          <a:solidFill>
            <a:schemeClr val="bg1"/>
          </a:solidFill>
          <a:ln w="3175">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783">
              <a:defRPr/>
            </a:pPr>
            <a:r>
              <a:rPr lang="en-US" sz="1013" b="1" dirty="0">
                <a:solidFill>
                  <a:schemeClr val="tx1"/>
                </a:solidFill>
                <a:latin typeface="Arial"/>
              </a:rPr>
              <a:t>Modernization Program Office</a:t>
            </a:r>
          </a:p>
        </p:txBody>
      </p:sp>
      <p:sp>
        <p:nvSpPr>
          <p:cNvPr id="16" name="Rectangle 15">
            <a:extLst>
              <a:ext uri="{FF2B5EF4-FFF2-40B4-BE49-F238E27FC236}">
                <a16:creationId xmlns:a16="http://schemas.microsoft.com/office/drawing/2014/main" id="{B9D9FB64-8464-D247-8283-82713DBF0ED4}"/>
              </a:ext>
            </a:extLst>
          </p:cNvPr>
          <p:cNvSpPr/>
          <p:nvPr/>
        </p:nvSpPr>
        <p:spPr>
          <a:xfrm>
            <a:off x="2851210" y="1749780"/>
            <a:ext cx="2394857" cy="236527"/>
          </a:xfrm>
          <a:prstGeom prst="rect">
            <a:avLst/>
          </a:prstGeom>
          <a:solidFill>
            <a:schemeClr val="bg1"/>
          </a:solidFill>
          <a:ln w="3175">
            <a:noFill/>
            <a:prstDash val="dash"/>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685783">
              <a:defRPr/>
            </a:pPr>
            <a:r>
              <a:rPr lang="en-US" sz="1013" b="1" dirty="0">
                <a:solidFill>
                  <a:schemeClr val="tx1"/>
                </a:solidFill>
                <a:latin typeface="Arial"/>
              </a:rPr>
              <a:t>Technical Alignment Committee</a:t>
            </a:r>
          </a:p>
        </p:txBody>
      </p:sp>
      <p:sp>
        <p:nvSpPr>
          <p:cNvPr id="18" name="Rounded Rectangle 17">
            <a:extLst>
              <a:ext uri="{FF2B5EF4-FFF2-40B4-BE49-F238E27FC236}">
                <a16:creationId xmlns:a16="http://schemas.microsoft.com/office/drawing/2014/main" id="{19782008-6714-FD43-A2A6-67B65977E32B}"/>
              </a:ext>
            </a:extLst>
          </p:cNvPr>
          <p:cNvSpPr/>
          <p:nvPr/>
        </p:nvSpPr>
        <p:spPr>
          <a:xfrm>
            <a:off x="497093" y="1057148"/>
            <a:ext cx="4558995" cy="43458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lumMod val="50000"/>
                </a:schemeClr>
              </a:solidFill>
            </a:endParaRPr>
          </a:p>
        </p:txBody>
      </p:sp>
      <p:sp>
        <p:nvSpPr>
          <p:cNvPr id="26" name="Rounded Rectangle 25">
            <a:extLst>
              <a:ext uri="{FF2B5EF4-FFF2-40B4-BE49-F238E27FC236}">
                <a16:creationId xmlns:a16="http://schemas.microsoft.com/office/drawing/2014/main" id="{6A15F998-DC40-1347-887E-2F48A25D71DC}"/>
              </a:ext>
            </a:extLst>
          </p:cNvPr>
          <p:cNvSpPr/>
          <p:nvPr/>
        </p:nvSpPr>
        <p:spPr>
          <a:xfrm>
            <a:off x="3035678" y="2510962"/>
            <a:ext cx="2020410" cy="606418"/>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00" i="1" dirty="0">
                <a:solidFill>
                  <a:schemeClr val="bg1">
                    <a:lumMod val="50000"/>
                  </a:schemeClr>
                </a:solidFill>
              </a:rPr>
              <a:t>Track Leads or other Track specific SMEs will be pulled in, as needed, from the Delivery Organization </a:t>
            </a:r>
          </a:p>
        </p:txBody>
      </p:sp>
      <p:sp>
        <p:nvSpPr>
          <p:cNvPr id="28" name="Rounded Rectangle 27">
            <a:extLst>
              <a:ext uri="{FF2B5EF4-FFF2-40B4-BE49-F238E27FC236}">
                <a16:creationId xmlns:a16="http://schemas.microsoft.com/office/drawing/2014/main" id="{A0A22574-426B-434C-89BB-92CB89B33E00}"/>
              </a:ext>
            </a:extLst>
          </p:cNvPr>
          <p:cNvSpPr/>
          <p:nvPr/>
        </p:nvSpPr>
        <p:spPr>
          <a:xfrm>
            <a:off x="444755" y="3508169"/>
            <a:ext cx="685800" cy="2344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600" dirty="0">
                <a:solidFill>
                  <a:schemeClr val="tx1"/>
                </a:solidFill>
              </a:rPr>
              <a:t>Product Manager</a:t>
            </a:r>
          </a:p>
        </p:txBody>
      </p:sp>
      <p:sp>
        <p:nvSpPr>
          <p:cNvPr id="29" name="Rectangle 28">
            <a:extLst>
              <a:ext uri="{FF2B5EF4-FFF2-40B4-BE49-F238E27FC236}">
                <a16:creationId xmlns:a16="http://schemas.microsoft.com/office/drawing/2014/main" id="{8696BE2E-B796-1E45-82B6-D9FFA1F5C3DE}"/>
              </a:ext>
            </a:extLst>
          </p:cNvPr>
          <p:cNvSpPr/>
          <p:nvPr/>
        </p:nvSpPr>
        <p:spPr>
          <a:xfrm>
            <a:off x="347353" y="3301757"/>
            <a:ext cx="2456776" cy="180050"/>
          </a:xfrm>
          <a:prstGeom prst="rect">
            <a:avLst/>
          </a:prstGeom>
          <a:noFill/>
          <a:ln w="3175">
            <a:noFill/>
            <a:prstDash val="dash"/>
          </a:ln>
          <a:effectLst/>
        </p:spPr>
        <p:style>
          <a:lnRef idx="1">
            <a:schemeClr val="accent1"/>
          </a:lnRef>
          <a:fillRef idx="3">
            <a:schemeClr val="accent1"/>
          </a:fillRef>
          <a:effectRef idx="2">
            <a:schemeClr val="accent1"/>
          </a:effectRef>
          <a:fontRef idx="minor">
            <a:schemeClr val="lt1"/>
          </a:fontRef>
        </p:style>
        <p:txBody>
          <a:bodyPr tIns="18288" rtlCol="0" anchor="t"/>
          <a:lstStyle/>
          <a:p>
            <a:pPr algn="ctr" defTabSz="685783">
              <a:defRPr/>
            </a:pPr>
            <a:r>
              <a:rPr lang="en-US" sz="1000" b="1" dirty="0">
                <a:solidFill>
                  <a:schemeClr val="tx1"/>
                </a:solidFill>
                <a:latin typeface="Arial"/>
              </a:rPr>
              <a:t>Walgreens Delivery</a:t>
            </a:r>
          </a:p>
        </p:txBody>
      </p:sp>
      <p:sp>
        <p:nvSpPr>
          <p:cNvPr id="30" name="Rectangle 29">
            <a:extLst>
              <a:ext uri="{FF2B5EF4-FFF2-40B4-BE49-F238E27FC236}">
                <a16:creationId xmlns:a16="http://schemas.microsoft.com/office/drawing/2014/main" id="{F35A96C7-A0F4-0543-96E9-7BB997116F0F}"/>
              </a:ext>
            </a:extLst>
          </p:cNvPr>
          <p:cNvSpPr/>
          <p:nvPr/>
        </p:nvSpPr>
        <p:spPr>
          <a:xfrm>
            <a:off x="2776965" y="3301389"/>
            <a:ext cx="2456776" cy="180787"/>
          </a:xfrm>
          <a:prstGeom prst="rect">
            <a:avLst/>
          </a:prstGeom>
          <a:noFill/>
          <a:ln w="3175">
            <a:noFill/>
            <a:prstDash val="dash"/>
          </a:ln>
          <a:effectLst/>
        </p:spPr>
        <p:style>
          <a:lnRef idx="1">
            <a:schemeClr val="accent1"/>
          </a:lnRef>
          <a:fillRef idx="3">
            <a:schemeClr val="accent1"/>
          </a:fillRef>
          <a:effectRef idx="2">
            <a:schemeClr val="accent1"/>
          </a:effectRef>
          <a:fontRef idx="minor">
            <a:schemeClr val="lt1"/>
          </a:fontRef>
        </p:style>
        <p:txBody>
          <a:bodyPr tIns="18288" rtlCol="0" anchor="t"/>
          <a:lstStyle/>
          <a:p>
            <a:pPr algn="ctr" defTabSz="685783">
              <a:defRPr/>
            </a:pPr>
            <a:r>
              <a:rPr lang="en-US" sz="1000" b="1" dirty="0">
                <a:solidFill>
                  <a:schemeClr val="tx1"/>
                </a:solidFill>
                <a:latin typeface="Arial"/>
              </a:rPr>
              <a:t>Boots Delivery</a:t>
            </a:r>
          </a:p>
        </p:txBody>
      </p:sp>
      <p:sp>
        <p:nvSpPr>
          <p:cNvPr id="31" name="Rounded Rectangle 30">
            <a:extLst>
              <a:ext uri="{FF2B5EF4-FFF2-40B4-BE49-F238E27FC236}">
                <a16:creationId xmlns:a16="http://schemas.microsoft.com/office/drawing/2014/main" id="{8602C70E-3B33-B54C-A3BE-DD4DE6440DDC}"/>
              </a:ext>
            </a:extLst>
          </p:cNvPr>
          <p:cNvSpPr/>
          <p:nvPr/>
        </p:nvSpPr>
        <p:spPr>
          <a:xfrm>
            <a:off x="444755" y="3765392"/>
            <a:ext cx="685800" cy="398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Delivery Team</a:t>
            </a:r>
          </a:p>
        </p:txBody>
      </p:sp>
      <p:sp>
        <p:nvSpPr>
          <p:cNvPr id="35" name="Rounded Rectangle 34">
            <a:extLst>
              <a:ext uri="{FF2B5EF4-FFF2-40B4-BE49-F238E27FC236}">
                <a16:creationId xmlns:a16="http://schemas.microsoft.com/office/drawing/2014/main" id="{EE81AA28-FA9E-FD4B-AF37-37C944CC7820}"/>
              </a:ext>
            </a:extLst>
          </p:cNvPr>
          <p:cNvSpPr/>
          <p:nvPr/>
        </p:nvSpPr>
        <p:spPr>
          <a:xfrm>
            <a:off x="1207990" y="3508169"/>
            <a:ext cx="685800" cy="2344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schemeClr val="tx1"/>
                </a:solidFill>
              </a:rPr>
              <a:t>Product Manager</a:t>
            </a:r>
          </a:p>
        </p:txBody>
      </p:sp>
      <p:sp>
        <p:nvSpPr>
          <p:cNvPr id="36" name="Rounded Rectangle 35">
            <a:extLst>
              <a:ext uri="{FF2B5EF4-FFF2-40B4-BE49-F238E27FC236}">
                <a16:creationId xmlns:a16="http://schemas.microsoft.com/office/drawing/2014/main" id="{CDD7A16E-F7DE-C144-8679-61F07EE2DD53}"/>
              </a:ext>
            </a:extLst>
          </p:cNvPr>
          <p:cNvSpPr/>
          <p:nvPr/>
        </p:nvSpPr>
        <p:spPr>
          <a:xfrm>
            <a:off x="1207990" y="3765392"/>
            <a:ext cx="685800" cy="398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Integration Delivery Team</a:t>
            </a:r>
          </a:p>
        </p:txBody>
      </p:sp>
      <p:sp>
        <p:nvSpPr>
          <p:cNvPr id="37" name="Rounded Rectangle 36">
            <a:extLst>
              <a:ext uri="{FF2B5EF4-FFF2-40B4-BE49-F238E27FC236}">
                <a16:creationId xmlns:a16="http://schemas.microsoft.com/office/drawing/2014/main" id="{2A310692-4554-E841-9C45-05CED21372A1}"/>
              </a:ext>
            </a:extLst>
          </p:cNvPr>
          <p:cNvSpPr/>
          <p:nvPr/>
        </p:nvSpPr>
        <p:spPr>
          <a:xfrm>
            <a:off x="1993171" y="3508169"/>
            <a:ext cx="685800" cy="2344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schemeClr val="tx1"/>
                </a:solidFill>
              </a:rPr>
              <a:t>Product Manager</a:t>
            </a:r>
          </a:p>
        </p:txBody>
      </p:sp>
      <p:sp>
        <p:nvSpPr>
          <p:cNvPr id="38" name="Rounded Rectangle 37">
            <a:extLst>
              <a:ext uri="{FF2B5EF4-FFF2-40B4-BE49-F238E27FC236}">
                <a16:creationId xmlns:a16="http://schemas.microsoft.com/office/drawing/2014/main" id="{94C1F4FA-9F43-F344-A718-4B19DFBB5291}"/>
              </a:ext>
            </a:extLst>
          </p:cNvPr>
          <p:cNvSpPr/>
          <p:nvPr/>
        </p:nvSpPr>
        <p:spPr>
          <a:xfrm>
            <a:off x="1993171" y="3765392"/>
            <a:ext cx="685800" cy="398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Execution Delivery Team</a:t>
            </a:r>
          </a:p>
        </p:txBody>
      </p:sp>
      <p:sp>
        <p:nvSpPr>
          <p:cNvPr id="39" name="Rounded Rectangle 38">
            <a:extLst>
              <a:ext uri="{FF2B5EF4-FFF2-40B4-BE49-F238E27FC236}">
                <a16:creationId xmlns:a16="http://schemas.microsoft.com/office/drawing/2014/main" id="{C6BADB2F-590F-FD48-B89E-E32ED0D81BB7}"/>
              </a:ext>
            </a:extLst>
          </p:cNvPr>
          <p:cNvSpPr/>
          <p:nvPr/>
        </p:nvSpPr>
        <p:spPr>
          <a:xfrm>
            <a:off x="2920024" y="3508169"/>
            <a:ext cx="685800" cy="2344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schemeClr val="tx1"/>
                </a:solidFill>
              </a:rPr>
              <a:t>Product Manager</a:t>
            </a:r>
          </a:p>
        </p:txBody>
      </p:sp>
      <p:sp>
        <p:nvSpPr>
          <p:cNvPr id="40" name="Rounded Rectangle 39">
            <a:extLst>
              <a:ext uri="{FF2B5EF4-FFF2-40B4-BE49-F238E27FC236}">
                <a16:creationId xmlns:a16="http://schemas.microsoft.com/office/drawing/2014/main" id="{E22A9801-2125-314B-9C4E-82EF4C9F20AF}"/>
              </a:ext>
            </a:extLst>
          </p:cNvPr>
          <p:cNvSpPr/>
          <p:nvPr/>
        </p:nvSpPr>
        <p:spPr>
          <a:xfrm>
            <a:off x="2920024" y="3765392"/>
            <a:ext cx="685800" cy="398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Delivery Team</a:t>
            </a:r>
          </a:p>
        </p:txBody>
      </p:sp>
      <p:sp>
        <p:nvSpPr>
          <p:cNvPr id="41" name="Rounded Rectangle 40">
            <a:extLst>
              <a:ext uri="{FF2B5EF4-FFF2-40B4-BE49-F238E27FC236}">
                <a16:creationId xmlns:a16="http://schemas.microsoft.com/office/drawing/2014/main" id="{666CB867-54FA-6645-A0D0-B3F72559647F}"/>
              </a:ext>
            </a:extLst>
          </p:cNvPr>
          <p:cNvSpPr/>
          <p:nvPr/>
        </p:nvSpPr>
        <p:spPr>
          <a:xfrm>
            <a:off x="3699161" y="3508169"/>
            <a:ext cx="685800" cy="2344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schemeClr val="tx1"/>
                </a:solidFill>
              </a:rPr>
              <a:t>Product Manager</a:t>
            </a:r>
          </a:p>
        </p:txBody>
      </p:sp>
      <p:sp>
        <p:nvSpPr>
          <p:cNvPr id="42" name="Rounded Rectangle 41">
            <a:extLst>
              <a:ext uri="{FF2B5EF4-FFF2-40B4-BE49-F238E27FC236}">
                <a16:creationId xmlns:a16="http://schemas.microsoft.com/office/drawing/2014/main" id="{4D6D7D8D-6010-C248-9DBA-C0E49A2988BE}"/>
              </a:ext>
            </a:extLst>
          </p:cNvPr>
          <p:cNvSpPr/>
          <p:nvPr/>
        </p:nvSpPr>
        <p:spPr>
          <a:xfrm>
            <a:off x="3699161" y="3765392"/>
            <a:ext cx="685800" cy="398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Integration Delivery Team</a:t>
            </a:r>
          </a:p>
        </p:txBody>
      </p:sp>
      <p:sp>
        <p:nvSpPr>
          <p:cNvPr id="43" name="Rounded Rectangle 42">
            <a:extLst>
              <a:ext uri="{FF2B5EF4-FFF2-40B4-BE49-F238E27FC236}">
                <a16:creationId xmlns:a16="http://schemas.microsoft.com/office/drawing/2014/main" id="{9BB7D7EF-D573-8C49-903F-710648921957}"/>
              </a:ext>
            </a:extLst>
          </p:cNvPr>
          <p:cNvSpPr/>
          <p:nvPr/>
        </p:nvSpPr>
        <p:spPr>
          <a:xfrm>
            <a:off x="4484342" y="3508169"/>
            <a:ext cx="685800" cy="234419"/>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700" dirty="0">
                <a:solidFill>
                  <a:schemeClr val="tx1"/>
                </a:solidFill>
              </a:rPr>
              <a:t>Product Manager</a:t>
            </a:r>
          </a:p>
        </p:txBody>
      </p:sp>
      <p:sp>
        <p:nvSpPr>
          <p:cNvPr id="44" name="Rounded Rectangle 43">
            <a:extLst>
              <a:ext uri="{FF2B5EF4-FFF2-40B4-BE49-F238E27FC236}">
                <a16:creationId xmlns:a16="http://schemas.microsoft.com/office/drawing/2014/main" id="{321400DF-1E25-9F4E-B923-7C7EF501345F}"/>
              </a:ext>
            </a:extLst>
          </p:cNvPr>
          <p:cNvSpPr/>
          <p:nvPr/>
        </p:nvSpPr>
        <p:spPr>
          <a:xfrm>
            <a:off x="4484342" y="3765392"/>
            <a:ext cx="685800" cy="39874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Execution Delivery Team</a:t>
            </a:r>
          </a:p>
        </p:txBody>
      </p:sp>
      <p:sp>
        <p:nvSpPr>
          <p:cNvPr id="49" name="Rounded Rectangle 48">
            <a:extLst>
              <a:ext uri="{FF2B5EF4-FFF2-40B4-BE49-F238E27FC236}">
                <a16:creationId xmlns:a16="http://schemas.microsoft.com/office/drawing/2014/main" id="{456C5BFA-47F1-AA4E-9262-C45B799F8874}"/>
              </a:ext>
            </a:extLst>
          </p:cNvPr>
          <p:cNvSpPr/>
          <p:nvPr/>
        </p:nvSpPr>
        <p:spPr>
          <a:xfrm>
            <a:off x="3035678" y="2009167"/>
            <a:ext cx="936170" cy="4254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Solution Architect</a:t>
            </a:r>
          </a:p>
        </p:txBody>
      </p:sp>
      <p:sp>
        <p:nvSpPr>
          <p:cNvPr id="50" name="Rounded Rectangle 49">
            <a:extLst>
              <a:ext uri="{FF2B5EF4-FFF2-40B4-BE49-F238E27FC236}">
                <a16:creationId xmlns:a16="http://schemas.microsoft.com/office/drawing/2014/main" id="{AE778243-081E-D840-B644-23FFEE6DB6F6}"/>
              </a:ext>
            </a:extLst>
          </p:cNvPr>
          <p:cNvSpPr/>
          <p:nvPr/>
        </p:nvSpPr>
        <p:spPr>
          <a:xfrm>
            <a:off x="2932948" y="4180040"/>
            <a:ext cx="2237194" cy="14729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Boots Offshore Delivery Leader</a:t>
            </a:r>
          </a:p>
        </p:txBody>
      </p:sp>
      <p:sp>
        <p:nvSpPr>
          <p:cNvPr id="51" name="Rounded Rectangle 50">
            <a:extLst>
              <a:ext uri="{FF2B5EF4-FFF2-40B4-BE49-F238E27FC236}">
                <a16:creationId xmlns:a16="http://schemas.microsoft.com/office/drawing/2014/main" id="{A203A480-2BC8-1D43-B472-8911187C30A4}"/>
              </a:ext>
            </a:extLst>
          </p:cNvPr>
          <p:cNvSpPr/>
          <p:nvPr/>
        </p:nvSpPr>
        <p:spPr>
          <a:xfrm>
            <a:off x="438991" y="4186085"/>
            <a:ext cx="2239980" cy="14124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Walgreens Offshore Delivery Leader</a:t>
            </a:r>
          </a:p>
        </p:txBody>
      </p:sp>
      <p:sp>
        <p:nvSpPr>
          <p:cNvPr id="52" name="Rounded Rectangle 51">
            <a:extLst>
              <a:ext uri="{FF2B5EF4-FFF2-40B4-BE49-F238E27FC236}">
                <a16:creationId xmlns:a16="http://schemas.microsoft.com/office/drawing/2014/main" id="{91FDE99B-EBE2-B74A-BCA5-125A7ABD7D89}"/>
              </a:ext>
            </a:extLst>
          </p:cNvPr>
          <p:cNvSpPr/>
          <p:nvPr/>
        </p:nvSpPr>
        <p:spPr>
          <a:xfrm>
            <a:off x="436204" y="4364851"/>
            <a:ext cx="4733938" cy="1443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Foundation Team</a:t>
            </a:r>
          </a:p>
        </p:txBody>
      </p:sp>
      <p:sp>
        <p:nvSpPr>
          <p:cNvPr id="53" name="Rounded Rectangle 52">
            <a:extLst>
              <a:ext uri="{FF2B5EF4-FFF2-40B4-BE49-F238E27FC236}">
                <a16:creationId xmlns:a16="http://schemas.microsoft.com/office/drawing/2014/main" id="{55D15979-6AD1-E441-A7F5-670461D62225}"/>
              </a:ext>
            </a:extLst>
          </p:cNvPr>
          <p:cNvSpPr/>
          <p:nvPr/>
        </p:nvSpPr>
        <p:spPr>
          <a:xfrm>
            <a:off x="4119918" y="2009167"/>
            <a:ext cx="936170" cy="4254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Head of Product</a:t>
            </a:r>
          </a:p>
        </p:txBody>
      </p:sp>
      <p:sp>
        <p:nvSpPr>
          <p:cNvPr id="57" name="Rectangle 56">
            <a:extLst>
              <a:ext uri="{FF2B5EF4-FFF2-40B4-BE49-F238E27FC236}">
                <a16:creationId xmlns:a16="http://schemas.microsoft.com/office/drawing/2014/main" id="{293E9B9E-8E9F-BD4D-8E29-F5B564AEE628}"/>
              </a:ext>
            </a:extLst>
          </p:cNvPr>
          <p:cNvSpPr/>
          <p:nvPr/>
        </p:nvSpPr>
        <p:spPr>
          <a:xfrm>
            <a:off x="568345" y="1159293"/>
            <a:ext cx="1255473" cy="215444"/>
          </a:xfrm>
          <a:prstGeom prst="rect">
            <a:avLst/>
          </a:prstGeom>
        </p:spPr>
        <p:txBody>
          <a:bodyPr wrap="none">
            <a:spAutoFit/>
          </a:bodyPr>
          <a:lstStyle/>
          <a:p>
            <a:pPr algn="ctr"/>
            <a:r>
              <a:rPr lang="en-US" sz="800" dirty="0"/>
              <a:t>WBA Program Sponsor</a:t>
            </a:r>
          </a:p>
        </p:txBody>
      </p:sp>
      <p:sp>
        <p:nvSpPr>
          <p:cNvPr id="58" name="Rectangle 57">
            <a:extLst>
              <a:ext uri="{FF2B5EF4-FFF2-40B4-BE49-F238E27FC236}">
                <a16:creationId xmlns:a16="http://schemas.microsoft.com/office/drawing/2014/main" id="{7E1ACAC2-D0AB-0F4D-813C-C8D63B5066C2}"/>
              </a:ext>
            </a:extLst>
          </p:cNvPr>
          <p:cNvSpPr/>
          <p:nvPr/>
        </p:nvSpPr>
        <p:spPr>
          <a:xfrm>
            <a:off x="1820094" y="1159293"/>
            <a:ext cx="894797" cy="215444"/>
          </a:xfrm>
          <a:prstGeom prst="rect">
            <a:avLst/>
          </a:prstGeom>
        </p:spPr>
        <p:txBody>
          <a:bodyPr wrap="none">
            <a:spAutoFit/>
          </a:bodyPr>
          <a:lstStyle/>
          <a:p>
            <a:pPr algn="ctr"/>
            <a:r>
              <a:rPr lang="en-US" sz="800" dirty="0"/>
              <a:t>Walgreens Rep</a:t>
            </a:r>
          </a:p>
        </p:txBody>
      </p:sp>
      <p:sp>
        <p:nvSpPr>
          <p:cNvPr id="59" name="Rectangle 58">
            <a:extLst>
              <a:ext uri="{FF2B5EF4-FFF2-40B4-BE49-F238E27FC236}">
                <a16:creationId xmlns:a16="http://schemas.microsoft.com/office/drawing/2014/main" id="{223E865B-59B5-FF4F-B9D2-8787033E4698}"/>
              </a:ext>
            </a:extLst>
          </p:cNvPr>
          <p:cNvSpPr/>
          <p:nvPr/>
        </p:nvSpPr>
        <p:spPr>
          <a:xfrm>
            <a:off x="2792784" y="1159293"/>
            <a:ext cx="667170" cy="215444"/>
          </a:xfrm>
          <a:prstGeom prst="rect">
            <a:avLst/>
          </a:prstGeom>
        </p:spPr>
        <p:txBody>
          <a:bodyPr wrap="none">
            <a:spAutoFit/>
          </a:bodyPr>
          <a:lstStyle/>
          <a:p>
            <a:pPr algn="ctr"/>
            <a:r>
              <a:rPr lang="en-US" sz="800" dirty="0"/>
              <a:t>Boots Rep</a:t>
            </a:r>
          </a:p>
        </p:txBody>
      </p:sp>
      <p:sp>
        <p:nvSpPr>
          <p:cNvPr id="60" name="Rectangle 59">
            <a:extLst>
              <a:ext uri="{FF2B5EF4-FFF2-40B4-BE49-F238E27FC236}">
                <a16:creationId xmlns:a16="http://schemas.microsoft.com/office/drawing/2014/main" id="{B21EC055-2184-FF46-9861-BD8FB8B5CFFD}"/>
              </a:ext>
            </a:extLst>
          </p:cNvPr>
          <p:cNvSpPr/>
          <p:nvPr/>
        </p:nvSpPr>
        <p:spPr>
          <a:xfrm>
            <a:off x="3511753" y="1159293"/>
            <a:ext cx="1350050" cy="215444"/>
          </a:xfrm>
          <a:prstGeom prst="rect">
            <a:avLst/>
          </a:prstGeom>
        </p:spPr>
        <p:txBody>
          <a:bodyPr wrap="none">
            <a:spAutoFit/>
          </a:bodyPr>
          <a:lstStyle/>
          <a:p>
            <a:pPr algn="ctr"/>
            <a:r>
              <a:rPr lang="en-US" sz="800" dirty="0"/>
              <a:t>Cognizant Exec. Sponsor</a:t>
            </a:r>
          </a:p>
        </p:txBody>
      </p:sp>
      <p:sp>
        <p:nvSpPr>
          <p:cNvPr id="61" name="Rounded Rectangle 60">
            <a:extLst>
              <a:ext uri="{FF2B5EF4-FFF2-40B4-BE49-F238E27FC236}">
                <a16:creationId xmlns:a16="http://schemas.microsoft.com/office/drawing/2014/main" id="{9365BAEC-4C7C-504D-8684-9FFCBF43C1EC}"/>
              </a:ext>
            </a:extLst>
          </p:cNvPr>
          <p:cNvSpPr/>
          <p:nvPr/>
        </p:nvSpPr>
        <p:spPr>
          <a:xfrm>
            <a:off x="501905" y="2009168"/>
            <a:ext cx="936170" cy="4254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Global Program Director &amp; Walgreens Lead</a:t>
            </a:r>
          </a:p>
        </p:txBody>
      </p:sp>
      <p:sp>
        <p:nvSpPr>
          <p:cNvPr id="62" name="Rounded Rectangle 61">
            <a:extLst>
              <a:ext uri="{FF2B5EF4-FFF2-40B4-BE49-F238E27FC236}">
                <a16:creationId xmlns:a16="http://schemas.microsoft.com/office/drawing/2014/main" id="{57AADCB8-4237-7F4B-A174-D083437DE1E2}"/>
              </a:ext>
            </a:extLst>
          </p:cNvPr>
          <p:cNvSpPr/>
          <p:nvPr/>
        </p:nvSpPr>
        <p:spPr>
          <a:xfrm>
            <a:off x="1547075" y="2009168"/>
            <a:ext cx="936170" cy="4254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Boots Program Lead</a:t>
            </a:r>
          </a:p>
        </p:txBody>
      </p:sp>
      <p:sp>
        <p:nvSpPr>
          <p:cNvPr id="63" name="Rounded Rectangle 62">
            <a:extLst>
              <a:ext uri="{FF2B5EF4-FFF2-40B4-BE49-F238E27FC236}">
                <a16:creationId xmlns:a16="http://schemas.microsoft.com/office/drawing/2014/main" id="{4A42393E-F2F4-934E-8E2C-D8C78015F30E}"/>
              </a:ext>
            </a:extLst>
          </p:cNvPr>
          <p:cNvSpPr/>
          <p:nvPr/>
        </p:nvSpPr>
        <p:spPr>
          <a:xfrm>
            <a:off x="504816" y="2510962"/>
            <a:ext cx="936170" cy="2611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Global Planning Lead</a:t>
            </a:r>
          </a:p>
        </p:txBody>
      </p:sp>
      <p:sp>
        <p:nvSpPr>
          <p:cNvPr id="64" name="Rounded Rectangle 63">
            <a:extLst>
              <a:ext uri="{FF2B5EF4-FFF2-40B4-BE49-F238E27FC236}">
                <a16:creationId xmlns:a16="http://schemas.microsoft.com/office/drawing/2014/main" id="{F2976A47-2B2B-F846-BB76-10A597458928}"/>
              </a:ext>
            </a:extLst>
          </p:cNvPr>
          <p:cNvSpPr/>
          <p:nvPr/>
        </p:nvSpPr>
        <p:spPr>
          <a:xfrm>
            <a:off x="1539189" y="2510962"/>
            <a:ext cx="936170" cy="2611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Global Governance Lead</a:t>
            </a:r>
          </a:p>
        </p:txBody>
      </p:sp>
      <p:sp>
        <p:nvSpPr>
          <p:cNvPr id="65" name="Rounded Rectangle 64">
            <a:extLst>
              <a:ext uri="{FF2B5EF4-FFF2-40B4-BE49-F238E27FC236}">
                <a16:creationId xmlns:a16="http://schemas.microsoft.com/office/drawing/2014/main" id="{AB9F2E5B-2F40-FA4E-AB50-F3B3FD47D08F}"/>
              </a:ext>
            </a:extLst>
          </p:cNvPr>
          <p:cNvSpPr/>
          <p:nvPr/>
        </p:nvSpPr>
        <p:spPr>
          <a:xfrm>
            <a:off x="508424" y="2856227"/>
            <a:ext cx="936170" cy="2611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Walgreens OCM Lead</a:t>
            </a:r>
          </a:p>
        </p:txBody>
      </p:sp>
      <p:sp>
        <p:nvSpPr>
          <p:cNvPr id="66" name="Rounded Rectangle 65">
            <a:extLst>
              <a:ext uri="{FF2B5EF4-FFF2-40B4-BE49-F238E27FC236}">
                <a16:creationId xmlns:a16="http://schemas.microsoft.com/office/drawing/2014/main" id="{43D32532-CBB5-1D4C-951B-D2E3714D0211}"/>
              </a:ext>
            </a:extLst>
          </p:cNvPr>
          <p:cNvSpPr/>
          <p:nvPr/>
        </p:nvSpPr>
        <p:spPr>
          <a:xfrm>
            <a:off x="1539189" y="2856227"/>
            <a:ext cx="936170" cy="26115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rPr>
              <a:t>Boots OCM Lead</a:t>
            </a:r>
          </a:p>
        </p:txBody>
      </p:sp>
      <p:sp>
        <p:nvSpPr>
          <p:cNvPr id="67" name="Rectangle 66">
            <a:extLst>
              <a:ext uri="{FF2B5EF4-FFF2-40B4-BE49-F238E27FC236}">
                <a16:creationId xmlns:a16="http://schemas.microsoft.com/office/drawing/2014/main" id="{85A559BB-B16E-B94E-AE17-EB933A4E90F0}"/>
              </a:ext>
            </a:extLst>
          </p:cNvPr>
          <p:cNvSpPr/>
          <p:nvPr/>
        </p:nvSpPr>
        <p:spPr>
          <a:xfrm>
            <a:off x="329106" y="4622194"/>
            <a:ext cx="870029" cy="255802"/>
          </a:xfrm>
          <a:prstGeom prst="rect">
            <a:avLst/>
          </a:prstGeom>
          <a:noFill/>
          <a:ln w="3175">
            <a:noFill/>
            <a:prstDash val="dash"/>
          </a:ln>
          <a:effectLst/>
        </p:spPr>
        <p:style>
          <a:lnRef idx="1">
            <a:schemeClr val="accent1"/>
          </a:lnRef>
          <a:fillRef idx="3">
            <a:schemeClr val="accent1"/>
          </a:fillRef>
          <a:effectRef idx="2">
            <a:schemeClr val="accent1"/>
          </a:effectRef>
          <a:fontRef idx="minor">
            <a:schemeClr val="lt1"/>
          </a:fontRef>
        </p:style>
        <p:txBody>
          <a:bodyPr tIns="18288" rtlCol="0" anchor="ctr"/>
          <a:lstStyle/>
          <a:p>
            <a:pPr algn="ctr" defTabSz="685783">
              <a:defRPr/>
            </a:pPr>
            <a:r>
              <a:rPr lang="en-US" sz="800" b="1" dirty="0">
                <a:solidFill>
                  <a:schemeClr val="tx1"/>
                </a:solidFill>
                <a:latin typeface="Arial"/>
              </a:rPr>
              <a:t>Harmony</a:t>
            </a:r>
          </a:p>
        </p:txBody>
      </p:sp>
      <p:sp>
        <p:nvSpPr>
          <p:cNvPr id="68" name="Rectangle 67">
            <a:extLst>
              <a:ext uri="{FF2B5EF4-FFF2-40B4-BE49-F238E27FC236}">
                <a16:creationId xmlns:a16="http://schemas.microsoft.com/office/drawing/2014/main" id="{4FDBE4BA-6329-504F-A3D9-D8948BB6E2F5}"/>
              </a:ext>
            </a:extLst>
          </p:cNvPr>
          <p:cNvSpPr/>
          <p:nvPr/>
        </p:nvSpPr>
        <p:spPr>
          <a:xfrm>
            <a:off x="1112060" y="4599333"/>
            <a:ext cx="870029" cy="322227"/>
          </a:xfrm>
          <a:prstGeom prst="rect">
            <a:avLst/>
          </a:prstGeom>
          <a:noFill/>
          <a:ln w="3175">
            <a:noFill/>
            <a:prstDash val="dash"/>
          </a:ln>
          <a:effectLst/>
        </p:spPr>
        <p:style>
          <a:lnRef idx="1">
            <a:schemeClr val="accent1"/>
          </a:lnRef>
          <a:fillRef idx="3">
            <a:schemeClr val="accent1"/>
          </a:fillRef>
          <a:effectRef idx="2">
            <a:schemeClr val="accent1"/>
          </a:effectRef>
          <a:fontRef idx="minor">
            <a:schemeClr val="lt1"/>
          </a:fontRef>
        </p:style>
        <p:txBody>
          <a:bodyPr tIns="18288" rtlCol="0" anchor="ctr"/>
          <a:lstStyle/>
          <a:p>
            <a:pPr algn="ctr" defTabSz="685783">
              <a:defRPr/>
            </a:pPr>
            <a:r>
              <a:rPr lang="en-US" sz="800" b="1" dirty="0">
                <a:solidFill>
                  <a:schemeClr val="tx1"/>
                </a:solidFill>
                <a:latin typeface="Arial"/>
              </a:rPr>
              <a:t>Adobe Implement.</a:t>
            </a:r>
          </a:p>
        </p:txBody>
      </p:sp>
      <p:sp>
        <p:nvSpPr>
          <p:cNvPr id="69" name="Rectangle 68">
            <a:extLst>
              <a:ext uri="{FF2B5EF4-FFF2-40B4-BE49-F238E27FC236}">
                <a16:creationId xmlns:a16="http://schemas.microsoft.com/office/drawing/2014/main" id="{3F666C68-4F43-9A44-B94F-DFBF848BAE94}"/>
              </a:ext>
            </a:extLst>
          </p:cNvPr>
          <p:cNvSpPr/>
          <p:nvPr/>
        </p:nvSpPr>
        <p:spPr>
          <a:xfrm>
            <a:off x="1915796" y="4599333"/>
            <a:ext cx="870029" cy="308507"/>
          </a:xfrm>
          <a:prstGeom prst="rect">
            <a:avLst/>
          </a:prstGeom>
          <a:noFill/>
          <a:ln w="3175">
            <a:noFill/>
            <a:prstDash val="dash"/>
          </a:ln>
          <a:effectLst/>
        </p:spPr>
        <p:style>
          <a:lnRef idx="1">
            <a:schemeClr val="accent1"/>
          </a:lnRef>
          <a:fillRef idx="3">
            <a:schemeClr val="accent1"/>
          </a:fillRef>
          <a:effectRef idx="2">
            <a:schemeClr val="accent1"/>
          </a:effectRef>
          <a:fontRef idx="minor">
            <a:schemeClr val="lt1"/>
          </a:fontRef>
        </p:style>
        <p:txBody>
          <a:bodyPr tIns="18288" rtlCol="0" anchor="ctr"/>
          <a:lstStyle/>
          <a:p>
            <a:pPr algn="ctr" defTabSz="685783">
              <a:defRPr/>
            </a:pPr>
            <a:r>
              <a:rPr lang="en-US" sz="800" b="1" dirty="0">
                <a:solidFill>
                  <a:schemeClr val="tx1"/>
                </a:solidFill>
                <a:latin typeface="Arial"/>
              </a:rPr>
              <a:t>Marketing Campaign</a:t>
            </a:r>
          </a:p>
        </p:txBody>
      </p:sp>
      <p:sp>
        <p:nvSpPr>
          <p:cNvPr id="70" name="Rectangle 69">
            <a:extLst>
              <a:ext uri="{FF2B5EF4-FFF2-40B4-BE49-F238E27FC236}">
                <a16:creationId xmlns:a16="http://schemas.microsoft.com/office/drawing/2014/main" id="{B4F79467-1E10-8F43-9BED-0EFEA3E0F847}"/>
              </a:ext>
            </a:extLst>
          </p:cNvPr>
          <p:cNvSpPr/>
          <p:nvPr/>
        </p:nvSpPr>
        <p:spPr>
          <a:xfrm>
            <a:off x="2789348" y="4629178"/>
            <a:ext cx="870029" cy="255802"/>
          </a:xfrm>
          <a:prstGeom prst="rect">
            <a:avLst/>
          </a:prstGeom>
          <a:noFill/>
          <a:ln w="3175">
            <a:noFill/>
            <a:prstDash val="dash"/>
          </a:ln>
          <a:effectLst/>
        </p:spPr>
        <p:style>
          <a:lnRef idx="1">
            <a:schemeClr val="accent1"/>
          </a:lnRef>
          <a:fillRef idx="3">
            <a:schemeClr val="accent1"/>
          </a:fillRef>
          <a:effectRef idx="2">
            <a:schemeClr val="accent1"/>
          </a:effectRef>
          <a:fontRef idx="minor">
            <a:schemeClr val="lt1"/>
          </a:fontRef>
        </p:style>
        <p:txBody>
          <a:bodyPr tIns="18288" rtlCol="0" anchor="ctr"/>
          <a:lstStyle/>
          <a:p>
            <a:pPr algn="ctr" defTabSz="685783">
              <a:defRPr/>
            </a:pPr>
            <a:r>
              <a:rPr lang="en-US" sz="800" b="1" dirty="0">
                <a:solidFill>
                  <a:schemeClr val="tx1"/>
                </a:solidFill>
                <a:latin typeface="Arial"/>
              </a:rPr>
              <a:t>Wonder Woman</a:t>
            </a:r>
          </a:p>
        </p:txBody>
      </p:sp>
      <p:sp>
        <p:nvSpPr>
          <p:cNvPr id="71" name="Rectangle 70">
            <a:extLst>
              <a:ext uri="{FF2B5EF4-FFF2-40B4-BE49-F238E27FC236}">
                <a16:creationId xmlns:a16="http://schemas.microsoft.com/office/drawing/2014/main" id="{FBB23589-7D07-6943-AF42-11C2E91340C1}"/>
              </a:ext>
            </a:extLst>
          </p:cNvPr>
          <p:cNvSpPr/>
          <p:nvPr/>
        </p:nvSpPr>
        <p:spPr>
          <a:xfrm>
            <a:off x="3572302" y="4606317"/>
            <a:ext cx="870029" cy="322227"/>
          </a:xfrm>
          <a:prstGeom prst="rect">
            <a:avLst/>
          </a:prstGeom>
          <a:noFill/>
          <a:ln w="3175">
            <a:noFill/>
            <a:prstDash val="dash"/>
          </a:ln>
          <a:effectLst/>
        </p:spPr>
        <p:style>
          <a:lnRef idx="1">
            <a:schemeClr val="accent1"/>
          </a:lnRef>
          <a:fillRef idx="3">
            <a:schemeClr val="accent1"/>
          </a:fillRef>
          <a:effectRef idx="2">
            <a:schemeClr val="accent1"/>
          </a:effectRef>
          <a:fontRef idx="minor">
            <a:schemeClr val="lt1"/>
          </a:fontRef>
        </p:style>
        <p:txBody>
          <a:bodyPr tIns="18288" rtlCol="0" anchor="ctr"/>
          <a:lstStyle/>
          <a:p>
            <a:pPr algn="ctr" defTabSz="685783">
              <a:defRPr/>
            </a:pPr>
            <a:r>
              <a:rPr lang="en-US" sz="800" b="1" dirty="0">
                <a:solidFill>
                  <a:schemeClr val="tx1"/>
                </a:solidFill>
                <a:latin typeface="Arial"/>
              </a:rPr>
              <a:t>Adobe Implement.</a:t>
            </a:r>
          </a:p>
        </p:txBody>
      </p:sp>
      <p:sp>
        <p:nvSpPr>
          <p:cNvPr id="72" name="Rectangle 71">
            <a:extLst>
              <a:ext uri="{FF2B5EF4-FFF2-40B4-BE49-F238E27FC236}">
                <a16:creationId xmlns:a16="http://schemas.microsoft.com/office/drawing/2014/main" id="{60F7E167-4DC4-494B-8297-1BA373423911}"/>
              </a:ext>
            </a:extLst>
          </p:cNvPr>
          <p:cNvSpPr/>
          <p:nvPr/>
        </p:nvSpPr>
        <p:spPr>
          <a:xfrm>
            <a:off x="4376038" y="4606317"/>
            <a:ext cx="870029" cy="308507"/>
          </a:xfrm>
          <a:prstGeom prst="rect">
            <a:avLst/>
          </a:prstGeom>
          <a:noFill/>
          <a:ln w="3175">
            <a:noFill/>
            <a:prstDash val="dash"/>
          </a:ln>
          <a:effectLst/>
        </p:spPr>
        <p:style>
          <a:lnRef idx="1">
            <a:schemeClr val="accent1"/>
          </a:lnRef>
          <a:fillRef idx="3">
            <a:schemeClr val="accent1"/>
          </a:fillRef>
          <a:effectRef idx="2">
            <a:schemeClr val="accent1"/>
          </a:effectRef>
          <a:fontRef idx="minor">
            <a:schemeClr val="lt1"/>
          </a:fontRef>
        </p:style>
        <p:txBody>
          <a:bodyPr tIns="18288" rtlCol="0" anchor="ctr"/>
          <a:lstStyle/>
          <a:p>
            <a:pPr algn="ctr" defTabSz="685783">
              <a:defRPr/>
            </a:pPr>
            <a:r>
              <a:rPr lang="en-US" sz="800" b="1" dirty="0">
                <a:solidFill>
                  <a:schemeClr val="tx1"/>
                </a:solidFill>
                <a:latin typeface="Arial"/>
              </a:rPr>
              <a:t>Marketing Campaign</a:t>
            </a:r>
          </a:p>
        </p:txBody>
      </p:sp>
      <p:cxnSp>
        <p:nvCxnSpPr>
          <p:cNvPr id="73" name="Straight Connector 72">
            <a:extLst>
              <a:ext uri="{FF2B5EF4-FFF2-40B4-BE49-F238E27FC236}">
                <a16:creationId xmlns:a16="http://schemas.microsoft.com/office/drawing/2014/main" id="{205E9E20-B959-8040-89EC-17CCDF8216AC}"/>
              </a:ext>
            </a:extLst>
          </p:cNvPr>
          <p:cNvCxnSpPr>
            <a:cxnSpLocks/>
          </p:cNvCxnSpPr>
          <p:nvPr/>
        </p:nvCxnSpPr>
        <p:spPr>
          <a:xfrm>
            <a:off x="461522" y="3224952"/>
            <a:ext cx="47086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D69CD17-D511-1E49-A66A-03995DD2708C}"/>
              </a:ext>
            </a:extLst>
          </p:cNvPr>
          <p:cNvCxnSpPr>
            <a:cxnSpLocks/>
          </p:cNvCxnSpPr>
          <p:nvPr/>
        </p:nvCxnSpPr>
        <p:spPr>
          <a:xfrm>
            <a:off x="461522" y="1654822"/>
            <a:ext cx="47086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A4E561A-4599-AF4E-AC72-DC4B2B912CF8}"/>
              </a:ext>
            </a:extLst>
          </p:cNvPr>
          <p:cNvCxnSpPr>
            <a:cxnSpLocks/>
          </p:cNvCxnSpPr>
          <p:nvPr/>
        </p:nvCxnSpPr>
        <p:spPr>
          <a:xfrm>
            <a:off x="2762636" y="1654822"/>
            <a:ext cx="0" cy="157013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84" name="Table 83">
            <a:extLst>
              <a:ext uri="{FF2B5EF4-FFF2-40B4-BE49-F238E27FC236}">
                <a16:creationId xmlns:a16="http://schemas.microsoft.com/office/drawing/2014/main" id="{5D3D5862-2F85-8146-BAF3-41C678FC740A}"/>
              </a:ext>
            </a:extLst>
          </p:cNvPr>
          <p:cNvGraphicFramePr>
            <a:graphicFrameLocks noGrp="1"/>
          </p:cNvGraphicFramePr>
          <p:nvPr/>
        </p:nvGraphicFramePr>
        <p:xfrm>
          <a:off x="5698583" y="1086032"/>
          <a:ext cx="3182515" cy="3078480"/>
        </p:xfrm>
        <a:graphic>
          <a:graphicData uri="http://schemas.openxmlformats.org/drawingml/2006/table">
            <a:tbl>
              <a:tblPr firstRow="1" bandRow="1">
                <a:tableStyleId>{5940675A-B579-460E-94D1-54222C63F5DA}</a:tableStyleId>
              </a:tblPr>
              <a:tblGrid>
                <a:gridCol w="3182515">
                  <a:extLst>
                    <a:ext uri="{9D8B030D-6E8A-4147-A177-3AD203B41FA5}">
                      <a16:colId xmlns:a16="http://schemas.microsoft.com/office/drawing/2014/main" val="168719812"/>
                    </a:ext>
                  </a:extLst>
                </a:gridCol>
              </a:tblGrid>
              <a:tr h="2421938">
                <a:tc>
                  <a:txBody>
                    <a:bodyPr/>
                    <a:lstStyle/>
                    <a:p>
                      <a:pPr marL="0" marR="0" lvl="0" indent="0" algn="l" defTabSz="685800" rtl="0" eaLnBrk="1" fontAlgn="auto" latinLnBrk="0" hangingPunct="1">
                        <a:lnSpc>
                          <a:spcPct val="100000"/>
                        </a:lnSpc>
                        <a:spcBef>
                          <a:spcPts val="0"/>
                        </a:spcBef>
                        <a:spcAft>
                          <a:spcPts val="300"/>
                        </a:spcAft>
                        <a:buClrTx/>
                        <a:buSzTx/>
                        <a:buFont typeface="Verdana" pitchFamily="34" charset="0"/>
                        <a:buNone/>
                        <a:tabLst/>
                        <a:defRPr/>
                      </a:pPr>
                      <a:r>
                        <a:rPr lang="en-GB" sz="1050" b="1" i="0" u="none" kern="0" dirty="0">
                          <a:solidFill>
                            <a:schemeClr val="tx1"/>
                          </a:solidFill>
                          <a:latin typeface="+mn-lt"/>
                          <a:ea typeface="Avenir Book" charset="0"/>
                          <a:cs typeface="Avenir Book" charset="0"/>
                        </a:rPr>
                        <a:t>01 Executive Layer</a:t>
                      </a:r>
                    </a:p>
                    <a:p>
                      <a:pPr marL="0" marR="0" lvl="0" indent="0" algn="l" defTabSz="685800" rtl="0" eaLnBrk="1" fontAlgn="auto" latinLnBrk="0" hangingPunct="1">
                        <a:lnSpc>
                          <a:spcPct val="100000"/>
                        </a:lnSpc>
                        <a:spcBef>
                          <a:spcPts val="0"/>
                        </a:spcBef>
                        <a:spcAft>
                          <a:spcPts val="600"/>
                        </a:spcAft>
                        <a:buClrTx/>
                        <a:buSzTx/>
                        <a:buFont typeface="Verdana" pitchFamily="34" charset="0"/>
                        <a:buNone/>
                        <a:tabLst/>
                        <a:defRPr/>
                      </a:pPr>
                      <a:r>
                        <a:rPr lang="en-US" sz="800" b="0" i="0" u="none" kern="0" dirty="0">
                          <a:solidFill>
                            <a:schemeClr val="tx1"/>
                          </a:solidFill>
                          <a:latin typeface="+mn-lt"/>
                          <a:ea typeface="Avenir Book" charset="0"/>
                          <a:cs typeface="Avenir Book" charset="0"/>
                        </a:rPr>
                        <a:t>Responsible for delivery strategy and overall program objectives. </a:t>
                      </a:r>
                      <a:endParaRPr lang="en-GB" sz="1000" b="1" i="0" u="none" kern="0" dirty="0">
                        <a:solidFill>
                          <a:schemeClr val="tx1"/>
                        </a:solidFill>
                        <a:latin typeface="+mn-lt"/>
                        <a:ea typeface="Avenir Book" charset="0"/>
                        <a:cs typeface="Avenir Book" charset="0"/>
                      </a:endParaRPr>
                    </a:p>
                    <a:p>
                      <a:pPr marL="0" marR="0" lvl="0" indent="0" algn="l" defTabSz="685800" rtl="0" eaLnBrk="1" fontAlgn="auto" latinLnBrk="0" hangingPunct="1">
                        <a:lnSpc>
                          <a:spcPct val="100000"/>
                        </a:lnSpc>
                        <a:spcBef>
                          <a:spcPts val="0"/>
                        </a:spcBef>
                        <a:spcAft>
                          <a:spcPts val="600"/>
                        </a:spcAft>
                        <a:buClrTx/>
                        <a:buSzTx/>
                        <a:buFont typeface="Verdana" pitchFamily="34" charset="0"/>
                        <a:buNone/>
                        <a:tabLst/>
                        <a:defRPr/>
                      </a:pPr>
                      <a:endParaRPr lang="en-GB" sz="1050" b="1" i="0" u="none" kern="0" dirty="0">
                        <a:solidFill>
                          <a:schemeClr val="tx1"/>
                        </a:solidFill>
                        <a:latin typeface="+mn-lt"/>
                        <a:ea typeface="Avenir Book" charset="0"/>
                        <a:cs typeface="Avenir Book" charset="0"/>
                      </a:endParaRPr>
                    </a:p>
                    <a:p>
                      <a:pPr marL="0" marR="0" lvl="0" indent="0" algn="l" defTabSz="685800" rtl="0" eaLnBrk="1" fontAlgn="auto" latinLnBrk="0" hangingPunct="1">
                        <a:lnSpc>
                          <a:spcPct val="100000"/>
                        </a:lnSpc>
                        <a:spcBef>
                          <a:spcPts val="0"/>
                        </a:spcBef>
                        <a:spcAft>
                          <a:spcPts val="600"/>
                        </a:spcAft>
                        <a:buClrTx/>
                        <a:buSzTx/>
                        <a:buFont typeface="Verdana" pitchFamily="34" charset="0"/>
                        <a:buNone/>
                        <a:tabLst/>
                        <a:defRPr/>
                      </a:pPr>
                      <a:r>
                        <a:rPr lang="en-GB" sz="1050" b="1" i="0" u="none" kern="0" dirty="0">
                          <a:solidFill>
                            <a:schemeClr val="tx1"/>
                          </a:solidFill>
                          <a:latin typeface="+mn-lt"/>
                          <a:ea typeface="Avenir Book" charset="0"/>
                          <a:cs typeface="Avenir Book" charset="0"/>
                        </a:rPr>
                        <a:t>02 Core Program Layer</a:t>
                      </a:r>
                    </a:p>
                    <a:p>
                      <a:pPr marL="0" marR="0" lvl="0" indent="0" algn="l" defTabSz="685800" rtl="0" eaLnBrk="1" fontAlgn="auto" latinLnBrk="0" hangingPunct="1">
                        <a:lnSpc>
                          <a:spcPct val="100000"/>
                        </a:lnSpc>
                        <a:spcBef>
                          <a:spcPts val="0"/>
                        </a:spcBef>
                        <a:spcAft>
                          <a:spcPts val="600"/>
                        </a:spcAft>
                        <a:buClrTx/>
                        <a:buSzTx/>
                        <a:buFont typeface="Verdana" pitchFamily="34" charset="0"/>
                        <a:buNone/>
                        <a:tabLst/>
                        <a:defRPr/>
                      </a:pPr>
                      <a:r>
                        <a:rPr lang="en-US" sz="800" b="1" i="0" kern="0" dirty="0">
                          <a:solidFill>
                            <a:schemeClr val="tx1"/>
                          </a:solidFill>
                          <a:latin typeface="+mn-lt"/>
                          <a:ea typeface="Avenir Book" charset="0"/>
                          <a:cs typeface="Avenir Book" charset="0"/>
                        </a:rPr>
                        <a:t>Modernization Program Office: </a:t>
                      </a:r>
                      <a:r>
                        <a:rPr lang="en-US" sz="800" b="0" i="0" kern="0" dirty="0">
                          <a:solidFill>
                            <a:schemeClr val="tx1"/>
                          </a:solidFill>
                          <a:latin typeface="+mn-lt"/>
                          <a:ea typeface="Avenir Book" charset="0"/>
                          <a:cs typeface="Avenir Book" charset="0"/>
                        </a:rPr>
                        <a:t>Manages the overall program, ensures proper planning, governance, and coordinates the Walgreens and Boots end-to-end</a:t>
                      </a:r>
                      <a:r>
                        <a:rPr lang="en-US" sz="800" b="0" i="0" kern="0" baseline="0" dirty="0">
                          <a:solidFill>
                            <a:schemeClr val="tx1"/>
                          </a:solidFill>
                          <a:latin typeface="+mn-lt"/>
                          <a:ea typeface="Avenir Book" charset="0"/>
                          <a:cs typeface="Avenir Book" charset="0"/>
                        </a:rPr>
                        <a:t> </a:t>
                      </a:r>
                      <a:r>
                        <a:rPr lang="en-US" sz="800" b="0" i="0" kern="0" dirty="0">
                          <a:solidFill>
                            <a:schemeClr val="tx1"/>
                          </a:solidFill>
                          <a:latin typeface="+mn-lt"/>
                          <a:ea typeface="Avenir Book" charset="0"/>
                          <a:cs typeface="Avenir Book" charset="0"/>
                        </a:rPr>
                        <a:t>efforts.</a:t>
                      </a:r>
                      <a:endParaRPr lang="en-US" sz="800" b="1" i="0" u="none" strike="noStrike" dirty="0">
                        <a:solidFill>
                          <a:schemeClr val="tx1"/>
                        </a:solidFill>
                        <a:effectLst/>
                        <a:latin typeface="+mn-lt"/>
                      </a:endParaRPr>
                    </a:p>
                    <a:p>
                      <a:pPr marL="0" marR="0" lvl="0" indent="0" algn="l" defTabSz="685800" rtl="0" eaLnBrk="1" fontAlgn="auto" latinLnBrk="0" hangingPunct="1">
                        <a:lnSpc>
                          <a:spcPct val="100000"/>
                        </a:lnSpc>
                        <a:spcBef>
                          <a:spcPts val="0"/>
                        </a:spcBef>
                        <a:spcAft>
                          <a:spcPts val="600"/>
                        </a:spcAft>
                        <a:buClrTx/>
                        <a:buSzTx/>
                        <a:buFont typeface="Verdana" pitchFamily="34" charset="0"/>
                        <a:buNone/>
                        <a:tabLst/>
                        <a:defRPr/>
                      </a:pPr>
                      <a:r>
                        <a:rPr lang="en-US" sz="800" b="1" i="0" kern="0" dirty="0">
                          <a:solidFill>
                            <a:schemeClr val="tx1"/>
                          </a:solidFill>
                          <a:latin typeface="+mn-lt"/>
                          <a:ea typeface="Avenir Book" charset="0"/>
                          <a:cs typeface="Avenir Book" charset="0"/>
                        </a:rPr>
                        <a:t>Technical Alignment Committee: </a:t>
                      </a:r>
                      <a:r>
                        <a:rPr lang="en-US" sz="800" b="0" i="0" kern="0" dirty="0">
                          <a:solidFill>
                            <a:schemeClr val="tx1"/>
                          </a:solidFill>
                          <a:latin typeface="+mn-lt"/>
                          <a:ea typeface="Avenir Book" charset="0"/>
                          <a:cs typeface="Avenir Book" charset="0"/>
                        </a:rPr>
                        <a:t>Providers overall program technical leadership throughout the engagement.</a:t>
                      </a:r>
                      <a:endParaRPr lang="en-GB" sz="1000" b="1" i="0" u="none" kern="0" dirty="0">
                        <a:solidFill>
                          <a:schemeClr val="tx1"/>
                        </a:solidFill>
                        <a:latin typeface="+mn-lt"/>
                        <a:ea typeface="Avenir Book" charset="0"/>
                        <a:cs typeface="Avenir Book" charset="0"/>
                      </a:endParaRPr>
                    </a:p>
                    <a:p>
                      <a:pPr marL="0" marR="0" lvl="0" indent="0" algn="l" defTabSz="685800" rtl="0" eaLnBrk="1" fontAlgn="auto" latinLnBrk="0" hangingPunct="1">
                        <a:lnSpc>
                          <a:spcPct val="100000"/>
                        </a:lnSpc>
                        <a:spcBef>
                          <a:spcPts val="0"/>
                        </a:spcBef>
                        <a:spcAft>
                          <a:spcPts val="300"/>
                        </a:spcAft>
                        <a:buClrTx/>
                        <a:buSzTx/>
                        <a:buFont typeface="Verdana" pitchFamily="34" charset="0"/>
                        <a:buNone/>
                        <a:tabLst/>
                        <a:defRPr/>
                      </a:pPr>
                      <a:endParaRPr lang="en-GB" sz="1050" b="1" i="0" u="none" kern="0" dirty="0">
                        <a:solidFill>
                          <a:schemeClr val="tx1"/>
                        </a:solidFill>
                        <a:latin typeface="+mn-lt"/>
                        <a:ea typeface="Avenir Book" charset="0"/>
                        <a:cs typeface="Avenir Book" charset="0"/>
                      </a:endParaRPr>
                    </a:p>
                    <a:p>
                      <a:pPr marL="0" marR="0" lvl="0" indent="0" algn="l" defTabSz="685800" rtl="0" eaLnBrk="1" fontAlgn="auto" latinLnBrk="0" hangingPunct="1">
                        <a:lnSpc>
                          <a:spcPct val="100000"/>
                        </a:lnSpc>
                        <a:spcBef>
                          <a:spcPts val="0"/>
                        </a:spcBef>
                        <a:spcAft>
                          <a:spcPts val="300"/>
                        </a:spcAft>
                        <a:buClrTx/>
                        <a:buSzTx/>
                        <a:buFont typeface="Verdana" pitchFamily="34" charset="0"/>
                        <a:buNone/>
                        <a:tabLst/>
                        <a:defRPr/>
                      </a:pPr>
                      <a:r>
                        <a:rPr lang="en-GB" sz="1050" b="1" i="0" u="none" kern="0" dirty="0">
                          <a:solidFill>
                            <a:schemeClr val="tx1"/>
                          </a:solidFill>
                          <a:latin typeface="+mn-lt"/>
                          <a:ea typeface="Avenir Book" charset="0"/>
                          <a:cs typeface="Avenir Book" charset="0"/>
                        </a:rPr>
                        <a:t>03 Delivery Layer</a:t>
                      </a:r>
                      <a:endParaRPr lang="en-US" sz="1050" b="1" i="0" u="none" kern="0" dirty="0">
                        <a:solidFill>
                          <a:schemeClr val="tx1"/>
                        </a:solidFill>
                        <a:latin typeface="+mn-lt"/>
                        <a:ea typeface="Avenir Book" charset="0"/>
                        <a:cs typeface="Avenir Book" charset="0"/>
                      </a:endParaRPr>
                    </a:p>
                    <a:p>
                      <a:pPr marL="0" indent="0" algn="l" defTabSz="685800" rtl="0" eaLnBrk="1" latinLnBrk="0" hangingPunct="1">
                        <a:lnSpc>
                          <a:spcPct val="100000"/>
                        </a:lnSpc>
                        <a:spcBef>
                          <a:spcPts val="0"/>
                        </a:spcBef>
                        <a:spcAft>
                          <a:spcPts val="600"/>
                        </a:spcAft>
                        <a:buFont typeface="Verdana" pitchFamily="34" charset="0"/>
                        <a:buNone/>
                        <a:defRPr/>
                      </a:pPr>
                      <a:r>
                        <a:rPr lang="en-US" sz="800" b="1" i="0" kern="0" dirty="0">
                          <a:solidFill>
                            <a:schemeClr val="tx1"/>
                          </a:solidFill>
                          <a:latin typeface="+mn-lt"/>
                          <a:ea typeface="Avenir Book" charset="0"/>
                          <a:cs typeface="Avenir Book" charset="0"/>
                        </a:rPr>
                        <a:t>Track Leads: </a:t>
                      </a:r>
                      <a:r>
                        <a:rPr lang="en-US" sz="800" b="0" i="0" kern="0" dirty="0">
                          <a:solidFill>
                            <a:schemeClr val="tx1"/>
                          </a:solidFill>
                          <a:latin typeface="+mn-lt"/>
                          <a:ea typeface="Avenir Book" charset="0"/>
                          <a:cs typeface="Avenir Book" charset="0"/>
                        </a:rPr>
                        <a:t>Lead execution of track(s), responsible</a:t>
                      </a:r>
                      <a:r>
                        <a:rPr lang="en-US" sz="800" b="0" i="0" kern="0" baseline="0" dirty="0">
                          <a:solidFill>
                            <a:schemeClr val="tx1"/>
                          </a:solidFill>
                          <a:latin typeface="+mn-lt"/>
                          <a:ea typeface="Avenir Book" charset="0"/>
                          <a:cs typeface="Avenir Book" charset="0"/>
                        </a:rPr>
                        <a:t> for sprint planning, </a:t>
                      </a:r>
                      <a:r>
                        <a:rPr lang="en-US" sz="800" b="0" i="0" kern="0" dirty="0">
                          <a:solidFill>
                            <a:schemeClr val="tx1"/>
                          </a:solidFill>
                          <a:latin typeface="+mn-lt"/>
                          <a:ea typeface="Avenir Book" charset="0"/>
                          <a:cs typeface="Avenir Book" charset="0"/>
                        </a:rPr>
                        <a:t>progress and Backlog quality..</a:t>
                      </a:r>
                    </a:p>
                    <a:p>
                      <a:pPr marL="0" indent="0" algn="l" defTabSz="685800" rtl="0" eaLnBrk="1" latinLnBrk="0" hangingPunct="1">
                        <a:lnSpc>
                          <a:spcPct val="100000"/>
                        </a:lnSpc>
                        <a:spcBef>
                          <a:spcPts val="0"/>
                        </a:spcBef>
                        <a:spcAft>
                          <a:spcPts val="600"/>
                        </a:spcAft>
                        <a:buFont typeface="Verdana" pitchFamily="34" charset="0"/>
                        <a:buNone/>
                        <a:defRPr/>
                      </a:pPr>
                      <a:r>
                        <a:rPr lang="en-US" sz="800" b="1" i="0" kern="0" baseline="0" dirty="0">
                          <a:solidFill>
                            <a:schemeClr val="tx1"/>
                          </a:solidFill>
                          <a:latin typeface="+mn-lt"/>
                          <a:ea typeface="Avenir Book" charset="0"/>
                          <a:cs typeface="Avenir Book" charset="0"/>
                        </a:rPr>
                        <a:t>Walgreens &amp; Boots Delivery Leads: </a:t>
                      </a:r>
                      <a:r>
                        <a:rPr lang="en-US" sz="800" b="0" i="0" kern="0" baseline="0" dirty="0">
                          <a:solidFill>
                            <a:schemeClr val="tx1"/>
                          </a:solidFill>
                          <a:latin typeface="+mn-lt"/>
                          <a:ea typeface="Avenir Book" charset="0"/>
                          <a:cs typeface="Avenir Book" charset="0"/>
                        </a:rPr>
                        <a:t>Provides offshore technical delivery leadership.</a:t>
                      </a:r>
                    </a:p>
                    <a:p>
                      <a:pPr marL="0" indent="0" algn="l" defTabSz="685800" rtl="0" eaLnBrk="1" latinLnBrk="0" hangingPunct="1">
                        <a:lnSpc>
                          <a:spcPct val="100000"/>
                        </a:lnSpc>
                        <a:spcBef>
                          <a:spcPts val="0"/>
                        </a:spcBef>
                        <a:spcAft>
                          <a:spcPts val="600"/>
                        </a:spcAft>
                        <a:buFont typeface="Verdana" pitchFamily="34" charset="0"/>
                        <a:buNone/>
                        <a:defRPr/>
                      </a:pPr>
                      <a:r>
                        <a:rPr lang="en-US" sz="800" b="1" i="0" kern="0" baseline="0" dirty="0">
                          <a:solidFill>
                            <a:schemeClr val="tx1"/>
                          </a:solidFill>
                          <a:latin typeface="+mn-lt"/>
                          <a:ea typeface="Avenir Book" charset="0"/>
                          <a:cs typeface="Avenir Book" charset="0"/>
                        </a:rPr>
                        <a:t>Foundation Team: </a:t>
                      </a:r>
                      <a:r>
                        <a:rPr lang="en-US" sz="800" b="0" i="0" kern="0" baseline="0" dirty="0">
                          <a:solidFill>
                            <a:schemeClr val="tx1"/>
                          </a:solidFill>
                          <a:latin typeface="+mn-lt"/>
                          <a:ea typeface="Avenir Book" charset="0"/>
                          <a:cs typeface="Avenir Book" charset="0"/>
                        </a:rPr>
                        <a:t>Creates the foundational blueprint for all in-scope technologies – Dynamics F&amp;O, Dynamics Customer Insight, Adobe tech stack, Azure.</a:t>
                      </a:r>
                      <a:endParaRPr lang="en-US" sz="800" b="0" i="0" kern="0" dirty="0">
                        <a:solidFill>
                          <a:schemeClr val="tx1"/>
                        </a:solidFill>
                        <a:latin typeface="+mn-lt"/>
                        <a:ea typeface="Avenir Book" charset="0"/>
                        <a:cs typeface="Avenir Book" charset="0"/>
                      </a:endParaRPr>
                    </a:p>
                  </a:txBody>
                  <a:tcPr marT="0">
                    <a:lnL w="12700" cmpd="sng">
                      <a:noFill/>
                    </a:lnL>
                    <a:lnR w="635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16079285"/>
                  </a:ext>
                </a:extLst>
              </a:tr>
            </a:tbl>
          </a:graphicData>
        </a:graphic>
      </p:graphicFrame>
    </p:spTree>
    <p:extLst>
      <p:ext uri="{BB962C8B-B14F-4D97-AF65-F5344CB8AC3E}">
        <p14:creationId xmlns:p14="http://schemas.microsoft.com/office/powerpoint/2010/main" val="29971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p:txBody>
          <a:bodyPr/>
          <a:lstStyle/>
          <a:p>
            <a:r>
              <a:rPr lang="en-US" sz="2100" dirty="0"/>
              <a:t>Our recommended MPO team to ensure Fiore’s success</a:t>
            </a:r>
            <a:endParaRPr lang="en-US" sz="2100" b="0" dirty="0">
              <a:solidFill>
                <a:schemeClr val="tx1">
                  <a:lumMod val="50000"/>
                  <a:lumOff val="50000"/>
                </a:schemeClr>
              </a:solidFill>
              <a:latin typeface="Avenir Next" charset="0"/>
            </a:endParaRPr>
          </a:p>
        </p:txBody>
      </p:sp>
      <p:sp>
        <p:nvSpPr>
          <p:cNvPr id="3" name="Footer Placeholder 2">
            <a:extLst>
              <a:ext uri="{FF2B5EF4-FFF2-40B4-BE49-F238E27FC236}">
                <a16:creationId xmlns:a16="http://schemas.microsoft.com/office/drawing/2014/main" id="{3319441F-B048-1E42-B96C-150F7F09A4E1}"/>
              </a:ext>
            </a:extLst>
          </p:cNvPr>
          <p:cNvSpPr>
            <a:spLocks noGrp="1"/>
          </p:cNvSpPr>
          <p:nvPr>
            <p:ph type="ftr" sz="quarter" idx="12"/>
          </p:nvPr>
        </p:nvSpPr>
        <p:spPr/>
        <p:txBody>
          <a:bodyPr/>
          <a:lstStyle/>
          <a:p>
            <a:r>
              <a:rPr lang="en-US" dirty="0"/>
              <a:t>© 2020</a:t>
            </a:r>
          </a:p>
        </p:txBody>
      </p:sp>
      <p:sp>
        <p:nvSpPr>
          <p:cNvPr id="4" name="Slide Number Placeholder 3">
            <a:extLst>
              <a:ext uri="{FF2B5EF4-FFF2-40B4-BE49-F238E27FC236}">
                <a16:creationId xmlns:a16="http://schemas.microsoft.com/office/drawing/2014/main" id="{87C2627F-6DD8-C845-8826-21CCB98032F7}"/>
              </a:ext>
            </a:extLst>
          </p:cNvPr>
          <p:cNvSpPr>
            <a:spLocks noGrp="1"/>
          </p:cNvSpPr>
          <p:nvPr>
            <p:ph type="sldNum" sz="quarter" idx="13"/>
          </p:nvPr>
        </p:nvSpPr>
        <p:spPr/>
        <p:txBody>
          <a:bodyPr/>
          <a:lstStyle/>
          <a:p>
            <a:fld id="{CDEE2954-54E9-4846-B9AA-9D6731F553AF}" type="slidenum">
              <a:rPr lang="en-US" smtClean="0"/>
              <a:pPr/>
              <a:t>181</a:t>
            </a:fld>
            <a:endParaRPr lang="en-US" dirty="0"/>
          </a:p>
        </p:txBody>
      </p:sp>
      <p:graphicFrame>
        <p:nvGraphicFramePr>
          <p:cNvPr id="14" name="Table 13">
            <a:extLst>
              <a:ext uri="{FF2B5EF4-FFF2-40B4-BE49-F238E27FC236}">
                <a16:creationId xmlns:a16="http://schemas.microsoft.com/office/drawing/2014/main" id="{4E08FD67-EE0C-914B-A663-3CA7EB0F710F}"/>
              </a:ext>
            </a:extLst>
          </p:cNvPr>
          <p:cNvGraphicFramePr>
            <a:graphicFrameLocks noGrp="1"/>
          </p:cNvGraphicFramePr>
          <p:nvPr/>
        </p:nvGraphicFramePr>
        <p:xfrm>
          <a:off x="802152" y="1141632"/>
          <a:ext cx="8056098" cy="3533673"/>
        </p:xfrm>
        <a:graphic>
          <a:graphicData uri="http://schemas.openxmlformats.org/drawingml/2006/table">
            <a:tbl>
              <a:tblPr firstRow="1" bandRow="1"/>
              <a:tblGrid>
                <a:gridCol w="659839">
                  <a:extLst>
                    <a:ext uri="{9D8B030D-6E8A-4147-A177-3AD203B41FA5}">
                      <a16:colId xmlns:a16="http://schemas.microsoft.com/office/drawing/2014/main" val="229826941"/>
                    </a:ext>
                  </a:extLst>
                </a:gridCol>
                <a:gridCol w="2032560">
                  <a:extLst>
                    <a:ext uri="{9D8B030D-6E8A-4147-A177-3AD203B41FA5}">
                      <a16:colId xmlns:a16="http://schemas.microsoft.com/office/drawing/2014/main" val="814507993"/>
                    </a:ext>
                  </a:extLst>
                </a:gridCol>
                <a:gridCol w="5363699">
                  <a:extLst>
                    <a:ext uri="{9D8B030D-6E8A-4147-A177-3AD203B41FA5}">
                      <a16:colId xmlns:a16="http://schemas.microsoft.com/office/drawing/2014/main" val="3055650439"/>
                    </a:ext>
                  </a:extLst>
                </a:gridCol>
              </a:tblGrid>
              <a:tr h="295615">
                <a:tc>
                  <a:txBody>
                    <a:bodyPr/>
                    <a:lstStyle/>
                    <a:p>
                      <a:pPr algn="ctr"/>
                      <a:r>
                        <a:rPr lang="en-US" sz="1400" b="1" dirty="0">
                          <a:solidFill>
                            <a:schemeClr val="accent3"/>
                          </a:solidFill>
                          <a:latin typeface="+mn-lt"/>
                        </a:rPr>
                        <a:t>Geo</a:t>
                      </a:r>
                      <a:endParaRPr lang="en-US" sz="1000" b="1" dirty="0">
                        <a:solidFill>
                          <a:schemeClr val="accent3"/>
                        </a:solidFill>
                        <a:latin typeface="+mn-lt"/>
                      </a:endParaRPr>
                    </a:p>
                  </a:txBody>
                  <a:tcPr marL="68580" marT="34290" marB="34290">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377" rtl="0" eaLnBrk="1" latinLnBrk="0" hangingPunct="1">
                        <a:defRPr sz="1800" b="1" kern="1200">
                          <a:solidFill>
                            <a:schemeClr val="lt1"/>
                          </a:solidFill>
                          <a:latin typeface="Calibri" panose="020F0502020204030204"/>
                        </a:defRPr>
                      </a:lvl1pPr>
                      <a:lvl2pPr marL="457189" algn="l" defTabSz="914377" rtl="0" eaLnBrk="1" latinLnBrk="0" hangingPunct="1">
                        <a:defRPr sz="1800" b="1" kern="1200">
                          <a:solidFill>
                            <a:schemeClr val="lt1"/>
                          </a:solidFill>
                          <a:latin typeface="Calibri" panose="020F0502020204030204"/>
                        </a:defRPr>
                      </a:lvl2pPr>
                      <a:lvl3pPr marL="914377" algn="l" defTabSz="914377" rtl="0" eaLnBrk="1" latinLnBrk="0" hangingPunct="1">
                        <a:defRPr sz="1800" b="1" kern="1200">
                          <a:solidFill>
                            <a:schemeClr val="lt1"/>
                          </a:solidFill>
                          <a:latin typeface="Calibri" panose="020F0502020204030204"/>
                        </a:defRPr>
                      </a:lvl3pPr>
                      <a:lvl4pPr marL="1371566" algn="l" defTabSz="914377" rtl="0" eaLnBrk="1" latinLnBrk="0" hangingPunct="1">
                        <a:defRPr sz="1800" b="1" kern="1200">
                          <a:solidFill>
                            <a:schemeClr val="lt1"/>
                          </a:solidFill>
                          <a:latin typeface="Calibri" panose="020F0502020204030204"/>
                        </a:defRPr>
                      </a:lvl4pPr>
                      <a:lvl5pPr marL="1828754" algn="l" defTabSz="914377" rtl="0" eaLnBrk="1" latinLnBrk="0" hangingPunct="1">
                        <a:defRPr sz="1800" b="1" kern="1200">
                          <a:solidFill>
                            <a:schemeClr val="lt1"/>
                          </a:solidFill>
                          <a:latin typeface="Calibri" panose="020F0502020204030204"/>
                        </a:defRPr>
                      </a:lvl5pPr>
                      <a:lvl6pPr marL="2285943" algn="l" defTabSz="914377" rtl="0" eaLnBrk="1" latinLnBrk="0" hangingPunct="1">
                        <a:defRPr sz="1800" b="1" kern="1200">
                          <a:solidFill>
                            <a:schemeClr val="lt1"/>
                          </a:solidFill>
                          <a:latin typeface="Calibri" panose="020F0502020204030204"/>
                        </a:defRPr>
                      </a:lvl6pPr>
                      <a:lvl7pPr marL="2743131" algn="l" defTabSz="914377" rtl="0" eaLnBrk="1" latinLnBrk="0" hangingPunct="1">
                        <a:defRPr sz="1800" b="1" kern="1200">
                          <a:solidFill>
                            <a:schemeClr val="lt1"/>
                          </a:solidFill>
                          <a:latin typeface="Calibri" panose="020F0502020204030204"/>
                        </a:defRPr>
                      </a:lvl7pPr>
                      <a:lvl8pPr marL="3200320" algn="l" defTabSz="914377" rtl="0" eaLnBrk="1" latinLnBrk="0" hangingPunct="1">
                        <a:defRPr sz="1800" b="1" kern="1200">
                          <a:solidFill>
                            <a:schemeClr val="lt1"/>
                          </a:solidFill>
                          <a:latin typeface="Calibri" panose="020F0502020204030204"/>
                        </a:defRPr>
                      </a:lvl8pPr>
                      <a:lvl9pPr marL="3657509" algn="l" defTabSz="914377" rtl="0" eaLnBrk="1" latinLnBrk="0" hangingPunct="1">
                        <a:defRPr sz="1800" b="1" kern="1200">
                          <a:solidFill>
                            <a:schemeClr val="lt1"/>
                          </a:solidFill>
                          <a:latin typeface="Calibri" panose="020F0502020204030204"/>
                        </a:defRPr>
                      </a:lvl9pPr>
                    </a:lstStyle>
                    <a:p>
                      <a:pPr algn="ctr"/>
                      <a:r>
                        <a:rPr lang="en-US" sz="1400" dirty="0">
                          <a:solidFill>
                            <a:schemeClr val="accent3"/>
                          </a:solidFill>
                          <a:latin typeface="+mn-lt"/>
                        </a:rPr>
                        <a:t>Role</a:t>
                      </a:r>
                    </a:p>
                  </a:txBody>
                  <a:tcPr marL="0" marR="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377" rtl="0" eaLnBrk="1" latinLnBrk="0" hangingPunct="1">
                        <a:defRPr sz="1800" b="1" kern="1200">
                          <a:solidFill>
                            <a:schemeClr val="lt1"/>
                          </a:solidFill>
                          <a:latin typeface="Calibri" panose="020F0502020204030204"/>
                        </a:defRPr>
                      </a:lvl1pPr>
                      <a:lvl2pPr marL="457189" algn="l" defTabSz="914377" rtl="0" eaLnBrk="1" latinLnBrk="0" hangingPunct="1">
                        <a:defRPr sz="1800" b="1" kern="1200">
                          <a:solidFill>
                            <a:schemeClr val="lt1"/>
                          </a:solidFill>
                          <a:latin typeface="Calibri" panose="020F0502020204030204"/>
                        </a:defRPr>
                      </a:lvl2pPr>
                      <a:lvl3pPr marL="914377" algn="l" defTabSz="914377" rtl="0" eaLnBrk="1" latinLnBrk="0" hangingPunct="1">
                        <a:defRPr sz="1800" b="1" kern="1200">
                          <a:solidFill>
                            <a:schemeClr val="lt1"/>
                          </a:solidFill>
                          <a:latin typeface="Calibri" panose="020F0502020204030204"/>
                        </a:defRPr>
                      </a:lvl3pPr>
                      <a:lvl4pPr marL="1371566" algn="l" defTabSz="914377" rtl="0" eaLnBrk="1" latinLnBrk="0" hangingPunct="1">
                        <a:defRPr sz="1800" b="1" kern="1200">
                          <a:solidFill>
                            <a:schemeClr val="lt1"/>
                          </a:solidFill>
                          <a:latin typeface="Calibri" panose="020F0502020204030204"/>
                        </a:defRPr>
                      </a:lvl4pPr>
                      <a:lvl5pPr marL="1828754" algn="l" defTabSz="914377" rtl="0" eaLnBrk="1" latinLnBrk="0" hangingPunct="1">
                        <a:defRPr sz="1800" b="1" kern="1200">
                          <a:solidFill>
                            <a:schemeClr val="lt1"/>
                          </a:solidFill>
                          <a:latin typeface="Calibri" panose="020F0502020204030204"/>
                        </a:defRPr>
                      </a:lvl5pPr>
                      <a:lvl6pPr marL="2285943" algn="l" defTabSz="914377" rtl="0" eaLnBrk="1" latinLnBrk="0" hangingPunct="1">
                        <a:defRPr sz="1800" b="1" kern="1200">
                          <a:solidFill>
                            <a:schemeClr val="lt1"/>
                          </a:solidFill>
                          <a:latin typeface="Calibri" panose="020F0502020204030204"/>
                        </a:defRPr>
                      </a:lvl6pPr>
                      <a:lvl7pPr marL="2743131" algn="l" defTabSz="914377" rtl="0" eaLnBrk="1" latinLnBrk="0" hangingPunct="1">
                        <a:defRPr sz="1800" b="1" kern="1200">
                          <a:solidFill>
                            <a:schemeClr val="lt1"/>
                          </a:solidFill>
                          <a:latin typeface="Calibri" panose="020F0502020204030204"/>
                        </a:defRPr>
                      </a:lvl7pPr>
                      <a:lvl8pPr marL="3200320" algn="l" defTabSz="914377" rtl="0" eaLnBrk="1" latinLnBrk="0" hangingPunct="1">
                        <a:defRPr sz="1800" b="1" kern="1200">
                          <a:solidFill>
                            <a:schemeClr val="lt1"/>
                          </a:solidFill>
                          <a:latin typeface="Calibri" panose="020F0502020204030204"/>
                        </a:defRPr>
                      </a:lvl8pPr>
                      <a:lvl9pPr marL="3657509" algn="l" defTabSz="914377" rtl="0" eaLnBrk="1" latinLnBrk="0" hangingPunct="1">
                        <a:defRPr sz="1800" b="1" kern="1200">
                          <a:solidFill>
                            <a:schemeClr val="lt1"/>
                          </a:solidFill>
                          <a:latin typeface="Calibri" panose="020F0502020204030204"/>
                        </a:defRPr>
                      </a:lvl9pPr>
                    </a:lstStyle>
                    <a:p>
                      <a:pPr algn="ctr"/>
                      <a:r>
                        <a:rPr lang="en-US" sz="1400" dirty="0">
                          <a:solidFill>
                            <a:schemeClr val="accent3"/>
                          </a:solidFill>
                          <a:latin typeface="+mn-lt"/>
                        </a:rPr>
                        <a:t>MPO Key Responsibilities</a:t>
                      </a:r>
                    </a:p>
                  </a:txBody>
                  <a:tcPr marL="68580" marR="0" marT="34290" marB="34290" anchor="ctr">
                    <a:lnL w="12700" cmpd="sng">
                      <a:solidFill>
                        <a:sysClr val="window" lastClr="FFFFFF"/>
                      </a:solidFill>
                    </a:lnL>
                    <a:lnR w="12700" cmpd="sng">
                      <a:solidFill>
                        <a:sysClr val="window" lastClr="FFFFFF"/>
                      </a:solidFill>
                    </a:lnR>
                    <a:lnT w="12700" cmpd="sng">
                      <a:solidFill>
                        <a:sysClr val="window" lastClr="FFFFFF"/>
                      </a:solidFill>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9140170"/>
                  </a:ext>
                </a:extLst>
              </a:tr>
              <a:tr h="961230">
                <a:tc>
                  <a:txBody>
                    <a:bodyPr/>
                    <a:lstStyle/>
                    <a:p>
                      <a:pPr marL="0" lvl="1" indent="0" algn="ctr" rtl="0" fontAlgn="b"/>
                      <a:r>
                        <a:rPr lang="en-US" sz="1000" b="1" i="0" u="none" strike="noStrike" dirty="0">
                          <a:solidFill>
                            <a:schemeClr val="tx1"/>
                          </a:solidFill>
                          <a:effectLst/>
                          <a:latin typeface="+mn-lt"/>
                        </a:rPr>
                        <a:t>US</a:t>
                      </a:r>
                    </a:p>
                  </a:txBody>
                  <a:tcPr marL="0" marR="0" marT="6902"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1" indent="0" algn="ctr" rtl="0" fontAlgn="b"/>
                      <a:r>
                        <a:rPr lang="en-US" sz="1100" b="1" i="0" u="none" strike="noStrike" dirty="0">
                          <a:solidFill>
                            <a:schemeClr val="tx1"/>
                          </a:solidFill>
                          <a:effectLst/>
                          <a:latin typeface="+mn-lt"/>
                        </a:rPr>
                        <a:t>Global Program Director</a:t>
                      </a:r>
                      <a:r>
                        <a:rPr lang="en-US" sz="1100" b="1" i="0" u="none" strike="noStrike" baseline="0" dirty="0">
                          <a:solidFill>
                            <a:schemeClr val="tx1"/>
                          </a:solidFill>
                          <a:effectLst/>
                          <a:latin typeface="+mn-lt"/>
                        </a:rPr>
                        <a:t> &amp; Walgreens Program Lead</a:t>
                      </a:r>
                      <a:endParaRPr lang="en-US" sz="1100" b="1" i="0" u="none" strike="noStrike" dirty="0">
                        <a:solidFill>
                          <a:schemeClr val="tx1"/>
                        </a:solidFill>
                        <a:effectLst/>
                        <a:latin typeface="+mn-lt"/>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US" sz="1000" b="0" dirty="0">
                          <a:solidFill>
                            <a:schemeClr val="tx1"/>
                          </a:solidFill>
                          <a:latin typeface="+mn-lt"/>
                        </a:rPr>
                        <a:t>Coordinating the end-to-end engagement,</a:t>
                      </a:r>
                      <a:r>
                        <a:rPr lang="en-US" sz="1000" b="0" baseline="0" dirty="0">
                          <a:solidFill>
                            <a:schemeClr val="tx1"/>
                          </a:solidFill>
                          <a:latin typeface="+mn-lt"/>
                        </a:rPr>
                        <a:t> leading the business modernization effort</a:t>
                      </a:r>
                      <a:endParaRPr lang="en-US" sz="1000" b="0" dirty="0">
                        <a:solidFill>
                          <a:schemeClr val="tx1"/>
                        </a:soli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mn-lt"/>
                        </a:rPr>
                        <a:t>Establishes Planning, Governance, &amp; Assurance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mn-lt"/>
                        </a:rPr>
                        <a:t>Provides reporting to governance groups (Executive &amp; Program Committees)</a:t>
                      </a:r>
                    </a:p>
                    <a:p>
                      <a:pPr marL="171450" indent="-171450" algn="l">
                        <a:buFont typeface="Arial" panose="020B0604020202020204" pitchFamily="34" charset="0"/>
                        <a:buChar char="•"/>
                      </a:pPr>
                      <a:r>
                        <a:rPr lang="en-US" sz="1000" b="0" dirty="0">
                          <a:solidFill>
                            <a:schemeClr val="tx1"/>
                          </a:solidFill>
                          <a:latin typeface="+mn-lt"/>
                        </a:rPr>
                        <a:t>Manages all aspects of the execution</a:t>
                      </a:r>
                      <a:r>
                        <a:rPr lang="en-US" sz="1000" b="0" baseline="0" dirty="0">
                          <a:solidFill>
                            <a:schemeClr val="tx1"/>
                          </a:solidFill>
                          <a:latin typeface="+mn-lt"/>
                        </a:rPr>
                        <a:t> of the Walgreens engagement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mn-lt"/>
                        </a:rPr>
                        <a:t>Responsible for planning, governance &amp; assurance, and overseeing sprint planning</a:t>
                      </a:r>
                    </a:p>
                  </a:txBody>
                  <a:tcPr marL="68580" marR="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22130766"/>
                  </a:ext>
                </a:extLst>
              </a:tr>
              <a:tr h="614557">
                <a:tc>
                  <a:txBody>
                    <a:bodyPr/>
                    <a:lstStyle/>
                    <a:p>
                      <a:pPr marL="0" lvl="1" indent="0" algn="ctr" defTabSz="914400" rtl="0" eaLnBrk="1" fontAlgn="b" latinLnBrk="0" hangingPunct="1"/>
                      <a:r>
                        <a:rPr lang="en-US" sz="1000" b="1" i="0" u="none" strike="noStrike" kern="1200" dirty="0">
                          <a:solidFill>
                            <a:schemeClr val="tx1"/>
                          </a:solidFill>
                          <a:effectLst/>
                          <a:latin typeface="+mn-lt"/>
                          <a:ea typeface="+mn-ea"/>
                          <a:cs typeface="+mn-cs"/>
                        </a:rPr>
                        <a:t>US</a:t>
                      </a:r>
                    </a:p>
                  </a:txBody>
                  <a:tcPr marL="0" marR="0" marT="6902"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1" indent="0" algn="ctr" rtl="0" fontAlgn="b"/>
                      <a:r>
                        <a:rPr lang="en-US" sz="1100" b="1" i="0" u="none" strike="noStrike" dirty="0">
                          <a:solidFill>
                            <a:schemeClr val="tx1"/>
                          </a:solidFill>
                          <a:effectLst/>
                          <a:latin typeface="+mn-lt"/>
                        </a:rPr>
                        <a:t>Global Planning Lead &amp; Walgreens Support</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buFont typeface="Arial" panose="020B0604020202020204" pitchFamily="34" charset="0"/>
                        <a:buChar char="•"/>
                      </a:pPr>
                      <a:r>
                        <a:rPr lang="en-US" sz="1000" b="0" dirty="0">
                          <a:solidFill>
                            <a:schemeClr val="tx1"/>
                          </a:solidFill>
                          <a:latin typeface="+mn-lt"/>
                        </a:rPr>
                        <a:t>Responsible</a:t>
                      </a:r>
                      <a:r>
                        <a:rPr lang="en-US" sz="1000" b="0" baseline="0" dirty="0">
                          <a:solidFill>
                            <a:schemeClr val="tx1"/>
                          </a:solidFill>
                          <a:latin typeface="+mn-lt"/>
                        </a:rPr>
                        <a:t> for establishing and tracking of the roadmap, dependencies and program status </a:t>
                      </a:r>
                    </a:p>
                    <a:p>
                      <a:pPr marL="171450" indent="-171450" algn="l">
                        <a:buFont typeface="Arial" panose="020B0604020202020204" pitchFamily="34" charset="0"/>
                        <a:buChar char="•"/>
                      </a:pPr>
                      <a:r>
                        <a:rPr lang="en-US" sz="1000" b="0" baseline="0" dirty="0">
                          <a:solidFill>
                            <a:schemeClr val="tx1"/>
                          </a:solidFill>
                          <a:latin typeface="+mn-lt"/>
                        </a:rPr>
                        <a:t>Walgreens engagement support, implementing program governance, assisting in </a:t>
                      </a:r>
                      <a:br>
                        <a:rPr lang="en-US" sz="1000" b="0" baseline="0" dirty="0">
                          <a:solidFill>
                            <a:schemeClr val="tx1"/>
                          </a:solidFill>
                          <a:latin typeface="+mn-lt"/>
                        </a:rPr>
                      </a:br>
                      <a:r>
                        <a:rPr lang="en-US" sz="1000" b="0" baseline="0" dirty="0">
                          <a:solidFill>
                            <a:schemeClr val="tx1"/>
                          </a:solidFill>
                          <a:latin typeface="+mn-lt"/>
                        </a:rPr>
                        <a:t>The execution of the US tracks such as sprint planning and backlog quality</a:t>
                      </a:r>
                      <a:endParaRPr lang="en-US" sz="1000" b="0" dirty="0">
                        <a:solidFill>
                          <a:schemeClr val="tx1"/>
                        </a:solidFill>
                        <a:latin typeface="+mn-lt"/>
                      </a:endParaRPr>
                    </a:p>
                  </a:txBody>
                  <a:tcPr marL="68580" marR="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8995967"/>
                  </a:ext>
                </a:extLst>
              </a:tr>
              <a:tr h="787894">
                <a:tc>
                  <a:txBody>
                    <a:bodyPr/>
                    <a:lstStyle/>
                    <a:p>
                      <a:pPr marL="0" lvl="1" indent="0" algn="ctr" defTabSz="914400" rtl="0" eaLnBrk="1" fontAlgn="b" latinLnBrk="0" hangingPunct="1"/>
                      <a:r>
                        <a:rPr lang="en-US" sz="1000" b="1" i="0" u="none" strike="noStrike" kern="1200" dirty="0">
                          <a:solidFill>
                            <a:schemeClr val="tx1"/>
                          </a:solidFill>
                          <a:effectLst/>
                          <a:latin typeface="+mn-lt"/>
                          <a:ea typeface="+mn-ea"/>
                          <a:cs typeface="+mn-cs"/>
                        </a:rPr>
                        <a:t>UK</a:t>
                      </a:r>
                    </a:p>
                  </a:txBody>
                  <a:tcPr marL="0" marR="0" marT="6902"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lvl="1" indent="0" algn="ctr" rtl="0" fontAlgn="b"/>
                      <a:r>
                        <a:rPr lang="en-US" sz="1100" b="1" i="0" u="none" strike="noStrike" dirty="0">
                          <a:solidFill>
                            <a:schemeClr val="tx1"/>
                          </a:solidFill>
                          <a:effectLst/>
                          <a:latin typeface="+mn-lt"/>
                        </a:rPr>
                        <a:t>Boots </a:t>
                      </a:r>
                      <a:br>
                        <a:rPr lang="en-US" sz="1100" b="1" i="0" u="none" strike="noStrike" dirty="0">
                          <a:solidFill>
                            <a:schemeClr val="tx1"/>
                          </a:solidFill>
                          <a:effectLst/>
                          <a:latin typeface="+mn-lt"/>
                        </a:rPr>
                      </a:br>
                      <a:r>
                        <a:rPr lang="en-US" sz="1100" b="1" i="0" u="none" strike="noStrike" dirty="0">
                          <a:solidFill>
                            <a:schemeClr val="tx1"/>
                          </a:solidFill>
                          <a:effectLst/>
                          <a:latin typeface="+mn-lt"/>
                        </a:rPr>
                        <a:t>Program Lead</a:t>
                      </a: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mn-lt"/>
                        </a:rPr>
                        <a:t>Sets up the program together with the Global Director and drives business modernization for Boots</a:t>
                      </a:r>
                    </a:p>
                    <a:p>
                      <a:pPr marL="171450" indent="-171450" algn="l">
                        <a:buFont typeface="Arial" panose="020B0604020202020204" pitchFamily="34" charset="0"/>
                        <a:buChar char="•"/>
                      </a:pPr>
                      <a:r>
                        <a:rPr lang="en-US" sz="1000" b="0" dirty="0">
                          <a:solidFill>
                            <a:schemeClr val="tx1"/>
                          </a:solidFill>
                          <a:latin typeface="+mn-lt"/>
                        </a:rPr>
                        <a:t>Manages all aspects of the execution</a:t>
                      </a:r>
                      <a:r>
                        <a:rPr lang="en-US" sz="1000" b="0" baseline="0" dirty="0">
                          <a:solidFill>
                            <a:schemeClr val="tx1"/>
                          </a:solidFill>
                          <a:latin typeface="+mn-lt"/>
                        </a:rPr>
                        <a:t> of the Boots engagement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baseline="0" dirty="0">
                          <a:solidFill>
                            <a:schemeClr val="tx1"/>
                          </a:solidFill>
                          <a:latin typeface="+mn-lt"/>
                        </a:rPr>
                        <a:t>Responsible for planning, governance &amp; assurance, and overseeing sprint planning</a:t>
                      </a:r>
                    </a:p>
                  </a:txBody>
                  <a:tcPr marL="68580" marR="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9905717"/>
                  </a:ext>
                </a:extLst>
              </a:tr>
              <a:tr h="787894">
                <a:tc>
                  <a:txBody>
                    <a:bodyPr/>
                    <a:lstStyle/>
                    <a:p>
                      <a:pPr marL="0" lvl="1" indent="0" algn="ctr" defTabSz="914400" rtl="0" eaLnBrk="1" fontAlgn="b" latinLnBrk="0" hangingPunct="1"/>
                      <a:r>
                        <a:rPr lang="en-US" sz="1000" b="1" i="0" u="none" strike="noStrike" kern="1200" dirty="0">
                          <a:solidFill>
                            <a:schemeClr val="tx1"/>
                          </a:solidFill>
                          <a:effectLst/>
                          <a:latin typeface="+mn-lt"/>
                          <a:ea typeface="+mn-ea"/>
                          <a:cs typeface="+mn-cs"/>
                        </a:rPr>
                        <a:t>UK</a:t>
                      </a:r>
                    </a:p>
                  </a:txBody>
                  <a:tcPr marL="0" marR="0" marT="6902"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0" lvl="1" indent="0" algn="ctr" rtl="0" fontAlgn="b"/>
                      <a:r>
                        <a:rPr lang="en-US" sz="1100" b="1" u="none" strike="noStrike" dirty="0">
                          <a:solidFill>
                            <a:schemeClr val="tx1"/>
                          </a:solidFill>
                          <a:effectLst/>
                          <a:latin typeface="+mn-lt"/>
                        </a:rPr>
                        <a:t>Global Governance</a:t>
                      </a:r>
                      <a:r>
                        <a:rPr lang="en-US" sz="1100" b="1" u="none" strike="noStrike" baseline="0" dirty="0">
                          <a:solidFill>
                            <a:schemeClr val="tx1"/>
                          </a:solidFill>
                          <a:effectLst/>
                          <a:latin typeface="+mn-lt"/>
                        </a:rPr>
                        <a:t> Lead &amp;</a:t>
                      </a:r>
                      <a:r>
                        <a:rPr lang="en-US" sz="1100" b="1" u="none" strike="noStrike" dirty="0">
                          <a:solidFill>
                            <a:schemeClr val="tx1"/>
                          </a:solidFill>
                          <a:effectLst/>
                          <a:latin typeface="+mn-lt"/>
                        </a:rPr>
                        <a:t> Boots Support</a:t>
                      </a:r>
                      <a:endParaRPr lang="en-US" sz="1100" b="1" i="0" u="none" strike="noStrike" dirty="0">
                        <a:solidFill>
                          <a:schemeClr val="tx1"/>
                        </a:solidFill>
                        <a:effectLst/>
                        <a:latin typeface="+mn-lt"/>
                      </a:endParaRPr>
                    </a:p>
                  </a:txBody>
                  <a:tcPr marL="0" marR="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solid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171450" indent="-171450" algn="l">
                        <a:buFont typeface="Arial" panose="020B0604020202020204" pitchFamily="34" charset="0"/>
                        <a:buChar char="•"/>
                      </a:pPr>
                      <a:r>
                        <a:rPr lang="en-US" sz="1000" b="0" kern="1200" dirty="0">
                          <a:solidFill>
                            <a:schemeClr val="tx1"/>
                          </a:solidFill>
                          <a:latin typeface="+mn-lt"/>
                          <a:ea typeface="+mn-ea"/>
                          <a:cs typeface="+mn-cs"/>
                        </a:rPr>
                        <a:t>Global Governance,</a:t>
                      </a:r>
                      <a:r>
                        <a:rPr lang="en-US" sz="1000" b="0" kern="1200" baseline="0" dirty="0">
                          <a:solidFill>
                            <a:schemeClr val="tx1"/>
                          </a:solidFill>
                          <a:latin typeface="+mn-lt"/>
                          <a:ea typeface="+mn-ea"/>
                          <a:cs typeface="+mn-cs"/>
                        </a:rPr>
                        <a:t> </a:t>
                      </a:r>
                      <a:r>
                        <a:rPr lang="en-US" sz="1000" b="0" kern="1200" dirty="0">
                          <a:solidFill>
                            <a:schemeClr val="tx1"/>
                          </a:solidFill>
                          <a:latin typeface="+mn-lt"/>
                          <a:ea typeface="+mn-ea"/>
                          <a:cs typeface="+mn-cs"/>
                        </a:rPr>
                        <a:t>Assurance and Lead for all 4 program tracks, </a:t>
                      </a:r>
                    </a:p>
                    <a:p>
                      <a:pPr marL="171450" indent="-171450" algn="l">
                        <a:buFont typeface="Arial" panose="020B0604020202020204" pitchFamily="34" charset="0"/>
                        <a:buChar char="•"/>
                      </a:pPr>
                      <a:r>
                        <a:rPr lang="en-US" sz="1000" b="0" kern="1200" dirty="0">
                          <a:solidFill>
                            <a:schemeClr val="tx1"/>
                          </a:solidFill>
                          <a:latin typeface="+mn-lt"/>
                          <a:ea typeface="+mn-ea"/>
                          <a:cs typeface="+mn-cs"/>
                        </a:rPr>
                        <a:t>In charge of consolidating program executive reporting</a:t>
                      </a:r>
                      <a:r>
                        <a:rPr lang="en-US" sz="1000" b="0" kern="1200" baseline="0" dirty="0">
                          <a:solidFill>
                            <a:schemeClr val="tx1"/>
                          </a:solidFill>
                          <a:latin typeface="+mn-lt"/>
                          <a:ea typeface="+mn-ea"/>
                          <a:cs typeface="+mn-cs"/>
                        </a:rPr>
                        <a:t> as</a:t>
                      </a:r>
                      <a:r>
                        <a:rPr lang="en-US" sz="1000" b="0" kern="1200" dirty="0">
                          <a:solidFill>
                            <a:schemeClr val="tx1"/>
                          </a:solidFill>
                          <a:latin typeface="+mn-lt"/>
                          <a:ea typeface="+mn-ea"/>
                          <a:cs typeface="+mn-cs"/>
                        </a:rPr>
                        <a:t> well as program communications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kern="1200" dirty="0">
                          <a:solidFill>
                            <a:schemeClr val="tx1"/>
                          </a:solidFill>
                          <a:latin typeface="+mn-lt"/>
                          <a:ea typeface="+mn-ea"/>
                          <a:cs typeface="+mn-cs"/>
                        </a:rPr>
                        <a:t>Boots engagement support, implementing program governance, assisting in the execution of the UK tracks such as sprint planning and backlog quality</a:t>
                      </a:r>
                    </a:p>
                  </a:txBody>
                  <a:tcPr marL="68580" marR="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9257664"/>
                  </a:ext>
                </a:extLst>
              </a:tr>
            </a:tbl>
          </a:graphicData>
        </a:graphic>
      </p:graphicFrame>
      <p:pic>
        <p:nvPicPr>
          <p:cNvPr id="19" name="Picture 18">
            <a:extLst>
              <a:ext uri="{FF2B5EF4-FFF2-40B4-BE49-F238E27FC236}">
                <a16:creationId xmlns:a16="http://schemas.microsoft.com/office/drawing/2014/main" id="{C075EEFA-5A26-E043-A4B0-F7B1E62C52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780" y="1764681"/>
            <a:ext cx="232474" cy="274320"/>
          </a:xfrm>
          <a:prstGeom prst="rect">
            <a:avLst/>
          </a:prstGeom>
        </p:spPr>
      </p:pic>
      <p:pic>
        <p:nvPicPr>
          <p:cNvPr id="20" name="Picture 19">
            <a:extLst>
              <a:ext uri="{FF2B5EF4-FFF2-40B4-BE49-F238E27FC236}">
                <a16:creationId xmlns:a16="http://schemas.microsoft.com/office/drawing/2014/main" id="{F8EA97F0-FE76-AC4F-AD01-E3B6DFC9E96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780" y="4078769"/>
            <a:ext cx="232474" cy="274320"/>
          </a:xfrm>
          <a:prstGeom prst="rect">
            <a:avLst/>
          </a:prstGeom>
        </p:spPr>
      </p:pic>
      <p:pic>
        <p:nvPicPr>
          <p:cNvPr id="21" name="Picture 20">
            <a:extLst>
              <a:ext uri="{FF2B5EF4-FFF2-40B4-BE49-F238E27FC236}">
                <a16:creationId xmlns:a16="http://schemas.microsoft.com/office/drawing/2014/main" id="{3AEE708A-B9DD-4C4D-9F69-E1B88A95B4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780" y="3298065"/>
            <a:ext cx="232474" cy="274320"/>
          </a:xfrm>
          <a:prstGeom prst="rect">
            <a:avLst/>
          </a:prstGeom>
        </p:spPr>
      </p:pic>
      <p:pic>
        <p:nvPicPr>
          <p:cNvPr id="22" name="Picture 21">
            <a:extLst>
              <a:ext uri="{FF2B5EF4-FFF2-40B4-BE49-F238E27FC236}">
                <a16:creationId xmlns:a16="http://schemas.microsoft.com/office/drawing/2014/main" id="{FADCFAD2-0623-494C-83C5-1CDD0C53D1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8780" y="2555486"/>
            <a:ext cx="232474" cy="274320"/>
          </a:xfrm>
          <a:prstGeom prst="rect">
            <a:avLst/>
          </a:prstGeom>
        </p:spPr>
      </p:pic>
      <p:sp>
        <p:nvSpPr>
          <p:cNvPr id="10" name="Text Placeholder 2">
            <a:extLst>
              <a:ext uri="{FF2B5EF4-FFF2-40B4-BE49-F238E27FC236}">
                <a16:creationId xmlns:a16="http://schemas.microsoft.com/office/drawing/2014/main" id="{A6EF1B08-43F2-B240-9374-3EC5BBEE4A9D}"/>
              </a:ext>
            </a:extLst>
          </p:cNvPr>
          <p:cNvSpPr txBox="1">
            <a:spLocks/>
          </p:cNvSpPr>
          <p:nvPr/>
        </p:nvSpPr>
        <p:spPr>
          <a:xfrm>
            <a:off x="318053" y="620874"/>
            <a:ext cx="8540197" cy="415498"/>
          </a:xfrm>
          <a:prstGeom prst="rect">
            <a:avLst/>
          </a:prstGeom>
        </p:spPr>
        <p:txBody>
          <a:bodyPr vert="horz" wrap="square" lIns="91440" tIns="45720" rIns="91440" bIns="45720" rtlCol="0" anchor="ctr">
            <a:spAutoFit/>
          </a:bodyPr>
          <a:lstStyle>
            <a:defPPr>
              <a:defRPr lang="en-US"/>
            </a:defPPr>
            <a:lvl1pPr marL="0" algn="r" defTabSz="342900" rtl="0" eaLnBrk="1" latinLnBrk="0" hangingPunct="1">
              <a:defRPr sz="700" kern="1200">
                <a:solidFill>
                  <a:schemeClr val="tx1">
                    <a:lumMod val="50000"/>
                    <a:lumOff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pPr algn="l"/>
            <a:r>
              <a:rPr lang="en-US" sz="1050" cap="all" spc="100" dirty="0">
                <a:solidFill>
                  <a:schemeClr val="accent3"/>
                </a:solidFill>
              </a:rPr>
              <a:t>With an aggressive timeline and two separate client organizations, we’ll need a strong MPO with a local presence to drive execution and build support for the transformation agenda</a:t>
            </a:r>
          </a:p>
        </p:txBody>
      </p:sp>
    </p:spTree>
    <p:extLst>
      <p:ext uri="{BB962C8B-B14F-4D97-AF65-F5344CB8AC3E}">
        <p14:creationId xmlns:p14="http://schemas.microsoft.com/office/powerpoint/2010/main" val="22259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0" y="303978"/>
            <a:ext cx="8503427" cy="383182"/>
          </a:xfrm>
        </p:spPr>
        <p:txBody>
          <a:bodyPr/>
          <a:lstStyle/>
          <a:p>
            <a:r>
              <a:rPr lang="en-US" sz="2100" dirty="0"/>
              <a:t>Ensuring quality governance for Fiore</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182</a:t>
            </a:fld>
            <a:endParaRPr lang="en-US" dirty="0"/>
          </a:p>
        </p:txBody>
      </p:sp>
      <p:graphicFrame>
        <p:nvGraphicFramePr>
          <p:cNvPr id="6" name="Table 5"/>
          <p:cNvGraphicFramePr>
            <a:graphicFrameLocks noGrp="1"/>
          </p:cNvGraphicFramePr>
          <p:nvPr/>
        </p:nvGraphicFramePr>
        <p:xfrm>
          <a:off x="229487" y="737151"/>
          <a:ext cx="8619238" cy="4224139"/>
        </p:xfrm>
        <a:graphic>
          <a:graphicData uri="http://schemas.openxmlformats.org/drawingml/2006/table">
            <a:tbl>
              <a:tblPr firstRow="1" bandRow="1">
                <a:tableStyleId>{2D5ABB26-0587-4C30-8999-92F81FD0307C}</a:tableStyleId>
              </a:tblPr>
              <a:tblGrid>
                <a:gridCol w="1104013">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2000250">
                  <a:extLst>
                    <a:ext uri="{9D8B030D-6E8A-4147-A177-3AD203B41FA5}">
                      <a16:colId xmlns:a16="http://schemas.microsoft.com/office/drawing/2014/main" val="20002"/>
                    </a:ext>
                  </a:extLst>
                </a:gridCol>
                <a:gridCol w="3105150">
                  <a:extLst>
                    <a:ext uri="{9D8B030D-6E8A-4147-A177-3AD203B41FA5}">
                      <a16:colId xmlns:a16="http://schemas.microsoft.com/office/drawing/2014/main" val="20004"/>
                    </a:ext>
                  </a:extLst>
                </a:gridCol>
                <a:gridCol w="1038225">
                  <a:extLst>
                    <a:ext uri="{9D8B030D-6E8A-4147-A177-3AD203B41FA5}">
                      <a16:colId xmlns:a16="http://schemas.microsoft.com/office/drawing/2014/main" val="3972637937"/>
                    </a:ext>
                  </a:extLst>
                </a:gridCol>
              </a:tblGrid>
              <a:tr h="335562">
                <a:tc>
                  <a:txBody>
                    <a:bodyPr/>
                    <a:lstStyle/>
                    <a:p>
                      <a:endParaRPr lang="en-US" sz="1700">
                        <a:latin typeface="+mn-lt"/>
                      </a:endParaRPr>
                    </a:p>
                  </a:txBody>
                  <a:tcPr marL="91433" marR="91433" marT="45717" marB="45717">
                    <a:lnR w="12700" cap="flat" cmpd="sng" algn="ctr">
                      <a:solidFill>
                        <a:srgbClr val="006A4D"/>
                      </a:solidFill>
                      <a:prstDash val="solid"/>
                      <a:round/>
                      <a:headEnd type="none" w="med" len="med"/>
                      <a:tailEnd type="none" w="med" len="med"/>
                    </a:lnR>
                  </a:tcPr>
                </a:tc>
                <a:tc>
                  <a:txBody>
                    <a:bodyPr/>
                    <a:lstStyle/>
                    <a:p>
                      <a:pPr algn="ctr" defTabSz="342900">
                        <a:lnSpc>
                          <a:spcPct val="90000"/>
                        </a:lnSpc>
                        <a:defRPr/>
                      </a:pPr>
                      <a:r>
                        <a:rPr lang="en-US" sz="800" b="0" dirty="0">
                          <a:solidFill>
                            <a:schemeClr val="tx1"/>
                          </a:solidFill>
                          <a:latin typeface="+mn-lt"/>
                          <a:cs typeface="Calibri" panose="020F0502020204030204" pitchFamily="34" charset="0"/>
                        </a:rPr>
                        <a:t>WBA</a:t>
                      </a:r>
                    </a:p>
                  </a:txBody>
                  <a:tcPr marL="91433" marR="91433" marT="45717" marB="18287" anchor="ctr">
                    <a:lnL w="12700" cap="flat" cmpd="sng" algn="ctr">
                      <a:solidFill>
                        <a:srgbClr val="006A4D"/>
                      </a:solidFill>
                      <a:prstDash val="solid"/>
                      <a:round/>
                      <a:headEnd type="none" w="med" len="med"/>
                      <a:tailEnd type="none" w="med" len="med"/>
                    </a:lnL>
                    <a:lnR w="12700" cap="flat" cmpd="sng" algn="ctr">
                      <a:solidFill>
                        <a:srgbClr val="006A4D"/>
                      </a:solidFill>
                      <a:prstDash val="solid"/>
                      <a:round/>
                      <a:headEnd type="none" w="med" len="med"/>
                      <a:tailEnd type="none" w="med" len="med"/>
                    </a:lnR>
                    <a:lnT w="12700" cap="flat" cmpd="sng" algn="ctr">
                      <a:solidFill>
                        <a:srgbClr val="006A4D"/>
                      </a:solidFill>
                      <a:prstDash val="solid"/>
                      <a:round/>
                      <a:headEnd type="none" w="med" len="med"/>
                      <a:tailEnd type="none" w="med" len="med"/>
                    </a:lnT>
                    <a:lnB w="12700" cap="flat" cmpd="sng" algn="ctr">
                      <a:solidFill>
                        <a:srgbClr val="006A4D"/>
                      </a:solidFill>
                      <a:prstDash val="solid"/>
                      <a:round/>
                      <a:headEnd type="none" w="med" len="med"/>
                      <a:tailEnd type="none" w="med" len="med"/>
                    </a:lnB>
                    <a:solidFill>
                      <a:schemeClr val="bg1"/>
                    </a:solidFill>
                  </a:tcPr>
                </a:tc>
                <a:tc>
                  <a:txBody>
                    <a:bodyPr/>
                    <a:lstStyle/>
                    <a:p>
                      <a:pPr marL="0" marR="0" indent="0" algn="ctr" defTabSz="685800" rtl="0" eaLnBrk="1" fontAlgn="auto" latinLnBrk="0" hangingPunct="1">
                        <a:lnSpc>
                          <a:spcPct val="90000"/>
                        </a:lnSpc>
                        <a:spcBef>
                          <a:spcPts val="0"/>
                        </a:spcBef>
                        <a:spcAft>
                          <a:spcPts val="0"/>
                        </a:spcAft>
                        <a:buClrTx/>
                        <a:buSzTx/>
                        <a:buFontTx/>
                        <a:buNone/>
                        <a:tabLst/>
                        <a:defRPr/>
                      </a:pPr>
                      <a:r>
                        <a:rPr lang="en-US" sz="800" b="0" dirty="0">
                          <a:solidFill>
                            <a:prstClr val="white"/>
                          </a:solidFill>
                          <a:latin typeface="+mn-lt"/>
                          <a:cs typeface="Calibri" panose="020F0502020204030204" pitchFamily="34" charset="0"/>
                        </a:rPr>
                        <a:t>COGNIZANT </a:t>
                      </a:r>
                    </a:p>
                  </a:txBody>
                  <a:tcPr marL="0" marR="0" marT="45717" marB="18287" anchor="ctr">
                    <a:lnL w="12700" cap="flat" cmpd="sng" algn="ctr">
                      <a:solidFill>
                        <a:srgbClr val="006A4D"/>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marL="0" marR="0" indent="0" algn="ctr" defTabSz="685800" rtl="0" eaLnBrk="1" fontAlgn="auto" latinLnBrk="0" hangingPunct="1">
                        <a:lnSpc>
                          <a:spcPct val="90000"/>
                        </a:lnSpc>
                        <a:spcBef>
                          <a:spcPts val="0"/>
                        </a:spcBef>
                        <a:spcAft>
                          <a:spcPts val="0"/>
                        </a:spcAft>
                        <a:buClrTx/>
                        <a:buSzTx/>
                        <a:buFontTx/>
                        <a:buNone/>
                        <a:tabLst/>
                        <a:defRPr/>
                      </a:pPr>
                      <a:r>
                        <a:rPr lang="en-US" sz="800" b="0" dirty="0">
                          <a:solidFill>
                            <a:prstClr val="white"/>
                          </a:solidFill>
                          <a:latin typeface="+mn-lt"/>
                          <a:cs typeface="Calibri" panose="020F0502020204030204" pitchFamily="34" charset="0"/>
                        </a:rPr>
                        <a:t>GOVERNANCE RESPONSIBILITIES</a:t>
                      </a:r>
                    </a:p>
                  </a:txBody>
                  <a:tcPr marL="91433" marR="91433" marT="45717" marB="1828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marL="0" marR="0" indent="0" algn="ctr" defTabSz="685800" rtl="0" eaLnBrk="1" fontAlgn="auto" latinLnBrk="0" hangingPunct="1">
                        <a:lnSpc>
                          <a:spcPct val="90000"/>
                        </a:lnSpc>
                        <a:spcBef>
                          <a:spcPts val="0"/>
                        </a:spcBef>
                        <a:spcAft>
                          <a:spcPts val="0"/>
                        </a:spcAft>
                        <a:buClrTx/>
                        <a:buSzTx/>
                        <a:buFontTx/>
                        <a:buNone/>
                        <a:tabLst/>
                        <a:defRPr/>
                      </a:pPr>
                      <a:r>
                        <a:rPr lang="en-US" sz="800" b="0" dirty="0">
                          <a:solidFill>
                            <a:prstClr val="white"/>
                          </a:solidFill>
                          <a:latin typeface="+mn-lt"/>
                          <a:cs typeface="Calibri" panose="020F0502020204030204" pitchFamily="34" charset="0"/>
                        </a:rPr>
                        <a:t>MEETING FREQUENCY</a:t>
                      </a:r>
                    </a:p>
                  </a:txBody>
                  <a:tcPr marL="91433" marR="91433" marT="45717" marB="18287"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10000"/>
                  </a:ext>
                </a:extLst>
              </a:tr>
              <a:tr h="591740">
                <a:tc>
                  <a:txBody>
                    <a:bodyPr/>
                    <a:lstStyle/>
                    <a:p>
                      <a:pPr algn="l"/>
                      <a:r>
                        <a:rPr lang="en-US" sz="900" b="1" dirty="0">
                          <a:latin typeface="+mn-lt"/>
                          <a:ea typeface="Avenir Book" charset="0"/>
                          <a:cs typeface="Avenir Book" charset="0"/>
                        </a:rPr>
                        <a:t>STEERING COMMITTEE</a:t>
                      </a:r>
                    </a:p>
                  </a:txBody>
                  <a:tcPr marL="91433" marR="91433" marT="91433" marB="91433" anchor="ctr">
                    <a:lnB w="9525" cap="flat" cmpd="sng" algn="ctr">
                      <a:solidFill>
                        <a:schemeClr val="bg1">
                          <a:lumMod val="75000"/>
                        </a:schemeClr>
                      </a:solidFill>
                      <a:prstDash val="solid"/>
                      <a:round/>
                      <a:headEnd type="none" w="med" len="med"/>
                      <a:tailEnd type="none" w="med" len="med"/>
                    </a:lnB>
                  </a:tcPr>
                </a:tc>
                <a:tc>
                  <a:txBody>
                    <a:bodyPr/>
                    <a:lstStyle/>
                    <a:p>
                      <a:pPr marL="0" algn="l" defTabSz="685800" rtl="0" eaLnBrk="1" latinLnBrk="0" hangingPunct="1">
                        <a:lnSpc>
                          <a:spcPct val="100000"/>
                        </a:lnSpc>
                        <a:spcAft>
                          <a:spcPts val="1000"/>
                        </a:spcAft>
                      </a:pPr>
                      <a:r>
                        <a:rPr lang="en-US" sz="800" b="0" i="0" kern="1200" dirty="0">
                          <a:solidFill>
                            <a:schemeClr val="tx1"/>
                          </a:solidFill>
                          <a:latin typeface="+mn-lt"/>
                          <a:ea typeface="Avenir Book" charset="0"/>
                          <a:cs typeface="Avenir Book" charset="0"/>
                        </a:rPr>
                        <a:t>Program Sponsor</a:t>
                      </a:r>
                    </a:p>
                    <a:p>
                      <a:pPr marL="0" algn="l" defTabSz="685800" rtl="0" eaLnBrk="1" latinLnBrk="0" hangingPunct="1">
                        <a:lnSpc>
                          <a:spcPct val="100000"/>
                        </a:lnSpc>
                        <a:spcAft>
                          <a:spcPts val="1000"/>
                        </a:spcAft>
                      </a:pPr>
                      <a:r>
                        <a:rPr lang="en-US" sz="800" b="0" i="0" kern="1200" dirty="0">
                          <a:solidFill>
                            <a:schemeClr val="tx1"/>
                          </a:solidFill>
                          <a:latin typeface="+mn-lt"/>
                          <a:ea typeface="Avenir Book" charset="0"/>
                          <a:cs typeface="Avenir Book" charset="0"/>
                        </a:rPr>
                        <a:t>Program Director</a:t>
                      </a:r>
                    </a:p>
                  </a:txBody>
                  <a:tcPr marL="457166" marR="91433" marT="91433" marB="91433" anchor="ctr">
                    <a:lnT w="12700" cap="flat" cmpd="sng" algn="ctr">
                      <a:solidFill>
                        <a:srgbClr val="006A4D"/>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685800" rtl="0" eaLnBrk="1" fontAlgn="auto" latinLnBrk="0" hangingPunct="1">
                        <a:lnSpc>
                          <a:spcPct val="100000"/>
                        </a:lnSpc>
                        <a:spcBef>
                          <a:spcPts val="0"/>
                        </a:spcBef>
                        <a:spcAft>
                          <a:spcPts val="1000"/>
                        </a:spcAft>
                        <a:buClrTx/>
                        <a:buSzTx/>
                        <a:buFontTx/>
                        <a:buNone/>
                        <a:tabLst/>
                        <a:defRPr/>
                      </a:pPr>
                      <a:r>
                        <a:rPr lang="en-US" sz="800" b="0" i="0" kern="1200" dirty="0">
                          <a:solidFill>
                            <a:schemeClr val="tx1"/>
                          </a:solidFill>
                          <a:latin typeface="+mn-lt"/>
                          <a:ea typeface="Avenir Book" charset="0"/>
                          <a:cs typeface="Avenir Book" charset="0"/>
                        </a:rPr>
                        <a:t>Executive Sponsor</a:t>
                      </a:r>
                    </a:p>
                    <a:p>
                      <a:pPr marL="0" marR="0" indent="0" algn="l" defTabSz="685800" rtl="0" eaLnBrk="1" fontAlgn="auto" latinLnBrk="0" hangingPunct="1">
                        <a:lnSpc>
                          <a:spcPct val="100000"/>
                        </a:lnSpc>
                        <a:spcBef>
                          <a:spcPts val="0"/>
                        </a:spcBef>
                        <a:spcAft>
                          <a:spcPts val="1000"/>
                        </a:spcAft>
                        <a:buClrTx/>
                        <a:buSzTx/>
                        <a:buFontTx/>
                        <a:buNone/>
                        <a:tabLst/>
                        <a:defRPr/>
                      </a:pPr>
                      <a:r>
                        <a:rPr lang="en-US" sz="800" b="0" i="0" kern="1200" dirty="0">
                          <a:solidFill>
                            <a:schemeClr val="tx1"/>
                          </a:solidFill>
                          <a:latin typeface="+mn-lt"/>
                          <a:ea typeface="Avenir Book" charset="0"/>
                          <a:cs typeface="Avenir Book" charset="0"/>
                        </a:rPr>
                        <a:t>Global Program Director</a:t>
                      </a:r>
                    </a:p>
                    <a:p>
                      <a:pPr marL="0" marR="0" indent="0" algn="l" defTabSz="685800" rtl="0" eaLnBrk="1" fontAlgn="auto" latinLnBrk="0" hangingPunct="1">
                        <a:lnSpc>
                          <a:spcPct val="100000"/>
                        </a:lnSpc>
                        <a:spcBef>
                          <a:spcPts val="0"/>
                        </a:spcBef>
                        <a:spcAft>
                          <a:spcPts val="1000"/>
                        </a:spcAft>
                        <a:buClrTx/>
                        <a:buSzTx/>
                        <a:buFontTx/>
                        <a:buNone/>
                        <a:tabLst/>
                        <a:defRPr/>
                      </a:pPr>
                      <a:r>
                        <a:rPr lang="en-US" sz="800" b="0" i="0" kern="1200" dirty="0">
                          <a:solidFill>
                            <a:schemeClr val="tx1"/>
                          </a:solidFill>
                          <a:latin typeface="+mn-lt"/>
                          <a:ea typeface="Avenir Book" charset="0"/>
                          <a:cs typeface="Avenir Book" charset="0"/>
                        </a:rPr>
                        <a:t>Solution Architect</a:t>
                      </a:r>
                    </a:p>
                  </a:txBody>
                  <a:tcPr marL="365760" marR="0" marT="91433" marB="91433" anchor="ctr">
                    <a:lnB w="9525" cap="flat" cmpd="sng" algn="ctr">
                      <a:solidFill>
                        <a:schemeClr val="bg1">
                          <a:lumMod val="75000"/>
                        </a:schemeClr>
                      </a:solidFill>
                      <a:prstDash val="solid"/>
                      <a:round/>
                      <a:headEnd type="none" w="med" len="med"/>
                      <a:tailEnd type="none" w="med" len="med"/>
                    </a:lnB>
                  </a:tcPr>
                </a:tc>
                <a:tc>
                  <a:txBody>
                    <a:bodyPr/>
                    <a:lstStyle/>
                    <a:p>
                      <a:pPr marL="91440" indent="-91440">
                        <a:lnSpc>
                          <a:spcPct val="100000"/>
                        </a:lnSpc>
                        <a:spcBef>
                          <a:spcPts val="0"/>
                        </a:spcBef>
                        <a:spcAft>
                          <a:spcPts val="300"/>
                        </a:spcAft>
                        <a:buFont typeface="Verdana" pitchFamily="34" charset="0"/>
                        <a:buChar char="•"/>
                        <a:defRPr/>
                      </a:pPr>
                      <a:r>
                        <a:rPr lang="en-US" sz="800" b="0" i="0" kern="0" dirty="0">
                          <a:solidFill>
                            <a:srgbClr val="000000"/>
                          </a:solidFill>
                          <a:latin typeface="+mn-lt"/>
                          <a:ea typeface="Avenir Book" charset="0"/>
                          <a:cs typeface="Avenir Book" charset="0"/>
                        </a:rPr>
                        <a:t>Program delivery strategy and overall program objectives </a:t>
                      </a:r>
                    </a:p>
                    <a:p>
                      <a:pPr marL="91440" indent="-91440">
                        <a:lnSpc>
                          <a:spcPct val="100000"/>
                        </a:lnSpc>
                        <a:spcBef>
                          <a:spcPts val="0"/>
                        </a:spcBef>
                        <a:spcAft>
                          <a:spcPts val="300"/>
                        </a:spcAft>
                        <a:buFont typeface="Verdana" pitchFamily="34" charset="0"/>
                        <a:buChar char="•"/>
                        <a:defRPr/>
                      </a:pPr>
                      <a:r>
                        <a:rPr lang="en-US" sz="800" b="0" i="0" kern="0" dirty="0">
                          <a:solidFill>
                            <a:srgbClr val="000000"/>
                          </a:solidFill>
                          <a:latin typeface="+mn-lt"/>
                          <a:ea typeface="Avenir Book" charset="0"/>
                          <a:cs typeface="Avenir Book" charset="0"/>
                        </a:rPr>
                        <a:t>Fiore program alignment to business objectives</a:t>
                      </a:r>
                    </a:p>
                    <a:p>
                      <a:pPr marL="91440" indent="-91440">
                        <a:lnSpc>
                          <a:spcPct val="100000"/>
                        </a:lnSpc>
                        <a:spcBef>
                          <a:spcPts val="0"/>
                        </a:spcBef>
                        <a:spcAft>
                          <a:spcPts val="300"/>
                        </a:spcAft>
                        <a:buFont typeface="Verdana" pitchFamily="34" charset="0"/>
                        <a:buChar char="•"/>
                        <a:defRPr/>
                      </a:pPr>
                      <a:r>
                        <a:rPr lang="en-US" sz="800" b="0" i="0" kern="0" dirty="0">
                          <a:solidFill>
                            <a:srgbClr val="000000"/>
                          </a:solidFill>
                          <a:latin typeface="+mn-lt"/>
                          <a:ea typeface="Avenir Book" charset="0"/>
                          <a:cs typeface="Avenir Book" charset="0"/>
                        </a:rPr>
                        <a:t>Escalation of program risks, </a:t>
                      </a:r>
                      <a:br>
                        <a:rPr lang="en-US" sz="800" b="0" i="0" kern="0" dirty="0">
                          <a:solidFill>
                            <a:srgbClr val="000000"/>
                          </a:solidFill>
                          <a:latin typeface="+mn-lt"/>
                          <a:ea typeface="Avenir Book" charset="0"/>
                          <a:cs typeface="Avenir Book" charset="0"/>
                        </a:rPr>
                      </a:br>
                      <a:r>
                        <a:rPr lang="en-US" sz="800" b="0" i="0" kern="0" dirty="0">
                          <a:solidFill>
                            <a:srgbClr val="000000"/>
                          </a:solidFill>
                          <a:latin typeface="+mn-lt"/>
                          <a:ea typeface="Avenir Book" charset="0"/>
                          <a:cs typeface="Avenir Book" charset="0"/>
                        </a:rPr>
                        <a:t>issues and blockers</a:t>
                      </a:r>
                    </a:p>
                    <a:p>
                      <a:pPr marL="91440" indent="-91440">
                        <a:lnSpc>
                          <a:spcPct val="100000"/>
                        </a:lnSpc>
                        <a:spcBef>
                          <a:spcPts val="0"/>
                        </a:spcBef>
                        <a:spcAft>
                          <a:spcPts val="300"/>
                        </a:spcAft>
                        <a:buFont typeface="Verdana" pitchFamily="34" charset="0"/>
                        <a:buChar char="•"/>
                        <a:defRPr/>
                      </a:pPr>
                      <a:r>
                        <a:rPr lang="en-US" sz="800" b="0" i="0" kern="0" dirty="0">
                          <a:solidFill>
                            <a:srgbClr val="000000"/>
                          </a:solidFill>
                          <a:latin typeface="+mn-lt"/>
                          <a:ea typeface="Avenir Book" charset="0"/>
                          <a:cs typeface="Avenir Book" charset="0"/>
                        </a:rPr>
                        <a:t>Change impacts, change readiness, and adoption progress</a:t>
                      </a:r>
                    </a:p>
                    <a:p>
                      <a:pPr marL="91440" indent="-91440">
                        <a:lnSpc>
                          <a:spcPct val="100000"/>
                        </a:lnSpc>
                        <a:spcBef>
                          <a:spcPts val="0"/>
                        </a:spcBef>
                        <a:spcAft>
                          <a:spcPts val="300"/>
                        </a:spcAft>
                        <a:buFont typeface="Verdana" pitchFamily="34" charset="0"/>
                        <a:buChar char="•"/>
                        <a:defRPr/>
                      </a:pPr>
                      <a:r>
                        <a:rPr lang="en-US" sz="800" b="0" i="0" kern="0" dirty="0">
                          <a:solidFill>
                            <a:srgbClr val="000000"/>
                          </a:solidFill>
                          <a:latin typeface="+mn-lt"/>
                          <a:ea typeface="Avenir Book" charset="0"/>
                          <a:cs typeface="Avenir Book" charset="0"/>
                        </a:rPr>
                        <a:t>Benefit realization, course correction</a:t>
                      </a:r>
                    </a:p>
                  </a:txBody>
                  <a:tcPr marL="91433" marR="91433" marT="91433" marB="91433">
                    <a:lnB w="9525" cap="flat" cmpd="sng" algn="ctr">
                      <a:solidFill>
                        <a:schemeClr val="bg1">
                          <a:lumMod val="75000"/>
                        </a:schemeClr>
                      </a:solidFill>
                      <a:prstDash val="solid"/>
                      <a:round/>
                      <a:headEnd type="none" w="med" len="med"/>
                      <a:tailEnd type="none" w="med" len="med"/>
                    </a:lnB>
                  </a:tcPr>
                </a:tc>
                <a:tc>
                  <a:txBody>
                    <a:bodyPr/>
                    <a:lstStyle/>
                    <a:p>
                      <a:pPr marL="0" indent="0">
                        <a:lnSpc>
                          <a:spcPct val="90000"/>
                        </a:lnSpc>
                        <a:spcBef>
                          <a:spcPts val="0"/>
                        </a:spcBef>
                        <a:spcAft>
                          <a:spcPts val="300"/>
                        </a:spcAft>
                        <a:buFont typeface="Verdana" pitchFamily="34" charset="0"/>
                        <a:buNone/>
                        <a:defRPr/>
                      </a:pPr>
                      <a:r>
                        <a:rPr lang="en-US" sz="800" b="0" i="0" kern="0" dirty="0">
                          <a:solidFill>
                            <a:srgbClr val="000000"/>
                          </a:solidFill>
                          <a:latin typeface="+mn-lt"/>
                          <a:ea typeface="Avenir Book" charset="0"/>
                          <a:cs typeface="Avenir Book" charset="0"/>
                        </a:rPr>
                        <a:t>Bi-weekly 1-2 Hrs</a:t>
                      </a:r>
                    </a:p>
                  </a:txBody>
                  <a:tcPr marL="91433" marR="91433" marT="91433" marB="91433">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349514">
                <a:tc>
                  <a:txBody>
                    <a:bodyPr/>
                    <a:lstStyle/>
                    <a:p>
                      <a:pPr algn="l"/>
                      <a:r>
                        <a:rPr lang="en-US" sz="900" b="1">
                          <a:latin typeface="+mn-lt"/>
                          <a:ea typeface="Avenir Book" charset="0"/>
                          <a:cs typeface="Avenir Book" charset="0"/>
                        </a:rPr>
                        <a:t>CORE</a:t>
                      </a:r>
                    </a:p>
                    <a:p>
                      <a:pPr algn="l"/>
                      <a:r>
                        <a:rPr lang="en-US" sz="900" b="1">
                          <a:latin typeface="+mn-lt"/>
                          <a:ea typeface="Avenir Book" charset="0"/>
                          <a:cs typeface="Avenir Book" charset="0"/>
                        </a:rPr>
                        <a:t>TEAM</a:t>
                      </a:r>
                    </a:p>
                  </a:txBody>
                  <a:tcPr marL="91433" marR="91433" marT="91433" marB="91433"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algn="l" defTabSz="685800" rtl="0" eaLnBrk="1" latinLnBrk="0" hangingPunct="1">
                        <a:lnSpc>
                          <a:spcPct val="100000"/>
                        </a:lnSpc>
                        <a:spcAft>
                          <a:spcPts val="1000"/>
                        </a:spcAft>
                        <a:defRPr/>
                      </a:pPr>
                      <a:r>
                        <a:rPr lang="en-US" sz="800" b="0" i="0" kern="1200" dirty="0">
                          <a:solidFill>
                            <a:schemeClr val="tx1"/>
                          </a:solidFill>
                          <a:latin typeface="+mn-lt"/>
                          <a:ea typeface="Avenir Book" charset="0"/>
                          <a:cs typeface="Avenir Book" charset="0"/>
                        </a:rPr>
                        <a:t>Program Director</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800" b="0" i="0" kern="1200" baseline="0" dirty="0">
                          <a:solidFill>
                            <a:schemeClr val="tx1"/>
                          </a:solidFill>
                          <a:latin typeface="+mn-lt"/>
                          <a:ea typeface="Avenir Book" charset="0"/>
                          <a:cs typeface="Avenir Book" charset="0"/>
                        </a:rPr>
                        <a:t>Product Owners</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800" b="0" i="0" kern="1200" baseline="0" dirty="0">
                          <a:solidFill>
                            <a:schemeClr val="tx1"/>
                          </a:solidFill>
                          <a:latin typeface="+mn-lt"/>
                          <a:ea typeface="Avenir Book" charset="0"/>
                          <a:cs typeface="Avenir Book" charset="0"/>
                        </a:rPr>
                        <a:t>Change Lead </a:t>
                      </a:r>
                      <a:endParaRPr lang="en-US" sz="800" b="0" i="0" kern="1200" dirty="0">
                        <a:solidFill>
                          <a:schemeClr val="tx1"/>
                        </a:solidFill>
                        <a:latin typeface="+mn-lt"/>
                        <a:ea typeface="Avenir Book" charset="0"/>
                        <a:cs typeface="Avenir Book" charset="0"/>
                      </a:endParaRPr>
                    </a:p>
                  </a:txBody>
                  <a:tcPr marL="457166" marR="91433" marT="91433" marB="91433"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685800" rtl="0" eaLnBrk="1" fontAlgn="auto" latinLnBrk="0" hangingPunct="1">
                        <a:lnSpc>
                          <a:spcPct val="100000"/>
                        </a:lnSpc>
                        <a:spcBef>
                          <a:spcPts val="0"/>
                        </a:spcBef>
                        <a:spcAft>
                          <a:spcPts val="1000"/>
                        </a:spcAft>
                        <a:buClrTx/>
                        <a:buSzTx/>
                        <a:buFontTx/>
                        <a:buNone/>
                        <a:tabLst/>
                        <a:defRPr/>
                      </a:pPr>
                      <a:r>
                        <a:rPr lang="en-US" sz="800" b="0" i="0" u="none" kern="1200" dirty="0">
                          <a:solidFill>
                            <a:schemeClr val="tx1"/>
                          </a:solidFill>
                          <a:latin typeface="+mn-lt"/>
                          <a:ea typeface="Avenir Book" charset="0"/>
                          <a:cs typeface="Avenir Book" charset="0"/>
                        </a:rPr>
                        <a:t>Global Program Director</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800" b="0" i="0" u="none" kern="1200" dirty="0">
                          <a:solidFill>
                            <a:schemeClr val="tx1"/>
                          </a:solidFill>
                          <a:latin typeface="+mn-lt"/>
                          <a:ea typeface="Avenir Book" charset="0"/>
                          <a:cs typeface="Avenir Book" charset="0"/>
                        </a:rPr>
                        <a:t>Walgreens Program Lead</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800" b="0" i="0" u="none" kern="1200" dirty="0">
                          <a:solidFill>
                            <a:schemeClr val="tx1"/>
                          </a:solidFill>
                          <a:latin typeface="+mn-lt"/>
                          <a:ea typeface="Avenir Book" charset="0"/>
                          <a:cs typeface="Avenir Book" charset="0"/>
                        </a:rPr>
                        <a:t>Boots Program Lead</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800" b="0" i="0" u="none" kern="1200" dirty="0">
                          <a:solidFill>
                            <a:schemeClr val="tx1"/>
                          </a:solidFill>
                          <a:latin typeface="+mn-lt"/>
                          <a:ea typeface="Avenir Book" charset="0"/>
                          <a:cs typeface="Avenir Book" charset="0"/>
                        </a:rPr>
                        <a:t>Solution Architect</a:t>
                      </a:r>
                    </a:p>
                    <a:p>
                      <a:pPr marL="0" marR="0" lvl="0" indent="0" algn="l" defTabSz="685800" rtl="0" eaLnBrk="1" fontAlgn="auto" latinLnBrk="0" hangingPunct="1">
                        <a:lnSpc>
                          <a:spcPct val="100000"/>
                        </a:lnSpc>
                        <a:spcBef>
                          <a:spcPts val="0"/>
                        </a:spcBef>
                        <a:spcAft>
                          <a:spcPts val="1000"/>
                        </a:spcAft>
                        <a:buClrTx/>
                        <a:buSzTx/>
                        <a:buFontTx/>
                        <a:buNone/>
                        <a:tabLst/>
                        <a:defRPr/>
                      </a:pPr>
                      <a:r>
                        <a:rPr lang="en-US" sz="800" b="0" i="0" u="none" kern="1200" dirty="0">
                          <a:solidFill>
                            <a:schemeClr val="tx1"/>
                          </a:solidFill>
                          <a:latin typeface="+mn-lt"/>
                          <a:ea typeface="Avenir Book" charset="0"/>
                          <a:cs typeface="Avenir Book" charset="0"/>
                        </a:rPr>
                        <a:t>Head of Product</a:t>
                      </a:r>
                    </a:p>
                  </a:txBody>
                  <a:tcPr marL="365760" marR="0" marT="91433" marB="91433" anchor="ct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91440" marR="0" lvl="0" indent="-91440" algn="l" defTabSz="685800" rtl="0" eaLnBrk="1" fontAlgn="auto" latinLnBrk="0" hangingPunct="1">
                        <a:lnSpc>
                          <a:spcPct val="100000"/>
                        </a:lnSpc>
                        <a:spcBef>
                          <a:spcPts val="0"/>
                        </a:spcBef>
                        <a:spcAft>
                          <a:spcPts val="300"/>
                        </a:spcAft>
                        <a:buClrTx/>
                        <a:buSzTx/>
                        <a:buFont typeface="Verdana" pitchFamily="34" charset="0"/>
                        <a:buChar char="•"/>
                        <a:tabLst/>
                        <a:defRPr/>
                      </a:pPr>
                      <a:r>
                        <a:rPr lang="en-US" sz="800" b="0" i="0" kern="0" dirty="0">
                          <a:solidFill>
                            <a:srgbClr val="000000"/>
                          </a:solidFill>
                          <a:latin typeface="+mn-lt"/>
                          <a:ea typeface="Avenir Book" charset="0"/>
                          <a:cs typeface="Avenir Book" charset="0"/>
                        </a:rPr>
                        <a:t>Monitor progress to plan</a:t>
                      </a:r>
                    </a:p>
                    <a:p>
                      <a:pPr marL="91440" marR="0" lvl="0" indent="-91440" algn="l" defTabSz="685800" rtl="0" eaLnBrk="1" fontAlgn="auto" latinLnBrk="0" hangingPunct="1">
                        <a:lnSpc>
                          <a:spcPct val="100000"/>
                        </a:lnSpc>
                        <a:spcBef>
                          <a:spcPts val="0"/>
                        </a:spcBef>
                        <a:spcAft>
                          <a:spcPts val="300"/>
                        </a:spcAft>
                        <a:buClrTx/>
                        <a:buSzTx/>
                        <a:buFont typeface="Verdana" pitchFamily="34" charset="0"/>
                        <a:buChar char="•"/>
                        <a:tabLst/>
                        <a:defRPr/>
                      </a:pPr>
                      <a:r>
                        <a:rPr lang="en-US" sz="800" b="0" i="0" kern="0" dirty="0">
                          <a:solidFill>
                            <a:srgbClr val="000000"/>
                          </a:solidFill>
                          <a:latin typeface="+mn-lt"/>
                          <a:ea typeface="Avenir Book" charset="0"/>
                          <a:cs typeface="Avenir Book" charset="0"/>
                        </a:rPr>
                        <a:t>Track/resolve project risks, </a:t>
                      </a:r>
                      <a:br>
                        <a:rPr lang="en-US" sz="800" b="0" i="0" kern="0" dirty="0">
                          <a:solidFill>
                            <a:srgbClr val="000000"/>
                          </a:solidFill>
                          <a:latin typeface="+mn-lt"/>
                          <a:ea typeface="Avenir Book" charset="0"/>
                          <a:cs typeface="Avenir Book" charset="0"/>
                        </a:rPr>
                      </a:br>
                      <a:r>
                        <a:rPr lang="en-US" sz="800" b="0" i="0" kern="0" dirty="0">
                          <a:solidFill>
                            <a:srgbClr val="000000"/>
                          </a:solidFill>
                          <a:latin typeface="+mn-lt"/>
                          <a:ea typeface="Avenir Book" charset="0"/>
                          <a:cs typeface="Avenir Book" charset="0"/>
                        </a:rPr>
                        <a:t>issues and dependencies</a:t>
                      </a:r>
                    </a:p>
                    <a:p>
                      <a:pPr marL="91440" marR="0" lvl="0" indent="-91440" algn="l" defTabSz="685800" rtl="0" eaLnBrk="1" fontAlgn="auto" latinLnBrk="0" hangingPunct="1">
                        <a:lnSpc>
                          <a:spcPct val="100000"/>
                        </a:lnSpc>
                        <a:spcBef>
                          <a:spcPts val="0"/>
                        </a:spcBef>
                        <a:spcAft>
                          <a:spcPts val="300"/>
                        </a:spcAft>
                        <a:buClrTx/>
                        <a:buSzTx/>
                        <a:buFont typeface="Verdana" pitchFamily="34" charset="0"/>
                        <a:buChar char="•"/>
                        <a:tabLst/>
                        <a:defRPr/>
                      </a:pPr>
                      <a:r>
                        <a:rPr lang="en-US" sz="800" b="0" i="0" kern="0" dirty="0">
                          <a:solidFill>
                            <a:srgbClr val="000000"/>
                          </a:solidFill>
                          <a:latin typeface="+mn-lt"/>
                          <a:ea typeface="Avenir Book" charset="0"/>
                          <a:cs typeface="Avenir Book" charset="0"/>
                        </a:rPr>
                        <a:t>Address System / Process Impediments</a:t>
                      </a:r>
                    </a:p>
                    <a:p>
                      <a:pPr marL="91440" marR="0" lvl="0" indent="-91440" algn="l" defTabSz="685800" rtl="0" eaLnBrk="1" fontAlgn="auto" latinLnBrk="0" hangingPunct="1">
                        <a:lnSpc>
                          <a:spcPct val="100000"/>
                        </a:lnSpc>
                        <a:spcBef>
                          <a:spcPts val="0"/>
                        </a:spcBef>
                        <a:spcAft>
                          <a:spcPts val="300"/>
                        </a:spcAft>
                        <a:buClrTx/>
                        <a:buSzTx/>
                        <a:buFont typeface="Verdana" pitchFamily="34" charset="0"/>
                        <a:buChar char="•"/>
                        <a:tabLst/>
                        <a:defRPr/>
                      </a:pPr>
                      <a:r>
                        <a:rPr lang="en-US" sz="800" b="0" i="0" kern="0" dirty="0">
                          <a:solidFill>
                            <a:srgbClr val="000000"/>
                          </a:solidFill>
                          <a:latin typeface="+mn-lt"/>
                          <a:ea typeface="Avenir Book" charset="0"/>
                          <a:cs typeface="Avenir Book" charset="0"/>
                        </a:rPr>
                        <a:t>Release planning and change management </a:t>
                      </a:r>
                    </a:p>
                    <a:p>
                      <a:pPr marL="91440" marR="0" lvl="0" indent="-91440" algn="l" defTabSz="685800" rtl="0" eaLnBrk="1" fontAlgn="auto" latinLnBrk="0" hangingPunct="1">
                        <a:lnSpc>
                          <a:spcPct val="100000"/>
                        </a:lnSpc>
                        <a:spcBef>
                          <a:spcPts val="0"/>
                        </a:spcBef>
                        <a:spcAft>
                          <a:spcPts val="300"/>
                        </a:spcAft>
                        <a:buClrTx/>
                        <a:buSzTx/>
                        <a:buFont typeface="Verdana" pitchFamily="34" charset="0"/>
                        <a:buChar char="•"/>
                        <a:tabLst/>
                        <a:defRPr/>
                      </a:pPr>
                      <a:r>
                        <a:rPr lang="en-US" sz="800" b="0" i="0" kern="0" dirty="0">
                          <a:solidFill>
                            <a:srgbClr val="000000"/>
                          </a:solidFill>
                          <a:latin typeface="+mn-lt"/>
                          <a:ea typeface="Avenir Book" charset="0"/>
                          <a:cs typeface="Avenir Book" charset="0"/>
                        </a:rPr>
                        <a:t>Program communication and executive reports</a:t>
                      </a:r>
                    </a:p>
                    <a:p>
                      <a:pPr marL="91440" marR="0" lvl="0" indent="-91440" algn="l" defTabSz="685800" rtl="0" eaLnBrk="1" fontAlgn="auto" latinLnBrk="0" hangingPunct="1">
                        <a:lnSpc>
                          <a:spcPct val="100000"/>
                        </a:lnSpc>
                        <a:spcBef>
                          <a:spcPts val="0"/>
                        </a:spcBef>
                        <a:spcAft>
                          <a:spcPts val="300"/>
                        </a:spcAft>
                        <a:buClrTx/>
                        <a:buSzTx/>
                        <a:buFont typeface="Verdana" pitchFamily="34" charset="0"/>
                        <a:buChar char="•"/>
                        <a:tabLst/>
                        <a:defRPr/>
                      </a:pPr>
                      <a:r>
                        <a:rPr lang="en-US" sz="800" b="0" i="0" kern="0" dirty="0">
                          <a:solidFill>
                            <a:srgbClr val="000000"/>
                          </a:solidFill>
                          <a:latin typeface="+mn-lt"/>
                          <a:ea typeface="Avenir Book" charset="0"/>
                          <a:cs typeface="Avenir Book" charset="0"/>
                        </a:rPr>
                        <a:t>Report achievement of defined program outcomes</a:t>
                      </a:r>
                    </a:p>
                  </a:txBody>
                  <a:tcPr marL="91433" marR="91433" marT="91433" marB="91433">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a:txBody>
                    <a:bodyPr/>
                    <a:lstStyle/>
                    <a:p>
                      <a:pPr marL="0" indent="0" algn="l" defTabSz="685800" rtl="0" eaLnBrk="1" latinLnBrk="0" hangingPunct="1">
                        <a:lnSpc>
                          <a:spcPct val="90000"/>
                        </a:lnSpc>
                        <a:spcBef>
                          <a:spcPts val="0"/>
                        </a:spcBef>
                        <a:spcAft>
                          <a:spcPts val="300"/>
                        </a:spcAft>
                        <a:buFont typeface="Verdana" pitchFamily="34" charset="0"/>
                        <a:buNone/>
                        <a:defRPr/>
                      </a:pPr>
                      <a:r>
                        <a:rPr lang="en-US" sz="800" b="0" i="0" kern="0" dirty="0">
                          <a:solidFill>
                            <a:srgbClr val="000000"/>
                          </a:solidFill>
                          <a:latin typeface="+mn-lt"/>
                          <a:ea typeface="Avenir Book" charset="0"/>
                          <a:cs typeface="Avenir Book" charset="0"/>
                        </a:rPr>
                        <a:t>Weekly 1-2 Hrs</a:t>
                      </a:r>
                    </a:p>
                  </a:txBody>
                  <a:tcPr marL="91433" marR="91433" marT="91433" marB="91433">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457325">
                <a:tc>
                  <a:txBody>
                    <a:bodyPr/>
                    <a:lstStyle/>
                    <a:p>
                      <a:pPr algn="l"/>
                      <a:r>
                        <a:rPr lang="en-US" sz="900" b="1" dirty="0">
                          <a:latin typeface="+mn-lt"/>
                          <a:ea typeface="Avenir Book" charset="0"/>
                          <a:cs typeface="Avenir Book" charset="0"/>
                        </a:rPr>
                        <a:t>DELIVERY</a:t>
                      </a:r>
                    </a:p>
                    <a:p>
                      <a:pPr algn="l"/>
                      <a:r>
                        <a:rPr lang="en-US" sz="900" b="1" dirty="0">
                          <a:latin typeface="+mn-lt"/>
                          <a:ea typeface="Avenir Book" charset="0"/>
                          <a:cs typeface="Avenir Book" charset="0"/>
                        </a:rPr>
                        <a:t>ORGANIZATION</a:t>
                      </a:r>
                    </a:p>
                  </a:txBody>
                  <a:tcPr marL="91433" marR="91433" marT="91433" marB="91440" anchor="ctr">
                    <a:lnT w="9525" cap="flat" cmpd="sng" algn="ctr">
                      <a:solidFill>
                        <a:schemeClr val="bg1">
                          <a:lumMod val="75000"/>
                        </a:schemeClr>
                      </a:solidFill>
                      <a:prstDash val="solid"/>
                      <a:round/>
                      <a:headEnd type="none" w="med" len="med"/>
                      <a:tailEnd type="none" w="med" len="med"/>
                    </a:lnT>
                  </a:tcPr>
                </a:tc>
                <a:tc>
                  <a:txBody>
                    <a:bodyPr/>
                    <a:lstStyle/>
                    <a:p>
                      <a:pPr marL="0" algn="l" defTabSz="685800" rtl="0" eaLnBrk="1" latinLnBrk="0" hangingPunct="1">
                        <a:lnSpc>
                          <a:spcPct val="100000"/>
                        </a:lnSpc>
                        <a:spcAft>
                          <a:spcPts val="1000"/>
                        </a:spcAft>
                        <a:defRPr/>
                      </a:pPr>
                      <a:r>
                        <a:rPr lang="en-US" sz="800" b="0" i="0" kern="1200" dirty="0">
                          <a:solidFill>
                            <a:schemeClr val="tx1"/>
                          </a:solidFill>
                          <a:latin typeface="+mn-lt"/>
                          <a:ea typeface="Avenir Book" charset="0"/>
                          <a:cs typeface="Avenir Book" charset="0"/>
                        </a:rPr>
                        <a:t>Business &amp; Technical SME</a:t>
                      </a:r>
                    </a:p>
                  </a:txBody>
                  <a:tcPr marL="457166" marR="91433" marT="91433" marB="91440" anchor="ctr">
                    <a:lnT w="9525" cap="flat" cmpd="sng" algn="ctr">
                      <a:solidFill>
                        <a:schemeClr val="bg1">
                          <a:lumMod val="75000"/>
                        </a:schemeClr>
                      </a:solidFill>
                      <a:prstDash val="solid"/>
                      <a:round/>
                      <a:headEnd type="none" w="med" len="med"/>
                      <a:tailEnd type="none" w="med" len="med"/>
                    </a:lnT>
                    <a:solidFill>
                      <a:schemeClr val="bg1">
                        <a:lumMod val="95000"/>
                      </a:schemeClr>
                    </a:solidFill>
                  </a:tcPr>
                </a:tc>
                <a:tc>
                  <a:txBody>
                    <a:bodyPr/>
                    <a:lstStyle/>
                    <a:p>
                      <a:pPr marL="0" marR="0" indent="0" algn="l" defTabSz="685800" rtl="0" eaLnBrk="1" fontAlgn="auto" latinLnBrk="0" hangingPunct="1">
                        <a:lnSpc>
                          <a:spcPct val="100000"/>
                        </a:lnSpc>
                        <a:spcBef>
                          <a:spcPts val="0"/>
                        </a:spcBef>
                        <a:spcAft>
                          <a:spcPts val="1000"/>
                        </a:spcAft>
                        <a:buClrTx/>
                        <a:buSzTx/>
                        <a:buFontTx/>
                        <a:buNone/>
                        <a:tabLst/>
                        <a:defRPr/>
                      </a:pPr>
                      <a:r>
                        <a:rPr lang="en-US" sz="800" b="0" i="0" kern="1200" dirty="0">
                          <a:solidFill>
                            <a:schemeClr val="tx1"/>
                          </a:solidFill>
                          <a:latin typeface="+mn-lt"/>
                          <a:ea typeface="Avenir Book" charset="0"/>
                          <a:cs typeface="Avenir Book" charset="0"/>
                        </a:rPr>
                        <a:t>Global Plan./Gov. Lead</a:t>
                      </a:r>
                    </a:p>
                    <a:p>
                      <a:pPr marL="0" marR="0" indent="0" algn="l" defTabSz="685800" rtl="0" eaLnBrk="1" fontAlgn="auto" latinLnBrk="0" hangingPunct="1">
                        <a:lnSpc>
                          <a:spcPct val="100000"/>
                        </a:lnSpc>
                        <a:spcBef>
                          <a:spcPts val="0"/>
                        </a:spcBef>
                        <a:spcAft>
                          <a:spcPts val="1000"/>
                        </a:spcAft>
                        <a:buClrTx/>
                        <a:buSzTx/>
                        <a:buFontTx/>
                        <a:buNone/>
                        <a:tabLst/>
                        <a:defRPr/>
                      </a:pPr>
                      <a:r>
                        <a:rPr lang="en-US" sz="800" b="0" i="0" kern="1200" dirty="0">
                          <a:solidFill>
                            <a:schemeClr val="tx1"/>
                          </a:solidFill>
                          <a:latin typeface="+mn-lt"/>
                          <a:ea typeface="Avenir Book" charset="0"/>
                          <a:cs typeface="Avenir Book" charset="0"/>
                        </a:rPr>
                        <a:t>Track Leads</a:t>
                      </a:r>
                    </a:p>
                    <a:p>
                      <a:pPr marL="0" marR="0" indent="0" algn="l" defTabSz="685800" rtl="0" eaLnBrk="1" fontAlgn="auto" latinLnBrk="0" hangingPunct="1">
                        <a:lnSpc>
                          <a:spcPct val="100000"/>
                        </a:lnSpc>
                        <a:spcBef>
                          <a:spcPts val="0"/>
                        </a:spcBef>
                        <a:spcAft>
                          <a:spcPts val="1000"/>
                        </a:spcAft>
                        <a:buClrTx/>
                        <a:buSzTx/>
                        <a:buFontTx/>
                        <a:buNone/>
                        <a:tabLst/>
                        <a:defRPr/>
                      </a:pPr>
                      <a:r>
                        <a:rPr lang="en-US" sz="800" b="0" i="0" kern="1200" dirty="0">
                          <a:solidFill>
                            <a:schemeClr val="tx1"/>
                          </a:solidFill>
                          <a:latin typeface="+mn-lt"/>
                          <a:ea typeface="Avenir Book" charset="0"/>
                          <a:cs typeface="Avenir Book" charset="0"/>
                        </a:rPr>
                        <a:t>Scrum master(s)</a:t>
                      </a:r>
                    </a:p>
                    <a:p>
                      <a:pPr marL="0" marR="0" indent="0" algn="l" defTabSz="685800" rtl="0" eaLnBrk="1" fontAlgn="auto" latinLnBrk="0" hangingPunct="1">
                        <a:lnSpc>
                          <a:spcPct val="100000"/>
                        </a:lnSpc>
                        <a:spcBef>
                          <a:spcPts val="0"/>
                        </a:spcBef>
                        <a:spcAft>
                          <a:spcPts val="1000"/>
                        </a:spcAft>
                        <a:buClrTx/>
                        <a:buSzTx/>
                        <a:buFontTx/>
                        <a:buNone/>
                        <a:tabLst/>
                        <a:defRPr/>
                      </a:pPr>
                      <a:r>
                        <a:rPr lang="en-US" sz="800" b="0" i="0" kern="1200" dirty="0">
                          <a:solidFill>
                            <a:schemeClr val="tx1"/>
                          </a:solidFill>
                          <a:latin typeface="+mn-lt"/>
                          <a:ea typeface="Avenir Book" charset="0"/>
                          <a:cs typeface="Avenir Book" charset="0"/>
                        </a:rPr>
                        <a:t>Business Analyst(s)</a:t>
                      </a:r>
                    </a:p>
                    <a:p>
                      <a:pPr marL="0" marR="0" indent="0" algn="l" defTabSz="685800" rtl="0" eaLnBrk="1" fontAlgn="auto" latinLnBrk="0" hangingPunct="1">
                        <a:lnSpc>
                          <a:spcPct val="100000"/>
                        </a:lnSpc>
                        <a:spcBef>
                          <a:spcPts val="0"/>
                        </a:spcBef>
                        <a:spcAft>
                          <a:spcPts val="1000"/>
                        </a:spcAft>
                        <a:buClrTx/>
                        <a:buSzTx/>
                        <a:buFontTx/>
                        <a:buNone/>
                        <a:tabLst/>
                        <a:defRPr/>
                      </a:pPr>
                      <a:r>
                        <a:rPr lang="en-US" sz="800" b="0" i="0" kern="1200" dirty="0">
                          <a:solidFill>
                            <a:schemeClr val="tx1"/>
                          </a:solidFill>
                          <a:latin typeface="+mn-lt"/>
                          <a:ea typeface="Avenir Book" charset="0"/>
                          <a:cs typeface="Avenir Book" charset="0"/>
                        </a:rPr>
                        <a:t>Developers/Quality engineers</a:t>
                      </a:r>
                    </a:p>
                  </a:txBody>
                  <a:tcPr marL="365760" marR="0" marT="91433" marB="91440" anchor="ctr">
                    <a:lnT w="9525" cap="flat" cmpd="sng" algn="ctr">
                      <a:solidFill>
                        <a:schemeClr val="bg1">
                          <a:lumMod val="75000"/>
                        </a:schemeClr>
                      </a:solidFill>
                      <a:prstDash val="solid"/>
                      <a:round/>
                      <a:headEnd type="none" w="med" len="med"/>
                      <a:tailEnd type="none" w="med" len="med"/>
                    </a:lnT>
                  </a:tcPr>
                </a:tc>
                <a:tc>
                  <a:txBody>
                    <a:bodyPr/>
                    <a:lstStyle/>
                    <a:p>
                      <a:pPr marL="91440" indent="-91440" algn="l" defTabSz="685800" rtl="0" eaLnBrk="1" latinLnBrk="0" hangingPunct="1">
                        <a:lnSpc>
                          <a:spcPct val="100000"/>
                        </a:lnSpc>
                        <a:spcBef>
                          <a:spcPts val="0"/>
                        </a:spcBef>
                        <a:spcAft>
                          <a:spcPts val="300"/>
                        </a:spcAft>
                        <a:buFont typeface="Verdana" pitchFamily="34" charset="0"/>
                        <a:buChar char="•"/>
                        <a:defRPr/>
                      </a:pPr>
                      <a:r>
                        <a:rPr lang="en-GB" sz="800" b="0" i="0" kern="0" dirty="0">
                          <a:solidFill>
                            <a:srgbClr val="000000"/>
                          </a:solidFill>
                          <a:latin typeface="+mn-lt"/>
                          <a:ea typeface="Avenir Book" charset="0"/>
                          <a:cs typeface="Avenir Book" charset="0"/>
                        </a:rPr>
                        <a:t>Sprint planning (resources, deliverables/scope, timing, dependencies and risks/concerns)</a:t>
                      </a:r>
                    </a:p>
                    <a:p>
                      <a:pPr marL="91440" indent="-91440" algn="l" defTabSz="685800" rtl="0" eaLnBrk="1" latinLnBrk="0" hangingPunct="1">
                        <a:lnSpc>
                          <a:spcPct val="100000"/>
                        </a:lnSpc>
                        <a:spcBef>
                          <a:spcPts val="0"/>
                        </a:spcBef>
                        <a:spcAft>
                          <a:spcPts val="300"/>
                        </a:spcAft>
                        <a:buFont typeface="Verdana" pitchFamily="34" charset="0"/>
                        <a:buChar char="•"/>
                        <a:defRPr/>
                      </a:pPr>
                      <a:r>
                        <a:rPr lang="en-GB" sz="800" b="0" i="0" kern="0" dirty="0">
                          <a:solidFill>
                            <a:srgbClr val="000000"/>
                          </a:solidFill>
                          <a:latin typeface="+mn-lt"/>
                          <a:ea typeface="Avenir Book" charset="0"/>
                          <a:cs typeface="Avenir Book" charset="0"/>
                        </a:rPr>
                        <a:t>Manage project KPIs and agreed baseline capabilities</a:t>
                      </a:r>
                    </a:p>
                    <a:p>
                      <a:pPr marL="91440" indent="-91440" algn="l" defTabSz="685800" rtl="0" eaLnBrk="1" latinLnBrk="0" hangingPunct="1">
                        <a:lnSpc>
                          <a:spcPct val="100000"/>
                        </a:lnSpc>
                        <a:spcBef>
                          <a:spcPts val="0"/>
                        </a:spcBef>
                        <a:spcAft>
                          <a:spcPts val="300"/>
                        </a:spcAft>
                        <a:buFont typeface="Verdana" pitchFamily="34" charset="0"/>
                        <a:buChar char="•"/>
                        <a:defRPr/>
                      </a:pPr>
                      <a:r>
                        <a:rPr lang="en-GB" sz="800" b="0" i="0" kern="0" dirty="0">
                          <a:solidFill>
                            <a:srgbClr val="000000"/>
                          </a:solidFill>
                          <a:latin typeface="+mn-lt"/>
                          <a:ea typeface="Avenir Book" charset="0"/>
                          <a:cs typeface="Avenir Book" charset="0"/>
                        </a:rPr>
                        <a:t>Demonstrate finished product through Sprint Demo</a:t>
                      </a:r>
                    </a:p>
                    <a:p>
                      <a:pPr marL="91440" indent="-91440" algn="l" defTabSz="685800" rtl="0" eaLnBrk="1" latinLnBrk="0" hangingPunct="1">
                        <a:lnSpc>
                          <a:spcPct val="100000"/>
                        </a:lnSpc>
                        <a:spcBef>
                          <a:spcPts val="0"/>
                        </a:spcBef>
                        <a:spcAft>
                          <a:spcPts val="300"/>
                        </a:spcAft>
                        <a:buFont typeface="Verdana" pitchFamily="34" charset="0"/>
                        <a:buChar char="•"/>
                        <a:defRPr/>
                      </a:pPr>
                      <a:r>
                        <a:rPr lang="en-GB" sz="800" b="0" i="0" kern="0" dirty="0">
                          <a:solidFill>
                            <a:srgbClr val="000000"/>
                          </a:solidFill>
                          <a:latin typeface="+mn-lt"/>
                          <a:ea typeface="Avenir Book" charset="0"/>
                          <a:cs typeface="Avenir Book" charset="0"/>
                        </a:rPr>
                        <a:t>Identify impediments, minimize impact or escalate</a:t>
                      </a:r>
                    </a:p>
                    <a:p>
                      <a:pPr marL="91440" indent="-91440" algn="l" defTabSz="685800" rtl="0" eaLnBrk="1" latinLnBrk="0" hangingPunct="1">
                        <a:lnSpc>
                          <a:spcPct val="100000"/>
                        </a:lnSpc>
                        <a:spcBef>
                          <a:spcPts val="0"/>
                        </a:spcBef>
                        <a:spcAft>
                          <a:spcPts val="300"/>
                        </a:spcAft>
                        <a:buFont typeface="Verdana" pitchFamily="34" charset="0"/>
                        <a:buChar char="•"/>
                        <a:defRPr/>
                      </a:pPr>
                      <a:r>
                        <a:rPr lang="en-GB" sz="800" b="0" i="0" kern="0" dirty="0">
                          <a:solidFill>
                            <a:srgbClr val="000000"/>
                          </a:solidFill>
                          <a:latin typeface="+mn-lt"/>
                          <a:ea typeface="Avenir Book" charset="0"/>
                          <a:cs typeface="Avenir Book" charset="0"/>
                        </a:rPr>
                        <a:t>Process redesign to fully adopt system capabilities</a:t>
                      </a:r>
                    </a:p>
                    <a:p>
                      <a:pPr marL="91440" indent="-91440" algn="l" defTabSz="685800" rtl="0" eaLnBrk="1" latinLnBrk="0" hangingPunct="1">
                        <a:lnSpc>
                          <a:spcPct val="100000"/>
                        </a:lnSpc>
                        <a:spcBef>
                          <a:spcPts val="0"/>
                        </a:spcBef>
                        <a:spcAft>
                          <a:spcPts val="300"/>
                        </a:spcAft>
                        <a:buFont typeface="Verdana" pitchFamily="34" charset="0"/>
                        <a:buChar char="•"/>
                        <a:defRPr/>
                      </a:pPr>
                      <a:r>
                        <a:rPr lang="en-US" sz="800" b="0" i="0" kern="0" dirty="0">
                          <a:solidFill>
                            <a:srgbClr val="000000"/>
                          </a:solidFill>
                          <a:latin typeface="+mn-lt"/>
                          <a:ea typeface="Avenir Book" charset="0"/>
                          <a:cs typeface="Avenir Book" charset="0"/>
                        </a:rPr>
                        <a:t>Status</a:t>
                      </a:r>
                      <a:r>
                        <a:rPr lang="en-US" sz="800" b="0" i="0" kern="0" baseline="0" dirty="0">
                          <a:solidFill>
                            <a:srgbClr val="000000"/>
                          </a:solidFill>
                          <a:latin typeface="+mn-lt"/>
                          <a:ea typeface="Avenir Book" charset="0"/>
                          <a:cs typeface="Avenir Book" charset="0"/>
                        </a:rPr>
                        <a:t> updates</a:t>
                      </a:r>
                    </a:p>
                    <a:p>
                      <a:pPr marL="91440" indent="-91440" algn="l" defTabSz="685800" rtl="0" eaLnBrk="1" latinLnBrk="0" hangingPunct="1">
                        <a:lnSpc>
                          <a:spcPct val="100000"/>
                        </a:lnSpc>
                        <a:spcBef>
                          <a:spcPts val="0"/>
                        </a:spcBef>
                        <a:spcAft>
                          <a:spcPts val="300"/>
                        </a:spcAft>
                        <a:buFont typeface="Verdana" pitchFamily="34" charset="0"/>
                        <a:buChar char="•"/>
                        <a:defRPr/>
                      </a:pPr>
                      <a:r>
                        <a:rPr lang="en-US" sz="800" b="0" i="0" kern="0" baseline="0" dirty="0">
                          <a:solidFill>
                            <a:srgbClr val="000000"/>
                          </a:solidFill>
                          <a:latin typeface="+mn-lt"/>
                          <a:ea typeface="Avenir Book" charset="0"/>
                          <a:cs typeface="Avenir Book" charset="0"/>
                        </a:rPr>
                        <a:t>Prioritization</a:t>
                      </a:r>
                      <a:endParaRPr lang="en-US" sz="800" b="0" i="0" kern="0" dirty="0">
                        <a:solidFill>
                          <a:srgbClr val="000000"/>
                        </a:solidFill>
                        <a:latin typeface="+mn-lt"/>
                        <a:ea typeface="Avenir Book" charset="0"/>
                        <a:cs typeface="Avenir Book" charset="0"/>
                      </a:endParaRPr>
                    </a:p>
                  </a:txBody>
                  <a:tcPr marL="91433" marR="91433" marT="91433" marB="91440">
                    <a:lnT w="9525" cap="flat" cmpd="sng" algn="ctr">
                      <a:solidFill>
                        <a:schemeClr val="bg1">
                          <a:lumMod val="75000"/>
                        </a:schemeClr>
                      </a:solidFill>
                      <a:prstDash val="solid"/>
                      <a:round/>
                      <a:headEnd type="none" w="med" len="med"/>
                      <a:tailEnd type="none" w="med" len="med"/>
                    </a:lnT>
                  </a:tcPr>
                </a:tc>
                <a:tc>
                  <a:txBody>
                    <a:bodyPr/>
                    <a:lstStyle/>
                    <a:p>
                      <a:pPr marL="0" indent="0" algn="l" defTabSz="685800" rtl="0" eaLnBrk="1" latinLnBrk="0" hangingPunct="1">
                        <a:lnSpc>
                          <a:spcPct val="90000"/>
                        </a:lnSpc>
                        <a:spcBef>
                          <a:spcPts val="0"/>
                        </a:spcBef>
                        <a:spcAft>
                          <a:spcPts val="300"/>
                        </a:spcAft>
                        <a:buFont typeface="Verdana" pitchFamily="34" charset="0"/>
                        <a:buNone/>
                        <a:defRPr/>
                      </a:pPr>
                      <a:r>
                        <a:rPr lang="en-US" sz="800" b="0" i="0" kern="0" dirty="0">
                          <a:solidFill>
                            <a:srgbClr val="000000"/>
                          </a:solidFill>
                          <a:latin typeface="+mn-lt"/>
                          <a:ea typeface="Avenir Book" charset="0"/>
                          <a:cs typeface="Avenir Book" charset="0"/>
                        </a:rPr>
                        <a:t>Daily 30 Min</a:t>
                      </a:r>
                    </a:p>
                  </a:txBody>
                  <a:tcPr marL="91433" marR="91433" marT="91433" marB="91440">
                    <a:lnT w="952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3635868"/>
            <a:ext cx="157287" cy="185599"/>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4158457"/>
            <a:ext cx="157287" cy="185599"/>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4399214"/>
            <a:ext cx="157287" cy="185599"/>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03524" y="2443232"/>
            <a:ext cx="157287" cy="185599"/>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03524" y="1408850"/>
            <a:ext cx="157287" cy="185599"/>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4633987"/>
            <a:ext cx="157287" cy="185599"/>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79726" y="3987007"/>
            <a:ext cx="157287" cy="185599"/>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72353" y="4102593"/>
            <a:ext cx="157287" cy="185599"/>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96153" y="4256339"/>
            <a:ext cx="157287" cy="185599"/>
          </a:xfrm>
          <a:prstGeom prst="rect">
            <a:avLst/>
          </a:prstGeom>
        </p:spPr>
      </p:pic>
      <p:pic>
        <p:nvPicPr>
          <p:cNvPr id="22" name="Picture 21">
            <a:extLst>
              <a:ext uri="{FF2B5EF4-FFF2-40B4-BE49-F238E27FC236}">
                <a16:creationId xmlns:a16="http://schemas.microsoft.com/office/drawing/2014/main" id="{9003B8B1-0E77-1241-A389-47BF27D2553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77128" y="4252987"/>
            <a:ext cx="157287" cy="185599"/>
          </a:xfrm>
          <a:prstGeom prst="rect">
            <a:avLst/>
          </a:prstGeom>
        </p:spPr>
      </p:pic>
      <p:pic>
        <p:nvPicPr>
          <p:cNvPr id="23" name="Picture 22">
            <a:extLst>
              <a:ext uri="{FF2B5EF4-FFF2-40B4-BE49-F238E27FC236}">
                <a16:creationId xmlns:a16="http://schemas.microsoft.com/office/drawing/2014/main" id="{FE7DE96E-D161-F446-BB66-1CBBA03F75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03524" y="2692560"/>
            <a:ext cx="157287" cy="185599"/>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03524" y="2963070"/>
            <a:ext cx="157287" cy="185599"/>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88300" y="4020345"/>
            <a:ext cx="157287" cy="185599"/>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3891757"/>
            <a:ext cx="157287" cy="185599"/>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2207118"/>
            <a:ext cx="157287" cy="185599"/>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2729707"/>
            <a:ext cx="157287" cy="185599"/>
          </a:xfrm>
          <a:prstGeom prst="rect">
            <a:avLst/>
          </a:prstGeom>
        </p:spPr>
      </p:pic>
      <p:pic>
        <p:nvPicPr>
          <p:cNvPr id="29" name="Picture 2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2970464"/>
            <a:ext cx="157287" cy="185599"/>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3205237"/>
            <a:ext cx="157287" cy="185599"/>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2463007"/>
            <a:ext cx="157287" cy="185599"/>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1245093"/>
            <a:ext cx="157287" cy="185599"/>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1767682"/>
            <a:ext cx="157287" cy="185599"/>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361" y="1500982"/>
            <a:ext cx="157287" cy="185599"/>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03524" y="1656500"/>
            <a:ext cx="157287" cy="185599"/>
          </a:xfrm>
          <a:prstGeom prst="rect">
            <a:avLst/>
          </a:prstGeom>
        </p:spPr>
      </p:pic>
    </p:spTree>
    <p:extLst>
      <p:ext uri="{BB962C8B-B14F-4D97-AF65-F5344CB8AC3E}">
        <p14:creationId xmlns:p14="http://schemas.microsoft.com/office/powerpoint/2010/main" val="119348887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wearing a suit and tie&#10;&#10;Description automatically generated">
            <a:extLst>
              <a:ext uri="{FF2B5EF4-FFF2-40B4-BE49-F238E27FC236}">
                <a16:creationId xmlns:a16="http://schemas.microsoft.com/office/drawing/2014/main" id="{1E13689E-85AB-B447-8C38-BE854471C5D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r="-2020"/>
          <a:stretch/>
        </p:blipFill>
        <p:spPr>
          <a:xfrm>
            <a:off x="6080351" y="674339"/>
            <a:ext cx="914105" cy="912114"/>
          </a:xfrm>
          <a:prstGeom prst="ellipse">
            <a:avLst/>
          </a:prstGeom>
          <a:ln>
            <a:solidFill>
              <a:schemeClr val="bg1">
                <a:lumMod val="95000"/>
              </a:schemeClr>
            </a:solidFill>
          </a:ln>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367139" y="674339"/>
            <a:ext cx="905909" cy="912114"/>
          </a:xfrm>
          <a:prstGeom prst="ellipse">
            <a:avLst/>
          </a:prstGeom>
        </p:spPr>
      </p:pic>
      <p:sp>
        <p:nvSpPr>
          <p:cNvPr id="2" name="Title 1"/>
          <p:cNvSpPr>
            <a:spLocks noGrp="1"/>
          </p:cNvSpPr>
          <p:nvPr>
            <p:ph type="title"/>
          </p:nvPr>
        </p:nvSpPr>
        <p:spPr/>
        <p:txBody>
          <a:bodyPr/>
          <a:lstStyle/>
          <a:p>
            <a:r>
              <a:rPr lang="en-US" dirty="0"/>
              <a:t>Getting started: day 1 team profiles</a:t>
            </a:r>
          </a:p>
        </p:txBody>
      </p:sp>
      <p:sp>
        <p:nvSpPr>
          <p:cNvPr id="3" name="Rectangle 2"/>
          <p:cNvSpPr/>
          <p:nvPr/>
        </p:nvSpPr>
        <p:spPr>
          <a:xfrm>
            <a:off x="1088214" y="2050753"/>
            <a:ext cx="3657600" cy="1595815"/>
          </a:xfrm>
          <a:prstGeom prst="rect">
            <a:avLst/>
          </a:prstGeom>
        </p:spPr>
        <p:txBody>
          <a:bodyPr wrap="square" lIns="68574" tIns="34287" rIns="68574" bIns="34287">
            <a:spAutoFit/>
          </a:bodyPr>
          <a:lstStyle/>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Paul has more than 25 years of experience in delivering transformation initiatives across industries helping clients to prioritize their strategic investments to successfully execute end to end IT initiatives driving business results.  Prior to Cognizant, Paul has managed advisory practices and held leadership roles in the leading digital service providers, in consulting, and technology start ups.</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Paul’s primary expertise is in shaping and delivering large-scale programs with a focus on business change driving towards tangible business benefit.</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Paul has a proven record of successful delivery of large, complex programs, assessing troubled initiatives, and advising on corporate and IT strategy.</a:t>
            </a:r>
          </a:p>
        </p:txBody>
      </p:sp>
      <p:sp>
        <p:nvSpPr>
          <p:cNvPr id="5" name="TextBox 4"/>
          <p:cNvSpPr txBox="1"/>
          <p:nvPr/>
        </p:nvSpPr>
        <p:spPr>
          <a:xfrm>
            <a:off x="155158" y="4111335"/>
            <a:ext cx="828876" cy="123111"/>
          </a:xfrm>
          <a:prstGeom prst="rect">
            <a:avLst/>
          </a:prstGeom>
        </p:spPr>
        <p:txBody>
          <a:bodyPr wrap="square" lIns="0" tIns="0" rIns="0" bIns="0" rtlCol="0">
            <a:spAutoFit/>
          </a:bodyPr>
          <a:lstStyle/>
          <a:p>
            <a:pPr algn="r" defTabSz="685783">
              <a:defRPr/>
            </a:pPr>
            <a:r>
              <a:rPr lang="en-US" sz="800" b="1" dirty="0">
                <a:solidFill>
                  <a:srgbClr val="000000"/>
                </a:solidFill>
                <a:latin typeface="Arial" panose="020B0604020202020204"/>
              </a:rPr>
              <a:t>EXPERTISE</a:t>
            </a:r>
          </a:p>
        </p:txBody>
      </p:sp>
      <p:sp>
        <p:nvSpPr>
          <p:cNvPr id="6" name="TextBox 5"/>
          <p:cNvSpPr txBox="1"/>
          <p:nvPr/>
        </p:nvSpPr>
        <p:spPr>
          <a:xfrm>
            <a:off x="1088215" y="3897268"/>
            <a:ext cx="3960290" cy="438576"/>
          </a:xfrm>
          <a:prstGeom prst="rect">
            <a:avLst/>
          </a:prstGeom>
          <a:noFill/>
        </p:spPr>
        <p:txBody>
          <a:bodyPr wrap="square" lIns="68574" tIns="34287" rIns="68574" bIns="34287" rtlCol="0">
            <a:spAutoFit/>
          </a:bodyPr>
          <a:lstStyle/>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Digital Transformation, Transformation management, Program management, Program rescue and assessment, PMO implementation and run, Enterprise Solution Implementation, Agile Methodologies</a:t>
            </a:r>
          </a:p>
        </p:txBody>
      </p:sp>
      <p:sp>
        <p:nvSpPr>
          <p:cNvPr id="14" name="TextBox 13">
            <a:extLst>
              <a:ext uri="{FF2B5EF4-FFF2-40B4-BE49-F238E27FC236}">
                <a16:creationId xmlns:a16="http://schemas.microsoft.com/office/drawing/2014/main" id="{0B60C8C3-1BD4-3241-99D3-5904CCAC9D5D}"/>
              </a:ext>
            </a:extLst>
          </p:cNvPr>
          <p:cNvSpPr txBox="1"/>
          <p:nvPr/>
        </p:nvSpPr>
        <p:spPr>
          <a:xfrm>
            <a:off x="5077480" y="1620135"/>
            <a:ext cx="3079931" cy="507831"/>
          </a:xfrm>
          <a:prstGeom prst="rect">
            <a:avLst/>
          </a:prstGeom>
        </p:spPr>
        <p:txBody>
          <a:bodyPr wrap="square" lIns="0" tIns="0" rIns="0" bIns="0" rtlCol="0">
            <a:spAutoFit/>
          </a:bodyPr>
          <a:lstStyle/>
          <a:p>
            <a:pPr algn="ctr" defTabSz="685783">
              <a:defRPr/>
            </a:pPr>
            <a:r>
              <a:rPr lang="en-US" sz="1100" b="1" dirty="0">
                <a:solidFill>
                  <a:srgbClr val="000000"/>
                </a:solidFill>
                <a:latin typeface="Avenir Roman" panose="02000503020000020003" pitchFamily="2" charset="0"/>
                <a:cs typeface="Calibri" panose="020F0502020204030204" pitchFamily="34" charset="0"/>
              </a:rPr>
              <a:t>MARTIN EXNER</a:t>
            </a:r>
          </a:p>
          <a:p>
            <a:pPr algn="ctr" defTabSz="685783">
              <a:defRPr/>
            </a:pPr>
            <a:r>
              <a:rPr lang="en-US" sz="1100" dirty="0">
                <a:solidFill>
                  <a:srgbClr val="000000">
                    <a:lumMod val="65000"/>
                    <a:lumOff val="35000"/>
                  </a:srgbClr>
                </a:solidFill>
                <a:latin typeface="Avenir Roman" panose="02000503020000020003" pitchFamily="2" charset="0"/>
                <a:cs typeface="Calibri" panose="020F0502020204030204" pitchFamily="34" charset="0"/>
              </a:rPr>
              <a:t>GLOBAL PLANNING LEAD &amp; WALGREENS SUPPORT</a:t>
            </a:r>
          </a:p>
        </p:txBody>
      </p:sp>
      <p:sp>
        <p:nvSpPr>
          <p:cNvPr id="21" name="Rectangle 20"/>
          <p:cNvSpPr/>
          <p:nvPr/>
        </p:nvSpPr>
        <p:spPr>
          <a:xfrm>
            <a:off x="4826948" y="2050754"/>
            <a:ext cx="3657600" cy="1815882"/>
          </a:xfrm>
          <a:prstGeom prst="rect">
            <a:avLst/>
          </a:prstGeom>
        </p:spPr>
        <p:txBody>
          <a:bodyPr wrap="square">
            <a:spAutoFit/>
          </a:bodyPr>
          <a:lstStyle/>
          <a:p>
            <a:pPr marL="171446" indent="-171446" defTabSz="685783" fontAlgn="base">
              <a:spcBef>
                <a:spcPct val="0"/>
              </a:spcBef>
              <a:spcAft>
                <a:spcPct val="0"/>
              </a:spcAft>
              <a:buClr>
                <a:srgbClr val="00195A"/>
              </a:buClr>
              <a:buFont typeface="Arial" panose="020B0604020202020204" pitchFamily="34" charset="0"/>
              <a:buChar char="•"/>
              <a:defRPr/>
            </a:pPr>
            <a:r>
              <a:rPr lang="en-US" sz="800" dirty="0">
                <a:solidFill>
                  <a:srgbClr val="000000">
                    <a:lumMod val="65000"/>
                    <a:lumOff val="35000"/>
                  </a:srgbClr>
                </a:solidFill>
                <a:cs typeface="Arial" pitchFamily="34" charset="0"/>
              </a:rPr>
              <a:t>Martin has 15+ years of cross-industry experience in Program Management and Strategy &amp; Digital Transformation. </a:t>
            </a:r>
          </a:p>
          <a:p>
            <a:pPr marL="171446" indent="-171446" defTabSz="685783" fontAlgn="base">
              <a:spcBef>
                <a:spcPct val="0"/>
              </a:spcBef>
              <a:spcAft>
                <a:spcPct val="0"/>
              </a:spcAft>
              <a:buClr>
                <a:srgbClr val="00195A"/>
              </a:buClr>
              <a:buFont typeface="Arial" panose="020B0604020202020204" pitchFamily="34" charset="0"/>
              <a:buChar char="•"/>
              <a:defRPr/>
            </a:pPr>
            <a:r>
              <a:rPr lang="en-US" sz="800" dirty="0">
                <a:solidFill>
                  <a:srgbClr val="000000">
                    <a:lumMod val="65000"/>
                    <a:lumOff val="35000"/>
                  </a:srgbClr>
                </a:solidFill>
                <a:cs typeface="Arial" pitchFamily="34" charset="0"/>
              </a:rPr>
              <a:t>Martin supports organizations in their digital transformation challenges. </a:t>
            </a:r>
          </a:p>
          <a:p>
            <a:pPr marL="171446" indent="-171446" defTabSz="685783" fontAlgn="base">
              <a:spcBef>
                <a:spcPct val="0"/>
              </a:spcBef>
              <a:spcAft>
                <a:spcPct val="0"/>
              </a:spcAft>
              <a:buClr>
                <a:srgbClr val="00195A"/>
              </a:buClr>
              <a:buFont typeface="Arial" panose="020B0604020202020204" pitchFamily="34" charset="0"/>
              <a:buChar char="•"/>
              <a:defRPr/>
            </a:pPr>
            <a:r>
              <a:rPr lang="en-US" sz="800" dirty="0">
                <a:solidFill>
                  <a:srgbClr val="000000">
                    <a:lumMod val="65000"/>
                    <a:lumOff val="35000"/>
                  </a:srgbClr>
                </a:solidFill>
                <a:cs typeface="Arial" pitchFamily="34" charset="0"/>
              </a:rPr>
              <a:t>Work includes leading large digital transformations and managing the development of digital front-end solutions. </a:t>
            </a:r>
          </a:p>
          <a:p>
            <a:pPr marL="171446" indent="-171446" defTabSz="685783" fontAlgn="base">
              <a:spcBef>
                <a:spcPct val="0"/>
              </a:spcBef>
              <a:spcAft>
                <a:spcPct val="0"/>
              </a:spcAft>
              <a:buClr>
                <a:srgbClr val="00195A"/>
              </a:buClr>
              <a:buFont typeface="Arial" panose="020B0604020202020204" pitchFamily="34" charset="0"/>
              <a:buChar char="•"/>
              <a:defRPr/>
            </a:pPr>
            <a:r>
              <a:rPr lang="en-US" sz="800" dirty="0">
                <a:solidFill>
                  <a:srgbClr val="000000">
                    <a:lumMod val="65000"/>
                    <a:lumOff val="35000"/>
                  </a:srgbClr>
                </a:solidFill>
                <a:cs typeface="Arial" pitchFamily="34" charset="0"/>
              </a:rPr>
              <a:t>He also has extensive experience in supplier procurement, and management of 3rd party providers, including commercial negotiations.</a:t>
            </a:r>
          </a:p>
          <a:p>
            <a:pPr marL="171446" indent="-171446" defTabSz="685783" fontAlgn="base">
              <a:spcBef>
                <a:spcPct val="0"/>
              </a:spcBef>
              <a:spcAft>
                <a:spcPct val="0"/>
              </a:spcAft>
              <a:buClr>
                <a:srgbClr val="00195A"/>
              </a:buClr>
              <a:buFont typeface="Arial" panose="020B0604020202020204" pitchFamily="34" charset="0"/>
              <a:buChar char="•"/>
              <a:defRPr/>
            </a:pPr>
            <a:r>
              <a:rPr lang="en-US" sz="800" dirty="0">
                <a:solidFill>
                  <a:srgbClr val="000000">
                    <a:lumMod val="65000"/>
                    <a:lumOff val="35000"/>
                  </a:srgbClr>
                </a:solidFill>
                <a:cs typeface="Arial" pitchFamily="34" charset="0"/>
              </a:rPr>
              <a:t>One of his latest engagement were as Program Manager for the digital transformation of an airline's loyalty program. Implemented a loyalty system &amp; oversaw web/mobile app development, driving member activation &amp; customer satisfaction. Developed over 60 different business initiatives; dramatically improving front-end digitization &amp; increasing revenues</a:t>
            </a:r>
          </a:p>
          <a:p>
            <a:pPr defTabSz="685783" fontAlgn="base">
              <a:spcBef>
                <a:spcPct val="0"/>
              </a:spcBef>
              <a:spcAft>
                <a:spcPct val="0"/>
              </a:spcAft>
              <a:buClr>
                <a:srgbClr val="00195A"/>
              </a:buClr>
              <a:defRPr/>
            </a:pPr>
            <a:r>
              <a:rPr lang="en-US" sz="800" dirty="0">
                <a:solidFill>
                  <a:srgbClr val="000000">
                    <a:lumMod val="65000"/>
                    <a:lumOff val="35000"/>
                  </a:srgbClr>
                </a:solidFill>
                <a:cs typeface="Arial" pitchFamily="34" charset="0"/>
              </a:rPr>
              <a:t> </a:t>
            </a:r>
          </a:p>
        </p:txBody>
      </p:sp>
      <p:sp>
        <p:nvSpPr>
          <p:cNvPr id="24" name="TextBox 23">
            <a:extLst>
              <a:ext uri="{FF2B5EF4-FFF2-40B4-BE49-F238E27FC236}">
                <a16:creationId xmlns:a16="http://schemas.microsoft.com/office/drawing/2014/main" id="{0B60C8C3-1BD4-3241-99D3-5904CCAC9D5D}"/>
              </a:ext>
            </a:extLst>
          </p:cNvPr>
          <p:cNvSpPr txBox="1"/>
          <p:nvPr/>
        </p:nvSpPr>
        <p:spPr>
          <a:xfrm>
            <a:off x="1088215" y="1620135"/>
            <a:ext cx="3526648" cy="338554"/>
          </a:xfrm>
          <a:prstGeom prst="rect">
            <a:avLst/>
          </a:prstGeom>
        </p:spPr>
        <p:txBody>
          <a:bodyPr wrap="square" lIns="0" tIns="0" rIns="0" bIns="0" rtlCol="0">
            <a:spAutoFit/>
          </a:bodyPr>
          <a:lstStyle/>
          <a:p>
            <a:pPr algn="ctr" defTabSz="685783">
              <a:defRPr/>
            </a:pPr>
            <a:r>
              <a:rPr lang="en-US" sz="1100" b="1" dirty="0">
                <a:solidFill>
                  <a:srgbClr val="000000"/>
                </a:solidFill>
                <a:latin typeface="Avenir Roman" panose="02000503020000020003" pitchFamily="2" charset="0"/>
                <a:cs typeface="Calibri" panose="020F0502020204030204" pitchFamily="34" charset="0"/>
              </a:rPr>
              <a:t>PAUL TANSEY</a:t>
            </a:r>
          </a:p>
          <a:p>
            <a:pPr algn="ctr" defTabSz="685783">
              <a:defRPr/>
            </a:pPr>
            <a:r>
              <a:rPr lang="en-US" sz="1100" dirty="0">
                <a:solidFill>
                  <a:srgbClr val="000000">
                    <a:lumMod val="65000"/>
                    <a:lumOff val="35000"/>
                  </a:srgbClr>
                </a:solidFill>
                <a:latin typeface="Avenir Roman" panose="02000503020000020003" pitchFamily="2" charset="0"/>
                <a:cs typeface="Calibri" panose="020F0502020204030204" pitchFamily="34" charset="0"/>
              </a:rPr>
              <a:t>GLOBAL PROGRAM DIRECTOR &amp; WALGREENS LEAD</a:t>
            </a:r>
          </a:p>
        </p:txBody>
      </p:sp>
      <p:sp>
        <p:nvSpPr>
          <p:cNvPr id="26" name="TextBox 25"/>
          <p:cNvSpPr txBox="1"/>
          <p:nvPr/>
        </p:nvSpPr>
        <p:spPr>
          <a:xfrm>
            <a:off x="-375440" y="2583364"/>
            <a:ext cx="1359475" cy="123111"/>
          </a:xfrm>
          <a:prstGeom prst="rect">
            <a:avLst/>
          </a:prstGeom>
        </p:spPr>
        <p:txBody>
          <a:bodyPr wrap="square" lIns="0" tIns="0" rIns="0" bIns="0" rtlCol="0">
            <a:spAutoFit/>
          </a:bodyPr>
          <a:lstStyle/>
          <a:p>
            <a:pPr algn="r" defTabSz="685783">
              <a:defRPr/>
            </a:pPr>
            <a:r>
              <a:rPr lang="en-US" sz="800" b="1" dirty="0">
                <a:solidFill>
                  <a:srgbClr val="000000"/>
                </a:solidFill>
                <a:latin typeface="Arial" panose="020B0604020202020204"/>
              </a:rPr>
              <a:t>BACKGROUND</a:t>
            </a:r>
          </a:p>
        </p:txBody>
      </p:sp>
      <p:sp>
        <p:nvSpPr>
          <p:cNvPr id="27" name="Rectangle 26"/>
          <p:cNvSpPr/>
          <p:nvPr/>
        </p:nvSpPr>
        <p:spPr>
          <a:xfrm>
            <a:off x="4826948" y="3897269"/>
            <a:ext cx="3944661" cy="644664"/>
          </a:xfrm>
          <a:prstGeom prst="rect">
            <a:avLst/>
          </a:prstGeom>
        </p:spPr>
        <p:txBody>
          <a:bodyPr wrap="square">
            <a:spAutoFit/>
          </a:bodyPr>
          <a:lstStyle/>
          <a:p>
            <a:pPr marL="171446" lvl="1" indent="-171446" defTabSz="685783" eaLnBrk="0" hangingPunct="0">
              <a:lnSpc>
                <a:spcPts val="1125"/>
              </a:lnSpc>
              <a:buClr>
                <a:srgbClr val="00195A"/>
              </a:buClr>
              <a:buFont typeface="Arial" panose="020B0604020202020204" pitchFamily="34" charset="0"/>
              <a:buChar char="•"/>
              <a:defRPr/>
            </a:pPr>
            <a:r>
              <a:rPr lang="en-GB" sz="800" dirty="0">
                <a:solidFill>
                  <a:srgbClr val="000000">
                    <a:lumMod val="65000"/>
                    <a:lumOff val="35000"/>
                  </a:srgbClr>
                </a:solidFill>
                <a:cs typeface="Arial" pitchFamily="34" charset="0"/>
              </a:rPr>
              <a:t>Large-Scale Program Management (PMI), Agile Project Management (SAFe), Strategy Development, Change Management , Digital Transformation, Customer Experience Development, Digital Marketing, IT Sourcing and Supplier Selection, Commercial negotiation, Retail, Healthcare, Aviation</a:t>
            </a:r>
          </a:p>
        </p:txBody>
      </p:sp>
      <p:sp>
        <p:nvSpPr>
          <p:cNvPr id="15" name="Footer Placeholder 3">
            <a:extLst>
              <a:ext uri="{FF2B5EF4-FFF2-40B4-BE49-F238E27FC236}">
                <a16:creationId xmlns:a16="http://schemas.microsoft.com/office/drawing/2014/main" id="{8ED7D8AD-A544-474A-A2AE-4A041CE4F2B9}"/>
              </a:ext>
            </a:extLst>
          </p:cNvPr>
          <p:cNvSpPr>
            <a:spLocks noGrp="1"/>
          </p:cNvSpPr>
          <p:nvPr>
            <p:ph type="ftr" sz="quarter" idx="12"/>
          </p:nvPr>
        </p:nvSpPr>
        <p:spPr>
          <a:xfrm>
            <a:off x="6717571" y="4810565"/>
            <a:ext cx="474810" cy="200055"/>
          </a:xfrm>
        </p:spPr>
        <p:txBody>
          <a:bodyPr/>
          <a:lstStyle/>
          <a:p>
            <a:r>
              <a:rPr lang="en-US"/>
              <a:t>© 2020</a:t>
            </a:r>
          </a:p>
        </p:txBody>
      </p:sp>
      <p:sp>
        <p:nvSpPr>
          <p:cNvPr id="17" name="Slide Number Placeholder 6">
            <a:extLst>
              <a:ext uri="{FF2B5EF4-FFF2-40B4-BE49-F238E27FC236}">
                <a16:creationId xmlns:a16="http://schemas.microsoft.com/office/drawing/2014/main" id="{F3CFEAD0-F36C-594F-AB2F-FE56DE1587A3}"/>
              </a:ext>
            </a:extLst>
          </p:cNvPr>
          <p:cNvSpPr txBox="1">
            <a:spLocks/>
          </p:cNvSpPr>
          <p:nvPr/>
        </p:nvSpPr>
        <p:spPr>
          <a:xfrm>
            <a:off x="8728450" y="4810564"/>
            <a:ext cx="295274" cy="200055"/>
          </a:xfrm>
          <a:prstGeom prst="rect">
            <a:avLst/>
          </a:prstGeom>
          <a:ln w="6350">
            <a:noFill/>
          </a:ln>
        </p:spPr>
        <p:txBody>
          <a:bodyPr vert="horz" wrap="none" lIns="91440" tIns="45720" rIns="91440" bIns="45720" rtlCol="0" anchor="ctr">
            <a:spAutoFit/>
          </a:bodyPr>
          <a:lstStyle>
            <a:defPPr>
              <a:defRPr lang="en-US"/>
            </a:defPPr>
            <a:lvl1pPr marL="0" algn="ctr" defTabSz="342900" rtl="0" eaLnBrk="1" latinLnBrk="0" hangingPunct="1">
              <a:defRPr sz="700" kern="1200">
                <a:solidFill>
                  <a:schemeClr val="tx1">
                    <a:lumMod val="50000"/>
                    <a:lumOff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fld id="{CDEE2954-54E9-4846-B9AA-9D6731F553AF}" type="slidenum">
              <a:rPr lang="en-US" smtClean="0"/>
              <a:pPr/>
              <a:t>183</a:t>
            </a:fld>
            <a:endParaRPr lang="en-US" dirty="0"/>
          </a:p>
        </p:txBody>
      </p:sp>
    </p:spTree>
    <p:extLst>
      <p:ext uri="{BB962C8B-B14F-4D97-AF65-F5344CB8AC3E}">
        <p14:creationId xmlns:p14="http://schemas.microsoft.com/office/powerpoint/2010/main" val="23601446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day 1 team profiles</a:t>
            </a:r>
          </a:p>
        </p:txBody>
      </p:sp>
      <p:sp>
        <p:nvSpPr>
          <p:cNvPr id="3" name="Rectangle 2"/>
          <p:cNvSpPr/>
          <p:nvPr/>
        </p:nvSpPr>
        <p:spPr>
          <a:xfrm>
            <a:off x="1088214" y="2050753"/>
            <a:ext cx="3657600" cy="1792792"/>
          </a:xfrm>
          <a:prstGeom prst="rect">
            <a:avLst/>
          </a:prstGeom>
        </p:spPr>
        <p:txBody>
          <a:bodyPr wrap="square" lIns="68574" tIns="34287" rIns="68574" bIns="34287">
            <a:spAutoFit/>
          </a:bodyPr>
          <a:lstStyle/>
          <a:p>
            <a:pPr marL="171450" lvl="0" indent="-171450" defTabSz="914400" eaLnBrk="0" fontAlgn="base" hangingPunct="0">
              <a:spcBef>
                <a:spcPct val="20000"/>
              </a:spcBef>
              <a:spcAft>
                <a:spcPct val="0"/>
              </a:spcAft>
              <a:buFont typeface="Arial" panose="020B0604020202020204" pitchFamily="34" charset="0"/>
              <a:buChar char="•"/>
              <a:defRPr/>
            </a:pPr>
            <a:r>
              <a:rPr lang="en-US" sz="800" dirty="0">
                <a:solidFill>
                  <a:schemeClr val="tx1">
                    <a:lumMod val="65000"/>
                    <a:lumOff val="35000"/>
                  </a:schemeClr>
                </a:solidFill>
                <a:ea typeface="MS PGothic" pitchFamily="34" charset="-128"/>
              </a:rPr>
              <a:t>David is a Senior Manager from Cognizant's Digital Strategy UK&amp;I Team and within Cognizant Consulting deployed across industry sectors. </a:t>
            </a:r>
          </a:p>
          <a:p>
            <a:pPr marL="171450" lvl="0" indent="-171450" defTabSz="914400" eaLnBrk="0" fontAlgn="base" hangingPunct="0">
              <a:spcBef>
                <a:spcPct val="20000"/>
              </a:spcBef>
              <a:spcAft>
                <a:spcPct val="0"/>
              </a:spcAft>
              <a:buFont typeface="Arial" panose="020B0604020202020204" pitchFamily="34" charset="0"/>
              <a:buChar char="•"/>
              <a:defRPr/>
            </a:pPr>
            <a:r>
              <a:rPr lang="en-US" sz="800" dirty="0">
                <a:solidFill>
                  <a:schemeClr val="tx1">
                    <a:lumMod val="65000"/>
                    <a:lumOff val="35000"/>
                  </a:schemeClr>
                </a:solidFill>
                <a:ea typeface="MS PGothic" pitchFamily="34" charset="-128"/>
              </a:rPr>
              <a:t>Accomplished Business and Technical Consultant, possessing circa 25 years' international experience.</a:t>
            </a:r>
          </a:p>
          <a:p>
            <a:pPr marL="171450" lvl="0" indent="-171450" defTabSz="914400" eaLnBrk="0" fontAlgn="base" hangingPunct="0">
              <a:spcBef>
                <a:spcPct val="20000"/>
              </a:spcBef>
              <a:spcAft>
                <a:spcPct val="0"/>
              </a:spcAft>
              <a:buFont typeface="Arial" panose="020B0604020202020204" pitchFamily="34" charset="0"/>
              <a:buChar char="•"/>
              <a:defRPr/>
            </a:pPr>
            <a:r>
              <a:rPr lang="en-US" sz="800" dirty="0">
                <a:solidFill>
                  <a:schemeClr val="tx1">
                    <a:lumMod val="65000"/>
                    <a:lumOff val="35000"/>
                  </a:schemeClr>
                </a:solidFill>
                <a:ea typeface="MS PGothic" pitchFamily="34" charset="-128"/>
              </a:rPr>
              <a:t>An experienced </a:t>
            </a:r>
            <a:r>
              <a:rPr lang="en-US" sz="800" dirty="0" err="1">
                <a:solidFill>
                  <a:schemeClr val="tx1">
                    <a:lumMod val="65000"/>
                    <a:lumOff val="35000"/>
                  </a:schemeClr>
                </a:solidFill>
                <a:ea typeface="MS PGothic" pitchFamily="34" charset="-128"/>
              </a:rPr>
              <a:t>Programme</a:t>
            </a:r>
            <a:r>
              <a:rPr lang="en-US" sz="800" dirty="0">
                <a:solidFill>
                  <a:schemeClr val="tx1">
                    <a:lumMod val="65000"/>
                    <a:lumOff val="35000"/>
                  </a:schemeClr>
                </a:solidFill>
                <a:ea typeface="MS PGothic" pitchFamily="34" charset="-128"/>
              </a:rPr>
              <a:t> Manager, a track record from pre study to delivery of a range of multimillion client </a:t>
            </a:r>
            <a:r>
              <a:rPr lang="en-US" sz="800" dirty="0" err="1">
                <a:solidFill>
                  <a:schemeClr val="tx1">
                    <a:lumMod val="65000"/>
                    <a:lumOff val="35000"/>
                  </a:schemeClr>
                </a:solidFill>
                <a:ea typeface="MS PGothic" pitchFamily="34" charset="-128"/>
              </a:rPr>
              <a:t>programmes</a:t>
            </a:r>
            <a:r>
              <a:rPr lang="en-US" sz="800" dirty="0">
                <a:solidFill>
                  <a:schemeClr val="tx1">
                    <a:lumMod val="65000"/>
                    <a:lumOff val="35000"/>
                  </a:schemeClr>
                </a:solidFill>
                <a:ea typeface="MS PGothic" pitchFamily="34" charset="-128"/>
              </a:rPr>
              <a:t>.  Repeated success in full lifecycle delivery of IT and OT projects, managing large global delivery teams, developing strong working relationships with a range of stakeholders for governance.  David has diverse capability, technology led business transformation roles from start up and recovery.    </a:t>
            </a:r>
          </a:p>
          <a:p>
            <a:pPr marL="171450" lvl="0" indent="-171450" defTabSz="914400" eaLnBrk="0" fontAlgn="base" hangingPunct="0">
              <a:spcBef>
                <a:spcPct val="20000"/>
              </a:spcBef>
              <a:spcAft>
                <a:spcPct val="0"/>
              </a:spcAft>
              <a:buFont typeface="Arial" panose="020B0604020202020204" pitchFamily="34" charset="0"/>
              <a:buChar char="•"/>
              <a:defRPr/>
            </a:pPr>
            <a:endParaRPr lang="en-US" sz="800" dirty="0">
              <a:solidFill>
                <a:schemeClr val="tx1">
                  <a:lumMod val="65000"/>
                  <a:lumOff val="35000"/>
                </a:schemeClr>
              </a:solidFill>
              <a:ea typeface="MS PGothic" pitchFamily="34" charset="-128"/>
            </a:endParaRPr>
          </a:p>
          <a:p>
            <a:pPr marL="171450" lvl="0" indent="-171450" defTabSz="914400" eaLnBrk="0" fontAlgn="base" hangingPunct="0">
              <a:spcBef>
                <a:spcPct val="20000"/>
              </a:spcBef>
              <a:spcAft>
                <a:spcPct val="0"/>
              </a:spcAft>
              <a:buFont typeface="Arial" panose="020B0604020202020204" pitchFamily="34" charset="0"/>
              <a:buChar char="•"/>
              <a:defRPr/>
            </a:pPr>
            <a:endParaRPr lang="en-US" sz="800" dirty="0">
              <a:solidFill>
                <a:schemeClr val="tx1">
                  <a:lumMod val="65000"/>
                  <a:lumOff val="35000"/>
                </a:schemeClr>
              </a:solidFill>
              <a:ea typeface="MS PGothic" pitchFamily="34" charset="-128"/>
            </a:endParaRPr>
          </a:p>
          <a:p>
            <a:pPr marL="171450" lvl="0" indent="-171450" defTabSz="914400" eaLnBrk="0" fontAlgn="base" hangingPunct="0">
              <a:spcBef>
                <a:spcPct val="20000"/>
              </a:spcBef>
              <a:spcAft>
                <a:spcPct val="0"/>
              </a:spcAft>
              <a:buFont typeface="Arial" panose="020B0604020202020204" pitchFamily="34" charset="0"/>
              <a:buChar char="•"/>
              <a:defRPr/>
            </a:pPr>
            <a:endParaRPr lang="en-US" sz="800" dirty="0">
              <a:solidFill>
                <a:schemeClr val="tx1">
                  <a:lumMod val="65000"/>
                  <a:lumOff val="35000"/>
                </a:schemeClr>
              </a:solidFill>
              <a:ea typeface="MS PGothic" pitchFamily="34" charset="-128"/>
            </a:endParaRPr>
          </a:p>
        </p:txBody>
      </p:sp>
      <p:sp>
        <p:nvSpPr>
          <p:cNvPr id="5" name="TextBox 4"/>
          <p:cNvSpPr txBox="1"/>
          <p:nvPr/>
        </p:nvSpPr>
        <p:spPr>
          <a:xfrm>
            <a:off x="155158" y="4111334"/>
            <a:ext cx="828876"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EXPERTISE</a:t>
            </a:r>
          </a:p>
        </p:txBody>
      </p:sp>
      <p:sp>
        <p:nvSpPr>
          <p:cNvPr id="6" name="TextBox 5"/>
          <p:cNvSpPr txBox="1"/>
          <p:nvPr/>
        </p:nvSpPr>
        <p:spPr>
          <a:xfrm>
            <a:off x="1088215" y="3830586"/>
            <a:ext cx="3960290" cy="1054129"/>
          </a:xfrm>
          <a:prstGeom prst="rect">
            <a:avLst/>
          </a:prstGeom>
          <a:noFill/>
        </p:spPr>
        <p:txBody>
          <a:bodyPr wrap="square" lIns="68574" tIns="34287" rIns="68574" bIns="34287" rtlCol="0">
            <a:spAutoFit/>
          </a:bodyPr>
          <a:lstStyle/>
          <a:p>
            <a:pPr marL="171450" lvl="0" indent="-171450" defTabSz="914400" eaLnBrk="0" fontAlgn="base" hangingPunct="0">
              <a:spcAft>
                <a:spcPct val="0"/>
              </a:spcAft>
              <a:buFont typeface="Arial" panose="020B0604020202020204" pitchFamily="34" charset="0"/>
              <a:buChar char="•"/>
              <a:defRPr/>
            </a:pPr>
            <a:r>
              <a:rPr lang="en-US" sz="800" dirty="0" err="1">
                <a:solidFill>
                  <a:schemeClr val="tx1">
                    <a:lumMod val="65000"/>
                    <a:lumOff val="35000"/>
                  </a:schemeClr>
                </a:solidFill>
                <a:ea typeface="MS PGothic" pitchFamily="34" charset="-128"/>
              </a:rPr>
              <a:t>Programme</a:t>
            </a:r>
            <a:r>
              <a:rPr lang="en-US" sz="800" dirty="0">
                <a:solidFill>
                  <a:schemeClr val="tx1">
                    <a:lumMod val="65000"/>
                    <a:lumOff val="35000"/>
                  </a:schemeClr>
                </a:solidFill>
                <a:ea typeface="MS PGothic" pitchFamily="34" charset="-128"/>
              </a:rPr>
              <a:t> Management &amp; Delivery </a:t>
            </a:r>
          </a:p>
          <a:p>
            <a:pPr marL="171450" lvl="0" indent="-171450" defTabSz="914400" eaLnBrk="0" fontAlgn="base" hangingPunct="0">
              <a:spcAft>
                <a:spcPct val="0"/>
              </a:spcAft>
              <a:buFont typeface="Arial" panose="020B0604020202020204" pitchFamily="34" charset="0"/>
              <a:buChar char="•"/>
              <a:defRPr/>
            </a:pPr>
            <a:r>
              <a:rPr lang="en-US" sz="800" dirty="0">
                <a:solidFill>
                  <a:schemeClr val="tx1">
                    <a:lumMod val="65000"/>
                    <a:lumOff val="35000"/>
                  </a:schemeClr>
                </a:solidFill>
                <a:ea typeface="MS PGothic" pitchFamily="34" charset="-128"/>
              </a:rPr>
              <a:t>Governance and PMO</a:t>
            </a:r>
          </a:p>
          <a:p>
            <a:pPr marL="171450" lvl="0" indent="-171450" defTabSz="914400" eaLnBrk="0" fontAlgn="base" hangingPunct="0">
              <a:spcAft>
                <a:spcPct val="0"/>
              </a:spcAft>
              <a:buFont typeface="Arial" panose="020B0604020202020204" pitchFamily="34" charset="0"/>
              <a:buChar char="•"/>
              <a:defRPr/>
            </a:pPr>
            <a:r>
              <a:rPr lang="en-US" sz="800" dirty="0">
                <a:solidFill>
                  <a:schemeClr val="tx1">
                    <a:lumMod val="65000"/>
                    <a:lumOff val="35000"/>
                  </a:schemeClr>
                </a:solidFill>
                <a:ea typeface="MS PGothic" pitchFamily="34" charset="-128"/>
              </a:rPr>
              <a:t>Monitoring and Control</a:t>
            </a:r>
          </a:p>
          <a:p>
            <a:pPr marL="171450" lvl="0" indent="-171450" defTabSz="914400" eaLnBrk="0" fontAlgn="base" hangingPunct="0">
              <a:spcAft>
                <a:spcPct val="0"/>
              </a:spcAft>
              <a:buFont typeface="Arial" panose="020B0604020202020204" pitchFamily="34" charset="0"/>
              <a:buChar char="•"/>
              <a:defRPr/>
            </a:pPr>
            <a:r>
              <a:rPr lang="en-US" sz="800" dirty="0">
                <a:solidFill>
                  <a:schemeClr val="tx1">
                    <a:lumMod val="65000"/>
                    <a:lumOff val="35000"/>
                  </a:schemeClr>
                </a:solidFill>
                <a:ea typeface="MS PGothic" pitchFamily="34" charset="-128"/>
              </a:rPr>
              <a:t>Hybrid Project Management</a:t>
            </a:r>
          </a:p>
          <a:p>
            <a:pPr marL="171450" lvl="0" indent="-171450" defTabSz="914400" eaLnBrk="0" fontAlgn="base" hangingPunct="0">
              <a:spcAft>
                <a:spcPct val="0"/>
              </a:spcAft>
              <a:buFont typeface="Arial" panose="020B0604020202020204" pitchFamily="34" charset="0"/>
              <a:buChar char="•"/>
              <a:defRPr/>
            </a:pPr>
            <a:r>
              <a:rPr lang="en-US" sz="800" dirty="0">
                <a:solidFill>
                  <a:schemeClr val="tx1">
                    <a:lumMod val="65000"/>
                    <a:lumOff val="35000"/>
                  </a:schemeClr>
                </a:solidFill>
                <a:ea typeface="MS PGothic" pitchFamily="34" charset="-128"/>
              </a:rPr>
              <a:t>IT Enablement &amp; Business Transformation</a:t>
            </a:r>
          </a:p>
          <a:p>
            <a:pPr marL="171450" lvl="0" indent="-171450" defTabSz="914400" eaLnBrk="0" fontAlgn="base" hangingPunct="0">
              <a:spcAft>
                <a:spcPct val="0"/>
              </a:spcAft>
              <a:buFont typeface="Arial" panose="020B0604020202020204" pitchFamily="34" charset="0"/>
              <a:buChar char="•"/>
              <a:defRPr/>
            </a:pPr>
            <a:endParaRPr lang="en-US" sz="800" dirty="0">
              <a:solidFill>
                <a:schemeClr val="tx1">
                  <a:lumMod val="65000"/>
                  <a:lumOff val="35000"/>
                </a:schemeClr>
              </a:solidFill>
              <a:ea typeface="MS PGothic" pitchFamily="34" charset="-128"/>
            </a:endParaRPr>
          </a:p>
          <a:p>
            <a:pPr marL="171450" lvl="0" indent="-171450" defTabSz="914400" eaLnBrk="0" fontAlgn="base" hangingPunct="0">
              <a:spcAft>
                <a:spcPct val="0"/>
              </a:spcAft>
              <a:buFont typeface="Arial" panose="020B0604020202020204" pitchFamily="34" charset="0"/>
              <a:buChar char="•"/>
              <a:defRPr/>
            </a:pPr>
            <a:endParaRPr lang="en-US" sz="800" dirty="0">
              <a:solidFill>
                <a:schemeClr val="tx1">
                  <a:lumMod val="65000"/>
                  <a:lumOff val="35000"/>
                </a:schemeClr>
              </a:solidFill>
              <a:ea typeface="MS PGothic" pitchFamily="34" charset="-128"/>
            </a:endParaRPr>
          </a:p>
          <a:p>
            <a:pPr marL="171450" lvl="0" indent="-171450" defTabSz="914400" eaLnBrk="0" fontAlgn="base" hangingPunct="0">
              <a:spcAft>
                <a:spcPct val="0"/>
              </a:spcAft>
              <a:buFont typeface="Arial" panose="020B0604020202020204" pitchFamily="34" charset="0"/>
              <a:buChar char="•"/>
              <a:defRPr/>
            </a:pPr>
            <a:endParaRPr lang="en-US" sz="800" dirty="0">
              <a:solidFill>
                <a:schemeClr val="tx1">
                  <a:lumMod val="65000"/>
                  <a:lumOff val="35000"/>
                </a:schemeClr>
              </a:solidFill>
              <a:ea typeface="MS PGothic" pitchFamily="34" charset="-128"/>
            </a:endParaRPr>
          </a:p>
        </p:txBody>
      </p:sp>
      <p:sp>
        <p:nvSpPr>
          <p:cNvPr id="14" name="TextBox 13">
            <a:extLst>
              <a:ext uri="{FF2B5EF4-FFF2-40B4-BE49-F238E27FC236}">
                <a16:creationId xmlns:a16="http://schemas.microsoft.com/office/drawing/2014/main" id="{0B60C8C3-1BD4-3241-99D3-5904CCAC9D5D}"/>
              </a:ext>
            </a:extLst>
          </p:cNvPr>
          <p:cNvSpPr txBox="1"/>
          <p:nvPr/>
        </p:nvSpPr>
        <p:spPr>
          <a:xfrm>
            <a:off x="5077479" y="1620135"/>
            <a:ext cx="2919554" cy="338554"/>
          </a:xfrm>
          <a:prstGeom prst="rect">
            <a:avLst/>
          </a:prstGeom>
        </p:spPr>
        <p:txBody>
          <a:bodyPr wrap="square" lIns="0" tIns="0" rIns="0" bIns="0" rtlCol="0">
            <a:spAutoFit/>
          </a:bodyPr>
          <a:lstStyle/>
          <a:p>
            <a:pPr lvl="0" algn="ctr" defTabSz="685800">
              <a:defRPr/>
            </a:pPr>
            <a:r>
              <a:rPr lang="en-US" sz="1100" b="1" dirty="0">
                <a:latin typeface="Avenir Roman" panose="02000503020000020003" pitchFamily="2" charset="0"/>
                <a:cs typeface="Calibri" panose="020F0502020204030204" pitchFamily="34" charset="0"/>
              </a:rPr>
              <a:t>AKSHAY LADDHAD</a:t>
            </a:r>
            <a:endParaRPr kumimoji="0" lang="en-US" sz="1100" b="1" i="0" u="none" strike="noStrike" kern="1200" cap="none" spc="0" normalizeH="0" baseline="0" noProof="0" dirty="0">
              <a:ln>
                <a:noFill/>
              </a:ln>
              <a:effectLst/>
              <a:uLnTx/>
              <a:uFillTx/>
              <a:latin typeface="Avenir Roman" panose="02000503020000020003" pitchFamily="2" charset="0"/>
              <a:ea typeface="+mn-ea"/>
              <a:cs typeface="Calibri" panose="020F0502020204030204"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dirty="0">
                <a:solidFill>
                  <a:schemeClr val="tx1">
                    <a:lumMod val="65000"/>
                    <a:lumOff val="35000"/>
                  </a:schemeClr>
                </a:solidFill>
                <a:latin typeface="Avenir Roman" panose="02000503020000020003" pitchFamily="2" charset="0"/>
                <a:cs typeface="Calibri" panose="020F0502020204030204" pitchFamily="34" charset="0"/>
              </a:rPr>
              <a:t>GLOBAL GOVERNANCE LEAD - UK</a:t>
            </a:r>
            <a:endParaRPr kumimoji="0" lang="en-US" sz="1100" i="0" u="none" strike="noStrike" kern="1200" cap="none" spc="0" normalizeH="0" baseline="0" noProof="0" dirty="0">
              <a:ln>
                <a:noFill/>
              </a:ln>
              <a:solidFill>
                <a:schemeClr val="tx1">
                  <a:lumMod val="65000"/>
                  <a:lumOff val="35000"/>
                </a:schemeClr>
              </a:solidFill>
              <a:effectLst/>
              <a:uLnTx/>
              <a:uFillTx/>
              <a:latin typeface="Avenir Roman" panose="02000503020000020003" pitchFamily="2" charset="0"/>
              <a:cs typeface="Calibri" panose="020F0502020204030204" pitchFamily="34" charset="0"/>
            </a:endParaRPr>
          </a:p>
        </p:txBody>
      </p:sp>
      <p:sp>
        <p:nvSpPr>
          <p:cNvPr id="21" name="Rectangle 20"/>
          <p:cNvSpPr/>
          <p:nvPr/>
        </p:nvSpPr>
        <p:spPr>
          <a:xfrm>
            <a:off x="4826948" y="2050753"/>
            <a:ext cx="3657600" cy="1200329"/>
          </a:xfrm>
          <a:prstGeom prst="rect">
            <a:avLst/>
          </a:prstGeom>
        </p:spPr>
        <p:txBody>
          <a:bodyPr wrap="square">
            <a:spAutoFit/>
          </a:bodyPr>
          <a:lstStyle/>
          <a:p>
            <a:pPr marL="171450" lvl="0" indent="-171450" defTabSz="685800" fontAlgn="base">
              <a:spcBef>
                <a:spcPct val="0"/>
              </a:spcBef>
              <a:spcAft>
                <a:spcPct val="0"/>
              </a:spcAft>
              <a:buClr>
                <a:srgbClr val="00195A"/>
              </a:buClr>
              <a:buFont typeface="Arial" panose="020B0604020202020204" pitchFamily="34" charset="0"/>
              <a:buChar char="•"/>
              <a:defRPr/>
            </a:pPr>
            <a:r>
              <a:rPr lang="en-GB" sz="800" dirty="0" err="1">
                <a:solidFill>
                  <a:schemeClr val="tx1">
                    <a:lumMod val="65000"/>
                    <a:lumOff val="35000"/>
                  </a:schemeClr>
                </a:solidFill>
                <a:cs typeface="Arial" pitchFamily="34" charset="0"/>
              </a:rPr>
              <a:t>Akshay</a:t>
            </a:r>
            <a:r>
              <a:rPr lang="en-GB" sz="800" dirty="0">
                <a:solidFill>
                  <a:schemeClr val="tx1">
                    <a:lumMod val="65000"/>
                    <a:lumOff val="35000"/>
                  </a:schemeClr>
                </a:solidFill>
                <a:cs typeface="Arial" pitchFamily="34" charset="0"/>
              </a:rPr>
              <a:t> is a Senior Consultant within the Digital Strategy UKI practice.</a:t>
            </a:r>
          </a:p>
          <a:p>
            <a:pPr marL="171450" lvl="0" indent="-171450" defTabSz="685800" fontAlgn="base">
              <a:spcBef>
                <a:spcPct val="0"/>
              </a:spcBef>
              <a:spcAft>
                <a:spcPct val="0"/>
              </a:spcAft>
              <a:buClr>
                <a:srgbClr val="00195A"/>
              </a:buClr>
              <a:buFont typeface="Arial" panose="020B0604020202020204" pitchFamily="34" charset="0"/>
              <a:buChar char="•"/>
              <a:defRPr/>
            </a:pPr>
            <a:r>
              <a:rPr lang="en-GB" sz="800" dirty="0">
                <a:solidFill>
                  <a:schemeClr val="tx1">
                    <a:lumMod val="65000"/>
                    <a:lumOff val="35000"/>
                  </a:schemeClr>
                </a:solidFill>
                <a:cs typeface="Arial" pitchFamily="34" charset="0"/>
              </a:rPr>
              <a:t>He has a diverse experience as a project manager and governance lead across industry mainly retail, banking and life science. </a:t>
            </a:r>
          </a:p>
          <a:p>
            <a:pPr marL="171450" lvl="0" indent="-171450" defTabSz="685800" fontAlgn="base">
              <a:spcBef>
                <a:spcPct val="0"/>
              </a:spcBef>
              <a:spcAft>
                <a:spcPct val="0"/>
              </a:spcAft>
              <a:buClr>
                <a:srgbClr val="00195A"/>
              </a:buClr>
              <a:buFont typeface="Arial" panose="020B0604020202020204" pitchFamily="34" charset="0"/>
              <a:buChar char="•"/>
              <a:defRPr/>
            </a:pPr>
            <a:r>
              <a:rPr lang="en-GB" sz="800" dirty="0">
                <a:solidFill>
                  <a:schemeClr val="tx1">
                    <a:lumMod val="65000"/>
                    <a:lumOff val="35000"/>
                  </a:schemeClr>
                </a:solidFill>
                <a:cs typeface="Arial" pitchFamily="34" charset="0"/>
              </a:rPr>
              <a:t>His specialty is setting up program governance, executive reporting, execution of project plan and setting up controls. </a:t>
            </a:r>
          </a:p>
          <a:p>
            <a:pPr marL="171450" lvl="0" indent="-171450" defTabSz="685800" fontAlgn="base">
              <a:spcBef>
                <a:spcPct val="0"/>
              </a:spcBef>
              <a:spcAft>
                <a:spcPct val="0"/>
              </a:spcAft>
              <a:buClr>
                <a:srgbClr val="00195A"/>
              </a:buClr>
              <a:buFont typeface="Arial" panose="020B0604020202020204" pitchFamily="34" charset="0"/>
              <a:buChar char="•"/>
              <a:defRPr/>
            </a:pPr>
            <a:r>
              <a:rPr lang="en-GB" sz="800" dirty="0">
                <a:solidFill>
                  <a:schemeClr val="tx1">
                    <a:lumMod val="65000"/>
                    <a:lumOff val="35000"/>
                  </a:schemeClr>
                </a:solidFill>
                <a:cs typeface="Arial" pitchFamily="34" charset="0"/>
              </a:rPr>
              <a:t>His experience includes project planning, communication planning, facilitating change management workshops.   </a:t>
            </a:r>
          </a:p>
          <a:p>
            <a:pPr marL="171450" lvl="0" indent="-171450" defTabSz="685800" fontAlgn="base">
              <a:spcBef>
                <a:spcPct val="0"/>
              </a:spcBef>
              <a:spcAft>
                <a:spcPct val="0"/>
              </a:spcAft>
              <a:buClr>
                <a:srgbClr val="00195A"/>
              </a:buClr>
              <a:buFont typeface="Arial" panose="020B0604020202020204" pitchFamily="34" charset="0"/>
              <a:buChar char="•"/>
              <a:defRPr/>
            </a:pPr>
            <a:endParaRPr lang="en-GB" sz="800" dirty="0">
              <a:solidFill>
                <a:schemeClr val="tx1">
                  <a:lumMod val="65000"/>
                  <a:lumOff val="35000"/>
                </a:schemeClr>
              </a:solidFill>
              <a:cs typeface="Arial" pitchFamily="34" charset="0"/>
            </a:endParaRPr>
          </a:p>
          <a:p>
            <a:pPr marL="171450" marR="0" lvl="0" indent="-171450" algn="l" defTabSz="685800" rtl="0" eaLnBrk="1" fontAlgn="base" latinLnBrk="0" hangingPunct="1">
              <a:lnSpc>
                <a:spcPct val="100000"/>
              </a:lnSpc>
              <a:spcBef>
                <a:spcPct val="0"/>
              </a:spcBef>
              <a:spcAft>
                <a:spcPct val="0"/>
              </a:spcAft>
              <a:buClr>
                <a:srgbClr val="00195A"/>
              </a:buClr>
              <a:buSzTx/>
              <a:buFont typeface="Arial" panose="020B0604020202020204" pitchFamily="34" charset="0"/>
              <a:buChar char="•"/>
              <a:tabLst/>
              <a:defRPr/>
            </a:pPr>
            <a:endParaRPr kumimoji="0" lang="en-GB" sz="800" b="0" i="0" u="none" strike="noStrike" kern="1200" cap="none" spc="0" normalizeH="0" baseline="0" noProof="0" dirty="0">
              <a:ln>
                <a:noFill/>
              </a:ln>
              <a:solidFill>
                <a:schemeClr val="tx1">
                  <a:lumMod val="65000"/>
                  <a:lumOff val="35000"/>
                </a:schemeClr>
              </a:solidFill>
              <a:effectLst/>
              <a:uLnTx/>
              <a:uFillTx/>
              <a:latin typeface="Arial" panose="020B0604020202020204"/>
              <a:ea typeface="+mn-ea"/>
              <a:cs typeface="Arial" pitchFamily="34" charset="0"/>
            </a:endParaRPr>
          </a:p>
        </p:txBody>
      </p:sp>
      <p:sp>
        <p:nvSpPr>
          <p:cNvPr id="24" name="TextBox 23">
            <a:extLst>
              <a:ext uri="{FF2B5EF4-FFF2-40B4-BE49-F238E27FC236}">
                <a16:creationId xmlns:a16="http://schemas.microsoft.com/office/drawing/2014/main" id="{0B60C8C3-1BD4-3241-99D3-5904CCAC9D5D}"/>
              </a:ext>
            </a:extLst>
          </p:cNvPr>
          <p:cNvSpPr txBox="1"/>
          <p:nvPr/>
        </p:nvSpPr>
        <p:spPr>
          <a:xfrm>
            <a:off x="1088215" y="1620135"/>
            <a:ext cx="2919554" cy="338554"/>
          </a:xfrm>
          <a:prstGeom prst="rect">
            <a:avLst/>
          </a:prstGeom>
        </p:spPr>
        <p:txBody>
          <a:bodyPr wrap="squar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effectLst/>
                <a:uLnTx/>
                <a:uFillTx/>
                <a:latin typeface="Avenir Roman" panose="02000503020000020003" pitchFamily="2" charset="0"/>
                <a:ea typeface="+mn-ea"/>
                <a:cs typeface="Calibri" panose="020F0502020204030204" pitchFamily="34" charset="0"/>
              </a:rPr>
              <a:t>DAVID HILL</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100" noProof="0" dirty="0">
                <a:solidFill>
                  <a:schemeClr val="tx1">
                    <a:lumMod val="65000"/>
                    <a:lumOff val="35000"/>
                  </a:schemeClr>
                </a:solidFill>
                <a:latin typeface="Avenir Roman" panose="02000503020000020003" pitchFamily="2" charset="0"/>
                <a:cs typeface="Calibri" panose="020F0502020204030204" pitchFamily="34" charset="0"/>
              </a:rPr>
              <a:t>BOOTS PROGRAM LEAD</a:t>
            </a:r>
            <a:endParaRPr kumimoji="0" lang="en-US" sz="1100" i="0" u="none" strike="noStrike" kern="1200" cap="none" spc="0" normalizeH="0" baseline="0" noProof="0" dirty="0">
              <a:ln>
                <a:noFill/>
              </a:ln>
              <a:solidFill>
                <a:schemeClr val="tx1">
                  <a:lumMod val="65000"/>
                  <a:lumOff val="35000"/>
                </a:schemeClr>
              </a:solidFill>
              <a:effectLst/>
              <a:uLnTx/>
              <a:uFillTx/>
              <a:latin typeface="Avenir Roman" panose="02000503020000020003" pitchFamily="2" charset="0"/>
              <a:cs typeface="Calibri" panose="020F0502020204030204" pitchFamily="34" charset="0"/>
            </a:endParaRPr>
          </a:p>
        </p:txBody>
      </p:sp>
      <p:sp>
        <p:nvSpPr>
          <p:cNvPr id="26" name="TextBox 25"/>
          <p:cNvSpPr txBox="1"/>
          <p:nvPr/>
        </p:nvSpPr>
        <p:spPr>
          <a:xfrm>
            <a:off x="-375441" y="2583363"/>
            <a:ext cx="1359475" cy="123111"/>
          </a:xfrm>
          <a:prstGeom prst="rect">
            <a:avLst/>
          </a:prstGeom>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rPr>
              <a:t>BACKGROUND</a:t>
            </a:r>
          </a:p>
        </p:txBody>
      </p:sp>
      <p:sp>
        <p:nvSpPr>
          <p:cNvPr id="27" name="Rectangle 26"/>
          <p:cNvSpPr/>
          <p:nvPr/>
        </p:nvSpPr>
        <p:spPr>
          <a:xfrm>
            <a:off x="4826948" y="3897268"/>
            <a:ext cx="3944661" cy="1208921"/>
          </a:xfrm>
          <a:prstGeom prst="rect">
            <a:avLst/>
          </a:prstGeom>
        </p:spPr>
        <p:txBody>
          <a:bodyPr wrap="square">
            <a:spAutoFit/>
          </a:bodyPr>
          <a:lstStyle/>
          <a:p>
            <a:pPr marL="171450" lvl="1" indent="-171450" defTabSz="685800" eaLnBrk="0" hangingPunct="0">
              <a:lnSpc>
                <a:spcPts val="1125"/>
              </a:lnSpc>
              <a:buClr>
                <a:srgbClr val="00195A"/>
              </a:buClr>
              <a:buFont typeface="Arial" panose="020B0604020202020204" pitchFamily="34" charset="0"/>
              <a:buChar char="•"/>
              <a:defRPr/>
            </a:pPr>
            <a:r>
              <a:rPr lang="en-GB" sz="800" dirty="0">
                <a:solidFill>
                  <a:schemeClr val="tx1">
                    <a:lumMod val="65000"/>
                    <a:lumOff val="35000"/>
                  </a:schemeClr>
                </a:solidFill>
                <a:latin typeface="+mj-lt"/>
                <a:cs typeface="Arial" pitchFamily="34" charset="0"/>
              </a:rPr>
              <a:t>Project Management</a:t>
            </a:r>
          </a:p>
          <a:p>
            <a:pPr marL="171450" lvl="1" indent="-171450" defTabSz="685800" eaLnBrk="0" hangingPunct="0">
              <a:lnSpc>
                <a:spcPts val="1125"/>
              </a:lnSpc>
              <a:buClr>
                <a:srgbClr val="00195A"/>
              </a:buClr>
              <a:buFont typeface="Arial" panose="020B0604020202020204" pitchFamily="34" charset="0"/>
              <a:buChar char="•"/>
              <a:defRPr/>
            </a:pPr>
            <a:r>
              <a:rPr lang="en-GB" sz="800" dirty="0">
                <a:solidFill>
                  <a:schemeClr val="tx1">
                    <a:lumMod val="65000"/>
                    <a:lumOff val="35000"/>
                  </a:schemeClr>
                </a:solidFill>
                <a:latin typeface="+mj-lt"/>
                <a:cs typeface="Arial" pitchFamily="34" charset="0"/>
              </a:rPr>
              <a:t>Project planning and execution capability</a:t>
            </a:r>
          </a:p>
          <a:p>
            <a:pPr marL="171450" lvl="1" indent="-171450" defTabSz="685800" eaLnBrk="0" hangingPunct="0">
              <a:lnSpc>
                <a:spcPts val="1125"/>
              </a:lnSpc>
              <a:buClr>
                <a:srgbClr val="00195A"/>
              </a:buClr>
              <a:buFont typeface="Arial" panose="020B0604020202020204" pitchFamily="34" charset="0"/>
              <a:buChar char="•"/>
              <a:defRPr/>
            </a:pPr>
            <a:r>
              <a:rPr lang="en-GB" sz="800" dirty="0">
                <a:solidFill>
                  <a:schemeClr val="tx1">
                    <a:lumMod val="65000"/>
                    <a:lumOff val="35000"/>
                  </a:schemeClr>
                </a:solidFill>
                <a:latin typeface="+mj-lt"/>
                <a:cs typeface="Arial" pitchFamily="34" charset="0"/>
              </a:rPr>
              <a:t>Setting up Governance </a:t>
            </a:r>
          </a:p>
          <a:p>
            <a:pPr marL="171450" lvl="1" indent="-171450" defTabSz="685800" eaLnBrk="0" hangingPunct="0">
              <a:lnSpc>
                <a:spcPts val="1125"/>
              </a:lnSpc>
              <a:buClr>
                <a:srgbClr val="00195A"/>
              </a:buClr>
              <a:buFont typeface="Arial" panose="020B0604020202020204" pitchFamily="34" charset="0"/>
              <a:buChar char="•"/>
              <a:defRPr/>
            </a:pPr>
            <a:r>
              <a:rPr lang="en-GB" sz="800" dirty="0">
                <a:solidFill>
                  <a:schemeClr val="tx1">
                    <a:lumMod val="65000"/>
                    <a:lumOff val="35000"/>
                  </a:schemeClr>
                </a:solidFill>
                <a:latin typeface="+mj-lt"/>
                <a:cs typeface="Arial" pitchFamily="34" charset="0"/>
              </a:rPr>
              <a:t>Communication Planning and strategy</a:t>
            </a:r>
          </a:p>
          <a:p>
            <a:pPr marL="171450" lvl="1" indent="-171450" defTabSz="685800" eaLnBrk="0" hangingPunct="0">
              <a:lnSpc>
                <a:spcPts val="1125"/>
              </a:lnSpc>
              <a:buClr>
                <a:srgbClr val="00195A"/>
              </a:buClr>
              <a:buFont typeface="Arial" panose="020B0604020202020204" pitchFamily="34" charset="0"/>
              <a:buChar char="•"/>
              <a:defRPr/>
            </a:pPr>
            <a:r>
              <a:rPr lang="en-GB" sz="800" dirty="0">
                <a:solidFill>
                  <a:schemeClr val="tx1">
                    <a:lumMod val="65000"/>
                    <a:lumOff val="35000"/>
                  </a:schemeClr>
                </a:solidFill>
                <a:latin typeface="+mj-lt"/>
                <a:cs typeface="Arial" pitchFamily="34" charset="0"/>
              </a:rPr>
              <a:t>Executive Reporting </a:t>
            </a:r>
          </a:p>
          <a:p>
            <a:pPr marL="171450" lvl="1" indent="-171450" defTabSz="685800" eaLnBrk="0" hangingPunct="0">
              <a:lnSpc>
                <a:spcPts val="1125"/>
              </a:lnSpc>
              <a:buClr>
                <a:srgbClr val="00195A"/>
              </a:buClr>
              <a:buFont typeface="Arial" panose="020B0604020202020204" pitchFamily="34" charset="0"/>
              <a:buChar char="•"/>
              <a:defRPr/>
            </a:pPr>
            <a:r>
              <a:rPr lang="en-GB" sz="800" dirty="0">
                <a:solidFill>
                  <a:schemeClr val="tx1">
                    <a:lumMod val="65000"/>
                    <a:lumOff val="35000"/>
                  </a:schemeClr>
                </a:solidFill>
                <a:latin typeface="+mj-lt"/>
                <a:cs typeface="Arial" pitchFamily="34" charset="0"/>
              </a:rPr>
              <a:t>Tools – Jira, Service Now, MPP, HP PPM, PPT </a:t>
            </a:r>
          </a:p>
          <a:p>
            <a:pPr marL="171450" lvl="1" indent="-171450" defTabSz="685800" eaLnBrk="0" hangingPunct="0">
              <a:lnSpc>
                <a:spcPts val="1125"/>
              </a:lnSpc>
              <a:buClr>
                <a:srgbClr val="00195A"/>
              </a:buClr>
              <a:buFont typeface="Arial" panose="020B0604020202020204" pitchFamily="34" charset="0"/>
              <a:buChar char="•"/>
              <a:defRPr/>
            </a:pPr>
            <a:endParaRPr lang="en-GB" sz="800" dirty="0">
              <a:solidFill>
                <a:schemeClr val="tx1">
                  <a:lumMod val="65000"/>
                  <a:lumOff val="35000"/>
                </a:schemeClr>
              </a:solidFill>
              <a:latin typeface="+mj-lt"/>
              <a:cs typeface="Arial" pitchFamily="34" charset="0"/>
            </a:endParaRPr>
          </a:p>
          <a:p>
            <a:pPr marL="171450" lvl="1" indent="-171450" defTabSz="685800" eaLnBrk="0" hangingPunct="0">
              <a:lnSpc>
                <a:spcPts val="1125"/>
              </a:lnSpc>
              <a:buClr>
                <a:srgbClr val="00195A"/>
              </a:buClr>
              <a:buFont typeface="Arial" panose="020B0604020202020204" pitchFamily="34" charset="0"/>
              <a:buChar char="•"/>
              <a:defRPr/>
            </a:pPr>
            <a:endParaRPr lang="en-GB" sz="800" dirty="0">
              <a:solidFill>
                <a:schemeClr val="tx1">
                  <a:lumMod val="65000"/>
                  <a:lumOff val="35000"/>
                </a:schemeClr>
              </a:solidFill>
              <a:latin typeface="+mj-lt"/>
              <a:cs typeface="Arial" pitchFamily="34" charset="0"/>
            </a:endParaRPr>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p:txBody>
          <a:bodyPr/>
          <a:lstStyle/>
          <a:p>
            <a:r>
              <a:rPr lang="en-US"/>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p:txBody>
          <a:bodyPr/>
          <a:lstStyle/>
          <a:p>
            <a:fld id="{CDEE2954-54E9-4846-B9AA-9D6731F553AF}" type="slidenum">
              <a:rPr lang="en-US" smtClean="0"/>
              <a:pPr/>
              <a:t>184</a:t>
            </a:fld>
            <a:endParaRPr lang="en-US" dirty="0"/>
          </a:p>
        </p:txBody>
      </p:sp>
      <p:pic>
        <p:nvPicPr>
          <p:cNvPr id="16" name="Picture 15">
            <a:extLst>
              <a:ext uri="{FF2B5EF4-FFF2-40B4-BE49-F238E27FC236}">
                <a16:creationId xmlns:a16="http://schemas.microsoft.com/office/drawing/2014/main" id="{2B24C8C8-F31C-5842-825E-E6E9226080D7}"/>
              </a:ext>
            </a:extLst>
          </p:cNvPr>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6067823" y="673310"/>
            <a:ext cx="924629" cy="913297"/>
          </a:xfrm>
          <a:prstGeom prst="ellipse">
            <a:avLst/>
          </a:prstGeom>
          <a:ln>
            <a:noFill/>
          </a:ln>
          <a:effectLst/>
        </p:spPr>
      </p:pic>
      <p:pic>
        <p:nvPicPr>
          <p:cNvPr id="17" name="Picture 16">
            <a:extLst>
              <a:ext uri="{FF2B5EF4-FFF2-40B4-BE49-F238E27FC236}">
                <a16:creationId xmlns:a16="http://schemas.microsoft.com/office/drawing/2014/main" id="{F97366A1-AD57-C64C-9160-60F81E200656}"/>
              </a:ext>
            </a:extLst>
          </p:cNvPr>
          <p:cNvPicPr>
            <a:picLocks noChangeAspect="1"/>
          </p:cNvPicPr>
          <p:nvPr/>
        </p:nvPicPr>
        <p:blipFill rotWithShape="1">
          <a:blip r:embed="rId3" cstate="print">
            <a:grayscl/>
            <a:extLst>
              <a:ext uri="{28A0092B-C50C-407E-A947-70E740481C1C}">
                <a14:useLocalDpi xmlns:a14="http://schemas.microsoft.com/office/drawing/2010/main"/>
              </a:ext>
            </a:extLst>
          </a:blip>
          <a:srcRect/>
          <a:stretch/>
        </p:blipFill>
        <p:spPr>
          <a:xfrm>
            <a:off x="2086359" y="659454"/>
            <a:ext cx="950976" cy="913297"/>
          </a:xfrm>
          <a:prstGeom prst="ellipse">
            <a:avLst/>
          </a:prstGeom>
          <a:ln>
            <a:noFill/>
          </a:ln>
          <a:effectLst/>
        </p:spPr>
      </p:pic>
    </p:spTree>
    <p:extLst>
      <p:ext uri="{BB962C8B-B14F-4D97-AF65-F5344CB8AC3E}">
        <p14:creationId xmlns:p14="http://schemas.microsoft.com/office/powerpoint/2010/main" val="9615091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FE4F92-F9BE-6042-BBB3-70B4C5B1A04B}"/>
              </a:ext>
            </a:extLst>
          </p:cNvPr>
          <p:cNvSpPr>
            <a:spLocks noGrp="1"/>
          </p:cNvSpPr>
          <p:nvPr>
            <p:ph type="title"/>
          </p:nvPr>
        </p:nvSpPr>
        <p:spPr/>
        <p:txBody>
          <a:bodyPr/>
          <a:lstStyle/>
          <a:p>
            <a:r>
              <a:rPr lang="en-US" dirty="0"/>
              <a:t>Commercials</a:t>
            </a:r>
          </a:p>
        </p:txBody>
      </p:sp>
      <p:sp>
        <p:nvSpPr>
          <p:cNvPr id="2" name="Footer Placeholder 1">
            <a:extLst>
              <a:ext uri="{FF2B5EF4-FFF2-40B4-BE49-F238E27FC236}">
                <a16:creationId xmlns:a16="http://schemas.microsoft.com/office/drawing/2014/main" id="{45E9A203-3620-1A4A-91A4-E8647807A831}"/>
              </a:ext>
            </a:extLst>
          </p:cNvPr>
          <p:cNvSpPr>
            <a:spLocks noGrp="1"/>
          </p:cNvSpPr>
          <p:nvPr>
            <p:ph type="ftr" sz="quarter" idx="10"/>
          </p:nvPr>
        </p:nvSpPr>
        <p:spPr/>
        <p:txBody>
          <a:bodyPr/>
          <a:lstStyle/>
          <a:p>
            <a:r>
              <a:rPr lang="en-US"/>
              <a:t>© 2020</a:t>
            </a:r>
          </a:p>
        </p:txBody>
      </p:sp>
      <p:sp>
        <p:nvSpPr>
          <p:cNvPr id="3" name="Slide Number Placeholder 2">
            <a:extLst>
              <a:ext uri="{FF2B5EF4-FFF2-40B4-BE49-F238E27FC236}">
                <a16:creationId xmlns:a16="http://schemas.microsoft.com/office/drawing/2014/main" id="{17DA31E1-E0F8-3A4A-A3FA-4E612A47A919}"/>
              </a:ext>
            </a:extLst>
          </p:cNvPr>
          <p:cNvSpPr>
            <a:spLocks noGrp="1"/>
          </p:cNvSpPr>
          <p:nvPr>
            <p:ph type="sldNum" sz="quarter" idx="11"/>
          </p:nvPr>
        </p:nvSpPr>
        <p:spPr/>
        <p:txBody>
          <a:bodyPr/>
          <a:lstStyle/>
          <a:p>
            <a:fld id="{CDEE2954-54E9-4846-B9AA-9D6731F553AF}" type="slidenum">
              <a:rPr lang="en-US" smtClean="0"/>
              <a:pPr/>
              <a:t>185</a:t>
            </a:fld>
            <a:endParaRPr lang="en-US" dirty="0"/>
          </a:p>
        </p:txBody>
      </p:sp>
    </p:spTree>
    <p:extLst>
      <p:ext uri="{BB962C8B-B14F-4D97-AF65-F5344CB8AC3E}">
        <p14:creationId xmlns:p14="http://schemas.microsoft.com/office/powerpoint/2010/main" val="274531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p:txBody>
          <a:bodyPr/>
          <a:lstStyle/>
          <a:p>
            <a:r>
              <a:rPr lang="en-US"/>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p:txBody>
          <a:bodyPr/>
          <a:lstStyle/>
          <a:p>
            <a:fld id="{CDEE2954-54E9-4846-B9AA-9D6731F553AF}" type="slidenum">
              <a:rPr lang="en-US" smtClean="0"/>
              <a:pPr/>
              <a:t>186</a:t>
            </a:fld>
            <a:endParaRPr lang="en-US" dirty="0"/>
          </a:p>
        </p:txBody>
      </p:sp>
      <p:sp>
        <p:nvSpPr>
          <p:cNvPr id="20" name="Title 1">
            <a:extLst>
              <a:ext uri="{FF2B5EF4-FFF2-40B4-BE49-F238E27FC236}">
                <a16:creationId xmlns:a16="http://schemas.microsoft.com/office/drawing/2014/main" id="{E47AC131-62E5-4840-AB95-BC18659EECC3}"/>
              </a:ext>
            </a:extLst>
          </p:cNvPr>
          <p:cNvSpPr txBox="1">
            <a:spLocks/>
          </p:cNvSpPr>
          <p:nvPr/>
        </p:nvSpPr>
        <p:spPr>
          <a:xfrm>
            <a:off x="442592" y="718061"/>
            <a:ext cx="6152172" cy="3998018"/>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2800" dirty="0">
                <a:solidFill>
                  <a:schemeClr val="tx1"/>
                </a:solidFill>
                <a:latin typeface="Arial" panose="020B0604020202020204" pitchFamily="34" charset="0"/>
                <a:cs typeface="Arial" panose="020B0604020202020204" pitchFamily="34" charset="0"/>
              </a:rPr>
              <a:t>We have built our digital business to deliver programs like Project Fiore and we are committed and ready to deliver for WBA.</a:t>
            </a:r>
          </a:p>
          <a:p>
            <a:endParaRPr lang="en-US" sz="2800" dirty="0">
              <a:solidFill>
                <a:schemeClr val="tx1"/>
              </a:solidFill>
              <a:latin typeface="Arial" panose="020B0604020202020204" pitchFamily="34" charset="0"/>
              <a:cs typeface="Arial" panose="020B0604020202020204" pitchFamily="34" charset="0"/>
            </a:endParaRPr>
          </a:p>
          <a:p>
            <a:endParaRPr lang="en-US" sz="1600" b="0" dirty="0">
              <a:solidFill>
                <a:schemeClr val="tx1"/>
              </a:solidFill>
              <a:latin typeface="Arial" panose="020B0604020202020204" pitchFamily="34" charset="0"/>
              <a:cs typeface="Arial" panose="020B0604020202020204" pitchFamily="34" charset="0"/>
            </a:endParaRPr>
          </a:p>
          <a:p>
            <a:r>
              <a:rPr lang="en-US" sz="1400" dirty="0">
                <a:solidFill>
                  <a:schemeClr val="tx1"/>
                </a:solidFill>
                <a:latin typeface="Arial" panose="020B0604020202020204" pitchFamily="34" charset="0"/>
                <a:cs typeface="Arial" panose="020B0604020202020204" pitchFamily="34" charset="0"/>
              </a:rPr>
              <a:t>Based on our experience, the orchestration of work across multiple partners can significantly jeopardize efficient &amp; quality delivery.</a:t>
            </a:r>
          </a:p>
          <a:p>
            <a:endParaRPr lang="en-US" sz="1400" b="0" dirty="0">
              <a:solidFill>
                <a:schemeClr val="tx1"/>
              </a:solidFill>
              <a:latin typeface="Arial" panose="020B0604020202020204" pitchFamily="34" charset="0"/>
              <a:cs typeface="Arial" panose="020B0604020202020204" pitchFamily="34" charset="0"/>
            </a:endParaRPr>
          </a:p>
          <a:p>
            <a:r>
              <a:rPr lang="en-US" sz="1400" b="0" dirty="0">
                <a:solidFill>
                  <a:schemeClr val="tx1"/>
                </a:solidFill>
                <a:latin typeface="Arial" panose="020B0604020202020204" pitchFamily="34" charset="0"/>
                <a:cs typeface="Arial" panose="020B0604020202020204" pitchFamily="34" charset="0"/>
              </a:rPr>
              <a:t>While we welcome working with WBA and other partners, given the timeline and complexity of these programs, we believe having a single delivery partner maximizes the potential for success. </a:t>
            </a:r>
          </a:p>
          <a:p>
            <a:endParaRPr lang="en-US" sz="1400" b="0" dirty="0">
              <a:solidFill>
                <a:schemeClr val="tx1"/>
              </a:solidFill>
              <a:latin typeface="Arial" panose="020B0604020202020204" pitchFamily="34" charset="0"/>
              <a:cs typeface="Arial" panose="020B0604020202020204" pitchFamily="34" charset="0"/>
            </a:endParaRPr>
          </a:p>
          <a:p>
            <a:r>
              <a:rPr lang="en-US" sz="1400" b="0" dirty="0">
                <a:solidFill>
                  <a:schemeClr val="tx1"/>
                </a:solidFill>
                <a:latin typeface="Arial" panose="020B0604020202020204" pitchFamily="34" charset="0"/>
                <a:cs typeface="Arial" panose="020B0604020202020204" pitchFamily="34" charset="0"/>
              </a:rPr>
              <a:t>Thank you for the opportunity – we look forward to working together to refine the program plans and scope.</a:t>
            </a:r>
            <a:endParaRPr lang="en-US" sz="1050" b="0" dirty="0">
              <a:solidFill>
                <a:schemeClr val="tx1"/>
              </a:solidFill>
              <a:latin typeface="Arial" panose="020B0604020202020204" pitchFamily="34" charset="0"/>
              <a:cs typeface="Arial" panose="020B0604020202020204" pitchFamily="34" charset="0"/>
            </a:endParaRPr>
          </a:p>
        </p:txBody>
      </p:sp>
      <p:cxnSp>
        <p:nvCxnSpPr>
          <p:cNvPr id="12" name="Straight Connector 11">
            <a:extLst>
              <a:ext uri="{FF2B5EF4-FFF2-40B4-BE49-F238E27FC236}">
                <a16:creationId xmlns:a16="http://schemas.microsoft.com/office/drawing/2014/main" id="{4DDB4EC9-EEBE-D94F-B0CC-67648ABEE8F0}"/>
              </a:ext>
            </a:extLst>
          </p:cNvPr>
          <p:cNvCxnSpPr/>
          <p:nvPr/>
        </p:nvCxnSpPr>
        <p:spPr>
          <a:xfrm>
            <a:off x="531293" y="2599838"/>
            <a:ext cx="82163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425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Fiore pricing</a:t>
            </a:r>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p:txBody>
          <a:bodyPr/>
          <a:lstStyle/>
          <a:p>
            <a:r>
              <a:rPr lang="en-US"/>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p:txBody>
          <a:bodyPr/>
          <a:lstStyle/>
          <a:p>
            <a:fld id="{CDEE2954-54E9-4846-B9AA-9D6731F553AF}" type="slidenum">
              <a:rPr lang="en-US" smtClean="0"/>
              <a:pPr/>
              <a:t>187</a:t>
            </a:fld>
            <a:endParaRPr lang="en-US" dirty="0"/>
          </a:p>
        </p:txBody>
      </p:sp>
      <p:graphicFrame>
        <p:nvGraphicFramePr>
          <p:cNvPr id="15" name="Table 14">
            <a:extLst>
              <a:ext uri="{FF2B5EF4-FFF2-40B4-BE49-F238E27FC236}">
                <a16:creationId xmlns:a16="http://schemas.microsoft.com/office/drawing/2014/main" id="{C075D66E-718B-F741-9A79-DF4CD15F8622}"/>
              </a:ext>
            </a:extLst>
          </p:cNvPr>
          <p:cNvGraphicFramePr>
            <a:graphicFrameLocks noGrp="1"/>
          </p:cNvGraphicFramePr>
          <p:nvPr>
            <p:extLst>
              <p:ext uri="{D42A27DB-BD31-4B8C-83A1-F6EECF244321}">
                <p14:modId xmlns:p14="http://schemas.microsoft.com/office/powerpoint/2010/main" val="3484404773"/>
              </p:ext>
            </p:extLst>
          </p:nvPr>
        </p:nvGraphicFramePr>
        <p:xfrm>
          <a:off x="369655" y="1630076"/>
          <a:ext cx="4128452" cy="3311373"/>
        </p:xfrm>
        <a:graphic>
          <a:graphicData uri="http://schemas.openxmlformats.org/drawingml/2006/table">
            <a:tbl>
              <a:tblPr firstRow="1" bandRow="1">
                <a:tableStyleId>{5C22544A-7EE6-4342-B048-85BDC9FD1C3A}</a:tableStyleId>
              </a:tblPr>
              <a:tblGrid>
                <a:gridCol w="1583607">
                  <a:extLst>
                    <a:ext uri="{9D8B030D-6E8A-4147-A177-3AD203B41FA5}">
                      <a16:colId xmlns:a16="http://schemas.microsoft.com/office/drawing/2014/main" val="20000"/>
                    </a:ext>
                  </a:extLst>
                </a:gridCol>
                <a:gridCol w="1319485">
                  <a:extLst>
                    <a:ext uri="{9D8B030D-6E8A-4147-A177-3AD203B41FA5}">
                      <a16:colId xmlns:a16="http://schemas.microsoft.com/office/drawing/2014/main" val="758323521"/>
                    </a:ext>
                  </a:extLst>
                </a:gridCol>
                <a:gridCol w="1225360">
                  <a:extLst>
                    <a:ext uri="{9D8B030D-6E8A-4147-A177-3AD203B41FA5}">
                      <a16:colId xmlns:a16="http://schemas.microsoft.com/office/drawing/2014/main" val="20001"/>
                    </a:ext>
                  </a:extLst>
                </a:gridCol>
              </a:tblGrid>
              <a:tr h="361159">
                <a:tc gridSpan="3">
                  <a:txBody>
                    <a:bodyPr/>
                    <a:lstStyle/>
                    <a:p>
                      <a:pPr algn="ctr"/>
                      <a:r>
                        <a:rPr lang="en-US" sz="900" dirty="0">
                          <a:solidFill>
                            <a:schemeClr val="bg1"/>
                          </a:solidFill>
                          <a:latin typeface="Arial" panose="020B0604020202020204" pitchFamily="34" charset="0"/>
                          <a:ea typeface="Avenir Next" charset="0"/>
                          <a:cs typeface="Arial" panose="020B0604020202020204" pitchFamily="34" charset="0"/>
                        </a:rPr>
                        <a:t>PRICING FOR 3 OR FEWER IMPLEMENTATION TRACKS</a:t>
                      </a:r>
                    </a:p>
                  </a:txBody>
                  <a:tcPr marL="158085" marR="15808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prstClr val="white">
                          <a:lumMod val="85000"/>
                        </a:prstClr>
                      </a:solidFill>
                      <a:prstDash val="solid"/>
                      <a:round/>
                      <a:headEnd type="none" w="med" len="med"/>
                      <a:tailEnd type="none" w="med" len="med"/>
                    </a:lnB>
                    <a:solidFill>
                      <a:srgbClr val="00B050"/>
                    </a:solidFill>
                  </a:tcPr>
                </a:tc>
                <a:tc hMerge="1">
                  <a:txBody>
                    <a:bodyPr/>
                    <a:lstStyle/>
                    <a:p>
                      <a:pPr algn="l"/>
                      <a:endParaRPr lang="en-US" sz="900" b="1" dirty="0">
                        <a:solidFill>
                          <a:schemeClr val="bg1"/>
                        </a:solidFill>
                        <a:latin typeface="Arial" panose="020B0604020202020204" pitchFamily="34" charset="0"/>
                        <a:ea typeface="Avenir Next" charset="0"/>
                        <a:cs typeface="Arial" panose="020B0604020202020204" pitchFamily="34" charset="0"/>
                      </a:endParaRP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mpd="sng">
                      <a:noFill/>
                    </a:lnT>
                    <a:lnB w="12700" cap="flat" cmpd="sng" algn="ctr">
                      <a:solidFill>
                        <a:prstClr val="white">
                          <a:lumMod val="85000"/>
                        </a:prstClr>
                      </a:solidFill>
                      <a:prstDash val="solid"/>
                      <a:round/>
                      <a:headEnd type="none" w="med" len="med"/>
                      <a:tailEnd type="none" w="med" len="med"/>
                    </a:lnB>
                    <a:solidFill>
                      <a:srgbClr val="00B050"/>
                    </a:solidFill>
                  </a:tcPr>
                </a:tc>
                <a:tc hMerge="1">
                  <a:txBody>
                    <a:bodyPr/>
                    <a:lstStyle/>
                    <a:p>
                      <a:pPr algn="l"/>
                      <a:endParaRPr lang="en-US" sz="900" b="1" dirty="0">
                        <a:solidFill>
                          <a:schemeClr val="bg1"/>
                        </a:solidFill>
                        <a:latin typeface="Arial" panose="020B0604020202020204" pitchFamily="34" charset="0"/>
                        <a:ea typeface="Avenir Next" charset="0"/>
                        <a:cs typeface="Arial" panose="020B0604020202020204" pitchFamily="34" charset="0"/>
                      </a:endParaRP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prstClr val="white">
                          <a:lumMod val="85000"/>
                        </a:prstClr>
                      </a:solidFill>
                      <a:prstDash val="solid"/>
                      <a:round/>
                      <a:headEnd type="none" w="med" len="med"/>
                      <a:tailEnd type="none" w="med" len="med"/>
                    </a:lnB>
                    <a:solidFill>
                      <a:srgbClr val="00B050"/>
                    </a:solidFill>
                  </a:tcPr>
                </a:tc>
                <a:extLst>
                  <a:ext uri="{0D108BD9-81ED-4DB2-BD59-A6C34878D82A}">
                    <a16:rowId xmlns:a16="http://schemas.microsoft.com/office/drawing/2014/main" val="1087807567"/>
                  </a:ext>
                </a:extLst>
              </a:tr>
              <a:tr h="361159">
                <a:tc>
                  <a:txBody>
                    <a:bodyPr/>
                    <a:lstStyle/>
                    <a:p>
                      <a:r>
                        <a:rPr lang="en-US" sz="900" b="1" dirty="0">
                          <a:solidFill>
                            <a:schemeClr val="tx1"/>
                          </a:solidFill>
                          <a:latin typeface="Arial" panose="020B0604020202020204" pitchFamily="34" charset="0"/>
                          <a:ea typeface="Avenir Next" charset="0"/>
                          <a:cs typeface="Arial" panose="020B0604020202020204" pitchFamily="34" charset="0"/>
                        </a:rPr>
                        <a:t>Use Cases</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l"/>
                      <a:r>
                        <a:rPr lang="en-US" sz="900" b="1" dirty="0">
                          <a:solidFill>
                            <a:schemeClr val="tx1"/>
                          </a:solidFill>
                          <a:latin typeface="Arial" panose="020B0604020202020204" pitchFamily="34" charset="0"/>
                          <a:ea typeface="Avenir Next" charset="0"/>
                          <a:cs typeface="Arial" panose="020B0604020202020204" pitchFamily="34" charset="0"/>
                        </a:rPr>
                        <a:t>Full Scope</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l"/>
                      <a:r>
                        <a:rPr lang="en-US" sz="900" b="1" dirty="0">
                          <a:solidFill>
                            <a:schemeClr val="tx1"/>
                          </a:solidFill>
                          <a:latin typeface="Arial" panose="020B0604020202020204" pitchFamily="34" charset="0"/>
                          <a:ea typeface="Avenir Next" charset="0"/>
                          <a:cs typeface="Arial" panose="020B0604020202020204" pitchFamily="34" charset="0"/>
                        </a:rPr>
                        <a:t>Implementation Scope</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517811">
                <a:tc>
                  <a:txBody>
                    <a:bodyPr/>
                    <a:lstStyle/>
                    <a:p>
                      <a:pPr marL="0" marR="0" indent="0" algn="l" defTabSz="45707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Harmony</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$ 1.95M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algn="l"/>
                      <a:r>
                        <a:rPr lang="en-US" sz="1100" b="0" dirty="0">
                          <a:solidFill>
                            <a:schemeClr val="tx1"/>
                          </a:solidFill>
                          <a:latin typeface="Arial" panose="020B0604020202020204" pitchFamily="34" charset="0"/>
                          <a:ea typeface="Avenir Next" charset="0"/>
                          <a:cs typeface="Arial" panose="020B0604020202020204" pitchFamily="34" charset="0"/>
                        </a:rPr>
                        <a:t>$ 1.95M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extLst>
                  <a:ext uri="{0D108BD9-81ED-4DB2-BD59-A6C34878D82A}">
                    <a16:rowId xmlns:a16="http://schemas.microsoft.com/office/drawing/2014/main" val="2639660146"/>
                  </a:ext>
                </a:extLst>
              </a:tr>
              <a:tr h="517811">
                <a:tc>
                  <a:txBody>
                    <a:bodyPr/>
                    <a:lstStyle/>
                    <a:p>
                      <a:pPr marL="0" marR="0" indent="0" algn="l" defTabSz="45707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Wonder Woman</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$ 1.25M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i="0" dirty="0">
                          <a:solidFill>
                            <a:schemeClr val="tx1"/>
                          </a:solidFill>
                          <a:latin typeface="Arial" panose="020B0604020202020204" pitchFamily="34" charset="0"/>
                          <a:ea typeface="Avenir Next" charset="0"/>
                          <a:cs typeface="Arial" panose="020B0604020202020204" pitchFamily="34" charset="0"/>
                        </a:rPr>
                        <a:t>$ 1.25M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extLst>
                  <a:ext uri="{0D108BD9-81ED-4DB2-BD59-A6C34878D82A}">
                    <a16:rowId xmlns:a16="http://schemas.microsoft.com/office/drawing/2014/main" val="147908338"/>
                  </a:ext>
                </a:extLst>
              </a:tr>
              <a:tr h="517811">
                <a:tc>
                  <a:txBody>
                    <a:bodyPr/>
                    <a:lstStyle/>
                    <a:p>
                      <a:pPr marL="0" marR="0" indent="0" algn="l" defTabSz="45707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Walgreens Marketing</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$ 2.40M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$ 1.50M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extLst>
                  <a:ext uri="{0D108BD9-81ED-4DB2-BD59-A6C34878D82A}">
                    <a16:rowId xmlns:a16="http://schemas.microsoft.com/office/drawing/2014/main" val="676279029"/>
                  </a:ext>
                </a:extLst>
              </a:tr>
              <a:tr h="517811">
                <a:tc>
                  <a:txBody>
                    <a:bodyPr/>
                    <a:lstStyle/>
                    <a:p>
                      <a:pPr marL="0" marR="0" indent="0" algn="l" defTabSz="457070"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Boots Marketing</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$ 1.95M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$ 1.40M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518466283"/>
                  </a:ext>
                </a:extLst>
              </a:tr>
              <a:tr h="517811">
                <a:tc>
                  <a:txBody>
                    <a:bodyPr/>
                    <a:lstStyle/>
                    <a:p>
                      <a:pPr marL="0" marR="0" indent="0" algn="l" defTabSz="45707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TOTAL:</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$ 7.60M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$ 6.10M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178410359"/>
                  </a:ext>
                </a:extLst>
              </a:tr>
            </a:tbl>
          </a:graphicData>
        </a:graphic>
      </p:graphicFrame>
      <p:cxnSp>
        <p:nvCxnSpPr>
          <p:cNvPr id="9" name="Straight Connector 8">
            <a:extLst>
              <a:ext uri="{FF2B5EF4-FFF2-40B4-BE49-F238E27FC236}">
                <a16:creationId xmlns:a16="http://schemas.microsoft.com/office/drawing/2014/main" id="{E9E7727C-E71B-6C4E-9FA1-2B523C78DD9F}"/>
              </a:ext>
            </a:extLst>
          </p:cNvPr>
          <p:cNvCxnSpPr/>
          <p:nvPr/>
        </p:nvCxnSpPr>
        <p:spPr>
          <a:xfrm>
            <a:off x="1995430" y="5297632"/>
            <a:ext cx="4857752" cy="0"/>
          </a:xfrm>
          <a:prstGeom prst="line">
            <a:avLst/>
          </a:prstGeom>
          <a:ln w="1397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C06AEA-707E-4C44-95B4-FAD661C2F7B3}"/>
              </a:ext>
            </a:extLst>
          </p:cNvPr>
          <p:cNvCxnSpPr>
            <a:cxnSpLocks/>
          </p:cNvCxnSpPr>
          <p:nvPr/>
        </p:nvCxnSpPr>
        <p:spPr>
          <a:xfrm>
            <a:off x="369655" y="4457840"/>
            <a:ext cx="4128452" cy="0"/>
          </a:xfrm>
          <a:prstGeom prst="line">
            <a:avLst/>
          </a:prstGeom>
          <a:ln w="1397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57E5A83-A6A2-2F4F-8F55-E5479C608AD8}"/>
              </a:ext>
            </a:extLst>
          </p:cNvPr>
          <p:cNvSpPr/>
          <p:nvPr/>
        </p:nvSpPr>
        <p:spPr>
          <a:xfrm>
            <a:off x="4841142" y="4265486"/>
            <a:ext cx="3617682" cy="192354"/>
          </a:xfrm>
          <a:prstGeom prst="rect">
            <a:avLst/>
          </a:prstGeom>
        </p:spPr>
        <p:txBody>
          <a:bodyPr wrap="square" lIns="68574" tIns="34287" rIns="68574" bIns="34287">
            <a:spAutoFit/>
          </a:bodyPr>
          <a:lstStyle/>
          <a:p>
            <a:pPr lvl="0" defTabSz="914400" eaLnBrk="0" fontAlgn="base" hangingPunct="0">
              <a:spcBef>
                <a:spcPct val="20000"/>
              </a:spcBef>
              <a:spcAft>
                <a:spcPct val="0"/>
              </a:spcAft>
              <a:defRPr/>
            </a:pPr>
            <a:r>
              <a:rPr lang="en-US" sz="800" dirty="0">
                <a:solidFill>
                  <a:schemeClr val="tx1">
                    <a:lumMod val="65000"/>
                    <a:lumOff val="35000"/>
                  </a:schemeClr>
                </a:solidFill>
                <a:ea typeface="MS PGothic" pitchFamily="34" charset="-128"/>
              </a:rPr>
              <a:t>*5% potential fees at risk if delays greater than 5 weeks due to Cognizant.</a:t>
            </a:r>
          </a:p>
        </p:txBody>
      </p:sp>
      <p:graphicFrame>
        <p:nvGraphicFramePr>
          <p:cNvPr id="10" name="Table 9">
            <a:extLst>
              <a:ext uri="{FF2B5EF4-FFF2-40B4-BE49-F238E27FC236}">
                <a16:creationId xmlns:a16="http://schemas.microsoft.com/office/drawing/2014/main" id="{7490F249-0556-114E-A7DE-4EB8140237FC}"/>
              </a:ext>
            </a:extLst>
          </p:cNvPr>
          <p:cNvGraphicFramePr>
            <a:graphicFrameLocks noGrp="1"/>
          </p:cNvGraphicFramePr>
          <p:nvPr>
            <p:extLst>
              <p:ext uri="{D42A27DB-BD31-4B8C-83A1-F6EECF244321}">
                <p14:modId xmlns:p14="http://schemas.microsoft.com/office/powerpoint/2010/main" val="2273121347"/>
              </p:ext>
            </p:extLst>
          </p:nvPr>
        </p:nvGraphicFramePr>
        <p:xfrm>
          <a:off x="4724605" y="1630074"/>
          <a:ext cx="4049944" cy="2282685"/>
        </p:xfrm>
        <a:graphic>
          <a:graphicData uri="http://schemas.openxmlformats.org/drawingml/2006/table">
            <a:tbl>
              <a:tblPr firstRow="1" bandRow="1">
                <a:tableStyleId>{5C22544A-7EE6-4342-B048-85BDC9FD1C3A}</a:tableStyleId>
              </a:tblPr>
              <a:tblGrid>
                <a:gridCol w="1553493">
                  <a:extLst>
                    <a:ext uri="{9D8B030D-6E8A-4147-A177-3AD203B41FA5}">
                      <a16:colId xmlns:a16="http://schemas.microsoft.com/office/drawing/2014/main" val="20000"/>
                    </a:ext>
                  </a:extLst>
                </a:gridCol>
                <a:gridCol w="1294393">
                  <a:extLst>
                    <a:ext uri="{9D8B030D-6E8A-4147-A177-3AD203B41FA5}">
                      <a16:colId xmlns:a16="http://schemas.microsoft.com/office/drawing/2014/main" val="758323521"/>
                    </a:ext>
                  </a:extLst>
                </a:gridCol>
                <a:gridCol w="1202058">
                  <a:extLst>
                    <a:ext uri="{9D8B030D-6E8A-4147-A177-3AD203B41FA5}">
                      <a16:colId xmlns:a16="http://schemas.microsoft.com/office/drawing/2014/main" val="20001"/>
                    </a:ext>
                  </a:extLst>
                </a:gridCol>
              </a:tblGrid>
              <a:tr h="362259">
                <a:tc gridSpan="3">
                  <a:txBody>
                    <a:bodyPr/>
                    <a:lstStyle/>
                    <a:p>
                      <a:pPr algn="ctr"/>
                      <a:r>
                        <a:rPr lang="en-US" sz="900" dirty="0">
                          <a:solidFill>
                            <a:schemeClr val="bg1"/>
                          </a:solidFill>
                          <a:latin typeface="Arial" panose="020B0604020202020204" pitchFamily="34" charset="0"/>
                          <a:ea typeface="Avenir Next" charset="0"/>
                          <a:cs typeface="Arial" panose="020B0604020202020204" pitchFamily="34" charset="0"/>
                        </a:rPr>
                        <a:t>PRICING FOR INTEGRATED SCOPE COGNIZANT AWARD</a:t>
                      </a:r>
                    </a:p>
                  </a:txBody>
                  <a:tcPr marL="158085" marR="15808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prstClr val="white">
                          <a:lumMod val="85000"/>
                        </a:prstClr>
                      </a:solidFill>
                      <a:prstDash val="solid"/>
                      <a:round/>
                      <a:headEnd type="none" w="med" len="med"/>
                      <a:tailEnd type="none" w="med" len="med"/>
                    </a:lnB>
                    <a:solidFill>
                      <a:srgbClr val="00B050"/>
                    </a:solidFill>
                  </a:tcPr>
                </a:tc>
                <a:tc hMerge="1">
                  <a:txBody>
                    <a:bodyPr/>
                    <a:lstStyle/>
                    <a:p>
                      <a:pPr algn="l"/>
                      <a:endParaRPr lang="en-US" sz="900" b="1" dirty="0">
                        <a:solidFill>
                          <a:schemeClr val="bg1"/>
                        </a:solidFill>
                        <a:latin typeface="Arial" panose="020B0604020202020204" pitchFamily="34" charset="0"/>
                        <a:ea typeface="Avenir Next" charset="0"/>
                        <a:cs typeface="Arial" panose="020B0604020202020204" pitchFamily="34" charset="0"/>
                      </a:endParaRP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mpd="sng">
                      <a:noFill/>
                    </a:lnT>
                    <a:lnB w="12700" cap="flat" cmpd="sng" algn="ctr">
                      <a:solidFill>
                        <a:prstClr val="white">
                          <a:lumMod val="85000"/>
                        </a:prstClr>
                      </a:solidFill>
                      <a:prstDash val="solid"/>
                      <a:round/>
                      <a:headEnd type="none" w="med" len="med"/>
                      <a:tailEnd type="none" w="med" len="med"/>
                    </a:lnB>
                    <a:solidFill>
                      <a:srgbClr val="00B050"/>
                    </a:solidFill>
                  </a:tcPr>
                </a:tc>
                <a:tc hMerge="1">
                  <a:txBody>
                    <a:bodyPr/>
                    <a:lstStyle/>
                    <a:p>
                      <a:pPr algn="l"/>
                      <a:endParaRPr lang="en-US" sz="900" b="1" dirty="0">
                        <a:solidFill>
                          <a:schemeClr val="bg1"/>
                        </a:solidFill>
                        <a:latin typeface="Arial" panose="020B0604020202020204" pitchFamily="34" charset="0"/>
                        <a:ea typeface="Avenir Next" charset="0"/>
                        <a:cs typeface="Arial" panose="020B0604020202020204" pitchFamily="34" charset="0"/>
                      </a:endParaRP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prstClr val="white">
                          <a:lumMod val="85000"/>
                        </a:prstClr>
                      </a:solidFill>
                      <a:prstDash val="solid"/>
                      <a:round/>
                      <a:headEnd type="none" w="med" len="med"/>
                      <a:tailEnd type="none" w="med" len="med"/>
                    </a:lnB>
                    <a:solidFill>
                      <a:srgbClr val="00B050"/>
                    </a:solidFill>
                  </a:tcPr>
                </a:tc>
                <a:extLst>
                  <a:ext uri="{0D108BD9-81ED-4DB2-BD59-A6C34878D82A}">
                    <a16:rowId xmlns:a16="http://schemas.microsoft.com/office/drawing/2014/main" val="452946995"/>
                  </a:ext>
                </a:extLst>
              </a:tr>
              <a:tr h="362259">
                <a:tc>
                  <a:txBody>
                    <a:bodyPr/>
                    <a:lstStyle/>
                    <a:p>
                      <a:r>
                        <a:rPr lang="en-US" sz="900" b="1" dirty="0">
                          <a:solidFill>
                            <a:schemeClr val="tx1"/>
                          </a:solidFill>
                          <a:latin typeface="Arial" panose="020B0604020202020204" pitchFamily="34" charset="0"/>
                          <a:ea typeface="Avenir Next" charset="0"/>
                          <a:cs typeface="Arial" panose="020B0604020202020204" pitchFamily="34" charset="0"/>
                        </a:rPr>
                        <a:t>Use Cases</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l"/>
                      <a:r>
                        <a:rPr lang="en-US" sz="900" b="1" dirty="0">
                          <a:solidFill>
                            <a:schemeClr val="tx1"/>
                          </a:solidFill>
                          <a:latin typeface="Arial" panose="020B0604020202020204" pitchFamily="34" charset="0"/>
                          <a:ea typeface="Avenir Next" charset="0"/>
                          <a:cs typeface="Arial" panose="020B0604020202020204" pitchFamily="34" charset="0"/>
                        </a:rPr>
                        <a:t>Full Scope</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l"/>
                      <a:r>
                        <a:rPr lang="en-US" sz="900" b="1" dirty="0">
                          <a:solidFill>
                            <a:schemeClr val="tx1"/>
                          </a:solidFill>
                          <a:latin typeface="Arial" panose="020B0604020202020204" pitchFamily="34" charset="0"/>
                          <a:ea typeface="Avenir Next" charset="0"/>
                          <a:cs typeface="Arial" panose="020B0604020202020204" pitchFamily="34" charset="0"/>
                        </a:rPr>
                        <a:t>Implementation Scope</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519389">
                <a:tc>
                  <a:txBody>
                    <a:bodyPr/>
                    <a:lstStyle/>
                    <a:p>
                      <a:pPr marL="0" marR="0" indent="0" algn="l" defTabSz="45707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TOTAL*: </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$ 6.90M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$ 5.45M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extLst>
                  <a:ext uri="{0D108BD9-81ED-4DB2-BD59-A6C34878D82A}">
                    <a16:rowId xmlns:a16="http://schemas.microsoft.com/office/drawing/2014/main" val="3511149767"/>
                  </a:ext>
                </a:extLst>
              </a:tr>
              <a:tr h="519389">
                <a:tc>
                  <a:txBody>
                    <a:bodyPr/>
                    <a:lstStyle/>
                    <a:p>
                      <a:pPr marL="0" marR="0" indent="0" algn="l" defTabSz="45707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Fees at Risk</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($ 345K)</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0" dirty="0">
                          <a:solidFill>
                            <a:schemeClr val="tx1"/>
                          </a:solidFill>
                          <a:latin typeface="Arial" panose="020B0604020202020204" pitchFamily="34" charset="0"/>
                          <a:ea typeface="Avenir Next" charset="0"/>
                          <a:cs typeface="Arial" panose="020B0604020202020204" pitchFamily="34" charset="0"/>
                        </a:rPr>
                        <a:t>($ 275K)</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12700" cap="flat" cmpd="sng" algn="ctr">
                      <a:solidFill>
                        <a:prstClr val="white">
                          <a:lumMod val="85000"/>
                        </a:prstClr>
                      </a:solidFill>
                      <a:prstDash val="solid"/>
                      <a:round/>
                      <a:headEnd type="none" w="med" len="med"/>
                      <a:tailEnd type="none" w="med" len="med"/>
                    </a:lnB>
                    <a:noFill/>
                  </a:tcPr>
                </a:tc>
                <a:extLst>
                  <a:ext uri="{0D108BD9-81ED-4DB2-BD59-A6C34878D82A}">
                    <a16:rowId xmlns:a16="http://schemas.microsoft.com/office/drawing/2014/main" val="269502837"/>
                  </a:ext>
                </a:extLst>
              </a:tr>
              <a:tr h="519389">
                <a:tc>
                  <a:txBody>
                    <a:bodyPr/>
                    <a:lstStyle/>
                    <a:p>
                      <a:pPr marL="0" marR="0" lvl="0" indent="0" algn="l" defTabSz="457070"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Potential Total Savings</a:t>
                      </a:r>
                    </a:p>
                  </a:txBody>
                  <a:tcPr marL="158085" marR="158085" marT="0" marB="0" anchor="ctr">
                    <a:lnL w="12700" cap="flat" cmpd="sng" algn="ctr">
                      <a:no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$ 1.045M</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solidFill>
                        <a:prstClr val="white">
                          <a:lumMod val="85000"/>
                        </a:prstClr>
                      </a:solid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100" b="1" dirty="0">
                          <a:solidFill>
                            <a:schemeClr val="tx1"/>
                          </a:solidFill>
                          <a:latin typeface="Arial" panose="020B0604020202020204" pitchFamily="34" charset="0"/>
                          <a:ea typeface="Avenir Next" charset="0"/>
                          <a:cs typeface="Arial" panose="020B0604020202020204" pitchFamily="34" charset="0"/>
                        </a:rPr>
                        <a:t>$ 925K</a:t>
                      </a:r>
                    </a:p>
                  </a:txBody>
                  <a:tcPr marL="158085" marR="158085" marT="0" marB="0" anchor="ctr">
                    <a:lnL w="12700" cap="flat" cmpd="sng" algn="ctr">
                      <a:solidFill>
                        <a:prstClr val="white">
                          <a:lumMod val="8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lumMod val="85000"/>
                        </a:prst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869693259"/>
                  </a:ext>
                </a:extLst>
              </a:tr>
            </a:tbl>
          </a:graphicData>
        </a:graphic>
      </p:graphicFrame>
      <p:sp>
        <p:nvSpPr>
          <p:cNvPr id="11" name="Rectangle 10">
            <a:extLst>
              <a:ext uri="{FF2B5EF4-FFF2-40B4-BE49-F238E27FC236}">
                <a16:creationId xmlns:a16="http://schemas.microsoft.com/office/drawing/2014/main" id="{8B0445DE-B058-9746-AD37-940F4C99D8AD}"/>
              </a:ext>
            </a:extLst>
          </p:cNvPr>
          <p:cNvSpPr/>
          <p:nvPr/>
        </p:nvSpPr>
        <p:spPr>
          <a:xfrm>
            <a:off x="322519" y="834648"/>
            <a:ext cx="6395051" cy="660175"/>
          </a:xfrm>
          <a:prstGeom prst="rect">
            <a:avLst/>
          </a:prstGeom>
        </p:spPr>
        <p:txBody>
          <a:bodyPr wrap="square" lIns="68574" tIns="34287" rIns="68574" bIns="34287">
            <a:spAutoFit/>
          </a:bodyPr>
          <a:lstStyle/>
          <a:p>
            <a:pPr lvl="0" defTabSz="914400" eaLnBrk="0" fontAlgn="base" hangingPunct="0">
              <a:spcBef>
                <a:spcPct val="20000"/>
              </a:spcBef>
              <a:spcAft>
                <a:spcPct val="0"/>
              </a:spcAft>
              <a:defRPr/>
            </a:pPr>
            <a:r>
              <a:rPr lang="en-US" sz="1200" b="1" dirty="0">
                <a:ea typeface="MS PGothic" pitchFamily="34" charset="-128"/>
              </a:rPr>
              <a:t>Cognizant offers an aggressive total price for end-to-end delivery and is also willing to guarantee delivery timelines via fees at risk if awarded all Project Fiore tracks.</a:t>
            </a:r>
          </a:p>
          <a:p>
            <a:pPr lvl="0" defTabSz="914400" eaLnBrk="0" fontAlgn="base" hangingPunct="0">
              <a:spcBef>
                <a:spcPct val="20000"/>
              </a:spcBef>
              <a:spcAft>
                <a:spcPct val="0"/>
              </a:spcAft>
              <a:defRPr/>
            </a:pPr>
            <a:endParaRPr lang="en-US" sz="1200" b="1" dirty="0">
              <a:solidFill>
                <a:schemeClr val="tx1">
                  <a:lumMod val="65000"/>
                  <a:lumOff val="35000"/>
                </a:schemeClr>
              </a:solidFill>
              <a:ea typeface="MS PGothic" pitchFamily="34" charset="-128"/>
            </a:endParaRPr>
          </a:p>
        </p:txBody>
      </p:sp>
    </p:spTree>
    <p:extLst>
      <p:ext uri="{BB962C8B-B14F-4D97-AF65-F5344CB8AC3E}">
        <p14:creationId xmlns:p14="http://schemas.microsoft.com/office/powerpoint/2010/main" val="21310024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9C98EA3-49DA-0142-9D85-CC417EB293FA}"/>
              </a:ext>
            </a:extLst>
          </p:cNvPr>
          <p:cNvSpPr>
            <a:spLocks noGrp="1"/>
          </p:cNvSpPr>
          <p:nvPr>
            <p:ph type="title"/>
          </p:nvPr>
        </p:nvSpPr>
        <p:spPr>
          <a:xfrm>
            <a:off x="712155" y="2221045"/>
            <a:ext cx="7957284" cy="1089529"/>
          </a:xfrm>
        </p:spPr>
        <p:txBody>
          <a:bodyPr/>
          <a:lstStyle/>
          <a:p>
            <a:r>
              <a:rPr lang="en-US" dirty="0">
                <a:solidFill>
                  <a:srgbClr val="FFFFFF"/>
                </a:solidFill>
                <a:ea typeface="Avenir Book" charset="0"/>
                <a:cs typeface="Avenir Black"/>
              </a:rPr>
              <a:t>Appendix</a:t>
            </a:r>
            <a:br>
              <a:rPr lang="en-US" dirty="0">
                <a:solidFill>
                  <a:srgbClr val="FFFFFF"/>
                </a:solidFill>
                <a:ea typeface="Avenir Book" charset="0"/>
                <a:cs typeface="Avenir Black"/>
              </a:rPr>
            </a:br>
            <a:endParaRPr lang="en-US" dirty="0"/>
          </a:p>
        </p:txBody>
      </p:sp>
      <p:sp>
        <p:nvSpPr>
          <p:cNvPr id="2" name="Footer Placeholder 1">
            <a:extLst>
              <a:ext uri="{FF2B5EF4-FFF2-40B4-BE49-F238E27FC236}">
                <a16:creationId xmlns:a16="http://schemas.microsoft.com/office/drawing/2014/main" id="{BE9CEE01-6819-D747-A2F1-04DEEC0CD711}"/>
              </a:ext>
            </a:extLst>
          </p:cNvPr>
          <p:cNvSpPr>
            <a:spLocks noGrp="1"/>
          </p:cNvSpPr>
          <p:nvPr>
            <p:ph type="ftr" sz="quarter" idx="11"/>
          </p:nvPr>
        </p:nvSpPr>
        <p:spPr/>
        <p:txBody>
          <a:bodyPr/>
          <a:lstStyle/>
          <a:p>
            <a:r>
              <a:rPr lang="en-US"/>
              <a:t>© 2020</a:t>
            </a:r>
          </a:p>
        </p:txBody>
      </p:sp>
      <p:sp>
        <p:nvSpPr>
          <p:cNvPr id="4" name="Slide Number Placeholder 3">
            <a:extLst>
              <a:ext uri="{FF2B5EF4-FFF2-40B4-BE49-F238E27FC236}">
                <a16:creationId xmlns:a16="http://schemas.microsoft.com/office/drawing/2014/main" id="{7FE07480-5BF5-B142-A419-EFE7875ED674}"/>
              </a:ext>
            </a:extLst>
          </p:cNvPr>
          <p:cNvSpPr>
            <a:spLocks noGrp="1"/>
          </p:cNvSpPr>
          <p:nvPr>
            <p:ph type="sldNum" sz="quarter" idx="12"/>
          </p:nvPr>
        </p:nvSpPr>
        <p:spPr/>
        <p:txBody>
          <a:bodyPr/>
          <a:lstStyle/>
          <a:p>
            <a:fld id="{CDEE2954-54E9-4846-B9AA-9D6731F553AF}" type="slidenum">
              <a:rPr lang="en-US" smtClean="0"/>
              <a:pPr/>
              <a:t>188</a:t>
            </a:fld>
            <a:endParaRPr lang="en-US"/>
          </a:p>
        </p:txBody>
      </p:sp>
    </p:spTree>
    <p:extLst>
      <p:ext uri="{BB962C8B-B14F-4D97-AF65-F5344CB8AC3E}">
        <p14:creationId xmlns:p14="http://schemas.microsoft.com/office/powerpoint/2010/main" val="366917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8">
            <a:extLst>
              <a:ext uri="{FF2B5EF4-FFF2-40B4-BE49-F238E27FC236}">
                <a16:creationId xmlns:a16="http://schemas.microsoft.com/office/drawing/2014/main" id="{A7EC42E5-948D-8046-BEFA-134453E1DC2A}"/>
              </a:ext>
            </a:extLst>
          </p:cNvPr>
          <p:cNvSpPr>
            <a:spLocks noGrp="1"/>
          </p:cNvSpPr>
          <p:nvPr>
            <p:ph type="title"/>
          </p:nvPr>
        </p:nvSpPr>
        <p:spPr/>
        <p:txBody>
          <a:bodyPr/>
          <a:lstStyle/>
          <a:p>
            <a:r>
              <a:rPr lang="en-US" sz="2100" dirty="0"/>
              <a:t>Program Orchestration</a:t>
            </a:r>
            <a:br>
              <a:rPr lang="en-US" sz="2100" dirty="0"/>
            </a:br>
            <a:r>
              <a:rPr lang="en-US" sz="1200" b="0" dirty="0">
                <a:solidFill>
                  <a:schemeClr val="tx1">
                    <a:lumMod val="50000"/>
                    <a:lumOff val="50000"/>
                  </a:schemeClr>
                </a:solidFill>
              </a:rPr>
              <a:t>Successful execution of H2 Fiore will require orchestration at all levels, WBA, Walgreens, Boots and respective program track.</a:t>
            </a:r>
            <a:br>
              <a:rPr lang="en-US" sz="1200" b="0" dirty="0">
                <a:solidFill>
                  <a:schemeClr val="tx1">
                    <a:lumMod val="50000"/>
                    <a:lumOff val="50000"/>
                  </a:schemeClr>
                </a:solidFill>
              </a:rPr>
            </a:br>
            <a:r>
              <a:rPr lang="en-US" sz="1200" b="0" dirty="0">
                <a:solidFill>
                  <a:schemeClr val="tx1">
                    <a:lumMod val="50000"/>
                    <a:lumOff val="50000"/>
                  </a:schemeClr>
                </a:solidFill>
              </a:rPr>
              <a:t>.</a:t>
            </a:r>
            <a:endParaRPr lang="en-US" sz="1200" dirty="0">
              <a:solidFill>
                <a:schemeClr val="tx1">
                  <a:lumMod val="50000"/>
                  <a:lumOff val="50000"/>
                </a:schemeClr>
              </a:solidFill>
            </a:endParaRP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189</a:t>
            </a:fld>
            <a:endParaRPr lang="en-US" dirty="0"/>
          </a:p>
        </p:txBody>
      </p:sp>
      <p:sp>
        <p:nvSpPr>
          <p:cNvPr id="38" name="Rectangle 37"/>
          <p:cNvSpPr/>
          <p:nvPr/>
        </p:nvSpPr>
        <p:spPr bwMode="auto">
          <a:xfrm>
            <a:off x="1507484" y="1228047"/>
            <a:ext cx="1223771" cy="412836"/>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457200"/>
            <a:r>
              <a:rPr lang="en-US" sz="800" b="1">
                <a:solidFill>
                  <a:srgbClr val="000000"/>
                </a:solidFill>
                <a:cs typeface="Calibri" panose="020F0502020204030204" pitchFamily="34" charset="0"/>
              </a:rPr>
              <a:t>Roadmap</a:t>
            </a:r>
          </a:p>
          <a:p>
            <a:pPr defTabSz="457200"/>
            <a:r>
              <a:rPr lang="en-US" sz="800" b="1">
                <a:solidFill>
                  <a:srgbClr val="000000"/>
                </a:solidFill>
                <a:cs typeface="Calibri" panose="020F0502020204030204" pitchFamily="34" charset="0"/>
              </a:rPr>
              <a:t>Design &amp; Alignment</a:t>
            </a:r>
            <a:endParaRPr lang="en-GB" sz="800" dirty="0">
              <a:solidFill>
                <a:srgbClr val="000000"/>
              </a:solidFill>
              <a:cs typeface="Calibri" panose="020F0502020204030204" pitchFamily="34" charset="0"/>
            </a:endParaRPr>
          </a:p>
        </p:txBody>
      </p:sp>
      <p:sp>
        <p:nvSpPr>
          <p:cNvPr id="39" name="Rectangle 38"/>
          <p:cNvSpPr/>
          <p:nvPr/>
        </p:nvSpPr>
        <p:spPr bwMode="auto">
          <a:xfrm>
            <a:off x="960190" y="1684479"/>
            <a:ext cx="1828800"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45720" tIns="36576" rIns="91440" bIns="34290" numCol="1" rtlCol="0" anchor="t" anchorCtr="0" compatLnSpc="1">
            <a:prstTxWarp prst="textNoShape">
              <a:avLst/>
            </a:prstTxWarp>
          </a:bodyPr>
          <a:lstStyle/>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Design a roadmap that fits WBA’s timeline.</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Based on business agreed features for each track within Walgreens and Boots</a:t>
            </a:r>
            <a:endParaRPr lang="en-GB" sz="900" dirty="0">
              <a:solidFill>
                <a:prstClr val="black"/>
              </a:solidFill>
              <a:cs typeface="Calibri" panose="020F0502020204030204" pitchFamily="34" charset="0"/>
            </a:endParaRPr>
          </a:p>
        </p:txBody>
      </p:sp>
      <p:sp>
        <p:nvSpPr>
          <p:cNvPr id="41" name="Rectangle 40"/>
          <p:cNvSpPr/>
          <p:nvPr/>
        </p:nvSpPr>
        <p:spPr bwMode="auto">
          <a:xfrm>
            <a:off x="2792608" y="1684479"/>
            <a:ext cx="1771066"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45720" tIns="36576" rIns="91440" bIns="34290" numCol="1" rtlCol="0" anchor="t" anchorCtr="0" compatLnSpc="1">
            <a:prstTxWarp prst="textNoShape">
              <a:avLst/>
            </a:prstTxWarp>
          </a:bodyPr>
          <a:lstStyle/>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Lead program &amp; track meetings</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Own and manage the integrated cutover plan </a:t>
            </a:r>
            <a:endParaRPr lang="en-GB" sz="900" dirty="0">
              <a:solidFill>
                <a:prstClr val="black"/>
              </a:solidFill>
              <a:cs typeface="Calibri" panose="020F0502020204030204" pitchFamily="34" charset="0"/>
            </a:endParaRPr>
          </a:p>
          <a:p>
            <a:pPr marL="128588" indent="-128588" defTabSz="457200">
              <a:spcBef>
                <a:spcPts val="450"/>
              </a:spcBef>
              <a:buFont typeface="Arial" panose="020B0604020202020204" pitchFamily="34" charset="0"/>
              <a:buChar char="•"/>
            </a:pPr>
            <a:r>
              <a:rPr lang="en-US" sz="900" dirty="0">
                <a:cs typeface="Calibri" panose="020F0502020204030204" pitchFamily="34" charset="0"/>
              </a:rPr>
              <a:t>OCM coordination and change adoption</a:t>
            </a:r>
          </a:p>
        </p:txBody>
      </p:sp>
      <p:sp>
        <p:nvSpPr>
          <p:cNvPr id="42" name="Rectangle 41"/>
          <p:cNvSpPr/>
          <p:nvPr/>
        </p:nvSpPr>
        <p:spPr bwMode="auto">
          <a:xfrm>
            <a:off x="3339902" y="1229030"/>
            <a:ext cx="1223771" cy="408469"/>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457200"/>
            <a:r>
              <a:rPr lang="en-US" sz="800" b="1" dirty="0">
                <a:solidFill>
                  <a:srgbClr val="000000"/>
                </a:solidFill>
                <a:cs typeface="Calibri" panose="020F0502020204030204" pitchFamily="34" charset="0"/>
              </a:rPr>
              <a:t>Orchestrate Multiple </a:t>
            </a:r>
          </a:p>
          <a:p>
            <a:pPr defTabSz="457200"/>
            <a:r>
              <a:rPr lang="en-US" sz="800" b="1" dirty="0">
                <a:solidFill>
                  <a:srgbClr val="000000"/>
                </a:solidFill>
                <a:cs typeface="Calibri" panose="020F0502020204030204" pitchFamily="34" charset="0"/>
              </a:rPr>
              <a:t>Program Tracks</a:t>
            </a:r>
            <a:endParaRPr lang="en-GB" sz="800" dirty="0">
              <a:solidFill>
                <a:srgbClr val="000000"/>
              </a:solidFill>
              <a:cs typeface="Calibri" panose="020F0502020204030204" pitchFamily="34" charset="0"/>
            </a:endParaRPr>
          </a:p>
        </p:txBody>
      </p:sp>
      <p:sp>
        <p:nvSpPr>
          <p:cNvPr id="44" name="Rectangle 43"/>
          <p:cNvSpPr/>
          <p:nvPr/>
        </p:nvSpPr>
        <p:spPr bwMode="auto">
          <a:xfrm>
            <a:off x="4620412" y="1684480"/>
            <a:ext cx="1771066"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45720" tIns="36576" rIns="91440" bIns="34290" numCol="1" rtlCol="0" anchor="t" anchorCtr="0" compatLnSpc="1">
            <a:prstTxWarp prst="textNoShape">
              <a:avLst/>
            </a:prstTxWarp>
          </a:bodyPr>
          <a:lstStyle/>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Manage the end-to-end effort</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Ensure track features are aligned with program roadmap goals</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Orchestrate with consideration to track dependencies.</a:t>
            </a:r>
          </a:p>
          <a:p>
            <a:pPr marL="128588" indent="-128588" defTabSz="457200">
              <a:spcBef>
                <a:spcPts val="450"/>
              </a:spcBef>
              <a:buFont typeface="Arial" panose="020B0604020202020204" pitchFamily="34" charset="0"/>
              <a:buChar char="•"/>
            </a:pPr>
            <a:endParaRPr lang="en-US" sz="900" dirty="0">
              <a:solidFill>
                <a:prstClr val="black"/>
              </a:solidFill>
              <a:cs typeface="Calibri" panose="020F0502020204030204" pitchFamily="34" charset="0"/>
            </a:endParaRPr>
          </a:p>
        </p:txBody>
      </p:sp>
      <p:sp>
        <p:nvSpPr>
          <p:cNvPr id="45" name="Rectangle 44"/>
          <p:cNvSpPr/>
          <p:nvPr/>
        </p:nvSpPr>
        <p:spPr bwMode="auto">
          <a:xfrm>
            <a:off x="5167706" y="1229030"/>
            <a:ext cx="1223771" cy="408469"/>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457200"/>
            <a:r>
              <a:rPr lang="en-US" sz="800" b="1">
                <a:solidFill>
                  <a:srgbClr val="000000"/>
                </a:solidFill>
                <a:cs typeface="Calibri" panose="020F0502020204030204" pitchFamily="34" charset="0"/>
              </a:rPr>
              <a:t>Planning</a:t>
            </a:r>
          </a:p>
          <a:p>
            <a:pPr defTabSz="457200"/>
            <a:r>
              <a:rPr lang="en-US" sz="800" b="1">
                <a:solidFill>
                  <a:srgbClr val="000000"/>
                </a:solidFill>
                <a:cs typeface="Calibri" panose="020F0502020204030204" pitchFamily="34" charset="0"/>
              </a:rPr>
              <a:t>Orchestration</a:t>
            </a:r>
            <a:endParaRPr lang="en-US" sz="800" b="1" dirty="0">
              <a:solidFill>
                <a:srgbClr val="000000"/>
              </a:solidFill>
              <a:cs typeface="Calibri" panose="020F0502020204030204" pitchFamily="34" charset="0"/>
            </a:endParaRPr>
          </a:p>
        </p:txBody>
      </p:sp>
      <p:sp>
        <p:nvSpPr>
          <p:cNvPr id="47" name="Rectangle 46"/>
          <p:cNvSpPr/>
          <p:nvPr/>
        </p:nvSpPr>
        <p:spPr bwMode="auto">
          <a:xfrm>
            <a:off x="1514448" y="3105561"/>
            <a:ext cx="1223771" cy="419155"/>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marL="0" marR="0" lvl="0" indent="0" defTabSz="457200" eaLnBrk="0" fontAlgn="base" latinLnBrk="0" hangingPunct="0">
              <a:lnSpc>
                <a:spcPct val="100000"/>
              </a:lnSpc>
              <a:spcBef>
                <a:spcPct val="0"/>
              </a:spcBef>
              <a:spcAft>
                <a:spcPct val="0"/>
              </a:spcAft>
              <a:buClrTx/>
              <a:buSzTx/>
              <a:buFontTx/>
              <a:buNone/>
              <a:tabLst/>
              <a:defRPr/>
            </a:pPr>
            <a:r>
              <a:rPr kumimoji="0" lang="en-GB" sz="800" b="1" i="0" strike="noStrike" kern="0" cap="none" spc="0" normalizeH="0" baseline="0" noProof="0" dirty="0">
                <a:ln>
                  <a:noFill/>
                </a:ln>
                <a:solidFill>
                  <a:srgbClr val="000000"/>
                </a:solidFill>
                <a:effectLst/>
                <a:uLnTx/>
                <a:uFillTx/>
              </a:rPr>
              <a:t>Customer Centric</a:t>
            </a:r>
          </a:p>
        </p:txBody>
      </p:sp>
      <p:sp>
        <p:nvSpPr>
          <p:cNvPr id="48" name="Rectangle 47"/>
          <p:cNvSpPr/>
          <p:nvPr/>
        </p:nvSpPr>
        <p:spPr bwMode="auto">
          <a:xfrm>
            <a:off x="967154" y="3568310"/>
            <a:ext cx="1768729"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45720" tIns="18288" rIns="91440" bIns="34290" numCol="1" rtlCol="0" anchor="t" anchorCtr="0" compatLnSpc="1">
            <a:prstTxWarp prst="textNoShape">
              <a:avLst/>
            </a:prstTxWarp>
          </a:bodyPr>
          <a:lstStyle/>
          <a:p>
            <a:pPr marL="128588" indent="-128588">
              <a:spcBef>
                <a:spcPts val="450"/>
              </a:spcBef>
              <a:buFont typeface="Arial" panose="020B0604020202020204" pitchFamily="34" charset="0"/>
              <a:buChar char="•"/>
            </a:pPr>
            <a:r>
              <a:rPr lang="en-US" sz="900" dirty="0">
                <a:solidFill>
                  <a:prstClr val="black"/>
                </a:solidFill>
                <a:cs typeface="Calibri" panose="020F0502020204030204" pitchFamily="34" charset="0"/>
              </a:rPr>
              <a:t>Business transformation focused program execution</a:t>
            </a:r>
          </a:p>
          <a:p>
            <a:pPr marL="128588" indent="-128588">
              <a:spcBef>
                <a:spcPts val="450"/>
              </a:spcBef>
              <a:buFont typeface="Arial" panose="020B0604020202020204" pitchFamily="34" charset="0"/>
              <a:buChar char="•"/>
            </a:pPr>
            <a:r>
              <a:rPr lang="en-US" sz="900" dirty="0">
                <a:solidFill>
                  <a:prstClr val="black"/>
                </a:solidFill>
                <a:cs typeface="Calibri" panose="020F0502020204030204" pitchFamily="34" charset="0"/>
              </a:rPr>
              <a:t>Experienced in delivering consumer focused digital products and services</a:t>
            </a:r>
          </a:p>
        </p:txBody>
      </p:sp>
      <p:sp>
        <p:nvSpPr>
          <p:cNvPr id="49" name="Rectangle 48"/>
          <p:cNvSpPr/>
          <p:nvPr/>
        </p:nvSpPr>
        <p:spPr bwMode="auto">
          <a:xfrm>
            <a:off x="2799572" y="3568310"/>
            <a:ext cx="1771066"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45720" tIns="18288" rIns="91440" bIns="34290" numCol="1" rtlCol="0" anchor="t" anchorCtr="0" compatLnSpc="1">
            <a:prstTxWarp prst="textNoShape">
              <a:avLst/>
            </a:prstTxWarp>
          </a:bodyPr>
          <a:lstStyle/>
          <a:p>
            <a:pPr defTabSz="457200">
              <a:spcBef>
                <a:spcPts val="450"/>
              </a:spcBef>
            </a:pPr>
            <a:r>
              <a:rPr lang="en-US" sz="900" dirty="0">
                <a:solidFill>
                  <a:prstClr val="black"/>
                </a:solidFill>
                <a:cs typeface="Calibri" panose="020F0502020204030204" pitchFamily="34" charset="0"/>
              </a:rPr>
              <a:t>Steering Committee materials</a:t>
            </a:r>
          </a:p>
          <a:p>
            <a:pPr defTabSz="457200">
              <a:spcBef>
                <a:spcPts val="450"/>
              </a:spcBef>
            </a:pPr>
            <a:r>
              <a:rPr lang="en-US" sz="900" dirty="0">
                <a:solidFill>
                  <a:prstClr val="black"/>
                </a:solidFill>
                <a:cs typeface="Calibri" panose="020F0502020204030204" pitchFamily="34" charset="0"/>
              </a:rPr>
              <a:t>Orchestrate decision making through self organized  teams, </a:t>
            </a:r>
          </a:p>
          <a:p>
            <a:pPr defTabSz="457200">
              <a:spcBef>
                <a:spcPts val="450"/>
              </a:spcBef>
            </a:pPr>
            <a:r>
              <a:rPr lang="en-US" sz="900" dirty="0">
                <a:solidFill>
                  <a:prstClr val="black"/>
                </a:solidFill>
                <a:cs typeface="Calibri" panose="020F0502020204030204" pitchFamily="34" charset="0"/>
              </a:rPr>
              <a:t>Product owner and executive communication</a:t>
            </a:r>
          </a:p>
          <a:p>
            <a:pPr defTabSz="457200">
              <a:spcBef>
                <a:spcPts val="450"/>
              </a:spcBef>
            </a:pPr>
            <a:r>
              <a:rPr lang="en-GB" sz="900" dirty="0">
                <a:solidFill>
                  <a:prstClr val="black"/>
                </a:solidFill>
                <a:cs typeface="Calibri" panose="020F0502020204030204" pitchFamily="34" charset="0"/>
              </a:rPr>
              <a:t>Manage &amp; support go-live </a:t>
            </a:r>
          </a:p>
        </p:txBody>
      </p:sp>
      <p:sp>
        <p:nvSpPr>
          <p:cNvPr id="50" name="Rectangle 49"/>
          <p:cNvSpPr/>
          <p:nvPr/>
        </p:nvSpPr>
        <p:spPr bwMode="auto">
          <a:xfrm>
            <a:off x="3346866" y="3106608"/>
            <a:ext cx="1223771" cy="414720"/>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457200"/>
            <a:r>
              <a:rPr lang="en-US" sz="800" b="1">
                <a:solidFill>
                  <a:srgbClr val="000000"/>
                </a:solidFill>
                <a:cs typeface="Calibri" panose="020F0502020204030204" pitchFamily="34" charset="0"/>
              </a:rPr>
              <a:t>Leadership Commitments</a:t>
            </a:r>
            <a:endParaRPr lang="en-GB" sz="800" dirty="0">
              <a:solidFill>
                <a:srgbClr val="000000"/>
              </a:solidFill>
              <a:cs typeface="Calibri" panose="020F0502020204030204" pitchFamily="34" charset="0"/>
            </a:endParaRPr>
          </a:p>
        </p:txBody>
      </p:sp>
      <p:sp>
        <p:nvSpPr>
          <p:cNvPr id="52" name="Rectangle 51"/>
          <p:cNvSpPr/>
          <p:nvPr/>
        </p:nvSpPr>
        <p:spPr bwMode="auto">
          <a:xfrm>
            <a:off x="4627376" y="3568311"/>
            <a:ext cx="1771066"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45720" tIns="18288" rIns="91440" bIns="34290" numCol="1" rtlCol="0" anchor="t" anchorCtr="0" compatLnSpc="1">
            <a:prstTxWarp prst="textNoShape">
              <a:avLst/>
            </a:prstTxWarp>
          </a:bodyPr>
          <a:lstStyle/>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Orchestrated approach to managing information and decision making.</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Program status reports and frequent track updates</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Digital tools for information capture &amp; actionable insights</a:t>
            </a:r>
            <a:endParaRPr lang="en-GB" sz="900" dirty="0">
              <a:solidFill>
                <a:prstClr val="black"/>
              </a:solidFill>
              <a:cs typeface="Calibri" panose="020F0502020204030204" pitchFamily="34" charset="0"/>
            </a:endParaRPr>
          </a:p>
        </p:txBody>
      </p:sp>
      <p:sp>
        <p:nvSpPr>
          <p:cNvPr id="53" name="Rectangle 52"/>
          <p:cNvSpPr/>
          <p:nvPr/>
        </p:nvSpPr>
        <p:spPr bwMode="auto">
          <a:xfrm>
            <a:off x="5174670" y="3106609"/>
            <a:ext cx="1223771" cy="414720"/>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lvl="0" defTabSz="457200" eaLnBrk="0" fontAlgn="base" hangingPunct="0">
              <a:spcBef>
                <a:spcPct val="0"/>
              </a:spcBef>
              <a:spcAft>
                <a:spcPct val="0"/>
              </a:spcAft>
              <a:defRPr/>
            </a:pPr>
            <a:r>
              <a:rPr lang="en-GB" sz="800" b="1" kern="0" dirty="0">
                <a:solidFill>
                  <a:srgbClr val="000000"/>
                </a:solidFill>
              </a:rPr>
              <a:t>Program Governance &amp; Assurance</a:t>
            </a:r>
          </a:p>
        </p:txBody>
      </p:sp>
      <p:sp>
        <p:nvSpPr>
          <p:cNvPr id="55" name="Rectangle 54"/>
          <p:cNvSpPr/>
          <p:nvPr/>
        </p:nvSpPr>
        <p:spPr bwMode="auto">
          <a:xfrm>
            <a:off x="6455167" y="1685797"/>
            <a:ext cx="1771066"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45720" tIns="36576" rIns="91440" bIns="34290" numCol="1" rtlCol="0" anchor="t" anchorCtr="0" compatLnSpc="1">
            <a:prstTxWarp prst="textNoShape">
              <a:avLst/>
            </a:prstTxWarp>
          </a:bodyPr>
          <a:lstStyle/>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Realistic KPIs that exhibit ties to business indicators</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Use of Agile metrics to measure progress against roadmap goals.</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Automated metric gathering</a:t>
            </a:r>
          </a:p>
        </p:txBody>
      </p:sp>
      <p:sp>
        <p:nvSpPr>
          <p:cNvPr id="56" name="Rectangle 55"/>
          <p:cNvSpPr/>
          <p:nvPr/>
        </p:nvSpPr>
        <p:spPr bwMode="auto">
          <a:xfrm>
            <a:off x="7002461" y="1230348"/>
            <a:ext cx="1223771" cy="408469"/>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457200"/>
            <a:r>
              <a:rPr lang="en-US" sz="800" b="1">
                <a:solidFill>
                  <a:srgbClr val="000000"/>
                </a:solidFill>
                <a:cs typeface="Calibri" panose="020F0502020204030204" pitchFamily="34" charset="0"/>
              </a:rPr>
              <a:t>Orchestrate KPIs and Metrics</a:t>
            </a:r>
            <a:endParaRPr lang="en-US" sz="800" b="1" dirty="0">
              <a:solidFill>
                <a:srgbClr val="000000"/>
              </a:solidFill>
              <a:cs typeface="Calibri" panose="020F0502020204030204" pitchFamily="34" charset="0"/>
            </a:endParaRPr>
          </a:p>
        </p:txBody>
      </p:sp>
      <p:sp>
        <p:nvSpPr>
          <p:cNvPr id="58" name="Rectangle 57"/>
          <p:cNvSpPr/>
          <p:nvPr/>
        </p:nvSpPr>
        <p:spPr bwMode="auto">
          <a:xfrm>
            <a:off x="6462131" y="3569629"/>
            <a:ext cx="1771066" cy="1143000"/>
          </a:xfrm>
          <a:prstGeom prst="rect">
            <a:avLst/>
          </a:prstGeom>
          <a:solidFill>
            <a:schemeClr val="bg1"/>
          </a:solidFill>
          <a:ln w="9525" cap="flat" cmpd="sng" algn="ctr">
            <a:noFill/>
            <a:prstDash val="solid"/>
            <a:round/>
            <a:headEnd type="none" w="med" len="med"/>
            <a:tailEnd type="none" w="med" len="med"/>
          </a:ln>
          <a:effectLst/>
        </p:spPr>
        <p:txBody>
          <a:bodyPr vert="horz" wrap="square" lIns="45720" tIns="18288" rIns="91440" bIns="34290" numCol="1" rtlCol="0" anchor="t" anchorCtr="0" compatLnSpc="1">
            <a:prstTxWarp prst="textNoShape">
              <a:avLst/>
            </a:prstTxWarp>
          </a:bodyPr>
          <a:lstStyle/>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Quality oversight by Cognizant leadership</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Adoption of agile tools to track on-time delivery and solution quality</a:t>
            </a:r>
          </a:p>
          <a:p>
            <a:pPr marL="128588" indent="-128588" defTabSz="457200">
              <a:spcBef>
                <a:spcPts val="450"/>
              </a:spcBef>
              <a:buFont typeface="Arial" panose="020B0604020202020204" pitchFamily="34" charset="0"/>
              <a:buChar char="•"/>
            </a:pPr>
            <a:r>
              <a:rPr lang="en-US" sz="900" dirty="0">
                <a:solidFill>
                  <a:prstClr val="black"/>
                </a:solidFill>
                <a:cs typeface="Calibri" panose="020F0502020204030204" pitchFamily="34" charset="0"/>
              </a:rPr>
              <a:t>Change adoption that tracks to benefit realization</a:t>
            </a:r>
            <a:endParaRPr lang="en-GB" sz="900" dirty="0">
              <a:solidFill>
                <a:prstClr val="black"/>
              </a:solidFill>
              <a:cs typeface="Calibri" panose="020F0502020204030204" pitchFamily="34" charset="0"/>
            </a:endParaRPr>
          </a:p>
        </p:txBody>
      </p:sp>
      <p:sp>
        <p:nvSpPr>
          <p:cNvPr id="59" name="Rectangle 58"/>
          <p:cNvSpPr/>
          <p:nvPr/>
        </p:nvSpPr>
        <p:spPr bwMode="auto">
          <a:xfrm>
            <a:off x="7009425" y="3107927"/>
            <a:ext cx="1223771" cy="414720"/>
          </a:xfrm>
          <a:prstGeom prst="rect">
            <a:avLst/>
          </a:prstGeom>
          <a:solidFill>
            <a:schemeClr val="bg1"/>
          </a:solidFill>
          <a:ln w="9525" cap="flat" cmpd="sng" algn="ctr">
            <a:solidFill>
              <a:schemeClr val="bg2">
                <a:lumMod val="75000"/>
              </a:schemeClr>
            </a:solid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457200"/>
            <a:r>
              <a:rPr lang="en-US" sz="800" b="1" dirty="0">
                <a:solidFill>
                  <a:srgbClr val="000000"/>
                </a:solidFill>
                <a:cs typeface="Calibri" panose="020F0502020204030204" pitchFamily="34" charset="0"/>
              </a:rPr>
              <a:t>Program Delivery</a:t>
            </a:r>
          </a:p>
          <a:p>
            <a:pPr defTabSz="457200"/>
            <a:r>
              <a:rPr lang="en-US" sz="800" b="1" dirty="0">
                <a:solidFill>
                  <a:srgbClr val="000000"/>
                </a:solidFill>
                <a:cs typeface="Calibri" panose="020F0502020204030204" pitchFamily="34" charset="0"/>
              </a:rPr>
              <a:t>Excellence</a:t>
            </a:r>
            <a:endParaRPr lang="en-GB" sz="800" dirty="0">
              <a:solidFill>
                <a:srgbClr val="000000"/>
              </a:solidFill>
              <a:cs typeface="Calibri" panose="020F0502020204030204" pitchFamily="34" charset="0"/>
            </a:endParaRPr>
          </a:p>
        </p:txBody>
      </p:sp>
      <p:pic>
        <p:nvPicPr>
          <p:cNvPr id="61" name="Picture 1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67234" y="1210489"/>
            <a:ext cx="411479" cy="41148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28368" y="3057361"/>
            <a:ext cx="479114"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3" name="Table 62"/>
          <p:cNvGraphicFramePr>
            <a:graphicFrameLocks noGrp="1"/>
          </p:cNvGraphicFramePr>
          <p:nvPr/>
        </p:nvGraphicFramePr>
        <p:xfrm>
          <a:off x="990600" y="971161"/>
          <a:ext cx="7259080" cy="220980"/>
        </p:xfrm>
        <a:graphic>
          <a:graphicData uri="http://schemas.openxmlformats.org/drawingml/2006/table">
            <a:tbl>
              <a:tblPr firstRow="1" bandRow="1"/>
              <a:tblGrid>
                <a:gridCol w="1814770">
                  <a:extLst>
                    <a:ext uri="{9D8B030D-6E8A-4147-A177-3AD203B41FA5}">
                      <a16:colId xmlns:a16="http://schemas.microsoft.com/office/drawing/2014/main" val="20000"/>
                    </a:ext>
                  </a:extLst>
                </a:gridCol>
                <a:gridCol w="1814770">
                  <a:extLst>
                    <a:ext uri="{9D8B030D-6E8A-4147-A177-3AD203B41FA5}">
                      <a16:colId xmlns:a16="http://schemas.microsoft.com/office/drawing/2014/main" val="20001"/>
                    </a:ext>
                  </a:extLst>
                </a:gridCol>
                <a:gridCol w="1814770">
                  <a:extLst>
                    <a:ext uri="{9D8B030D-6E8A-4147-A177-3AD203B41FA5}">
                      <a16:colId xmlns:a16="http://schemas.microsoft.com/office/drawing/2014/main" val="20002"/>
                    </a:ext>
                  </a:extLst>
                </a:gridCol>
                <a:gridCol w="1814770">
                  <a:extLst>
                    <a:ext uri="{9D8B030D-6E8A-4147-A177-3AD203B41FA5}">
                      <a16:colId xmlns:a16="http://schemas.microsoft.com/office/drawing/2014/main" val="20003"/>
                    </a:ext>
                  </a:extLst>
                </a:gridCol>
              </a:tblGrid>
              <a:tr h="160020">
                <a:tc>
                  <a:txBody>
                    <a:bodyPr/>
                    <a:lstStyle>
                      <a:lvl1pPr marL="0" algn="l" defTabSz="342902" rtl="0" eaLnBrk="1" latinLnBrk="0" hangingPunct="1">
                        <a:defRPr sz="1300" b="1" kern="1200">
                          <a:solidFill>
                            <a:schemeClr val="lt1"/>
                          </a:solidFill>
                          <a:latin typeface="Arial" panose="020B0604020202020204"/>
                        </a:defRPr>
                      </a:lvl1pPr>
                      <a:lvl2pPr marL="342902" algn="l" defTabSz="342902" rtl="0" eaLnBrk="1" latinLnBrk="0" hangingPunct="1">
                        <a:defRPr sz="1300" b="1" kern="1200">
                          <a:solidFill>
                            <a:schemeClr val="lt1"/>
                          </a:solidFill>
                          <a:latin typeface="Arial" panose="020B0604020202020204"/>
                        </a:defRPr>
                      </a:lvl2pPr>
                      <a:lvl3pPr marL="685805" algn="l" defTabSz="342902" rtl="0" eaLnBrk="1" latinLnBrk="0" hangingPunct="1">
                        <a:defRPr sz="1300" b="1" kern="1200">
                          <a:solidFill>
                            <a:schemeClr val="lt1"/>
                          </a:solidFill>
                          <a:latin typeface="Arial" panose="020B0604020202020204"/>
                        </a:defRPr>
                      </a:lvl3pPr>
                      <a:lvl4pPr marL="1028707" algn="l" defTabSz="342902" rtl="0" eaLnBrk="1" latinLnBrk="0" hangingPunct="1">
                        <a:defRPr sz="1300" b="1" kern="1200">
                          <a:solidFill>
                            <a:schemeClr val="lt1"/>
                          </a:solidFill>
                          <a:latin typeface="Arial" panose="020B0604020202020204"/>
                        </a:defRPr>
                      </a:lvl4pPr>
                      <a:lvl5pPr marL="1371609" algn="l" defTabSz="342902" rtl="0" eaLnBrk="1" latinLnBrk="0" hangingPunct="1">
                        <a:defRPr sz="1300" b="1" kern="1200">
                          <a:solidFill>
                            <a:schemeClr val="lt1"/>
                          </a:solidFill>
                          <a:latin typeface="Arial" panose="020B0604020202020204"/>
                        </a:defRPr>
                      </a:lvl5pPr>
                      <a:lvl6pPr marL="1714511" algn="l" defTabSz="342902" rtl="0" eaLnBrk="1" latinLnBrk="0" hangingPunct="1">
                        <a:defRPr sz="1300" b="1" kern="1200">
                          <a:solidFill>
                            <a:schemeClr val="lt1"/>
                          </a:solidFill>
                          <a:latin typeface="Arial" panose="020B0604020202020204"/>
                        </a:defRPr>
                      </a:lvl6pPr>
                      <a:lvl7pPr marL="2057414" algn="l" defTabSz="342902" rtl="0" eaLnBrk="1" latinLnBrk="0" hangingPunct="1">
                        <a:defRPr sz="1300" b="1" kern="1200">
                          <a:solidFill>
                            <a:schemeClr val="lt1"/>
                          </a:solidFill>
                          <a:latin typeface="Arial" panose="020B0604020202020204"/>
                        </a:defRPr>
                      </a:lvl7pPr>
                      <a:lvl8pPr marL="2400316" algn="l" defTabSz="342902" rtl="0" eaLnBrk="1" latinLnBrk="0" hangingPunct="1">
                        <a:defRPr sz="1300" b="1" kern="1200">
                          <a:solidFill>
                            <a:schemeClr val="lt1"/>
                          </a:solidFill>
                          <a:latin typeface="Arial" panose="020B0604020202020204"/>
                        </a:defRPr>
                      </a:lvl8pPr>
                      <a:lvl9pPr marL="2743219" algn="l" defTabSz="342902" rtl="0" eaLnBrk="1" latinLnBrk="0" hangingPunct="1">
                        <a:defRPr sz="1300" b="1" kern="1200">
                          <a:solidFill>
                            <a:schemeClr val="lt1"/>
                          </a:solidFill>
                          <a:latin typeface="Arial" panose="020B0604020202020204"/>
                        </a:defRPr>
                      </a:lvl9pPr>
                    </a:lstStyle>
                    <a:p>
                      <a:pPr algn="ctr"/>
                      <a:r>
                        <a:rPr lang="en-US" sz="1000" i="0" dirty="0">
                          <a:solidFill>
                            <a:schemeClr val="bg1"/>
                          </a:solidFill>
                        </a:rPr>
                        <a:t>Vision/Mission</a:t>
                      </a:r>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342902" rtl="0" eaLnBrk="1" latinLnBrk="0" hangingPunct="1">
                        <a:defRPr sz="1300" b="1" kern="1200">
                          <a:solidFill>
                            <a:schemeClr val="lt1"/>
                          </a:solidFill>
                          <a:latin typeface="Arial" panose="020B0604020202020204"/>
                        </a:defRPr>
                      </a:lvl1pPr>
                      <a:lvl2pPr marL="342902" algn="l" defTabSz="342902" rtl="0" eaLnBrk="1" latinLnBrk="0" hangingPunct="1">
                        <a:defRPr sz="1300" b="1" kern="1200">
                          <a:solidFill>
                            <a:schemeClr val="lt1"/>
                          </a:solidFill>
                          <a:latin typeface="Arial" panose="020B0604020202020204"/>
                        </a:defRPr>
                      </a:lvl2pPr>
                      <a:lvl3pPr marL="685805" algn="l" defTabSz="342902" rtl="0" eaLnBrk="1" latinLnBrk="0" hangingPunct="1">
                        <a:defRPr sz="1300" b="1" kern="1200">
                          <a:solidFill>
                            <a:schemeClr val="lt1"/>
                          </a:solidFill>
                          <a:latin typeface="Arial" panose="020B0604020202020204"/>
                        </a:defRPr>
                      </a:lvl3pPr>
                      <a:lvl4pPr marL="1028707" algn="l" defTabSz="342902" rtl="0" eaLnBrk="1" latinLnBrk="0" hangingPunct="1">
                        <a:defRPr sz="1300" b="1" kern="1200">
                          <a:solidFill>
                            <a:schemeClr val="lt1"/>
                          </a:solidFill>
                          <a:latin typeface="Arial" panose="020B0604020202020204"/>
                        </a:defRPr>
                      </a:lvl4pPr>
                      <a:lvl5pPr marL="1371609" algn="l" defTabSz="342902" rtl="0" eaLnBrk="1" latinLnBrk="0" hangingPunct="1">
                        <a:defRPr sz="1300" b="1" kern="1200">
                          <a:solidFill>
                            <a:schemeClr val="lt1"/>
                          </a:solidFill>
                          <a:latin typeface="Arial" panose="020B0604020202020204"/>
                        </a:defRPr>
                      </a:lvl5pPr>
                      <a:lvl6pPr marL="1714511" algn="l" defTabSz="342902" rtl="0" eaLnBrk="1" latinLnBrk="0" hangingPunct="1">
                        <a:defRPr sz="1300" b="1" kern="1200">
                          <a:solidFill>
                            <a:schemeClr val="lt1"/>
                          </a:solidFill>
                          <a:latin typeface="Arial" panose="020B0604020202020204"/>
                        </a:defRPr>
                      </a:lvl6pPr>
                      <a:lvl7pPr marL="2057414" algn="l" defTabSz="342902" rtl="0" eaLnBrk="1" latinLnBrk="0" hangingPunct="1">
                        <a:defRPr sz="1300" b="1" kern="1200">
                          <a:solidFill>
                            <a:schemeClr val="lt1"/>
                          </a:solidFill>
                          <a:latin typeface="Arial" panose="020B0604020202020204"/>
                        </a:defRPr>
                      </a:lvl7pPr>
                      <a:lvl8pPr marL="2400316" algn="l" defTabSz="342902" rtl="0" eaLnBrk="1" latinLnBrk="0" hangingPunct="1">
                        <a:defRPr sz="1300" b="1" kern="1200">
                          <a:solidFill>
                            <a:schemeClr val="lt1"/>
                          </a:solidFill>
                          <a:latin typeface="Arial" panose="020B0604020202020204"/>
                        </a:defRPr>
                      </a:lvl8pPr>
                      <a:lvl9pPr marL="2743219" algn="l" defTabSz="342902" rtl="0" eaLnBrk="1" latinLnBrk="0" hangingPunct="1">
                        <a:defRPr sz="1300" b="1" kern="1200">
                          <a:solidFill>
                            <a:schemeClr val="lt1"/>
                          </a:solidFill>
                          <a:latin typeface="Arial" panose="020B0604020202020204"/>
                        </a:defRPr>
                      </a:lvl9pPr>
                    </a:lstStyle>
                    <a:p>
                      <a:pPr algn="ctr"/>
                      <a:r>
                        <a:rPr lang="en-US" sz="1000" i="0" dirty="0">
                          <a:solidFill>
                            <a:schemeClr val="bg1"/>
                          </a:solidFill>
                        </a:rPr>
                        <a:t>Workstream Complexity</a:t>
                      </a:r>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342902" rtl="0" eaLnBrk="1" latinLnBrk="0" hangingPunct="1">
                        <a:defRPr sz="1300" b="1" kern="1200">
                          <a:solidFill>
                            <a:schemeClr val="lt1"/>
                          </a:solidFill>
                          <a:latin typeface="Arial" panose="020B0604020202020204"/>
                        </a:defRPr>
                      </a:lvl1pPr>
                      <a:lvl2pPr marL="342902" algn="l" defTabSz="342902" rtl="0" eaLnBrk="1" latinLnBrk="0" hangingPunct="1">
                        <a:defRPr sz="1300" b="1" kern="1200">
                          <a:solidFill>
                            <a:schemeClr val="lt1"/>
                          </a:solidFill>
                          <a:latin typeface="Arial" panose="020B0604020202020204"/>
                        </a:defRPr>
                      </a:lvl2pPr>
                      <a:lvl3pPr marL="685805" algn="l" defTabSz="342902" rtl="0" eaLnBrk="1" latinLnBrk="0" hangingPunct="1">
                        <a:defRPr sz="1300" b="1" kern="1200">
                          <a:solidFill>
                            <a:schemeClr val="lt1"/>
                          </a:solidFill>
                          <a:latin typeface="Arial" panose="020B0604020202020204"/>
                        </a:defRPr>
                      </a:lvl3pPr>
                      <a:lvl4pPr marL="1028707" algn="l" defTabSz="342902" rtl="0" eaLnBrk="1" latinLnBrk="0" hangingPunct="1">
                        <a:defRPr sz="1300" b="1" kern="1200">
                          <a:solidFill>
                            <a:schemeClr val="lt1"/>
                          </a:solidFill>
                          <a:latin typeface="Arial" panose="020B0604020202020204"/>
                        </a:defRPr>
                      </a:lvl4pPr>
                      <a:lvl5pPr marL="1371609" algn="l" defTabSz="342902" rtl="0" eaLnBrk="1" latinLnBrk="0" hangingPunct="1">
                        <a:defRPr sz="1300" b="1" kern="1200">
                          <a:solidFill>
                            <a:schemeClr val="lt1"/>
                          </a:solidFill>
                          <a:latin typeface="Arial" panose="020B0604020202020204"/>
                        </a:defRPr>
                      </a:lvl5pPr>
                      <a:lvl6pPr marL="1714511" algn="l" defTabSz="342902" rtl="0" eaLnBrk="1" latinLnBrk="0" hangingPunct="1">
                        <a:defRPr sz="1300" b="1" kern="1200">
                          <a:solidFill>
                            <a:schemeClr val="lt1"/>
                          </a:solidFill>
                          <a:latin typeface="Arial" panose="020B0604020202020204"/>
                        </a:defRPr>
                      </a:lvl6pPr>
                      <a:lvl7pPr marL="2057414" algn="l" defTabSz="342902" rtl="0" eaLnBrk="1" latinLnBrk="0" hangingPunct="1">
                        <a:defRPr sz="1300" b="1" kern="1200">
                          <a:solidFill>
                            <a:schemeClr val="lt1"/>
                          </a:solidFill>
                          <a:latin typeface="Arial" panose="020B0604020202020204"/>
                        </a:defRPr>
                      </a:lvl7pPr>
                      <a:lvl8pPr marL="2400316" algn="l" defTabSz="342902" rtl="0" eaLnBrk="1" latinLnBrk="0" hangingPunct="1">
                        <a:defRPr sz="1300" b="1" kern="1200">
                          <a:solidFill>
                            <a:schemeClr val="lt1"/>
                          </a:solidFill>
                          <a:latin typeface="Arial" panose="020B0604020202020204"/>
                        </a:defRPr>
                      </a:lvl8pPr>
                      <a:lvl9pPr marL="2743219" algn="l" defTabSz="342902" rtl="0" eaLnBrk="1" latinLnBrk="0" hangingPunct="1">
                        <a:defRPr sz="1300" b="1" kern="1200">
                          <a:solidFill>
                            <a:schemeClr val="lt1"/>
                          </a:solidFill>
                          <a:latin typeface="Arial" panose="020B0604020202020204"/>
                        </a:defRPr>
                      </a:lvl9pPr>
                    </a:lstStyle>
                    <a:p>
                      <a:pPr algn="ctr"/>
                      <a:r>
                        <a:rPr lang="en-US" sz="1000" i="0" dirty="0">
                          <a:solidFill>
                            <a:schemeClr val="bg1"/>
                          </a:solidFill>
                        </a:rPr>
                        <a:t>Planning Excellence</a:t>
                      </a:r>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342902" rtl="0" eaLnBrk="1" latinLnBrk="0" hangingPunct="1">
                        <a:defRPr sz="1300" b="1" kern="1200">
                          <a:solidFill>
                            <a:schemeClr val="lt1"/>
                          </a:solidFill>
                          <a:latin typeface="Arial" panose="020B0604020202020204"/>
                        </a:defRPr>
                      </a:lvl1pPr>
                      <a:lvl2pPr marL="342902" algn="l" defTabSz="342902" rtl="0" eaLnBrk="1" latinLnBrk="0" hangingPunct="1">
                        <a:defRPr sz="1300" b="1" kern="1200">
                          <a:solidFill>
                            <a:schemeClr val="lt1"/>
                          </a:solidFill>
                          <a:latin typeface="Arial" panose="020B0604020202020204"/>
                        </a:defRPr>
                      </a:lvl2pPr>
                      <a:lvl3pPr marL="685805" algn="l" defTabSz="342902" rtl="0" eaLnBrk="1" latinLnBrk="0" hangingPunct="1">
                        <a:defRPr sz="1300" b="1" kern="1200">
                          <a:solidFill>
                            <a:schemeClr val="lt1"/>
                          </a:solidFill>
                          <a:latin typeface="Arial" panose="020B0604020202020204"/>
                        </a:defRPr>
                      </a:lvl3pPr>
                      <a:lvl4pPr marL="1028707" algn="l" defTabSz="342902" rtl="0" eaLnBrk="1" latinLnBrk="0" hangingPunct="1">
                        <a:defRPr sz="1300" b="1" kern="1200">
                          <a:solidFill>
                            <a:schemeClr val="lt1"/>
                          </a:solidFill>
                          <a:latin typeface="Arial" panose="020B0604020202020204"/>
                        </a:defRPr>
                      </a:lvl4pPr>
                      <a:lvl5pPr marL="1371609" algn="l" defTabSz="342902" rtl="0" eaLnBrk="1" latinLnBrk="0" hangingPunct="1">
                        <a:defRPr sz="1300" b="1" kern="1200">
                          <a:solidFill>
                            <a:schemeClr val="lt1"/>
                          </a:solidFill>
                          <a:latin typeface="Arial" panose="020B0604020202020204"/>
                        </a:defRPr>
                      </a:lvl5pPr>
                      <a:lvl6pPr marL="1714511" algn="l" defTabSz="342902" rtl="0" eaLnBrk="1" latinLnBrk="0" hangingPunct="1">
                        <a:defRPr sz="1300" b="1" kern="1200">
                          <a:solidFill>
                            <a:schemeClr val="lt1"/>
                          </a:solidFill>
                          <a:latin typeface="Arial" panose="020B0604020202020204"/>
                        </a:defRPr>
                      </a:lvl6pPr>
                      <a:lvl7pPr marL="2057414" algn="l" defTabSz="342902" rtl="0" eaLnBrk="1" latinLnBrk="0" hangingPunct="1">
                        <a:defRPr sz="1300" b="1" kern="1200">
                          <a:solidFill>
                            <a:schemeClr val="lt1"/>
                          </a:solidFill>
                          <a:latin typeface="Arial" panose="020B0604020202020204"/>
                        </a:defRPr>
                      </a:lvl7pPr>
                      <a:lvl8pPr marL="2400316" algn="l" defTabSz="342902" rtl="0" eaLnBrk="1" latinLnBrk="0" hangingPunct="1">
                        <a:defRPr sz="1300" b="1" kern="1200">
                          <a:solidFill>
                            <a:schemeClr val="lt1"/>
                          </a:solidFill>
                          <a:latin typeface="Arial" panose="020B0604020202020204"/>
                        </a:defRPr>
                      </a:lvl8pPr>
                      <a:lvl9pPr marL="2743219" algn="l" defTabSz="342902" rtl="0" eaLnBrk="1" latinLnBrk="0" hangingPunct="1">
                        <a:defRPr sz="1300" b="1" kern="1200">
                          <a:solidFill>
                            <a:schemeClr val="lt1"/>
                          </a:solidFill>
                          <a:latin typeface="Arial" panose="020B0604020202020204"/>
                        </a:defRPr>
                      </a:lvl9pPr>
                    </a:lstStyle>
                    <a:p>
                      <a:pPr algn="ctr"/>
                      <a:r>
                        <a:rPr lang="en-US" sz="1000" i="0" dirty="0">
                          <a:solidFill>
                            <a:schemeClr val="bg1"/>
                          </a:solidFill>
                        </a:rPr>
                        <a:t>Measurement</a:t>
                      </a:r>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graphicFrame>
        <p:nvGraphicFramePr>
          <p:cNvPr id="64" name="Table 63"/>
          <p:cNvGraphicFramePr>
            <a:graphicFrameLocks noGrp="1"/>
          </p:cNvGraphicFramePr>
          <p:nvPr/>
        </p:nvGraphicFramePr>
        <p:xfrm>
          <a:off x="974116" y="2862826"/>
          <a:ext cx="7259080" cy="220980"/>
        </p:xfrm>
        <a:graphic>
          <a:graphicData uri="http://schemas.openxmlformats.org/drawingml/2006/table">
            <a:tbl>
              <a:tblPr firstRow="1" bandRow="1"/>
              <a:tblGrid>
                <a:gridCol w="1814770">
                  <a:extLst>
                    <a:ext uri="{9D8B030D-6E8A-4147-A177-3AD203B41FA5}">
                      <a16:colId xmlns:a16="http://schemas.microsoft.com/office/drawing/2014/main" val="20000"/>
                    </a:ext>
                  </a:extLst>
                </a:gridCol>
                <a:gridCol w="1814770">
                  <a:extLst>
                    <a:ext uri="{9D8B030D-6E8A-4147-A177-3AD203B41FA5}">
                      <a16:colId xmlns:a16="http://schemas.microsoft.com/office/drawing/2014/main" val="20001"/>
                    </a:ext>
                  </a:extLst>
                </a:gridCol>
                <a:gridCol w="1814770">
                  <a:extLst>
                    <a:ext uri="{9D8B030D-6E8A-4147-A177-3AD203B41FA5}">
                      <a16:colId xmlns:a16="http://schemas.microsoft.com/office/drawing/2014/main" val="20002"/>
                    </a:ext>
                  </a:extLst>
                </a:gridCol>
                <a:gridCol w="1814770">
                  <a:extLst>
                    <a:ext uri="{9D8B030D-6E8A-4147-A177-3AD203B41FA5}">
                      <a16:colId xmlns:a16="http://schemas.microsoft.com/office/drawing/2014/main" val="20003"/>
                    </a:ext>
                  </a:extLst>
                </a:gridCol>
              </a:tblGrid>
              <a:tr h="160020">
                <a:tc>
                  <a:txBody>
                    <a:bodyPr/>
                    <a:lstStyle>
                      <a:lvl1pPr marL="0" algn="l" defTabSz="342902" rtl="0" eaLnBrk="1" latinLnBrk="0" hangingPunct="1">
                        <a:defRPr sz="1300" b="1" kern="1200">
                          <a:solidFill>
                            <a:schemeClr val="lt1"/>
                          </a:solidFill>
                          <a:latin typeface="Arial" panose="020B0604020202020204"/>
                        </a:defRPr>
                      </a:lvl1pPr>
                      <a:lvl2pPr marL="342902" algn="l" defTabSz="342902" rtl="0" eaLnBrk="1" latinLnBrk="0" hangingPunct="1">
                        <a:defRPr sz="1300" b="1" kern="1200">
                          <a:solidFill>
                            <a:schemeClr val="lt1"/>
                          </a:solidFill>
                          <a:latin typeface="Arial" panose="020B0604020202020204"/>
                        </a:defRPr>
                      </a:lvl2pPr>
                      <a:lvl3pPr marL="685805" algn="l" defTabSz="342902" rtl="0" eaLnBrk="1" latinLnBrk="0" hangingPunct="1">
                        <a:defRPr sz="1300" b="1" kern="1200">
                          <a:solidFill>
                            <a:schemeClr val="lt1"/>
                          </a:solidFill>
                          <a:latin typeface="Arial" panose="020B0604020202020204"/>
                        </a:defRPr>
                      </a:lvl3pPr>
                      <a:lvl4pPr marL="1028707" algn="l" defTabSz="342902" rtl="0" eaLnBrk="1" latinLnBrk="0" hangingPunct="1">
                        <a:defRPr sz="1300" b="1" kern="1200">
                          <a:solidFill>
                            <a:schemeClr val="lt1"/>
                          </a:solidFill>
                          <a:latin typeface="Arial" panose="020B0604020202020204"/>
                        </a:defRPr>
                      </a:lvl4pPr>
                      <a:lvl5pPr marL="1371609" algn="l" defTabSz="342902" rtl="0" eaLnBrk="1" latinLnBrk="0" hangingPunct="1">
                        <a:defRPr sz="1300" b="1" kern="1200">
                          <a:solidFill>
                            <a:schemeClr val="lt1"/>
                          </a:solidFill>
                          <a:latin typeface="Arial" panose="020B0604020202020204"/>
                        </a:defRPr>
                      </a:lvl5pPr>
                      <a:lvl6pPr marL="1714511" algn="l" defTabSz="342902" rtl="0" eaLnBrk="1" latinLnBrk="0" hangingPunct="1">
                        <a:defRPr sz="1300" b="1" kern="1200">
                          <a:solidFill>
                            <a:schemeClr val="lt1"/>
                          </a:solidFill>
                          <a:latin typeface="Arial" panose="020B0604020202020204"/>
                        </a:defRPr>
                      </a:lvl6pPr>
                      <a:lvl7pPr marL="2057414" algn="l" defTabSz="342902" rtl="0" eaLnBrk="1" latinLnBrk="0" hangingPunct="1">
                        <a:defRPr sz="1300" b="1" kern="1200">
                          <a:solidFill>
                            <a:schemeClr val="lt1"/>
                          </a:solidFill>
                          <a:latin typeface="Arial" panose="020B0604020202020204"/>
                        </a:defRPr>
                      </a:lvl7pPr>
                      <a:lvl8pPr marL="2400316" algn="l" defTabSz="342902" rtl="0" eaLnBrk="1" latinLnBrk="0" hangingPunct="1">
                        <a:defRPr sz="1300" b="1" kern="1200">
                          <a:solidFill>
                            <a:schemeClr val="lt1"/>
                          </a:solidFill>
                          <a:latin typeface="Arial" panose="020B0604020202020204"/>
                        </a:defRPr>
                      </a:lvl8pPr>
                      <a:lvl9pPr marL="2743219" algn="l" defTabSz="342902" rtl="0" eaLnBrk="1" latinLnBrk="0" hangingPunct="1">
                        <a:defRPr sz="1300" b="1" kern="1200">
                          <a:solidFill>
                            <a:schemeClr val="lt1"/>
                          </a:solidFill>
                          <a:latin typeface="Arial" panose="020B0604020202020204"/>
                        </a:defRPr>
                      </a:lvl9pPr>
                    </a:lstStyle>
                    <a:p>
                      <a:pPr algn="ctr"/>
                      <a:r>
                        <a:rPr lang="en-US" sz="1000" dirty="0"/>
                        <a:t>Business Transformation</a:t>
                      </a:r>
                      <a:endParaRPr lang="en-US" sz="1000" i="1" dirty="0">
                        <a:solidFill>
                          <a:schemeClr val="tx2"/>
                        </a:solidFill>
                      </a:endParaRPr>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342902" rtl="0" eaLnBrk="1" latinLnBrk="0" hangingPunct="1">
                        <a:defRPr sz="1300" b="1" kern="1200">
                          <a:solidFill>
                            <a:schemeClr val="lt1"/>
                          </a:solidFill>
                          <a:latin typeface="Arial" panose="020B0604020202020204"/>
                        </a:defRPr>
                      </a:lvl1pPr>
                      <a:lvl2pPr marL="342902" algn="l" defTabSz="342902" rtl="0" eaLnBrk="1" latinLnBrk="0" hangingPunct="1">
                        <a:defRPr sz="1300" b="1" kern="1200">
                          <a:solidFill>
                            <a:schemeClr val="lt1"/>
                          </a:solidFill>
                          <a:latin typeface="Arial" panose="020B0604020202020204"/>
                        </a:defRPr>
                      </a:lvl2pPr>
                      <a:lvl3pPr marL="685805" algn="l" defTabSz="342902" rtl="0" eaLnBrk="1" latinLnBrk="0" hangingPunct="1">
                        <a:defRPr sz="1300" b="1" kern="1200">
                          <a:solidFill>
                            <a:schemeClr val="lt1"/>
                          </a:solidFill>
                          <a:latin typeface="Arial" panose="020B0604020202020204"/>
                        </a:defRPr>
                      </a:lvl3pPr>
                      <a:lvl4pPr marL="1028707" algn="l" defTabSz="342902" rtl="0" eaLnBrk="1" latinLnBrk="0" hangingPunct="1">
                        <a:defRPr sz="1300" b="1" kern="1200">
                          <a:solidFill>
                            <a:schemeClr val="lt1"/>
                          </a:solidFill>
                          <a:latin typeface="Arial" panose="020B0604020202020204"/>
                        </a:defRPr>
                      </a:lvl4pPr>
                      <a:lvl5pPr marL="1371609" algn="l" defTabSz="342902" rtl="0" eaLnBrk="1" latinLnBrk="0" hangingPunct="1">
                        <a:defRPr sz="1300" b="1" kern="1200">
                          <a:solidFill>
                            <a:schemeClr val="lt1"/>
                          </a:solidFill>
                          <a:latin typeface="Arial" panose="020B0604020202020204"/>
                        </a:defRPr>
                      </a:lvl5pPr>
                      <a:lvl6pPr marL="1714511" algn="l" defTabSz="342902" rtl="0" eaLnBrk="1" latinLnBrk="0" hangingPunct="1">
                        <a:defRPr sz="1300" b="1" kern="1200">
                          <a:solidFill>
                            <a:schemeClr val="lt1"/>
                          </a:solidFill>
                          <a:latin typeface="Arial" panose="020B0604020202020204"/>
                        </a:defRPr>
                      </a:lvl6pPr>
                      <a:lvl7pPr marL="2057414" algn="l" defTabSz="342902" rtl="0" eaLnBrk="1" latinLnBrk="0" hangingPunct="1">
                        <a:defRPr sz="1300" b="1" kern="1200">
                          <a:solidFill>
                            <a:schemeClr val="lt1"/>
                          </a:solidFill>
                          <a:latin typeface="Arial" panose="020B0604020202020204"/>
                        </a:defRPr>
                      </a:lvl7pPr>
                      <a:lvl8pPr marL="2400316" algn="l" defTabSz="342902" rtl="0" eaLnBrk="1" latinLnBrk="0" hangingPunct="1">
                        <a:defRPr sz="1300" b="1" kern="1200">
                          <a:solidFill>
                            <a:schemeClr val="lt1"/>
                          </a:solidFill>
                          <a:latin typeface="Arial" panose="020B0604020202020204"/>
                        </a:defRPr>
                      </a:lvl8pPr>
                      <a:lvl9pPr marL="2743219" algn="l" defTabSz="342902" rtl="0" eaLnBrk="1" latinLnBrk="0" hangingPunct="1">
                        <a:defRPr sz="1300" b="1" kern="1200">
                          <a:solidFill>
                            <a:schemeClr val="lt1"/>
                          </a:solidFill>
                          <a:latin typeface="Arial" panose="020B0604020202020204"/>
                        </a:defRPr>
                      </a:lvl9pPr>
                    </a:lstStyle>
                    <a:p>
                      <a:pPr algn="ctr"/>
                      <a:r>
                        <a:rPr lang="en-US" sz="1000" dirty="0"/>
                        <a:t>Communication</a:t>
                      </a:r>
                      <a:endParaRPr lang="en-US" sz="1000" i="1" dirty="0">
                        <a:solidFill>
                          <a:schemeClr val="tx2"/>
                        </a:solidFill>
                      </a:endParaRPr>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342902" rtl="0" eaLnBrk="1" latinLnBrk="0" hangingPunct="1">
                        <a:defRPr sz="1300" b="1" kern="1200">
                          <a:solidFill>
                            <a:schemeClr val="lt1"/>
                          </a:solidFill>
                          <a:latin typeface="Arial" panose="020B0604020202020204"/>
                        </a:defRPr>
                      </a:lvl1pPr>
                      <a:lvl2pPr marL="342902" algn="l" defTabSz="342902" rtl="0" eaLnBrk="1" latinLnBrk="0" hangingPunct="1">
                        <a:defRPr sz="1300" b="1" kern="1200">
                          <a:solidFill>
                            <a:schemeClr val="lt1"/>
                          </a:solidFill>
                          <a:latin typeface="Arial" panose="020B0604020202020204"/>
                        </a:defRPr>
                      </a:lvl2pPr>
                      <a:lvl3pPr marL="685805" algn="l" defTabSz="342902" rtl="0" eaLnBrk="1" latinLnBrk="0" hangingPunct="1">
                        <a:defRPr sz="1300" b="1" kern="1200">
                          <a:solidFill>
                            <a:schemeClr val="lt1"/>
                          </a:solidFill>
                          <a:latin typeface="Arial" panose="020B0604020202020204"/>
                        </a:defRPr>
                      </a:lvl3pPr>
                      <a:lvl4pPr marL="1028707" algn="l" defTabSz="342902" rtl="0" eaLnBrk="1" latinLnBrk="0" hangingPunct="1">
                        <a:defRPr sz="1300" b="1" kern="1200">
                          <a:solidFill>
                            <a:schemeClr val="lt1"/>
                          </a:solidFill>
                          <a:latin typeface="Arial" panose="020B0604020202020204"/>
                        </a:defRPr>
                      </a:lvl4pPr>
                      <a:lvl5pPr marL="1371609" algn="l" defTabSz="342902" rtl="0" eaLnBrk="1" latinLnBrk="0" hangingPunct="1">
                        <a:defRPr sz="1300" b="1" kern="1200">
                          <a:solidFill>
                            <a:schemeClr val="lt1"/>
                          </a:solidFill>
                          <a:latin typeface="Arial" panose="020B0604020202020204"/>
                        </a:defRPr>
                      </a:lvl5pPr>
                      <a:lvl6pPr marL="1714511" algn="l" defTabSz="342902" rtl="0" eaLnBrk="1" latinLnBrk="0" hangingPunct="1">
                        <a:defRPr sz="1300" b="1" kern="1200">
                          <a:solidFill>
                            <a:schemeClr val="lt1"/>
                          </a:solidFill>
                          <a:latin typeface="Arial" panose="020B0604020202020204"/>
                        </a:defRPr>
                      </a:lvl6pPr>
                      <a:lvl7pPr marL="2057414" algn="l" defTabSz="342902" rtl="0" eaLnBrk="1" latinLnBrk="0" hangingPunct="1">
                        <a:defRPr sz="1300" b="1" kern="1200">
                          <a:solidFill>
                            <a:schemeClr val="lt1"/>
                          </a:solidFill>
                          <a:latin typeface="Arial" panose="020B0604020202020204"/>
                        </a:defRPr>
                      </a:lvl7pPr>
                      <a:lvl8pPr marL="2400316" algn="l" defTabSz="342902" rtl="0" eaLnBrk="1" latinLnBrk="0" hangingPunct="1">
                        <a:defRPr sz="1300" b="1" kern="1200">
                          <a:solidFill>
                            <a:schemeClr val="lt1"/>
                          </a:solidFill>
                          <a:latin typeface="Arial" panose="020B0604020202020204"/>
                        </a:defRPr>
                      </a:lvl8pPr>
                      <a:lvl9pPr marL="2743219" algn="l" defTabSz="342902" rtl="0" eaLnBrk="1" latinLnBrk="0" hangingPunct="1">
                        <a:defRPr sz="1300" b="1" kern="1200">
                          <a:solidFill>
                            <a:schemeClr val="lt1"/>
                          </a:solidFill>
                          <a:latin typeface="Arial" panose="020B0604020202020204"/>
                        </a:defRPr>
                      </a:lvl9pPr>
                    </a:lstStyle>
                    <a:p>
                      <a:pPr algn="ctr"/>
                      <a:r>
                        <a:rPr lang="en-US" sz="1000" dirty="0"/>
                        <a:t>Governance</a:t>
                      </a:r>
                      <a:endParaRPr lang="en-US" sz="1000" i="1" dirty="0">
                        <a:solidFill>
                          <a:schemeClr val="tx2"/>
                        </a:solidFill>
                      </a:endParaRPr>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tc>
                  <a:txBody>
                    <a:bodyPr/>
                    <a:lstStyle>
                      <a:lvl1pPr marL="0" algn="l" defTabSz="342902" rtl="0" eaLnBrk="1" latinLnBrk="0" hangingPunct="1">
                        <a:defRPr sz="1300" b="1" kern="1200">
                          <a:solidFill>
                            <a:schemeClr val="lt1"/>
                          </a:solidFill>
                          <a:latin typeface="Arial" panose="020B0604020202020204"/>
                        </a:defRPr>
                      </a:lvl1pPr>
                      <a:lvl2pPr marL="342902" algn="l" defTabSz="342902" rtl="0" eaLnBrk="1" latinLnBrk="0" hangingPunct="1">
                        <a:defRPr sz="1300" b="1" kern="1200">
                          <a:solidFill>
                            <a:schemeClr val="lt1"/>
                          </a:solidFill>
                          <a:latin typeface="Arial" panose="020B0604020202020204"/>
                        </a:defRPr>
                      </a:lvl2pPr>
                      <a:lvl3pPr marL="685805" algn="l" defTabSz="342902" rtl="0" eaLnBrk="1" latinLnBrk="0" hangingPunct="1">
                        <a:defRPr sz="1300" b="1" kern="1200">
                          <a:solidFill>
                            <a:schemeClr val="lt1"/>
                          </a:solidFill>
                          <a:latin typeface="Arial" panose="020B0604020202020204"/>
                        </a:defRPr>
                      </a:lvl3pPr>
                      <a:lvl4pPr marL="1028707" algn="l" defTabSz="342902" rtl="0" eaLnBrk="1" latinLnBrk="0" hangingPunct="1">
                        <a:defRPr sz="1300" b="1" kern="1200">
                          <a:solidFill>
                            <a:schemeClr val="lt1"/>
                          </a:solidFill>
                          <a:latin typeface="Arial" panose="020B0604020202020204"/>
                        </a:defRPr>
                      </a:lvl4pPr>
                      <a:lvl5pPr marL="1371609" algn="l" defTabSz="342902" rtl="0" eaLnBrk="1" latinLnBrk="0" hangingPunct="1">
                        <a:defRPr sz="1300" b="1" kern="1200">
                          <a:solidFill>
                            <a:schemeClr val="lt1"/>
                          </a:solidFill>
                          <a:latin typeface="Arial" panose="020B0604020202020204"/>
                        </a:defRPr>
                      </a:lvl5pPr>
                      <a:lvl6pPr marL="1714511" algn="l" defTabSz="342902" rtl="0" eaLnBrk="1" latinLnBrk="0" hangingPunct="1">
                        <a:defRPr sz="1300" b="1" kern="1200">
                          <a:solidFill>
                            <a:schemeClr val="lt1"/>
                          </a:solidFill>
                          <a:latin typeface="Arial" panose="020B0604020202020204"/>
                        </a:defRPr>
                      </a:lvl6pPr>
                      <a:lvl7pPr marL="2057414" algn="l" defTabSz="342902" rtl="0" eaLnBrk="1" latinLnBrk="0" hangingPunct="1">
                        <a:defRPr sz="1300" b="1" kern="1200">
                          <a:solidFill>
                            <a:schemeClr val="lt1"/>
                          </a:solidFill>
                          <a:latin typeface="Arial" panose="020B0604020202020204"/>
                        </a:defRPr>
                      </a:lvl7pPr>
                      <a:lvl8pPr marL="2400316" algn="l" defTabSz="342902" rtl="0" eaLnBrk="1" latinLnBrk="0" hangingPunct="1">
                        <a:defRPr sz="1300" b="1" kern="1200">
                          <a:solidFill>
                            <a:schemeClr val="lt1"/>
                          </a:solidFill>
                          <a:latin typeface="Arial" panose="020B0604020202020204"/>
                        </a:defRPr>
                      </a:lvl8pPr>
                      <a:lvl9pPr marL="2743219" algn="l" defTabSz="342902" rtl="0" eaLnBrk="1" latinLnBrk="0" hangingPunct="1">
                        <a:defRPr sz="1300" b="1" kern="1200">
                          <a:solidFill>
                            <a:schemeClr val="lt1"/>
                          </a:solidFill>
                          <a:latin typeface="Arial" panose="020B0604020202020204"/>
                        </a:defRPr>
                      </a:lvl9pPr>
                    </a:lstStyle>
                    <a:p>
                      <a:pPr algn="ctr"/>
                      <a:r>
                        <a:rPr lang="en-US" sz="1000" dirty="0"/>
                        <a:t>Delivery Quality</a:t>
                      </a:r>
                      <a:endParaRPr lang="en-US" sz="1000" i="1" dirty="0">
                        <a:solidFill>
                          <a:schemeClr val="tx2"/>
                        </a:solidFill>
                      </a:endParaRPr>
                    </a:p>
                  </a:txBody>
                  <a:tcPr marL="68580" marR="68580" marT="34290" marB="3429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bl>
          </a:graphicData>
        </a:graphic>
      </p:graphicFrame>
      <p:pic>
        <p:nvPicPr>
          <p:cNvPr id="65" name="Picture 6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37542" y="1281590"/>
            <a:ext cx="339946" cy="329849"/>
          </a:xfrm>
          <a:prstGeom prst="rect">
            <a:avLst/>
          </a:prstGeom>
        </p:spPr>
      </p:pic>
      <p:pic>
        <p:nvPicPr>
          <p:cNvPr id="66" name="Picture 6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37542" y="3088681"/>
            <a:ext cx="460379" cy="427495"/>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17495" y="1289686"/>
            <a:ext cx="529370" cy="274662"/>
          </a:xfrm>
          <a:prstGeom prst="rect">
            <a:avLst/>
          </a:prstGeom>
        </p:spPr>
      </p:pic>
      <p:pic>
        <p:nvPicPr>
          <p:cNvPr id="68" name="Picture 67"/>
          <p:cNvPicPr>
            <a:picLocks noChangeAspect="1"/>
          </p:cNvPicPr>
          <p:nvPr/>
        </p:nvPicPr>
        <p:blipFill>
          <a:blip r:embed="rId7"/>
          <a:stretch>
            <a:fillRect/>
          </a:stretch>
        </p:blipFill>
        <p:spPr>
          <a:xfrm>
            <a:off x="1044843" y="1239052"/>
            <a:ext cx="373646" cy="390825"/>
          </a:xfrm>
          <a:prstGeom prst="rect">
            <a:avLst/>
          </a:prstGeom>
        </p:spPr>
      </p:pic>
      <p:pic>
        <p:nvPicPr>
          <p:cNvPr id="69" name="Picture 6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823581" y="3110196"/>
            <a:ext cx="523265" cy="365534"/>
          </a:xfrm>
          <a:prstGeom prst="rect">
            <a:avLst/>
          </a:prstGeom>
        </p:spPr>
      </p:pic>
      <p:pic>
        <p:nvPicPr>
          <p:cNvPr id="70" name="Picture 69"/>
          <p:cNvPicPr>
            <a:picLocks noChangeAspect="1"/>
          </p:cNvPicPr>
          <p:nvPr/>
        </p:nvPicPr>
        <p:blipFill>
          <a:blip r:embed="rId9"/>
          <a:stretch>
            <a:fillRect/>
          </a:stretch>
        </p:blipFill>
        <p:spPr>
          <a:xfrm>
            <a:off x="4654703" y="3056607"/>
            <a:ext cx="463531" cy="494433"/>
          </a:xfrm>
          <a:prstGeom prst="rect">
            <a:avLst/>
          </a:prstGeom>
        </p:spPr>
      </p:pic>
    </p:spTree>
    <p:extLst>
      <p:ext uri="{BB962C8B-B14F-4D97-AF65-F5344CB8AC3E}">
        <p14:creationId xmlns:p14="http://schemas.microsoft.com/office/powerpoint/2010/main" val="3796168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00" dirty="0"/>
              <a:t>And organize into integrated, self-reliant, agile pods to ensure collaboration &amp; alignment across the workstreams </a:t>
            </a:r>
          </a:p>
        </p:txBody>
      </p:sp>
      <p:sp>
        <p:nvSpPr>
          <p:cNvPr id="24" name="Footer Placeholder 1">
            <a:extLst>
              <a:ext uri="{FF2B5EF4-FFF2-40B4-BE49-F238E27FC236}">
                <a16:creationId xmlns:a16="http://schemas.microsoft.com/office/drawing/2014/main" id="{A5BDEA0E-249C-4F47-B300-EA0D9C4082C6}"/>
              </a:ext>
            </a:extLst>
          </p:cNvPr>
          <p:cNvSpPr>
            <a:spLocks noGrp="1"/>
          </p:cNvSpPr>
          <p:nvPr>
            <p:ph type="ftr" sz="quarter" idx="12"/>
          </p:nvPr>
        </p:nvSpPr>
        <p:spPr/>
        <p:txBody>
          <a:bodyPr/>
          <a:lstStyle>
            <a:lvl1pPr>
              <a:defRPr>
                <a:solidFill>
                  <a:schemeClr val="tx1">
                    <a:lumMod val="50000"/>
                    <a:lumOff val="50000"/>
                  </a:schemeClr>
                </a:solidFill>
              </a:defRPr>
            </a:lvl1pPr>
          </a:lstStyle>
          <a:p>
            <a:r>
              <a:rPr lang="en-US"/>
              <a:t>© 2020</a:t>
            </a:r>
          </a:p>
        </p:txBody>
      </p:sp>
      <p:sp>
        <p:nvSpPr>
          <p:cNvPr id="25" name="Slide Number Placeholder 5">
            <a:extLst>
              <a:ext uri="{FF2B5EF4-FFF2-40B4-BE49-F238E27FC236}">
                <a16:creationId xmlns:a16="http://schemas.microsoft.com/office/drawing/2014/main" id="{1E8E78B9-B157-BD41-BE59-DCFAE1C0AE11}"/>
              </a:ext>
            </a:extLst>
          </p:cNvPr>
          <p:cNvSpPr>
            <a:spLocks noGrp="1"/>
          </p:cNvSpPr>
          <p:nvPr>
            <p:ph type="sldNum" sz="quarter" idx="13"/>
          </p:nvPr>
        </p:nvSpPr>
        <p:spPr/>
        <p:txBody>
          <a:bodyPr/>
          <a:lstStyle>
            <a:lvl1pPr>
              <a:defRPr>
                <a:solidFill>
                  <a:schemeClr val="tx1">
                    <a:lumMod val="50000"/>
                    <a:lumOff val="50000"/>
                  </a:schemeClr>
                </a:solidFill>
              </a:defRPr>
            </a:lvl1pPr>
          </a:lstStyle>
          <a:p>
            <a:fld id="{CDEE2954-54E9-4846-B9AA-9D6731F553AF}" type="slidenum">
              <a:rPr lang="en-US" smtClean="0"/>
              <a:pPr/>
              <a:t>19</a:t>
            </a:fld>
            <a:endParaRPr lang="en-US" dirty="0"/>
          </a:p>
        </p:txBody>
      </p:sp>
      <p:sp>
        <p:nvSpPr>
          <p:cNvPr id="67" name="Google Shape;719;p150">
            <a:extLst>
              <a:ext uri="{FF2B5EF4-FFF2-40B4-BE49-F238E27FC236}">
                <a16:creationId xmlns:a16="http://schemas.microsoft.com/office/drawing/2014/main" id="{B259956D-C549-284C-B40A-C6C2D686FF02}"/>
              </a:ext>
            </a:extLst>
          </p:cNvPr>
          <p:cNvSpPr txBox="1"/>
          <p:nvPr/>
        </p:nvSpPr>
        <p:spPr>
          <a:xfrm>
            <a:off x="583241" y="1588313"/>
            <a:ext cx="1845414" cy="231521"/>
          </a:xfrm>
          <a:prstGeom prst="rect">
            <a:avLst/>
          </a:prstGeom>
          <a:noFill/>
          <a:ln>
            <a:noFill/>
          </a:ln>
        </p:spPr>
        <p:txBody>
          <a:bodyPr spcFirstLastPara="1" wrap="square" lIns="0" tIns="0" rIns="0" bIns="0" anchor="t" anchorCtr="0">
            <a:noAutofit/>
          </a:bodyPr>
          <a:lstStyle/>
          <a:p>
            <a:pPr algn="ctr" defTabSz="457178">
              <a:buClr>
                <a:srgbClr val="0033A0"/>
              </a:buClr>
              <a:buSzPts val="1100"/>
              <a:defRPr/>
            </a:pPr>
            <a:r>
              <a:rPr lang="en" sz="1800" b="1" dirty="0">
                <a:solidFill>
                  <a:srgbClr val="172B3F"/>
                </a:solidFill>
                <a:ea typeface="Open Sans"/>
                <a:cs typeface="Open Sans"/>
                <a:sym typeface="Open Sans"/>
              </a:rPr>
              <a:t>The Pod Model</a:t>
            </a:r>
            <a:endParaRPr sz="1800" b="1" dirty="0">
              <a:solidFill>
                <a:srgbClr val="FFFFFF"/>
              </a:solidFill>
              <a:ea typeface="Open Sans"/>
              <a:cs typeface="Open Sans"/>
              <a:sym typeface="Open Sans"/>
            </a:endParaRPr>
          </a:p>
        </p:txBody>
      </p:sp>
      <p:grpSp>
        <p:nvGrpSpPr>
          <p:cNvPr id="82" name="Google Shape;735;p150">
            <a:extLst>
              <a:ext uri="{FF2B5EF4-FFF2-40B4-BE49-F238E27FC236}">
                <a16:creationId xmlns:a16="http://schemas.microsoft.com/office/drawing/2014/main" id="{060205E8-A5A8-CE4B-A158-C082FBB13512}"/>
              </a:ext>
            </a:extLst>
          </p:cNvPr>
          <p:cNvGrpSpPr/>
          <p:nvPr/>
        </p:nvGrpSpPr>
        <p:grpSpPr>
          <a:xfrm>
            <a:off x="2913526" y="1427976"/>
            <a:ext cx="2811128" cy="2811248"/>
            <a:chOff x="3218660" y="1755149"/>
            <a:chExt cx="2783997" cy="2783479"/>
          </a:xfrm>
        </p:grpSpPr>
        <p:grpSp>
          <p:nvGrpSpPr>
            <p:cNvPr id="84" name="Google Shape;739;p150">
              <a:extLst>
                <a:ext uri="{FF2B5EF4-FFF2-40B4-BE49-F238E27FC236}">
                  <a16:creationId xmlns:a16="http://schemas.microsoft.com/office/drawing/2014/main" id="{47247D64-9ED9-5844-B1FD-F60A7FB8F41E}"/>
                </a:ext>
              </a:extLst>
            </p:cNvPr>
            <p:cNvGrpSpPr/>
            <p:nvPr/>
          </p:nvGrpSpPr>
          <p:grpSpPr>
            <a:xfrm>
              <a:off x="3218660" y="1755149"/>
              <a:ext cx="2783997" cy="2783478"/>
              <a:chOff x="2961450" y="1317890"/>
              <a:chExt cx="3221100" cy="3220500"/>
            </a:xfrm>
          </p:grpSpPr>
          <p:sp>
            <p:nvSpPr>
              <p:cNvPr id="92" name="Google Shape;740;p150">
                <a:extLst>
                  <a:ext uri="{FF2B5EF4-FFF2-40B4-BE49-F238E27FC236}">
                    <a16:creationId xmlns:a16="http://schemas.microsoft.com/office/drawing/2014/main" id="{B884D2F6-BF11-F045-A798-B8FB99A61F41}"/>
                  </a:ext>
                </a:extLst>
              </p:cNvPr>
              <p:cNvSpPr/>
              <p:nvPr/>
            </p:nvSpPr>
            <p:spPr>
              <a:xfrm>
                <a:off x="2961450" y="1317890"/>
                <a:ext cx="3221100" cy="3220500"/>
              </a:xfrm>
              <a:prstGeom prst="ellipse">
                <a:avLst/>
              </a:prstGeom>
              <a:noFill/>
              <a:ln>
                <a:solidFill>
                  <a:srgbClr val="00B050"/>
                </a:solidFill>
              </a:ln>
            </p:spPr>
            <p:txBody>
              <a:bodyPr spcFirstLastPara="1" wrap="square" lIns="91425" tIns="91425" rIns="91425" bIns="91425" anchor="ctr" anchorCtr="0">
                <a:noAutofit/>
              </a:bodyPr>
              <a:lstStyle/>
              <a:p>
                <a:pPr defTabSz="457178">
                  <a:defRPr/>
                </a:pPr>
                <a:endParaRPr sz="1600">
                  <a:solidFill>
                    <a:srgbClr val="0033A0"/>
                  </a:solidFill>
                </a:endParaRPr>
              </a:p>
            </p:txBody>
          </p:sp>
          <p:sp>
            <p:nvSpPr>
              <p:cNvPr id="93" name="Google Shape;741;p150">
                <a:extLst>
                  <a:ext uri="{FF2B5EF4-FFF2-40B4-BE49-F238E27FC236}">
                    <a16:creationId xmlns:a16="http://schemas.microsoft.com/office/drawing/2014/main" id="{A04944FB-1090-CD44-A708-D5F55DDB81E2}"/>
                  </a:ext>
                </a:extLst>
              </p:cNvPr>
              <p:cNvSpPr txBox="1"/>
              <p:nvPr/>
            </p:nvSpPr>
            <p:spPr>
              <a:xfrm>
                <a:off x="3783000" y="1688926"/>
                <a:ext cx="1577999" cy="299694"/>
              </a:xfrm>
              <a:prstGeom prst="rect">
                <a:avLst/>
              </a:prstGeom>
              <a:noFill/>
              <a:ln>
                <a:noFill/>
              </a:ln>
            </p:spPr>
            <p:txBody>
              <a:bodyPr spcFirstLastPara="1" wrap="square" lIns="91440" tIns="45720" rIns="91440" bIns="45720" anchor="ctr" anchorCtr="0">
                <a:spAutoFit/>
              </a:bodyPr>
              <a:lstStyle/>
              <a:p>
                <a:pPr algn="ctr" defTabSz="457178">
                  <a:defRPr/>
                </a:pPr>
                <a:r>
                  <a:rPr lang="en" sz="1100" b="1">
                    <a:solidFill>
                      <a:schemeClr val="tx1">
                        <a:lumMod val="85000"/>
                        <a:lumOff val="15000"/>
                      </a:schemeClr>
                    </a:solidFill>
                    <a:ea typeface="Calibri"/>
                    <a:cs typeface="Calibri"/>
                    <a:sym typeface="Calibri"/>
                  </a:rPr>
                  <a:t>Pod Framework</a:t>
                </a:r>
                <a:endParaRPr sz="1100" b="1">
                  <a:solidFill>
                    <a:schemeClr val="tx1">
                      <a:lumMod val="85000"/>
                      <a:lumOff val="15000"/>
                    </a:schemeClr>
                  </a:solidFill>
                  <a:ea typeface="Calibri"/>
                  <a:cs typeface="Calibri"/>
                  <a:sym typeface="Calibri"/>
                </a:endParaRPr>
              </a:p>
            </p:txBody>
          </p:sp>
        </p:grpSp>
        <p:grpSp>
          <p:nvGrpSpPr>
            <p:cNvPr id="85" name="Google Shape;742;p150">
              <a:extLst>
                <a:ext uri="{FF2B5EF4-FFF2-40B4-BE49-F238E27FC236}">
                  <a16:creationId xmlns:a16="http://schemas.microsoft.com/office/drawing/2014/main" id="{114C5ACE-7335-DB4A-9E02-DE2459FA0937}"/>
                </a:ext>
              </a:extLst>
            </p:cNvPr>
            <p:cNvGrpSpPr/>
            <p:nvPr/>
          </p:nvGrpSpPr>
          <p:grpSpPr>
            <a:xfrm>
              <a:off x="3599168" y="2515647"/>
              <a:ext cx="2022981" cy="2022981"/>
              <a:chOff x="3401700" y="2197790"/>
              <a:chExt cx="2340600" cy="2340600"/>
            </a:xfrm>
          </p:grpSpPr>
          <p:sp>
            <p:nvSpPr>
              <p:cNvPr id="90" name="Google Shape;743;p150">
                <a:extLst>
                  <a:ext uri="{FF2B5EF4-FFF2-40B4-BE49-F238E27FC236}">
                    <a16:creationId xmlns:a16="http://schemas.microsoft.com/office/drawing/2014/main" id="{78D5FE41-0EB3-A041-A7CC-8EBF91865543}"/>
                  </a:ext>
                </a:extLst>
              </p:cNvPr>
              <p:cNvSpPr/>
              <p:nvPr/>
            </p:nvSpPr>
            <p:spPr>
              <a:xfrm>
                <a:off x="3401700" y="2197790"/>
                <a:ext cx="2340600" cy="2340600"/>
              </a:xfrm>
              <a:prstGeom prst="ellipse">
                <a:avLst/>
              </a:prstGeom>
              <a:noFill/>
              <a:ln>
                <a:solidFill>
                  <a:srgbClr val="00B050"/>
                </a:solidFill>
              </a:ln>
            </p:spPr>
            <p:txBody>
              <a:bodyPr spcFirstLastPara="1" wrap="square" lIns="91425" tIns="91425" rIns="91425" bIns="91425" anchor="ctr" anchorCtr="0">
                <a:noAutofit/>
              </a:bodyPr>
              <a:lstStyle/>
              <a:p>
                <a:pPr defTabSz="457178">
                  <a:defRPr/>
                </a:pPr>
                <a:endParaRPr sz="1600">
                  <a:solidFill>
                    <a:srgbClr val="0033A0"/>
                  </a:solidFill>
                </a:endParaRPr>
              </a:p>
            </p:txBody>
          </p:sp>
          <p:sp>
            <p:nvSpPr>
              <p:cNvPr id="91" name="Google Shape;744;p150">
                <a:extLst>
                  <a:ext uri="{FF2B5EF4-FFF2-40B4-BE49-F238E27FC236}">
                    <a16:creationId xmlns:a16="http://schemas.microsoft.com/office/drawing/2014/main" id="{47CE645B-3AB6-3C4A-A6C2-13242EF1B7D2}"/>
                  </a:ext>
                </a:extLst>
              </p:cNvPr>
              <p:cNvSpPr txBox="1"/>
              <p:nvPr/>
            </p:nvSpPr>
            <p:spPr>
              <a:xfrm>
                <a:off x="3792862" y="2503267"/>
                <a:ext cx="1558276" cy="493614"/>
              </a:xfrm>
              <a:prstGeom prst="rect">
                <a:avLst/>
              </a:prstGeom>
              <a:noFill/>
              <a:ln>
                <a:noFill/>
              </a:ln>
            </p:spPr>
            <p:txBody>
              <a:bodyPr spcFirstLastPara="1" wrap="square" lIns="91440" tIns="45720" rIns="91440" bIns="45720" anchor="ctr" anchorCtr="0">
                <a:spAutoFit/>
              </a:bodyPr>
              <a:lstStyle/>
              <a:p>
                <a:pPr algn="ctr" defTabSz="457178">
                  <a:defRPr/>
                </a:pPr>
                <a:r>
                  <a:rPr lang="en" sz="1100" b="1">
                    <a:solidFill>
                      <a:schemeClr val="tx1">
                        <a:lumMod val="85000"/>
                        <a:lumOff val="15000"/>
                      </a:schemeClr>
                    </a:solidFill>
                    <a:ea typeface="Calibri"/>
                    <a:cs typeface="Calibri"/>
                    <a:sym typeface="Calibri"/>
                  </a:rPr>
                  <a:t>Development Framework</a:t>
                </a:r>
                <a:endParaRPr sz="1100" b="1">
                  <a:solidFill>
                    <a:schemeClr val="tx1">
                      <a:lumMod val="85000"/>
                      <a:lumOff val="15000"/>
                    </a:schemeClr>
                  </a:solidFill>
                  <a:ea typeface="Calibri"/>
                  <a:cs typeface="Calibri"/>
                  <a:sym typeface="Calibri"/>
                </a:endParaRPr>
              </a:p>
            </p:txBody>
          </p:sp>
        </p:grpSp>
        <p:grpSp>
          <p:nvGrpSpPr>
            <p:cNvPr id="86" name="Google Shape;745;p150">
              <a:extLst>
                <a:ext uri="{FF2B5EF4-FFF2-40B4-BE49-F238E27FC236}">
                  <a16:creationId xmlns:a16="http://schemas.microsoft.com/office/drawing/2014/main" id="{E42D230E-6EDF-1B4A-AFA1-580622B23203}"/>
                </a:ext>
              </a:extLst>
            </p:cNvPr>
            <p:cNvGrpSpPr/>
            <p:nvPr/>
          </p:nvGrpSpPr>
          <p:grpSpPr>
            <a:xfrm>
              <a:off x="3972416" y="3261883"/>
              <a:ext cx="1276485" cy="1276744"/>
              <a:chOff x="3833550" y="3061190"/>
              <a:chExt cx="1476900" cy="1477200"/>
            </a:xfrm>
          </p:grpSpPr>
          <p:sp>
            <p:nvSpPr>
              <p:cNvPr id="88" name="Google Shape;746;p150">
                <a:extLst>
                  <a:ext uri="{FF2B5EF4-FFF2-40B4-BE49-F238E27FC236}">
                    <a16:creationId xmlns:a16="http://schemas.microsoft.com/office/drawing/2014/main" id="{FDA997F1-E98D-5748-A7A1-624A4E039013}"/>
                  </a:ext>
                </a:extLst>
              </p:cNvPr>
              <p:cNvSpPr/>
              <p:nvPr/>
            </p:nvSpPr>
            <p:spPr>
              <a:xfrm>
                <a:off x="3833550" y="3061190"/>
                <a:ext cx="1476900" cy="1477200"/>
              </a:xfrm>
              <a:prstGeom prst="ellipse">
                <a:avLst/>
              </a:prstGeom>
              <a:noFill/>
              <a:ln>
                <a:solidFill>
                  <a:srgbClr val="00B050"/>
                </a:solidFill>
              </a:ln>
            </p:spPr>
            <p:txBody>
              <a:bodyPr spcFirstLastPara="1" wrap="square" lIns="91425" tIns="91425" rIns="91425" bIns="91425" anchor="ctr" anchorCtr="0">
                <a:noAutofit/>
              </a:bodyPr>
              <a:lstStyle/>
              <a:p>
                <a:pPr defTabSz="457178">
                  <a:defRPr/>
                </a:pPr>
                <a:endParaRPr sz="1600">
                  <a:solidFill>
                    <a:srgbClr val="0033A0"/>
                  </a:solidFill>
                </a:endParaRPr>
              </a:p>
            </p:txBody>
          </p:sp>
          <p:sp>
            <p:nvSpPr>
              <p:cNvPr id="89" name="Google Shape;747;p150">
                <a:extLst>
                  <a:ext uri="{FF2B5EF4-FFF2-40B4-BE49-F238E27FC236}">
                    <a16:creationId xmlns:a16="http://schemas.microsoft.com/office/drawing/2014/main" id="{6ADA99CE-F4F7-7546-B92E-0687A278920E}"/>
                  </a:ext>
                </a:extLst>
              </p:cNvPr>
              <p:cNvSpPr txBox="1"/>
              <p:nvPr/>
            </p:nvSpPr>
            <p:spPr>
              <a:xfrm>
                <a:off x="3957000" y="3351188"/>
                <a:ext cx="1230000" cy="299694"/>
              </a:xfrm>
              <a:prstGeom prst="rect">
                <a:avLst/>
              </a:prstGeom>
              <a:noFill/>
              <a:ln>
                <a:noFill/>
              </a:ln>
            </p:spPr>
            <p:txBody>
              <a:bodyPr spcFirstLastPara="1" wrap="square" lIns="91440" tIns="45720" rIns="91440" bIns="45720" anchor="ctr" anchorCtr="0">
                <a:spAutoFit/>
              </a:bodyPr>
              <a:lstStyle/>
              <a:p>
                <a:pPr algn="ctr" defTabSz="457178">
                  <a:defRPr/>
                </a:pPr>
                <a:r>
                  <a:rPr lang="en" sz="1100" b="1">
                    <a:solidFill>
                      <a:schemeClr val="tx1">
                        <a:lumMod val="85000"/>
                        <a:lumOff val="15000"/>
                      </a:schemeClr>
                    </a:solidFill>
                    <a:ea typeface="Calibri"/>
                    <a:cs typeface="Calibri"/>
                    <a:sym typeface="Calibri"/>
                  </a:rPr>
                  <a:t>Pod</a:t>
                </a:r>
                <a:endParaRPr sz="1100" b="1">
                  <a:solidFill>
                    <a:schemeClr val="tx1">
                      <a:lumMod val="85000"/>
                      <a:lumOff val="15000"/>
                    </a:schemeClr>
                  </a:solidFill>
                  <a:ea typeface="Calibri"/>
                  <a:cs typeface="Calibri"/>
                  <a:sym typeface="Calibri"/>
                </a:endParaRPr>
              </a:p>
            </p:txBody>
          </p:sp>
        </p:grpSp>
        <p:pic>
          <p:nvPicPr>
            <p:cNvPr id="87" name="Google Shape;748;p150">
              <a:extLst>
                <a:ext uri="{FF2B5EF4-FFF2-40B4-BE49-F238E27FC236}">
                  <a16:creationId xmlns:a16="http://schemas.microsoft.com/office/drawing/2014/main" id="{62116804-AA37-544B-AF9A-628F53BE0125}"/>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4334313" y="3823743"/>
              <a:ext cx="552677" cy="525025"/>
            </a:xfrm>
            <a:prstGeom prst="rect">
              <a:avLst/>
            </a:prstGeom>
            <a:noFill/>
            <a:ln>
              <a:noFill/>
            </a:ln>
          </p:spPr>
        </p:pic>
      </p:grpSp>
      <p:sp>
        <p:nvSpPr>
          <p:cNvPr id="121" name="Google Shape;775;p150">
            <a:extLst>
              <a:ext uri="{FF2B5EF4-FFF2-40B4-BE49-F238E27FC236}">
                <a16:creationId xmlns:a16="http://schemas.microsoft.com/office/drawing/2014/main" id="{6329C362-7F78-EB4A-97B1-E91FC5FEEFB5}"/>
              </a:ext>
            </a:extLst>
          </p:cNvPr>
          <p:cNvSpPr txBox="1"/>
          <p:nvPr/>
        </p:nvSpPr>
        <p:spPr>
          <a:xfrm>
            <a:off x="536056" y="3355978"/>
            <a:ext cx="1906362" cy="888705"/>
          </a:xfrm>
          <a:prstGeom prst="rect">
            <a:avLst/>
          </a:prstGeom>
          <a:noFill/>
          <a:ln>
            <a:noFill/>
          </a:ln>
        </p:spPr>
        <p:txBody>
          <a:bodyPr spcFirstLastPara="1" wrap="square" lIns="91440" tIns="45720" rIns="91440" bIns="45720" anchor="t" anchorCtr="0">
            <a:spAutoFit/>
          </a:bodyPr>
          <a:lstStyle/>
          <a:p>
            <a:pPr defTabSz="457178">
              <a:lnSpc>
                <a:spcPct val="115000"/>
              </a:lnSpc>
              <a:buClr>
                <a:srgbClr val="000000"/>
              </a:buClr>
              <a:buSzPts val="1100"/>
              <a:defRPr/>
            </a:pPr>
            <a:r>
              <a:rPr lang="en" sz="900" dirty="0">
                <a:solidFill>
                  <a:schemeClr val="tx1">
                    <a:lumMod val="75000"/>
                    <a:lumOff val="25000"/>
                  </a:schemeClr>
                </a:solidFill>
                <a:ea typeface="Calibri"/>
                <a:cs typeface="Calibri"/>
                <a:sym typeface="Calibri"/>
              </a:rPr>
              <a:t>The </a:t>
            </a:r>
            <a:r>
              <a:rPr lang="en" sz="900" b="1" dirty="0">
                <a:ea typeface="Calibri"/>
                <a:cs typeface="Calibri"/>
                <a:sym typeface="Calibri"/>
              </a:rPr>
              <a:t>Development Framework </a:t>
            </a:r>
            <a:r>
              <a:rPr lang="en" sz="900" dirty="0">
                <a:solidFill>
                  <a:schemeClr val="tx1">
                    <a:lumMod val="75000"/>
                    <a:lumOff val="25000"/>
                  </a:schemeClr>
                </a:solidFill>
                <a:ea typeface="Calibri"/>
                <a:cs typeface="Calibri"/>
                <a:sym typeface="Calibri"/>
              </a:rPr>
              <a:t>will be defined with WBA, likely will be Scrum of Scrums given Walgreens &amp; Boots SDLC preference on other programs.</a:t>
            </a:r>
            <a:endParaRPr sz="900" dirty="0">
              <a:solidFill>
                <a:schemeClr val="tx1">
                  <a:lumMod val="75000"/>
                  <a:lumOff val="25000"/>
                </a:schemeClr>
              </a:solidFill>
              <a:ea typeface="Calibri"/>
              <a:cs typeface="Calibri"/>
              <a:sym typeface="Calibri"/>
            </a:endParaRPr>
          </a:p>
        </p:txBody>
      </p:sp>
      <p:sp>
        <p:nvSpPr>
          <p:cNvPr id="125" name="Google Shape;749;p150">
            <a:extLst>
              <a:ext uri="{FF2B5EF4-FFF2-40B4-BE49-F238E27FC236}">
                <a16:creationId xmlns:a16="http://schemas.microsoft.com/office/drawing/2014/main" id="{A5EF6E4B-5044-0241-903E-B8516C2E303F}"/>
              </a:ext>
            </a:extLst>
          </p:cNvPr>
          <p:cNvSpPr txBox="1"/>
          <p:nvPr/>
        </p:nvSpPr>
        <p:spPr>
          <a:xfrm>
            <a:off x="6212033" y="1437371"/>
            <a:ext cx="2133599" cy="1267014"/>
          </a:xfrm>
          <a:prstGeom prst="rect">
            <a:avLst/>
          </a:prstGeom>
          <a:noFill/>
          <a:ln>
            <a:noFill/>
          </a:ln>
        </p:spPr>
        <p:txBody>
          <a:bodyPr spcFirstLastPara="1" wrap="square" lIns="91440" tIns="45720" rIns="91440" bIns="45720" anchor="t" anchorCtr="0">
            <a:spAutoFit/>
          </a:bodyPr>
          <a:lstStyle/>
          <a:p>
            <a:pPr defTabSz="457178">
              <a:spcAft>
                <a:spcPts val="400"/>
              </a:spcAft>
              <a:buClr>
                <a:srgbClr val="000000"/>
              </a:buClr>
              <a:buSzPts val="1100"/>
              <a:defRPr/>
            </a:pPr>
            <a:r>
              <a:rPr lang="en" sz="900" dirty="0">
                <a:solidFill>
                  <a:schemeClr val="tx1">
                    <a:lumMod val="75000"/>
                    <a:lumOff val="25000"/>
                  </a:schemeClr>
                </a:solidFill>
                <a:ea typeface="Calibri"/>
                <a:cs typeface="Calibri"/>
                <a:sym typeface="Calibri"/>
              </a:rPr>
              <a:t>The </a:t>
            </a:r>
            <a:r>
              <a:rPr lang="en" sz="900" b="1" dirty="0">
                <a:ea typeface="Calibri"/>
                <a:cs typeface="Calibri"/>
                <a:sym typeface="Calibri"/>
              </a:rPr>
              <a:t>Pod Methodology</a:t>
            </a:r>
            <a:r>
              <a:rPr lang="en" sz="900" dirty="0">
                <a:ea typeface="Calibri"/>
                <a:cs typeface="Calibri"/>
                <a:sym typeface="Calibri"/>
              </a:rPr>
              <a:t> </a:t>
            </a:r>
            <a:r>
              <a:rPr lang="en" sz="900" dirty="0">
                <a:solidFill>
                  <a:schemeClr val="tx1">
                    <a:lumMod val="75000"/>
                    <a:lumOff val="25000"/>
                  </a:schemeClr>
                </a:solidFill>
                <a:ea typeface="Calibri"/>
                <a:cs typeface="Calibri"/>
                <a:sym typeface="Calibri"/>
              </a:rPr>
              <a:t>provides </a:t>
            </a:r>
            <a:br>
              <a:rPr lang="en" sz="900" dirty="0">
                <a:solidFill>
                  <a:schemeClr val="tx1">
                    <a:lumMod val="75000"/>
                    <a:lumOff val="25000"/>
                  </a:schemeClr>
                </a:solidFill>
                <a:ea typeface="Calibri"/>
                <a:cs typeface="Calibri"/>
                <a:sym typeface="Calibri"/>
              </a:rPr>
            </a:br>
            <a:r>
              <a:rPr lang="en" sz="900" dirty="0">
                <a:solidFill>
                  <a:schemeClr val="tx1">
                    <a:lumMod val="75000"/>
                    <a:lumOff val="25000"/>
                  </a:schemeClr>
                </a:solidFill>
                <a:ea typeface="Calibri"/>
                <a:cs typeface="Calibri"/>
                <a:sym typeface="Calibri"/>
              </a:rPr>
              <a:t>a framework that can be tailored </a:t>
            </a:r>
            <a:br>
              <a:rPr lang="en" sz="900" dirty="0">
                <a:solidFill>
                  <a:schemeClr val="tx1">
                    <a:lumMod val="75000"/>
                    <a:lumOff val="25000"/>
                  </a:schemeClr>
                </a:solidFill>
                <a:ea typeface="Calibri"/>
                <a:cs typeface="Calibri"/>
                <a:sym typeface="Calibri"/>
              </a:rPr>
            </a:br>
            <a:r>
              <a:rPr lang="en" sz="900" dirty="0">
                <a:solidFill>
                  <a:schemeClr val="tx1">
                    <a:lumMod val="75000"/>
                    <a:lumOff val="25000"/>
                  </a:schemeClr>
                </a:solidFill>
                <a:ea typeface="Calibri"/>
                <a:cs typeface="Calibri"/>
                <a:sym typeface="Calibri"/>
              </a:rPr>
              <a:t>to promote effective delivery and sustainability by:</a:t>
            </a:r>
            <a:endParaRPr sz="900" dirty="0">
              <a:solidFill>
                <a:schemeClr val="tx1">
                  <a:lumMod val="75000"/>
                  <a:lumOff val="25000"/>
                </a:schemeClr>
              </a:solidFill>
            </a:endParaRPr>
          </a:p>
          <a:p>
            <a:pPr marL="73149" indent="-73149" defTabSz="457178">
              <a:spcAft>
                <a:spcPts val="200"/>
              </a:spcAft>
              <a:buClr>
                <a:schemeClr val="accent5"/>
              </a:buClr>
              <a:buSzPct val="110000"/>
              <a:buFont typeface="Arial"/>
              <a:buChar char="•"/>
              <a:defRPr/>
            </a:pPr>
            <a:r>
              <a:rPr lang="en" sz="800" i="1" dirty="0">
                <a:solidFill>
                  <a:schemeClr val="tx2"/>
                </a:solidFill>
                <a:ea typeface="Calibri"/>
                <a:cs typeface="Calibri"/>
                <a:sym typeface="Calibri"/>
              </a:rPr>
              <a:t>Keeping lean and solid process</a:t>
            </a:r>
            <a:endParaRPr sz="800" i="1" dirty="0">
              <a:solidFill>
                <a:schemeClr val="tx2"/>
              </a:solidFill>
            </a:endParaRPr>
          </a:p>
          <a:p>
            <a:pPr marL="73149" indent="-73149" defTabSz="457178">
              <a:spcAft>
                <a:spcPts val="200"/>
              </a:spcAft>
              <a:buClr>
                <a:schemeClr val="accent5"/>
              </a:buClr>
              <a:buSzPct val="110000"/>
              <a:buFont typeface="Arial"/>
              <a:buChar char="•"/>
              <a:defRPr/>
            </a:pPr>
            <a:r>
              <a:rPr lang="en" sz="800" i="1" dirty="0">
                <a:solidFill>
                  <a:schemeClr val="tx2"/>
                </a:solidFill>
                <a:ea typeface="Calibri"/>
                <a:cs typeface="Calibri"/>
                <a:sym typeface="Calibri"/>
              </a:rPr>
              <a:t>Measuring KPI-driven performance</a:t>
            </a:r>
            <a:endParaRPr sz="800" i="1" dirty="0">
              <a:solidFill>
                <a:schemeClr val="tx2"/>
              </a:solidFill>
            </a:endParaRPr>
          </a:p>
          <a:p>
            <a:pPr marL="73149" indent="-73149" defTabSz="457178">
              <a:spcAft>
                <a:spcPts val="200"/>
              </a:spcAft>
              <a:buClr>
                <a:schemeClr val="accent5"/>
              </a:buClr>
              <a:buSzPct val="110000"/>
              <a:buFont typeface="Arial"/>
              <a:buChar char="•"/>
              <a:defRPr/>
            </a:pPr>
            <a:r>
              <a:rPr lang="en" sz="800" i="1" dirty="0">
                <a:solidFill>
                  <a:schemeClr val="tx2"/>
                </a:solidFill>
                <a:ea typeface="Calibri"/>
                <a:cs typeface="Calibri"/>
                <a:sym typeface="Calibri"/>
              </a:rPr>
              <a:t>Providing the ability to easily scale without impacting team performance</a:t>
            </a:r>
            <a:endParaRPr sz="800" i="1" dirty="0">
              <a:solidFill>
                <a:schemeClr val="tx2"/>
              </a:solidFill>
            </a:endParaRPr>
          </a:p>
        </p:txBody>
      </p:sp>
      <p:sp>
        <p:nvSpPr>
          <p:cNvPr id="126" name="Google Shape;734;p150">
            <a:extLst>
              <a:ext uri="{FF2B5EF4-FFF2-40B4-BE49-F238E27FC236}">
                <a16:creationId xmlns:a16="http://schemas.microsoft.com/office/drawing/2014/main" id="{476A45FC-609A-314E-8452-EE443DE1B4A0}"/>
              </a:ext>
            </a:extLst>
          </p:cNvPr>
          <p:cNvSpPr txBox="1"/>
          <p:nvPr/>
        </p:nvSpPr>
        <p:spPr>
          <a:xfrm>
            <a:off x="6246610" y="2909443"/>
            <a:ext cx="2123075" cy="1605568"/>
          </a:xfrm>
          <a:prstGeom prst="rect">
            <a:avLst/>
          </a:prstGeom>
          <a:noFill/>
          <a:ln>
            <a:noFill/>
          </a:ln>
        </p:spPr>
        <p:txBody>
          <a:bodyPr spcFirstLastPara="1" wrap="square" lIns="91440" tIns="45720" rIns="91440" bIns="45720" anchor="t" anchorCtr="0">
            <a:spAutoFit/>
          </a:bodyPr>
          <a:lstStyle/>
          <a:p>
            <a:pPr defTabSz="457178">
              <a:buClr>
                <a:srgbClr val="000000"/>
              </a:buClr>
              <a:buSzPts val="1200"/>
              <a:defRPr/>
            </a:pPr>
            <a:r>
              <a:rPr lang="en" sz="900" b="1" dirty="0">
                <a:ea typeface="Calibri"/>
                <a:cs typeface="Calibri"/>
                <a:sym typeface="Calibri"/>
              </a:rPr>
              <a:t>Pods</a:t>
            </a:r>
            <a:r>
              <a:rPr lang="en" sz="900" dirty="0">
                <a:solidFill>
                  <a:schemeClr val="tx1">
                    <a:lumMod val="75000"/>
                    <a:lumOff val="25000"/>
                  </a:schemeClr>
                </a:solidFill>
                <a:ea typeface="Calibri"/>
                <a:cs typeface="Calibri"/>
                <a:sym typeface="Calibri"/>
              </a:rPr>
              <a:t> combine talent from </a:t>
            </a:r>
            <a:r>
              <a:rPr lang="en-US" sz="900" b="1" dirty="0">
                <a:ea typeface="Calibri"/>
                <a:cs typeface="Calibri"/>
                <a:sym typeface="Calibri"/>
              </a:rPr>
              <a:t>digital marketing to technology</a:t>
            </a:r>
            <a:endParaRPr sz="900" dirty="0">
              <a:solidFill>
                <a:schemeClr val="tx1">
                  <a:lumMod val="75000"/>
                  <a:lumOff val="25000"/>
                </a:schemeClr>
              </a:solidFill>
            </a:endParaRPr>
          </a:p>
          <a:p>
            <a:pPr defTabSz="457178">
              <a:spcBef>
                <a:spcPts val="400"/>
              </a:spcBef>
              <a:spcAft>
                <a:spcPts val="400"/>
              </a:spcAft>
              <a:buClr>
                <a:srgbClr val="000000"/>
              </a:buClr>
              <a:buSzPts val="1100"/>
              <a:defRPr/>
            </a:pPr>
            <a:r>
              <a:rPr lang="en" sz="900" dirty="0">
                <a:solidFill>
                  <a:schemeClr val="tx1">
                    <a:lumMod val="75000"/>
                    <a:lumOff val="25000"/>
                  </a:schemeClr>
                </a:solidFill>
                <a:ea typeface="Calibri"/>
                <a:cs typeface="Calibri"/>
                <a:sym typeface="Calibri"/>
              </a:rPr>
              <a:t>The </a:t>
            </a:r>
            <a:r>
              <a:rPr lang="en" sz="900" b="1" dirty="0">
                <a:ea typeface="Calibri"/>
                <a:cs typeface="Calibri"/>
                <a:sym typeface="Calibri"/>
              </a:rPr>
              <a:t>Core “DNA”</a:t>
            </a:r>
            <a:r>
              <a:rPr lang="en" sz="900" dirty="0">
                <a:ea typeface="Calibri"/>
                <a:cs typeface="Calibri"/>
                <a:sym typeface="Calibri"/>
              </a:rPr>
              <a:t> </a:t>
            </a:r>
            <a:r>
              <a:rPr lang="en" sz="900" dirty="0">
                <a:solidFill>
                  <a:schemeClr val="tx1">
                    <a:lumMod val="75000"/>
                    <a:lumOff val="25000"/>
                  </a:schemeClr>
                </a:solidFill>
                <a:ea typeface="Calibri"/>
                <a:cs typeface="Calibri"/>
                <a:sym typeface="Calibri"/>
              </a:rPr>
              <a:t>of the pods intersects our digital expertise and intimate knowledge of our clients.</a:t>
            </a:r>
            <a:endParaRPr sz="900" dirty="0">
              <a:solidFill>
                <a:schemeClr val="tx1">
                  <a:lumMod val="75000"/>
                  <a:lumOff val="25000"/>
                </a:schemeClr>
              </a:solidFill>
            </a:endParaRPr>
          </a:p>
          <a:p>
            <a:pPr marL="73149" indent="-73149">
              <a:spcAft>
                <a:spcPts val="200"/>
              </a:spcAft>
              <a:buClr>
                <a:schemeClr val="accent5"/>
              </a:buClr>
              <a:buSzPct val="110000"/>
              <a:buFont typeface="Arial"/>
              <a:buChar char="•"/>
              <a:defRPr/>
            </a:pPr>
            <a:r>
              <a:rPr lang="en" sz="800" i="1" dirty="0">
                <a:solidFill>
                  <a:schemeClr val="tx2"/>
                </a:solidFill>
                <a:cs typeface="Calibri"/>
                <a:sym typeface="Calibri"/>
              </a:rPr>
              <a:t>Cross-functional agile teams</a:t>
            </a:r>
            <a:endParaRPr sz="800" i="1" dirty="0">
              <a:solidFill>
                <a:schemeClr val="tx2"/>
              </a:solidFill>
              <a:cs typeface="Calibri"/>
            </a:endParaRPr>
          </a:p>
          <a:p>
            <a:pPr marL="73149" indent="-73149">
              <a:spcAft>
                <a:spcPts val="200"/>
              </a:spcAft>
              <a:buClr>
                <a:schemeClr val="accent5"/>
              </a:buClr>
              <a:buSzPct val="110000"/>
              <a:buFont typeface="Arial"/>
              <a:buChar char="•"/>
              <a:defRPr/>
            </a:pPr>
            <a:r>
              <a:rPr lang="en" sz="800" i="1" dirty="0">
                <a:solidFill>
                  <a:schemeClr val="tx2"/>
                </a:solidFill>
                <a:cs typeface="Calibri"/>
                <a:sym typeface="Calibri"/>
              </a:rPr>
              <a:t>Ideal size: 8-10 people</a:t>
            </a:r>
            <a:endParaRPr sz="800" i="1" dirty="0">
              <a:solidFill>
                <a:schemeClr val="tx2"/>
              </a:solidFill>
              <a:cs typeface="Calibri"/>
            </a:endParaRPr>
          </a:p>
          <a:p>
            <a:pPr marL="73149" indent="-73149">
              <a:spcAft>
                <a:spcPts val="200"/>
              </a:spcAft>
              <a:buClr>
                <a:schemeClr val="accent5"/>
              </a:buClr>
              <a:buSzPct val="110000"/>
              <a:buFont typeface="Arial"/>
              <a:buChar char="•"/>
              <a:defRPr/>
            </a:pPr>
            <a:r>
              <a:rPr lang="en" sz="800" i="1" dirty="0">
                <a:solidFill>
                  <a:schemeClr val="tx2"/>
                </a:solidFill>
                <a:cs typeface="Calibri"/>
                <a:sym typeface="Calibri"/>
              </a:rPr>
              <a:t>Autonomous + responsible for </a:t>
            </a:r>
            <a:br>
              <a:rPr lang="en" sz="800" i="1" dirty="0">
                <a:solidFill>
                  <a:schemeClr val="tx2"/>
                </a:solidFill>
                <a:cs typeface="Calibri"/>
                <a:sym typeface="Calibri"/>
              </a:rPr>
            </a:br>
            <a:r>
              <a:rPr lang="en" sz="800" i="1" dirty="0">
                <a:solidFill>
                  <a:schemeClr val="tx2"/>
                </a:solidFill>
                <a:cs typeface="Calibri"/>
                <a:sym typeface="Calibri"/>
              </a:rPr>
              <a:t>end-to-end solutions</a:t>
            </a:r>
            <a:endParaRPr sz="800" i="1" dirty="0">
              <a:solidFill>
                <a:schemeClr val="tx2"/>
              </a:solidFill>
              <a:cs typeface="Calibri"/>
            </a:endParaRPr>
          </a:p>
          <a:p>
            <a:pPr marL="73149" indent="-73149">
              <a:spcAft>
                <a:spcPts val="200"/>
              </a:spcAft>
              <a:buClr>
                <a:schemeClr val="accent5"/>
              </a:buClr>
              <a:buSzPct val="110000"/>
              <a:buFont typeface="Arial"/>
              <a:buChar char="•"/>
              <a:defRPr/>
            </a:pPr>
            <a:r>
              <a:rPr lang="en" sz="800" i="1" dirty="0">
                <a:solidFill>
                  <a:schemeClr val="tx2"/>
                </a:solidFill>
                <a:cs typeface="Calibri"/>
                <a:sym typeface="Calibri"/>
              </a:rPr>
              <a:t>Focused on meeting WBA’s objectives</a:t>
            </a:r>
            <a:endParaRPr sz="800" i="1" dirty="0">
              <a:solidFill>
                <a:schemeClr val="tx2"/>
              </a:solidFill>
              <a:cs typeface="Calibri"/>
            </a:endParaRPr>
          </a:p>
        </p:txBody>
      </p:sp>
      <p:pic>
        <p:nvPicPr>
          <p:cNvPr id="6" name="Picture 5">
            <a:extLst>
              <a:ext uri="{FF2B5EF4-FFF2-40B4-BE49-F238E27FC236}">
                <a16:creationId xmlns:a16="http://schemas.microsoft.com/office/drawing/2014/main" id="{0C59876B-CD26-9741-B234-524FF1CF263B}"/>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67152" y="1927243"/>
            <a:ext cx="2060748" cy="582386"/>
          </a:xfrm>
          <a:prstGeom prst="rect">
            <a:avLst/>
          </a:prstGeom>
        </p:spPr>
      </p:pic>
      <p:cxnSp>
        <p:nvCxnSpPr>
          <p:cNvPr id="129" name="Straight Connector 128">
            <a:extLst>
              <a:ext uri="{FF2B5EF4-FFF2-40B4-BE49-F238E27FC236}">
                <a16:creationId xmlns:a16="http://schemas.microsoft.com/office/drawing/2014/main" id="{B80549C0-7BC2-BD48-A26F-12B8C2DE6C1C}"/>
              </a:ext>
            </a:extLst>
          </p:cNvPr>
          <p:cNvCxnSpPr>
            <a:cxnSpLocks/>
          </p:cNvCxnSpPr>
          <p:nvPr/>
        </p:nvCxnSpPr>
        <p:spPr>
          <a:xfrm>
            <a:off x="4855813" y="3611286"/>
            <a:ext cx="1357952" cy="0"/>
          </a:xfrm>
          <a:prstGeom prst="line">
            <a:avLst/>
          </a:prstGeom>
          <a:ln>
            <a:prstDash val="sysDash"/>
            <a:headEnd type="ova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3B5C9B-3EB9-FD4B-B87C-07935F357849}"/>
              </a:ext>
            </a:extLst>
          </p:cNvPr>
          <p:cNvCxnSpPr>
            <a:cxnSpLocks/>
          </p:cNvCxnSpPr>
          <p:nvPr/>
        </p:nvCxnSpPr>
        <p:spPr>
          <a:xfrm>
            <a:off x="4999060" y="1889591"/>
            <a:ext cx="1212972" cy="0"/>
          </a:xfrm>
          <a:prstGeom prst="line">
            <a:avLst/>
          </a:prstGeom>
          <a:ln>
            <a:prstDash val="sysDash"/>
            <a:headEnd type="ova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2A88912-0350-EB4E-BEBE-937E52674E97}"/>
              </a:ext>
            </a:extLst>
          </p:cNvPr>
          <p:cNvCxnSpPr>
            <a:cxnSpLocks/>
          </p:cNvCxnSpPr>
          <p:nvPr/>
        </p:nvCxnSpPr>
        <p:spPr>
          <a:xfrm flipH="1">
            <a:off x="2442419" y="3497443"/>
            <a:ext cx="1024330" cy="0"/>
          </a:xfrm>
          <a:prstGeom prst="line">
            <a:avLst/>
          </a:prstGeom>
          <a:ln>
            <a:prstDash val="sysDash"/>
            <a:head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BFA64D-CE92-B74B-A1A9-D55833C2D150}"/>
              </a:ext>
            </a:extLst>
          </p:cNvPr>
          <p:cNvCxnSpPr/>
          <p:nvPr/>
        </p:nvCxnSpPr>
        <p:spPr>
          <a:xfrm>
            <a:off x="6317672" y="2826327"/>
            <a:ext cx="192231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EDB4E36-EE5C-1640-8B2B-2D491877FB3D}"/>
              </a:ext>
            </a:extLst>
          </p:cNvPr>
          <p:cNvCxnSpPr>
            <a:cxnSpLocks/>
          </p:cNvCxnSpPr>
          <p:nvPr/>
        </p:nvCxnSpPr>
        <p:spPr>
          <a:xfrm>
            <a:off x="609461" y="3257550"/>
            <a:ext cx="1780309"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8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6" descr="image00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58718" y="2507408"/>
            <a:ext cx="3135638" cy="176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itle 8">
            <a:extLst>
              <a:ext uri="{FF2B5EF4-FFF2-40B4-BE49-F238E27FC236}">
                <a16:creationId xmlns:a16="http://schemas.microsoft.com/office/drawing/2014/main" id="{A7EC42E5-948D-8046-BEFA-134453E1DC2A}"/>
              </a:ext>
            </a:extLst>
          </p:cNvPr>
          <p:cNvSpPr>
            <a:spLocks noGrp="1"/>
          </p:cNvSpPr>
          <p:nvPr>
            <p:ph type="title"/>
          </p:nvPr>
        </p:nvSpPr>
        <p:spPr>
          <a:xfrm>
            <a:off x="322520" y="303978"/>
            <a:ext cx="8503427" cy="881780"/>
          </a:xfrm>
        </p:spPr>
        <p:txBody>
          <a:bodyPr/>
          <a:lstStyle/>
          <a:p>
            <a:r>
              <a:rPr lang="en-US" sz="2100" dirty="0"/>
              <a:t>Program Planning</a:t>
            </a:r>
            <a:br>
              <a:rPr lang="en-US" sz="2100" dirty="0"/>
            </a:br>
            <a:r>
              <a:rPr lang="en-US" sz="1200" b="0" dirty="0">
                <a:solidFill>
                  <a:schemeClr val="tx1">
                    <a:lumMod val="50000"/>
                    <a:lumOff val="50000"/>
                  </a:schemeClr>
                </a:solidFill>
              </a:rPr>
              <a:t>Program Planning is an integral part of the implementation the Fiore Project . Establishing a rigorous top-to-bottom planning approach and enforcing frequent  and transparent status reporting, reduces risk and enable timely course correction</a:t>
            </a:r>
            <a:br>
              <a:rPr lang="en-US" sz="1200" b="0" dirty="0">
                <a:solidFill>
                  <a:schemeClr val="tx1">
                    <a:lumMod val="50000"/>
                    <a:lumOff val="50000"/>
                  </a:schemeClr>
                </a:solidFill>
              </a:rPr>
            </a:br>
            <a:endParaRPr lang="en-US" sz="1200" dirty="0">
              <a:solidFill>
                <a:schemeClr val="tx1">
                  <a:lumMod val="50000"/>
                  <a:lumOff val="50000"/>
                </a:schemeClr>
              </a:solidFill>
            </a:endParaRP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190</a:t>
            </a:fld>
            <a:endParaRPr lang="en-US" dirty="0"/>
          </a:p>
        </p:txBody>
      </p:sp>
      <p:sp>
        <p:nvSpPr>
          <p:cNvPr id="28" name="TextBox 27"/>
          <p:cNvSpPr txBox="1"/>
          <p:nvPr/>
        </p:nvSpPr>
        <p:spPr>
          <a:xfrm>
            <a:off x="4523452" y="4260131"/>
            <a:ext cx="4206171" cy="400110"/>
          </a:xfrm>
          <a:prstGeom prst="rect">
            <a:avLst/>
          </a:prstGeom>
          <a:noFill/>
        </p:spPr>
        <p:txBody>
          <a:bodyPr wrap="square" rtlCol="0">
            <a:spAutoFit/>
          </a:bodyPr>
          <a:lstStyle/>
          <a:p>
            <a:pPr marL="0" marR="0" lvl="0" indent="0" algn="ctr" defTabSz="911658"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chemeClr val="tx2"/>
                </a:solidFill>
                <a:effectLst/>
                <a:uLnTx/>
                <a:uFillTx/>
                <a:latin typeface="Arial"/>
              </a:rPr>
              <a:t>Feature and Program dependencies will be tracked</a:t>
            </a:r>
            <a:r>
              <a:rPr kumimoji="0" lang="en-US" sz="1000" b="0" i="1" u="none" strike="noStrike" kern="1200" cap="none" spc="0" normalizeH="0" noProof="0" dirty="0">
                <a:ln>
                  <a:noFill/>
                </a:ln>
                <a:solidFill>
                  <a:schemeClr val="tx2"/>
                </a:solidFill>
                <a:effectLst/>
                <a:uLnTx/>
                <a:uFillTx/>
                <a:latin typeface="Arial"/>
              </a:rPr>
              <a:t> by the MPO across </a:t>
            </a:r>
            <a:r>
              <a:rPr lang="en-US" sz="1000" i="1" noProof="0" dirty="0">
                <a:solidFill>
                  <a:schemeClr val="tx2"/>
                </a:solidFill>
                <a:latin typeface="Arial"/>
              </a:rPr>
              <a:t>The Harmony &amp; Wonder Woman and the Marketing Campaigns tracks</a:t>
            </a:r>
            <a:endParaRPr kumimoji="0" lang="en-US" sz="1050" b="0" i="1" u="none" strike="noStrike" kern="1200" cap="none" spc="0" normalizeH="0" baseline="0" noProof="0" dirty="0">
              <a:ln>
                <a:noFill/>
              </a:ln>
              <a:solidFill>
                <a:schemeClr val="tx2"/>
              </a:solidFill>
              <a:effectLst/>
              <a:uLnTx/>
              <a:uFillTx/>
              <a:latin typeface="Arial"/>
            </a:endParaRPr>
          </a:p>
        </p:txBody>
      </p:sp>
      <p:pic>
        <p:nvPicPr>
          <p:cNvPr id="32" name="Picture 31"/>
          <p:cNvPicPr>
            <a:picLocks noChangeAspect="1"/>
          </p:cNvPicPr>
          <p:nvPr/>
        </p:nvPicPr>
        <p:blipFill rotWithShape="1">
          <a:blip r:embed="rId3" cstate="print">
            <a:extLst>
              <a:ext uri="{28A0092B-C50C-407E-A947-70E740481C1C}">
                <a14:useLocalDpi xmlns:a14="http://schemas.microsoft.com/office/drawing/2010/main"/>
              </a:ext>
            </a:extLst>
          </a:blip>
          <a:srcRect r="-1885"/>
          <a:stretch/>
        </p:blipFill>
        <p:spPr>
          <a:xfrm>
            <a:off x="5065814" y="1197478"/>
            <a:ext cx="3121446" cy="640080"/>
          </a:xfrm>
          <a:prstGeom prst="rect">
            <a:avLst/>
          </a:prstGeom>
        </p:spPr>
      </p:pic>
      <p:sp>
        <p:nvSpPr>
          <p:cNvPr id="26" name="TextBox 25"/>
          <p:cNvSpPr txBox="1"/>
          <p:nvPr/>
        </p:nvSpPr>
        <p:spPr>
          <a:xfrm>
            <a:off x="4366330" y="1858283"/>
            <a:ext cx="4520415" cy="553998"/>
          </a:xfrm>
          <a:prstGeom prst="rect">
            <a:avLst/>
          </a:prstGeom>
          <a:noFill/>
        </p:spPr>
        <p:txBody>
          <a:bodyPr wrap="square" rtlCol="0">
            <a:spAutoFit/>
          </a:bodyPr>
          <a:lstStyle/>
          <a:p>
            <a:pPr marL="0" marR="0" lvl="0" indent="0" algn="ctr" defTabSz="911658"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chemeClr val="tx2"/>
                </a:solidFill>
                <a:effectLst/>
                <a:uLnTx/>
                <a:uFillTx/>
                <a:latin typeface="Arial"/>
              </a:rPr>
              <a:t>MPO’s Coordination of the Sprint </a:t>
            </a:r>
            <a:r>
              <a:rPr lang="en-US" sz="1000" i="1" noProof="0" dirty="0">
                <a:solidFill>
                  <a:schemeClr val="tx2"/>
                </a:solidFill>
                <a:latin typeface="Arial"/>
              </a:rPr>
              <a:t>level </a:t>
            </a:r>
            <a:r>
              <a:rPr kumimoji="0" lang="en-US" sz="1000" b="0" i="1" u="none" strike="noStrike" kern="1200" cap="none" spc="0" normalizeH="0" baseline="0" noProof="0" dirty="0">
                <a:ln>
                  <a:noFill/>
                </a:ln>
                <a:solidFill>
                  <a:schemeClr val="tx2"/>
                </a:solidFill>
                <a:effectLst/>
                <a:uLnTx/>
                <a:uFillTx/>
                <a:latin typeface="Arial"/>
              </a:rPr>
              <a:t>Planning and tracking of dependencies are fundamental to understand the Fiore Project level implications, and to carry out timely course corrections</a:t>
            </a:r>
            <a:endParaRPr kumimoji="0" lang="en-US" sz="1050" b="0" i="1" u="none" strike="noStrike" kern="1200" cap="none" spc="0" normalizeH="0" baseline="0" noProof="0" dirty="0">
              <a:ln>
                <a:noFill/>
              </a:ln>
              <a:solidFill>
                <a:schemeClr val="tx2"/>
              </a:solidFill>
              <a:effectLst/>
              <a:uLnTx/>
              <a:uFillTx/>
              <a:latin typeface="Arial"/>
            </a:endParaRPr>
          </a:p>
        </p:txBody>
      </p:sp>
      <p:sp>
        <p:nvSpPr>
          <p:cNvPr id="14" name="Rectangle 13">
            <a:extLst>
              <a:ext uri="{FF2B5EF4-FFF2-40B4-BE49-F238E27FC236}">
                <a16:creationId xmlns:a16="http://schemas.microsoft.com/office/drawing/2014/main" id="{8F897E1A-4F30-6F4E-AED4-AAEA904FB6A1}"/>
              </a:ext>
            </a:extLst>
          </p:cNvPr>
          <p:cNvSpPr/>
          <p:nvPr/>
        </p:nvSpPr>
        <p:spPr>
          <a:xfrm>
            <a:off x="326952" y="1437685"/>
            <a:ext cx="3578298" cy="333196"/>
          </a:xfrm>
          <a:prstGeom prst="rect">
            <a:avLst/>
          </a:prstGeom>
          <a:noFill/>
          <a:ln w="6350">
            <a:solidFill>
              <a:srgbClr val="0033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1658">
              <a:defRPr/>
            </a:pPr>
            <a:r>
              <a:rPr lang="en-US" sz="1400" b="1" dirty="0">
                <a:solidFill>
                  <a:srgbClr val="0033A0"/>
                </a:solidFill>
              </a:rPr>
              <a:t>How MPO Handles Planning Challenges</a:t>
            </a:r>
          </a:p>
        </p:txBody>
      </p:sp>
      <p:sp>
        <p:nvSpPr>
          <p:cNvPr id="16" name="TextBox 15">
            <a:extLst>
              <a:ext uri="{FF2B5EF4-FFF2-40B4-BE49-F238E27FC236}">
                <a16:creationId xmlns:a16="http://schemas.microsoft.com/office/drawing/2014/main" id="{25F3F48D-13A8-2641-B490-1890601CFBEA}"/>
              </a:ext>
            </a:extLst>
          </p:cNvPr>
          <p:cNvSpPr txBox="1"/>
          <p:nvPr/>
        </p:nvSpPr>
        <p:spPr bwMode="auto">
          <a:xfrm>
            <a:off x="326952" y="2017187"/>
            <a:ext cx="3657600" cy="484748"/>
          </a:xfrm>
          <a:prstGeom prst="rect">
            <a:avLst/>
          </a:prstGeom>
          <a:noFill/>
          <a:ln w="9525">
            <a:noFill/>
            <a:miter lim="800000"/>
            <a:headEnd/>
            <a:tailEnd/>
          </a:ln>
        </p:spPr>
        <p:txBody>
          <a:bodyPr wrap="square" lIns="91440" tIns="45720" rIns="91440" bIns="45720" rtlCol="0">
            <a:prstTxWarp prst="textNoShape">
              <a:avLst/>
            </a:prstTxWarp>
            <a:spAutoFit/>
          </a:bodyPr>
          <a:lstStyle>
            <a:defPPr>
              <a:defRPr lang="en-US"/>
            </a:defPPr>
            <a:lvl1pPr lvl="0" defTabSz="911658">
              <a:defRPr sz="1000" b="1">
                <a:solidFill>
                  <a:srgbClr val="141414"/>
                </a:solidFill>
              </a:defRPr>
            </a:lvl1pPr>
          </a:lstStyle>
          <a:p>
            <a:r>
              <a:rPr lang="en-US" dirty="0"/>
              <a:t>MULTIPLE PROGRAM TRACKS</a:t>
            </a:r>
          </a:p>
          <a:p>
            <a:pPr>
              <a:spcBef>
                <a:spcPts val="600"/>
              </a:spcBef>
            </a:pPr>
            <a:r>
              <a:rPr lang="en-US" sz="1050" b="0" dirty="0"/>
              <a:t>Creating an integrated plan across program tracks</a:t>
            </a:r>
          </a:p>
        </p:txBody>
      </p:sp>
      <p:sp>
        <p:nvSpPr>
          <p:cNvPr id="18" name="TextBox 17">
            <a:extLst>
              <a:ext uri="{FF2B5EF4-FFF2-40B4-BE49-F238E27FC236}">
                <a16:creationId xmlns:a16="http://schemas.microsoft.com/office/drawing/2014/main" id="{25F3F48D-13A8-2641-B490-1890601CFBEA}"/>
              </a:ext>
            </a:extLst>
          </p:cNvPr>
          <p:cNvSpPr txBox="1"/>
          <p:nvPr/>
        </p:nvSpPr>
        <p:spPr bwMode="auto">
          <a:xfrm>
            <a:off x="326952" y="3888096"/>
            <a:ext cx="3657600" cy="646331"/>
          </a:xfrm>
          <a:prstGeom prst="rect">
            <a:avLst/>
          </a:prstGeom>
          <a:noFill/>
          <a:ln w="9525">
            <a:noFill/>
            <a:miter lim="800000"/>
            <a:headEnd/>
            <a:tailEnd/>
          </a:ln>
        </p:spPr>
        <p:txBody>
          <a:bodyPr wrap="square" lIns="91440" tIns="45720" rIns="91440" bIns="45720" rtlCol="0">
            <a:prstTxWarp prst="textNoShape">
              <a:avLst/>
            </a:prstTxWarp>
            <a:spAutoFit/>
          </a:bodyPr>
          <a:lstStyle>
            <a:defPPr>
              <a:defRPr lang="en-US"/>
            </a:defPPr>
            <a:lvl1pPr lvl="0" defTabSz="911658">
              <a:defRPr sz="1050">
                <a:solidFill>
                  <a:srgbClr val="141414"/>
                </a:solidFill>
              </a:defRPr>
            </a:lvl1pPr>
          </a:lstStyle>
          <a:p>
            <a:r>
              <a:rPr lang="en-US" sz="1000" b="1" dirty="0"/>
              <a:t>BACKLOG QUALITY</a:t>
            </a:r>
          </a:p>
          <a:p>
            <a:pPr>
              <a:spcBef>
                <a:spcPts val="600"/>
              </a:spcBef>
            </a:pPr>
            <a:r>
              <a:rPr lang="en-US" dirty="0"/>
              <a:t>Review of Backlogs to manage execution, and validate metrics against progress once Sprints commence </a:t>
            </a:r>
          </a:p>
        </p:txBody>
      </p:sp>
      <p:sp>
        <p:nvSpPr>
          <p:cNvPr id="19" name="TextBox 18">
            <a:extLst>
              <a:ext uri="{FF2B5EF4-FFF2-40B4-BE49-F238E27FC236}">
                <a16:creationId xmlns:a16="http://schemas.microsoft.com/office/drawing/2014/main" id="{25F3F48D-13A8-2641-B490-1890601CFBEA}"/>
              </a:ext>
            </a:extLst>
          </p:cNvPr>
          <p:cNvSpPr txBox="1"/>
          <p:nvPr/>
        </p:nvSpPr>
        <p:spPr bwMode="auto">
          <a:xfrm>
            <a:off x="326952" y="2640823"/>
            <a:ext cx="3657600" cy="484748"/>
          </a:xfrm>
          <a:prstGeom prst="rect">
            <a:avLst/>
          </a:prstGeom>
          <a:noFill/>
          <a:ln w="9525">
            <a:noFill/>
            <a:miter lim="800000"/>
            <a:headEnd/>
            <a:tailEnd/>
          </a:ln>
        </p:spPr>
        <p:txBody>
          <a:bodyPr wrap="square" lIns="91440" tIns="45720" rIns="91440" bIns="45720" rtlCol="0">
            <a:prstTxWarp prst="textNoShape">
              <a:avLst/>
            </a:prstTxWarp>
            <a:spAutoFit/>
          </a:bodyPr>
          <a:lstStyle>
            <a:defPPr>
              <a:defRPr lang="en-US"/>
            </a:defPPr>
            <a:lvl1pPr lvl="0" defTabSz="911658">
              <a:defRPr sz="1050">
                <a:solidFill>
                  <a:srgbClr val="141414"/>
                </a:solidFill>
              </a:defRPr>
            </a:lvl1pPr>
          </a:lstStyle>
          <a:p>
            <a:pPr>
              <a:defRPr/>
            </a:pPr>
            <a:r>
              <a:rPr lang="en-US" sz="1000" b="1" dirty="0"/>
              <a:t>PROGRAM WIDE DEPENDENCIES</a:t>
            </a:r>
          </a:p>
          <a:p>
            <a:pPr>
              <a:spcBef>
                <a:spcPts val="600"/>
              </a:spcBef>
              <a:defRPr/>
            </a:pPr>
            <a:r>
              <a:rPr lang="en-US" dirty="0"/>
              <a:t>Tracking of Dependencies that affect the overall delivery</a:t>
            </a:r>
          </a:p>
        </p:txBody>
      </p:sp>
      <p:sp>
        <p:nvSpPr>
          <p:cNvPr id="20" name="TextBox 19">
            <a:extLst>
              <a:ext uri="{FF2B5EF4-FFF2-40B4-BE49-F238E27FC236}">
                <a16:creationId xmlns:a16="http://schemas.microsoft.com/office/drawing/2014/main" id="{25F3F48D-13A8-2641-B490-1890601CFBEA}"/>
              </a:ext>
            </a:extLst>
          </p:cNvPr>
          <p:cNvSpPr txBox="1"/>
          <p:nvPr/>
        </p:nvSpPr>
        <p:spPr bwMode="auto">
          <a:xfrm>
            <a:off x="326952" y="3264459"/>
            <a:ext cx="4039378" cy="484748"/>
          </a:xfrm>
          <a:prstGeom prst="rect">
            <a:avLst/>
          </a:prstGeom>
          <a:noFill/>
          <a:ln w="9525">
            <a:noFill/>
            <a:miter lim="800000"/>
            <a:headEnd/>
            <a:tailEnd/>
          </a:ln>
        </p:spPr>
        <p:txBody>
          <a:bodyPr wrap="square" lIns="91440" tIns="45720" rIns="91440" bIns="45720" rtlCol="0">
            <a:prstTxWarp prst="textNoShape">
              <a:avLst/>
            </a:prstTxWarp>
            <a:spAutoFit/>
          </a:bodyPr>
          <a:lstStyle>
            <a:defPPr>
              <a:defRPr lang="en-US"/>
            </a:defPPr>
            <a:lvl1pPr lvl="0" defTabSz="911658">
              <a:defRPr sz="1050">
                <a:solidFill>
                  <a:srgbClr val="141414"/>
                </a:solidFill>
              </a:defRPr>
            </a:lvl1pPr>
          </a:lstStyle>
          <a:p>
            <a:pPr>
              <a:defRPr/>
            </a:pPr>
            <a:r>
              <a:rPr lang="en-US" sz="1000" b="1" dirty="0"/>
              <a:t>SPRINT DEVIATIONS</a:t>
            </a:r>
          </a:p>
          <a:p>
            <a:pPr>
              <a:spcBef>
                <a:spcPts val="600"/>
              </a:spcBef>
              <a:defRPr/>
            </a:pPr>
            <a:r>
              <a:rPr lang="en-US" dirty="0"/>
              <a:t>Consistent Sprint planning and frequent Sprint reflections/Demos</a:t>
            </a:r>
          </a:p>
        </p:txBody>
      </p:sp>
    </p:spTree>
    <p:extLst>
      <p:ext uri="{BB962C8B-B14F-4D97-AF65-F5344CB8AC3E}">
        <p14:creationId xmlns:p14="http://schemas.microsoft.com/office/powerpoint/2010/main" val="24668864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8">
            <a:extLst>
              <a:ext uri="{FF2B5EF4-FFF2-40B4-BE49-F238E27FC236}">
                <a16:creationId xmlns:a16="http://schemas.microsoft.com/office/drawing/2014/main" id="{A7EC42E5-948D-8046-BEFA-134453E1DC2A}"/>
              </a:ext>
            </a:extLst>
          </p:cNvPr>
          <p:cNvSpPr>
            <a:spLocks noGrp="1"/>
          </p:cNvSpPr>
          <p:nvPr>
            <p:ph type="title"/>
          </p:nvPr>
        </p:nvSpPr>
        <p:spPr/>
        <p:txBody>
          <a:bodyPr/>
          <a:lstStyle/>
          <a:p>
            <a:r>
              <a:rPr lang="en-US" sz="2100" dirty="0"/>
              <a:t>Governance Controls</a:t>
            </a:r>
            <a:br>
              <a:rPr lang="en-US" sz="2100" dirty="0"/>
            </a:br>
            <a:r>
              <a:rPr lang="en-US" sz="1200" b="0" dirty="0">
                <a:solidFill>
                  <a:schemeClr val="tx1">
                    <a:lumMod val="50000"/>
                    <a:lumOff val="50000"/>
                  </a:schemeClr>
                </a:solidFill>
              </a:rPr>
              <a:t>At the core of the MPO, and in addition to the Planning and Interdependency management activities, will be the governance and assurance controls established during the Foundation phase of the engagement.</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191</a:t>
            </a:fld>
            <a:endParaRPr lang="en-US" dirty="0"/>
          </a:p>
        </p:txBody>
      </p:sp>
      <p:sp>
        <p:nvSpPr>
          <p:cNvPr id="72" name="Rectangle 71"/>
          <p:cNvSpPr/>
          <p:nvPr/>
        </p:nvSpPr>
        <p:spPr>
          <a:xfrm>
            <a:off x="2238656" y="2679305"/>
            <a:ext cx="6423214" cy="534021"/>
          </a:xfrm>
          <a:prstGeom prst="rect">
            <a:avLst/>
          </a:prstGeom>
          <a:solidFill>
            <a:sysClr val="window" lastClr="FFFFFF"/>
          </a:solidFill>
          <a:ln w="6350" cap="flat" cmpd="sng" algn="ctr">
            <a:noFill/>
            <a:prstDash val="solid"/>
            <a:miter lim="800000"/>
          </a:ln>
          <a:effectLst/>
        </p:spPr>
        <p:txBody>
          <a:bodyPr lIns="0" tIns="0" rIns="0" bIns="0" rtlCol="0" anchor="ctr"/>
          <a:lstStyle/>
          <a:p>
            <a:pPr marL="90480" marR="0" lvl="0" indent="0" algn="l" defTabSz="457166" rtl="0" eaLnBrk="1" fontAlgn="auto" latinLnBrk="0" hangingPunct="1">
              <a:lnSpc>
                <a:spcPct val="100000"/>
              </a:lnSpc>
              <a:spcBef>
                <a:spcPts val="0"/>
              </a:spcBef>
              <a:spcAft>
                <a:spcPts val="0"/>
              </a:spcAft>
              <a:buClrTx/>
              <a:buSzTx/>
              <a:buFontTx/>
              <a:buNone/>
              <a:tabLst>
                <a:tab pos="126194" algn="l"/>
              </a:tabLst>
              <a:defRPr/>
            </a:pPr>
            <a:endParaRPr kumimoji="0" lang="en-GB" sz="1100" b="0" i="0" u="none" strike="noStrike" kern="0" cap="none" spc="0" normalizeH="0" baseline="0" noProof="0" dirty="0">
              <a:ln>
                <a:noFill/>
              </a:ln>
              <a:solidFill>
                <a:srgbClr val="141414"/>
              </a:solidFill>
              <a:effectLst/>
              <a:uLnTx/>
              <a:uFillTx/>
              <a:latin typeface="+mj-lt"/>
              <a:cs typeface="+mn-cs"/>
            </a:endParaRPr>
          </a:p>
        </p:txBody>
      </p:sp>
      <p:sp>
        <p:nvSpPr>
          <p:cNvPr id="73" name="Chevron 72"/>
          <p:cNvSpPr>
            <a:spLocks noChangeArrowheads="1"/>
          </p:cNvSpPr>
          <p:nvPr/>
        </p:nvSpPr>
        <p:spPr bwMode="auto">
          <a:xfrm>
            <a:off x="162082" y="2572856"/>
            <a:ext cx="1967885" cy="503069"/>
          </a:xfrm>
          <a:prstGeom prst="chevron">
            <a:avLst>
              <a:gd name="adj" fmla="val 50034"/>
            </a:avLst>
          </a:prstGeom>
          <a:solidFill>
            <a:schemeClr val="accent1">
              <a:lumMod val="50000"/>
            </a:schemeClr>
          </a:solidFill>
          <a:ln w="28575">
            <a:solidFill>
              <a:schemeClr val="accent1">
                <a:lumMod val="75000"/>
              </a:schemeClr>
            </a:solidFill>
            <a:round/>
            <a:headEnd/>
            <a:tailEnd/>
          </a:ln>
          <a:effectLst/>
        </p:spPr>
        <p:txBody>
          <a:bodyPr anchor="ctr"/>
          <a:lstStyle/>
          <a:p>
            <a:pPr defTabSz="457166"/>
            <a:endParaRPr lang="en-US" sz="1000" kern="0" dirty="0">
              <a:solidFill>
                <a:srgbClr val="FFFFFF"/>
              </a:solidFill>
              <a:latin typeface="+mj-lt"/>
            </a:endParaRPr>
          </a:p>
        </p:txBody>
      </p:sp>
      <p:sp>
        <p:nvSpPr>
          <p:cNvPr id="74" name="Rectangle 73"/>
          <p:cNvSpPr/>
          <p:nvPr/>
        </p:nvSpPr>
        <p:spPr>
          <a:xfrm>
            <a:off x="2245022" y="3371050"/>
            <a:ext cx="6416847" cy="510539"/>
          </a:xfrm>
          <a:prstGeom prst="rect">
            <a:avLst/>
          </a:prstGeom>
          <a:solidFill>
            <a:sysClr val="window" lastClr="FFFFFF"/>
          </a:solidFill>
          <a:ln w="6350" cap="flat" cmpd="sng" algn="ctr">
            <a:noFill/>
            <a:prstDash val="solid"/>
            <a:miter lim="800000"/>
          </a:ln>
          <a:effectLst/>
        </p:spPr>
        <p:txBody>
          <a:bodyPr lIns="0" tIns="0" rIns="0" bIns="0" rtlCol="0" anchor="ctr"/>
          <a:lstStyle/>
          <a:p>
            <a:pPr marL="90480" marR="0" lvl="0" indent="0" algn="l" defTabSz="61232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141414"/>
              </a:solidFill>
              <a:effectLst/>
              <a:uLnTx/>
              <a:uFillTx/>
              <a:latin typeface="+mj-lt"/>
              <a:ea typeface="+mn-ea"/>
              <a:cs typeface="Calibri" panose="020F0502020204030204" pitchFamily="34" charset="0"/>
            </a:endParaRPr>
          </a:p>
        </p:txBody>
      </p:sp>
      <p:sp>
        <p:nvSpPr>
          <p:cNvPr id="75" name="Chevron 6"/>
          <p:cNvSpPr>
            <a:spLocks noChangeArrowheads="1"/>
          </p:cNvSpPr>
          <p:nvPr/>
        </p:nvSpPr>
        <p:spPr bwMode="auto">
          <a:xfrm>
            <a:off x="119067" y="3376030"/>
            <a:ext cx="1979870" cy="466089"/>
          </a:xfrm>
          <a:prstGeom prst="chevron">
            <a:avLst>
              <a:gd name="adj" fmla="val 50034"/>
            </a:avLst>
          </a:prstGeom>
          <a:solidFill>
            <a:schemeClr val="tx2">
              <a:lumMod val="75000"/>
            </a:schemeClr>
          </a:solidFill>
          <a:ln w="28575">
            <a:solidFill>
              <a:schemeClr val="tx2">
                <a:lumMod val="75000"/>
              </a:schemeClr>
            </a:solidFill>
            <a:round/>
            <a:headEnd/>
            <a:tailEnd/>
          </a:ln>
          <a:effectLst/>
        </p:spPr>
        <p:txBody>
          <a:bodyPr anchor="ctr"/>
          <a:lstStyle/>
          <a:p>
            <a:pPr marL="0" marR="0" lvl="0" indent="0" algn="ctr" defTabSz="4571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mj-lt"/>
              </a:rPr>
              <a:t>Metrics, KPIs and </a:t>
            </a:r>
          </a:p>
          <a:p>
            <a:pPr marL="0" marR="0" lvl="0" indent="0" algn="ctr" defTabSz="4571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mj-lt"/>
              </a:rPr>
              <a:t>Benefits </a:t>
            </a:r>
            <a:r>
              <a:rPr lang="en-US" sz="1100" kern="0" dirty="0">
                <a:solidFill>
                  <a:srgbClr val="FFFFFF"/>
                </a:solidFill>
                <a:latin typeface="+mj-lt"/>
              </a:rPr>
              <a:t>Realization</a:t>
            </a:r>
          </a:p>
        </p:txBody>
      </p:sp>
      <p:sp>
        <p:nvSpPr>
          <p:cNvPr id="76" name="Rectangle 75"/>
          <p:cNvSpPr/>
          <p:nvPr/>
        </p:nvSpPr>
        <p:spPr>
          <a:xfrm>
            <a:off x="2256591" y="4060587"/>
            <a:ext cx="6405278" cy="656069"/>
          </a:xfrm>
          <a:prstGeom prst="rect">
            <a:avLst/>
          </a:prstGeom>
          <a:solidFill>
            <a:sysClr val="window" lastClr="FFFFFF"/>
          </a:solidFill>
          <a:ln w="6350" cap="flat" cmpd="sng" algn="ctr">
            <a:noFill/>
            <a:prstDash val="solid"/>
            <a:miter lim="800000"/>
          </a:ln>
          <a:effectLst/>
        </p:spPr>
        <p:txBody>
          <a:bodyPr lIns="0" tIns="0" rIns="0" bIns="0" rtlCol="0" anchor="ctr"/>
          <a:lstStyle/>
          <a:p>
            <a:pPr marL="90480" marR="0" lvl="0" indent="0" algn="l" defTabSz="61232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141414"/>
              </a:solidFill>
              <a:effectLst/>
              <a:uLnTx/>
              <a:uFillTx/>
              <a:latin typeface="+mj-lt"/>
              <a:ea typeface="+mn-ea"/>
              <a:cs typeface="Calibri" panose="020F0502020204030204" pitchFamily="34" charset="0"/>
            </a:endParaRPr>
          </a:p>
        </p:txBody>
      </p:sp>
      <p:sp>
        <p:nvSpPr>
          <p:cNvPr id="77" name="Chevron 6"/>
          <p:cNvSpPr>
            <a:spLocks noChangeArrowheads="1"/>
          </p:cNvSpPr>
          <p:nvPr/>
        </p:nvSpPr>
        <p:spPr bwMode="auto">
          <a:xfrm>
            <a:off x="119271" y="4180325"/>
            <a:ext cx="2011901" cy="466088"/>
          </a:xfrm>
          <a:prstGeom prst="chevron">
            <a:avLst>
              <a:gd name="adj" fmla="val 50034"/>
            </a:avLst>
          </a:prstGeom>
          <a:solidFill>
            <a:srgbClr val="3871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430713"/>
            <a:r>
              <a:rPr lang="en-US" sz="1100" kern="0" dirty="0">
                <a:solidFill>
                  <a:srgbClr val="FFFFFF"/>
                </a:solidFill>
                <a:latin typeface="Arial"/>
              </a:rPr>
              <a:t>Reporting</a:t>
            </a:r>
          </a:p>
        </p:txBody>
      </p:sp>
      <p:sp>
        <p:nvSpPr>
          <p:cNvPr id="78" name="Rectangle 77"/>
          <p:cNvSpPr/>
          <p:nvPr/>
        </p:nvSpPr>
        <p:spPr>
          <a:xfrm>
            <a:off x="2370560" y="1725081"/>
            <a:ext cx="6239460" cy="859725"/>
          </a:xfrm>
          <a:prstGeom prst="rect">
            <a:avLst/>
          </a:prstGeom>
          <a:solidFill>
            <a:sysClr val="window" lastClr="FFFFFF"/>
          </a:solidFill>
          <a:ln w="6350" cap="flat" cmpd="sng" algn="ctr">
            <a:noFill/>
            <a:prstDash val="solid"/>
            <a:miter lim="800000"/>
          </a:ln>
          <a:effectLst/>
        </p:spPr>
        <p:txBody>
          <a:bodyPr lIns="0" tIns="0" rIns="0" bIns="0" rtlCol="0" anchor="ctr"/>
          <a:lstStyle/>
          <a:p>
            <a:pPr marL="0" marR="476" lvl="0" indent="0" algn="l" defTabSz="457166" rtl="0" eaLnBrk="1" fontAlgn="base" latinLnBrk="0" hangingPunct="1">
              <a:lnSpc>
                <a:spcPct val="103000"/>
              </a:lnSpc>
              <a:spcBef>
                <a:spcPts val="0"/>
              </a:spcBef>
              <a:spcAft>
                <a:spcPts val="38"/>
              </a:spcAft>
              <a:buClr>
                <a:srgbClr val="000000"/>
              </a:buClr>
              <a:buSzPts val="1000"/>
              <a:buFontTx/>
              <a:buNone/>
              <a:tabLst/>
              <a:defRPr/>
            </a:pPr>
            <a:endParaRPr kumimoji="0" lang="en-US" sz="1100" b="0" i="0" u="none" strike="noStrike" kern="0" cap="none" spc="0" normalizeH="0" baseline="0" noProof="0" dirty="0">
              <a:ln>
                <a:noFill/>
              </a:ln>
              <a:solidFill>
                <a:srgbClr val="141414"/>
              </a:solidFill>
              <a:effectLst/>
              <a:uLnTx/>
              <a:uFill>
                <a:solidFill>
                  <a:srgbClr val="000000"/>
                </a:solidFill>
              </a:uFill>
              <a:latin typeface="+mj-lt"/>
              <a:ea typeface="Arial" panose="020B0604020202020204" pitchFamily="34" charset="0"/>
              <a:cs typeface="+mn-cs"/>
            </a:endParaRPr>
          </a:p>
        </p:txBody>
      </p:sp>
      <p:sp>
        <p:nvSpPr>
          <p:cNvPr id="80" name="Chevron 6"/>
          <p:cNvSpPr>
            <a:spLocks noChangeArrowheads="1"/>
          </p:cNvSpPr>
          <p:nvPr/>
        </p:nvSpPr>
        <p:spPr bwMode="auto">
          <a:xfrm>
            <a:off x="174050" y="1771109"/>
            <a:ext cx="1979870" cy="549267"/>
          </a:xfrm>
          <a:prstGeom prst="chevron">
            <a:avLst>
              <a:gd name="adj" fmla="val 50034"/>
            </a:avLst>
          </a:prstGeom>
          <a:solidFill>
            <a:schemeClr val="accent6"/>
          </a:solidFill>
          <a:ln w="28575">
            <a:solidFill>
              <a:schemeClr val="accent6"/>
            </a:solidFill>
            <a:round/>
            <a:headEnd/>
            <a:tailEnd/>
          </a:ln>
          <a:effectLst/>
        </p:spPr>
        <p:txBody>
          <a:bodyPr anchor="ctr"/>
          <a:lstStyle/>
          <a:p>
            <a:pPr marL="0" marR="0" lvl="0" indent="0" algn="ctr" defTabSz="45716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mj-lt"/>
                <a:ea typeface="+mn-ea"/>
                <a:cs typeface="+mn-cs"/>
              </a:rPr>
              <a:t>Vision, Goals and Governance</a:t>
            </a:r>
          </a:p>
        </p:txBody>
      </p:sp>
      <p:sp>
        <p:nvSpPr>
          <p:cNvPr id="81" name="Rectangle 80"/>
          <p:cNvSpPr/>
          <p:nvPr/>
        </p:nvSpPr>
        <p:spPr>
          <a:xfrm>
            <a:off x="294993" y="2562140"/>
            <a:ext cx="1805695" cy="5295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66"/>
            <a:r>
              <a:rPr lang="en-US" sz="1100" kern="0" dirty="0">
                <a:solidFill>
                  <a:srgbClr val="FFFFFF"/>
                </a:solidFill>
                <a:latin typeface="+mj-lt"/>
              </a:rPr>
              <a:t>Risks, Issues, Blockers &amp; Decision Management</a:t>
            </a:r>
          </a:p>
        </p:txBody>
      </p:sp>
      <p:graphicFrame>
        <p:nvGraphicFramePr>
          <p:cNvPr id="82" name="Table 81"/>
          <p:cNvGraphicFramePr>
            <a:graphicFrameLocks noGrp="1"/>
          </p:cNvGraphicFramePr>
          <p:nvPr/>
        </p:nvGraphicFramePr>
        <p:xfrm>
          <a:off x="2276052" y="1233839"/>
          <a:ext cx="6096000" cy="3458083"/>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762720960"/>
                    </a:ext>
                  </a:extLst>
                </a:gridCol>
              </a:tblGrid>
              <a:tr h="370840">
                <a:tc>
                  <a:txBody>
                    <a:bodyPr/>
                    <a:lstStyle/>
                    <a:p>
                      <a:pPr marL="0" marR="476" lvl="0" indent="0" algn="ctr" defTabSz="457166" rtl="0" eaLnBrk="1" fontAlgn="base" latinLnBrk="0" hangingPunct="1">
                        <a:lnSpc>
                          <a:spcPct val="103000"/>
                        </a:lnSpc>
                        <a:spcBef>
                          <a:spcPts val="0"/>
                        </a:spcBef>
                        <a:spcAft>
                          <a:spcPts val="38"/>
                        </a:spcAft>
                        <a:buClr>
                          <a:srgbClr val="000000"/>
                        </a:buClr>
                        <a:buSzPts val="1000"/>
                        <a:buFontTx/>
                        <a:buNone/>
                        <a:tabLst/>
                        <a:defRPr/>
                      </a:pPr>
                      <a:r>
                        <a:rPr kumimoji="0" lang="en-US" sz="1400" b="1" i="0" u="none" strike="noStrike" kern="0" cap="none" spc="0" normalizeH="0" baseline="0" noProof="0" dirty="0">
                          <a:ln>
                            <a:noFill/>
                          </a:ln>
                          <a:solidFill>
                            <a:srgbClr val="0033A0"/>
                          </a:solidFill>
                          <a:effectLst/>
                          <a:uLnTx/>
                          <a:uFillTx/>
                          <a:latin typeface="+mn-lt"/>
                          <a:ea typeface="+mn-ea"/>
                          <a:cs typeface="Arial"/>
                        </a:rPr>
                        <a:t>Key Activities / Deliverables</a:t>
                      </a:r>
                    </a:p>
                  </a:txBody>
                  <a:tcPr marT="0"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4631391"/>
                  </a:ext>
                </a:extLst>
              </a:tr>
              <a:tr h="370840">
                <a:tc>
                  <a:txBody>
                    <a:bodyPr/>
                    <a:lstStyle/>
                    <a:p>
                      <a:pPr marL="0" marR="476" lvl="0" indent="0" algn="l" defTabSz="457166" rtl="0" eaLnBrk="1" fontAlgn="base" latinLnBrk="0" hangingPunct="1">
                        <a:lnSpc>
                          <a:spcPct val="103000"/>
                        </a:lnSpc>
                        <a:spcBef>
                          <a:spcPts val="0"/>
                        </a:spcBef>
                        <a:spcAft>
                          <a:spcPts val="38"/>
                        </a:spcAft>
                        <a:buClr>
                          <a:srgbClr val="000000"/>
                        </a:buClr>
                        <a:buSzPts val="1000"/>
                        <a:buFontTx/>
                        <a:buNone/>
                        <a:tabLst/>
                        <a:defRPr/>
                      </a:pPr>
                      <a:r>
                        <a:rPr kumimoji="0" lang="en-US" sz="1100" b="0" i="0" u="none" strike="noStrike" kern="0" cap="none" spc="0" normalizeH="0" baseline="0" noProof="0" dirty="0">
                          <a:ln>
                            <a:noFill/>
                          </a:ln>
                          <a:solidFill>
                            <a:srgbClr val="141414"/>
                          </a:solidFill>
                          <a:effectLst/>
                          <a:uLnTx/>
                          <a:uFillTx/>
                          <a:latin typeface="+mj-lt"/>
                          <a:ea typeface="ＭＳ Ｐゴシック" charset="-128"/>
                          <a:cs typeface="+mn-cs"/>
                        </a:rPr>
                        <a:t>Articulate Vision, Mission and Goals and establish </a:t>
                      </a:r>
                      <a:r>
                        <a:rPr kumimoji="0" lang="en-US" sz="1100" b="1" i="0" u="none" strike="noStrike" kern="0" cap="none" spc="0" normalizeH="0" baseline="0" noProof="0" dirty="0">
                          <a:ln>
                            <a:noFill/>
                          </a:ln>
                          <a:solidFill>
                            <a:srgbClr val="141414"/>
                          </a:solidFill>
                          <a:effectLst/>
                          <a:uLnTx/>
                          <a:uFillTx/>
                          <a:latin typeface="+mj-lt"/>
                          <a:ea typeface="ＭＳ Ｐゴシック" charset="-128"/>
                          <a:cs typeface="+mn-cs"/>
                        </a:rPr>
                        <a:t>Program Charter </a:t>
                      </a:r>
                      <a:r>
                        <a:rPr kumimoji="0" lang="en-US" sz="1100" b="0" i="0" u="none" strike="noStrike" kern="0" cap="none" spc="0" normalizeH="0" baseline="0" noProof="0" dirty="0">
                          <a:ln>
                            <a:noFill/>
                          </a:ln>
                          <a:solidFill>
                            <a:srgbClr val="141414"/>
                          </a:solidFill>
                          <a:effectLst/>
                          <a:uLnTx/>
                          <a:uFillTx/>
                          <a:latin typeface="+mj-lt"/>
                          <a:ea typeface="ＭＳ Ｐゴシック" charset="-128"/>
                          <a:cs typeface="+mn-cs"/>
                        </a:rPr>
                        <a:t>with clear definition of done. </a:t>
                      </a:r>
                      <a:r>
                        <a:rPr kumimoji="0" lang="en-GB" sz="1100" b="0" i="0" u="none" strike="noStrike" kern="0" cap="none" spc="0" normalizeH="0" baseline="0" noProof="0" dirty="0">
                          <a:ln>
                            <a:noFill/>
                          </a:ln>
                          <a:solidFill>
                            <a:srgbClr val="141414"/>
                          </a:solidFill>
                          <a:effectLst/>
                          <a:uLnTx/>
                          <a:uFillTx/>
                          <a:latin typeface="+mj-lt"/>
                          <a:ea typeface="+mn-ea"/>
                          <a:cs typeface="+mn-cs"/>
                        </a:rPr>
                        <a:t>Establish the </a:t>
                      </a:r>
                      <a:r>
                        <a:rPr kumimoji="0" lang="en-GB" sz="1100" b="1" i="0" u="none" strike="noStrike" kern="0" cap="none" spc="0" normalizeH="0" baseline="0" noProof="0" dirty="0">
                          <a:ln>
                            <a:noFill/>
                          </a:ln>
                          <a:solidFill>
                            <a:srgbClr val="141414"/>
                          </a:solidFill>
                          <a:effectLst/>
                          <a:uLnTx/>
                          <a:uFillTx/>
                          <a:latin typeface="+mj-lt"/>
                          <a:ea typeface="+mn-ea"/>
                          <a:cs typeface="+mn-cs"/>
                        </a:rPr>
                        <a:t>Governance Framework </a:t>
                      </a:r>
                      <a:r>
                        <a:rPr kumimoji="0" lang="en-GB" sz="1100" b="0" i="0" u="none" strike="noStrike" kern="0" cap="none" spc="0" normalizeH="0" baseline="0" noProof="0" dirty="0">
                          <a:ln>
                            <a:noFill/>
                          </a:ln>
                          <a:solidFill>
                            <a:srgbClr val="141414"/>
                          </a:solidFill>
                          <a:effectLst/>
                          <a:uLnTx/>
                          <a:uFillTx/>
                          <a:latin typeface="+mj-lt"/>
                          <a:ea typeface="+mn-ea"/>
                          <a:cs typeface="+mn-cs"/>
                        </a:rPr>
                        <a:t>that covers the necessary strategic, operational and tactical considerations of the transformation and outlines the </a:t>
                      </a:r>
                      <a:r>
                        <a:rPr kumimoji="0" lang="en-GB" sz="1100" b="1" i="0" u="none" strike="noStrike" kern="0" cap="none" spc="0" normalizeH="0" baseline="0" noProof="0" dirty="0">
                          <a:ln>
                            <a:noFill/>
                          </a:ln>
                          <a:solidFill>
                            <a:srgbClr val="141414"/>
                          </a:solidFill>
                          <a:effectLst/>
                          <a:uLnTx/>
                          <a:uFillTx/>
                          <a:latin typeface="+mj-lt"/>
                          <a:ea typeface="+mn-ea"/>
                          <a:cs typeface="+mn-cs"/>
                        </a:rPr>
                        <a:t>Governance Bodies</a:t>
                      </a:r>
                      <a:r>
                        <a:rPr kumimoji="0" lang="en-GB" sz="1100" b="0" i="0" u="none" strike="noStrike" kern="0" cap="none" spc="0" normalizeH="0" baseline="0" noProof="0" dirty="0">
                          <a:ln>
                            <a:noFill/>
                          </a:ln>
                          <a:solidFill>
                            <a:srgbClr val="141414"/>
                          </a:solidFill>
                          <a:effectLst/>
                          <a:uLnTx/>
                          <a:uFillTx/>
                          <a:latin typeface="+mj-lt"/>
                          <a:ea typeface="+mn-ea"/>
                          <a:cs typeface="+mn-cs"/>
                        </a:rPr>
                        <a:t>, </a:t>
                      </a:r>
                      <a:r>
                        <a:rPr kumimoji="0" lang="en-GB" sz="1100" b="1" i="0" u="none" strike="noStrike" kern="0" cap="none" spc="0" normalizeH="0" baseline="0" noProof="0" dirty="0">
                          <a:ln>
                            <a:noFill/>
                          </a:ln>
                          <a:solidFill>
                            <a:srgbClr val="141414"/>
                          </a:solidFill>
                          <a:effectLst/>
                          <a:uLnTx/>
                          <a:uFillTx/>
                          <a:latin typeface="+mj-lt"/>
                          <a:ea typeface="+mn-ea"/>
                          <a:cs typeface="+mn-cs"/>
                        </a:rPr>
                        <a:t>Terms of Reference </a:t>
                      </a:r>
                      <a:r>
                        <a:rPr kumimoji="0" lang="en-GB" sz="1100" b="0" i="0" u="none" strike="noStrike" kern="0" cap="none" spc="0" normalizeH="0" baseline="0" noProof="0" dirty="0">
                          <a:ln>
                            <a:noFill/>
                          </a:ln>
                          <a:solidFill>
                            <a:srgbClr val="141414"/>
                          </a:solidFill>
                          <a:effectLst/>
                          <a:uLnTx/>
                          <a:uFillTx/>
                          <a:latin typeface="+mj-lt"/>
                          <a:ea typeface="+mn-ea"/>
                          <a:cs typeface="+mn-cs"/>
                        </a:rPr>
                        <a:t>and </a:t>
                      </a:r>
                      <a:r>
                        <a:rPr kumimoji="0" lang="en-GB" sz="1100" b="1" i="0" u="none" strike="noStrike" kern="0" cap="none" spc="0" normalizeH="0" baseline="0" noProof="0" dirty="0">
                          <a:ln>
                            <a:noFill/>
                          </a:ln>
                          <a:solidFill>
                            <a:srgbClr val="141414"/>
                          </a:solidFill>
                          <a:effectLst/>
                          <a:uLnTx/>
                          <a:uFillTx/>
                          <a:latin typeface="+mj-lt"/>
                          <a:ea typeface="+mn-ea"/>
                          <a:cs typeface="+mn-cs"/>
                        </a:rPr>
                        <a:t>RACI</a:t>
                      </a:r>
                      <a:r>
                        <a:rPr kumimoji="0" lang="en-GB" sz="1100" b="0" i="0" u="none" strike="noStrike" kern="0" cap="none" spc="0" normalizeH="0" baseline="0" noProof="0" dirty="0">
                          <a:ln>
                            <a:noFill/>
                          </a:ln>
                          <a:solidFill>
                            <a:srgbClr val="141414"/>
                          </a:solidFill>
                          <a:effectLst/>
                          <a:uLnTx/>
                          <a:uFillTx/>
                          <a:latin typeface="+mj-lt"/>
                          <a:ea typeface="+mn-ea"/>
                          <a:cs typeface="+mn-cs"/>
                        </a:rPr>
                        <a:t> required to monitor and guide the transformation.  </a:t>
                      </a:r>
                      <a:endParaRPr kumimoji="0" lang="en-US" sz="1100" b="0" i="0" u="none" strike="noStrike" kern="0" cap="none" spc="0" normalizeH="0" baseline="0" noProof="0" dirty="0">
                        <a:ln>
                          <a:noFill/>
                        </a:ln>
                        <a:solidFill>
                          <a:srgbClr val="141414"/>
                        </a:solidFill>
                        <a:effectLst/>
                        <a:uLnTx/>
                        <a:uFill>
                          <a:solidFill>
                            <a:srgbClr val="000000"/>
                          </a:solidFill>
                        </a:uFill>
                        <a:latin typeface="+mj-lt"/>
                        <a:ea typeface="Arial" panose="020B0604020202020204" pitchFamily="34" charset="0"/>
                        <a:cs typeface="+mn-cs"/>
                      </a:endParaRPr>
                    </a:p>
                  </a:txBody>
                  <a:tcPr marT="91440" marB="9144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06529087"/>
                  </a:ext>
                </a:extLst>
              </a:tr>
              <a:tr h="370840">
                <a:tc>
                  <a:txBody>
                    <a:bodyPr/>
                    <a:lstStyle/>
                    <a:p>
                      <a:pPr marL="0" marR="0" lvl="0" indent="0" algn="l" defTabSz="457166" rtl="0" eaLnBrk="1" fontAlgn="auto" latinLnBrk="0" hangingPunct="1">
                        <a:lnSpc>
                          <a:spcPct val="100000"/>
                        </a:lnSpc>
                        <a:spcBef>
                          <a:spcPts val="0"/>
                        </a:spcBef>
                        <a:spcAft>
                          <a:spcPts val="0"/>
                        </a:spcAft>
                        <a:buClrTx/>
                        <a:buSzTx/>
                        <a:buFontTx/>
                        <a:buNone/>
                        <a:tabLst>
                          <a:tab pos="126194" algn="l"/>
                        </a:tabLst>
                        <a:defRPr/>
                      </a:pPr>
                      <a:r>
                        <a:rPr kumimoji="0" lang="en-US" sz="1100" b="0" i="0" u="none" strike="noStrike" kern="0" cap="none" spc="0" normalizeH="0" baseline="0" noProof="0" dirty="0">
                          <a:ln>
                            <a:noFill/>
                          </a:ln>
                          <a:solidFill>
                            <a:srgbClr val="141414"/>
                          </a:solidFill>
                          <a:effectLst/>
                          <a:uLnTx/>
                          <a:uFill>
                            <a:solidFill>
                              <a:srgbClr val="000000"/>
                            </a:solidFill>
                          </a:uFill>
                          <a:latin typeface="+mj-lt"/>
                          <a:ea typeface="Arial" panose="020B0604020202020204" pitchFamily="34" charset="0"/>
                          <a:cs typeface="+mn-cs"/>
                        </a:rPr>
                        <a:t>Determine and set up appropriate tool(s) to capture and manage program </a:t>
                      </a:r>
                      <a:r>
                        <a:rPr kumimoji="0" lang="en-US" sz="1100" b="1" i="0" u="none" strike="noStrike" kern="0" cap="none" spc="0" normalizeH="0" baseline="0" noProof="0" dirty="0">
                          <a:ln>
                            <a:noFill/>
                          </a:ln>
                          <a:solidFill>
                            <a:srgbClr val="141414"/>
                          </a:solidFill>
                          <a:effectLst/>
                          <a:uLnTx/>
                          <a:uFill>
                            <a:solidFill>
                              <a:srgbClr val="000000"/>
                            </a:solidFill>
                          </a:uFill>
                          <a:latin typeface="+mj-lt"/>
                          <a:ea typeface="Arial" panose="020B0604020202020204" pitchFamily="34" charset="0"/>
                          <a:cs typeface="+mn-cs"/>
                        </a:rPr>
                        <a:t>Risks</a:t>
                      </a:r>
                      <a:r>
                        <a:rPr kumimoji="0" lang="en-US" sz="1100" b="0" i="0" u="none" strike="noStrike" kern="0" cap="none" spc="0" normalizeH="0" baseline="0" noProof="0" dirty="0">
                          <a:ln>
                            <a:noFill/>
                          </a:ln>
                          <a:solidFill>
                            <a:srgbClr val="141414"/>
                          </a:solidFill>
                          <a:effectLst/>
                          <a:uLnTx/>
                          <a:uFill>
                            <a:solidFill>
                              <a:srgbClr val="000000"/>
                            </a:solidFill>
                          </a:uFill>
                          <a:latin typeface="+mj-lt"/>
                          <a:ea typeface="Arial" panose="020B0604020202020204" pitchFamily="34" charset="0"/>
                          <a:cs typeface="+mn-cs"/>
                        </a:rPr>
                        <a:t>, </a:t>
                      </a:r>
                      <a:r>
                        <a:rPr kumimoji="0" lang="en-US" sz="1100" b="1" i="0" u="none" strike="noStrike" kern="0" cap="none" spc="0" normalizeH="0" baseline="0" noProof="0" dirty="0">
                          <a:ln>
                            <a:noFill/>
                          </a:ln>
                          <a:solidFill>
                            <a:srgbClr val="141414"/>
                          </a:solidFill>
                          <a:effectLst/>
                          <a:uLnTx/>
                          <a:uFill>
                            <a:solidFill>
                              <a:srgbClr val="000000"/>
                            </a:solidFill>
                          </a:uFill>
                          <a:latin typeface="+mj-lt"/>
                          <a:ea typeface="Arial" panose="020B0604020202020204" pitchFamily="34" charset="0"/>
                          <a:cs typeface="+mn-cs"/>
                        </a:rPr>
                        <a:t>Issues</a:t>
                      </a:r>
                      <a:r>
                        <a:rPr kumimoji="0" lang="en-US" sz="1100" b="0" i="0" u="none" strike="noStrike" kern="0" cap="none" spc="0" normalizeH="0" baseline="0" noProof="0" dirty="0">
                          <a:ln>
                            <a:noFill/>
                          </a:ln>
                          <a:solidFill>
                            <a:srgbClr val="141414"/>
                          </a:solidFill>
                          <a:effectLst/>
                          <a:uLnTx/>
                          <a:uFill>
                            <a:solidFill>
                              <a:srgbClr val="000000"/>
                            </a:solidFill>
                          </a:uFill>
                          <a:latin typeface="+mj-lt"/>
                          <a:ea typeface="Arial" panose="020B0604020202020204" pitchFamily="34" charset="0"/>
                          <a:cs typeface="+mn-cs"/>
                        </a:rPr>
                        <a:t>, and track </a:t>
                      </a:r>
                      <a:r>
                        <a:rPr kumimoji="0" lang="en-US" sz="1100" b="1" i="0" u="none" strike="noStrike" kern="0" cap="none" spc="0" normalizeH="0" baseline="0" noProof="0" dirty="0">
                          <a:ln>
                            <a:noFill/>
                          </a:ln>
                          <a:solidFill>
                            <a:srgbClr val="141414"/>
                          </a:solidFill>
                          <a:effectLst/>
                          <a:uLnTx/>
                          <a:uFill>
                            <a:solidFill>
                              <a:srgbClr val="000000"/>
                            </a:solidFill>
                          </a:uFill>
                          <a:latin typeface="+mj-lt"/>
                          <a:ea typeface="Arial" panose="020B0604020202020204" pitchFamily="34" charset="0"/>
                          <a:cs typeface="+mn-cs"/>
                        </a:rPr>
                        <a:t>Decisions</a:t>
                      </a:r>
                      <a:r>
                        <a:rPr kumimoji="0" lang="en-US" sz="1100" b="0" i="0" u="none" strike="noStrike" kern="0" cap="none" spc="0" normalizeH="0" baseline="0" noProof="0" dirty="0">
                          <a:ln>
                            <a:noFill/>
                          </a:ln>
                          <a:solidFill>
                            <a:srgbClr val="141414"/>
                          </a:solidFill>
                          <a:effectLst/>
                          <a:uLnTx/>
                          <a:uFill>
                            <a:solidFill>
                              <a:srgbClr val="000000"/>
                            </a:solidFill>
                          </a:uFill>
                          <a:latin typeface="+mj-lt"/>
                          <a:ea typeface="Arial" panose="020B0604020202020204" pitchFamily="34" charset="0"/>
                          <a:cs typeface="+mn-cs"/>
                        </a:rPr>
                        <a:t>. </a:t>
                      </a:r>
                      <a:r>
                        <a:rPr kumimoji="0" lang="en-GB" sz="1100" b="0" i="0" u="none" strike="noStrike" kern="0" cap="none" spc="0" normalizeH="0" baseline="0" noProof="0" dirty="0">
                          <a:ln>
                            <a:noFill/>
                          </a:ln>
                          <a:solidFill>
                            <a:srgbClr val="141414"/>
                          </a:solidFill>
                          <a:effectLst/>
                          <a:uLnTx/>
                          <a:uFillTx/>
                          <a:latin typeface="+mj-lt"/>
                          <a:ea typeface="+mn-ea"/>
                          <a:cs typeface="+mn-cs"/>
                        </a:rPr>
                        <a:t>Ensure correct level and frequency of discussion and where necessary escalation to ensure </a:t>
                      </a:r>
                      <a:r>
                        <a:rPr kumimoji="0" lang="en-GB" sz="1100" b="1" i="0" u="none" strike="noStrike" kern="0" cap="none" spc="0" normalizeH="0" baseline="0" noProof="0" dirty="0">
                          <a:ln>
                            <a:noFill/>
                          </a:ln>
                          <a:solidFill>
                            <a:srgbClr val="141414"/>
                          </a:solidFill>
                          <a:effectLst/>
                          <a:uLnTx/>
                          <a:uFillTx/>
                          <a:latin typeface="+mj-lt"/>
                          <a:ea typeface="+mn-ea"/>
                          <a:cs typeface="+mn-cs"/>
                        </a:rPr>
                        <a:t>Blockers</a:t>
                      </a:r>
                      <a:r>
                        <a:rPr kumimoji="0" lang="en-GB" sz="1100" b="0" i="0" u="none" strike="noStrike" kern="0" cap="none" spc="0" normalizeH="0" baseline="0" noProof="0" dirty="0">
                          <a:ln>
                            <a:noFill/>
                          </a:ln>
                          <a:solidFill>
                            <a:srgbClr val="141414"/>
                          </a:solidFill>
                          <a:effectLst/>
                          <a:uLnTx/>
                          <a:uFillTx/>
                          <a:latin typeface="+mj-lt"/>
                          <a:ea typeface="+mn-ea"/>
                          <a:cs typeface="+mn-cs"/>
                        </a:rPr>
                        <a:t> are addressed and solved. </a:t>
                      </a:r>
                    </a:p>
                  </a:txBody>
                  <a:tcPr marT="91440" marB="9144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0548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141414"/>
                          </a:solidFill>
                          <a:effectLst/>
                          <a:uLnTx/>
                          <a:uFillTx/>
                          <a:latin typeface="+mj-lt"/>
                          <a:ea typeface="+mn-ea"/>
                          <a:cs typeface="+mn-cs"/>
                        </a:rPr>
                        <a:t>Establish appropriate </a:t>
                      </a:r>
                      <a:r>
                        <a:rPr kumimoji="0" lang="en-GB" sz="1100" b="1" i="0" u="none" strike="noStrike" kern="0" cap="none" spc="0" normalizeH="0" baseline="0" noProof="0" dirty="0">
                          <a:ln>
                            <a:noFill/>
                          </a:ln>
                          <a:solidFill>
                            <a:srgbClr val="141414"/>
                          </a:solidFill>
                          <a:effectLst/>
                          <a:uLnTx/>
                          <a:uFillTx/>
                          <a:latin typeface="+mj-lt"/>
                          <a:ea typeface="+mn-ea"/>
                          <a:cs typeface="+mn-cs"/>
                        </a:rPr>
                        <a:t>KPIs and Metrics </a:t>
                      </a:r>
                      <a:r>
                        <a:rPr kumimoji="0" lang="en-GB" sz="1100" b="0" i="0" u="none" strike="noStrike" kern="0" cap="none" spc="0" normalizeH="0" baseline="0" noProof="0" dirty="0">
                          <a:ln>
                            <a:noFill/>
                          </a:ln>
                          <a:solidFill>
                            <a:srgbClr val="141414"/>
                          </a:solidFill>
                          <a:effectLst/>
                          <a:uLnTx/>
                          <a:uFillTx/>
                          <a:latin typeface="+mj-lt"/>
                          <a:ea typeface="+mn-ea"/>
                          <a:cs typeface="+mn-cs"/>
                        </a:rPr>
                        <a:t>to track the progress of the transformation.  Articulate benefit categories and establish detailed </a:t>
                      </a:r>
                      <a:r>
                        <a:rPr kumimoji="0" lang="en-GB" sz="1100" b="1" i="0" u="none" strike="noStrike" kern="0" cap="none" spc="0" normalizeH="0" baseline="0" noProof="0" dirty="0">
                          <a:ln>
                            <a:noFill/>
                          </a:ln>
                          <a:solidFill>
                            <a:srgbClr val="141414"/>
                          </a:solidFill>
                          <a:effectLst/>
                          <a:uLnTx/>
                          <a:uFillTx/>
                          <a:latin typeface="+mj-lt"/>
                          <a:ea typeface="+mn-ea"/>
                          <a:cs typeface="+mn-cs"/>
                        </a:rPr>
                        <a:t>Benefit Realization Plan </a:t>
                      </a:r>
                      <a:r>
                        <a:rPr kumimoji="0" lang="en-GB" sz="1100" b="0" i="0" u="none" strike="noStrike" kern="0" cap="none" spc="0" normalizeH="0" baseline="0" noProof="0" dirty="0">
                          <a:ln>
                            <a:noFill/>
                          </a:ln>
                          <a:solidFill>
                            <a:srgbClr val="141414"/>
                          </a:solidFill>
                          <a:effectLst/>
                          <a:uLnTx/>
                          <a:uFillTx/>
                          <a:latin typeface="+mj-lt"/>
                          <a:ea typeface="+mn-ea"/>
                          <a:cs typeface="+mn-cs"/>
                        </a:rPr>
                        <a:t>together with WBA</a:t>
                      </a:r>
                      <a:r>
                        <a:rPr kumimoji="0" lang="en-US" sz="1100" b="0" i="0" u="none" strike="noStrike" kern="0" cap="none" spc="0" normalizeH="0" baseline="0" noProof="0" dirty="0">
                          <a:ln>
                            <a:noFill/>
                          </a:ln>
                          <a:solidFill>
                            <a:srgbClr val="141414"/>
                          </a:solidFill>
                          <a:effectLst/>
                          <a:uLnTx/>
                          <a:uFillTx/>
                          <a:latin typeface="+mj-lt"/>
                          <a:ea typeface="+mn-ea"/>
                          <a:cs typeface="+mn-cs"/>
                        </a:rPr>
                        <a:t>. </a:t>
                      </a:r>
                      <a:r>
                        <a:rPr kumimoji="0" lang="en-GB" sz="1100" b="0" i="0" u="none" strike="noStrike" kern="0" cap="none" spc="0" normalizeH="0" baseline="0" noProof="0" dirty="0">
                          <a:ln>
                            <a:noFill/>
                          </a:ln>
                          <a:solidFill>
                            <a:srgbClr val="141414"/>
                          </a:solidFill>
                          <a:effectLst/>
                          <a:uLnTx/>
                          <a:uFillTx/>
                          <a:latin typeface="+mj-lt"/>
                          <a:ea typeface="+mn-ea"/>
                          <a:cs typeface="+mn-cs"/>
                        </a:rPr>
                        <a:t>Ensure ownership and accountability underpinned by </a:t>
                      </a:r>
                      <a:r>
                        <a:rPr kumimoji="0" lang="en-US" sz="1100" b="0" i="0" u="none" strike="noStrike" kern="0" cap="none" spc="0" normalizeH="0" baseline="0" noProof="0" dirty="0">
                          <a:ln>
                            <a:noFill/>
                          </a:ln>
                          <a:solidFill>
                            <a:srgbClr val="141414"/>
                          </a:solidFill>
                          <a:effectLst/>
                          <a:uLnTx/>
                          <a:uFillTx/>
                          <a:latin typeface="+mj-lt"/>
                          <a:ea typeface="+mn-ea"/>
                          <a:cs typeface="Calibri" panose="020F0502020204030204" pitchFamily="34" charset="0"/>
                        </a:rPr>
                        <a:t>regular tracking and reporting. </a:t>
                      </a:r>
                    </a:p>
                  </a:txBody>
                  <a:tcPr marT="91440" marB="9144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6355712"/>
                  </a:ext>
                </a:extLst>
              </a:tr>
              <a:tr h="370840">
                <a:tc>
                  <a:txBody>
                    <a:bodyPr/>
                    <a:lstStyle/>
                    <a:p>
                      <a:pPr marL="0" marR="0" lvl="0" indent="0" algn="l" defTabSz="612326" rtl="0" eaLnBrk="1" fontAlgn="auto" latinLnBrk="0" hangingPunct="1">
                        <a:lnSpc>
                          <a:spcPct val="100000"/>
                        </a:lnSpc>
                        <a:spcBef>
                          <a:spcPts val="0"/>
                        </a:spcBef>
                        <a:spcAft>
                          <a:spcPts val="0"/>
                        </a:spcAft>
                        <a:buClrTx/>
                        <a:buSzTx/>
                        <a:buFontTx/>
                        <a:buNone/>
                        <a:tabLst>
                          <a:tab pos="0" algn="l"/>
                        </a:tabLst>
                        <a:defRPr/>
                      </a:pPr>
                      <a:r>
                        <a:rPr kumimoji="0" lang="en-US" sz="1100" b="0" i="0" u="none" strike="noStrike" kern="0" cap="none" spc="0" normalizeH="0" baseline="0" noProof="0" dirty="0">
                          <a:ln>
                            <a:noFill/>
                          </a:ln>
                          <a:solidFill>
                            <a:srgbClr val="141414"/>
                          </a:solidFill>
                          <a:effectLst/>
                          <a:uLnTx/>
                          <a:uFillTx/>
                          <a:latin typeface="+mj-lt"/>
                          <a:ea typeface="+mn-ea"/>
                          <a:cs typeface="+mn-cs"/>
                        </a:rPr>
                        <a:t>Establish clear understanding of information requirements for the program and design daily, weekly and periodic </a:t>
                      </a:r>
                      <a:r>
                        <a:rPr kumimoji="0" lang="en-US" sz="1100" b="1" i="0" u="none" strike="noStrike" kern="0" cap="none" spc="0" normalizeH="0" baseline="0" noProof="0" dirty="0">
                          <a:ln>
                            <a:noFill/>
                          </a:ln>
                          <a:solidFill>
                            <a:srgbClr val="141414"/>
                          </a:solidFill>
                          <a:effectLst/>
                          <a:uLnTx/>
                          <a:uFillTx/>
                          <a:latin typeface="+mj-lt"/>
                          <a:ea typeface="+mn-ea"/>
                          <a:cs typeface="+mn-cs"/>
                        </a:rPr>
                        <a:t>Reports </a:t>
                      </a:r>
                      <a:r>
                        <a:rPr kumimoji="0" lang="en-US" sz="1100" b="0" i="0" u="none" strike="noStrike" kern="0" cap="none" spc="0" normalizeH="0" baseline="0" noProof="0" dirty="0">
                          <a:ln>
                            <a:noFill/>
                          </a:ln>
                          <a:solidFill>
                            <a:srgbClr val="141414"/>
                          </a:solidFill>
                          <a:effectLst/>
                          <a:uLnTx/>
                          <a:uFillTx/>
                          <a:latin typeface="+mj-lt"/>
                          <a:ea typeface="+mn-ea"/>
                          <a:cs typeface="+mn-cs"/>
                        </a:rPr>
                        <a:t>to appropriately address their target audience.  Understand sources and design data gathering processes to ensure timely and accurate insights.  Automate where possible and leverage </a:t>
                      </a:r>
                      <a:r>
                        <a:rPr kumimoji="0" lang="en-US" sz="1100" b="1" i="0" u="none" strike="noStrike" kern="0" cap="none" spc="0" normalizeH="0" baseline="0" noProof="0" dirty="0">
                          <a:ln>
                            <a:noFill/>
                          </a:ln>
                          <a:solidFill>
                            <a:srgbClr val="141414"/>
                          </a:solidFill>
                          <a:effectLst/>
                          <a:uLnTx/>
                          <a:uFillTx/>
                          <a:latin typeface="+mj-lt"/>
                          <a:ea typeface="+mn-ea"/>
                          <a:cs typeface="+mn-cs"/>
                        </a:rPr>
                        <a:t>Dashboarding Tools</a:t>
                      </a:r>
                      <a:r>
                        <a:rPr kumimoji="0" lang="en-US" sz="1100" b="0" i="0" u="none" strike="noStrike" kern="0" cap="none" spc="0" normalizeH="0" baseline="0" noProof="0" dirty="0">
                          <a:ln>
                            <a:noFill/>
                          </a:ln>
                          <a:solidFill>
                            <a:srgbClr val="141414"/>
                          </a:solidFill>
                          <a:effectLst/>
                          <a:uLnTx/>
                          <a:uFillTx/>
                          <a:latin typeface="+mj-lt"/>
                          <a:ea typeface="+mn-ea"/>
                          <a:cs typeface="+mn-cs"/>
                        </a:rPr>
                        <a:t> as available.</a:t>
                      </a:r>
                      <a:endParaRPr kumimoji="0" lang="en-US" sz="1100" b="0" i="0" u="none" strike="noStrike" kern="0" cap="none" spc="0" normalizeH="0" baseline="0" noProof="0" dirty="0">
                        <a:ln>
                          <a:noFill/>
                        </a:ln>
                        <a:solidFill>
                          <a:srgbClr val="141414"/>
                        </a:solidFill>
                        <a:effectLst/>
                        <a:uLnTx/>
                        <a:uFillTx/>
                        <a:latin typeface="+mj-lt"/>
                        <a:ea typeface="+mn-ea"/>
                        <a:cs typeface="Calibri" panose="020F0502020204030204" pitchFamily="34" charset="0"/>
                      </a:endParaRPr>
                    </a:p>
                  </a:txBody>
                  <a:tcPr marT="91440" marB="9144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104370274"/>
                  </a:ext>
                </a:extLst>
              </a:tr>
            </a:tbl>
          </a:graphicData>
        </a:graphic>
      </p:graphicFrame>
      <p:sp>
        <p:nvSpPr>
          <p:cNvPr id="83" name="TextBox 82"/>
          <p:cNvSpPr txBox="1"/>
          <p:nvPr/>
        </p:nvSpPr>
        <p:spPr>
          <a:xfrm>
            <a:off x="153185" y="1294630"/>
            <a:ext cx="1952857" cy="274320"/>
          </a:xfrm>
          <a:prstGeom prst="rect">
            <a:avLst/>
          </a:prstGeom>
          <a:noFill/>
        </p:spPr>
        <p:txBody>
          <a:bodyPr wrap="square" lIns="0" tIns="0" rIns="0" bIns="0" rtlCol="0">
            <a:noAutofit/>
          </a:bodyPr>
          <a:lstStyle/>
          <a:p>
            <a:pPr marL="0" marR="0" lvl="0" indent="0" algn="ctr" defTabSz="457166" rtl="0" eaLnBrk="1" fontAlgn="auto" latinLnBrk="0" hangingPunct="1">
              <a:lnSpc>
                <a:spcPct val="100000"/>
              </a:lnSpc>
              <a:spcBef>
                <a:spcPts val="750"/>
              </a:spcBef>
              <a:spcAft>
                <a:spcPts val="0"/>
              </a:spcAft>
              <a:buClrTx/>
              <a:buSzTx/>
              <a:buFontTx/>
              <a:buNone/>
              <a:tabLst/>
              <a:defRPr/>
            </a:pPr>
            <a:r>
              <a:rPr kumimoji="0" lang="en-US" sz="1400" b="1" i="0" u="none" strike="noStrike" kern="0" cap="none" spc="0" normalizeH="0" baseline="0" noProof="0" dirty="0">
                <a:ln>
                  <a:noFill/>
                </a:ln>
                <a:solidFill>
                  <a:srgbClr val="0033A0"/>
                </a:solidFill>
                <a:effectLst/>
                <a:uLnTx/>
                <a:uFillTx/>
                <a:latin typeface="+mj-lt"/>
                <a:ea typeface="+mn-ea"/>
                <a:cs typeface="Arial"/>
              </a:rPr>
              <a:t>Key Control Areas</a:t>
            </a:r>
          </a:p>
        </p:txBody>
      </p:sp>
    </p:spTree>
    <p:extLst>
      <p:ext uri="{BB962C8B-B14F-4D97-AF65-F5344CB8AC3E}">
        <p14:creationId xmlns:p14="http://schemas.microsoft.com/office/powerpoint/2010/main" val="160568548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8">
            <a:extLst>
              <a:ext uri="{FF2B5EF4-FFF2-40B4-BE49-F238E27FC236}">
                <a16:creationId xmlns:a16="http://schemas.microsoft.com/office/drawing/2014/main" id="{A7EC42E5-948D-8046-BEFA-134453E1DC2A}"/>
              </a:ext>
            </a:extLst>
          </p:cNvPr>
          <p:cNvSpPr>
            <a:spLocks noGrp="1"/>
          </p:cNvSpPr>
          <p:nvPr>
            <p:ph type="title"/>
          </p:nvPr>
        </p:nvSpPr>
        <p:spPr/>
        <p:txBody>
          <a:bodyPr/>
          <a:lstStyle/>
          <a:p>
            <a:r>
              <a:rPr lang="en-US" sz="2100" dirty="0"/>
              <a:t>Assurance</a:t>
            </a:r>
            <a:br>
              <a:rPr lang="en-US" sz="2100" dirty="0"/>
            </a:br>
            <a:r>
              <a:rPr lang="en-US" sz="1200" b="0" dirty="0">
                <a:solidFill>
                  <a:schemeClr val="tx1">
                    <a:lumMod val="50000"/>
                    <a:lumOff val="50000"/>
                  </a:schemeClr>
                </a:solidFill>
              </a:rPr>
              <a:t>The expected impact, degree of change and level of associated risk of the Fiore program requires robust assurance. The MPO will own the responsibility for assuring the end-to-end process for the delivery of the Fiore Program to minimize the impact, control change, and eliminate risk.</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192</a:t>
            </a:fld>
            <a:endParaRPr lang="en-US" dirty="0"/>
          </a:p>
        </p:txBody>
      </p:sp>
      <p:sp>
        <p:nvSpPr>
          <p:cNvPr id="17" name="Rounded Rectangle 16"/>
          <p:cNvSpPr/>
          <p:nvPr/>
        </p:nvSpPr>
        <p:spPr>
          <a:xfrm>
            <a:off x="944405" y="1539601"/>
            <a:ext cx="2869463" cy="84728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IMPACT</a:t>
            </a:r>
          </a:p>
        </p:txBody>
      </p:sp>
      <p:pic>
        <p:nvPicPr>
          <p:cNvPr id="18" name="Picture 1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19600" y="1868700"/>
            <a:ext cx="4365520" cy="2623175"/>
          </a:xfrm>
          <a:prstGeom prst="rect">
            <a:avLst/>
          </a:prstGeom>
          <a:ln w="3175">
            <a:noFill/>
          </a:ln>
        </p:spPr>
      </p:pic>
      <p:pic>
        <p:nvPicPr>
          <p:cNvPr id="19" name="Picture 18">
            <a:extLst>
              <a:ext uri="{FF2B5EF4-FFF2-40B4-BE49-F238E27FC236}">
                <a16:creationId xmlns:a16="http://schemas.microsoft.com/office/drawing/2014/main" id="{B06E2D57-89EA-B84B-B35B-FA191C55B86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3578" y="1678271"/>
            <a:ext cx="486173" cy="470980"/>
          </a:xfrm>
          <a:prstGeom prst="rect">
            <a:avLst/>
          </a:prstGeom>
        </p:spPr>
      </p:pic>
      <p:pic>
        <p:nvPicPr>
          <p:cNvPr id="20" name="Picture 19">
            <a:extLst>
              <a:ext uri="{FF2B5EF4-FFF2-40B4-BE49-F238E27FC236}">
                <a16:creationId xmlns:a16="http://schemas.microsoft.com/office/drawing/2014/main" id="{3D22A710-8581-054C-A1F2-ABC1B95200B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267" y="2772196"/>
            <a:ext cx="392151" cy="408092"/>
          </a:xfrm>
          <a:prstGeom prst="rect">
            <a:avLst/>
          </a:prstGeom>
        </p:spPr>
      </p:pic>
      <p:pic>
        <p:nvPicPr>
          <p:cNvPr id="21" name="Picture 20">
            <a:extLst>
              <a:ext uri="{FF2B5EF4-FFF2-40B4-BE49-F238E27FC236}">
                <a16:creationId xmlns:a16="http://schemas.microsoft.com/office/drawing/2014/main" id="{0A89F082-D072-DC48-A5AF-A7364BD440F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6918" y="3763531"/>
            <a:ext cx="382624" cy="370181"/>
          </a:xfrm>
          <a:prstGeom prst="rect">
            <a:avLst/>
          </a:prstGeom>
        </p:spPr>
      </p:pic>
      <p:sp>
        <p:nvSpPr>
          <p:cNvPr id="22" name="TextBox 21"/>
          <p:cNvSpPr txBox="1"/>
          <p:nvPr/>
        </p:nvSpPr>
        <p:spPr>
          <a:xfrm>
            <a:off x="1721032" y="1539601"/>
            <a:ext cx="2194560" cy="822960"/>
          </a:xfrm>
          <a:prstGeom prst="rect">
            <a:avLst/>
          </a:prstGeom>
          <a:noFill/>
        </p:spPr>
        <p:txBody>
          <a:bodyPr wrap="square" rtlCol="0" anchor="ctr">
            <a:noAutofit/>
          </a:bodyPr>
          <a:lstStyle/>
          <a:p>
            <a:pPr marL="171450" marR="0" lvl="0" indent="-171450"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a:rPr>
              <a:t>Customer Impact</a:t>
            </a:r>
          </a:p>
          <a:p>
            <a:pPr marL="171450" marR="0" lvl="0" indent="-171450"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a:rPr>
              <a:t>Streamlined process</a:t>
            </a:r>
          </a:p>
          <a:p>
            <a:pPr marL="171450" marR="0" lvl="0" indent="-171450"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a:rPr>
              <a:t>Leaner administration</a:t>
            </a:r>
          </a:p>
          <a:p>
            <a:pPr marL="171450" marR="0" lvl="0" indent="-171450"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prstClr val="white"/>
                </a:solidFill>
                <a:latin typeface="Arial"/>
              </a:rPr>
              <a:t>Cut-over orchestration</a:t>
            </a:r>
            <a:endParaRPr kumimoji="0" lang="en-US" sz="1100" b="0" i="0" u="none" strike="noStrike" kern="1200" cap="none" spc="0" normalizeH="0" baseline="0" noProof="0" dirty="0">
              <a:ln>
                <a:noFill/>
              </a:ln>
              <a:solidFill>
                <a:prstClr val="white"/>
              </a:solidFill>
              <a:effectLst/>
              <a:uLnTx/>
              <a:uFillTx/>
              <a:latin typeface="Arial"/>
            </a:endParaRPr>
          </a:p>
        </p:txBody>
      </p:sp>
      <p:sp>
        <p:nvSpPr>
          <p:cNvPr id="23" name="Rounded Rectangle 22"/>
          <p:cNvSpPr/>
          <p:nvPr/>
        </p:nvSpPr>
        <p:spPr>
          <a:xfrm>
            <a:off x="940537" y="2539282"/>
            <a:ext cx="2869463" cy="84728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CHANGE</a:t>
            </a:r>
          </a:p>
        </p:txBody>
      </p:sp>
      <p:sp>
        <p:nvSpPr>
          <p:cNvPr id="24" name="Rounded Rectangle 23"/>
          <p:cNvSpPr/>
          <p:nvPr/>
        </p:nvSpPr>
        <p:spPr>
          <a:xfrm>
            <a:off x="940537" y="3524982"/>
            <a:ext cx="2869463" cy="847281"/>
          </a:xfrm>
          <a:prstGeom prst="round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91440" rtlCol="0" anchor="ct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RISK</a:t>
            </a:r>
          </a:p>
        </p:txBody>
      </p:sp>
      <p:sp>
        <p:nvSpPr>
          <p:cNvPr id="25" name="TextBox 24"/>
          <p:cNvSpPr txBox="1"/>
          <p:nvPr/>
        </p:nvSpPr>
        <p:spPr>
          <a:xfrm>
            <a:off x="1721032" y="2539281"/>
            <a:ext cx="2194560" cy="822960"/>
          </a:xfrm>
          <a:prstGeom prst="rect">
            <a:avLst/>
          </a:prstGeom>
          <a:noFill/>
        </p:spPr>
        <p:txBody>
          <a:bodyPr wrap="square" rtlCol="0" anchor="ctr">
            <a:noAutofit/>
          </a:bodyPr>
          <a:lstStyle/>
          <a:p>
            <a:pPr marL="171450" marR="0" lvl="0" indent="-171450"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a:ea typeface="+mn-ea"/>
                <a:cs typeface="+mn-cs"/>
              </a:rPr>
              <a:t>Scope Change Prioritization </a:t>
            </a:r>
          </a:p>
          <a:p>
            <a:pPr marL="171450" marR="0" lvl="0" indent="-171450"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a:ea typeface="+mn-ea"/>
                <a:cs typeface="+mn-cs"/>
              </a:rPr>
              <a:t>Change Management &amp; Decision</a:t>
            </a:r>
            <a:r>
              <a:rPr kumimoji="0" lang="en-US" sz="1100" b="0" i="0" u="none" strike="noStrike" kern="1200" cap="none" spc="0" normalizeH="0" noProof="0" dirty="0">
                <a:ln>
                  <a:noFill/>
                </a:ln>
                <a:solidFill>
                  <a:prstClr val="white"/>
                </a:solidFill>
                <a:effectLst/>
                <a:uLnTx/>
                <a:uFillTx/>
                <a:latin typeface="Arial"/>
                <a:ea typeface="+mn-ea"/>
                <a:cs typeface="+mn-cs"/>
              </a:rPr>
              <a:t> Escalation</a:t>
            </a:r>
            <a:endParaRPr kumimoji="0" lang="en-US" sz="110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TextBox 25"/>
          <p:cNvSpPr txBox="1"/>
          <p:nvPr/>
        </p:nvSpPr>
        <p:spPr>
          <a:xfrm>
            <a:off x="1721032" y="3524981"/>
            <a:ext cx="2194560" cy="822960"/>
          </a:xfrm>
          <a:prstGeom prst="rect">
            <a:avLst/>
          </a:prstGeom>
          <a:noFill/>
        </p:spPr>
        <p:txBody>
          <a:bodyPr wrap="square" rtlCol="0" anchor="ctr">
            <a:noAutofit/>
          </a:bodyPr>
          <a:lstStyle/>
          <a:p>
            <a:pPr marL="171450" marR="0" lvl="0" indent="-171450"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a:rPr>
              <a:t>Managing an Aggressive Timeline</a:t>
            </a:r>
          </a:p>
          <a:p>
            <a:pPr marL="171450" indent="-171450" defTabSz="911658">
              <a:buFont typeface="Arial" panose="020B0604020202020204" pitchFamily="34" charset="0"/>
              <a:buChar char="•"/>
              <a:defRPr/>
            </a:pPr>
            <a:r>
              <a:rPr lang="en-US" sz="1100" dirty="0">
                <a:solidFill>
                  <a:prstClr val="white"/>
                </a:solidFill>
              </a:rPr>
              <a:t>Full cross-system integration</a:t>
            </a:r>
            <a:endParaRPr kumimoji="0" lang="en-US" sz="1100" b="0" i="0" u="none" strike="noStrike" kern="1200" cap="none" spc="0" normalizeH="0" baseline="0" noProof="0" dirty="0">
              <a:ln>
                <a:noFill/>
              </a:ln>
              <a:solidFill>
                <a:prstClr val="white"/>
              </a:solidFill>
              <a:effectLst/>
              <a:uLnTx/>
              <a:uFillTx/>
              <a:latin typeface="Arial"/>
            </a:endParaRPr>
          </a:p>
          <a:p>
            <a:pPr marL="171450" marR="0" lvl="0" indent="-171450" algn="l" defTabSz="91165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Arial"/>
              </a:rPr>
              <a:t>Change &amp; User Adoption</a:t>
            </a:r>
          </a:p>
        </p:txBody>
      </p:sp>
      <p:sp>
        <p:nvSpPr>
          <p:cNvPr id="27" name="Isosceles Triangle 26"/>
          <p:cNvSpPr/>
          <p:nvPr/>
        </p:nvSpPr>
        <p:spPr>
          <a:xfrm rot="5400000">
            <a:off x="2706714" y="2812319"/>
            <a:ext cx="2860949" cy="315514"/>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1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TextBox 27"/>
          <p:cNvSpPr txBox="1"/>
          <p:nvPr/>
        </p:nvSpPr>
        <p:spPr>
          <a:xfrm>
            <a:off x="4449085" y="1476529"/>
            <a:ext cx="4507837" cy="338554"/>
          </a:xfrm>
          <a:prstGeom prst="rect">
            <a:avLst/>
          </a:prstGeom>
          <a:noFill/>
        </p:spPr>
        <p:txBody>
          <a:bodyPr wrap="none" rtlCol="0">
            <a:spAutoFit/>
          </a:bodyPr>
          <a:lstStyle/>
          <a:p>
            <a:pPr marL="0" marR="0" lvl="0" indent="0" algn="l" defTabSz="91165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B3CF"/>
                </a:solidFill>
                <a:effectLst/>
                <a:uLnTx/>
                <a:uFillTx/>
                <a:latin typeface="Arial"/>
                <a:ea typeface="+mn-ea"/>
                <a:cs typeface="+mn-cs"/>
              </a:rPr>
              <a:t>MPO - Assurance approach &amp; Escalation steps </a:t>
            </a:r>
          </a:p>
        </p:txBody>
      </p:sp>
    </p:spTree>
    <p:extLst>
      <p:ext uri="{BB962C8B-B14F-4D97-AF65-F5344CB8AC3E}">
        <p14:creationId xmlns:p14="http://schemas.microsoft.com/office/powerpoint/2010/main" val="16084079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8">
            <a:extLst>
              <a:ext uri="{FF2B5EF4-FFF2-40B4-BE49-F238E27FC236}">
                <a16:creationId xmlns:a16="http://schemas.microsoft.com/office/drawing/2014/main" id="{A7EC42E5-948D-8046-BEFA-134453E1DC2A}"/>
              </a:ext>
            </a:extLst>
          </p:cNvPr>
          <p:cNvSpPr>
            <a:spLocks noGrp="1"/>
          </p:cNvSpPr>
          <p:nvPr>
            <p:ph type="title"/>
          </p:nvPr>
        </p:nvSpPr>
        <p:spPr/>
        <p:txBody>
          <a:bodyPr/>
          <a:lstStyle/>
          <a:p>
            <a:r>
              <a:rPr lang="en-US" sz="2100" dirty="0"/>
              <a:t>Assumptions</a:t>
            </a:r>
            <a:br>
              <a:rPr lang="en-US" sz="2100" dirty="0"/>
            </a:br>
            <a:r>
              <a:rPr lang="en-US" sz="1200" b="0" dirty="0">
                <a:solidFill>
                  <a:schemeClr val="tx1">
                    <a:lumMod val="50000"/>
                    <a:lumOff val="50000"/>
                  </a:schemeClr>
                </a:solidFill>
              </a:rPr>
              <a:t>Based on the provided RFP, written answers to questions and oral responses we have collected a number of assumptions that impact the separation of responsibilities between WBA and Cognizant concerning the MPO</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193</a:t>
            </a:fld>
            <a:endParaRPr lang="en-US" dirty="0"/>
          </a:p>
        </p:txBody>
      </p:sp>
      <p:sp>
        <p:nvSpPr>
          <p:cNvPr id="5" name="Rectangle 4"/>
          <p:cNvSpPr/>
          <p:nvPr/>
        </p:nvSpPr>
        <p:spPr>
          <a:xfrm>
            <a:off x="1010285" y="1590675"/>
            <a:ext cx="7287341" cy="2708434"/>
          </a:xfrm>
          <a:prstGeom prst="rect">
            <a:avLst/>
          </a:prstGeom>
          <a:noFill/>
          <a:ln w="9525" cap="flat" cmpd="sng" algn="ctr">
            <a:noFill/>
            <a:prstDash val="solid"/>
          </a:ln>
          <a:effectLst/>
        </p:spPr>
        <p:txBody>
          <a:bodyPr rot="0" spcFirstLastPara="0" vertOverflow="overflow" horzOverflow="overflow" vert="horz" wrap="square" lIns="137160" tIns="45720" rIns="0" bIns="45720" numCol="1" spcCol="0" rtlCol="0" fromWordArt="0" anchor="t" anchorCtr="0" forceAA="0" compatLnSpc="1">
            <a:prstTxWarp prst="textNoShape">
              <a:avLst/>
            </a:prstTxWarp>
            <a:spAutoFit/>
          </a:bodyPr>
          <a:lstStyle/>
          <a:p>
            <a:pPr marL="173831" lvl="1" indent="-173831" defTabSz="685800">
              <a:buFont typeface="Arial" panose="020B0604020202020204" pitchFamily="34" charset="0"/>
              <a:buChar char="•"/>
            </a:pPr>
            <a:r>
              <a:rPr lang="en-US" sz="1000" dirty="0">
                <a:solidFill>
                  <a:prstClr val="black"/>
                </a:solidFill>
                <a:latin typeface="+mj-lt"/>
              </a:rPr>
              <a:t>WBA has an enterprise PMO body in place that is providing necessary coordination, dependency tracking and insights regarding all other in-flight programs and initiatives that Cognizant will need to know about, plan around, or coordinate with.</a:t>
            </a:r>
          </a:p>
          <a:p>
            <a:pPr marL="173831" lvl="1" indent="-173831" defTabSz="685800">
              <a:buFont typeface="Arial" panose="020B0604020202020204" pitchFamily="34" charset="0"/>
              <a:buChar char="•"/>
            </a:pPr>
            <a:r>
              <a:rPr lang="en-US" sz="1000" dirty="0">
                <a:solidFill>
                  <a:prstClr val="black"/>
                </a:solidFill>
                <a:latin typeface="+mj-lt"/>
              </a:rPr>
              <a:t>WBA has a clear enterprise level governance and reporting structure and requirements in place that our MPO capabilities will be plugging in to this</a:t>
            </a:r>
          </a:p>
          <a:p>
            <a:pPr marL="173831" lvl="1" indent="-173831" defTabSz="685800">
              <a:buFont typeface="Arial" panose="020B0604020202020204" pitchFamily="34" charset="0"/>
              <a:buChar char="•"/>
            </a:pPr>
            <a:r>
              <a:rPr lang="en-US" sz="1000" dirty="0">
                <a:solidFill>
                  <a:prstClr val="black"/>
                </a:solidFill>
                <a:latin typeface="+mj-lt"/>
              </a:rPr>
              <a:t>WBA will be driving its own benefit Tracking and benefit realization (tracking against integration and strategic business objectives is WBA’s responsibility)</a:t>
            </a:r>
          </a:p>
          <a:p>
            <a:pPr marL="173831" lvl="1" indent="-173831" defTabSz="685800">
              <a:buFont typeface="Arial" panose="020B0604020202020204" pitchFamily="34" charset="0"/>
              <a:buChar char="•"/>
            </a:pPr>
            <a:r>
              <a:rPr lang="en-US" sz="1000" dirty="0">
                <a:solidFill>
                  <a:prstClr val="black"/>
                </a:solidFill>
                <a:latin typeface="+mj-lt"/>
              </a:rPr>
              <a:t>WBA will be driving the cost and budget management aspects of the program</a:t>
            </a:r>
          </a:p>
          <a:p>
            <a:pPr marL="173831" lvl="1" indent="-173831">
              <a:buFont typeface="Arial" panose="020B0604020202020204" pitchFamily="34" charset="0"/>
              <a:buChar char="•"/>
            </a:pPr>
            <a:r>
              <a:rPr lang="en-US" sz="1000" dirty="0">
                <a:solidFill>
                  <a:prstClr val="black"/>
                </a:solidFill>
                <a:latin typeface="+mj-lt"/>
              </a:rPr>
              <a:t>Organization Change Management (OCM) is included for Walgreens and Boots Campaign tracks, however, OCM is not in scope for the Harmony and Wonder Woman tracks</a:t>
            </a:r>
          </a:p>
          <a:p>
            <a:pPr marL="173831" lvl="1" indent="-173831">
              <a:buFont typeface="Arial" panose="020B0604020202020204" pitchFamily="34" charset="0"/>
              <a:buChar char="•"/>
            </a:pPr>
            <a:r>
              <a:rPr lang="en-US" sz="1000" dirty="0">
                <a:solidFill>
                  <a:prstClr val="black"/>
                </a:solidFill>
                <a:latin typeface="+mj-lt"/>
              </a:rPr>
              <a:t>Program Onboarding, and system access for all participants is the responsibility of WBA</a:t>
            </a:r>
          </a:p>
          <a:p>
            <a:pPr marL="173831" lvl="1" indent="-173831" defTabSz="685800">
              <a:buFont typeface="Arial" panose="020B0604020202020204" pitchFamily="34" charset="0"/>
              <a:buChar char="•"/>
            </a:pPr>
            <a:r>
              <a:rPr lang="en-US" sz="1000" dirty="0">
                <a:solidFill>
                  <a:prstClr val="black"/>
                </a:solidFill>
                <a:latin typeface="+mj-lt"/>
              </a:rPr>
              <a:t>That the program delivery approach and associated tools and reporting capabilities will enable quick and effective data roll up and report generation.</a:t>
            </a:r>
          </a:p>
          <a:p>
            <a:pPr marL="173831" lvl="1" indent="-173831" defTabSz="685800">
              <a:buFont typeface="Arial" panose="020B0604020202020204" pitchFamily="34" charset="0"/>
              <a:buChar char="•"/>
            </a:pPr>
            <a:r>
              <a:rPr lang="en-US" sz="1000" dirty="0">
                <a:solidFill>
                  <a:prstClr val="black"/>
                </a:solidFill>
                <a:latin typeface="+mj-lt"/>
              </a:rPr>
              <a:t>All WBA teams, and Vendors will have access to and is responsible for data entry in to a common system / tool to track and report planning and execution progress.</a:t>
            </a:r>
          </a:p>
          <a:p>
            <a:pPr marL="171446" indent="-171446" defTabSz="685800">
              <a:buFont typeface="Arial" panose="020B0604020202020204" pitchFamily="34" charset="0"/>
              <a:buChar char="•"/>
              <a:defRPr/>
            </a:pPr>
            <a:r>
              <a:rPr lang="en-US" sz="1000" kern="0" dirty="0">
                <a:solidFill>
                  <a:srgbClr val="141414"/>
                </a:solidFill>
                <a:latin typeface="+mj-lt"/>
              </a:rPr>
              <a:t>Artifacts/documents on current governance and delivery processes, standards, and definitions will be made available to Cognizant</a:t>
            </a:r>
          </a:p>
          <a:p>
            <a:pPr marL="171446" indent="-171446" defTabSz="685800">
              <a:buFont typeface="Arial" panose="020B0604020202020204" pitchFamily="34" charset="0"/>
              <a:buChar char="•"/>
              <a:defRPr/>
            </a:pPr>
            <a:r>
              <a:rPr lang="en-US" sz="1000" kern="0" dirty="0">
                <a:solidFill>
                  <a:srgbClr val="141414"/>
                </a:solidFill>
                <a:latin typeface="+mj-lt"/>
              </a:rPr>
              <a:t>Cognizant will work to align to WBA’s delivery methodology whenever requested and wherever possible.</a:t>
            </a:r>
          </a:p>
        </p:txBody>
      </p:sp>
      <p:sp>
        <p:nvSpPr>
          <p:cNvPr id="6" name="Rectangle 5"/>
          <p:cNvSpPr/>
          <p:nvPr/>
        </p:nvSpPr>
        <p:spPr>
          <a:xfrm>
            <a:off x="4107385" y="1337445"/>
            <a:ext cx="45719" cy="161583"/>
          </a:xfrm>
          <a:prstGeom prst="rect">
            <a:avLst/>
          </a:prstGeom>
        </p:spPr>
        <p:txBody>
          <a:bodyPr wrap="square" lIns="0" tIns="0" rIns="0" bIns="0">
            <a:spAutoFit/>
          </a:bodyPr>
          <a:lstStyle/>
          <a:p>
            <a:pPr algn="ctr" defTabSz="685800" fontAlgn="b"/>
            <a:endParaRPr lang="en-US" sz="1050" b="1" dirty="0">
              <a:solidFill>
                <a:srgbClr val="0036C3"/>
              </a:solidFill>
              <a:latin typeface="Calibri" panose="020F0502020204030204" pitchFamily="34" charset="0"/>
              <a:cs typeface="Calibri" panose="020F0502020204030204" pitchFamily="34" charset="0"/>
            </a:endParaRPr>
          </a:p>
        </p:txBody>
      </p:sp>
      <p:sp>
        <p:nvSpPr>
          <p:cNvPr id="7" name="Right Brace 6"/>
          <p:cNvSpPr/>
          <p:nvPr/>
        </p:nvSpPr>
        <p:spPr>
          <a:xfrm rot="16200000">
            <a:off x="4500430" y="-2315539"/>
            <a:ext cx="143139" cy="7143748"/>
          </a:xfrm>
          <a:prstGeom prst="rightBrace">
            <a:avLst>
              <a:gd name="adj1" fmla="val 42341"/>
              <a:gd name="adj2" fmla="val 50000"/>
            </a:avLst>
          </a:prstGeom>
          <a:solidFill>
            <a:sysClr val="window" lastClr="FFFFFF">
              <a:lumMod val="50000"/>
            </a:sysClr>
          </a:solidFill>
          <a:ln w="6350" cap="flat" cmpd="sng" algn="ctr">
            <a:noFill/>
            <a:prstDash val="solid"/>
            <a:miter lim="800000"/>
          </a:ln>
          <a:effectLst/>
        </p:spPr>
        <p:txBody>
          <a:bodyPr rtlCol="0" anchor="ctr"/>
          <a:lstStyle/>
          <a:p>
            <a:pPr algn="ctr" defTabSz="685800"/>
            <a:endParaRPr lang="en-US" sz="1350" kern="0" dirty="0">
              <a:solidFill>
                <a:prstClr val="black"/>
              </a:solidFill>
              <a:latin typeface="Calibri" panose="020F0502020204030204"/>
            </a:endParaRPr>
          </a:p>
        </p:txBody>
      </p:sp>
      <p:sp>
        <p:nvSpPr>
          <p:cNvPr id="8" name="Rectangle 7"/>
          <p:cNvSpPr/>
          <p:nvPr/>
        </p:nvSpPr>
        <p:spPr>
          <a:xfrm>
            <a:off x="1010286" y="1327906"/>
            <a:ext cx="7133588" cy="235077"/>
          </a:xfrm>
          <a:prstGeom prst="rect">
            <a:avLst/>
          </a:prstGeom>
          <a:solidFill>
            <a:sysClr val="window" lastClr="FFFFFF">
              <a:lumMod val="50000"/>
            </a:sysClr>
          </a:solidFill>
          <a:ln w="12700" cap="flat" cmpd="sng" algn="ctr">
            <a:noFill/>
            <a:prstDash val="solid"/>
            <a:miter lim="800000"/>
          </a:ln>
          <a:effectLst/>
        </p:spPr>
        <p:txBody>
          <a:bodyPr rtlCol="0" anchor="b"/>
          <a:lstStyle/>
          <a:p>
            <a:pPr algn="ctr" defTabSz="685800"/>
            <a:r>
              <a:rPr lang="en-US" sz="1200" b="1" kern="0" dirty="0">
                <a:solidFill>
                  <a:prstClr val="white"/>
                </a:solidFill>
                <a:latin typeface="Calibri" panose="020F0502020204030204"/>
              </a:rPr>
              <a:t>ASSUMPTIONS</a:t>
            </a:r>
          </a:p>
        </p:txBody>
      </p:sp>
    </p:spTree>
    <p:extLst>
      <p:ext uri="{BB962C8B-B14F-4D97-AF65-F5344CB8AC3E}">
        <p14:creationId xmlns:p14="http://schemas.microsoft.com/office/powerpoint/2010/main" val="333916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E802603-2EFD-CC48-B64E-822AEBE5B1AA}"/>
              </a:ext>
            </a:extLst>
          </p:cNvPr>
          <p:cNvSpPr txBox="1">
            <a:spLocks/>
          </p:cNvSpPr>
          <p:nvPr/>
        </p:nvSpPr>
        <p:spPr>
          <a:xfrm>
            <a:off x="608786" y="354488"/>
            <a:ext cx="6392377" cy="1958333"/>
          </a:xfrm>
          <a:prstGeom prst="rect">
            <a:avLst/>
          </a:prstGeom>
        </p:spPr>
        <p:txBody>
          <a:bodyPr vert="horz" lIns="68573" tIns="34289" rIns="68573" bIns="34289"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80000"/>
              </a:lnSpc>
            </a:pPr>
            <a:r>
              <a:rPr lang="en-CA" sz="4400" b="1" dirty="0">
                <a:solidFill>
                  <a:srgbClr val="000000"/>
                </a:solidFill>
                <a:latin typeface="Arial" panose="020B0604020202020204" pitchFamily="34" charset="0"/>
                <a:ea typeface="Helvetica Neue" charset="0"/>
                <a:cs typeface="Arial" panose="020B0604020202020204" pitchFamily="34" charset="0"/>
              </a:rPr>
              <a:t>We are the best partner to deliver this solution.</a:t>
            </a:r>
            <a:endParaRPr lang="en-US" sz="2800" b="1" dirty="0">
              <a:solidFill>
                <a:srgbClr val="000000"/>
              </a:solidFill>
              <a:latin typeface="Arial" panose="020B0604020202020204" pitchFamily="34" charset="0"/>
              <a:ea typeface="Helvetica Neue" charset="0"/>
              <a:cs typeface="Arial" panose="020B0604020202020204" pitchFamily="34" charset="0"/>
            </a:endParaRPr>
          </a:p>
        </p:txBody>
      </p:sp>
      <p:sp>
        <p:nvSpPr>
          <p:cNvPr id="7" name="TextBox 6">
            <a:extLst>
              <a:ext uri="{FF2B5EF4-FFF2-40B4-BE49-F238E27FC236}">
                <a16:creationId xmlns:a16="http://schemas.microsoft.com/office/drawing/2014/main" id="{A679BD70-BD48-7647-A72A-2059F15BC4A3}"/>
              </a:ext>
            </a:extLst>
          </p:cNvPr>
          <p:cNvSpPr txBox="1"/>
          <p:nvPr/>
        </p:nvSpPr>
        <p:spPr>
          <a:xfrm>
            <a:off x="3760780" y="2211769"/>
            <a:ext cx="4516445" cy="2354481"/>
          </a:xfrm>
          <a:prstGeom prst="rect">
            <a:avLst/>
          </a:prstGeom>
          <a:noFill/>
        </p:spPr>
        <p:txBody>
          <a:bodyPr wrap="square" lIns="91430" tIns="45715" rIns="91430" bIns="45715" rtlCol="0">
            <a:spAutoFit/>
          </a:bodyPr>
          <a:lstStyle/>
          <a:p>
            <a:pPr defTabSz="685664"/>
            <a:r>
              <a:rPr lang="en-US" sz="1050" dirty="0">
                <a:solidFill>
                  <a:schemeClr val="tx2"/>
                </a:solidFill>
                <a:latin typeface="Arial" panose="020B0604020202020204" pitchFamily="34" charset="0"/>
                <a:ea typeface="Helvetica Neue" charset="0"/>
                <a:cs typeface="Arial" panose="020B0604020202020204" pitchFamily="34" charset="0"/>
              </a:rPr>
              <a:t>We assembled and orchestrated a team of 50+ experts across 10 technologies, 4 marketing disciplines, and 3 continents to pull together a highly integrated and detailed scope, solution architecture, project plan, staffing plan, and costing – all tied together with cross-track dependencies identified and workplans aligned. “I”s dotted, “T”s crossed.</a:t>
            </a:r>
          </a:p>
          <a:p>
            <a:pPr defTabSz="685664"/>
            <a:endParaRPr lang="en-US" sz="1050" dirty="0">
              <a:solidFill>
                <a:schemeClr val="tx2"/>
              </a:solidFill>
              <a:latin typeface="Arial" panose="020B0604020202020204" pitchFamily="34" charset="0"/>
              <a:ea typeface="Helvetica Neue" charset="0"/>
              <a:cs typeface="Arial" panose="020B0604020202020204" pitchFamily="34" charset="0"/>
            </a:endParaRPr>
          </a:p>
          <a:p>
            <a:pPr defTabSz="685664"/>
            <a:r>
              <a:rPr lang="en-US" sz="1050" dirty="0">
                <a:solidFill>
                  <a:schemeClr val="tx2"/>
                </a:solidFill>
                <a:latin typeface="Arial" panose="020B0604020202020204" pitchFamily="34" charset="0"/>
                <a:ea typeface="Helvetica Neue" charset="0"/>
                <a:cs typeface="Arial" panose="020B0604020202020204" pitchFamily="34" charset="0"/>
              </a:rPr>
              <a:t>We think this type of skillset breadth, mobilization ability, geographic distribution, and dedication is exactly what Walgreens will need to be successful. Project Fiore will be a challenge to deliver in your timelines with our fully integrated team, but we think it’ll be nearly a mission impossible without it.</a:t>
            </a:r>
          </a:p>
          <a:p>
            <a:pPr defTabSz="685664"/>
            <a:endParaRPr lang="en-US" sz="1050" dirty="0">
              <a:solidFill>
                <a:schemeClr val="tx2"/>
              </a:solidFill>
              <a:latin typeface="Arial" panose="020B0604020202020204" pitchFamily="34" charset="0"/>
              <a:ea typeface="Helvetica Neue" charset="0"/>
              <a:cs typeface="Arial" panose="020B0604020202020204" pitchFamily="34" charset="0"/>
            </a:endParaRPr>
          </a:p>
          <a:p>
            <a:pPr defTabSz="685664"/>
            <a:r>
              <a:rPr lang="en-US" sz="1050" b="1" dirty="0">
                <a:solidFill>
                  <a:schemeClr val="tx1">
                    <a:lumMod val="75000"/>
                    <a:lumOff val="25000"/>
                  </a:schemeClr>
                </a:solidFill>
                <a:latin typeface="Arial" panose="020B0604020202020204" pitchFamily="34" charset="0"/>
                <a:ea typeface="Helvetica Neue" charset="0"/>
                <a:cs typeface="Arial" panose="020B0604020202020204" pitchFamily="34" charset="0"/>
              </a:rPr>
              <a:t>We are a new side of Cognizant. We are Cognizant Digital.</a:t>
            </a:r>
            <a:endParaRPr lang="en-US" sz="1050" dirty="0">
              <a:solidFill>
                <a:schemeClr val="tx1">
                  <a:lumMod val="75000"/>
                  <a:lumOff val="25000"/>
                </a:schemeClr>
              </a:solidFill>
              <a:latin typeface="Arial" panose="020B0604020202020204" pitchFamily="34" charset="0"/>
              <a:ea typeface="Helvetica Neue" charset="0"/>
              <a:cs typeface="Arial" panose="020B0604020202020204" pitchFamily="34" charset="0"/>
            </a:endParaRPr>
          </a:p>
          <a:p>
            <a:pPr defTabSz="685664"/>
            <a:endParaRPr lang="en-US" sz="1050" dirty="0">
              <a:solidFill>
                <a:schemeClr val="tx2"/>
              </a:solidFill>
              <a:latin typeface="Arial" panose="020B0604020202020204" pitchFamily="34" charset="0"/>
              <a:ea typeface="Helvetica Neue" charset="0"/>
              <a:cs typeface="Arial" panose="020B0604020202020204" pitchFamily="34" charset="0"/>
            </a:endParaRPr>
          </a:p>
        </p:txBody>
      </p:sp>
      <p:sp>
        <p:nvSpPr>
          <p:cNvPr id="8" name="Rectangle 7">
            <a:extLst>
              <a:ext uri="{FF2B5EF4-FFF2-40B4-BE49-F238E27FC236}">
                <a16:creationId xmlns:a16="http://schemas.microsoft.com/office/drawing/2014/main" id="{DA3A1423-2B7D-7140-BE79-0EF73E8DC749}"/>
              </a:ext>
            </a:extLst>
          </p:cNvPr>
          <p:cNvSpPr/>
          <p:nvPr/>
        </p:nvSpPr>
        <p:spPr>
          <a:xfrm>
            <a:off x="632656" y="2609825"/>
            <a:ext cx="3187994" cy="461655"/>
          </a:xfrm>
          <a:prstGeom prst="rect">
            <a:avLst/>
          </a:prstGeom>
        </p:spPr>
        <p:txBody>
          <a:bodyPr wrap="square" lIns="91430" tIns="45715" rIns="91430" bIns="45715">
            <a:spAutoFit/>
          </a:bodyPr>
          <a:lstStyle/>
          <a:p>
            <a:pPr>
              <a:lnSpc>
                <a:spcPct val="100000"/>
              </a:lnSpc>
            </a:pPr>
            <a:r>
              <a:rPr lang="en-US" sz="2400" b="1" dirty="0">
                <a:solidFill>
                  <a:srgbClr val="000000"/>
                </a:solidFill>
                <a:latin typeface="Arial" panose="020B0604020202020204" pitchFamily="34" charset="0"/>
                <a:ea typeface="Helvetica Neue" charset="0"/>
                <a:cs typeface="Arial" panose="020B0604020202020204" pitchFamily="34" charset="0"/>
              </a:rPr>
              <a:t>What a week!</a:t>
            </a:r>
          </a:p>
        </p:txBody>
      </p:sp>
      <p:sp>
        <p:nvSpPr>
          <p:cNvPr id="9" name="Rectangle 8">
            <a:extLst>
              <a:ext uri="{FF2B5EF4-FFF2-40B4-BE49-F238E27FC236}">
                <a16:creationId xmlns:a16="http://schemas.microsoft.com/office/drawing/2014/main" id="{2222A4A4-6378-424D-9D8F-E1A8EA1E4E04}"/>
              </a:ext>
            </a:extLst>
          </p:cNvPr>
          <p:cNvSpPr/>
          <p:nvPr/>
        </p:nvSpPr>
        <p:spPr>
          <a:xfrm>
            <a:off x="740099" y="2287580"/>
            <a:ext cx="773739" cy="75702"/>
          </a:xfrm>
          <a:prstGeom prst="rect">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0" tIns="45715" rIns="91430" bIns="45715" numCol="1" spcCol="0" rtlCol="0" fromWordArt="0" anchor="ctr" anchorCtr="0" forceAA="0" compatLnSpc="1">
            <a:prstTxWarp prst="textNoShape">
              <a:avLst/>
            </a:prstTxWarp>
            <a:noAutofit/>
          </a:bodyPr>
          <a:lstStyle/>
          <a:p>
            <a:pPr algn="ctr"/>
            <a:endParaRPr lang="en-US" sz="1800" dirty="0">
              <a:solidFill>
                <a:srgbClr val="F95547"/>
              </a:solidFill>
              <a:latin typeface="Helvetica"/>
              <a:cs typeface="Helvetica"/>
            </a:endParaRPr>
          </a:p>
        </p:txBody>
      </p:sp>
      <p:sp>
        <p:nvSpPr>
          <p:cNvPr id="3" name="Footer Placeholder 2">
            <a:extLst>
              <a:ext uri="{FF2B5EF4-FFF2-40B4-BE49-F238E27FC236}">
                <a16:creationId xmlns:a16="http://schemas.microsoft.com/office/drawing/2014/main" id="{5E0F518F-706C-0448-B582-F7F80BD5EB35}"/>
              </a:ext>
            </a:extLst>
          </p:cNvPr>
          <p:cNvSpPr>
            <a:spLocks noGrp="1"/>
          </p:cNvSpPr>
          <p:nvPr>
            <p:ph type="ftr" sz="quarter" idx="12"/>
          </p:nvPr>
        </p:nvSpPr>
        <p:spPr/>
        <p:txBody>
          <a:bodyPr/>
          <a:lstStyle/>
          <a:p>
            <a:r>
              <a:rPr lang="en-US"/>
              <a:t>© 2020</a:t>
            </a:r>
            <a:endParaRPr lang="en-US" dirty="0"/>
          </a:p>
        </p:txBody>
      </p:sp>
      <p:sp>
        <p:nvSpPr>
          <p:cNvPr id="4" name="Slide Number Placeholder 3">
            <a:extLst>
              <a:ext uri="{FF2B5EF4-FFF2-40B4-BE49-F238E27FC236}">
                <a16:creationId xmlns:a16="http://schemas.microsoft.com/office/drawing/2014/main" id="{24140BAB-9747-2646-B698-2650ACA9F891}"/>
              </a:ext>
            </a:extLst>
          </p:cNvPr>
          <p:cNvSpPr>
            <a:spLocks noGrp="1"/>
          </p:cNvSpPr>
          <p:nvPr>
            <p:ph type="sldNum" sz="quarter" idx="13"/>
          </p:nvPr>
        </p:nvSpPr>
        <p:spPr/>
        <p:txBody>
          <a:bodyPr/>
          <a:lstStyle/>
          <a:p>
            <a:fld id="{CDEE2954-54E9-4846-B9AA-9D6731F553AF}" type="slidenum">
              <a:rPr lang="en-US" smtClean="0"/>
              <a:pPr/>
              <a:t>2</a:t>
            </a:fld>
            <a:endParaRPr lang="en-US" dirty="0"/>
          </a:p>
        </p:txBody>
      </p:sp>
    </p:spTree>
    <p:extLst>
      <p:ext uri="{BB962C8B-B14F-4D97-AF65-F5344CB8AC3E}">
        <p14:creationId xmlns:p14="http://schemas.microsoft.com/office/powerpoint/2010/main" val="405776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itle 2">
            <a:extLst>
              <a:ext uri="{FF2B5EF4-FFF2-40B4-BE49-F238E27FC236}">
                <a16:creationId xmlns:a16="http://schemas.microsoft.com/office/drawing/2014/main" id="{199DC39C-4717-CE48-8545-F9BD5EE5DDD4}"/>
              </a:ext>
            </a:extLst>
          </p:cNvPr>
          <p:cNvSpPr>
            <a:spLocks noGrp="1"/>
          </p:cNvSpPr>
          <p:nvPr>
            <p:ph type="title"/>
          </p:nvPr>
        </p:nvSpPr>
        <p:spPr/>
        <p:txBody>
          <a:bodyPr/>
          <a:lstStyle/>
          <a:p>
            <a:r>
              <a:rPr lang="en-US" sz="2100" dirty="0">
                <a:latin typeface="Arial" panose="020B0604020202020204" pitchFamily="34" charset="0"/>
                <a:cs typeface="Arial" panose="020B0604020202020204" pitchFamily="34" charset="0"/>
              </a:rPr>
              <a:t>And build with a foundation of modern digital engineering principles</a:t>
            </a:r>
          </a:p>
        </p:txBody>
      </p:sp>
      <p:sp>
        <p:nvSpPr>
          <p:cNvPr id="2" name="Footer Placeholder 1">
            <a:extLst>
              <a:ext uri="{FF2B5EF4-FFF2-40B4-BE49-F238E27FC236}">
                <a16:creationId xmlns:a16="http://schemas.microsoft.com/office/drawing/2014/main" id="{754A6B75-EA86-8E41-8D30-D7FC604294C6}"/>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426721A4-A7F7-6444-A36B-109700F0E7B2}"/>
              </a:ext>
            </a:extLst>
          </p:cNvPr>
          <p:cNvSpPr>
            <a:spLocks noGrp="1"/>
          </p:cNvSpPr>
          <p:nvPr>
            <p:ph type="sldNum" sz="quarter" idx="13"/>
          </p:nvPr>
        </p:nvSpPr>
        <p:spPr/>
        <p:txBody>
          <a:bodyPr/>
          <a:lstStyle/>
          <a:p>
            <a:fld id="{CDEE2954-54E9-4846-B9AA-9D6731F553AF}" type="slidenum">
              <a:rPr lang="en-US" smtClean="0"/>
              <a:pPr/>
              <a:t>20</a:t>
            </a:fld>
            <a:endParaRPr lang="en-US" dirty="0"/>
          </a:p>
        </p:txBody>
      </p:sp>
      <p:sp>
        <p:nvSpPr>
          <p:cNvPr id="414" name="Content Placeholder 2">
            <a:extLst>
              <a:ext uri="{FF2B5EF4-FFF2-40B4-BE49-F238E27FC236}">
                <a16:creationId xmlns:a16="http://schemas.microsoft.com/office/drawing/2014/main" id="{A1E83DE9-7B83-B741-9612-1C13150AA6DA}"/>
              </a:ext>
            </a:extLst>
          </p:cNvPr>
          <p:cNvSpPr txBox="1">
            <a:spLocks/>
          </p:cNvSpPr>
          <p:nvPr/>
        </p:nvSpPr>
        <p:spPr>
          <a:xfrm>
            <a:off x="680340" y="467218"/>
            <a:ext cx="7717258" cy="785244"/>
          </a:xfrm>
          <a:prstGeom prst="rect">
            <a:avLst/>
          </a:prstGeom>
        </p:spPr>
        <p:txBody>
          <a:bodyPr vert="horz" lIns="0" tIns="0" rIns="0" bIns="0" rtlCol="0" anchor="t">
            <a:noAutofit/>
          </a:bodyPr>
          <a:lstStyle>
            <a:lvl1pPr marL="438912" indent="-438912" algn="l" defTabSz="585216" rtl="0" eaLnBrk="1" latinLnBrk="0" hangingPunct="1">
              <a:spcBef>
                <a:spcPct val="20000"/>
              </a:spcBef>
              <a:buFont typeface="Arial"/>
              <a:buChar char="•"/>
              <a:defRPr sz="2200" kern="1200" baseline="0">
                <a:solidFill>
                  <a:schemeClr val="tx1"/>
                </a:solidFill>
                <a:latin typeface="Helvetica"/>
                <a:ea typeface="+mn-ea"/>
                <a:cs typeface="+mn-cs"/>
              </a:defRPr>
            </a:lvl1pPr>
            <a:lvl2pPr marL="950976" indent="-365760" algn="l" defTabSz="585216" rtl="0" eaLnBrk="1" latinLnBrk="0" hangingPunct="1">
              <a:spcBef>
                <a:spcPct val="20000"/>
              </a:spcBef>
              <a:buFont typeface="Arial"/>
              <a:buChar char="–"/>
              <a:defRPr sz="2000" strike="noStrike" kern="1200" cap="none" normalizeH="0" baseline="0">
                <a:solidFill>
                  <a:schemeClr val="tx1"/>
                </a:solidFill>
                <a:latin typeface="Helvetica"/>
                <a:ea typeface="+mn-ea"/>
                <a:cs typeface="+mn-cs"/>
              </a:defRPr>
            </a:lvl2pPr>
            <a:lvl3pPr marL="1463040" indent="-292608" algn="l" defTabSz="585216" rtl="0" eaLnBrk="1" latinLnBrk="0" hangingPunct="1">
              <a:spcBef>
                <a:spcPct val="20000"/>
              </a:spcBef>
              <a:buFont typeface="Arial"/>
              <a:buChar char="•"/>
              <a:defRPr sz="1600" kern="1200">
                <a:solidFill>
                  <a:schemeClr val="tx1"/>
                </a:solidFill>
                <a:latin typeface="Helvetica"/>
                <a:ea typeface="+mn-ea"/>
                <a:cs typeface="+mn-cs"/>
              </a:defRPr>
            </a:lvl3pPr>
            <a:lvl4pPr marL="2048256" indent="-292608" algn="l" defTabSz="585216" rtl="0" eaLnBrk="1" latinLnBrk="0" hangingPunct="1">
              <a:spcBef>
                <a:spcPct val="20000"/>
              </a:spcBef>
              <a:buFont typeface="Arial"/>
              <a:buChar char="–"/>
              <a:defRPr sz="1400" kern="1200">
                <a:solidFill>
                  <a:schemeClr val="tx1"/>
                </a:solidFill>
                <a:latin typeface="+mn-lt"/>
                <a:ea typeface="+mn-ea"/>
                <a:cs typeface="+mn-cs"/>
              </a:defRPr>
            </a:lvl4pPr>
            <a:lvl5pPr marL="2633472" indent="-292608" algn="l" defTabSz="585216" rtl="0" eaLnBrk="1" latinLnBrk="0" hangingPunct="1">
              <a:spcBef>
                <a:spcPct val="20000"/>
              </a:spcBef>
              <a:buFont typeface="Arial"/>
              <a:buChar char="»"/>
              <a:defRPr sz="1100" kern="1200">
                <a:solidFill>
                  <a:schemeClr val="tx1"/>
                </a:solidFill>
                <a:latin typeface=""/>
                <a:ea typeface="+mn-ea"/>
                <a:cs typeface="+mn-cs"/>
              </a:defRPr>
            </a:lvl5pPr>
            <a:lvl6pPr marL="3218688" indent="-292608" algn="l" defTabSz="585216" rtl="0" eaLnBrk="1" latinLnBrk="0" hangingPunct="1">
              <a:spcBef>
                <a:spcPct val="20000"/>
              </a:spcBef>
              <a:buFont typeface="Arial"/>
              <a:buChar char="•"/>
              <a:defRPr sz="2600" kern="1200">
                <a:solidFill>
                  <a:schemeClr val="tx1"/>
                </a:solidFill>
                <a:latin typeface="+mn-lt"/>
                <a:ea typeface="+mn-ea"/>
                <a:cs typeface="+mn-cs"/>
              </a:defRPr>
            </a:lvl6pPr>
            <a:lvl7pPr marL="3803904" indent="-292608" algn="l" defTabSz="585216" rtl="0" eaLnBrk="1" latinLnBrk="0" hangingPunct="1">
              <a:spcBef>
                <a:spcPct val="20000"/>
              </a:spcBef>
              <a:buFont typeface="Arial"/>
              <a:buChar char="•"/>
              <a:defRPr sz="2600" kern="1200">
                <a:solidFill>
                  <a:schemeClr val="tx1"/>
                </a:solidFill>
                <a:latin typeface="+mn-lt"/>
                <a:ea typeface="+mn-ea"/>
                <a:cs typeface="+mn-cs"/>
              </a:defRPr>
            </a:lvl7pPr>
            <a:lvl8pPr marL="4389120" indent="-292608" algn="l" defTabSz="585216" rtl="0" eaLnBrk="1" latinLnBrk="0" hangingPunct="1">
              <a:spcBef>
                <a:spcPct val="20000"/>
              </a:spcBef>
              <a:buFont typeface="Arial"/>
              <a:buChar char="•"/>
              <a:defRPr sz="2600" kern="1200">
                <a:solidFill>
                  <a:schemeClr val="tx1"/>
                </a:solidFill>
                <a:latin typeface="+mn-lt"/>
                <a:ea typeface="+mn-ea"/>
                <a:cs typeface="+mn-cs"/>
              </a:defRPr>
            </a:lvl8pPr>
            <a:lvl9pPr marL="4974336" indent="-292608" algn="l" defTabSz="585216" rtl="0" eaLnBrk="1" latinLnBrk="0" hangingPunct="1">
              <a:spcBef>
                <a:spcPct val="20000"/>
              </a:spcBef>
              <a:buFont typeface="Arial"/>
              <a:buChar char="•"/>
              <a:defRPr sz="2600" kern="1200">
                <a:solidFill>
                  <a:schemeClr val="tx1"/>
                </a:solidFill>
                <a:latin typeface="+mn-lt"/>
                <a:ea typeface="+mn-ea"/>
                <a:cs typeface="+mn-cs"/>
              </a:defRPr>
            </a:lvl9pPr>
          </a:lstStyle>
          <a:p>
            <a:pPr marL="0" indent="0">
              <a:lnSpc>
                <a:spcPct val="90000"/>
              </a:lnSpc>
              <a:buNone/>
            </a:pPr>
            <a:endParaRPr lang="en-US" sz="2187" dirty="0">
              <a:solidFill>
                <a:schemeClr val="bg1">
                  <a:lumMod val="75000"/>
                </a:schemeClr>
              </a:solidFill>
              <a:latin typeface="Arial" panose="020B0604020202020204" pitchFamily="34" charset="0"/>
              <a:cs typeface="Arial" panose="020B0604020202020204" pitchFamily="34" charset="0"/>
            </a:endParaRPr>
          </a:p>
        </p:txBody>
      </p:sp>
      <p:grpSp>
        <p:nvGrpSpPr>
          <p:cNvPr id="415" name="Group 414">
            <a:extLst>
              <a:ext uri="{FF2B5EF4-FFF2-40B4-BE49-F238E27FC236}">
                <a16:creationId xmlns:a16="http://schemas.microsoft.com/office/drawing/2014/main" id="{7BF5F6BA-1278-E44E-A7F3-EDD963586BCA}"/>
              </a:ext>
            </a:extLst>
          </p:cNvPr>
          <p:cNvGrpSpPr/>
          <p:nvPr/>
        </p:nvGrpSpPr>
        <p:grpSpPr>
          <a:xfrm>
            <a:off x="4771798" y="853450"/>
            <a:ext cx="3941706" cy="4061802"/>
            <a:chOff x="2394455" y="264544"/>
            <a:chExt cx="4115482" cy="4240873"/>
          </a:xfrm>
        </p:grpSpPr>
        <p:grpSp>
          <p:nvGrpSpPr>
            <p:cNvPr id="418" name="Group 417">
              <a:extLst>
                <a:ext uri="{FF2B5EF4-FFF2-40B4-BE49-F238E27FC236}">
                  <a16:creationId xmlns:a16="http://schemas.microsoft.com/office/drawing/2014/main" id="{A063B28D-74C4-274A-BC40-13736B6ED429}"/>
                </a:ext>
              </a:extLst>
            </p:cNvPr>
            <p:cNvGrpSpPr/>
            <p:nvPr/>
          </p:nvGrpSpPr>
          <p:grpSpPr>
            <a:xfrm>
              <a:off x="2790932" y="841337"/>
              <a:ext cx="1126918" cy="937084"/>
              <a:chOff x="2656708" y="841337"/>
              <a:chExt cx="1126918" cy="937084"/>
            </a:xfrm>
          </p:grpSpPr>
          <p:sp>
            <p:nvSpPr>
              <p:cNvPr id="452" name="Rectangle 451">
                <a:extLst>
                  <a:ext uri="{FF2B5EF4-FFF2-40B4-BE49-F238E27FC236}">
                    <a16:creationId xmlns:a16="http://schemas.microsoft.com/office/drawing/2014/main" id="{F7DB684E-84DC-8C47-B282-FF46CE3C6D71}"/>
                  </a:ext>
                </a:extLst>
              </p:cNvPr>
              <p:cNvSpPr/>
              <p:nvPr/>
            </p:nvSpPr>
            <p:spPr>
              <a:xfrm>
                <a:off x="2656708" y="1398534"/>
                <a:ext cx="1126918" cy="379887"/>
              </a:xfrm>
              <a:prstGeom prst="rect">
                <a:avLst/>
              </a:prstGeom>
            </p:spPr>
            <p:txBody>
              <a:bodyPr wrap="square" lIns="182843" tIns="91422" rIns="182843" bIns="91422">
                <a:spAutoFit/>
              </a:bodyPr>
              <a:lstStyle/>
              <a:p>
                <a:pPr algn="ctr" defTabSz="1828343">
                  <a:lnSpc>
                    <a:spcPct val="130000"/>
                  </a:lnSpc>
                </a:pPr>
                <a:r>
                  <a:rPr lang="en-US" sz="1000" b="1" cap="all" dirty="0">
                    <a:latin typeface="Arial" panose="020B0604020202020204" pitchFamily="34" charset="0"/>
                    <a:ea typeface="Book Antiqua" charset="0"/>
                    <a:cs typeface="Arial" panose="020B0604020202020204" pitchFamily="34" charset="0"/>
                  </a:rPr>
                  <a:t>AGILE</a:t>
                </a:r>
              </a:p>
            </p:txBody>
          </p:sp>
          <p:sp>
            <p:nvSpPr>
              <p:cNvPr id="453" name="AutoShape 7">
                <a:extLst>
                  <a:ext uri="{FF2B5EF4-FFF2-40B4-BE49-F238E27FC236}">
                    <a16:creationId xmlns:a16="http://schemas.microsoft.com/office/drawing/2014/main" id="{29613052-A036-E74E-8349-B23FB38D2777}"/>
                  </a:ext>
                </a:extLst>
              </p:cNvPr>
              <p:cNvSpPr>
                <a:spLocks/>
              </p:cNvSpPr>
              <p:nvPr/>
            </p:nvSpPr>
            <p:spPr bwMode="auto">
              <a:xfrm>
                <a:off x="2898082" y="841337"/>
                <a:ext cx="644170" cy="64502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0B050"/>
              </a:solidFill>
              <a:ln w="25400" cap="flat" cmpd="sng">
                <a:solidFill>
                  <a:srgbClr val="000000">
                    <a:alpha val="0"/>
                  </a:srgbClr>
                </a:solidFill>
                <a:prstDash val="solid"/>
                <a:miter lim="0"/>
                <a:headEnd/>
                <a:tailEnd/>
              </a:ln>
              <a:effectLst/>
            </p:spPr>
            <p:txBody>
              <a:bodyPr lIns="0" tIns="0" rIns="0" bIns="0" anchor="ctr"/>
              <a:lstStyle/>
              <a:p>
                <a:pPr defTabSz="1828343">
                  <a:defRPr/>
                </a:pPr>
                <a:endParaRPr lang="es-ES" sz="1800" kern="0" cap="all">
                  <a:effectLst>
                    <a:outerShdw blurRad="38100" dist="38100" dir="2700000" algn="tl">
                      <a:srgbClr val="000000"/>
                    </a:outerShdw>
                  </a:effectLst>
                  <a:latin typeface="Arial" panose="020B0604020202020204" pitchFamily="34" charset="0"/>
                  <a:ea typeface="Book Antiqua" charset="0"/>
                  <a:cs typeface="Arial" panose="020B0604020202020204" pitchFamily="34" charset="0"/>
                  <a:sym typeface="Gill Sans" charset="0"/>
                </a:endParaRPr>
              </a:p>
            </p:txBody>
          </p:sp>
          <p:pic>
            <p:nvPicPr>
              <p:cNvPr id="454" name="Picture 453" descr="shutterstock_192610832.jpg">
                <a:extLst>
                  <a:ext uri="{FF2B5EF4-FFF2-40B4-BE49-F238E27FC236}">
                    <a16:creationId xmlns:a16="http://schemas.microsoft.com/office/drawing/2014/main" id="{1F789685-38A9-7A46-9215-0B49C5084184}"/>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45674" y1="53333" x2="45674" y2="53333"/>
                            <a14:foregroundMark x1="11469" y1="35935" x2="11469" y2="35935"/>
                          </a14:backgroundRemoval>
                        </a14:imgEffect>
                      </a14:imgLayer>
                    </a14:imgProps>
                  </a:ext>
                  <a:ext uri="{28A0092B-C50C-407E-A947-70E740481C1C}">
                    <a14:useLocalDpi xmlns:a14="http://schemas.microsoft.com/office/drawing/2010/main"/>
                  </a:ext>
                </a:extLst>
              </a:blip>
              <a:stretch>
                <a:fillRect/>
              </a:stretch>
            </p:blipFill>
            <p:spPr>
              <a:xfrm>
                <a:off x="3121672" y="1057170"/>
                <a:ext cx="196060" cy="242609"/>
              </a:xfrm>
              <a:prstGeom prst="rect">
                <a:avLst/>
              </a:prstGeom>
            </p:spPr>
          </p:pic>
        </p:grpSp>
        <p:grpSp>
          <p:nvGrpSpPr>
            <p:cNvPr id="419" name="Group 418">
              <a:extLst>
                <a:ext uri="{FF2B5EF4-FFF2-40B4-BE49-F238E27FC236}">
                  <a16:creationId xmlns:a16="http://schemas.microsoft.com/office/drawing/2014/main" id="{6C84AF6D-9A15-C946-8CF1-B99448585A68}"/>
                </a:ext>
              </a:extLst>
            </p:cNvPr>
            <p:cNvGrpSpPr/>
            <p:nvPr/>
          </p:nvGrpSpPr>
          <p:grpSpPr>
            <a:xfrm>
              <a:off x="4241150" y="264544"/>
              <a:ext cx="661693" cy="927168"/>
              <a:chOff x="4215784" y="264544"/>
              <a:chExt cx="661693" cy="927168"/>
            </a:xfrm>
          </p:grpSpPr>
          <p:sp>
            <p:nvSpPr>
              <p:cNvPr id="448" name="Rectangle 447">
                <a:extLst>
                  <a:ext uri="{FF2B5EF4-FFF2-40B4-BE49-F238E27FC236}">
                    <a16:creationId xmlns:a16="http://schemas.microsoft.com/office/drawing/2014/main" id="{643853A2-9C37-F744-91E6-F556742459D0}"/>
                  </a:ext>
                </a:extLst>
              </p:cNvPr>
              <p:cNvSpPr/>
              <p:nvPr/>
            </p:nvSpPr>
            <p:spPr>
              <a:xfrm>
                <a:off x="4215784" y="811825"/>
                <a:ext cx="661693" cy="379887"/>
              </a:xfrm>
              <a:prstGeom prst="rect">
                <a:avLst/>
              </a:prstGeom>
            </p:spPr>
            <p:txBody>
              <a:bodyPr wrap="none" lIns="182843" tIns="91422" rIns="182843" bIns="91422">
                <a:spAutoFit/>
              </a:bodyPr>
              <a:lstStyle/>
              <a:p>
                <a:pPr algn="ctr" defTabSz="1828343">
                  <a:lnSpc>
                    <a:spcPct val="130000"/>
                  </a:lnSpc>
                </a:pPr>
                <a:r>
                  <a:rPr lang="en-US" sz="1000" b="1" cap="all" dirty="0">
                    <a:latin typeface="Arial" panose="020B0604020202020204" pitchFamily="34" charset="0"/>
                    <a:ea typeface="Book Antiqua" charset="0"/>
                    <a:cs typeface="Arial" panose="020B0604020202020204" pitchFamily="34" charset="0"/>
                  </a:rPr>
                  <a:t>tdd</a:t>
                </a:r>
              </a:p>
            </p:txBody>
          </p:sp>
          <p:grpSp>
            <p:nvGrpSpPr>
              <p:cNvPr id="449" name="Group 448">
                <a:extLst>
                  <a:ext uri="{FF2B5EF4-FFF2-40B4-BE49-F238E27FC236}">
                    <a16:creationId xmlns:a16="http://schemas.microsoft.com/office/drawing/2014/main" id="{F6B9F5B1-44F7-1A40-B305-270D52C90671}"/>
                  </a:ext>
                </a:extLst>
              </p:cNvPr>
              <p:cNvGrpSpPr/>
              <p:nvPr/>
            </p:nvGrpSpPr>
            <p:grpSpPr>
              <a:xfrm>
                <a:off x="4239846" y="264544"/>
                <a:ext cx="628915" cy="629750"/>
                <a:chOff x="4174741" y="316925"/>
                <a:chExt cx="743781" cy="744769"/>
              </a:xfrm>
            </p:grpSpPr>
            <p:sp>
              <p:nvSpPr>
                <p:cNvPr id="450" name="AutoShape 7">
                  <a:extLst>
                    <a:ext uri="{FF2B5EF4-FFF2-40B4-BE49-F238E27FC236}">
                      <a16:creationId xmlns:a16="http://schemas.microsoft.com/office/drawing/2014/main" id="{6D8E7495-1B23-9A4A-93D4-635DE9BDA111}"/>
                    </a:ext>
                  </a:extLst>
                </p:cNvPr>
                <p:cNvSpPr>
                  <a:spLocks/>
                </p:cNvSpPr>
                <p:nvPr/>
              </p:nvSpPr>
              <p:spPr bwMode="auto">
                <a:xfrm>
                  <a:off x="4174741" y="316925"/>
                  <a:ext cx="743781" cy="74476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0B050"/>
                </a:solidFill>
                <a:ln w="25400" cap="flat" cmpd="sng">
                  <a:solidFill>
                    <a:srgbClr val="000000">
                      <a:alpha val="0"/>
                    </a:srgbClr>
                  </a:solidFill>
                  <a:prstDash val="solid"/>
                  <a:miter lim="0"/>
                  <a:headEnd/>
                  <a:tailEnd/>
                </a:ln>
                <a:effectLst/>
              </p:spPr>
              <p:txBody>
                <a:bodyPr lIns="0" tIns="0" rIns="0" bIns="0" anchor="ctr"/>
                <a:lstStyle/>
                <a:p>
                  <a:pPr defTabSz="1828343">
                    <a:defRPr/>
                  </a:pPr>
                  <a:endParaRPr lang="es-ES" sz="1600" kern="0" cap="all">
                    <a:effectLst>
                      <a:outerShdw blurRad="38100" dist="38100" dir="2700000" algn="tl">
                        <a:srgbClr val="000000"/>
                      </a:outerShdw>
                    </a:effectLst>
                    <a:latin typeface="Arial" panose="020B0604020202020204" pitchFamily="34" charset="0"/>
                    <a:ea typeface="Book Antiqua" charset="0"/>
                    <a:cs typeface="Arial" panose="020B0604020202020204" pitchFamily="34" charset="0"/>
                    <a:sym typeface="Gill Sans" charset="0"/>
                  </a:endParaRPr>
                </a:p>
              </p:txBody>
            </p:sp>
            <p:sp>
              <p:nvSpPr>
                <p:cNvPr id="451" name="Freeform 132">
                  <a:extLst>
                    <a:ext uri="{FF2B5EF4-FFF2-40B4-BE49-F238E27FC236}">
                      <a16:creationId xmlns:a16="http://schemas.microsoft.com/office/drawing/2014/main" id="{90EEC89D-A91C-4C47-B9C5-4C97F948F87A}"/>
                    </a:ext>
                  </a:extLst>
                </p:cNvPr>
                <p:cNvSpPr>
                  <a:spLocks/>
                </p:cNvSpPr>
                <p:nvPr/>
              </p:nvSpPr>
              <p:spPr bwMode="auto">
                <a:xfrm>
                  <a:off x="4352650" y="542453"/>
                  <a:ext cx="413147" cy="282179"/>
                </a:xfrm>
                <a:custGeom>
                  <a:avLst/>
                  <a:gdLst>
                    <a:gd name="T0" fmla="*/ 147 w 147"/>
                    <a:gd name="T1" fmla="*/ 3 h 100"/>
                    <a:gd name="T2" fmla="*/ 144 w 147"/>
                    <a:gd name="T3" fmla="*/ 0 h 100"/>
                    <a:gd name="T4" fmla="*/ 141 w 147"/>
                    <a:gd name="T5" fmla="*/ 1 h 100"/>
                    <a:gd name="T6" fmla="*/ 141 w 147"/>
                    <a:gd name="T7" fmla="*/ 1 h 100"/>
                    <a:gd name="T8" fmla="*/ 53 w 147"/>
                    <a:gd name="T9" fmla="*/ 92 h 100"/>
                    <a:gd name="T10" fmla="*/ 6 w 147"/>
                    <a:gd name="T11" fmla="*/ 44 h 100"/>
                    <a:gd name="T12" fmla="*/ 3 w 147"/>
                    <a:gd name="T13" fmla="*/ 43 h 100"/>
                    <a:gd name="T14" fmla="*/ 0 w 147"/>
                    <a:gd name="T15" fmla="*/ 47 h 100"/>
                    <a:gd name="T16" fmla="*/ 1 w 147"/>
                    <a:gd name="T17" fmla="*/ 49 h 100"/>
                    <a:gd name="T18" fmla="*/ 51 w 147"/>
                    <a:gd name="T19" fmla="*/ 99 h 100"/>
                    <a:gd name="T20" fmla="*/ 53 w 147"/>
                    <a:gd name="T21" fmla="*/ 100 h 100"/>
                    <a:gd name="T22" fmla="*/ 56 w 147"/>
                    <a:gd name="T23" fmla="*/ 99 h 100"/>
                    <a:gd name="T24" fmla="*/ 56 w 147"/>
                    <a:gd name="T25" fmla="*/ 99 h 100"/>
                    <a:gd name="T26" fmla="*/ 146 w 147"/>
                    <a:gd name="T27" fmla="*/ 6 h 100"/>
                    <a:gd name="T28" fmla="*/ 146 w 147"/>
                    <a:gd name="T29" fmla="*/ 6 h 100"/>
                    <a:gd name="T30" fmla="*/ 147 w 147"/>
                    <a:gd name="T31"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00">
                      <a:moveTo>
                        <a:pt x="147" y="3"/>
                      </a:moveTo>
                      <a:cubicBezTo>
                        <a:pt x="147" y="2"/>
                        <a:pt x="145" y="0"/>
                        <a:pt x="144" y="0"/>
                      </a:cubicBezTo>
                      <a:cubicBezTo>
                        <a:pt x="143" y="0"/>
                        <a:pt x="142" y="0"/>
                        <a:pt x="141" y="1"/>
                      </a:cubicBezTo>
                      <a:cubicBezTo>
                        <a:pt x="141" y="1"/>
                        <a:pt x="141" y="1"/>
                        <a:pt x="141" y="1"/>
                      </a:cubicBezTo>
                      <a:cubicBezTo>
                        <a:pt x="53" y="92"/>
                        <a:pt x="53" y="92"/>
                        <a:pt x="53" y="92"/>
                      </a:cubicBezTo>
                      <a:cubicBezTo>
                        <a:pt x="6" y="44"/>
                        <a:pt x="6" y="44"/>
                        <a:pt x="6" y="44"/>
                      </a:cubicBezTo>
                      <a:cubicBezTo>
                        <a:pt x="5" y="43"/>
                        <a:pt x="4" y="43"/>
                        <a:pt x="3" y="43"/>
                      </a:cubicBezTo>
                      <a:cubicBezTo>
                        <a:pt x="1" y="43"/>
                        <a:pt x="0" y="45"/>
                        <a:pt x="0" y="47"/>
                      </a:cubicBezTo>
                      <a:cubicBezTo>
                        <a:pt x="0" y="48"/>
                        <a:pt x="0" y="49"/>
                        <a:pt x="1" y="49"/>
                      </a:cubicBezTo>
                      <a:cubicBezTo>
                        <a:pt x="51" y="99"/>
                        <a:pt x="51" y="99"/>
                        <a:pt x="51" y="99"/>
                      </a:cubicBezTo>
                      <a:cubicBezTo>
                        <a:pt x="52" y="100"/>
                        <a:pt x="52" y="100"/>
                        <a:pt x="53" y="100"/>
                      </a:cubicBezTo>
                      <a:cubicBezTo>
                        <a:pt x="54" y="100"/>
                        <a:pt x="55" y="100"/>
                        <a:pt x="56" y="99"/>
                      </a:cubicBezTo>
                      <a:cubicBezTo>
                        <a:pt x="56" y="99"/>
                        <a:pt x="56" y="99"/>
                        <a:pt x="56" y="99"/>
                      </a:cubicBezTo>
                      <a:cubicBezTo>
                        <a:pt x="146" y="6"/>
                        <a:pt x="146" y="6"/>
                        <a:pt x="146" y="6"/>
                      </a:cubicBezTo>
                      <a:cubicBezTo>
                        <a:pt x="146" y="6"/>
                        <a:pt x="146" y="6"/>
                        <a:pt x="146" y="6"/>
                      </a:cubicBezTo>
                      <a:cubicBezTo>
                        <a:pt x="147" y="5"/>
                        <a:pt x="147" y="4"/>
                        <a:pt x="147" y="3"/>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766"/>
                  <a:endParaRPr lang="en-US" sz="800" cap="all">
                    <a:solidFill>
                      <a:schemeClr val="bg1"/>
                    </a:solidFill>
                    <a:latin typeface="Arial" panose="020B0604020202020204" pitchFamily="34" charset="0"/>
                    <a:ea typeface="Book Antiqua" charset="0"/>
                    <a:cs typeface="Arial" panose="020B0604020202020204" pitchFamily="34" charset="0"/>
                  </a:endParaRPr>
                </a:p>
              </p:txBody>
            </p:sp>
          </p:grpSp>
        </p:grpSp>
        <p:grpSp>
          <p:nvGrpSpPr>
            <p:cNvPr id="420" name="Group 419">
              <a:extLst>
                <a:ext uri="{FF2B5EF4-FFF2-40B4-BE49-F238E27FC236}">
                  <a16:creationId xmlns:a16="http://schemas.microsoft.com/office/drawing/2014/main" id="{58DF98C3-B4A6-324B-9CD3-A47663622E88}"/>
                </a:ext>
              </a:extLst>
            </p:cNvPr>
            <p:cNvGrpSpPr/>
            <p:nvPr/>
          </p:nvGrpSpPr>
          <p:grpSpPr>
            <a:xfrm>
              <a:off x="5438417" y="843734"/>
              <a:ext cx="658021" cy="934686"/>
              <a:chOff x="5438417" y="843734"/>
              <a:chExt cx="658021" cy="934686"/>
            </a:xfrm>
          </p:grpSpPr>
          <p:sp>
            <p:nvSpPr>
              <p:cNvPr id="445" name="Rectangle 444">
                <a:extLst>
                  <a:ext uri="{FF2B5EF4-FFF2-40B4-BE49-F238E27FC236}">
                    <a16:creationId xmlns:a16="http://schemas.microsoft.com/office/drawing/2014/main" id="{FC7180B3-24F2-F34C-9C37-267325EC86B8}"/>
                  </a:ext>
                </a:extLst>
              </p:cNvPr>
              <p:cNvSpPr/>
              <p:nvPr/>
            </p:nvSpPr>
            <p:spPr>
              <a:xfrm>
                <a:off x="5438417" y="1398533"/>
                <a:ext cx="658021" cy="379887"/>
              </a:xfrm>
              <a:prstGeom prst="rect">
                <a:avLst/>
              </a:prstGeom>
            </p:spPr>
            <p:txBody>
              <a:bodyPr wrap="square" lIns="91440" tIns="91422" rIns="91440" bIns="91422">
                <a:spAutoFit/>
              </a:bodyPr>
              <a:lstStyle/>
              <a:p>
                <a:pPr algn="ctr" defTabSz="1828343">
                  <a:lnSpc>
                    <a:spcPct val="130000"/>
                  </a:lnSpc>
                </a:pPr>
                <a:r>
                  <a:rPr lang="en-US" sz="1000" b="1" cap="all" dirty="0">
                    <a:latin typeface="Arial" panose="020B0604020202020204" pitchFamily="34" charset="0"/>
                    <a:ea typeface="Book Antiqua" charset="0"/>
                    <a:cs typeface="Arial" panose="020B0604020202020204" pitchFamily="34" charset="0"/>
                  </a:rPr>
                  <a:t>CI / CD</a:t>
                </a:r>
              </a:p>
            </p:txBody>
          </p:sp>
          <p:sp>
            <p:nvSpPr>
              <p:cNvPr id="446" name="AutoShape 7">
                <a:extLst>
                  <a:ext uri="{FF2B5EF4-FFF2-40B4-BE49-F238E27FC236}">
                    <a16:creationId xmlns:a16="http://schemas.microsoft.com/office/drawing/2014/main" id="{74F3EDBC-DFB3-E84C-B5BE-0C313A854747}"/>
                  </a:ext>
                </a:extLst>
              </p:cNvPr>
              <p:cNvSpPr>
                <a:spLocks/>
              </p:cNvSpPr>
              <p:nvPr/>
            </p:nvSpPr>
            <p:spPr bwMode="auto">
              <a:xfrm>
                <a:off x="5467522" y="843734"/>
                <a:ext cx="628915" cy="6297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0B050"/>
              </a:solidFill>
              <a:ln w="25400" cap="flat" cmpd="sng">
                <a:solidFill>
                  <a:srgbClr val="000000">
                    <a:alpha val="0"/>
                  </a:srgbClr>
                </a:solidFill>
                <a:prstDash val="solid"/>
                <a:miter lim="0"/>
                <a:headEnd/>
                <a:tailEnd/>
              </a:ln>
              <a:effectLst/>
            </p:spPr>
            <p:txBody>
              <a:bodyPr lIns="0" tIns="0" rIns="0" bIns="0" anchor="ctr"/>
              <a:lstStyle/>
              <a:p>
                <a:pPr defTabSz="1828343">
                  <a:defRPr/>
                </a:pPr>
                <a:endParaRPr lang="es-ES" sz="1800" kern="0" cap="all">
                  <a:effectLst>
                    <a:outerShdw blurRad="38100" dist="38100" dir="2700000" algn="tl">
                      <a:srgbClr val="000000"/>
                    </a:outerShdw>
                  </a:effectLst>
                  <a:latin typeface="Arial" panose="020B0604020202020204" pitchFamily="34" charset="0"/>
                  <a:ea typeface="Book Antiqua" charset="0"/>
                  <a:cs typeface="Arial" panose="020B0604020202020204" pitchFamily="34" charset="0"/>
                  <a:sym typeface="Gill Sans" charset="0"/>
                </a:endParaRPr>
              </a:p>
            </p:txBody>
          </p:sp>
          <p:sp>
            <p:nvSpPr>
              <p:cNvPr id="447" name="Freeform 18">
                <a:extLst>
                  <a:ext uri="{FF2B5EF4-FFF2-40B4-BE49-F238E27FC236}">
                    <a16:creationId xmlns:a16="http://schemas.microsoft.com/office/drawing/2014/main" id="{DD34556F-4E59-2B4E-B472-D595E8E4352B}"/>
                  </a:ext>
                </a:extLst>
              </p:cNvPr>
              <p:cNvSpPr>
                <a:spLocks noEditPoints="1"/>
              </p:cNvSpPr>
              <p:nvPr/>
            </p:nvSpPr>
            <p:spPr bwMode="auto">
              <a:xfrm>
                <a:off x="5629500" y="1034916"/>
                <a:ext cx="287121" cy="287121"/>
              </a:xfrm>
              <a:custGeom>
                <a:avLst/>
                <a:gdLst>
                  <a:gd name="T0" fmla="*/ 32 w 147"/>
                  <a:gd name="T1" fmla="*/ 99 h 147"/>
                  <a:gd name="T2" fmla="*/ 36 w 147"/>
                  <a:gd name="T3" fmla="*/ 96 h 147"/>
                  <a:gd name="T4" fmla="*/ 37 w 147"/>
                  <a:gd name="T5" fmla="*/ 93 h 147"/>
                  <a:gd name="T6" fmla="*/ 33 w 147"/>
                  <a:gd name="T7" fmla="*/ 90 h 147"/>
                  <a:gd name="T8" fmla="*/ 31 w 147"/>
                  <a:gd name="T9" fmla="*/ 91 h 147"/>
                  <a:gd name="T10" fmla="*/ 27 w 147"/>
                  <a:gd name="T11" fmla="*/ 94 h 147"/>
                  <a:gd name="T12" fmla="*/ 27 w 147"/>
                  <a:gd name="T13" fmla="*/ 97 h 147"/>
                  <a:gd name="T14" fmla="*/ 30 w 147"/>
                  <a:gd name="T15" fmla="*/ 100 h 147"/>
                  <a:gd name="T16" fmla="*/ 32 w 147"/>
                  <a:gd name="T17" fmla="*/ 99 h 147"/>
                  <a:gd name="T18" fmla="*/ 53 w 147"/>
                  <a:gd name="T19" fmla="*/ 97 h 147"/>
                  <a:gd name="T20" fmla="*/ 50 w 147"/>
                  <a:gd name="T21" fmla="*/ 93 h 147"/>
                  <a:gd name="T22" fmla="*/ 47 w 147"/>
                  <a:gd name="T23" fmla="*/ 94 h 147"/>
                  <a:gd name="T24" fmla="*/ 14 w 147"/>
                  <a:gd name="T25" fmla="*/ 128 h 147"/>
                  <a:gd name="T26" fmla="*/ 13 w 147"/>
                  <a:gd name="T27" fmla="*/ 130 h 147"/>
                  <a:gd name="T28" fmla="*/ 17 w 147"/>
                  <a:gd name="T29" fmla="*/ 134 h 147"/>
                  <a:gd name="T30" fmla="*/ 19 w 147"/>
                  <a:gd name="T31" fmla="*/ 133 h 147"/>
                  <a:gd name="T32" fmla="*/ 53 w 147"/>
                  <a:gd name="T33" fmla="*/ 99 h 147"/>
                  <a:gd name="T34" fmla="*/ 53 w 147"/>
                  <a:gd name="T35" fmla="*/ 97 h 147"/>
                  <a:gd name="T36" fmla="*/ 53 w 147"/>
                  <a:gd name="T37" fmla="*/ 110 h 147"/>
                  <a:gd name="T38" fmla="*/ 51 w 147"/>
                  <a:gd name="T39" fmla="*/ 111 h 147"/>
                  <a:gd name="T40" fmla="*/ 41 w 147"/>
                  <a:gd name="T41" fmla="*/ 121 h 147"/>
                  <a:gd name="T42" fmla="*/ 40 w 147"/>
                  <a:gd name="T43" fmla="*/ 124 h 147"/>
                  <a:gd name="T44" fmla="*/ 43 w 147"/>
                  <a:gd name="T45" fmla="*/ 127 h 147"/>
                  <a:gd name="T46" fmla="*/ 46 w 147"/>
                  <a:gd name="T47" fmla="*/ 126 h 147"/>
                  <a:gd name="T48" fmla="*/ 56 w 147"/>
                  <a:gd name="T49" fmla="*/ 116 h 147"/>
                  <a:gd name="T50" fmla="*/ 57 w 147"/>
                  <a:gd name="T51" fmla="*/ 114 h 147"/>
                  <a:gd name="T52" fmla="*/ 53 w 147"/>
                  <a:gd name="T53" fmla="*/ 110 h 147"/>
                  <a:gd name="T54" fmla="*/ 147 w 147"/>
                  <a:gd name="T55" fmla="*/ 3 h 147"/>
                  <a:gd name="T56" fmla="*/ 144 w 147"/>
                  <a:gd name="T57" fmla="*/ 0 h 147"/>
                  <a:gd name="T58" fmla="*/ 142 w 147"/>
                  <a:gd name="T59" fmla="*/ 0 h 147"/>
                  <a:gd name="T60" fmla="*/ 142 w 147"/>
                  <a:gd name="T61" fmla="*/ 0 h 147"/>
                  <a:gd name="T62" fmla="*/ 2 w 147"/>
                  <a:gd name="T63" fmla="*/ 60 h 147"/>
                  <a:gd name="T64" fmla="*/ 2 w 147"/>
                  <a:gd name="T65" fmla="*/ 60 h 147"/>
                  <a:gd name="T66" fmla="*/ 2 w 147"/>
                  <a:gd name="T67" fmla="*/ 60 h 147"/>
                  <a:gd name="T68" fmla="*/ 2 w 147"/>
                  <a:gd name="T69" fmla="*/ 60 h 147"/>
                  <a:gd name="T70" fmla="*/ 0 w 147"/>
                  <a:gd name="T71" fmla="*/ 63 h 147"/>
                  <a:gd name="T72" fmla="*/ 2 w 147"/>
                  <a:gd name="T73" fmla="*/ 67 h 147"/>
                  <a:gd name="T74" fmla="*/ 2 w 147"/>
                  <a:gd name="T75" fmla="*/ 67 h 147"/>
                  <a:gd name="T76" fmla="*/ 58 w 147"/>
                  <a:gd name="T77" fmla="*/ 89 h 147"/>
                  <a:gd name="T78" fmla="*/ 80 w 147"/>
                  <a:gd name="T79" fmla="*/ 145 h 147"/>
                  <a:gd name="T80" fmla="*/ 80 w 147"/>
                  <a:gd name="T81" fmla="*/ 145 h 147"/>
                  <a:gd name="T82" fmla="*/ 83 w 147"/>
                  <a:gd name="T83" fmla="*/ 147 h 147"/>
                  <a:gd name="T84" fmla="*/ 87 w 147"/>
                  <a:gd name="T85" fmla="*/ 145 h 147"/>
                  <a:gd name="T86" fmla="*/ 87 w 147"/>
                  <a:gd name="T87" fmla="*/ 145 h 147"/>
                  <a:gd name="T88" fmla="*/ 87 w 147"/>
                  <a:gd name="T89" fmla="*/ 145 h 147"/>
                  <a:gd name="T90" fmla="*/ 87 w 147"/>
                  <a:gd name="T91" fmla="*/ 145 h 147"/>
                  <a:gd name="T92" fmla="*/ 147 w 147"/>
                  <a:gd name="T93" fmla="*/ 5 h 147"/>
                  <a:gd name="T94" fmla="*/ 147 w 147"/>
                  <a:gd name="T95" fmla="*/ 5 h 147"/>
                  <a:gd name="T96" fmla="*/ 147 w 147"/>
                  <a:gd name="T97" fmla="*/ 3 h 147"/>
                  <a:gd name="T98" fmla="*/ 12 w 147"/>
                  <a:gd name="T99" fmla="*/ 63 h 147"/>
                  <a:gd name="T100" fmla="*/ 129 w 147"/>
                  <a:gd name="T101" fmla="*/ 13 h 147"/>
                  <a:gd name="T102" fmla="*/ 59 w 147"/>
                  <a:gd name="T103" fmla="*/ 83 h 147"/>
                  <a:gd name="T104" fmla="*/ 12 w 147"/>
                  <a:gd name="T105" fmla="*/ 63 h 147"/>
                  <a:gd name="T106" fmla="*/ 12 w 147"/>
                  <a:gd name="T107" fmla="*/ 63 h 147"/>
                  <a:gd name="T108" fmla="*/ 83 w 147"/>
                  <a:gd name="T109" fmla="*/ 135 h 147"/>
                  <a:gd name="T110" fmla="*/ 64 w 147"/>
                  <a:gd name="T111" fmla="*/ 88 h 147"/>
                  <a:gd name="T112" fmla="*/ 134 w 147"/>
                  <a:gd name="T113" fmla="*/ 18 h 147"/>
                  <a:gd name="T114" fmla="*/ 83 w 147"/>
                  <a:gd name="T115" fmla="*/ 135 h 147"/>
                  <a:gd name="T116" fmla="*/ 83 w 147"/>
                  <a:gd name="T117" fmla="*/ 13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7" h="147">
                    <a:moveTo>
                      <a:pt x="32" y="99"/>
                    </a:moveTo>
                    <a:cubicBezTo>
                      <a:pt x="36" y="96"/>
                      <a:pt x="36" y="96"/>
                      <a:pt x="36" y="96"/>
                    </a:cubicBezTo>
                    <a:cubicBezTo>
                      <a:pt x="37" y="95"/>
                      <a:pt x="37" y="94"/>
                      <a:pt x="37" y="93"/>
                    </a:cubicBezTo>
                    <a:cubicBezTo>
                      <a:pt x="37" y="92"/>
                      <a:pt x="35" y="90"/>
                      <a:pt x="33" y="90"/>
                    </a:cubicBezTo>
                    <a:cubicBezTo>
                      <a:pt x="32" y="90"/>
                      <a:pt x="32" y="90"/>
                      <a:pt x="31" y="91"/>
                    </a:cubicBezTo>
                    <a:cubicBezTo>
                      <a:pt x="27" y="94"/>
                      <a:pt x="27" y="94"/>
                      <a:pt x="27" y="94"/>
                    </a:cubicBezTo>
                    <a:cubicBezTo>
                      <a:pt x="27" y="95"/>
                      <a:pt x="27" y="96"/>
                      <a:pt x="27" y="97"/>
                    </a:cubicBezTo>
                    <a:cubicBezTo>
                      <a:pt x="27" y="98"/>
                      <a:pt x="28" y="100"/>
                      <a:pt x="30" y="100"/>
                    </a:cubicBezTo>
                    <a:cubicBezTo>
                      <a:pt x="31" y="100"/>
                      <a:pt x="32" y="100"/>
                      <a:pt x="32" y="99"/>
                    </a:cubicBezTo>
                    <a:moveTo>
                      <a:pt x="53" y="97"/>
                    </a:moveTo>
                    <a:cubicBezTo>
                      <a:pt x="53" y="95"/>
                      <a:pt x="52" y="93"/>
                      <a:pt x="50" y="93"/>
                    </a:cubicBezTo>
                    <a:cubicBezTo>
                      <a:pt x="49" y="93"/>
                      <a:pt x="48" y="93"/>
                      <a:pt x="47" y="94"/>
                    </a:cubicBezTo>
                    <a:cubicBezTo>
                      <a:pt x="14" y="128"/>
                      <a:pt x="14" y="128"/>
                      <a:pt x="14" y="128"/>
                    </a:cubicBezTo>
                    <a:cubicBezTo>
                      <a:pt x="13" y="129"/>
                      <a:pt x="13" y="129"/>
                      <a:pt x="13" y="130"/>
                    </a:cubicBezTo>
                    <a:cubicBezTo>
                      <a:pt x="13" y="132"/>
                      <a:pt x="15" y="134"/>
                      <a:pt x="17" y="134"/>
                    </a:cubicBezTo>
                    <a:cubicBezTo>
                      <a:pt x="17" y="134"/>
                      <a:pt x="18" y="134"/>
                      <a:pt x="19" y="133"/>
                    </a:cubicBezTo>
                    <a:cubicBezTo>
                      <a:pt x="53" y="99"/>
                      <a:pt x="53" y="99"/>
                      <a:pt x="53" y="99"/>
                    </a:cubicBezTo>
                    <a:cubicBezTo>
                      <a:pt x="53" y="98"/>
                      <a:pt x="53" y="98"/>
                      <a:pt x="53" y="97"/>
                    </a:cubicBezTo>
                    <a:moveTo>
                      <a:pt x="53" y="110"/>
                    </a:moveTo>
                    <a:cubicBezTo>
                      <a:pt x="53" y="110"/>
                      <a:pt x="52" y="110"/>
                      <a:pt x="51" y="111"/>
                    </a:cubicBezTo>
                    <a:cubicBezTo>
                      <a:pt x="41" y="121"/>
                      <a:pt x="41" y="121"/>
                      <a:pt x="41" y="121"/>
                    </a:cubicBezTo>
                    <a:cubicBezTo>
                      <a:pt x="40" y="122"/>
                      <a:pt x="40" y="123"/>
                      <a:pt x="40" y="124"/>
                    </a:cubicBezTo>
                    <a:cubicBezTo>
                      <a:pt x="40" y="125"/>
                      <a:pt x="42" y="127"/>
                      <a:pt x="43" y="127"/>
                    </a:cubicBezTo>
                    <a:cubicBezTo>
                      <a:pt x="44" y="127"/>
                      <a:pt x="45" y="127"/>
                      <a:pt x="46" y="126"/>
                    </a:cubicBezTo>
                    <a:cubicBezTo>
                      <a:pt x="56" y="116"/>
                      <a:pt x="56" y="116"/>
                      <a:pt x="56" y="116"/>
                    </a:cubicBezTo>
                    <a:cubicBezTo>
                      <a:pt x="57" y="115"/>
                      <a:pt x="57" y="114"/>
                      <a:pt x="57" y="114"/>
                    </a:cubicBezTo>
                    <a:cubicBezTo>
                      <a:pt x="57" y="112"/>
                      <a:pt x="55" y="110"/>
                      <a:pt x="53" y="110"/>
                    </a:cubicBezTo>
                    <a:moveTo>
                      <a:pt x="147" y="3"/>
                    </a:moveTo>
                    <a:cubicBezTo>
                      <a:pt x="147" y="1"/>
                      <a:pt x="145" y="0"/>
                      <a:pt x="144" y="0"/>
                    </a:cubicBezTo>
                    <a:cubicBezTo>
                      <a:pt x="143" y="0"/>
                      <a:pt x="143" y="0"/>
                      <a:pt x="142" y="0"/>
                    </a:cubicBezTo>
                    <a:cubicBezTo>
                      <a:pt x="142" y="0"/>
                      <a:pt x="142" y="0"/>
                      <a:pt x="142" y="0"/>
                    </a:cubicBezTo>
                    <a:cubicBezTo>
                      <a:pt x="2" y="60"/>
                      <a:pt x="2" y="60"/>
                      <a:pt x="2" y="60"/>
                    </a:cubicBezTo>
                    <a:cubicBezTo>
                      <a:pt x="2" y="60"/>
                      <a:pt x="2" y="60"/>
                      <a:pt x="2" y="60"/>
                    </a:cubicBezTo>
                    <a:cubicBezTo>
                      <a:pt x="2" y="60"/>
                      <a:pt x="2" y="60"/>
                      <a:pt x="2" y="60"/>
                    </a:cubicBezTo>
                    <a:cubicBezTo>
                      <a:pt x="2" y="60"/>
                      <a:pt x="2" y="60"/>
                      <a:pt x="2" y="60"/>
                    </a:cubicBezTo>
                    <a:cubicBezTo>
                      <a:pt x="1" y="61"/>
                      <a:pt x="0" y="62"/>
                      <a:pt x="0" y="63"/>
                    </a:cubicBezTo>
                    <a:cubicBezTo>
                      <a:pt x="0" y="65"/>
                      <a:pt x="1" y="66"/>
                      <a:pt x="2" y="67"/>
                    </a:cubicBezTo>
                    <a:cubicBezTo>
                      <a:pt x="2" y="67"/>
                      <a:pt x="2" y="67"/>
                      <a:pt x="2" y="67"/>
                    </a:cubicBezTo>
                    <a:cubicBezTo>
                      <a:pt x="58" y="89"/>
                      <a:pt x="58" y="89"/>
                      <a:pt x="58" y="89"/>
                    </a:cubicBezTo>
                    <a:cubicBezTo>
                      <a:pt x="80" y="145"/>
                      <a:pt x="80" y="145"/>
                      <a:pt x="80" y="145"/>
                    </a:cubicBezTo>
                    <a:cubicBezTo>
                      <a:pt x="80" y="145"/>
                      <a:pt x="80" y="145"/>
                      <a:pt x="80" y="145"/>
                    </a:cubicBezTo>
                    <a:cubicBezTo>
                      <a:pt x="81" y="146"/>
                      <a:pt x="82" y="147"/>
                      <a:pt x="83" y="147"/>
                    </a:cubicBezTo>
                    <a:cubicBezTo>
                      <a:pt x="85" y="147"/>
                      <a:pt x="86" y="146"/>
                      <a:pt x="87" y="145"/>
                    </a:cubicBezTo>
                    <a:cubicBezTo>
                      <a:pt x="87" y="145"/>
                      <a:pt x="87" y="145"/>
                      <a:pt x="87" y="145"/>
                    </a:cubicBezTo>
                    <a:cubicBezTo>
                      <a:pt x="87" y="145"/>
                      <a:pt x="87" y="145"/>
                      <a:pt x="87" y="145"/>
                    </a:cubicBezTo>
                    <a:cubicBezTo>
                      <a:pt x="87" y="145"/>
                      <a:pt x="87" y="145"/>
                      <a:pt x="87" y="145"/>
                    </a:cubicBezTo>
                    <a:cubicBezTo>
                      <a:pt x="147" y="5"/>
                      <a:pt x="147" y="5"/>
                      <a:pt x="147" y="5"/>
                    </a:cubicBezTo>
                    <a:cubicBezTo>
                      <a:pt x="147" y="5"/>
                      <a:pt x="147" y="5"/>
                      <a:pt x="147" y="5"/>
                    </a:cubicBezTo>
                    <a:cubicBezTo>
                      <a:pt x="147" y="4"/>
                      <a:pt x="147" y="4"/>
                      <a:pt x="147" y="3"/>
                    </a:cubicBezTo>
                    <a:moveTo>
                      <a:pt x="12" y="63"/>
                    </a:moveTo>
                    <a:cubicBezTo>
                      <a:pt x="129" y="13"/>
                      <a:pt x="129" y="13"/>
                      <a:pt x="129" y="13"/>
                    </a:cubicBezTo>
                    <a:cubicBezTo>
                      <a:pt x="59" y="83"/>
                      <a:pt x="59" y="83"/>
                      <a:pt x="59" y="83"/>
                    </a:cubicBezTo>
                    <a:cubicBezTo>
                      <a:pt x="12" y="63"/>
                      <a:pt x="12" y="63"/>
                      <a:pt x="12" y="63"/>
                    </a:cubicBezTo>
                    <a:cubicBezTo>
                      <a:pt x="12" y="63"/>
                      <a:pt x="12" y="63"/>
                      <a:pt x="12" y="63"/>
                    </a:cubicBezTo>
                    <a:close/>
                    <a:moveTo>
                      <a:pt x="83" y="135"/>
                    </a:moveTo>
                    <a:cubicBezTo>
                      <a:pt x="64" y="88"/>
                      <a:pt x="64" y="88"/>
                      <a:pt x="64" y="88"/>
                    </a:cubicBezTo>
                    <a:cubicBezTo>
                      <a:pt x="134" y="18"/>
                      <a:pt x="134" y="18"/>
                      <a:pt x="134" y="18"/>
                    </a:cubicBezTo>
                    <a:cubicBezTo>
                      <a:pt x="83" y="135"/>
                      <a:pt x="83" y="135"/>
                      <a:pt x="83" y="135"/>
                    </a:cubicBezTo>
                    <a:cubicBezTo>
                      <a:pt x="83" y="135"/>
                      <a:pt x="83" y="135"/>
                      <a:pt x="83" y="13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766"/>
                <a:r>
                  <a:rPr lang="en-US" sz="900" cap="all">
                    <a:solidFill>
                      <a:schemeClr val="bg1"/>
                    </a:solidFill>
                    <a:latin typeface="Arial" panose="020B0604020202020204" pitchFamily="34" charset="0"/>
                    <a:ea typeface="Book Antiqua" charset="0"/>
                    <a:cs typeface="Arial" panose="020B0604020202020204" pitchFamily="34" charset="0"/>
                  </a:rPr>
                  <a:t> </a:t>
                </a:r>
              </a:p>
            </p:txBody>
          </p:sp>
        </p:grpSp>
        <p:grpSp>
          <p:nvGrpSpPr>
            <p:cNvPr id="421" name="Group 420">
              <a:extLst>
                <a:ext uri="{FF2B5EF4-FFF2-40B4-BE49-F238E27FC236}">
                  <a16:creationId xmlns:a16="http://schemas.microsoft.com/office/drawing/2014/main" id="{041CF70A-E88E-0243-852E-C98D283DE87D}"/>
                </a:ext>
              </a:extLst>
            </p:cNvPr>
            <p:cNvGrpSpPr/>
            <p:nvPr/>
          </p:nvGrpSpPr>
          <p:grpSpPr>
            <a:xfrm>
              <a:off x="5765610" y="1997155"/>
              <a:ext cx="744327" cy="934512"/>
              <a:chOff x="5765610" y="1997155"/>
              <a:chExt cx="744327" cy="934512"/>
            </a:xfrm>
          </p:grpSpPr>
          <p:sp>
            <p:nvSpPr>
              <p:cNvPr id="442" name="Rectangle 441">
                <a:extLst>
                  <a:ext uri="{FF2B5EF4-FFF2-40B4-BE49-F238E27FC236}">
                    <a16:creationId xmlns:a16="http://schemas.microsoft.com/office/drawing/2014/main" id="{C9913E93-BD43-7445-AF00-0CD97591DD3C}"/>
                  </a:ext>
                </a:extLst>
              </p:cNvPr>
              <p:cNvSpPr/>
              <p:nvPr/>
            </p:nvSpPr>
            <p:spPr>
              <a:xfrm>
                <a:off x="5765610" y="2551780"/>
                <a:ext cx="744327" cy="379887"/>
              </a:xfrm>
              <a:prstGeom prst="rect">
                <a:avLst/>
              </a:prstGeom>
            </p:spPr>
            <p:txBody>
              <a:bodyPr wrap="square" lIns="182843" tIns="91422" rIns="182843" bIns="91422">
                <a:spAutoFit/>
              </a:bodyPr>
              <a:lstStyle/>
              <a:p>
                <a:pPr algn="ctr" defTabSz="1828343">
                  <a:lnSpc>
                    <a:spcPct val="130000"/>
                  </a:lnSpc>
                </a:pPr>
                <a:r>
                  <a:rPr lang="en-US" sz="1000" b="1" cap="all" dirty="0">
                    <a:latin typeface="Arial" panose="020B0604020202020204" pitchFamily="34" charset="0"/>
                    <a:ea typeface="Book Antiqua" charset="0"/>
                    <a:cs typeface="Arial" panose="020B0604020202020204" pitchFamily="34" charset="0"/>
                  </a:rPr>
                  <a:t>BML</a:t>
                </a:r>
              </a:p>
            </p:txBody>
          </p:sp>
          <p:sp>
            <p:nvSpPr>
              <p:cNvPr id="443" name="AutoShape 7">
                <a:extLst>
                  <a:ext uri="{FF2B5EF4-FFF2-40B4-BE49-F238E27FC236}">
                    <a16:creationId xmlns:a16="http://schemas.microsoft.com/office/drawing/2014/main" id="{B619D5CE-6E01-0B4A-B9EA-1B0BEC06DACB}"/>
                  </a:ext>
                </a:extLst>
              </p:cNvPr>
              <p:cNvSpPr>
                <a:spLocks/>
              </p:cNvSpPr>
              <p:nvPr/>
            </p:nvSpPr>
            <p:spPr bwMode="auto">
              <a:xfrm>
                <a:off x="5808425" y="1997155"/>
                <a:ext cx="656141" cy="6570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0B050"/>
              </a:solidFill>
              <a:ln w="25400" cap="flat" cmpd="sng">
                <a:solidFill>
                  <a:srgbClr val="000000">
                    <a:alpha val="0"/>
                  </a:srgbClr>
                </a:solidFill>
                <a:prstDash val="solid"/>
                <a:miter lim="0"/>
                <a:headEnd/>
                <a:tailEnd/>
              </a:ln>
              <a:effectLst/>
            </p:spPr>
            <p:txBody>
              <a:bodyPr lIns="0" tIns="0" rIns="0" bIns="0" anchor="ctr"/>
              <a:lstStyle/>
              <a:p>
                <a:pPr defTabSz="1828343">
                  <a:defRPr/>
                </a:pPr>
                <a:endParaRPr lang="es-ES" sz="1800" kern="0" cap="all">
                  <a:effectLst>
                    <a:outerShdw blurRad="38100" dist="38100" dir="2700000" algn="tl">
                      <a:srgbClr val="000000"/>
                    </a:outerShdw>
                  </a:effectLst>
                  <a:latin typeface="Arial" panose="020B0604020202020204" pitchFamily="34" charset="0"/>
                  <a:ea typeface="Book Antiqua" charset="0"/>
                  <a:cs typeface="Arial" panose="020B0604020202020204" pitchFamily="34" charset="0"/>
                  <a:sym typeface="Gill Sans" charset="0"/>
                </a:endParaRPr>
              </a:p>
            </p:txBody>
          </p:sp>
          <p:sp>
            <p:nvSpPr>
              <p:cNvPr id="444" name="Freeform 130">
                <a:extLst>
                  <a:ext uri="{FF2B5EF4-FFF2-40B4-BE49-F238E27FC236}">
                    <a16:creationId xmlns:a16="http://schemas.microsoft.com/office/drawing/2014/main" id="{8ED3BC31-9BC5-8B4B-B0D8-6EB48E6A7740}"/>
                  </a:ext>
                </a:extLst>
              </p:cNvPr>
              <p:cNvSpPr>
                <a:spLocks noEditPoints="1"/>
              </p:cNvSpPr>
              <p:nvPr/>
            </p:nvSpPr>
            <p:spPr bwMode="auto">
              <a:xfrm>
                <a:off x="6000102" y="2126669"/>
                <a:ext cx="300396" cy="362366"/>
              </a:xfrm>
              <a:custGeom>
                <a:avLst/>
                <a:gdLst>
                  <a:gd name="T0" fmla="*/ 61 w 121"/>
                  <a:gd name="T1" fmla="*/ 60 h 146"/>
                  <a:gd name="T2" fmla="*/ 61 w 121"/>
                  <a:gd name="T3" fmla="*/ 53 h 146"/>
                  <a:gd name="T4" fmla="*/ 17 w 121"/>
                  <a:gd name="T5" fmla="*/ 56 h 146"/>
                  <a:gd name="T6" fmla="*/ 114 w 121"/>
                  <a:gd name="T7" fmla="*/ 13 h 146"/>
                  <a:gd name="T8" fmla="*/ 97 w 121"/>
                  <a:gd name="T9" fmla="*/ 3 h 146"/>
                  <a:gd name="T10" fmla="*/ 91 w 121"/>
                  <a:gd name="T11" fmla="*/ 3 h 146"/>
                  <a:gd name="T12" fmla="*/ 84 w 121"/>
                  <a:gd name="T13" fmla="*/ 13 h 146"/>
                  <a:gd name="T14" fmla="*/ 81 w 121"/>
                  <a:gd name="T15" fmla="*/ 0 h 146"/>
                  <a:gd name="T16" fmla="*/ 77 w 121"/>
                  <a:gd name="T17" fmla="*/ 13 h 146"/>
                  <a:gd name="T18" fmla="*/ 71 w 121"/>
                  <a:gd name="T19" fmla="*/ 3 h 146"/>
                  <a:gd name="T20" fmla="*/ 64 w 121"/>
                  <a:gd name="T21" fmla="*/ 3 h 146"/>
                  <a:gd name="T22" fmla="*/ 57 w 121"/>
                  <a:gd name="T23" fmla="*/ 13 h 146"/>
                  <a:gd name="T24" fmla="*/ 54 w 121"/>
                  <a:gd name="T25" fmla="*/ 0 h 146"/>
                  <a:gd name="T26" fmla="*/ 51 w 121"/>
                  <a:gd name="T27" fmla="*/ 13 h 146"/>
                  <a:gd name="T28" fmla="*/ 44 w 121"/>
                  <a:gd name="T29" fmla="*/ 3 h 146"/>
                  <a:gd name="T30" fmla="*/ 37 w 121"/>
                  <a:gd name="T31" fmla="*/ 3 h 146"/>
                  <a:gd name="T32" fmla="*/ 30 w 121"/>
                  <a:gd name="T33" fmla="*/ 13 h 146"/>
                  <a:gd name="T34" fmla="*/ 27 w 121"/>
                  <a:gd name="T35" fmla="*/ 0 h 146"/>
                  <a:gd name="T36" fmla="*/ 24 w 121"/>
                  <a:gd name="T37" fmla="*/ 13 h 146"/>
                  <a:gd name="T38" fmla="*/ 0 w 121"/>
                  <a:gd name="T39" fmla="*/ 20 h 146"/>
                  <a:gd name="T40" fmla="*/ 7 w 121"/>
                  <a:gd name="T41" fmla="*/ 146 h 146"/>
                  <a:gd name="T42" fmla="*/ 121 w 121"/>
                  <a:gd name="T43" fmla="*/ 140 h 146"/>
                  <a:gd name="T44" fmla="*/ 114 w 121"/>
                  <a:gd name="T45" fmla="*/ 13 h 146"/>
                  <a:gd name="T46" fmla="*/ 7 w 121"/>
                  <a:gd name="T47" fmla="*/ 120 h 146"/>
                  <a:gd name="T48" fmla="*/ 7 w 121"/>
                  <a:gd name="T49" fmla="*/ 140 h 146"/>
                  <a:gd name="T50" fmla="*/ 114 w 121"/>
                  <a:gd name="T51" fmla="*/ 140 h 146"/>
                  <a:gd name="T52" fmla="*/ 7 w 121"/>
                  <a:gd name="T53" fmla="*/ 110 h 146"/>
                  <a:gd name="T54" fmla="*/ 24 w 121"/>
                  <a:gd name="T55" fmla="*/ 20 h 146"/>
                  <a:gd name="T56" fmla="*/ 27 w 121"/>
                  <a:gd name="T57" fmla="*/ 33 h 146"/>
                  <a:gd name="T58" fmla="*/ 30 w 121"/>
                  <a:gd name="T59" fmla="*/ 20 h 146"/>
                  <a:gd name="T60" fmla="*/ 37 w 121"/>
                  <a:gd name="T61" fmla="*/ 30 h 146"/>
                  <a:gd name="T62" fmla="*/ 44 w 121"/>
                  <a:gd name="T63" fmla="*/ 30 h 146"/>
                  <a:gd name="T64" fmla="*/ 51 w 121"/>
                  <a:gd name="T65" fmla="*/ 20 h 146"/>
                  <a:gd name="T66" fmla="*/ 54 w 121"/>
                  <a:gd name="T67" fmla="*/ 33 h 146"/>
                  <a:gd name="T68" fmla="*/ 57 w 121"/>
                  <a:gd name="T69" fmla="*/ 20 h 146"/>
                  <a:gd name="T70" fmla="*/ 64 w 121"/>
                  <a:gd name="T71" fmla="*/ 30 h 146"/>
                  <a:gd name="T72" fmla="*/ 71 w 121"/>
                  <a:gd name="T73" fmla="*/ 30 h 146"/>
                  <a:gd name="T74" fmla="*/ 77 w 121"/>
                  <a:gd name="T75" fmla="*/ 20 h 146"/>
                  <a:gd name="T76" fmla="*/ 81 w 121"/>
                  <a:gd name="T77" fmla="*/ 33 h 146"/>
                  <a:gd name="T78" fmla="*/ 84 w 121"/>
                  <a:gd name="T79" fmla="*/ 20 h 146"/>
                  <a:gd name="T80" fmla="*/ 91 w 121"/>
                  <a:gd name="T81" fmla="*/ 30 h 146"/>
                  <a:gd name="T82" fmla="*/ 97 w 121"/>
                  <a:gd name="T83" fmla="*/ 30 h 146"/>
                  <a:gd name="T84" fmla="*/ 114 w 121"/>
                  <a:gd name="T85" fmla="*/ 20 h 146"/>
                  <a:gd name="T86" fmla="*/ 114 w 121"/>
                  <a:gd name="T87" fmla="*/ 140 h 146"/>
                  <a:gd name="T88" fmla="*/ 20 w 121"/>
                  <a:gd name="T89" fmla="*/ 80 h 146"/>
                  <a:gd name="T90" fmla="*/ 104 w 121"/>
                  <a:gd name="T91" fmla="*/ 76 h 146"/>
                  <a:gd name="T92" fmla="*/ 20 w 121"/>
                  <a:gd name="T93" fmla="*/ 73 h 146"/>
                  <a:gd name="T94" fmla="*/ 81 w 121"/>
                  <a:gd name="T95" fmla="*/ 93 h 146"/>
                  <a:gd name="T96" fmla="*/ 17 w 121"/>
                  <a:gd name="T97" fmla="*/ 96 h 146"/>
                  <a:gd name="T98" fmla="*/ 81 w 121"/>
                  <a:gd name="T99" fmla="*/ 100 h 146"/>
                  <a:gd name="T100" fmla="*/ 81 w 121"/>
                  <a:gd name="T101" fmla="*/ 9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1" h="146">
                    <a:moveTo>
                      <a:pt x="20" y="60"/>
                    </a:moveTo>
                    <a:cubicBezTo>
                      <a:pt x="61" y="60"/>
                      <a:pt x="61" y="60"/>
                      <a:pt x="61" y="60"/>
                    </a:cubicBezTo>
                    <a:cubicBezTo>
                      <a:pt x="62" y="60"/>
                      <a:pt x="64" y="58"/>
                      <a:pt x="64" y="56"/>
                    </a:cubicBezTo>
                    <a:cubicBezTo>
                      <a:pt x="64" y="55"/>
                      <a:pt x="62" y="53"/>
                      <a:pt x="61" y="53"/>
                    </a:cubicBezTo>
                    <a:cubicBezTo>
                      <a:pt x="20" y="53"/>
                      <a:pt x="20" y="53"/>
                      <a:pt x="20" y="53"/>
                    </a:cubicBezTo>
                    <a:cubicBezTo>
                      <a:pt x="19" y="53"/>
                      <a:pt x="17" y="55"/>
                      <a:pt x="17" y="56"/>
                    </a:cubicBezTo>
                    <a:cubicBezTo>
                      <a:pt x="17" y="58"/>
                      <a:pt x="19" y="60"/>
                      <a:pt x="20" y="60"/>
                    </a:cubicBezTo>
                    <a:moveTo>
                      <a:pt x="114" y="13"/>
                    </a:moveTo>
                    <a:cubicBezTo>
                      <a:pt x="97" y="13"/>
                      <a:pt x="97" y="13"/>
                      <a:pt x="97" y="13"/>
                    </a:cubicBezTo>
                    <a:cubicBezTo>
                      <a:pt x="97" y="3"/>
                      <a:pt x="97" y="3"/>
                      <a:pt x="97" y="3"/>
                    </a:cubicBezTo>
                    <a:cubicBezTo>
                      <a:pt x="97" y="1"/>
                      <a:pt x="96" y="0"/>
                      <a:pt x="94" y="0"/>
                    </a:cubicBezTo>
                    <a:cubicBezTo>
                      <a:pt x="92" y="0"/>
                      <a:pt x="91" y="1"/>
                      <a:pt x="91" y="3"/>
                    </a:cubicBezTo>
                    <a:cubicBezTo>
                      <a:pt x="91" y="13"/>
                      <a:pt x="91" y="13"/>
                      <a:pt x="91" y="13"/>
                    </a:cubicBezTo>
                    <a:cubicBezTo>
                      <a:pt x="84" y="13"/>
                      <a:pt x="84" y="13"/>
                      <a:pt x="84" y="13"/>
                    </a:cubicBezTo>
                    <a:cubicBezTo>
                      <a:pt x="84" y="3"/>
                      <a:pt x="84" y="3"/>
                      <a:pt x="84" y="3"/>
                    </a:cubicBezTo>
                    <a:cubicBezTo>
                      <a:pt x="84" y="1"/>
                      <a:pt x="82" y="0"/>
                      <a:pt x="81" y="0"/>
                    </a:cubicBezTo>
                    <a:cubicBezTo>
                      <a:pt x="79" y="0"/>
                      <a:pt x="77" y="1"/>
                      <a:pt x="77" y="3"/>
                    </a:cubicBezTo>
                    <a:cubicBezTo>
                      <a:pt x="77" y="13"/>
                      <a:pt x="77" y="13"/>
                      <a:pt x="77" y="13"/>
                    </a:cubicBezTo>
                    <a:cubicBezTo>
                      <a:pt x="71" y="13"/>
                      <a:pt x="71" y="13"/>
                      <a:pt x="71" y="13"/>
                    </a:cubicBezTo>
                    <a:cubicBezTo>
                      <a:pt x="71" y="3"/>
                      <a:pt x="71" y="3"/>
                      <a:pt x="71" y="3"/>
                    </a:cubicBezTo>
                    <a:cubicBezTo>
                      <a:pt x="71" y="1"/>
                      <a:pt x="69" y="0"/>
                      <a:pt x="67" y="0"/>
                    </a:cubicBezTo>
                    <a:cubicBezTo>
                      <a:pt x="66" y="0"/>
                      <a:pt x="64" y="1"/>
                      <a:pt x="64" y="3"/>
                    </a:cubicBezTo>
                    <a:cubicBezTo>
                      <a:pt x="64" y="13"/>
                      <a:pt x="64" y="13"/>
                      <a:pt x="64" y="13"/>
                    </a:cubicBezTo>
                    <a:cubicBezTo>
                      <a:pt x="57" y="13"/>
                      <a:pt x="57" y="13"/>
                      <a:pt x="57" y="13"/>
                    </a:cubicBezTo>
                    <a:cubicBezTo>
                      <a:pt x="57" y="3"/>
                      <a:pt x="57" y="3"/>
                      <a:pt x="57" y="3"/>
                    </a:cubicBezTo>
                    <a:cubicBezTo>
                      <a:pt x="57" y="1"/>
                      <a:pt x="56" y="0"/>
                      <a:pt x="54" y="0"/>
                    </a:cubicBezTo>
                    <a:cubicBezTo>
                      <a:pt x="52" y="0"/>
                      <a:pt x="51" y="1"/>
                      <a:pt x="51" y="3"/>
                    </a:cubicBezTo>
                    <a:cubicBezTo>
                      <a:pt x="51" y="13"/>
                      <a:pt x="51" y="13"/>
                      <a:pt x="51" y="13"/>
                    </a:cubicBezTo>
                    <a:cubicBezTo>
                      <a:pt x="44" y="13"/>
                      <a:pt x="44" y="13"/>
                      <a:pt x="44" y="13"/>
                    </a:cubicBezTo>
                    <a:cubicBezTo>
                      <a:pt x="44" y="3"/>
                      <a:pt x="44" y="3"/>
                      <a:pt x="44" y="3"/>
                    </a:cubicBezTo>
                    <a:cubicBezTo>
                      <a:pt x="44" y="1"/>
                      <a:pt x="42" y="0"/>
                      <a:pt x="41" y="0"/>
                    </a:cubicBezTo>
                    <a:cubicBezTo>
                      <a:pt x="39" y="0"/>
                      <a:pt x="37" y="1"/>
                      <a:pt x="37" y="3"/>
                    </a:cubicBezTo>
                    <a:cubicBezTo>
                      <a:pt x="37" y="13"/>
                      <a:pt x="37" y="13"/>
                      <a:pt x="37" y="13"/>
                    </a:cubicBezTo>
                    <a:cubicBezTo>
                      <a:pt x="30" y="13"/>
                      <a:pt x="30" y="13"/>
                      <a:pt x="30" y="13"/>
                    </a:cubicBezTo>
                    <a:cubicBezTo>
                      <a:pt x="30" y="3"/>
                      <a:pt x="30" y="3"/>
                      <a:pt x="30" y="3"/>
                    </a:cubicBezTo>
                    <a:cubicBezTo>
                      <a:pt x="30" y="1"/>
                      <a:pt x="29" y="0"/>
                      <a:pt x="27" y="0"/>
                    </a:cubicBezTo>
                    <a:cubicBezTo>
                      <a:pt x="25" y="0"/>
                      <a:pt x="24" y="1"/>
                      <a:pt x="24" y="3"/>
                    </a:cubicBezTo>
                    <a:cubicBezTo>
                      <a:pt x="24" y="13"/>
                      <a:pt x="24" y="13"/>
                      <a:pt x="24" y="13"/>
                    </a:cubicBezTo>
                    <a:cubicBezTo>
                      <a:pt x="7" y="13"/>
                      <a:pt x="7" y="13"/>
                      <a:pt x="7" y="13"/>
                    </a:cubicBezTo>
                    <a:cubicBezTo>
                      <a:pt x="4" y="13"/>
                      <a:pt x="0" y="16"/>
                      <a:pt x="0" y="20"/>
                    </a:cubicBezTo>
                    <a:cubicBezTo>
                      <a:pt x="0" y="140"/>
                      <a:pt x="0" y="140"/>
                      <a:pt x="0" y="140"/>
                    </a:cubicBezTo>
                    <a:cubicBezTo>
                      <a:pt x="0" y="143"/>
                      <a:pt x="4" y="146"/>
                      <a:pt x="7" y="146"/>
                    </a:cubicBezTo>
                    <a:cubicBezTo>
                      <a:pt x="114" y="146"/>
                      <a:pt x="114" y="146"/>
                      <a:pt x="114" y="146"/>
                    </a:cubicBezTo>
                    <a:cubicBezTo>
                      <a:pt x="118" y="146"/>
                      <a:pt x="121" y="143"/>
                      <a:pt x="121" y="140"/>
                    </a:cubicBezTo>
                    <a:cubicBezTo>
                      <a:pt x="121" y="20"/>
                      <a:pt x="121" y="20"/>
                      <a:pt x="121" y="20"/>
                    </a:cubicBezTo>
                    <a:cubicBezTo>
                      <a:pt x="121" y="16"/>
                      <a:pt x="118" y="13"/>
                      <a:pt x="114" y="13"/>
                    </a:cubicBezTo>
                    <a:moveTo>
                      <a:pt x="7" y="140"/>
                    </a:moveTo>
                    <a:cubicBezTo>
                      <a:pt x="7" y="120"/>
                      <a:pt x="7" y="120"/>
                      <a:pt x="7" y="120"/>
                    </a:cubicBezTo>
                    <a:cubicBezTo>
                      <a:pt x="27" y="140"/>
                      <a:pt x="27" y="140"/>
                      <a:pt x="27" y="140"/>
                    </a:cubicBezTo>
                    <a:cubicBezTo>
                      <a:pt x="7" y="140"/>
                      <a:pt x="7" y="140"/>
                      <a:pt x="7" y="140"/>
                    </a:cubicBezTo>
                    <a:cubicBezTo>
                      <a:pt x="7" y="140"/>
                      <a:pt x="7" y="140"/>
                      <a:pt x="7" y="140"/>
                    </a:cubicBezTo>
                    <a:close/>
                    <a:moveTo>
                      <a:pt x="114" y="140"/>
                    </a:moveTo>
                    <a:cubicBezTo>
                      <a:pt x="37" y="140"/>
                      <a:pt x="37" y="140"/>
                      <a:pt x="37" y="140"/>
                    </a:cubicBezTo>
                    <a:cubicBezTo>
                      <a:pt x="7" y="110"/>
                      <a:pt x="7" y="110"/>
                      <a:pt x="7" y="110"/>
                    </a:cubicBezTo>
                    <a:cubicBezTo>
                      <a:pt x="7" y="20"/>
                      <a:pt x="7" y="20"/>
                      <a:pt x="7" y="20"/>
                    </a:cubicBezTo>
                    <a:cubicBezTo>
                      <a:pt x="24" y="20"/>
                      <a:pt x="24" y="20"/>
                      <a:pt x="24" y="20"/>
                    </a:cubicBezTo>
                    <a:cubicBezTo>
                      <a:pt x="24" y="30"/>
                      <a:pt x="24" y="30"/>
                      <a:pt x="24" y="30"/>
                    </a:cubicBezTo>
                    <a:cubicBezTo>
                      <a:pt x="24" y="31"/>
                      <a:pt x="25" y="33"/>
                      <a:pt x="27" y="33"/>
                    </a:cubicBezTo>
                    <a:cubicBezTo>
                      <a:pt x="29" y="33"/>
                      <a:pt x="30" y="31"/>
                      <a:pt x="30" y="30"/>
                    </a:cubicBezTo>
                    <a:cubicBezTo>
                      <a:pt x="30" y="20"/>
                      <a:pt x="30" y="20"/>
                      <a:pt x="30" y="20"/>
                    </a:cubicBezTo>
                    <a:cubicBezTo>
                      <a:pt x="37" y="20"/>
                      <a:pt x="37" y="20"/>
                      <a:pt x="37" y="20"/>
                    </a:cubicBezTo>
                    <a:cubicBezTo>
                      <a:pt x="37" y="30"/>
                      <a:pt x="37" y="30"/>
                      <a:pt x="37" y="30"/>
                    </a:cubicBezTo>
                    <a:cubicBezTo>
                      <a:pt x="37" y="31"/>
                      <a:pt x="39" y="33"/>
                      <a:pt x="41" y="33"/>
                    </a:cubicBezTo>
                    <a:cubicBezTo>
                      <a:pt x="42" y="33"/>
                      <a:pt x="44" y="31"/>
                      <a:pt x="44" y="30"/>
                    </a:cubicBezTo>
                    <a:cubicBezTo>
                      <a:pt x="44" y="20"/>
                      <a:pt x="44" y="20"/>
                      <a:pt x="44" y="20"/>
                    </a:cubicBezTo>
                    <a:cubicBezTo>
                      <a:pt x="51" y="20"/>
                      <a:pt x="51" y="20"/>
                      <a:pt x="51" y="20"/>
                    </a:cubicBezTo>
                    <a:cubicBezTo>
                      <a:pt x="51" y="30"/>
                      <a:pt x="51" y="30"/>
                      <a:pt x="51" y="30"/>
                    </a:cubicBezTo>
                    <a:cubicBezTo>
                      <a:pt x="51" y="31"/>
                      <a:pt x="52" y="33"/>
                      <a:pt x="54" y="33"/>
                    </a:cubicBezTo>
                    <a:cubicBezTo>
                      <a:pt x="56" y="33"/>
                      <a:pt x="57" y="31"/>
                      <a:pt x="57" y="30"/>
                    </a:cubicBezTo>
                    <a:cubicBezTo>
                      <a:pt x="57" y="20"/>
                      <a:pt x="57" y="20"/>
                      <a:pt x="57" y="20"/>
                    </a:cubicBezTo>
                    <a:cubicBezTo>
                      <a:pt x="64" y="20"/>
                      <a:pt x="64" y="20"/>
                      <a:pt x="64" y="20"/>
                    </a:cubicBezTo>
                    <a:cubicBezTo>
                      <a:pt x="64" y="30"/>
                      <a:pt x="64" y="30"/>
                      <a:pt x="64" y="30"/>
                    </a:cubicBezTo>
                    <a:cubicBezTo>
                      <a:pt x="64" y="31"/>
                      <a:pt x="66" y="33"/>
                      <a:pt x="67" y="33"/>
                    </a:cubicBezTo>
                    <a:cubicBezTo>
                      <a:pt x="69" y="33"/>
                      <a:pt x="71" y="31"/>
                      <a:pt x="71" y="30"/>
                    </a:cubicBezTo>
                    <a:cubicBezTo>
                      <a:pt x="71" y="20"/>
                      <a:pt x="71" y="20"/>
                      <a:pt x="71" y="20"/>
                    </a:cubicBezTo>
                    <a:cubicBezTo>
                      <a:pt x="77" y="20"/>
                      <a:pt x="77" y="20"/>
                      <a:pt x="77" y="20"/>
                    </a:cubicBezTo>
                    <a:cubicBezTo>
                      <a:pt x="77" y="30"/>
                      <a:pt x="77" y="30"/>
                      <a:pt x="77" y="30"/>
                    </a:cubicBezTo>
                    <a:cubicBezTo>
                      <a:pt x="77" y="31"/>
                      <a:pt x="79" y="33"/>
                      <a:pt x="81" y="33"/>
                    </a:cubicBezTo>
                    <a:cubicBezTo>
                      <a:pt x="82" y="33"/>
                      <a:pt x="84" y="31"/>
                      <a:pt x="84" y="30"/>
                    </a:cubicBezTo>
                    <a:cubicBezTo>
                      <a:pt x="84" y="20"/>
                      <a:pt x="84" y="20"/>
                      <a:pt x="84" y="20"/>
                    </a:cubicBezTo>
                    <a:cubicBezTo>
                      <a:pt x="91" y="20"/>
                      <a:pt x="91" y="20"/>
                      <a:pt x="91" y="20"/>
                    </a:cubicBezTo>
                    <a:cubicBezTo>
                      <a:pt x="91" y="30"/>
                      <a:pt x="91" y="30"/>
                      <a:pt x="91" y="30"/>
                    </a:cubicBezTo>
                    <a:cubicBezTo>
                      <a:pt x="91" y="31"/>
                      <a:pt x="92" y="33"/>
                      <a:pt x="94" y="33"/>
                    </a:cubicBezTo>
                    <a:cubicBezTo>
                      <a:pt x="96" y="33"/>
                      <a:pt x="97" y="31"/>
                      <a:pt x="97" y="30"/>
                    </a:cubicBezTo>
                    <a:cubicBezTo>
                      <a:pt x="97" y="20"/>
                      <a:pt x="97" y="20"/>
                      <a:pt x="97" y="20"/>
                    </a:cubicBezTo>
                    <a:cubicBezTo>
                      <a:pt x="114" y="20"/>
                      <a:pt x="114" y="20"/>
                      <a:pt x="114" y="20"/>
                    </a:cubicBezTo>
                    <a:cubicBezTo>
                      <a:pt x="114" y="140"/>
                      <a:pt x="114" y="140"/>
                      <a:pt x="114" y="140"/>
                    </a:cubicBezTo>
                    <a:cubicBezTo>
                      <a:pt x="114" y="140"/>
                      <a:pt x="114" y="140"/>
                      <a:pt x="114" y="140"/>
                    </a:cubicBezTo>
                    <a:close/>
                    <a:moveTo>
                      <a:pt x="17" y="76"/>
                    </a:moveTo>
                    <a:cubicBezTo>
                      <a:pt x="17" y="78"/>
                      <a:pt x="19" y="80"/>
                      <a:pt x="20" y="80"/>
                    </a:cubicBezTo>
                    <a:cubicBezTo>
                      <a:pt x="101" y="80"/>
                      <a:pt x="101" y="80"/>
                      <a:pt x="101" y="80"/>
                    </a:cubicBezTo>
                    <a:cubicBezTo>
                      <a:pt x="102" y="80"/>
                      <a:pt x="104" y="78"/>
                      <a:pt x="104" y="76"/>
                    </a:cubicBezTo>
                    <a:cubicBezTo>
                      <a:pt x="104" y="75"/>
                      <a:pt x="102" y="73"/>
                      <a:pt x="101" y="73"/>
                    </a:cubicBezTo>
                    <a:cubicBezTo>
                      <a:pt x="20" y="73"/>
                      <a:pt x="20" y="73"/>
                      <a:pt x="20" y="73"/>
                    </a:cubicBezTo>
                    <a:cubicBezTo>
                      <a:pt x="19" y="73"/>
                      <a:pt x="17" y="75"/>
                      <a:pt x="17" y="76"/>
                    </a:cubicBezTo>
                    <a:moveTo>
                      <a:pt x="81" y="93"/>
                    </a:moveTo>
                    <a:cubicBezTo>
                      <a:pt x="20" y="93"/>
                      <a:pt x="20" y="93"/>
                      <a:pt x="20" y="93"/>
                    </a:cubicBezTo>
                    <a:cubicBezTo>
                      <a:pt x="19" y="93"/>
                      <a:pt x="17" y="95"/>
                      <a:pt x="17" y="96"/>
                    </a:cubicBezTo>
                    <a:cubicBezTo>
                      <a:pt x="17" y="98"/>
                      <a:pt x="19" y="100"/>
                      <a:pt x="20" y="100"/>
                    </a:cubicBezTo>
                    <a:cubicBezTo>
                      <a:pt x="81" y="100"/>
                      <a:pt x="81" y="100"/>
                      <a:pt x="81" y="100"/>
                    </a:cubicBezTo>
                    <a:cubicBezTo>
                      <a:pt x="82" y="100"/>
                      <a:pt x="84" y="98"/>
                      <a:pt x="84" y="96"/>
                    </a:cubicBezTo>
                    <a:cubicBezTo>
                      <a:pt x="84" y="95"/>
                      <a:pt x="82" y="93"/>
                      <a:pt x="81" y="93"/>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766"/>
                <a:endParaRPr lang="en-US" sz="900" cap="all">
                  <a:solidFill>
                    <a:schemeClr val="bg1"/>
                  </a:solidFill>
                  <a:latin typeface="Arial" panose="020B0604020202020204" pitchFamily="34" charset="0"/>
                  <a:ea typeface="Book Antiqua" charset="0"/>
                  <a:cs typeface="Arial" panose="020B0604020202020204" pitchFamily="34" charset="0"/>
                </a:endParaRPr>
              </a:p>
            </p:txBody>
          </p:sp>
        </p:grpSp>
        <p:grpSp>
          <p:nvGrpSpPr>
            <p:cNvPr id="422" name="Group 421">
              <a:extLst>
                <a:ext uri="{FF2B5EF4-FFF2-40B4-BE49-F238E27FC236}">
                  <a16:creationId xmlns:a16="http://schemas.microsoft.com/office/drawing/2014/main" id="{CC7F261C-7D46-0445-8DCA-3BC656AFFFB9}"/>
                </a:ext>
              </a:extLst>
            </p:cNvPr>
            <p:cNvGrpSpPr/>
            <p:nvPr/>
          </p:nvGrpSpPr>
          <p:grpSpPr>
            <a:xfrm>
              <a:off x="4931630" y="2999195"/>
              <a:ext cx="1489673" cy="1120900"/>
              <a:chOff x="4931630" y="2999195"/>
              <a:chExt cx="1489673" cy="1120900"/>
            </a:xfrm>
          </p:grpSpPr>
          <p:sp>
            <p:nvSpPr>
              <p:cNvPr id="437" name="AutoShape 7">
                <a:extLst>
                  <a:ext uri="{FF2B5EF4-FFF2-40B4-BE49-F238E27FC236}">
                    <a16:creationId xmlns:a16="http://schemas.microsoft.com/office/drawing/2014/main" id="{19D6798A-0580-F544-A958-765AD05E062E}"/>
                  </a:ext>
                </a:extLst>
              </p:cNvPr>
              <p:cNvSpPr>
                <a:spLocks/>
              </p:cNvSpPr>
              <p:nvPr/>
            </p:nvSpPr>
            <p:spPr bwMode="auto">
              <a:xfrm>
                <a:off x="5327945" y="2999195"/>
                <a:ext cx="658023" cy="65889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0B050"/>
              </a:solidFill>
              <a:ln w="25400" cap="flat" cmpd="sng">
                <a:solidFill>
                  <a:srgbClr val="000000">
                    <a:alpha val="0"/>
                  </a:srgbClr>
                </a:solidFill>
                <a:prstDash val="solid"/>
                <a:miter lim="0"/>
                <a:headEnd/>
                <a:tailEnd/>
              </a:ln>
              <a:effectLst/>
            </p:spPr>
            <p:txBody>
              <a:bodyPr lIns="0" tIns="0" rIns="0" bIns="0" anchor="ctr"/>
              <a:lstStyle/>
              <a:p>
                <a:pPr defTabSz="1828343">
                  <a:defRPr/>
                </a:pPr>
                <a:endParaRPr lang="es-ES" sz="1400" kern="0" cap="all">
                  <a:solidFill>
                    <a:schemeClr val="bg1"/>
                  </a:solidFill>
                  <a:effectLst>
                    <a:outerShdw blurRad="38100" dist="38100" dir="2700000" algn="tl">
                      <a:srgbClr val="000000"/>
                    </a:outerShdw>
                  </a:effectLst>
                  <a:latin typeface="Arial" panose="020B0604020202020204" pitchFamily="34" charset="0"/>
                  <a:ea typeface="Book Antiqua" charset="0"/>
                  <a:cs typeface="Arial" panose="020B0604020202020204" pitchFamily="34" charset="0"/>
                  <a:sym typeface="Gill Sans" charset="0"/>
                </a:endParaRPr>
              </a:p>
            </p:txBody>
          </p:sp>
          <p:sp>
            <p:nvSpPr>
              <p:cNvPr id="438" name="Freeform 437">
                <a:extLst>
                  <a:ext uri="{FF2B5EF4-FFF2-40B4-BE49-F238E27FC236}">
                    <a16:creationId xmlns:a16="http://schemas.microsoft.com/office/drawing/2014/main" id="{AA5BD025-D524-9745-A16C-3BC34A38783C}"/>
                  </a:ext>
                </a:extLst>
              </p:cNvPr>
              <p:cNvSpPr>
                <a:spLocks noEditPoints="1"/>
              </p:cNvSpPr>
              <p:nvPr/>
            </p:nvSpPr>
            <p:spPr bwMode="auto">
              <a:xfrm>
                <a:off x="5494042" y="3250989"/>
                <a:ext cx="365512" cy="200136"/>
              </a:xfrm>
              <a:custGeom>
                <a:avLst/>
                <a:gdLst>
                  <a:gd name="T0" fmla="*/ 13 w 147"/>
                  <a:gd name="T1" fmla="*/ 67 h 80"/>
                  <a:gd name="T2" fmla="*/ 47 w 147"/>
                  <a:gd name="T3" fmla="*/ 67 h 80"/>
                  <a:gd name="T4" fmla="*/ 47 w 147"/>
                  <a:gd name="T5" fmla="*/ 13 h 80"/>
                  <a:gd name="T6" fmla="*/ 13 w 147"/>
                  <a:gd name="T7" fmla="*/ 13 h 80"/>
                  <a:gd name="T8" fmla="*/ 13 w 147"/>
                  <a:gd name="T9" fmla="*/ 67 h 80"/>
                  <a:gd name="T10" fmla="*/ 13 w 147"/>
                  <a:gd name="T11" fmla="*/ 67 h 80"/>
                  <a:gd name="T12" fmla="*/ 140 w 147"/>
                  <a:gd name="T13" fmla="*/ 27 h 80"/>
                  <a:gd name="T14" fmla="*/ 140 w 147"/>
                  <a:gd name="T15" fmla="*/ 13 h 80"/>
                  <a:gd name="T16" fmla="*/ 127 w 147"/>
                  <a:gd name="T17" fmla="*/ 0 h 80"/>
                  <a:gd name="T18" fmla="*/ 13 w 147"/>
                  <a:gd name="T19" fmla="*/ 0 h 80"/>
                  <a:gd name="T20" fmla="*/ 0 w 147"/>
                  <a:gd name="T21" fmla="*/ 13 h 80"/>
                  <a:gd name="T22" fmla="*/ 0 w 147"/>
                  <a:gd name="T23" fmla="*/ 67 h 80"/>
                  <a:gd name="T24" fmla="*/ 13 w 147"/>
                  <a:gd name="T25" fmla="*/ 80 h 80"/>
                  <a:gd name="T26" fmla="*/ 127 w 147"/>
                  <a:gd name="T27" fmla="*/ 80 h 80"/>
                  <a:gd name="T28" fmla="*/ 140 w 147"/>
                  <a:gd name="T29" fmla="*/ 67 h 80"/>
                  <a:gd name="T30" fmla="*/ 140 w 147"/>
                  <a:gd name="T31" fmla="*/ 54 h 80"/>
                  <a:gd name="T32" fmla="*/ 147 w 147"/>
                  <a:gd name="T33" fmla="*/ 47 h 80"/>
                  <a:gd name="T34" fmla="*/ 147 w 147"/>
                  <a:gd name="T35" fmla="*/ 33 h 80"/>
                  <a:gd name="T36" fmla="*/ 140 w 147"/>
                  <a:gd name="T37" fmla="*/ 27 h 80"/>
                  <a:gd name="T38" fmla="*/ 133 w 147"/>
                  <a:gd name="T39" fmla="*/ 67 h 80"/>
                  <a:gd name="T40" fmla="*/ 127 w 147"/>
                  <a:gd name="T41" fmla="*/ 74 h 80"/>
                  <a:gd name="T42" fmla="*/ 13 w 147"/>
                  <a:gd name="T43" fmla="*/ 74 h 80"/>
                  <a:gd name="T44" fmla="*/ 6 w 147"/>
                  <a:gd name="T45" fmla="*/ 67 h 80"/>
                  <a:gd name="T46" fmla="*/ 6 w 147"/>
                  <a:gd name="T47" fmla="*/ 13 h 80"/>
                  <a:gd name="T48" fmla="*/ 13 w 147"/>
                  <a:gd name="T49" fmla="*/ 7 h 80"/>
                  <a:gd name="T50" fmla="*/ 127 w 147"/>
                  <a:gd name="T51" fmla="*/ 7 h 80"/>
                  <a:gd name="T52" fmla="*/ 133 w 147"/>
                  <a:gd name="T53" fmla="*/ 13 h 80"/>
                  <a:gd name="T54" fmla="*/ 133 w 147"/>
                  <a:gd name="T55" fmla="*/ 67 h 80"/>
                  <a:gd name="T56" fmla="*/ 133 w 147"/>
                  <a:gd name="T57" fmla="*/ 6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80">
                    <a:moveTo>
                      <a:pt x="13" y="67"/>
                    </a:moveTo>
                    <a:cubicBezTo>
                      <a:pt x="47" y="67"/>
                      <a:pt x="47" y="67"/>
                      <a:pt x="47" y="67"/>
                    </a:cubicBezTo>
                    <a:cubicBezTo>
                      <a:pt x="47" y="13"/>
                      <a:pt x="47" y="13"/>
                      <a:pt x="47" y="13"/>
                    </a:cubicBezTo>
                    <a:cubicBezTo>
                      <a:pt x="13" y="13"/>
                      <a:pt x="13" y="13"/>
                      <a:pt x="13" y="13"/>
                    </a:cubicBezTo>
                    <a:cubicBezTo>
                      <a:pt x="13" y="67"/>
                      <a:pt x="13" y="67"/>
                      <a:pt x="13" y="67"/>
                    </a:cubicBezTo>
                    <a:cubicBezTo>
                      <a:pt x="13" y="67"/>
                      <a:pt x="13" y="67"/>
                      <a:pt x="13" y="67"/>
                    </a:cubicBezTo>
                    <a:close/>
                    <a:moveTo>
                      <a:pt x="140" y="27"/>
                    </a:moveTo>
                    <a:cubicBezTo>
                      <a:pt x="140" y="13"/>
                      <a:pt x="140" y="13"/>
                      <a:pt x="140" y="13"/>
                    </a:cubicBezTo>
                    <a:cubicBezTo>
                      <a:pt x="140" y="6"/>
                      <a:pt x="134" y="0"/>
                      <a:pt x="127" y="0"/>
                    </a:cubicBezTo>
                    <a:cubicBezTo>
                      <a:pt x="13" y="0"/>
                      <a:pt x="13" y="0"/>
                      <a:pt x="13" y="0"/>
                    </a:cubicBezTo>
                    <a:cubicBezTo>
                      <a:pt x="6" y="0"/>
                      <a:pt x="0" y="6"/>
                      <a:pt x="0" y="13"/>
                    </a:cubicBezTo>
                    <a:cubicBezTo>
                      <a:pt x="0" y="67"/>
                      <a:pt x="0" y="67"/>
                      <a:pt x="0" y="67"/>
                    </a:cubicBezTo>
                    <a:cubicBezTo>
                      <a:pt x="0" y="74"/>
                      <a:pt x="6" y="80"/>
                      <a:pt x="13" y="80"/>
                    </a:cubicBezTo>
                    <a:cubicBezTo>
                      <a:pt x="127" y="80"/>
                      <a:pt x="127" y="80"/>
                      <a:pt x="127" y="80"/>
                    </a:cubicBezTo>
                    <a:cubicBezTo>
                      <a:pt x="134" y="80"/>
                      <a:pt x="140" y="74"/>
                      <a:pt x="140" y="67"/>
                    </a:cubicBezTo>
                    <a:cubicBezTo>
                      <a:pt x="140" y="54"/>
                      <a:pt x="140" y="54"/>
                      <a:pt x="140" y="54"/>
                    </a:cubicBezTo>
                    <a:cubicBezTo>
                      <a:pt x="143" y="54"/>
                      <a:pt x="147" y="50"/>
                      <a:pt x="147" y="47"/>
                    </a:cubicBezTo>
                    <a:cubicBezTo>
                      <a:pt x="147" y="33"/>
                      <a:pt x="147" y="33"/>
                      <a:pt x="147" y="33"/>
                    </a:cubicBezTo>
                    <a:cubicBezTo>
                      <a:pt x="147" y="30"/>
                      <a:pt x="143" y="27"/>
                      <a:pt x="140" y="27"/>
                    </a:cubicBezTo>
                    <a:moveTo>
                      <a:pt x="133" y="67"/>
                    </a:moveTo>
                    <a:cubicBezTo>
                      <a:pt x="133" y="70"/>
                      <a:pt x="130" y="74"/>
                      <a:pt x="127" y="74"/>
                    </a:cubicBezTo>
                    <a:cubicBezTo>
                      <a:pt x="13" y="74"/>
                      <a:pt x="13" y="74"/>
                      <a:pt x="13" y="74"/>
                    </a:cubicBezTo>
                    <a:cubicBezTo>
                      <a:pt x="10" y="74"/>
                      <a:pt x="6" y="70"/>
                      <a:pt x="6" y="67"/>
                    </a:cubicBezTo>
                    <a:cubicBezTo>
                      <a:pt x="6" y="13"/>
                      <a:pt x="6" y="13"/>
                      <a:pt x="6" y="13"/>
                    </a:cubicBezTo>
                    <a:cubicBezTo>
                      <a:pt x="6" y="10"/>
                      <a:pt x="10" y="7"/>
                      <a:pt x="13" y="7"/>
                    </a:cubicBezTo>
                    <a:cubicBezTo>
                      <a:pt x="127" y="7"/>
                      <a:pt x="127" y="7"/>
                      <a:pt x="127" y="7"/>
                    </a:cubicBezTo>
                    <a:cubicBezTo>
                      <a:pt x="130" y="7"/>
                      <a:pt x="133" y="10"/>
                      <a:pt x="133" y="13"/>
                    </a:cubicBezTo>
                    <a:cubicBezTo>
                      <a:pt x="133" y="67"/>
                      <a:pt x="133" y="67"/>
                      <a:pt x="133" y="67"/>
                    </a:cubicBezTo>
                    <a:cubicBezTo>
                      <a:pt x="133" y="67"/>
                      <a:pt x="133" y="67"/>
                      <a:pt x="133" y="6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766"/>
                <a:endParaRPr lang="en-US" sz="700" cap="all">
                  <a:solidFill>
                    <a:schemeClr val="bg1"/>
                  </a:solidFill>
                  <a:latin typeface="Arial" panose="020B0604020202020204" pitchFamily="34" charset="0"/>
                  <a:ea typeface="Book Antiqua" charset="0"/>
                  <a:cs typeface="Arial" panose="020B0604020202020204" pitchFamily="34" charset="0"/>
                </a:endParaRPr>
              </a:p>
            </p:txBody>
          </p:sp>
          <p:sp>
            <p:nvSpPr>
              <p:cNvPr id="440" name="Rectangle 439">
                <a:extLst>
                  <a:ext uri="{FF2B5EF4-FFF2-40B4-BE49-F238E27FC236}">
                    <a16:creationId xmlns:a16="http://schemas.microsoft.com/office/drawing/2014/main" id="{10EEA133-F830-8E49-9F35-D9C174A52357}"/>
                  </a:ext>
                </a:extLst>
              </p:cNvPr>
              <p:cNvSpPr/>
              <p:nvPr/>
            </p:nvSpPr>
            <p:spPr>
              <a:xfrm>
                <a:off x="4931630" y="3605980"/>
                <a:ext cx="1489673" cy="514115"/>
              </a:xfrm>
              <a:prstGeom prst="rect">
                <a:avLst/>
              </a:prstGeom>
            </p:spPr>
            <p:txBody>
              <a:bodyPr wrap="square" lIns="182843" tIns="91422" rIns="182843" bIns="91422">
                <a:spAutoFit/>
              </a:bodyPr>
              <a:lstStyle/>
              <a:p>
                <a:pPr algn="ctr" defTabSz="1828343"/>
                <a:r>
                  <a:rPr lang="en-US" sz="1000" b="1" kern="900" cap="all" spc="-60" dirty="0">
                    <a:latin typeface="Arial" panose="020B0604020202020204" pitchFamily="34" charset="0"/>
                    <a:ea typeface="Book Antiqua" charset="0"/>
                    <a:cs typeface="Arial" panose="020B0604020202020204" pitchFamily="34" charset="0"/>
                  </a:rPr>
                  <a:t>ELIMINATE</a:t>
                </a:r>
              </a:p>
              <a:p>
                <a:pPr algn="ctr" defTabSz="1828343"/>
                <a:r>
                  <a:rPr lang="en-US" sz="1000" b="1" kern="900" cap="all" spc="-60" dirty="0">
                    <a:latin typeface="Arial" panose="020B0604020202020204" pitchFamily="34" charset="0"/>
                    <a:ea typeface="Book Antiqua" charset="0"/>
                    <a:cs typeface="Arial" panose="020B0604020202020204" pitchFamily="34" charset="0"/>
                  </a:rPr>
                  <a:t>WASTE</a:t>
                </a:r>
              </a:p>
            </p:txBody>
          </p:sp>
        </p:grpSp>
        <p:grpSp>
          <p:nvGrpSpPr>
            <p:cNvPr id="423" name="Group 422">
              <a:extLst>
                <a:ext uri="{FF2B5EF4-FFF2-40B4-BE49-F238E27FC236}">
                  <a16:creationId xmlns:a16="http://schemas.microsoft.com/office/drawing/2014/main" id="{3BD04538-3BFE-4C41-9FC2-25C02B968593}"/>
                </a:ext>
              </a:extLst>
            </p:cNvPr>
            <p:cNvGrpSpPr/>
            <p:nvPr/>
          </p:nvGrpSpPr>
          <p:grpSpPr>
            <a:xfrm>
              <a:off x="4196612" y="3548542"/>
              <a:ext cx="766114" cy="956875"/>
              <a:chOff x="3037746" y="3118822"/>
              <a:chExt cx="766114" cy="956875"/>
            </a:xfrm>
          </p:grpSpPr>
          <p:sp>
            <p:nvSpPr>
              <p:cNvPr id="434" name="Rectangle 433">
                <a:extLst>
                  <a:ext uri="{FF2B5EF4-FFF2-40B4-BE49-F238E27FC236}">
                    <a16:creationId xmlns:a16="http://schemas.microsoft.com/office/drawing/2014/main" id="{25FB131E-AC3B-604D-B1CE-1B9699DF4531}"/>
                  </a:ext>
                </a:extLst>
              </p:cNvPr>
              <p:cNvSpPr/>
              <p:nvPr/>
            </p:nvSpPr>
            <p:spPr>
              <a:xfrm>
                <a:off x="3037746" y="3695810"/>
                <a:ext cx="766114" cy="379887"/>
              </a:xfrm>
              <a:prstGeom prst="rect">
                <a:avLst/>
              </a:prstGeom>
            </p:spPr>
            <p:txBody>
              <a:bodyPr wrap="square" lIns="182843" tIns="91422" rIns="182843" bIns="91422">
                <a:spAutoFit/>
              </a:bodyPr>
              <a:lstStyle/>
              <a:p>
                <a:pPr algn="ctr" defTabSz="1828343">
                  <a:lnSpc>
                    <a:spcPct val="130000"/>
                  </a:lnSpc>
                </a:pPr>
                <a:r>
                  <a:rPr lang="en-US" sz="1000" b="1" cap="all" dirty="0">
                    <a:latin typeface="Arial" panose="020B0604020202020204" pitchFamily="34" charset="0"/>
                    <a:ea typeface="Book Antiqua" charset="0"/>
                    <a:cs typeface="Arial" panose="020B0604020202020204" pitchFamily="34" charset="0"/>
                  </a:rPr>
                  <a:t>MVP</a:t>
                </a:r>
              </a:p>
            </p:txBody>
          </p:sp>
          <p:sp>
            <p:nvSpPr>
              <p:cNvPr id="435" name="AutoShape 7">
                <a:extLst>
                  <a:ext uri="{FF2B5EF4-FFF2-40B4-BE49-F238E27FC236}">
                    <a16:creationId xmlns:a16="http://schemas.microsoft.com/office/drawing/2014/main" id="{3876FBC4-F584-3446-A232-3732C6143603}"/>
                  </a:ext>
                </a:extLst>
              </p:cNvPr>
              <p:cNvSpPr>
                <a:spLocks/>
              </p:cNvSpPr>
              <p:nvPr/>
            </p:nvSpPr>
            <p:spPr bwMode="auto">
              <a:xfrm>
                <a:off x="3100553" y="3118822"/>
                <a:ext cx="655422" cy="65629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0B050"/>
              </a:solidFill>
              <a:ln w="25400" cap="flat" cmpd="sng">
                <a:solidFill>
                  <a:srgbClr val="000000">
                    <a:alpha val="0"/>
                  </a:srgbClr>
                </a:solidFill>
                <a:prstDash val="solid"/>
                <a:miter lim="0"/>
                <a:headEnd/>
                <a:tailEnd/>
              </a:ln>
              <a:effectLst/>
            </p:spPr>
            <p:txBody>
              <a:bodyPr lIns="0" tIns="0" rIns="0" bIns="0" anchor="ctr"/>
              <a:lstStyle/>
              <a:p>
                <a:pPr defTabSz="1828343">
                  <a:defRPr/>
                </a:pPr>
                <a:endParaRPr lang="es-ES" sz="1800" kern="0" cap="all">
                  <a:solidFill>
                    <a:schemeClr val="bg1"/>
                  </a:solidFill>
                  <a:effectLst>
                    <a:outerShdw blurRad="38100" dist="38100" dir="2700000" algn="tl">
                      <a:srgbClr val="000000"/>
                    </a:outerShdw>
                  </a:effectLst>
                  <a:latin typeface="Arial" panose="020B0604020202020204" pitchFamily="34" charset="0"/>
                  <a:ea typeface="Book Antiqua" charset="0"/>
                  <a:cs typeface="Arial" panose="020B0604020202020204" pitchFamily="34" charset="0"/>
                  <a:sym typeface="Gill Sans" charset="0"/>
                </a:endParaRPr>
              </a:p>
            </p:txBody>
          </p:sp>
          <p:sp>
            <p:nvSpPr>
              <p:cNvPr id="436" name="Freeform 154">
                <a:extLst>
                  <a:ext uri="{FF2B5EF4-FFF2-40B4-BE49-F238E27FC236}">
                    <a16:creationId xmlns:a16="http://schemas.microsoft.com/office/drawing/2014/main" id="{A6B0029A-2A24-7B44-AC72-ED5B3A68C2F6}"/>
                  </a:ext>
                </a:extLst>
              </p:cNvPr>
              <p:cNvSpPr>
                <a:spLocks noEditPoints="1"/>
              </p:cNvSpPr>
              <p:nvPr/>
            </p:nvSpPr>
            <p:spPr bwMode="auto">
              <a:xfrm>
                <a:off x="3254626" y="3299599"/>
                <a:ext cx="364066" cy="297968"/>
              </a:xfrm>
              <a:custGeom>
                <a:avLst/>
                <a:gdLst>
                  <a:gd name="T0" fmla="*/ 30 w 147"/>
                  <a:gd name="T1" fmla="*/ 6 h 120"/>
                  <a:gd name="T2" fmla="*/ 117 w 147"/>
                  <a:gd name="T3" fmla="*/ 6 h 120"/>
                  <a:gd name="T4" fmla="*/ 120 w 147"/>
                  <a:gd name="T5" fmla="*/ 3 h 120"/>
                  <a:gd name="T6" fmla="*/ 117 w 147"/>
                  <a:gd name="T7" fmla="*/ 0 h 120"/>
                  <a:gd name="T8" fmla="*/ 30 w 147"/>
                  <a:gd name="T9" fmla="*/ 0 h 120"/>
                  <a:gd name="T10" fmla="*/ 27 w 147"/>
                  <a:gd name="T11" fmla="*/ 3 h 120"/>
                  <a:gd name="T12" fmla="*/ 30 w 147"/>
                  <a:gd name="T13" fmla="*/ 6 h 120"/>
                  <a:gd name="T14" fmla="*/ 140 w 147"/>
                  <a:gd name="T15" fmla="*/ 26 h 120"/>
                  <a:gd name="T16" fmla="*/ 6 w 147"/>
                  <a:gd name="T17" fmla="*/ 26 h 120"/>
                  <a:gd name="T18" fmla="*/ 0 w 147"/>
                  <a:gd name="T19" fmla="*/ 33 h 120"/>
                  <a:gd name="T20" fmla="*/ 0 w 147"/>
                  <a:gd name="T21" fmla="*/ 113 h 120"/>
                  <a:gd name="T22" fmla="*/ 6 w 147"/>
                  <a:gd name="T23" fmla="*/ 120 h 120"/>
                  <a:gd name="T24" fmla="*/ 140 w 147"/>
                  <a:gd name="T25" fmla="*/ 120 h 120"/>
                  <a:gd name="T26" fmla="*/ 147 w 147"/>
                  <a:gd name="T27" fmla="*/ 113 h 120"/>
                  <a:gd name="T28" fmla="*/ 147 w 147"/>
                  <a:gd name="T29" fmla="*/ 33 h 120"/>
                  <a:gd name="T30" fmla="*/ 140 w 147"/>
                  <a:gd name="T31" fmla="*/ 26 h 120"/>
                  <a:gd name="T32" fmla="*/ 140 w 147"/>
                  <a:gd name="T33" fmla="*/ 113 h 120"/>
                  <a:gd name="T34" fmla="*/ 6 w 147"/>
                  <a:gd name="T35" fmla="*/ 113 h 120"/>
                  <a:gd name="T36" fmla="*/ 6 w 147"/>
                  <a:gd name="T37" fmla="*/ 33 h 120"/>
                  <a:gd name="T38" fmla="*/ 140 w 147"/>
                  <a:gd name="T39" fmla="*/ 33 h 120"/>
                  <a:gd name="T40" fmla="*/ 140 w 147"/>
                  <a:gd name="T41" fmla="*/ 113 h 120"/>
                  <a:gd name="T42" fmla="*/ 140 w 147"/>
                  <a:gd name="T43" fmla="*/ 113 h 120"/>
                  <a:gd name="T44" fmla="*/ 16 w 147"/>
                  <a:gd name="T45" fmla="*/ 20 h 120"/>
                  <a:gd name="T46" fmla="*/ 130 w 147"/>
                  <a:gd name="T47" fmla="*/ 20 h 120"/>
                  <a:gd name="T48" fmla="*/ 134 w 147"/>
                  <a:gd name="T49" fmla="*/ 16 h 120"/>
                  <a:gd name="T50" fmla="*/ 130 w 147"/>
                  <a:gd name="T51" fmla="*/ 13 h 120"/>
                  <a:gd name="T52" fmla="*/ 16 w 147"/>
                  <a:gd name="T53" fmla="*/ 13 h 120"/>
                  <a:gd name="T54" fmla="*/ 13 w 147"/>
                  <a:gd name="T55" fmla="*/ 16 h 120"/>
                  <a:gd name="T56" fmla="*/ 16 w 147"/>
                  <a:gd name="T57" fmla="*/ 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 h="120">
                    <a:moveTo>
                      <a:pt x="30" y="6"/>
                    </a:moveTo>
                    <a:cubicBezTo>
                      <a:pt x="117" y="6"/>
                      <a:pt x="117" y="6"/>
                      <a:pt x="117" y="6"/>
                    </a:cubicBezTo>
                    <a:cubicBezTo>
                      <a:pt x="119" y="6"/>
                      <a:pt x="120" y="5"/>
                      <a:pt x="120" y="3"/>
                    </a:cubicBezTo>
                    <a:cubicBezTo>
                      <a:pt x="120" y="1"/>
                      <a:pt x="119" y="0"/>
                      <a:pt x="117" y="0"/>
                    </a:cubicBezTo>
                    <a:cubicBezTo>
                      <a:pt x="30" y="0"/>
                      <a:pt x="30" y="0"/>
                      <a:pt x="30" y="0"/>
                    </a:cubicBezTo>
                    <a:cubicBezTo>
                      <a:pt x="28" y="0"/>
                      <a:pt x="27" y="1"/>
                      <a:pt x="27" y="3"/>
                    </a:cubicBezTo>
                    <a:cubicBezTo>
                      <a:pt x="27" y="5"/>
                      <a:pt x="28" y="6"/>
                      <a:pt x="30" y="6"/>
                    </a:cubicBezTo>
                    <a:moveTo>
                      <a:pt x="140" y="26"/>
                    </a:moveTo>
                    <a:cubicBezTo>
                      <a:pt x="6" y="26"/>
                      <a:pt x="6" y="26"/>
                      <a:pt x="6" y="26"/>
                    </a:cubicBezTo>
                    <a:cubicBezTo>
                      <a:pt x="3" y="26"/>
                      <a:pt x="0" y="30"/>
                      <a:pt x="0" y="33"/>
                    </a:cubicBezTo>
                    <a:cubicBezTo>
                      <a:pt x="0" y="113"/>
                      <a:pt x="0" y="113"/>
                      <a:pt x="0" y="113"/>
                    </a:cubicBezTo>
                    <a:cubicBezTo>
                      <a:pt x="0" y="116"/>
                      <a:pt x="3" y="120"/>
                      <a:pt x="6" y="120"/>
                    </a:cubicBezTo>
                    <a:cubicBezTo>
                      <a:pt x="140" y="120"/>
                      <a:pt x="140" y="120"/>
                      <a:pt x="140" y="120"/>
                    </a:cubicBezTo>
                    <a:cubicBezTo>
                      <a:pt x="144" y="120"/>
                      <a:pt x="147" y="116"/>
                      <a:pt x="147" y="113"/>
                    </a:cubicBezTo>
                    <a:cubicBezTo>
                      <a:pt x="147" y="33"/>
                      <a:pt x="147" y="33"/>
                      <a:pt x="147" y="33"/>
                    </a:cubicBezTo>
                    <a:cubicBezTo>
                      <a:pt x="147" y="30"/>
                      <a:pt x="144" y="26"/>
                      <a:pt x="140" y="26"/>
                    </a:cubicBezTo>
                    <a:moveTo>
                      <a:pt x="140" y="113"/>
                    </a:moveTo>
                    <a:cubicBezTo>
                      <a:pt x="6" y="113"/>
                      <a:pt x="6" y="113"/>
                      <a:pt x="6" y="113"/>
                    </a:cubicBezTo>
                    <a:cubicBezTo>
                      <a:pt x="6" y="33"/>
                      <a:pt x="6" y="33"/>
                      <a:pt x="6" y="33"/>
                    </a:cubicBezTo>
                    <a:cubicBezTo>
                      <a:pt x="140" y="33"/>
                      <a:pt x="140" y="33"/>
                      <a:pt x="140" y="33"/>
                    </a:cubicBezTo>
                    <a:cubicBezTo>
                      <a:pt x="140" y="113"/>
                      <a:pt x="140" y="113"/>
                      <a:pt x="140" y="113"/>
                    </a:cubicBezTo>
                    <a:cubicBezTo>
                      <a:pt x="140" y="113"/>
                      <a:pt x="140" y="113"/>
                      <a:pt x="140" y="113"/>
                    </a:cubicBezTo>
                    <a:close/>
                    <a:moveTo>
                      <a:pt x="16" y="20"/>
                    </a:moveTo>
                    <a:cubicBezTo>
                      <a:pt x="130" y="20"/>
                      <a:pt x="130" y="20"/>
                      <a:pt x="130" y="20"/>
                    </a:cubicBezTo>
                    <a:cubicBezTo>
                      <a:pt x="132" y="20"/>
                      <a:pt x="134" y="18"/>
                      <a:pt x="134" y="16"/>
                    </a:cubicBezTo>
                    <a:cubicBezTo>
                      <a:pt x="134" y="15"/>
                      <a:pt x="132" y="13"/>
                      <a:pt x="130" y="13"/>
                    </a:cubicBezTo>
                    <a:cubicBezTo>
                      <a:pt x="16" y="13"/>
                      <a:pt x="16" y="13"/>
                      <a:pt x="16" y="13"/>
                    </a:cubicBezTo>
                    <a:cubicBezTo>
                      <a:pt x="15" y="13"/>
                      <a:pt x="13" y="15"/>
                      <a:pt x="13" y="16"/>
                    </a:cubicBezTo>
                    <a:cubicBezTo>
                      <a:pt x="13" y="18"/>
                      <a:pt x="15" y="20"/>
                      <a:pt x="16" y="20"/>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766"/>
                <a:endParaRPr lang="en-US" sz="900" cap="all">
                  <a:solidFill>
                    <a:schemeClr val="bg1"/>
                  </a:solidFill>
                  <a:latin typeface="Arial" panose="020B0604020202020204" pitchFamily="34" charset="0"/>
                  <a:ea typeface="Book Antiqua" charset="0"/>
                  <a:cs typeface="Arial" panose="020B0604020202020204" pitchFamily="34" charset="0"/>
                </a:endParaRPr>
              </a:p>
            </p:txBody>
          </p:sp>
        </p:grpSp>
        <p:grpSp>
          <p:nvGrpSpPr>
            <p:cNvPr id="424" name="Group 423">
              <a:extLst>
                <a:ext uri="{FF2B5EF4-FFF2-40B4-BE49-F238E27FC236}">
                  <a16:creationId xmlns:a16="http://schemas.microsoft.com/office/drawing/2014/main" id="{ABCC6A2E-DE16-7E4A-9373-563C45D9E03B}"/>
                </a:ext>
              </a:extLst>
            </p:cNvPr>
            <p:cNvGrpSpPr/>
            <p:nvPr/>
          </p:nvGrpSpPr>
          <p:grpSpPr>
            <a:xfrm>
              <a:off x="2855097" y="3000496"/>
              <a:ext cx="1130322" cy="947632"/>
              <a:chOff x="2855097" y="3000496"/>
              <a:chExt cx="1130322" cy="947632"/>
            </a:xfrm>
          </p:grpSpPr>
          <p:sp>
            <p:nvSpPr>
              <p:cNvPr id="431" name="Rectangle 430">
                <a:extLst>
                  <a:ext uri="{FF2B5EF4-FFF2-40B4-BE49-F238E27FC236}">
                    <a16:creationId xmlns:a16="http://schemas.microsoft.com/office/drawing/2014/main" id="{42DDCB33-F57E-7346-9FFE-07A31BAAE6DF}"/>
                  </a:ext>
                </a:extLst>
              </p:cNvPr>
              <p:cNvSpPr/>
              <p:nvPr/>
            </p:nvSpPr>
            <p:spPr>
              <a:xfrm>
                <a:off x="2855097" y="3568241"/>
                <a:ext cx="1130322" cy="379887"/>
              </a:xfrm>
              <a:prstGeom prst="rect">
                <a:avLst/>
              </a:prstGeom>
            </p:spPr>
            <p:txBody>
              <a:bodyPr wrap="none" lIns="182843" tIns="91422" rIns="182843" bIns="91422">
                <a:spAutoFit/>
              </a:bodyPr>
              <a:lstStyle/>
              <a:p>
                <a:pPr algn="ctr" defTabSz="1828343">
                  <a:lnSpc>
                    <a:spcPct val="130000"/>
                  </a:lnSpc>
                </a:pPr>
                <a:r>
                  <a:rPr lang="en-US" sz="1000" b="1" cap="all" dirty="0">
                    <a:latin typeface="Arial" panose="020B0604020202020204" pitchFamily="34" charset="0"/>
                    <a:ea typeface="Book Antiqua" charset="0"/>
                    <a:cs typeface="Arial" panose="020B0604020202020204" pitchFamily="34" charset="0"/>
                  </a:rPr>
                  <a:t>FEEDBACK</a:t>
                </a:r>
              </a:p>
            </p:txBody>
          </p:sp>
          <p:sp>
            <p:nvSpPr>
              <p:cNvPr id="432" name="AutoShape 7">
                <a:extLst>
                  <a:ext uri="{FF2B5EF4-FFF2-40B4-BE49-F238E27FC236}">
                    <a16:creationId xmlns:a16="http://schemas.microsoft.com/office/drawing/2014/main" id="{2F6B9018-2291-764C-B4B3-D442235257BB}"/>
                  </a:ext>
                </a:extLst>
              </p:cNvPr>
              <p:cNvSpPr>
                <a:spLocks/>
              </p:cNvSpPr>
              <p:nvPr/>
            </p:nvSpPr>
            <p:spPr bwMode="auto">
              <a:xfrm>
                <a:off x="3114290" y="3000496"/>
                <a:ext cx="634094" cy="65629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0B050"/>
              </a:solidFill>
              <a:ln w="25400" cap="flat" cmpd="sng">
                <a:solidFill>
                  <a:srgbClr val="000000">
                    <a:alpha val="0"/>
                  </a:srgbClr>
                </a:solidFill>
                <a:prstDash val="solid"/>
                <a:miter lim="0"/>
                <a:headEnd/>
                <a:tailEnd/>
              </a:ln>
              <a:effectLst/>
            </p:spPr>
            <p:txBody>
              <a:bodyPr lIns="0" tIns="0" rIns="0" bIns="0" anchor="ctr"/>
              <a:lstStyle/>
              <a:p>
                <a:pPr defTabSz="1828343">
                  <a:defRPr/>
                </a:pPr>
                <a:endParaRPr lang="es-ES" sz="1000" b="1" kern="0" cap="all">
                  <a:solidFill>
                    <a:schemeClr val="bg1"/>
                  </a:solidFill>
                  <a:effectLst>
                    <a:outerShdw blurRad="38100" dist="38100" dir="2700000" algn="tl">
                      <a:srgbClr val="000000"/>
                    </a:outerShdw>
                  </a:effectLst>
                  <a:latin typeface="Arial" panose="020B0604020202020204" pitchFamily="34" charset="0"/>
                  <a:ea typeface="Book Antiqua" charset="0"/>
                  <a:cs typeface="Arial" panose="020B0604020202020204" pitchFamily="34" charset="0"/>
                  <a:sym typeface="Gill Sans" charset="0"/>
                </a:endParaRPr>
              </a:p>
            </p:txBody>
          </p:sp>
          <p:sp>
            <p:nvSpPr>
              <p:cNvPr id="433" name="Freeform 149">
                <a:extLst>
                  <a:ext uri="{FF2B5EF4-FFF2-40B4-BE49-F238E27FC236}">
                    <a16:creationId xmlns:a16="http://schemas.microsoft.com/office/drawing/2014/main" id="{BB6A4BA5-DFE6-A448-943B-0720EEC823AE}"/>
                  </a:ext>
                </a:extLst>
              </p:cNvPr>
              <p:cNvSpPr>
                <a:spLocks noEditPoints="1"/>
              </p:cNvSpPr>
              <p:nvPr/>
            </p:nvSpPr>
            <p:spPr bwMode="auto">
              <a:xfrm>
                <a:off x="3220453" y="3121473"/>
                <a:ext cx="414338" cy="414338"/>
              </a:xfrm>
              <a:custGeom>
                <a:avLst/>
                <a:gdLst>
                  <a:gd name="T0" fmla="*/ 83 w 147"/>
                  <a:gd name="T1" fmla="*/ 104 h 147"/>
                  <a:gd name="T2" fmla="*/ 79 w 147"/>
                  <a:gd name="T3" fmla="*/ 103 h 147"/>
                  <a:gd name="T4" fmla="*/ 78 w 147"/>
                  <a:gd name="T5" fmla="*/ 99 h 147"/>
                  <a:gd name="T6" fmla="*/ 78 w 147"/>
                  <a:gd name="T7" fmla="*/ 96 h 147"/>
                  <a:gd name="T8" fmla="*/ 79 w 147"/>
                  <a:gd name="T9" fmla="*/ 92 h 147"/>
                  <a:gd name="T10" fmla="*/ 83 w 147"/>
                  <a:gd name="T11" fmla="*/ 79 h 147"/>
                  <a:gd name="T12" fmla="*/ 83 w 147"/>
                  <a:gd name="T13" fmla="*/ 74 h 147"/>
                  <a:gd name="T14" fmla="*/ 84 w 147"/>
                  <a:gd name="T15" fmla="*/ 71 h 147"/>
                  <a:gd name="T16" fmla="*/ 81 w 147"/>
                  <a:gd name="T17" fmla="*/ 64 h 147"/>
                  <a:gd name="T18" fmla="*/ 72 w 147"/>
                  <a:gd name="T19" fmla="*/ 62 h 147"/>
                  <a:gd name="T20" fmla="*/ 65 w 147"/>
                  <a:gd name="T21" fmla="*/ 63 h 147"/>
                  <a:gd name="T22" fmla="*/ 58 w 147"/>
                  <a:gd name="T23" fmla="*/ 65 h 147"/>
                  <a:gd name="T24" fmla="*/ 57 w 147"/>
                  <a:gd name="T25" fmla="*/ 69 h 147"/>
                  <a:gd name="T26" fmla="*/ 59 w 147"/>
                  <a:gd name="T27" fmla="*/ 69 h 147"/>
                  <a:gd name="T28" fmla="*/ 63 w 147"/>
                  <a:gd name="T29" fmla="*/ 69 h 147"/>
                  <a:gd name="T30" fmla="*/ 67 w 147"/>
                  <a:gd name="T31" fmla="*/ 69 h 147"/>
                  <a:gd name="T32" fmla="*/ 68 w 147"/>
                  <a:gd name="T33" fmla="*/ 73 h 147"/>
                  <a:gd name="T34" fmla="*/ 68 w 147"/>
                  <a:gd name="T35" fmla="*/ 76 h 147"/>
                  <a:gd name="T36" fmla="*/ 67 w 147"/>
                  <a:gd name="T37" fmla="*/ 80 h 147"/>
                  <a:gd name="T38" fmla="*/ 63 w 147"/>
                  <a:gd name="T39" fmla="*/ 94 h 147"/>
                  <a:gd name="T40" fmla="*/ 62 w 147"/>
                  <a:gd name="T41" fmla="*/ 97 h 147"/>
                  <a:gd name="T42" fmla="*/ 62 w 147"/>
                  <a:gd name="T43" fmla="*/ 100 h 147"/>
                  <a:gd name="T44" fmla="*/ 65 w 147"/>
                  <a:gd name="T45" fmla="*/ 108 h 147"/>
                  <a:gd name="T46" fmla="*/ 74 w 147"/>
                  <a:gd name="T47" fmla="*/ 111 h 147"/>
                  <a:gd name="T48" fmla="*/ 80 w 147"/>
                  <a:gd name="T49" fmla="*/ 110 h 147"/>
                  <a:gd name="T50" fmla="*/ 88 w 147"/>
                  <a:gd name="T51" fmla="*/ 106 h 147"/>
                  <a:gd name="T52" fmla="*/ 89 w 147"/>
                  <a:gd name="T53" fmla="*/ 102 h 147"/>
                  <a:gd name="T54" fmla="*/ 87 w 147"/>
                  <a:gd name="T55" fmla="*/ 103 h 147"/>
                  <a:gd name="T56" fmla="*/ 83 w 147"/>
                  <a:gd name="T57" fmla="*/ 104 h 147"/>
                  <a:gd name="T58" fmla="*/ 81 w 147"/>
                  <a:gd name="T59" fmla="*/ 37 h 147"/>
                  <a:gd name="T60" fmla="*/ 74 w 147"/>
                  <a:gd name="T61" fmla="*/ 39 h 147"/>
                  <a:gd name="T62" fmla="*/ 71 w 147"/>
                  <a:gd name="T63" fmla="*/ 45 h 147"/>
                  <a:gd name="T64" fmla="*/ 74 w 147"/>
                  <a:gd name="T65" fmla="*/ 51 h 147"/>
                  <a:gd name="T66" fmla="*/ 81 w 147"/>
                  <a:gd name="T67" fmla="*/ 54 h 147"/>
                  <a:gd name="T68" fmla="*/ 88 w 147"/>
                  <a:gd name="T69" fmla="*/ 51 h 147"/>
                  <a:gd name="T70" fmla="*/ 90 w 147"/>
                  <a:gd name="T71" fmla="*/ 45 h 147"/>
                  <a:gd name="T72" fmla="*/ 88 w 147"/>
                  <a:gd name="T73" fmla="*/ 39 h 147"/>
                  <a:gd name="T74" fmla="*/ 81 w 147"/>
                  <a:gd name="T75" fmla="*/ 37 h 147"/>
                  <a:gd name="T76" fmla="*/ 73 w 147"/>
                  <a:gd name="T77" fmla="*/ 0 h 147"/>
                  <a:gd name="T78" fmla="*/ 0 w 147"/>
                  <a:gd name="T79" fmla="*/ 74 h 147"/>
                  <a:gd name="T80" fmla="*/ 73 w 147"/>
                  <a:gd name="T81" fmla="*/ 147 h 147"/>
                  <a:gd name="T82" fmla="*/ 147 w 147"/>
                  <a:gd name="T83" fmla="*/ 74 h 147"/>
                  <a:gd name="T84" fmla="*/ 73 w 147"/>
                  <a:gd name="T85" fmla="*/ 0 h 147"/>
                  <a:gd name="T86" fmla="*/ 73 w 147"/>
                  <a:gd name="T87" fmla="*/ 141 h 147"/>
                  <a:gd name="T88" fmla="*/ 7 w 147"/>
                  <a:gd name="T89" fmla="*/ 74 h 147"/>
                  <a:gd name="T90" fmla="*/ 73 w 147"/>
                  <a:gd name="T91" fmla="*/ 7 h 147"/>
                  <a:gd name="T92" fmla="*/ 140 w 147"/>
                  <a:gd name="T93" fmla="*/ 74 h 147"/>
                  <a:gd name="T94" fmla="*/ 73 w 147"/>
                  <a:gd name="T95" fmla="*/ 14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7" h="147">
                    <a:moveTo>
                      <a:pt x="83" y="104"/>
                    </a:moveTo>
                    <a:cubicBezTo>
                      <a:pt x="81" y="104"/>
                      <a:pt x="80" y="104"/>
                      <a:pt x="79" y="103"/>
                    </a:cubicBezTo>
                    <a:cubicBezTo>
                      <a:pt x="78" y="102"/>
                      <a:pt x="78" y="101"/>
                      <a:pt x="78" y="99"/>
                    </a:cubicBezTo>
                    <a:cubicBezTo>
                      <a:pt x="78" y="99"/>
                      <a:pt x="78" y="97"/>
                      <a:pt x="78" y="96"/>
                    </a:cubicBezTo>
                    <a:cubicBezTo>
                      <a:pt x="78" y="95"/>
                      <a:pt x="78" y="94"/>
                      <a:pt x="79" y="92"/>
                    </a:cubicBezTo>
                    <a:cubicBezTo>
                      <a:pt x="83" y="79"/>
                      <a:pt x="83" y="79"/>
                      <a:pt x="83" y="79"/>
                    </a:cubicBezTo>
                    <a:cubicBezTo>
                      <a:pt x="83" y="77"/>
                      <a:pt x="83" y="76"/>
                      <a:pt x="83" y="74"/>
                    </a:cubicBezTo>
                    <a:cubicBezTo>
                      <a:pt x="83" y="73"/>
                      <a:pt x="84" y="72"/>
                      <a:pt x="84" y="71"/>
                    </a:cubicBezTo>
                    <a:cubicBezTo>
                      <a:pt x="84" y="69"/>
                      <a:pt x="83" y="66"/>
                      <a:pt x="81" y="64"/>
                    </a:cubicBezTo>
                    <a:cubicBezTo>
                      <a:pt x="78" y="63"/>
                      <a:pt x="76" y="62"/>
                      <a:pt x="72" y="62"/>
                    </a:cubicBezTo>
                    <a:cubicBezTo>
                      <a:pt x="70" y="62"/>
                      <a:pt x="68" y="62"/>
                      <a:pt x="65" y="63"/>
                    </a:cubicBezTo>
                    <a:cubicBezTo>
                      <a:pt x="63" y="64"/>
                      <a:pt x="60" y="64"/>
                      <a:pt x="58" y="65"/>
                    </a:cubicBezTo>
                    <a:cubicBezTo>
                      <a:pt x="57" y="69"/>
                      <a:pt x="57" y="69"/>
                      <a:pt x="57" y="69"/>
                    </a:cubicBezTo>
                    <a:cubicBezTo>
                      <a:pt x="58" y="69"/>
                      <a:pt x="58" y="69"/>
                      <a:pt x="59" y="69"/>
                    </a:cubicBezTo>
                    <a:cubicBezTo>
                      <a:pt x="61" y="69"/>
                      <a:pt x="62" y="69"/>
                      <a:pt x="63" y="69"/>
                    </a:cubicBezTo>
                    <a:cubicBezTo>
                      <a:pt x="65" y="69"/>
                      <a:pt x="66" y="69"/>
                      <a:pt x="67" y="69"/>
                    </a:cubicBezTo>
                    <a:cubicBezTo>
                      <a:pt x="68" y="70"/>
                      <a:pt x="68" y="71"/>
                      <a:pt x="68" y="73"/>
                    </a:cubicBezTo>
                    <a:cubicBezTo>
                      <a:pt x="68" y="74"/>
                      <a:pt x="68" y="75"/>
                      <a:pt x="68" y="76"/>
                    </a:cubicBezTo>
                    <a:cubicBezTo>
                      <a:pt x="68" y="77"/>
                      <a:pt x="67" y="79"/>
                      <a:pt x="67" y="80"/>
                    </a:cubicBezTo>
                    <a:cubicBezTo>
                      <a:pt x="63" y="94"/>
                      <a:pt x="63" y="94"/>
                      <a:pt x="63" y="94"/>
                    </a:cubicBezTo>
                    <a:cubicBezTo>
                      <a:pt x="63" y="95"/>
                      <a:pt x="63" y="96"/>
                      <a:pt x="62" y="97"/>
                    </a:cubicBezTo>
                    <a:cubicBezTo>
                      <a:pt x="62" y="99"/>
                      <a:pt x="62" y="100"/>
                      <a:pt x="62" y="100"/>
                    </a:cubicBezTo>
                    <a:cubicBezTo>
                      <a:pt x="62" y="104"/>
                      <a:pt x="63" y="106"/>
                      <a:pt x="65" y="108"/>
                    </a:cubicBezTo>
                    <a:cubicBezTo>
                      <a:pt x="67" y="110"/>
                      <a:pt x="70" y="111"/>
                      <a:pt x="74" y="111"/>
                    </a:cubicBezTo>
                    <a:cubicBezTo>
                      <a:pt x="77" y="111"/>
                      <a:pt x="78" y="111"/>
                      <a:pt x="80" y="110"/>
                    </a:cubicBezTo>
                    <a:cubicBezTo>
                      <a:pt x="83" y="109"/>
                      <a:pt x="85" y="108"/>
                      <a:pt x="88" y="106"/>
                    </a:cubicBezTo>
                    <a:cubicBezTo>
                      <a:pt x="89" y="102"/>
                      <a:pt x="89" y="102"/>
                      <a:pt x="89" y="102"/>
                    </a:cubicBezTo>
                    <a:cubicBezTo>
                      <a:pt x="88" y="103"/>
                      <a:pt x="88" y="103"/>
                      <a:pt x="87" y="103"/>
                    </a:cubicBezTo>
                    <a:cubicBezTo>
                      <a:pt x="85" y="104"/>
                      <a:pt x="84" y="104"/>
                      <a:pt x="83" y="104"/>
                    </a:cubicBezTo>
                    <a:moveTo>
                      <a:pt x="81" y="37"/>
                    </a:moveTo>
                    <a:cubicBezTo>
                      <a:pt x="78" y="37"/>
                      <a:pt x="76" y="38"/>
                      <a:pt x="74" y="39"/>
                    </a:cubicBezTo>
                    <a:cubicBezTo>
                      <a:pt x="73" y="41"/>
                      <a:pt x="71" y="43"/>
                      <a:pt x="71" y="45"/>
                    </a:cubicBezTo>
                    <a:cubicBezTo>
                      <a:pt x="71" y="48"/>
                      <a:pt x="73" y="49"/>
                      <a:pt x="74" y="51"/>
                    </a:cubicBezTo>
                    <a:cubicBezTo>
                      <a:pt x="76" y="53"/>
                      <a:pt x="78" y="54"/>
                      <a:pt x="81" y="54"/>
                    </a:cubicBezTo>
                    <a:cubicBezTo>
                      <a:pt x="83" y="54"/>
                      <a:pt x="86" y="53"/>
                      <a:pt x="88" y="51"/>
                    </a:cubicBezTo>
                    <a:cubicBezTo>
                      <a:pt x="89" y="49"/>
                      <a:pt x="90" y="48"/>
                      <a:pt x="90" y="45"/>
                    </a:cubicBezTo>
                    <a:cubicBezTo>
                      <a:pt x="90" y="43"/>
                      <a:pt x="89" y="41"/>
                      <a:pt x="88" y="39"/>
                    </a:cubicBezTo>
                    <a:cubicBezTo>
                      <a:pt x="86" y="38"/>
                      <a:pt x="83" y="37"/>
                      <a:pt x="81" y="37"/>
                    </a:cubicBezTo>
                    <a:moveTo>
                      <a:pt x="73" y="0"/>
                    </a:moveTo>
                    <a:cubicBezTo>
                      <a:pt x="33" y="0"/>
                      <a:pt x="0" y="33"/>
                      <a:pt x="0" y="74"/>
                    </a:cubicBezTo>
                    <a:cubicBezTo>
                      <a:pt x="0" y="115"/>
                      <a:pt x="33" y="147"/>
                      <a:pt x="73" y="147"/>
                    </a:cubicBezTo>
                    <a:cubicBezTo>
                      <a:pt x="114" y="147"/>
                      <a:pt x="147" y="115"/>
                      <a:pt x="147" y="74"/>
                    </a:cubicBezTo>
                    <a:cubicBezTo>
                      <a:pt x="147" y="33"/>
                      <a:pt x="114" y="0"/>
                      <a:pt x="73" y="0"/>
                    </a:cubicBezTo>
                    <a:moveTo>
                      <a:pt x="73" y="141"/>
                    </a:moveTo>
                    <a:cubicBezTo>
                      <a:pt x="37" y="141"/>
                      <a:pt x="7" y="111"/>
                      <a:pt x="7" y="74"/>
                    </a:cubicBezTo>
                    <a:cubicBezTo>
                      <a:pt x="7" y="37"/>
                      <a:pt x="37" y="7"/>
                      <a:pt x="73" y="7"/>
                    </a:cubicBezTo>
                    <a:cubicBezTo>
                      <a:pt x="110" y="7"/>
                      <a:pt x="140" y="37"/>
                      <a:pt x="140" y="74"/>
                    </a:cubicBezTo>
                    <a:cubicBezTo>
                      <a:pt x="140" y="111"/>
                      <a:pt x="110" y="141"/>
                      <a:pt x="73" y="141"/>
                    </a:cubicBezTo>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766"/>
                <a:endParaRPr lang="en-US" sz="1000" b="1" cap="all">
                  <a:solidFill>
                    <a:schemeClr val="bg1"/>
                  </a:solidFill>
                  <a:latin typeface="Arial" panose="020B0604020202020204" pitchFamily="34" charset="0"/>
                  <a:ea typeface="Book Antiqua" charset="0"/>
                  <a:cs typeface="Arial" panose="020B0604020202020204" pitchFamily="34" charset="0"/>
                </a:endParaRPr>
              </a:p>
            </p:txBody>
          </p:sp>
        </p:grpSp>
        <p:grpSp>
          <p:nvGrpSpPr>
            <p:cNvPr id="425" name="Group 424">
              <a:extLst>
                <a:ext uri="{FF2B5EF4-FFF2-40B4-BE49-F238E27FC236}">
                  <a16:creationId xmlns:a16="http://schemas.microsoft.com/office/drawing/2014/main" id="{3BAB0CCC-E6D1-E046-A941-10E55EB1047A}"/>
                </a:ext>
              </a:extLst>
            </p:cNvPr>
            <p:cNvGrpSpPr/>
            <p:nvPr/>
          </p:nvGrpSpPr>
          <p:grpSpPr>
            <a:xfrm>
              <a:off x="2394455" y="1994333"/>
              <a:ext cx="1044597" cy="904403"/>
              <a:chOff x="2394455" y="1994333"/>
              <a:chExt cx="1044597" cy="904403"/>
            </a:xfrm>
          </p:grpSpPr>
          <p:sp>
            <p:nvSpPr>
              <p:cNvPr id="427" name="AutoShape 7">
                <a:extLst>
                  <a:ext uri="{FF2B5EF4-FFF2-40B4-BE49-F238E27FC236}">
                    <a16:creationId xmlns:a16="http://schemas.microsoft.com/office/drawing/2014/main" id="{9B1DDACF-A2D7-F449-B0D6-77D8AF0574AE}"/>
                  </a:ext>
                </a:extLst>
              </p:cNvPr>
              <p:cNvSpPr>
                <a:spLocks/>
              </p:cNvSpPr>
              <p:nvPr/>
            </p:nvSpPr>
            <p:spPr bwMode="auto">
              <a:xfrm>
                <a:off x="2595508" y="1994333"/>
                <a:ext cx="619458" cy="62028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00B050"/>
              </a:solidFill>
              <a:ln w="25400" cap="flat" cmpd="sng">
                <a:solidFill>
                  <a:srgbClr val="000000">
                    <a:alpha val="0"/>
                  </a:srgbClr>
                </a:solidFill>
                <a:prstDash val="solid"/>
                <a:miter lim="0"/>
                <a:headEnd/>
                <a:tailEnd/>
              </a:ln>
              <a:effectLst/>
            </p:spPr>
            <p:txBody>
              <a:bodyPr lIns="0" tIns="0" rIns="0" bIns="0" anchor="ctr"/>
              <a:lstStyle/>
              <a:p>
                <a:pPr defTabSz="1828343">
                  <a:defRPr/>
                </a:pPr>
                <a:endParaRPr lang="es-ES" sz="2000" kern="0" cap="all">
                  <a:solidFill>
                    <a:schemeClr val="bg1"/>
                  </a:solidFill>
                  <a:effectLst>
                    <a:outerShdw blurRad="38100" dist="38100" dir="2700000" algn="tl">
                      <a:srgbClr val="000000"/>
                    </a:outerShdw>
                  </a:effectLst>
                  <a:latin typeface="Arial" panose="020B0604020202020204" pitchFamily="34" charset="0"/>
                  <a:ea typeface="Book Antiqua" charset="0"/>
                  <a:cs typeface="Arial" panose="020B0604020202020204" pitchFamily="34" charset="0"/>
                  <a:sym typeface="Gill Sans" charset="0"/>
                </a:endParaRPr>
              </a:p>
            </p:txBody>
          </p:sp>
          <p:sp>
            <p:nvSpPr>
              <p:cNvPr id="428" name="Freeform 47">
                <a:extLst>
                  <a:ext uri="{FF2B5EF4-FFF2-40B4-BE49-F238E27FC236}">
                    <a16:creationId xmlns:a16="http://schemas.microsoft.com/office/drawing/2014/main" id="{775426FE-45C8-D949-BDFB-8D01A21652C7}"/>
                  </a:ext>
                </a:extLst>
              </p:cNvPr>
              <p:cNvSpPr>
                <a:spLocks noEditPoints="1"/>
              </p:cNvSpPr>
              <p:nvPr/>
            </p:nvSpPr>
            <p:spPr bwMode="auto">
              <a:xfrm>
                <a:off x="2740184" y="2150539"/>
                <a:ext cx="320023" cy="289676"/>
              </a:xfrm>
              <a:custGeom>
                <a:avLst/>
                <a:gdLst>
                  <a:gd name="T0" fmla="*/ 110 w 147"/>
                  <a:gd name="T1" fmla="*/ 82 h 133"/>
                  <a:gd name="T2" fmla="*/ 120 w 147"/>
                  <a:gd name="T3" fmla="*/ 50 h 133"/>
                  <a:gd name="T4" fmla="*/ 109 w 147"/>
                  <a:gd name="T5" fmla="*/ 9 h 133"/>
                  <a:gd name="T6" fmla="*/ 87 w 147"/>
                  <a:gd name="T7" fmla="*/ 9 h 133"/>
                  <a:gd name="T8" fmla="*/ 89 w 147"/>
                  <a:gd name="T9" fmla="*/ 15 h 133"/>
                  <a:gd name="T10" fmla="*/ 106 w 147"/>
                  <a:gd name="T11" fmla="*/ 15 h 133"/>
                  <a:gd name="T12" fmla="*/ 115 w 147"/>
                  <a:gd name="T13" fmla="*/ 46 h 133"/>
                  <a:gd name="T14" fmla="*/ 114 w 147"/>
                  <a:gd name="T15" fmla="*/ 60 h 133"/>
                  <a:gd name="T16" fmla="*/ 112 w 147"/>
                  <a:gd name="T17" fmla="*/ 61 h 133"/>
                  <a:gd name="T18" fmla="*/ 121 w 147"/>
                  <a:gd name="T19" fmla="*/ 104 h 133"/>
                  <a:gd name="T20" fmla="*/ 119 w 147"/>
                  <a:gd name="T21" fmla="*/ 120 h 133"/>
                  <a:gd name="T22" fmla="*/ 144 w 147"/>
                  <a:gd name="T23" fmla="*/ 127 h 133"/>
                  <a:gd name="T24" fmla="*/ 123 w 147"/>
                  <a:gd name="T25" fmla="*/ 97 h 133"/>
                  <a:gd name="T26" fmla="*/ 74 w 147"/>
                  <a:gd name="T27" fmla="*/ 84 h 133"/>
                  <a:gd name="T28" fmla="*/ 83 w 147"/>
                  <a:gd name="T29" fmla="*/ 48 h 133"/>
                  <a:gd name="T30" fmla="*/ 72 w 147"/>
                  <a:gd name="T31" fmla="*/ 2 h 133"/>
                  <a:gd name="T32" fmla="*/ 46 w 147"/>
                  <a:gd name="T33" fmla="*/ 4 h 133"/>
                  <a:gd name="T34" fmla="*/ 31 w 147"/>
                  <a:gd name="T35" fmla="*/ 47 h 133"/>
                  <a:gd name="T36" fmla="*/ 40 w 147"/>
                  <a:gd name="T37" fmla="*/ 84 h 133"/>
                  <a:gd name="T38" fmla="*/ 0 w 147"/>
                  <a:gd name="T39" fmla="*/ 130 h 133"/>
                  <a:gd name="T40" fmla="*/ 110 w 147"/>
                  <a:gd name="T41" fmla="*/ 133 h 133"/>
                  <a:gd name="T42" fmla="*/ 87 w 147"/>
                  <a:gd name="T43" fmla="*/ 101 h 133"/>
                  <a:gd name="T44" fmla="*/ 28 w 147"/>
                  <a:gd name="T45" fmla="*/ 107 h 133"/>
                  <a:gd name="T46" fmla="*/ 38 w 147"/>
                  <a:gd name="T47" fmla="*/ 61 h 133"/>
                  <a:gd name="T48" fmla="*/ 38 w 147"/>
                  <a:gd name="T49" fmla="*/ 60 h 133"/>
                  <a:gd name="T50" fmla="*/ 38 w 147"/>
                  <a:gd name="T51" fmla="*/ 45 h 133"/>
                  <a:gd name="T52" fmla="*/ 49 w 147"/>
                  <a:gd name="T53" fmla="*/ 10 h 133"/>
                  <a:gd name="T54" fmla="*/ 62 w 147"/>
                  <a:gd name="T55" fmla="*/ 6 h 133"/>
                  <a:gd name="T56" fmla="*/ 77 w 147"/>
                  <a:gd name="T57" fmla="*/ 20 h 133"/>
                  <a:gd name="T58" fmla="*/ 76 w 147"/>
                  <a:gd name="T59" fmla="*/ 50 h 133"/>
                  <a:gd name="T60" fmla="*/ 76 w 147"/>
                  <a:gd name="T61" fmla="*/ 60 h 133"/>
                  <a:gd name="T62" fmla="*/ 67 w 147"/>
                  <a:gd name="T63" fmla="*/ 84 h 133"/>
                  <a:gd name="T64" fmla="*/ 107 w 147"/>
                  <a:gd name="T65" fmla="*/ 127 h 133"/>
                  <a:gd name="T66" fmla="*/ 7 w 147"/>
                  <a:gd name="T67" fmla="*/ 12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7" h="133">
                    <a:moveTo>
                      <a:pt x="123" y="97"/>
                    </a:moveTo>
                    <a:cubicBezTo>
                      <a:pt x="123" y="97"/>
                      <a:pt x="110" y="94"/>
                      <a:pt x="110" y="82"/>
                    </a:cubicBezTo>
                    <a:cubicBezTo>
                      <a:pt x="110" y="71"/>
                      <a:pt x="116" y="67"/>
                      <a:pt x="119" y="64"/>
                    </a:cubicBezTo>
                    <a:cubicBezTo>
                      <a:pt x="119" y="64"/>
                      <a:pt x="122" y="61"/>
                      <a:pt x="120" y="50"/>
                    </a:cubicBezTo>
                    <a:cubicBezTo>
                      <a:pt x="125" y="44"/>
                      <a:pt x="125" y="33"/>
                      <a:pt x="120" y="22"/>
                    </a:cubicBezTo>
                    <a:cubicBezTo>
                      <a:pt x="117" y="15"/>
                      <a:pt x="114" y="10"/>
                      <a:pt x="109" y="9"/>
                    </a:cubicBezTo>
                    <a:cubicBezTo>
                      <a:pt x="106" y="7"/>
                      <a:pt x="103" y="6"/>
                      <a:pt x="99" y="6"/>
                    </a:cubicBezTo>
                    <a:cubicBezTo>
                      <a:pt x="94" y="6"/>
                      <a:pt x="89" y="8"/>
                      <a:pt x="87" y="9"/>
                    </a:cubicBezTo>
                    <a:cubicBezTo>
                      <a:pt x="88" y="10"/>
                      <a:pt x="89" y="12"/>
                      <a:pt x="89" y="15"/>
                    </a:cubicBezTo>
                    <a:cubicBezTo>
                      <a:pt x="89" y="15"/>
                      <a:pt x="89" y="15"/>
                      <a:pt x="89" y="15"/>
                    </a:cubicBezTo>
                    <a:cubicBezTo>
                      <a:pt x="91" y="14"/>
                      <a:pt x="95" y="13"/>
                      <a:pt x="99" y="13"/>
                    </a:cubicBezTo>
                    <a:cubicBezTo>
                      <a:pt x="102" y="13"/>
                      <a:pt x="104" y="14"/>
                      <a:pt x="106" y="15"/>
                    </a:cubicBezTo>
                    <a:cubicBezTo>
                      <a:pt x="108" y="15"/>
                      <a:pt x="111" y="18"/>
                      <a:pt x="115" y="25"/>
                    </a:cubicBezTo>
                    <a:cubicBezTo>
                      <a:pt x="119" y="34"/>
                      <a:pt x="117" y="42"/>
                      <a:pt x="115" y="46"/>
                    </a:cubicBezTo>
                    <a:cubicBezTo>
                      <a:pt x="113" y="47"/>
                      <a:pt x="113" y="50"/>
                      <a:pt x="113" y="51"/>
                    </a:cubicBezTo>
                    <a:cubicBezTo>
                      <a:pt x="115" y="57"/>
                      <a:pt x="114" y="59"/>
                      <a:pt x="114" y="60"/>
                    </a:cubicBezTo>
                    <a:cubicBezTo>
                      <a:pt x="114" y="60"/>
                      <a:pt x="113" y="60"/>
                      <a:pt x="113" y="61"/>
                    </a:cubicBezTo>
                    <a:cubicBezTo>
                      <a:pt x="112" y="61"/>
                      <a:pt x="112" y="61"/>
                      <a:pt x="112" y="61"/>
                    </a:cubicBezTo>
                    <a:cubicBezTo>
                      <a:pt x="109" y="65"/>
                      <a:pt x="104" y="71"/>
                      <a:pt x="104" y="82"/>
                    </a:cubicBezTo>
                    <a:cubicBezTo>
                      <a:pt x="104" y="96"/>
                      <a:pt x="115" y="102"/>
                      <a:pt x="121" y="104"/>
                    </a:cubicBezTo>
                    <a:cubicBezTo>
                      <a:pt x="130" y="107"/>
                      <a:pt x="139" y="111"/>
                      <a:pt x="140" y="120"/>
                    </a:cubicBezTo>
                    <a:cubicBezTo>
                      <a:pt x="119" y="120"/>
                      <a:pt x="119" y="120"/>
                      <a:pt x="119" y="120"/>
                    </a:cubicBezTo>
                    <a:cubicBezTo>
                      <a:pt x="120" y="122"/>
                      <a:pt x="120" y="124"/>
                      <a:pt x="120" y="127"/>
                    </a:cubicBezTo>
                    <a:cubicBezTo>
                      <a:pt x="144" y="127"/>
                      <a:pt x="144" y="127"/>
                      <a:pt x="144" y="127"/>
                    </a:cubicBezTo>
                    <a:cubicBezTo>
                      <a:pt x="147" y="127"/>
                      <a:pt x="147" y="123"/>
                      <a:pt x="147" y="123"/>
                    </a:cubicBezTo>
                    <a:cubicBezTo>
                      <a:pt x="147" y="106"/>
                      <a:pt x="130" y="100"/>
                      <a:pt x="123" y="97"/>
                    </a:cubicBezTo>
                    <a:moveTo>
                      <a:pt x="87" y="101"/>
                    </a:moveTo>
                    <a:cubicBezTo>
                      <a:pt x="87" y="101"/>
                      <a:pt x="74" y="97"/>
                      <a:pt x="74" y="84"/>
                    </a:cubicBezTo>
                    <a:cubicBezTo>
                      <a:pt x="74" y="71"/>
                      <a:pt x="79" y="67"/>
                      <a:pt x="81" y="64"/>
                    </a:cubicBezTo>
                    <a:cubicBezTo>
                      <a:pt x="81" y="64"/>
                      <a:pt x="85" y="61"/>
                      <a:pt x="83" y="48"/>
                    </a:cubicBezTo>
                    <a:cubicBezTo>
                      <a:pt x="88" y="41"/>
                      <a:pt x="89" y="30"/>
                      <a:pt x="84" y="17"/>
                    </a:cubicBezTo>
                    <a:cubicBezTo>
                      <a:pt x="79" y="9"/>
                      <a:pt x="77" y="5"/>
                      <a:pt x="72" y="2"/>
                    </a:cubicBezTo>
                    <a:cubicBezTo>
                      <a:pt x="69" y="0"/>
                      <a:pt x="65" y="0"/>
                      <a:pt x="62" y="0"/>
                    </a:cubicBezTo>
                    <a:cubicBezTo>
                      <a:pt x="54" y="0"/>
                      <a:pt x="49" y="2"/>
                      <a:pt x="46" y="4"/>
                    </a:cubicBezTo>
                    <a:cubicBezTo>
                      <a:pt x="38" y="7"/>
                      <a:pt x="33" y="10"/>
                      <a:pt x="28" y="21"/>
                    </a:cubicBezTo>
                    <a:cubicBezTo>
                      <a:pt x="24" y="31"/>
                      <a:pt x="29" y="42"/>
                      <a:pt x="31" y="47"/>
                    </a:cubicBezTo>
                    <a:cubicBezTo>
                      <a:pt x="28" y="60"/>
                      <a:pt x="33" y="64"/>
                      <a:pt x="33" y="64"/>
                    </a:cubicBezTo>
                    <a:cubicBezTo>
                      <a:pt x="34" y="67"/>
                      <a:pt x="40" y="71"/>
                      <a:pt x="40" y="84"/>
                    </a:cubicBezTo>
                    <a:cubicBezTo>
                      <a:pt x="40" y="97"/>
                      <a:pt x="27" y="101"/>
                      <a:pt x="27" y="101"/>
                    </a:cubicBezTo>
                    <a:cubicBezTo>
                      <a:pt x="18" y="104"/>
                      <a:pt x="0" y="110"/>
                      <a:pt x="0" y="130"/>
                    </a:cubicBezTo>
                    <a:cubicBezTo>
                      <a:pt x="0" y="130"/>
                      <a:pt x="0" y="133"/>
                      <a:pt x="3" y="133"/>
                    </a:cubicBezTo>
                    <a:cubicBezTo>
                      <a:pt x="110" y="133"/>
                      <a:pt x="110" y="133"/>
                      <a:pt x="110" y="133"/>
                    </a:cubicBezTo>
                    <a:cubicBezTo>
                      <a:pt x="114" y="133"/>
                      <a:pt x="114" y="130"/>
                      <a:pt x="114" y="130"/>
                    </a:cubicBezTo>
                    <a:cubicBezTo>
                      <a:pt x="114" y="110"/>
                      <a:pt x="95" y="104"/>
                      <a:pt x="87" y="101"/>
                    </a:cubicBezTo>
                    <a:moveTo>
                      <a:pt x="7" y="127"/>
                    </a:moveTo>
                    <a:cubicBezTo>
                      <a:pt x="8" y="115"/>
                      <a:pt x="18" y="111"/>
                      <a:pt x="28" y="107"/>
                    </a:cubicBezTo>
                    <a:cubicBezTo>
                      <a:pt x="35" y="106"/>
                      <a:pt x="47" y="98"/>
                      <a:pt x="47" y="84"/>
                    </a:cubicBezTo>
                    <a:cubicBezTo>
                      <a:pt x="47" y="71"/>
                      <a:pt x="42" y="65"/>
                      <a:pt x="38" y="61"/>
                    </a:cubicBezTo>
                    <a:cubicBezTo>
                      <a:pt x="38" y="61"/>
                      <a:pt x="38" y="61"/>
                      <a:pt x="38" y="60"/>
                    </a:cubicBezTo>
                    <a:cubicBezTo>
                      <a:pt x="38" y="60"/>
                      <a:pt x="38" y="60"/>
                      <a:pt x="38" y="60"/>
                    </a:cubicBezTo>
                    <a:cubicBezTo>
                      <a:pt x="38" y="60"/>
                      <a:pt x="36" y="56"/>
                      <a:pt x="38" y="49"/>
                    </a:cubicBezTo>
                    <a:cubicBezTo>
                      <a:pt x="38" y="48"/>
                      <a:pt x="38" y="46"/>
                      <a:pt x="38" y="45"/>
                    </a:cubicBezTo>
                    <a:cubicBezTo>
                      <a:pt x="36" y="41"/>
                      <a:pt x="32" y="31"/>
                      <a:pt x="34" y="25"/>
                    </a:cubicBezTo>
                    <a:cubicBezTo>
                      <a:pt x="38" y="15"/>
                      <a:pt x="42" y="13"/>
                      <a:pt x="49" y="10"/>
                    </a:cubicBezTo>
                    <a:cubicBezTo>
                      <a:pt x="49" y="10"/>
                      <a:pt x="49" y="10"/>
                      <a:pt x="49" y="10"/>
                    </a:cubicBezTo>
                    <a:cubicBezTo>
                      <a:pt x="51" y="8"/>
                      <a:pt x="56" y="6"/>
                      <a:pt x="62" y="6"/>
                    </a:cubicBezTo>
                    <a:cubicBezTo>
                      <a:pt x="64" y="6"/>
                      <a:pt x="67" y="7"/>
                      <a:pt x="69" y="8"/>
                    </a:cubicBezTo>
                    <a:cubicBezTo>
                      <a:pt x="71" y="10"/>
                      <a:pt x="74" y="12"/>
                      <a:pt x="77" y="20"/>
                    </a:cubicBezTo>
                    <a:cubicBezTo>
                      <a:pt x="82" y="31"/>
                      <a:pt x="80" y="40"/>
                      <a:pt x="77" y="44"/>
                    </a:cubicBezTo>
                    <a:cubicBezTo>
                      <a:pt x="76" y="46"/>
                      <a:pt x="76" y="48"/>
                      <a:pt x="76" y="50"/>
                    </a:cubicBezTo>
                    <a:cubicBezTo>
                      <a:pt x="78" y="56"/>
                      <a:pt x="77" y="59"/>
                      <a:pt x="76" y="60"/>
                    </a:cubicBezTo>
                    <a:cubicBezTo>
                      <a:pt x="76" y="60"/>
                      <a:pt x="76" y="60"/>
                      <a:pt x="76" y="60"/>
                    </a:cubicBezTo>
                    <a:cubicBezTo>
                      <a:pt x="75" y="61"/>
                      <a:pt x="75" y="61"/>
                      <a:pt x="75" y="61"/>
                    </a:cubicBezTo>
                    <a:cubicBezTo>
                      <a:pt x="72" y="65"/>
                      <a:pt x="67" y="71"/>
                      <a:pt x="67" y="84"/>
                    </a:cubicBezTo>
                    <a:cubicBezTo>
                      <a:pt x="67" y="98"/>
                      <a:pt x="79" y="106"/>
                      <a:pt x="85" y="107"/>
                    </a:cubicBezTo>
                    <a:cubicBezTo>
                      <a:pt x="94" y="111"/>
                      <a:pt x="105" y="115"/>
                      <a:pt x="107" y="127"/>
                    </a:cubicBezTo>
                    <a:cubicBezTo>
                      <a:pt x="7" y="127"/>
                      <a:pt x="7" y="127"/>
                      <a:pt x="7" y="127"/>
                    </a:cubicBezTo>
                    <a:cubicBezTo>
                      <a:pt x="7" y="127"/>
                      <a:pt x="7" y="127"/>
                      <a:pt x="7" y="12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766"/>
                <a:endParaRPr lang="en-US" sz="1000" cap="all">
                  <a:solidFill>
                    <a:schemeClr val="bg1"/>
                  </a:solidFill>
                  <a:latin typeface="Arial" panose="020B0604020202020204" pitchFamily="34" charset="0"/>
                  <a:ea typeface="Book Antiqua" charset="0"/>
                  <a:cs typeface="Arial" panose="020B0604020202020204" pitchFamily="34" charset="0"/>
                </a:endParaRPr>
              </a:p>
            </p:txBody>
          </p:sp>
          <p:sp>
            <p:nvSpPr>
              <p:cNvPr id="429" name="TextBox 428">
                <a:extLst>
                  <a:ext uri="{FF2B5EF4-FFF2-40B4-BE49-F238E27FC236}">
                    <a16:creationId xmlns:a16="http://schemas.microsoft.com/office/drawing/2014/main" id="{E64D8775-3694-3C42-B6EC-D30F14AE80F3}"/>
                  </a:ext>
                </a:extLst>
              </p:cNvPr>
              <p:cNvSpPr txBox="1"/>
              <p:nvPr/>
            </p:nvSpPr>
            <p:spPr>
              <a:xfrm>
                <a:off x="2493092" y="2641660"/>
                <a:ext cx="945960" cy="257076"/>
              </a:xfrm>
              <a:prstGeom prst="rect">
                <a:avLst/>
              </a:prstGeom>
              <a:noFill/>
            </p:spPr>
            <p:txBody>
              <a:bodyPr wrap="none" rtlCol="0">
                <a:spAutoFit/>
              </a:bodyPr>
              <a:lstStyle/>
              <a:p>
                <a:r>
                  <a:rPr lang="en-US" sz="1000" b="1" dirty="0">
                    <a:solidFill>
                      <a:schemeClr val="bg1"/>
                    </a:solidFill>
                    <a:latin typeface="Arial" panose="020B0604020202020204" pitchFamily="34" charset="0"/>
                    <a:ea typeface="Book Antiqua" charset="0"/>
                    <a:cs typeface="Arial" panose="020B0604020202020204" pitchFamily="34" charset="0"/>
                  </a:rPr>
                  <a:t>BALANCED</a:t>
                </a:r>
              </a:p>
            </p:txBody>
          </p:sp>
          <p:sp>
            <p:nvSpPr>
              <p:cNvPr id="430" name="TextBox 429">
                <a:extLst>
                  <a:ext uri="{FF2B5EF4-FFF2-40B4-BE49-F238E27FC236}">
                    <a16:creationId xmlns:a16="http://schemas.microsoft.com/office/drawing/2014/main" id="{174C8D01-0305-FB4E-B314-B05F9533A344}"/>
                  </a:ext>
                </a:extLst>
              </p:cNvPr>
              <p:cNvSpPr txBox="1"/>
              <p:nvPr/>
            </p:nvSpPr>
            <p:spPr>
              <a:xfrm>
                <a:off x="2394455" y="2628626"/>
                <a:ext cx="997389" cy="257076"/>
              </a:xfrm>
              <a:prstGeom prst="rect">
                <a:avLst/>
              </a:prstGeom>
              <a:noFill/>
            </p:spPr>
            <p:txBody>
              <a:bodyPr wrap="square" rtlCol="0">
                <a:spAutoFit/>
              </a:bodyPr>
              <a:lstStyle/>
              <a:p>
                <a:pPr algn="ctr"/>
                <a:r>
                  <a:rPr lang="en-US" sz="1000" b="1" dirty="0">
                    <a:latin typeface="Arial" panose="020B0604020202020204" pitchFamily="34" charset="0"/>
                    <a:ea typeface="Book Antiqua" charset="0"/>
                    <a:cs typeface="Arial" panose="020B0604020202020204" pitchFamily="34" charset="0"/>
                  </a:rPr>
                  <a:t>PODs</a:t>
                </a:r>
              </a:p>
            </p:txBody>
          </p:sp>
        </p:grpSp>
      </p:grpSp>
      <p:sp>
        <p:nvSpPr>
          <p:cNvPr id="456" name="Rounded Rectangle 455">
            <a:extLst>
              <a:ext uri="{FF2B5EF4-FFF2-40B4-BE49-F238E27FC236}">
                <a16:creationId xmlns:a16="http://schemas.microsoft.com/office/drawing/2014/main" id="{E0562F88-6D85-5A4E-BDC7-A2D5A355C263}"/>
              </a:ext>
            </a:extLst>
          </p:cNvPr>
          <p:cNvSpPr/>
          <p:nvPr/>
        </p:nvSpPr>
        <p:spPr>
          <a:xfrm>
            <a:off x="358842" y="3455066"/>
            <a:ext cx="4535140" cy="158686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400" b="1" dirty="0">
                <a:solidFill>
                  <a:schemeClr val="tx1"/>
                </a:solidFill>
                <a:latin typeface="Arial" panose="020B0604020202020204" pitchFamily="34" charset="0"/>
                <a:ea typeface="Book Antiqua" charset="0"/>
                <a:cs typeface="Arial" panose="020B0604020202020204" pitchFamily="34" charset="0"/>
              </a:rPr>
              <a:t>The </a:t>
            </a:r>
            <a:r>
              <a:rPr lang="id-ID" sz="1400" b="1" dirty="0" err="1">
                <a:solidFill>
                  <a:schemeClr val="tx1"/>
                </a:solidFill>
                <a:latin typeface="Arial" panose="020B0604020202020204" pitchFamily="34" charset="0"/>
                <a:ea typeface="Book Antiqua" charset="0"/>
                <a:cs typeface="Arial" panose="020B0604020202020204" pitchFamily="34" charset="0"/>
              </a:rPr>
              <a:t>principles</a:t>
            </a:r>
            <a:r>
              <a:rPr lang="id-ID" sz="1400" b="1" dirty="0">
                <a:solidFill>
                  <a:schemeClr val="tx1"/>
                </a:solidFill>
                <a:latin typeface="Arial" panose="020B0604020202020204" pitchFamily="34" charset="0"/>
                <a:ea typeface="Book Antiqua" charset="0"/>
                <a:cs typeface="Arial" panose="020B0604020202020204" pitchFamily="34" charset="0"/>
              </a:rPr>
              <a:t> </a:t>
            </a:r>
            <a:r>
              <a:rPr lang="id-ID" sz="1400" b="1" dirty="0" err="1">
                <a:solidFill>
                  <a:schemeClr val="tx1"/>
                </a:solidFill>
                <a:latin typeface="Arial" panose="020B0604020202020204" pitchFamily="34" charset="0"/>
                <a:ea typeface="Book Antiqua" charset="0"/>
                <a:cs typeface="Arial" panose="020B0604020202020204" pitchFamily="34" charset="0"/>
              </a:rPr>
              <a:t>of</a:t>
            </a:r>
            <a:r>
              <a:rPr lang="id-ID" sz="1400" b="1" dirty="0">
                <a:solidFill>
                  <a:schemeClr val="tx1"/>
                </a:solidFill>
                <a:latin typeface="Arial" panose="020B0604020202020204" pitchFamily="34" charset="0"/>
                <a:ea typeface="Book Antiqua" charset="0"/>
                <a:cs typeface="Arial" panose="020B0604020202020204" pitchFamily="34" charset="0"/>
              </a:rPr>
              <a:t> </a:t>
            </a:r>
            <a:r>
              <a:rPr lang="id-ID" sz="1400" b="1" dirty="0" err="1">
                <a:solidFill>
                  <a:schemeClr val="tx1"/>
                </a:solidFill>
                <a:latin typeface="Arial" panose="020B0604020202020204" pitchFamily="34" charset="0"/>
                <a:ea typeface="Book Antiqua" charset="0"/>
                <a:cs typeface="Arial" panose="020B0604020202020204" pitchFamily="34" charset="0"/>
              </a:rPr>
              <a:t>Cognizant</a:t>
            </a:r>
            <a:r>
              <a:rPr lang="id-ID" sz="1400" b="1" dirty="0">
                <a:solidFill>
                  <a:schemeClr val="tx1"/>
                </a:solidFill>
                <a:latin typeface="Arial" panose="020B0604020202020204" pitchFamily="34" charset="0"/>
                <a:ea typeface="Book Antiqua" charset="0"/>
                <a:cs typeface="Arial" panose="020B0604020202020204" pitchFamily="34" charset="0"/>
              </a:rPr>
              <a:t> </a:t>
            </a:r>
            <a:r>
              <a:rPr lang="en-US" sz="1400" b="1" dirty="0">
                <a:solidFill>
                  <a:schemeClr val="tx1"/>
                </a:solidFill>
                <a:latin typeface="Arial" panose="020B0604020202020204" pitchFamily="34" charset="0"/>
                <a:ea typeface="Book Antiqua" charset="0"/>
                <a:cs typeface="Arial" panose="020B0604020202020204" pitchFamily="34" charset="0"/>
              </a:rPr>
              <a:t>Digital Engineering</a:t>
            </a:r>
            <a:r>
              <a:rPr lang="id-ID" sz="1400" b="1" dirty="0">
                <a:solidFill>
                  <a:schemeClr val="tx1"/>
                </a:solidFill>
                <a:latin typeface="Arial" panose="020B0604020202020204" pitchFamily="34" charset="0"/>
                <a:ea typeface="Book Antiqua" charset="0"/>
                <a:cs typeface="Arial" panose="020B0604020202020204" pitchFamily="34" charset="0"/>
              </a:rPr>
              <a:t> teams comes with the importance </a:t>
            </a:r>
            <a:r>
              <a:rPr lang="id-ID" sz="1400" b="1" dirty="0" err="1">
                <a:solidFill>
                  <a:schemeClr val="tx1"/>
                </a:solidFill>
                <a:latin typeface="Arial" panose="020B0604020202020204" pitchFamily="34" charset="0"/>
                <a:ea typeface="Book Antiqua" charset="0"/>
                <a:cs typeface="Arial" panose="020B0604020202020204" pitchFamily="34" charset="0"/>
              </a:rPr>
              <a:t>of</a:t>
            </a:r>
            <a:r>
              <a:rPr lang="id-ID" sz="1400" b="1" dirty="0">
                <a:solidFill>
                  <a:schemeClr val="tx1"/>
                </a:solidFill>
                <a:latin typeface="Arial" panose="020B0604020202020204" pitchFamily="34" charset="0"/>
                <a:ea typeface="Book Antiqua" charset="0"/>
                <a:cs typeface="Arial" panose="020B0604020202020204" pitchFamily="34" charset="0"/>
              </a:rPr>
              <a:t> </a:t>
            </a:r>
            <a:r>
              <a:rPr lang="id-ID" sz="1400" b="1" dirty="0" err="1">
                <a:solidFill>
                  <a:schemeClr val="tx1"/>
                </a:solidFill>
                <a:latin typeface="Arial" panose="020B0604020202020204" pitchFamily="34" charset="0"/>
                <a:ea typeface="Book Antiqua" charset="0"/>
                <a:cs typeface="Arial" panose="020B0604020202020204" pitchFamily="34" charset="0"/>
              </a:rPr>
              <a:t>empathy</a:t>
            </a:r>
            <a:endParaRPr lang="id-ID" sz="1400" b="1" dirty="0">
              <a:solidFill>
                <a:schemeClr val="tx1"/>
              </a:solidFill>
              <a:latin typeface="Arial" panose="020B0604020202020204" pitchFamily="34" charset="0"/>
              <a:ea typeface="Book Antiqua" charset="0"/>
              <a:cs typeface="Arial" panose="020B0604020202020204" pitchFamily="34" charset="0"/>
            </a:endParaRPr>
          </a:p>
          <a:p>
            <a:endParaRPr lang="id-ID" sz="1400" b="1" dirty="0">
              <a:solidFill>
                <a:schemeClr val="tx1"/>
              </a:solidFill>
              <a:latin typeface="Arial" panose="020B0604020202020204" pitchFamily="34" charset="0"/>
              <a:ea typeface="Book Antiqua" charset="0"/>
              <a:cs typeface="Arial" panose="020B0604020202020204" pitchFamily="34" charset="0"/>
            </a:endParaRPr>
          </a:p>
          <a:p>
            <a:r>
              <a:rPr lang="id-ID" sz="1100" dirty="0">
                <a:solidFill>
                  <a:schemeClr val="tx1"/>
                </a:solidFill>
                <a:latin typeface="Arial" panose="020B0604020202020204" pitchFamily="34" charset="0"/>
                <a:ea typeface="Book Antiqua" charset="0"/>
                <a:cs typeface="Arial" panose="020B0604020202020204" pitchFamily="34" charset="0"/>
              </a:rPr>
              <a:t>Concious and deliberate empathy is at the heart of everything we do.  When we have empathy for each other, we have empathy for the customer.  </a:t>
            </a:r>
          </a:p>
        </p:txBody>
      </p:sp>
      <p:sp>
        <p:nvSpPr>
          <p:cNvPr id="457" name="Rounded Rectangle 456">
            <a:extLst>
              <a:ext uri="{FF2B5EF4-FFF2-40B4-BE49-F238E27FC236}">
                <a16:creationId xmlns:a16="http://schemas.microsoft.com/office/drawing/2014/main" id="{78911E63-E1CE-4644-801B-A5B36A9571AA}"/>
              </a:ext>
            </a:extLst>
          </p:cNvPr>
          <p:cNvSpPr/>
          <p:nvPr/>
        </p:nvSpPr>
        <p:spPr>
          <a:xfrm>
            <a:off x="358843" y="946332"/>
            <a:ext cx="1252105" cy="220147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sz="900" dirty="0">
              <a:solidFill>
                <a:schemeClr val="tx1"/>
              </a:solidFill>
              <a:latin typeface="Arial" panose="020B0604020202020204" pitchFamily="34" charset="0"/>
              <a:ea typeface="Book Antiqua" charset="0"/>
              <a:cs typeface="Arial" panose="020B0604020202020204" pitchFamily="34" charset="0"/>
            </a:endParaRPr>
          </a:p>
        </p:txBody>
      </p:sp>
      <p:sp>
        <p:nvSpPr>
          <p:cNvPr id="459" name="Rectangle 458">
            <a:extLst>
              <a:ext uri="{FF2B5EF4-FFF2-40B4-BE49-F238E27FC236}">
                <a16:creationId xmlns:a16="http://schemas.microsoft.com/office/drawing/2014/main" id="{F90AE7A1-DE8D-1C47-93A6-4B2A93B8F3DF}"/>
              </a:ext>
            </a:extLst>
          </p:cNvPr>
          <p:cNvSpPr/>
          <p:nvPr/>
        </p:nvSpPr>
        <p:spPr>
          <a:xfrm>
            <a:off x="1708441" y="2186276"/>
            <a:ext cx="2303576" cy="51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solidFill>
              <a:latin typeface="Arial" panose="020B0604020202020204" pitchFamily="34" charset="0"/>
              <a:ea typeface="Book Antiqua" charset="0"/>
              <a:cs typeface="Arial" panose="020B0604020202020204" pitchFamily="34" charset="0"/>
            </a:endParaRPr>
          </a:p>
        </p:txBody>
      </p:sp>
      <p:sp>
        <p:nvSpPr>
          <p:cNvPr id="460" name="Rectangle 459">
            <a:extLst>
              <a:ext uri="{FF2B5EF4-FFF2-40B4-BE49-F238E27FC236}">
                <a16:creationId xmlns:a16="http://schemas.microsoft.com/office/drawing/2014/main" id="{F34F041D-6178-5142-9E1C-7AF7D6A90D9A}"/>
              </a:ext>
            </a:extLst>
          </p:cNvPr>
          <p:cNvSpPr/>
          <p:nvPr/>
        </p:nvSpPr>
        <p:spPr>
          <a:xfrm>
            <a:off x="1971678" y="2127239"/>
            <a:ext cx="2805994" cy="523220"/>
          </a:xfrm>
          <a:prstGeom prst="rect">
            <a:avLst/>
          </a:prstGeom>
        </p:spPr>
        <p:txBody>
          <a:bodyPr wrap="square">
            <a:spAutoFit/>
          </a:bodyPr>
          <a:lstStyle/>
          <a:p>
            <a:pPr algn="ctr"/>
            <a:r>
              <a:rPr lang="en-US" sz="800" dirty="0">
                <a:latin typeface="Arial" panose="020B0604020202020204" pitchFamily="34" charset="0"/>
                <a:ea typeface="Book Antiqua" charset="0"/>
                <a:cs typeface="Arial" panose="020B0604020202020204" pitchFamily="34" charset="0"/>
              </a:rPr>
              <a:t>By achieving greater </a:t>
            </a:r>
          </a:p>
          <a:p>
            <a:pPr algn="ctr"/>
            <a:r>
              <a:rPr lang="en-US" sz="1200" b="1" dirty="0">
                <a:latin typeface="Arial" panose="020B0604020202020204" pitchFamily="34" charset="0"/>
                <a:ea typeface="Book Antiqua" charset="0"/>
                <a:cs typeface="Arial" panose="020B0604020202020204" pitchFamily="34" charset="0"/>
              </a:rPr>
              <a:t>Developer Productivity</a:t>
            </a:r>
          </a:p>
          <a:p>
            <a:pPr algn="ctr"/>
            <a:r>
              <a:rPr lang="en-US" sz="800" dirty="0">
                <a:latin typeface="Arial" panose="020B0604020202020204" pitchFamily="34" charset="0"/>
                <a:ea typeface="Book Antiqua" charset="0"/>
                <a:cs typeface="Arial" panose="020B0604020202020204" pitchFamily="34" charset="0"/>
              </a:rPr>
              <a:t>leveraging technology</a:t>
            </a:r>
            <a:endParaRPr lang="en-US" sz="800" b="1" dirty="0">
              <a:latin typeface="Arial" panose="020B0604020202020204" pitchFamily="34" charset="0"/>
              <a:ea typeface="Book Antiqua" charset="0"/>
              <a:cs typeface="Arial" panose="020B0604020202020204" pitchFamily="34" charset="0"/>
            </a:endParaRPr>
          </a:p>
        </p:txBody>
      </p:sp>
      <p:sp>
        <p:nvSpPr>
          <p:cNvPr id="461" name="Rectangle 460">
            <a:extLst>
              <a:ext uri="{FF2B5EF4-FFF2-40B4-BE49-F238E27FC236}">
                <a16:creationId xmlns:a16="http://schemas.microsoft.com/office/drawing/2014/main" id="{B8F8F5CB-F242-F94D-867C-FAE9C386AC36}"/>
              </a:ext>
            </a:extLst>
          </p:cNvPr>
          <p:cNvSpPr/>
          <p:nvPr/>
        </p:nvSpPr>
        <p:spPr>
          <a:xfrm>
            <a:off x="1716417" y="949963"/>
            <a:ext cx="2303578" cy="51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b="1">
              <a:solidFill>
                <a:schemeClr val="tx1"/>
              </a:solidFill>
              <a:latin typeface="Arial" panose="020B0604020202020204" pitchFamily="34" charset="0"/>
              <a:ea typeface="Book Antiqua" charset="0"/>
              <a:cs typeface="Arial" panose="020B0604020202020204" pitchFamily="34" charset="0"/>
            </a:endParaRPr>
          </a:p>
        </p:txBody>
      </p:sp>
      <p:sp>
        <p:nvSpPr>
          <p:cNvPr id="462" name="Rectangle 461">
            <a:extLst>
              <a:ext uri="{FF2B5EF4-FFF2-40B4-BE49-F238E27FC236}">
                <a16:creationId xmlns:a16="http://schemas.microsoft.com/office/drawing/2014/main" id="{7B33959F-473C-604D-AA16-A92FC7F060E9}"/>
              </a:ext>
            </a:extLst>
          </p:cNvPr>
          <p:cNvSpPr/>
          <p:nvPr/>
        </p:nvSpPr>
        <p:spPr>
          <a:xfrm>
            <a:off x="1979654" y="1163683"/>
            <a:ext cx="2805996" cy="400110"/>
          </a:xfrm>
          <a:prstGeom prst="rect">
            <a:avLst/>
          </a:prstGeom>
        </p:spPr>
        <p:txBody>
          <a:bodyPr wrap="square">
            <a:spAutoFit/>
          </a:bodyPr>
          <a:lstStyle/>
          <a:p>
            <a:pPr algn="ctr"/>
            <a:r>
              <a:rPr lang="en-US" sz="800" dirty="0">
                <a:latin typeface="Arial" panose="020B0604020202020204" pitchFamily="34" charset="0"/>
                <a:ea typeface="Book Antiqua" charset="0"/>
                <a:cs typeface="Arial" panose="020B0604020202020204" pitchFamily="34" charset="0"/>
              </a:rPr>
              <a:t>By improving </a:t>
            </a:r>
            <a:endParaRPr lang="en-US" sz="800" b="1" dirty="0">
              <a:latin typeface="Arial" panose="020B0604020202020204" pitchFamily="34" charset="0"/>
              <a:ea typeface="Book Antiqua" charset="0"/>
              <a:cs typeface="Arial" panose="020B0604020202020204" pitchFamily="34" charset="0"/>
            </a:endParaRPr>
          </a:p>
          <a:p>
            <a:pPr algn="ctr"/>
            <a:r>
              <a:rPr lang="en-US" sz="1200" b="1" dirty="0">
                <a:latin typeface="Arial" panose="020B0604020202020204" pitchFamily="34" charset="0"/>
                <a:ea typeface="Book Antiqua" charset="0"/>
                <a:cs typeface="Arial" panose="020B0604020202020204" pitchFamily="34" charset="0"/>
              </a:rPr>
              <a:t>Product Velocity</a:t>
            </a:r>
          </a:p>
        </p:txBody>
      </p:sp>
      <p:sp>
        <p:nvSpPr>
          <p:cNvPr id="463" name="Rectangle 462">
            <a:extLst>
              <a:ext uri="{FF2B5EF4-FFF2-40B4-BE49-F238E27FC236}">
                <a16:creationId xmlns:a16="http://schemas.microsoft.com/office/drawing/2014/main" id="{8CC6CEDB-05F6-4541-891F-4C882AE0A1E6}"/>
              </a:ext>
            </a:extLst>
          </p:cNvPr>
          <p:cNvSpPr/>
          <p:nvPr/>
        </p:nvSpPr>
        <p:spPr>
          <a:xfrm>
            <a:off x="1708438" y="2758638"/>
            <a:ext cx="2316860" cy="51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chemeClr val="tx1"/>
              </a:solidFill>
              <a:latin typeface="Arial" panose="020B0604020202020204" pitchFamily="34" charset="0"/>
              <a:ea typeface="Book Antiqua" charset="0"/>
              <a:cs typeface="Arial" panose="020B0604020202020204" pitchFamily="34" charset="0"/>
            </a:endParaRPr>
          </a:p>
        </p:txBody>
      </p:sp>
      <p:sp>
        <p:nvSpPr>
          <p:cNvPr id="464" name="Rectangle 463">
            <a:extLst>
              <a:ext uri="{FF2B5EF4-FFF2-40B4-BE49-F238E27FC236}">
                <a16:creationId xmlns:a16="http://schemas.microsoft.com/office/drawing/2014/main" id="{2E8F755B-DE7A-124A-811A-DC722E32C425}"/>
              </a:ext>
            </a:extLst>
          </p:cNvPr>
          <p:cNvSpPr/>
          <p:nvPr/>
        </p:nvSpPr>
        <p:spPr>
          <a:xfrm>
            <a:off x="1971676" y="2769671"/>
            <a:ext cx="2820260" cy="523220"/>
          </a:xfrm>
          <a:prstGeom prst="rect">
            <a:avLst/>
          </a:prstGeom>
        </p:spPr>
        <p:txBody>
          <a:bodyPr wrap="square">
            <a:spAutoFit/>
          </a:bodyPr>
          <a:lstStyle/>
          <a:p>
            <a:pPr algn="ctr"/>
            <a:r>
              <a:rPr lang="en-US" sz="800" dirty="0">
                <a:latin typeface="Arial" panose="020B0604020202020204" pitchFamily="34" charset="0"/>
                <a:ea typeface="Book Antiqua" charset="0"/>
                <a:cs typeface="Arial" panose="020B0604020202020204" pitchFamily="34" charset="0"/>
              </a:rPr>
              <a:t>By improving success with</a:t>
            </a:r>
            <a:endParaRPr lang="en-US" sz="800" b="1" dirty="0">
              <a:latin typeface="Arial" panose="020B0604020202020204" pitchFamily="34" charset="0"/>
              <a:ea typeface="Book Antiqua" charset="0"/>
              <a:cs typeface="Arial" panose="020B0604020202020204" pitchFamily="34" charset="0"/>
            </a:endParaRPr>
          </a:p>
          <a:p>
            <a:pPr algn="ctr"/>
            <a:r>
              <a:rPr lang="en-US" sz="1200" b="1" dirty="0">
                <a:latin typeface="Arial" panose="020B0604020202020204" pitchFamily="34" charset="0"/>
                <a:ea typeface="Book Antiqua" charset="0"/>
                <a:cs typeface="Arial" panose="020B0604020202020204" pitchFamily="34" charset="0"/>
              </a:rPr>
              <a:t>De-Risked Migration</a:t>
            </a:r>
            <a:endParaRPr lang="en-US" sz="1200" dirty="0">
              <a:latin typeface="Arial" panose="020B0604020202020204" pitchFamily="34" charset="0"/>
              <a:ea typeface="Book Antiqua" charset="0"/>
              <a:cs typeface="Arial" panose="020B0604020202020204" pitchFamily="34" charset="0"/>
            </a:endParaRPr>
          </a:p>
          <a:p>
            <a:pPr algn="ctr"/>
            <a:r>
              <a:rPr lang="en-US" sz="800" dirty="0">
                <a:latin typeface="Arial" panose="020B0604020202020204" pitchFamily="34" charset="0"/>
                <a:ea typeface="Book Antiqua" charset="0"/>
                <a:cs typeface="Arial" panose="020B0604020202020204" pitchFamily="34" charset="0"/>
              </a:rPr>
              <a:t>leveraging IP</a:t>
            </a:r>
            <a:endParaRPr lang="en-US" sz="800" b="1" dirty="0">
              <a:latin typeface="Arial" panose="020B0604020202020204" pitchFamily="34" charset="0"/>
              <a:ea typeface="Book Antiqua" charset="0"/>
              <a:cs typeface="Arial" panose="020B0604020202020204" pitchFamily="34" charset="0"/>
            </a:endParaRPr>
          </a:p>
        </p:txBody>
      </p:sp>
      <p:sp>
        <p:nvSpPr>
          <p:cNvPr id="465" name="Rectangle 464">
            <a:extLst>
              <a:ext uri="{FF2B5EF4-FFF2-40B4-BE49-F238E27FC236}">
                <a16:creationId xmlns:a16="http://schemas.microsoft.com/office/drawing/2014/main" id="{CD85AE98-0026-2C49-B32F-37A8BA3E0DD9}"/>
              </a:ext>
            </a:extLst>
          </p:cNvPr>
          <p:cNvSpPr/>
          <p:nvPr/>
        </p:nvSpPr>
        <p:spPr>
          <a:xfrm>
            <a:off x="1971678" y="1569606"/>
            <a:ext cx="2820166" cy="5122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Arial" panose="020B0604020202020204" pitchFamily="34" charset="0"/>
                <a:ea typeface="Book Antiqua" charset="0"/>
                <a:cs typeface="Arial" panose="020B0604020202020204" pitchFamily="34" charset="0"/>
              </a:rPr>
              <a:t>By improving business efficiency with</a:t>
            </a:r>
          </a:p>
          <a:p>
            <a:pPr algn="ctr"/>
            <a:r>
              <a:rPr lang="en-US" sz="1200" b="1" dirty="0">
                <a:solidFill>
                  <a:schemeClr val="tx1"/>
                </a:solidFill>
                <a:latin typeface="Arial" panose="020B0604020202020204" pitchFamily="34" charset="0"/>
                <a:ea typeface="Book Antiqua" charset="0"/>
                <a:cs typeface="Arial" panose="020B0604020202020204" pitchFamily="34" charset="0"/>
              </a:rPr>
              <a:t>Platform Automation</a:t>
            </a:r>
          </a:p>
        </p:txBody>
      </p:sp>
      <p:sp>
        <p:nvSpPr>
          <p:cNvPr id="466" name="Rectangle 465">
            <a:extLst>
              <a:ext uri="{FF2B5EF4-FFF2-40B4-BE49-F238E27FC236}">
                <a16:creationId xmlns:a16="http://schemas.microsoft.com/office/drawing/2014/main" id="{B85D5765-5D87-5149-985F-960FC743C6A9}"/>
              </a:ext>
            </a:extLst>
          </p:cNvPr>
          <p:cNvSpPr/>
          <p:nvPr/>
        </p:nvSpPr>
        <p:spPr>
          <a:xfrm>
            <a:off x="675967" y="2366460"/>
            <a:ext cx="1217461" cy="769441"/>
          </a:xfrm>
          <a:prstGeom prst="rect">
            <a:avLst/>
          </a:prstGeom>
        </p:spPr>
        <p:txBody>
          <a:bodyPr wrap="square">
            <a:spAutoFit/>
          </a:bodyPr>
          <a:lstStyle/>
          <a:p>
            <a:pPr algn="ctr"/>
            <a:r>
              <a:rPr lang="en-US" sz="800" dirty="0">
                <a:latin typeface="Arial" panose="020B0604020202020204" pitchFamily="34" charset="0"/>
                <a:ea typeface="Book Antiqua" charset="0"/>
                <a:cs typeface="Arial" panose="020B0604020202020204" pitchFamily="34" charset="0"/>
              </a:rPr>
              <a:t>Powering </a:t>
            </a:r>
            <a:endParaRPr lang="en-US" sz="1200" b="1" dirty="0">
              <a:latin typeface="Arial" panose="020B0604020202020204" pitchFamily="34" charset="0"/>
              <a:ea typeface="Book Antiqua" charset="0"/>
              <a:cs typeface="Arial" panose="020B0604020202020204" pitchFamily="34" charset="0"/>
            </a:endParaRPr>
          </a:p>
          <a:p>
            <a:pPr algn="ctr"/>
            <a:r>
              <a:rPr lang="en-US" sz="1200" b="1" dirty="0">
                <a:latin typeface="Arial" panose="020B0604020202020204" pitchFamily="34" charset="0"/>
                <a:ea typeface="Book Antiqua" charset="0"/>
                <a:cs typeface="Arial" panose="020B0604020202020204" pitchFamily="34" charset="0"/>
              </a:rPr>
              <a:t>Cognizant</a:t>
            </a:r>
          </a:p>
          <a:p>
            <a:pPr algn="ctr"/>
            <a:r>
              <a:rPr lang="en-US" sz="1200" b="1" dirty="0">
                <a:latin typeface="Arial" panose="020B0604020202020204" pitchFamily="34" charset="0"/>
                <a:ea typeface="Book Antiqua" charset="0"/>
                <a:cs typeface="Arial" panose="020B0604020202020204" pitchFamily="34" charset="0"/>
              </a:rPr>
              <a:t>Software</a:t>
            </a:r>
          </a:p>
          <a:p>
            <a:pPr algn="ctr"/>
            <a:r>
              <a:rPr lang="en-US" sz="1200" b="1" dirty="0">
                <a:latin typeface="Arial" panose="020B0604020202020204" pitchFamily="34" charset="0"/>
                <a:ea typeface="Book Antiqua" charset="0"/>
                <a:cs typeface="Arial" panose="020B0604020202020204" pitchFamily="34" charset="0"/>
              </a:rPr>
              <a:t>Engineering</a:t>
            </a:r>
          </a:p>
        </p:txBody>
      </p:sp>
      <p:cxnSp>
        <p:nvCxnSpPr>
          <p:cNvPr id="3" name="Straight Connector 2">
            <a:extLst>
              <a:ext uri="{FF2B5EF4-FFF2-40B4-BE49-F238E27FC236}">
                <a16:creationId xmlns:a16="http://schemas.microsoft.com/office/drawing/2014/main" id="{1ADF33B4-B72B-9943-8340-53A51AB4D1B2}"/>
              </a:ext>
            </a:extLst>
          </p:cNvPr>
          <p:cNvCxnSpPr>
            <a:cxnSpLocks/>
          </p:cNvCxnSpPr>
          <p:nvPr/>
        </p:nvCxnSpPr>
        <p:spPr>
          <a:xfrm>
            <a:off x="2227474" y="1252464"/>
            <a:ext cx="0" cy="212826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F025AEA1-544A-864C-889B-6F1D251B3730}"/>
              </a:ext>
            </a:extLst>
          </p:cNvPr>
          <p:cNvCxnSpPr>
            <a:cxnSpLocks/>
          </p:cNvCxnSpPr>
          <p:nvPr/>
        </p:nvCxnSpPr>
        <p:spPr>
          <a:xfrm flipH="1">
            <a:off x="430955" y="3367299"/>
            <a:ext cx="414104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6" name="Rectangle 475">
            <a:extLst>
              <a:ext uri="{FF2B5EF4-FFF2-40B4-BE49-F238E27FC236}">
                <a16:creationId xmlns:a16="http://schemas.microsoft.com/office/drawing/2014/main" id="{941BFC5A-A636-A343-A694-F7C7B23A5949}"/>
              </a:ext>
            </a:extLst>
          </p:cNvPr>
          <p:cNvSpPr/>
          <p:nvPr/>
        </p:nvSpPr>
        <p:spPr>
          <a:xfrm>
            <a:off x="672240" y="1801407"/>
            <a:ext cx="1217461" cy="461665"/>
          </a:xfrm>
          <a:prstGeom prst="rect">
            <a:avLst/>
          </a:prstGeom>
        </p:spPr>
        <p:txBody>
          <a:bodyPr wrap="square">
            <a:spAutoFit/>
          </a:bodyPr>
          <a:lstStyle/>
          <a:p>
            <a:pPr algn="ctr"/>
            <a:r>
              <a:rPr lang="en-US" sz="1200" b="1" dirty="0">
                <a:latin typeface="Arial" panose="020B0604020202020204" pitchFamily="34" charset="0"/>
                <a:ea typeface="Book Antiqua" charset="0"/>
                <a:cs typeface="Arial" panose="020B0604020202020204" pitchFamily="34" charset="0"/>
              </a:rPr>
              <a:t>TECHNICAL COMMUNITY</a:t>
            </a:r>
          </a:p>
        </p:txBody>
      </p:sp>
      <p:pic>
        <p:nvPicPr>
          <p:cNvPr id="481" name="Picture 480">
            <a:extLst>
              <a:ext uri="{FF2B5EF4-FFF2-40B4-BE49-F238E27FC236}">
                <a16:creationId xmlns:a16="http://schemas.microsoft.com/office/drawing/2014/main" id="{4A529FB5-0484-364A-9054-E3D10B9EE6AE}"/>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13121" y="1409837"/>
            <a:ext cx="1362425" cy="376578"/>
          </a:xfrm>
          <a:prstGeom prst="rect">
            <a:avLst/>
          </a:prstGeom>
        </p:spPr>
      </p:pic>
      <p:pic>
        <p:nvPicPr>
          <p:cNvPr id="483" name="Picture 482">
            <a:extLst>
              <a:ext uri="{FF2B5EF4-FFF2-40B4-BE49-F238E27FC236}">
                <a16:creationId xmlns:a16="http://schemas.microsoft.com/office/drawing/2014/main" id="{6E902BA9-AFAC-9446-B2D4-4A9206869710}"/>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6361804" y="2281912"/>
            <a:ext cx="988634" cy="988634"/>
          </a:xfrm>
          <a:prstGeom prst="rect">
            <a:avLst/>
          </a:prstGeom>
        </p:spPr>
      </p:pic>
    </p:spTree>
    <p:extLst>
      <p:ext uri="{BB962C8B-B14F-4D97-AF65-F5344CB8AC3E}">
        <p14:creationId xmlns:p14="http://schemas.microsoft.com/office/powerpoint/2010/main" val="7391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FE4F92-F9BE-6042-BBB3-70B4C5B1A04B}"/>
              </a:ext>
            </a:extLst>
          </p:cNvPr>
          <p:cNvSpPr>
            <a:spLocks noGrp="1"/>
          </p:cNvSpPr>
          <p:nvPr>
            <p:ph type="title"/>
          </p:nvPr>
        </p:nvSpPr>
        <p:spPr>
          <a:xfrm>
            <a:off x="712155" y="2221045"/>
            <a:ext cx="7957284" cy="1089529"/>
          </a:xfrm>
        </p:spPr>
        <p:txBody>
          <a:bodyPr/>
          <a:lstStyle/>
          <a:p>
            <a:r>
              <a:rPr lang="en-US" dirty="0"/>
              <a:t>Our Recommended </a:t>
            </a:r>
            <a:br>
              <a:rPr lang="en-US" dirty="0"/>
            </a:br>
            <a:r>
              <a:rPr lang="en-US" dirty="0"/>
              <a:t>Execution Plan</a:t>
            </a:r>
          </a:p>
        </p:txBody>
      </p:sp>
      <p:sp>
        <p:nvSpPr>
          <p:cNvPr id="2" name="Footer Placeholder 1">
            <a:extLst>
              <a:ext uri="{FF2B5EF4-FFF2-40B4-BE49-F238E27FC236}">
                <a16:creationId xmlns:a16="http://schemas.microsoft.com/office/drawing/2014/main" id="{55AD70DA-BDD9-E746-9018-D40EEE7AC594}"/>
              </a:ext>
            </a:extLst>
          </p:cNvPr>
          <p:cNvSpPr>
            <a:spLocks noGrp="1"/>
          </p:cNvSpPr>
          <p:nvPr>
            <p:ph type="ftr" sz="quarter" idx="10"/>
          </p:nvPr>
        </p:nvSpPr>
        <p:spPr/>
        <p:txBody>
          <a:bodyPr/>
          <a:lstStyle/>
          <a:p>
            <a:r>
              <a:rPr lang="en-US"/>
              <a:t>© 2020</a:t>
            </a:r>
          </a:p>
        </p:txBody>
      </p:sp>
      <p:sp>
        <p:nvSpPr>
          <p:cNvPr id="3" name="Slide Number Placeholder 2">
            <a:extLst>
              <a:ext uri="{FF2B5EF4-FFF2-40B4-BE49-F238E27FC236}">
                <a16:creationId xmlns:a16="http://schemas.microsoft.com/office/drawing/2014/main" id="{FAC911A9-C825-3649-B717-E8B19E80615E}"/>
              </a:ext>
            </a:extLst>
          </p:cNvPr>
          <p:cNvSpPr>
            <a:spLocks noGrp="1"/>
          </p:cNvSpPr>
          <p:nvPr>
            <p:ph type="sldNum" sz="quarter" idx="11"/>
          </p:nvPr>
        </p:nvSpPr>
        <p:spPr/>
        <p:txBody>
          <a:bodyPr/>
          <a:lstStyle/>
          <a:p>
            <a:fld id="{CDEE2954-54E9-4846-B9AA-9D6731F553AF}" type="slidenum">
              <a:rPr lang="en-US" smtClean="0"/>
              <a:pPr/>
              <a:t>21</a:t>
            </a:fld>
            <a:endParaRPr lang="en-US" dirty="0"/>
          </a:p>
        </p:txBody>
      </p:sp>
    </p:spTree>
    <p:extLst>
      <p:ext uri="{BB962C8B-B14F-4D97-AF65-F5344CB8AC3E}">
        <p14:creationId xmlns:p14="http://schemas.microsoft.com/office/powerpoint/2010/main" val="157639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4577" y="1869735"/>
            <a:ext cx="8032853" cy="1338828"/>
          </a:xfrm>
          <a:prstGeom prst="rect">
            <a:avLst/>
          </a:prstGeom>
          <a:noFill/>
        </p:spPr>
        <p:txBody>
          <a:bodyPr wrap="square" rtlCol="0">
            <a:spAutoFit/>
          </a:bodyPr>
          <a:lstStyle/>
          <a:p>
            <a:r>
              <a:rPr lang="en-US" sz="4050" b="1" dirty="0">
                <a:solidFill>
                  <a:srgbClr val="FFFFFF"/>
                </a:solidFill>
                <a:ea typeface="Avenir Book" charset="0"/>
                <a:cs typeface="Avenir Black"/>
              </a:rPr>
              <a:t>End-to-End Program Recommendation</a:t>
            </a:r>
          </a:p>
        </p:txBody>
      </p:sp>
      <p:cxnSp>
        <p:nvCxnSpPr>
          <p:cNvPr id="9" name="Straight Connector 8">
            <a:extLst>
              <a:ext uri="{FF2B5EF4-FFF2-40B4-BE49-F238E27FC236}">
                <a16:creationId xmlns:a16="http://schemas.microsoft.com/office/drawing/2014/main" id="{C7896834-90D0-FB49-8429-5969F7EA6F96}"/>
              </a:ext>
            </a:extLst>
          </p:cNvPr>
          <p:cNvCxnSpPr/>
          <p:nvPr/>
        </p:nvCxnSpPr>
        <p:spPr>
          <a:xfrm>
            <a:off x="885250" y="3319159"/>
            <a:ext cx="82163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F2AB2BB-1300-F943-88A0-A8FDFD5A7EBA}"/>
              </a:ext>
            </a:extLst>
          </p:cNvPr>
          <p:cNvSpPr>
            <a:spLocks noGrp="1"/>
          </p:cNvSpPr>
          <p:nvPr>
            <p:ph type="ftr" sz="quarter" idx="11"/>
          </p:nvPr>
        </p:nvSpPr>
        <p:spPr/>
        <p:txBody>
          <a:bodyPr/>
          <a:lstStyle/>
          <a:p>
            <a:r>
              <a:rPr lang="en-US"/>
              <a:t>© 2020</a:t>
            </a:r>
          </a:p>
        </p:txBody>
      </p:sp>
      <p:sp>
        <p:nvSpPr>
          <p:cNvPr id="4" name="Slide Number Placeholder 3">
            <a:extLst>
              <a:ext uri="{FF2B5EF4-FFF2-40B4-BE49-F238E27FC236}">
                <a16:creationId xmlns:a16="http://schemas.microsoft.com/office/drawing/2014/main" id="{9CC91D41-81B0-9F42-AA33-961BE1B7172F}"/>
              </a:ext>
            </a:extLst>
          </p:cNvPr>
          <p:cNvSpPr>
            <a:spLocks noGrp="1"/>
          </p:cNvSpPr>
          <p:nvPr>
            <p:ph type="sldNum" sz="quarter" idx="12"/>
          </p:nvPr>
        </p:nvSpPr>
        <p:spPr/>
        <p:txBody>
          <a:bodyPr/>
          <a:lstStyle/>
          <a:p>
            <a:fld id="{CDEE2954-54E9-4846-B9AA-9D6731F553AF}" type="slidenum">
              <a:rPr lang="en-US" smtClean="0"/>
              <a:pPr/>
              <a:t>22</a:t>
            </a:fld>
            <a:endParaRPr lang="en-US"/>
          </a:p>
        </p:txBody>
      </p:sp>
    </p:spTree>
    <p:extLst>
      <p:ext uri="{BB962C8B-B14F-4D97-AF65-F5344CB8AC3E}">
        <p14:creationId xmlns:p14="http://schemas.microsoft.com/office/powerpoint/2010/main" val="281271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19BE7A-E6C3-1E48-9B8D-00981A154F98}"/>
              </a:ext>
            </a:extLst>
          </p:cNvPr>
          <p:cNvSpPr txBox="1">
            <a:spLocks/>
          </p:cNvSpPr>
          <p:nvPr/>
        </p:nvSpPr>
        <p:spPr>
          <a:xfrm>
            <a:off x="557238" y="1332420"/>
            <a:ext cx="6320640" cy="1309702"/>
          </a:xfrm>
          <a:prstGeom prst="rect">
            <a:avLst/>
          </a:prstGeom>
        </p:spPr>
        <p:txBody>
          <a:bodyPr vert="horz" lIns="68580" tIns="34290" rIns="68580" bIns="34290" rtlCol="0" anchor="t">
            <a:noAutofit/>
          </a:bodyPr>
          <a:lstStyle>
            <a:lvl1pPr algn="l" defTabSz="914377" rtl="0" eaLnBrk="1" latinLnBrk="0" hangingPunct="1">
              <a:lnSpc>
                <a:spcPct val="90000"/>
              </a:lnSpc>
              <a:spcBef>
                <a:spcPct val="0"/>
              </a:spcBef>
              <a:buNone/>
              <a:defRPr sz="2667" b="1" i="0" kern="1200" cap="none" spc="-27" baseline="0">
                <a:solidFill>
                  <a:schemeClr val="tx1"/>
                </a:solidFill>
                <a:latin typeface="+mn-lt"/>
                <a:ea typeface="Avenir Next" charset="0"/>
                <a:cs typeface="Avenir Next" charset="0"/>
              </a:defRPr>
            </a:lvl1pPr>
          </a:lstStyle>
          <a:p>
            <a:r>
              <a:rPr lang="en-US" sz="3200" dirty="0"/>
              <a:t>We recommend a </a:t>
            </a:r>
            <a:r>
              <a:rPr lang="en-US" sz="3200" dirty="0">
                <a:solidFill>
                  <a:schemeClr val="accent2"/>
                </a:solidFill>
              </a:rPr>
              <a:t>globally orchestrated</a:t>
            </a:r>
            <a:r>
              <a:rPr lang="en-US" sz="3200" dirty="0"/>
              <a:t>, </a:t>
            </a:r>
            <a:r>
              <a:rPr lang="en-US" sz="3200" dirty="0">
                <a:solidFill>
                  <a:schemeClr val="accent3"/>
                </a:solidFill>
              </a:rPr>
              <a:t>locally deployed </a:t>
            </a:r>
            <a:r>
              <a:rPr lang="en-US" sz="3200" dirty="0"/>
              <a:t>program that will:</a:t>
            </a:r>
            <a:endParaRPr lang="en-US" sz="2400" dirty="0"/>
          </a:p>
          <a:p>
            <a:endParaRPr lang="en-US" sz="1800" dirty="0"/>
          </a:p>
          <a:p>
            <a:endParaRPr lang="en-US" sz="1800" dirty="0"/>
          </a:p>
          <a:p>
            <a:endParaRPr lang="en-US" sz="1800" dirty="0"/>
          </a:p>
        </p:txBody>
      </p:sp>
      <p:sp>
        <p:nvSpPr>
          <p:cNvPr id="10" name="Title 1">
            <a:extLst>
              <a:ext uri="{FF2B5EF4-FFF2-40B4-BE49-F238E27FC236}">
                <a16:creationId xmlns:a16="http://schemas.microsoft.com/office/drawing/2014/main" id="{400E2E76-C2E2-094E-A69C-B4240A4F1958}"/>
              </a:ext>
            </a:extLst>
          </p:cNvPr>
          <p:cNvSpPr txBox="1">
            <a:spLocks/>
          </p:cNvSpPr>
          <p:nvPr/>
        </p:nvSpPr>
        <p:spPr>
          <a:xfrm>
            <a:off x="537574" y="2798172"/>
            <a:ext cx="5027485" cy="1483506"/>
          </a:xfrm>
          <a:prstGeom prst="rect">
            <a:avLst/>
          </a:prstGeom>
        </p:spPr>
        <p:txBody>
          <a:bodyPr vert="horz" lIns="68580" tIns="34290" rIns="68580" bIns="34290" rtlCol="0" anchor="t">
            <a:noAutofit/>
          </a:bodyPr>
          <a:lstStyle>
            <a:lvl1pPr algn="l" defTabSz="914377" rtl="0" eaLnBrk="1" latinLnBrk="0" hangingPunct="1">
              <a:lnSpc>
                <a:spcPct val="90000"/>
              </a:lnSpc>
              <a:spcBef>
                <a:spcPct val="0"/>
              </a:spcBef>
              <a:buNone/>
              <a:defRPr sz="2667" b="1" i="0" kern="1200" cap="none" spc="-27" baseline="0">
                <a:solidFill>
                  <a:schemeClr val="tx1"/>
                </a:solidFill>
                <a:latin typeface="+mn-lt"/>
                <a:ea typeface="Avenir Next" charset="0"/>
                <a:cs typeface="Avenir Next" charset="0"/>
              </a:defRPr>
            </a:lvl1pPr>
          </a:lstStyle>
          <a:p>
            <a:pPr marL="342900" indent="-342900">
              <a:spcAft>
                <a:spcPts val="600"/>
              </a:spcAft>
              <a:buFont typeface="+mj-lt"/>
              <a:buAutoNum type="arabicPeriod"/>
            </a:pPr>
            <a:r>
              <a:rPr lang="en-US" sz="1400" b="0" dirty="0"/>
              <a:t>Build a strong, scalable, and configurable platform that enables Harmony, Wonder Woman, &amp; marketing campaigns</a:t>
            </a:r>
          </a:p>
          <a:p>
            <a:pPr marL="342900" indent="-342900">
              <a:spcAft>
                <a:spcPts val="600"/>
              </a:spcAft>
              <a:buFont typeface="+mj-lt"/>
              <a:buAutoNum type="arabicPeriod"/>
            </a:pPr>
            <a:r>
              <a:rPr lang="en-US" sz="1400" b="0" dirty="0"/>
              <a:t>Providing consistency globally, while enabling infinite flexibility locally</a:t>
            </a:r>
          </a:p>
          <a:p>
            <a:pPr marL="342892" indent="-342892">
              <a:spcAft>
                <a:spcPts val="600"/>
              </a:spcAft>
              <a:buFont typeface="+mj-lt"/>
              <a:buAutoNum type="arabicPeriod"/>
            </a:pPr>
            <a:r>
              <a:rPr lang="en-US" sz="1400" b="0" dirty="0"/>
              <a:t>Support &amp; executes WBA’s digital marketing use cases</a:t>
            </a:r>
          </a:p>
          <a:p>
            <a:pPr marL="342892" indent="-342892">
              <a:spcAft>
                <a:spcPts val="600"/>
              </a:spcAft>
              <a:buFont typeface="+mj-lt"/>
              <a:buAutoNum type="arabicPeriod"/>
            </a:pPr>
            <a:r>
              <a:rPr lang="en-US" sz="1400" b="0" dirty="0"/>
              <a:t>Preparing the WBA organization for change &amp; adoption to new ways of working in Microsoft &amp; Adobe tools</a:t>
            </a:r>
          </a:p>
          <a:p>
            <a:pPr>
              <a:spcAft>
                <a:spcPts val="600"/>
              </a:spcAft>
            </a:pPr>
            <a:endParaRPr lang="en-US" sz="1800" dirty="0"/>
          </a:p>
          <a:p>
            <a:pPr>
              <a:spcAft>
                <a:spcPts val="600"/>
              </a:spcAft>
            </a:pPr>
            <a:endParaRPr lang="en-US" sz="1800" dirty="0"/>
          </a:p>
          <a:p>
            <a:pPr>
              <a:spcAft>
                <a:spcPts val="600"/>
              </a:spcAft>
            </a:pPr>
            <a:endParaRPr lang="en-US" sz="1800" dirty="0"/>
          </a:p>
          <a:p>
            <a:pPr>
              <a:spcAft>
                <a:spcPts val="600"/>
              </a:spcAft>
            </a:pPr>
            <a:endParaRPr lang="en-US" sz="1800" dirty="0"/>
          </a:p>
        </p:txBody>
      </p:sp>
      <p:sp>
        <p:nvSpPr>
          <p:cNvPr id="2" name="Footer Placeholder 1">
            <a:extLst>
              <a:ext uri="{FF2B5EF4-FFF2-40B4-BE49-F238E27FC236}">
                <a16:creationId xmlns:a16="http://schemas.microsoft.com/office/drawing/2014/main" id="{735FA234-88FA-714B-ACD5-55B3E4A338E9}"/>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1A61FE57-FEE2-6740-8ABE-AFC274B9FE10}"/>
              </a:ext>
            </a:extLst>
          </p:cNvPr>
          <p:cNvSpPr>
            <a:spLocks noGrp="1"/>
          </p:cNvSpPr>
          <p:nvPr>
            <p:ph type="sldNum" sz="quarter" idx="13"/>
          </p:nvPr>
        </p:nvSpPr>
        <p:spPr/>
        <p:txBody>
          <a:bodyPr/>
          <a:lstStyle/>
          <a:p>
            <a:fld id="{CDEE2954-54E9-4846-B9AA-9D6731F553AF}" type="slidenum">
              <a:rPr lang="en-US" smtClean="0"/>
              <a:pPr/>
              <a:t>23</a:t>
            </a:fld>
            <a:endParaRPr lang="en-US" dirty="0"/>
          </a:p>
        </p:txBody>
      </p:sp>
    </p:spTree>
    <p:extLst>
      <p:ext uri="{BB962C8B-B14F-4D97-AF65-F5344CB8AC3E}">
        <p14:creationId xmlns:p14="http://schemas.microsoft.com/office/powerpoint/2010/main" val="273303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D02074-D678-504D-9262-DBF0558F31C5}"/>
              </a:ext>
            </a:extLst>
          </p:cNvPr>
          <p:cNvSpPr>
            <a:spLocks noGrp="1"/>
          </p:cNvSpPr>
          <p:nvPr>
            <p:ph type="title"/>
          </p:nvPr>
        </p:nvSpPr>
        <p:spPr>
          <a:xfrm>
            <a:off x="336809" y="303979"/>
            <a:ext cx="8417379" cy="383182"/>
          </a:xfrm>
        </p:spPr>
        <p:txBody>
          <a:bodyPr/>
          <a:lstStyle/>
          <a:p>
            <a:r>
              <a:rPr lang="en-US" sz="2100" dirty="0"/>
              <a:t>Our solution is globally consistent, yet brand specific</a:t>
            </a:r>
          </a:p>
        </p:txBody>
      </p:sp>
      <p:sp>
        <p:nvSpPr>
          <p:cNvPr id="7" name="TextBox 6">
            <a:extLst>
              <a:ext uri="{FF2B5EF4-FFF2-40B4-BE49-F238E27FC236}">
                <a16:creationId xmlns:a16="http://schemas.microsoft.com/office/drawing/2014/main" id="{0D800EF7-DC94-D04D-951A-AF31867A467E}"/>
              </a:ext>
            </a:extLst>
          </p:cNvPr>
          <p:cNvSpPr txBox="1"/>
          <p:nvPr/>
        </p:nvSpPr>
        <p:spPr>
          <a:xfrm>
            <a:off x="3053219" y="1756775"/>
            <a:ext cx="0" cy="0"/>
          </a:xfrm>
          <a:prstGeom prst="rect">
            <a:avLst/>
          </a:prstGeom>
          <a:ln w="6350">
            <a:solidFill>
              <a:schemeClr val="bg1">
                <a:lumMod val="75000"/>
              </a:schemeClr>
            </a:solidFill>
          </a:ln>
        </p:spPr>
        <p:txBody>
          <a:bodyPr vert="horz" wrap="none" lIns="0" tIns="20574" rIns="0" bIns="0" rtlCol="0" anchor="ctr">
            <a:noAutofit/>
          </a:bodyPr>
          <a:lstStyle/>
          <a:p>
            <a:pPr algn="ctr">
              <a:spcBef>
                <a:spcPts val="113"/>
              </a:spcBef>
              <a:spcAft>
                <a:spcPts val="113"/>
              </a:spcAft>
            </a:pPr>
            <a:endParaRPr lang="en-US" sz="900" b="1" spc="75" dirty="0">
              <a:solidFill>
                <a:srgbClr val="F95547"/>
              </a:solidFill>
              <a:latin typeface="Avenir Next Demi Bold" charset="0"/>
              <a:ea typeface="Avenir Next Demi Bold" charset="0"/>
              <a:cs typeface="Avenir Next Demi Bold" charset="0"/>
            </a:endParaRPr>
          </a:p>
        </p:txBody>
      </p:sp>
      <p:sp>
        <p:nvSpPr>
          <p:cNvPr id="8" name="TextBox 7">
            <a:extLst>
              <a:ext uri="{FF2B5EF4-FFF2-40B4-BE49-F238E27FC236}">
                <a16:creationId xmlns:a16="http://schemas.microsoft.com/office/drawing/2014/main" id="{950B3E50-789C-F845-9C1D-95281D1DAF91}"/>
              </a:ext>
            </a:extLst>
          </p:cNvPr>
          <p:cNvSpPr txBox="1"/>
          <p:nvPr/>
        </p:nvSpPr>
        <p:spPr>
          <a:xfrm>
            <a:off x="4171256" y="2571750"/>
            <a:ext cx="4225184" cy="535488"/>
          </a:xfrm>
          <a:prstGeom prst="rect">
            <a:avLst/>
          </a:prstGeom>
          <a:ln w="6350">
            <a:solidFill>
              <a:schemeClr val="bg1">
                <a:lumMod val="75000"/>
              </a:schemeClr>
            </a:solidFill>
          </a:ln>
        </p:spPr>
        <p:txBody>
          <a:bodyPr vert="horz" wrap="square" lIns="0" tIns="20574" rIns="0" bIns="0" rtlCol="0" anchor="ctr">
            <a:noAutofit/>
          </a:bodyPr>
          <a:lstStyle/>
          <a:p>
            <a:pPr algn="ctr">
              <a:spcBef>
                <a:spcPts val="113"/>
              </a:spcBef>
              <a:spcAft>
                <a:spcPts val="113"/>
              </a:spcAft>
            </a:pPr>
            <a:r>
              <a:rPr lang="en-US" sz="900" b="1" spc="75" dirty="0">
                <a:latin typeface="Arial" panose="020B0604020202020204" pitchFamily="34" charset="0"/>
                <a:ea typeface="Avenir Next Demi Bold" charset="0"/>
                <a:cs typeface="Arial" panose="020B0604020202020204" pitchFamily="34" charset="0"/>
              </a:rPr>
              <a:t>Marketing Operations</a:t>
            </a:r>
          </a:p>
        </p:txBody>
      </p:sp>
      <p:sp>
        <p:nvSpPr>
          <p:cNvPr id="9" name="TextBox 8">
            <a:extLst>
              <a:ext uri="{FF2B5EF4-FFF2-40B4-BE49-F238E27FC236}">
                <a16:creationId xmlns:a16="http://schemas.microsoft.com/office/drawing/2014/main" id="{BD1CF857-6B33-9543-9EC8-1756B007F114}"/>
              </a:ext>
            </a:extLst>
          </p:cNvPr>
          <p:cNvSpPr txBox="1"/>
          <p:nvPr/>
        </p:nvSpPr>
        <p:spPr>
          <a:xfrm>
            <a:off x="2305572" y="4141097"/>
            <a:ext cx="6271624" cy="535488"/>
          </a:xfrm>
          <a:prstGeom prst="rect">
            <a:avLst/>
          </a:prstGeom>
          <a:ln w="6350">
            <a:solidFill>
              <a:schemeClr val="bg1">
                <a:lumMod val="75000"/>
              </a:schemeClr>
            </a:solidFill>
          </a:ln>
        </p:spPr>
        <p:txBody>
          <a:bodyPr vert="horz" wrap="square" lIns="0" tIns="20574" rIns="0" bIns="0" rtlCol="0" anchor="ctr">
            <a:noAutofit/>
          </a:bodyPr>
          <a:lstStyle/>
          <a:p>
            <a:pPr algn="ctr">
              <a:spcBef>
                <a:spcPts val="113"/>
              </a:spcBef>
              <a:spcAft>
                <a:spcPts val="113"/>
              </a:spcAft>
            </a:pPr>
            <a:r>
              <a:rPr lang="en-US" sz="900" b="1" spc="75" dirty="0">
                <a:latin typeface="Arial" panose="020B0604020202020204" pitchFamily="34" charset="0"/>
                <a:ea typeface="Avenir Next Demi Bold" charset="0"/>
                <a:cs typeface="Arial" panose="020B0604020202020204" pitchFamily="34" charset="0"/>
              </a:rPr>
              <a:t>CDP / Microsoft CI + Azure Data Services</a:t>
            </a:r>
          </a:p>
        </p:txBody>
      </p:sp>
      <p:sp>
        <p:nvSpPr>
          <p:cNvPr id="10" name="TextBox 9">
            <a:extLst>
              <a:ext uri="{FF2B5EF4-FFF2-40B4-BE49-F238E27FC236}">
                <a16:creationId xmlns:a16="http://schemas.microsoft.com/office/drawing/2014/main" id="{5FA79A20-2628-D247-8076-2FA5D20704A6}"/>
              </a:ext>
            </a:extLst>
          </p:cNvPr>
          <p:cNvSpPr txBox="1"/>
          <p:nvPr/>
        </p:nvSpPr>
        <p:spPr>
          <a:xfrm>
            <a:off x="566806" y="966169"/>
            <a:ext cx="1424834" cy="2210648"/>
          </a:xfrm>
          <a:prstGeom prst="rect">
            <a:avLst/>
          </a:prstGeom>
          <a:ln w="6350">
            <a:solidFill>
              <a:schemeClr val="bg1">
                <a:lumMod val="75000"/>
              </a:schemeClr>
            </a:solidFill>
          </a:ln>
        </p:spPr>
        <p:txBody>
          <a:bodyPr vert="horz" wrap="square" lIns="0" tIns="20574" rIns="0" bIns="0" rtlCol="0" anchor="ctr">
            <a:noAutofit/>
          </a:bodyPr>
          <a:lstStyle/>
          <a:p>
            <a:pPr algn="ctr">
              <a:spcBef>
                <a:spcPts val="113"/>
              </a:spcBef>
              <a:spcAft>
                <a:spcPts val="113"/>
              </a:spcAft>
            </a:pPr>
            <a:r>
              <a:rPr lang="en-US" sz="900" b="1" spc="75" dirty="0">
                <a:latin typeface="Arial" panose="020B0604020202020204" pitchFamily="34" charset="0"/>
                <a:ea typeface="Avenir Next Demi Bold" charset="0"/>
                <a:cs typeface="Arial" panose="020B0604020202020204" pitchFamily="34" charset="0"/>
              </a:rPr>
              <a:t>Harmony</a:t>
            </a:r>
          </a:p>
        </p:txBody>
      </p:sp>
      <p:sp>
        <p:nvSpPr>
          <p:cNvPr id="11" name="TextBox 10">
            <a:extLst>
              <a:ext uri="{FF2B5EF4-FFF2-40B4-BE49-F238E27FC236}">
                <a16:creationId xmlns:a16="http://schemas.microsoft.com/office/drawing/2014/main" id="{231BDF2A-E06B-1B4B-80F7-F349432EB4A3}"/>
              </a:ext>
            </a:extLst>
          </p:cNvPr>
          <p:cNvSpPr txBox="1"/>
          <p:nvPr/>
        </p:nvSpPr>
        <p:spPr>
          <a:xfrm>
            <a:off x="2305572" y="966169"/>
            <a:ext cx="1348898" cy="2210648"/>
          </a:xfrm>
          <a:prstGeom prst="rect">
            <a:avLst/>
          </a:prstGeom>
          <a:ln w="6350">
            <a:solidFill>
              <a:schemeClr val="bg1">
                <a:lumMod val="75000"/>
              </a:schemeClr>
            </a:solidFill>
          </a:ln>
        </p:spPr>
        <p:txBody>
          <a:bodyPr vert="horz" wrap="square" lIns="0" tIns="20574" rIns="0" bIns="0" rtlCol="0" anchor="ctr">
            <a:noAutofit/>
          </a:bodyPr>
          <a:lstStyle/>
          <a:p>
            <a:pPr algn="ctr">
              <a:spcBef>
                <a:spcPts val="113"/>
              </a:spcBef>
              <a:spcAft>
                <a:spcPts val="113"/>
              </a:spcAft>
            </a:pPr>
            <a:r>
              <a:rPr lang="en-US" sz="900" b="1" spc="75" dirty="0">
                <a:latin typeface="Arial" panose="020B0604020202020204" pitchFamily="34" charset="0"/>
                <a:ea typeface="Avenir Next Demi Bold" charset="0"/>
                <a:cs typeface="Arial" panose="020B0604020202020204" pitchFamily="34" charset="0"/>
              </a:rPr>
              <a:t>Wonder Woman</a:t>
            </a:r>
          </a:p>
        </p:txBody>
      </p:sp>
      <p:grpSp>
        <p:nvGrpSpPr>
          <p:cNvPr id="2" name="Group 1">
            <a:extLst>
              <a:ext uri="{FF2B5EF4-FFF2-40B4-BE49-F238E27FC236}">
                <a16:creationId xmlns:a16="http://schemas.microsoft.com/office/drawing/2014/main" id="{7B8C725D-C7EF-214A-B459-C06B30FECB8B}"/>
              </a:ext>
            </a:extLst>
          </p:cNvPr>
          <p:cNvGrpSpPr/>
          <p:nvPr/>
        </p:nvGrpSpPr>
        <p:grpSpPr>
          <a:xfrm>
            <a:off x="4171256" y="1821866"/>
            <a:ext cx="4225184" cy="535488"/>
            <a:chOff x="4171256" y="1734170"/>
            <a:chExt cx="4225184" cy="535488"/>
          </a:xfrm>
        </p:grpSpPr>
        <p:sp>
          <p:nvSpPr>
            <p:cNvPr id="12" name="TextBox 11">
              <a:extLst>
                <a:ext uri="{FF2B5EF4-FFF2-40B4-BE49-F238E27FC236}">
                  <a16:creationId xmlns:a16="http://schemas.microsoft.com/office/drawing/2014/main" id="{0F1F17F9-F360-7947-997C-99FD4C685DD7}"/>
                </a:ext>
              </a:extLst>
            </p:cNvPr>
            <p:cNvSpPr txBox="1"/>
            <p:nvPr/>
          </p:nvSpPr>
          <p:spPr>
            <a:xfrm>
              <a:off x="4171256" y="1734170"/>
              <a:ext cx="2046440" cy="535488"/>
            </a:xfrm>
            <a:prstGeom prst="rect">
              <a:avLst/>
            </a:prstGeom>
            <a:ln w="6350">
              <a:solidFill>
                <a:schemeClr val="bg1">
                  <a:lumMod val="75000"/>
                </a:schemeClr>
              </a:solidFill>
            </a:ln>
          </p:spPr>
          <p:txBody>
            <a:bodyPr vert="horz" wrap="square" lIns="0" tIns="20574" rIns="0" bIns="0" rtlCol="0" anchor="ctr">
              <a:noAutofit/>
            </a:bodyPr>
            <a:lstStyle/>
            <a:p>
              <a:pPr algn="ctr"/>
              <a:r>
                <a:rPr lang="en-US" sz="900" b="1" spc="75" dirty="0">
                  <a:latin typeface="Arial" panose="020B0604020202020204" pitchFamily="34" charset="0"/>
                  <a:ea typeface="Avenir Next Demi Bold" charset="0"/>
                  <a:cs typeface="Arial" panose="020B0604020202020204" pitchFamily="34" charset="0"/>
                </a:rPr>
                <a:t>Walgreens Marketing </a:t>
              </a:r>
            </a:p>
            <a:p>
              <a:pPr algn="ctr"/>
              <a:r>
                <a:rPr lang="en-US" sz="900" b="1" spc="75" dirty="0">
                  <a:latin typeface="Arial" panose="020B0604020202020204" pitchFamily="34" charset="0"/>
                  <a:ea typeface="Avenir Next Demi Bold" charset="0"/>
                  <a:cs typeface="Arial" panose="020B0604020202020204" pitchFamily="34" charset="0"/>
                </a:rPr>
                <a:t>Use Cases</a:t>
              </a:r>
            </a:p>
          </p:txBody>
        </p:sp>
        <p:sp>
          <p:nvSpPr>
            <p:cNvPr id="13" name="TextBox 12">
              <a:extLst>
                <a:ext uri="{FF2B5EF4-FFF2-40B4-BE49-F238E27FC236}">
                  <a16:creationId xmlns:a16="http://schemas.microsoft.com/office/drawing/2014/main" id="{B8D7E4EA-59B1-124B-9381-2DAF4059459C}"/>
                </a:ext>
              </a:extLst>
            </p:cNvPr>
            <p:cNvSpPr txBox="1"/>
            <p:nvPr/>
          </p:nvSpPr>
          <p:spPr>
            <a:xfrm>
              <a:off x="6350000" y="1734170"/>
              <a:ext cx="2046440" cy="535488"/>
            </a:xfrm>
            <a:prstGeom prst="rect">
              <a:avLst/>
            </a:prstGeom>
            <a:ln w="6350">
              <a:solidFill>
                <a:schemeClr val="bg1">
                  <a:lumMod val="75000"/>
                </a:schemeClr>
              </a:solidFill>
            </a:ln>
          </p:spPr>
          <p:txBody>
            <a:bodyPr vert="horz" wrap="square" lIns="0" tIns="20574" rIns="0" bIns="0" rtlCol="0" anchor="ctr">
              <a:noAutofit/>
            </a:bodyPr>
            <a:lstStyle/>
            <a:p>
              <a:pPr algn="ctr"/>
              <a:r>
                <a:rPr lang="en-US" sz="900" b="1" spc="75" dirty="0">
                  <a:latin typeface="Arial" panose="020B0604020202020204" pitchFamily="34" charset="0"/>
                  <a:ea typeface="Avenir Next Demi Bold" charset="0"/>
                  <a:cs typeface="Arial" panose="020B0604020202020204" pitchFamily="34" charset="0"/>
                </a:rPr>
                <a:t>Boots Marketing </a:t>
              </a:r>
            </a:p>
            <a:p>
              <a:pPr algn="ctr"/>
              <a:r>
                <a:rPr lang="en-US" sz="900" b="1" spc="75" dirty="0">
                  <a:latin typeface="Arial" panose="020B0604020202020204" pitchFamily="34" charset="0"/>
                  <a:ea typeface="Avenir Next Demi Bold" charset="0"/>
                  <a:cs typeface="Arial" panose="020B0604020202020204" pitchFamily="34" charset="0"/>
                </a:rPr>
                <a:t>Use Cases</a:t>
              </a:r>
            </a:p>
          </p:txBody>
        </p:sp>
      </p:grpSp>
      <p:sp>
        <p:nvSpPr>
          <p:cNvPr id="14" name="TextBox 13">
            <a:extLst>
              <a:ext uri="{FF2B5EF4-FFF2-40B4-BE49-F238E27FC236}">
                <a16:creationId xmlns:a16="http://schemas.microsoft.com/office/drawing/2014/main" id="{F915AB1A-3194-7E44-9577-05424F271A11}"/>
              </a:ext>
            </a:extLst>
          </p:cNvPr>
          <p:cNvSpPr txBox="1"/>
          <p:nvPr/>
        </p:nvSpPr>
        <p:spPr>
          <a:xfrm>
            <a:off x="4171256" y="1071981"/>
            <a:ext cx="4225185" cy="535488"/>
          </a:xfrm>
          <a:prstGeom prst="rect">
            <a:avLst/>
          </a:prstGeom>
          <a:ln w="6350">
            <a:solidFill>
              <a:schemeClr val="bg1">
                <a:lumMod val="75000"/>
              </a:schemeClr>
            </a:solidFill>
          </a:ln>
        </p:spPr>
        <p:txBody>
          <a:bodyPr vert="horz" wrap="square" lIns="0" tIns="20574" rIns="0" bIns="0" rtlCol="0" anchor="ctr">
            <a:noAutofit/>
          </a:bodyPr>
          <a:lstStyle/>
          <a:p>
            <a:pPr algn="ctr">
              <a:spcBef>
                <a:spcPts val="113"/>
              </a:spcBef>
              <a:spcAft>
                <a:spcPts val="113"/>
              </a:spcAft>
            </a:pPr>
            <a:r>
              <a:rPr lang="en-US" sz="900" b="1" spc="75" dirty="0">
                <a:latin typeface="Arial" panose="020B0604020202020204" pitchFamily="34" charset="0"/>
                <a:ea typeface="Avenir Next Demi Bold" charset="0"/>
                <a:cs typeface="Arial" panose="020B0604020202020204" pitchFamily="34" charset="0"/>
              </a:rPr>
              <a:t>Adobe Experience Cloud</a:t>
            </a:r>
          </a:p>
        </p:txBody>
      </p:sp>
      <p:sp>
        <p:nvSpPr>
          <p:cNvPr id="15" name="TextBox 14">
            <a:extLst>
              <a:ext uri="{FF2B5EF4-FFF2-40B4-BE49-F238E27FC236}">
                <a16:creationId xmlns:a16="http://schemas.microsoft.com/office/drawing/2014/main" id="{3E73B579-0443-6146-9D76-FBBFA27F3A4D}"/>
              </a:ext>
            </a:extLst>
          </p:cNvPr>
          <p:cNvSpPr txBox="1"/>
          <p:nvPr/>
        </p:nvSpPr>
        <p:spPr>
          <a:xfrm>
            <a:off x="566805" y="3391213"/>
            <a:ext cx="8010390" cy="535488"/>
          </a:xfrm>
          <a:prstGeom prst="rect">
            <a:avLst/>
          </a:prstGeom>
          <a:ln w="6350">
            <a:solidFill>
              <a:schemeClr val="bg1">
                <a:lumMod val="75000"/>
              </a:schemeClr>
            </a:solidFill>
          </a:ln>
        </p:spPr>
        <p:txBody>
          <a:bodyPr vert="horz" wrap="square" lIns="0" tIns="20574" rIns="0" bIns="0" rtlCol="0" anchor="ctr">
            <a:noAutofit/>
          </a:bodyPr>
          <a:lstStyle/>
          <a:p>
            <a:pPr algn="ctr">
              <a:spcBef>
                <a:spcPts val="113"/>
              </a:spcBef>
              <a:spcAft>
                <a:spcPts val="113"/>
              </a:spcAft>
            </a:pPr>
            <a:r>
              <a:rPr lang="en-US" sz="900" b="1" spc="75" dirty="0" err="1">
                <a:latin typeface="Arial" panose="020B0604020202020204" pitchFamily="34" charset="0"/>
                <a:ea typeface="Avenir Next Demi Bold" charset="0"/>
                <a:cs typeface="Arial" panose="020B0604020202020204" pitchFamily="34" charset="0"/>
              </a:rPr>
              <a:t>eAPI</a:t>
            </a:r>
            <a:r>
              <a:rPr lang="en-US" sz="900" b="1" spc="75" dirty="0">
                <a:latin typeface="Arial" panose="020B0604020202020204" pitchFamily="34" charset="0"/>
                <a:ea typeface="Avenir Next Demi Bold" charset="0"/>
                <a:cs typeface="Arial" panose="020B0604020202020204" pitchFamily="34" charset="0"/>
              </a:rPr>
              <a:t> / Domain Services</a:t>
            </a:r>
          </a:p>
        </p:txBody>
      </p:sp>
      <p:sp>
        <p:nvSpPr>
          <p:cNvPr id="16" name="TextBox 15">
            <a:extLst>
              <a:ext uri="{FF2B5EF4-FFF2-40B4-BE49-F238E27FC236}">
                <a16:creationId xmlns:a16="http://schemas.microsoft.com/office/drawing/2014/main" id="{45996504-B48B-454A-9E95-BEB05281A39B}"/>
              </a:ext>
            </a:extLst>
          </p:cNvPr>
          <p:cNvSpPr txBox="1"/>
          <p:nvPr/>
        </p:nvSpPr>
        <p:spPr>
          <a:xfrm>
            <a:off x="566804" y="4141097"/>
            <a:ext cx="1424834" cy="535488"/>
          </a:xfrm>
          <a:prstGeom prst="rect">
            <a:avLst/>
          </a:prstGeom>
          <a:ln w="6350">
            <a:solidFill>
              <a:schemeClr val="bg1">
                <a:lumMod val="75000"/>
              </a:schemeClr>
            </a:solidFill>
          </a:ln>
        </p:spPr>
        <p:txBody>
          <a:bodyPr vert="horz" wrap="square" lIns="0" tIns="20574" rIns="0" bIns="0" rtlCol="0" anchor="ctr">
            <a:noAutofit/>
          </a:bodyPr>
          <a:lstStyle/>
          <a:p>
            <a:pPr algn="ctr">
              <a:spcBef>
                <a:spcPts val="113"/>
              </a:spcBef>
              <a:spcAft>
                <a:spcPts val="113"/>
              </a:spcAft>
            </a:pPr>
            <a:r>
              <a:rPr lang="en-US" sz="900" b="1" spc="75" dirty="0">
                <a:latin typeface="Arial" panose="020B0604020202020204" pitchFamily="34" charset="0"/>
                <a:ea typeface="Avenir Next Demi Bold" charset="0"/>
                <a:cs typeface="Arial" panose="020B0604020202020204" pitchFamily="34" charset="0"/>
              </a:rPr>
              <a:t>OMS / Microsoft F&amp;O</a:t>
            </a:r>
          </a:p>
        </p:txBody>
      </p:sp>
      <p:sp>
        <p:nvSpPr>
          <p:cNvPr id="17" name="TextBox 16">
            <a:extLst>
              <a:ext uri="{FF2B5EF4-FFF2-40B4-BE49-F238E27FC236}">
                <a16:creationId xmlns:a16="http://schemas.microsoft.com/office/drawing/2014/main" id="{806A089C-D8B6-0E40-8847-02A9D66D0C9D}"/>
              </a:ext>
            </a:extLst>
          </p:cNvPr>
          <p:cNvSpPr txBox="1"/>
          <p:nvPr/>
        </p:nvSpPr>
        <p:spPr>
          <a:xfrm>
            <a:off x="3968402" y="966169"/>
            <a:ext cx="4608791" cy="2210648"/>
          </a:xfrm>
          <a:prstGeom prst="rect">
            <a:avLst/>
          </a:prstGeom>
          <a:ln w="6350">
            <a:solidFill>
              <a:schemeClr val="bg1">
                <a:lumMod val="75000"/>
              </a:schemeClr>
            </a:solidFill>
          </a:ln>
        </p:spPr>
        <p:txBody>
          <a:bodyPr vert="horz" wrap="square" lIns="0" tIns="20574" rIns="0" bIns="0" rtlCol="0" anchor="ctr">
            <a:noAutofit/>
          </a:bodyPr>
          <a:lstStyle/>
          <a:p>
            <a:pPr algn="ctr">
              <a:spcBef>
                <a:spcPts val="113"/>
              </a:spcBef>
              <a:spcAft>
                <a:spcPts val="113"/>
              </a:spcAft>
            </a:pPr>
            <a:endParaRPr lang="en-US" sz="825" b="1" spc="75" dirty="0">
              <a:latin typeface="Arial" panose="020B0604020202020204" pitchFamily="34" charset="0"/>
              <a:ea typeface="Avenir Next Demi Bold"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C5DBEC91-7CF6-0D41-91C3-BB6FC2C35444}"/>
              </a:ext>
            </a:extLst>
          </p:cNvPr>
          <p:cNvCxnSpPr>
            <a:stCxn id="10" idx="2"/>
          </p:cNvCxnSpPr>
          <p:nvPr/>
        </p:nvCxnSpPr>
        <p:spPr>
          <a:xfrm>
            <a:off x="1279223" y="3176817"/>
            <a:ext cx="7317" cy="214396"/>
          </a:xfrm>
          <a:prstGeom prst="straightConnector1">
            <a:avLst/>
          </a:prstGeom>
          <a:ln w="31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89CA48-CF8F-9A49-A962-C40C5B3C47E2}"/>
              </a:ext>
            </a:extLst>
          </p:cNvPr>
          <p:cNvCxnSpPr>
            <a:stCxn id="11" idx="2"/>
          </p:cNvCxnSpPr>
          <p:nvPr/>
        </p:nvCxnSpPr>
        <p:spPr>
          <a:xfrm>
            <a:off x="2980021" y="3176817"/>
            <a:ext cx="7728" cy="214396"/>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A048CAE-A3C6-1848-9357-6FA5FBA67D9E}"/>
              </a:ext>
            </a:extLst>
          </p:cNvPr>
          <p:cNvCxnSpPr>
            <a:stCxn id="17" idx="2"/>
          </p:cNvCxnSpPr>
          <p:nvPr/>
        </p:nvCxnSpPr>
        <p:spPr>
          <a:xfrm flipH="1">
            <a:off x="6217696" y="3176817"/>
            <a:ext cx="0" cy="214396"/>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FF7B5F-D8B2-464D-964F-97E870DB6A6E}"/>
              </a:ext>
            </a:extLst>
          </p:cNvPr>
          <p:cNvCxnSpPr>
            <a:stCxn id="9" idx="0"/>
          </p:cNvCxnSpPr>
          <p:nvPr/>
        </p:nvCxnSpPr>
        <p:spPr>
          <a:xfrm flipV="1">
            <a:off x="5441384" y="3926701"/>
            <a:ext cx="0" cy="2143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4F97642-E47A-1842-A2C6-2350F825EA2A}"/>
              </a:ext>
            </a:extLst>
          </p:cNvPr>
          <p:cNvCxnSpPr>
            <a:stCxn id="16" idx="0"/>
          </p:cNvCxnSpPr>
          <p:nvPr/>
        </p:nvCxnSpPr>
        <p:spPr>
          <a:xfrm flipV="1">
            <a:off x="1279221" y="3926701"/>
            <a:ext cx="2" cy="21439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Footer Placeholder 1">
            <a:extLst>
              <a:ext uri="{FF2B5EF4-FFF2-40B4-BE49-F238E27FC236}">
                <a16:creationId xmlns:a16="http://schemas.microsoft.com/office/drawing/2014/main" id="{33E2FEC7-003E-A34B-A36C-12567B468A27}"/>
              </a:ext>
            </a:extLst>
          </p:cNvPr>
          <p:cNvSpPr>
            <a:spLocks noGrp="1"/>
          </p:cNvSpPr>
          <p:nvPr>
            <p:ph type="ftr" sz="quarter" idx="12"/>
          </p:nvPr>
        </p:nvSpPr>
        <p:spPr>
          <a:xfrm>
            <a:off x="6717571" y="4810565"/>
            <a:ext cx="474810" cy="200055"/>
          </a:xfrm>
        </p:spPr>
        <p:txBody>
          <a:bodyPr/>
          <a:lstStyle/>
          <a:p>
            <a:r>
              <a:rPr lang="en-US"/>
              <a:t>© 2020</a:t>
            </a:r>
          </a:p>
        </p:txBody>
      </p:sp>
      <p:sp>
        <p:nvSpPr>
          <p:cNvPr id="24" name="Slide Number Placeholder 2">
            <a:extLst>
              <a:ext uri="{FF2B5EF4-FFF2-40B4-BE49-F238E27FC236}">
                <a16:creationId xmlns:a16="http://schemas.microsoft.com/office/drawing/2014/main" id="{9221714C-AEE7-9C45-9BDE-72ED0932D1F3}"/>
              </a:ext>
            </a:extLst>
          </p:cNvPr>
          <p:cNvSpPr>
            <a:spLocks noGrp="1"/>
          </p:cNvSpPr>
          <p:nvPr>
            <p:ph type="sldNum" sz="quarter" idx="13"/>
          </p:nvPr>
        </p:nvSpPr>
        <p:spPr>
          <a:xfrm>
            <a:off x="8728450" y="4810564"/>
            <a:ext cx="295274" cy="200055"/>
          </a:xfrm>
        </p:spPr>
        <p:txBody>
          <a:bodyPr/>
          <a:lstStyle/>
          <a:p>
            <a:fld id="{CDEE2954-54E9-4846-B9AA-9D6731F553AF}" type="slidenum">
              <a:rPr lang="en-US" smtClean="0"/>
              <a:pPr/>
              <a:t>24</a:t>
            </a:fld>
            <a:endParaRPr lang="en-US" dirty="0"/>
          </a:p>
        </p:txBody>
      </p:sp>
    </p:spTree>
    <p:extLst>
      <p:ext uri="{BB962C8B-B14F-4D97-AF65-F5344CB8AC3E}">
        <p14:creationId xmlns:p14="http://schemas.microsoft.com/office/powerpoint/2010/main" val="49426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F602-E1FA-DA49-AFB4-9503FC1198F3}"/>
              </a:ext>
            </a:extLst>
          </p:cNvPr>
          <p:cNvSpPr>
            <a:spLocks noGrp="1"/>
          </p:cNvSpPr>
          <p:nvPr>
            <p:ph type="title"/>
          </p:nvPr>
        </p:nvSpPr>
        <p:spPr>
          <a:xfrm>
            <a:off x="322521" y="303978"/>
            <a:ext cx="5082600" cy="646331"/>
          </a:xfrm>
        </p:spPr>
        <p:txBody>
          <a:bodyPr/>
          <a:lstStyle/>
          <a:p>
            <a:r>
              <a:rPr lang="en-US" b="1" dirty="0"/>
              <a:t>Using a loosely coupled but </a:t>
            </a:r>
            <a:r>
              <a:rPr lang="en-US" dirty="0"/>
              <a:t>highly interoperable multi-tiered architecture </a:t>
            </a:r>
            <a:endParaRPr lang="en-US" b="1" dirty="0"/>
          </a:p>
        </p:txBody>
      </p:sp>
      <p:pic>
        <p:nvPicPr>
          <p:cNvPr id="6" name="Picture 5">
            <a:extLst>
              <a:ext uri="{FF2B5EF4-FFF2-40B4-BE49-F238E27FC236}">
                <a16:creationId xmlns:a16="http://schemas.microsoft.com/office/drawing/2014/main" id="{10E1701D-FE5C-284E-85E7-EDD5210FA7C6}"/>
              </a:ext>
            </a:extLst>
          </p:cNvPr>
          <p:cNvPicPr>
            <a:picLocks noChangeAspect="1"/>
          </p:cNvPicPr>
          <p:nvPr/>
        </p:nvPicPr>
        <p:blipFill>
          <a:blip r:embed="rId2">
            <a:biLevel thresh="75000"/>
          </a:blip>
          <a:stretch>
            <a:fillRect/>
          </a:stretch>
        </p:blipFill>
        <p:spPr>
          <a:xfrm>
            <a:off x="1176794" y="970382"/>
            <a:ext cx="6790412" cy="3890982"/>
          </a:xfrm>
          <a:prstGeom prst="rect">
            <a:avLst/>
          </a:prstGeom>
        </p:spPr>
      </p:pic>
      <p:sp>
        <p:nvSpPr>
          <p:cNvPr id="3" name="Footer Placeholder 2">
            <a:extLst>
              <a:ext uri="{FF2B5EF4-FFF2-40B4-BE49-F238E27FC236}">
                <a16:creationId xmlns:a16="http://schemas.microsoft.com/office/drawing/2014/main" id="{088BD89D-86A6-114E-9211-D65D2D04F018}"/>
              </a:ext>
            </a:extLst>
          </p:cNvPr>
          <p:cNvSpPr>
            <a:spLocks noGrp="1"/>
          </p:cNvSpPr>
          <p:nvPr>
            <p:ph type="ftr" sz="quarter" idx="12"/>
          </p:nvPr>
        </p:nvSpPr>
        <p:spPr/>
        <p:txBody>
          <a:bodyPr/>
          <a:lstStyle/>
          <a:p>
            <a:r>
              <a:rPr lang="en-US"/>
              <a:t>© 2020</a:t>
            </a:r>
          </a:p>
        </p:txBody>
      </p:sp>
      <p:sp>
        <p:nvSpPr>
          <p:cNvPr id="7" name="Slide Number Placeholder 6">
            <a:extLst>
              <a:ext uri="{FF2B5EF4-FFF2-40B4-BE49-F238E27FC236}">
                <a16:creationId xmlns:a16="http://schemas.microsoft.com/office/drawing/2014/main" id="{0041E21F-F1DA-9A4E-9717-FF660B7A64E3}"/>
              </a:ext>
            </a:extLst>
          </p:cNvPr>
          <p:cNvSpPr>
            <a:spLocks noGrp="1"/>
          </p:cNvSpPr>
          <p:nvPr>
            <p:ph type="sldNum" sz="quarter" idx="13"/>
          </p:nvPr>
        </p:nvSpPr>
        <p:spPr/>
        <p:txBody>
          <a:bodyPr/>
          <a:lstStyle/>
          <a:p>
            <a:fld id="{CDEE2954-54E9-4846-B9AA-9D6731F553AF}" type="slidenum">
              <a:rPr lang="en-US" smtClean="0"/>
              <a:pPr/>
              <a:t>25</a:t>
            </a:fld>
            <a:endParaRPr lang="en-US" dirty="0"/>
          </a:p>
        </p:txBody>
      </p:sp>
    </p:spTree>
    <p:extLst>
      <p:ext uri="{BB962C8B-B14F-4D97-AF65-F5344CB8AC3E}">
        <p14:creationId xmlns:p14="http://schemas.microsoft.com/office/powerpoint/2010/main" val="221209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2" dirty="0">
                <a:solidFill>
                  <a:srgbClr val="000000"/>
                </a:solidFill>
                <a:latin typeface="+mj-lt"/>
              </a:rPr>
              <a:t>Project Fiore Integration Partner End-to-End Program View</a:t>
            </a:r>
            <a:endParaRPr lang="en-US" sz="2002" dirty="0">
              <a:latin typeface="+mj-lt"/>
            </a:endParaRPr>
          </a:p>
        </p:txBody>
      </p:sp>
      <p:sp>
        <p:nvSpPr>
          <p:cNvPr id="80" name="Rectangle 79"/>
          <p:cNvSpPr/>
          <p:nvPr/>
        </p:nvSpPr>
        <p:spPr>
          <a:xfrm>
            <a:off x="398723" y="1288175"/>
            <a:ext cx="701207" cy="618118"/>
          </a:xfrm>
          <a:prstGeom prst="rect">
            <a:avLst/>
          </a:prstGeom>
        </p:spPr>
        <p:txBody>
          <a:bodyPr wrap="square" lIns="0" rIns="0">
            <a:spAutoFit/>
          </a:bodyPr>
          <a:lstStyle/>
          <a:p>
            <a:pPr>
              <a:spcBef>
                <a:spcPts val="600"/>
              </a:spcBef>
              <a:spcAft>
                <a:spcPts val="500"/>
              </a:spcAft>
            </a:pPr>
            <a:r>
              <a:rPr lang="en-US" sz="600" dirty="0">
                <a:latin typeface="+mj-lt"/>
              </a:rPr>
              <a:t>S1</a:t>
            </a:r>
          </a:p>
          <a:p>
            <a:r>
              <a:rPr lang="en-US" sz="600" dirty="0">
                <a:latin typeface="+mj-lt"/>
              </a:rPr>
              <a:t>Discovery</a:t>
            </a:r>
          </a:p>
          <a:p>
            <a:r>
              <a:rPr lang="en-US" sz="600" dirty="0">
                <a:latin typeface="+mj-lt"/>
              </a:rPr>
              <a:t>Environment Setup</a:t>
            </a:r>
          </a:p>
          <a:p>
            <a:r>
              <a:rPr lang="en-US" sz="600" dirty="0">
                <a:latin typeface="+mj-lt"/>
              </a:rPr>
              <a:t>F&amp;O Onboarding</a:t>
            </a:r>
          </a:p>
          <a:p>
            <a:r>
              <a:rPr lang="en-US" sz="600" dirty="0">
                <a:latin typeface="+mj-lt"/>
              </a:rPr>
              <a:t>Governance Design</a:t>
            </a:r>
          </a:p>
        </p:txBody>
      </p:sp>
      <p:graphicFrame>
        <p:nvGraphicFramePr>
          <p:cNvPr id="22" name="Table 21"/>
          <p:cNvGraphicFramePr>
            <a:graphicFrameLocks noGrp="1"/>
          </p:cNvGraphicFramePr>
          <p:nvPr/>
        </p:nvGraphicFramePr>
        <p:xfrm>
          <a:off x="336809" y="789251"/>
          <a:ext cx="8489140" cy="466677"/>
        </p:xfrm>
        <a:graphic>
          <a:graphicData uri="http://schemas.openxmlformats.org/drawingml/2006/table">
            <a:tbl>
              <a:tblPr firstRow="1" bandRow="1">
                <a:tableStyleId>{5C22544A-7EE6-4342-B048-85BDC9FD1C3A}</a:tableStyleId>
              </a:tblPr>
              <a:tblGrid>
                <a:gridCol w="385870">
                  <a:extLst>
                    <a:ext uri="{9D8B030D-6E8A-4147-A177-3AD203B41FA5}">
                      <a16:colId xmlns:a16="http://schemas.microsoft.com/office/drawing/2014/main" val="4229697725"/>
                    </a:ext>
                  </a:extLst>
                </a:gridCol>
                <a:gridCol w="385870">
                  <a:extLst>
                    <a:ext uri="{9D8B030D-6E8A-4147-A177-3AD203B41FA5}">
                      <a16:colId xmlns:a16="http://schemas.microsoft.com/office/drawing/2014/main" val="3233127069"/>
                    </a:ext>
                  </a:extLst>
                </a:gridCol>
                <a:gridCol w="385870">
                  <a:extLst>
                    <a:ext uri="{9D8B030D-6E8A-4147-A177-3AD203B41FA5}">
                      <a16:colId xmlns:a16="http://schemas.microsoft.com/office/drawing/2014/main" val="3086080853"/>
                    </a:ext>
                  </a:extLst>
                </a:gridCol>
                <a:gridCol w="385870">
                  <a:extLst>
                    <a:ext uri="{9D8B030D-6E8A-4147-A177-3AD203B41FA5}">
                      <a16:colId xmlns:a16="http://schemas.microsoft.com/office/drawing/2014/main" val="2418021418"/>
                    </a:ext>
                  </a:extLst>
                </a:gridCol>
                <a:gridCol w="385870">
                  <a:extLst>
                    <a:ext uri="{9D8B030D-6E8A-4147-A177-3AD203B41FA5}">
                      <a16:colId xmlns:a16="http://schemas.microsoft.com/office/drawing/2014/main" val="3923723052"/>
                    </a:ext>
                  </a:extLst>
                </a:gridCol>
                <a:gridCol w="385870">
                  <a:extLst>
                    <a:ext uri="{9D8B030D-6E8A-4147-A177-3AD203B41FA5}">
                      <a16:colId xmlns:a16="http://schemas.microsoft.com/office/drawing/2014/main" val="4027485890"/>
                    </a:ext>
                  </a:extLst>
                </a:gridCol>
                <a:gridCol w="385870">
                  <a:extLst>
                    <a:ext uri="{9D8B030D-6E8A-4147-A177-3AD203B41FA5}">
                      <a16:colId xmlns:a16="http://schemas.microsoft.com/office/drawing/2014/main" val="856814367"/>
                    </a:ext>
                  </a:extLst>
                </a:gridCol>
                <a:gridCol w="385870">
                  <a:extLst>
                    <a:ext uri="{9D8B030D-6E8A-4147-A177-3AD203B41FA5}">
                      <a16:colId xmlns:a16="http://schemas.microsoft.com/office/drawing/2014/main" val="3633896083"/>
                    </a:ext>
                  </a:extLst>
                </a:gridCol>
                <a:gridCol w="385870">
                  <a:extLst>
                    <a:ext uri="{9D8B030D-6E8A-4147-A177-3AD203B41FA5}">
                      <a16:colId xmlns:a16="http://schemas.microsoft.com/office/drawing/2014/main" val="3664992606"/>
                    </a:ext>
                  </a:extLst>
                </a:gridCol>
                <a:gridCol w="385870">
                  <a:extLst>
                    <a:ext uri="{9D8B030D-6E8A-4147-A177-3AD203B41FA5}">
                      <a16:colId xmlns:a16="http://schemas.microsoft.com/office/drawing/2014/main" val="840624301"/>
                    </a:ext>
                  </a:extLst>
                </a:gridCol>
                <a:gridCol w="385870">
                  <a:extLst>
                    <a:ext uri="{9D8B030D-6E8A-4147-A177-3AD203B41FA5}">
                      <a16:colId xmlns:a16="http://schemas.microsoft.com/office/drawing/2014/main" val="1141850413"/>
                    </a:ext>
                  </a:extLst>
                </a:gridCol>
                <a:gridCol w="385870">
                  <a:extLst>
                    <a:ext uri="{9D8B030D-6E8A-4147-A177-3AD203B41FA5}">
                      <a16:colId xmlns:a16="http://schemas.microsoft.com/office/drawing/2014/main" val="471734940"/>
                    </a:ext>
                  </a:extLst>
                </a:gridCol>
                <a:gridCol w="385870">
                  <a:extLst>
                    <a:ext uri="{9D8B030D-6E8A-4147-A177-3AD203B41FA5}">
                      <a16:colId xmlns:a16="http://schemas.microsoft.com/office/drawing/2014/main" val="2817776469"/>
                    </a:ext>
                  </a:extLst>
                </a:gridCol>
                <a:gridCol w="385870">
                  <a:extLst>
                    <a:ext uri="{9D8B030D-6E8A-4147-A177-3AD203B41FA5}">
                      <a16:colId xmlns:a16="http://schemas.microsoft.com/office/drawing/2014/main" val="4186709924"/>
                    </a:ext>
                  </a:extLst>
                </a:gridCol>
                <a:gridCol w="385870">
                  <a:extLst>
                    <a:ext uri="{9D8B030D-6E8A-4147-A177-3AD203B41FA5}">
                      <a16:colId xmlns:a16="http://schemas.microsoft.com/office/drawing/2014/main" val="277949020"/>
                    </a:ext>
                  </a:extLst>
                </a:gridCol>
                <a:gridCol w="385870">
                  <a:extLst>
                    <a:ext uri="{9D8B030D-6E8A-4147-A177-3AD203B41FA5}">
                      <a16:colId xmlns:a16="http://schemas.microsoft.com/office/drawing/2014/main" val="4149177809"/>
                    </a:ext>
                  </a:extLst>
                </a:gridCol>
                <a:gridCol w="385870">
                  <a:extLst>
                    <a:ext uri="{9D8B030D-6E8A-4147-A177-3AD203B41FA5}">
                      <a16:colId xmlns:a16="http://schemas.microsoft.com/office/drawing/2014/main" val="3742384133"/>
                    </a:ext>
                  </a:extLst>
                </a:gridCol>
                <a:gridCol w="385870">
                  <a:extLst>
                    <a:ext uri="{9D8B030D-6E8A-4147-A177-3AD203B41FA5}">
                      <a16:colId xmlns:a16="http://schemas.microsoft.com/office/drawing/2014/main" val="2074047669"/>
                    </a:ext>
                  </a:extLst>
                </a:gridCol>
                <a:gridCol w="385870">
                  <a:extLst>
                    <a:ext uri="{9D8B030D-6E8A-4147-A177-3AD203B41FA5}">
                      <a16:colId xmlns:a16="http://schemas.microsoft.com/office/drawing/2014/main" val="4239288322"/>
                    </a:ext>
                  </a:extLst>
                </a:gridCol>
                <a:gridCol w="385870">
                  <a:extLst>
                    <a:ext uri="{9D8B030D-6E8A-4147-A177-3AD203B41FA5}">
                      <a16:colId xmlns:a16="http://schemas.microsoft.com/office/drawing/2014/main" val="2131119880"/>
                    </a:ext>
                  </a:extLst>
                </a:gridCol>
                <a:gridCol w="385870">
                  <a:extLst>
                    <a:ext uri="{9D8B030D-6E8A-4147-A177-3AD203B41FA5}">
                      <a16:colId xmlns:a16="http://schemas.microsoft.com/office/drawing/2014/main" val="140744879"/>
                    </a:ext>
                  </a:extLst>
                </a:gridCol>
                <a:gridCol w="385870">
                  <a:extLst>
                    <a:ext uri="{9D8B030D-6E8A-4147-A177-3AD203B41FA5}">
                      <a16:colId xmlns:a16="http://schemas.microsoft.com/office/drawing/2014/main" val="2249172176"/>
                    </a:ext>
                  </a:extLst>
                </a:gridCol>
              </a:tblGrid>
              <a:tr h="185299">
                <a:tc gridSpan="2">
                  <a:txBody>
                    <a:bodyPr/>
                    <a:lstStyle/>
                    <a:p>
                      <a:pPr algn="ctr"/>
                      <a:r>
                        <a:rPr lang="en-US" sz="600" dirty="0">
                          <a:solidFill>
                            <a:schemeClr val="bg1"/>
                          </a:solidFill>
                          <a:latin typeface="+mj-lt"/>
                        </a:rPr>
                        <a:t>APRIL</a:t>
                      </a:r>
                    </a:p>
                  </a:txBody>
                  <a:tcPr marL="68580" marR="68580" marT="34290" marB="34290" anchor="b">
                    <a:solidFill>
                      <a:schemeClr val="tx1"/>
                    </a:solidFill>
                  </a:tcPr>
                </a:tc>
                <a:tc hMerge="1">
                  <a:txBody>
                    <a:bodyPr/>
                    <a:lstStyle/>
                    <a:p>
                      <a:pPr algn="ctr"/>
                      <a:endParaRPr lang="en-US" sz="600" dirty="0">
                        <a:solidFill>
                          <a:schemeClr val="bg1"/>
                        </a:solidFill>
                        <a:latin typeface="+mj-lt"/>
                      </a:endParaRPr>
                    </a:p>
                  </a:txBody>
                  <a:tcPr marL="68580" marR="68580" marT="34290" marB="34290" anchor="b">
                    <a:solidFill>
                      <a:schemeClr val="tx1"/>
                    </a:solidFill>
                  </a:tcPr>
                </a:tc>
                <a:tc gridSpan="4">
                  <a:txBody>
                    <a:bodyPr/>
                    <a:lstStyle/>
                    <a:p>
                      <a:pPr algn="ctr"/>
                      <a:r>
                        <a:rPr lang="en-US" sz="600" dirty="0">
                          <a:solidFill>
                            <a:schemeClr val="bg1"/>
                          </a:solidFill>
                          <a:latin typeface="+mj-lt"/>
                        </a:rPr>
                        <a:t>MAY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JUNE</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600" dirty="0">
                          <a:solidFill>
                            <a:schemeClr val="bg1"/>
                          </a:solidFill>
                          <a:latin typeface="+mj-lt"/>
                        </a:rPr>
                        <a:t>JULY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AUG</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2">
                  <a:txBody>
                    <a:bodyPr/>
                    <a:lstStyle/>
                    <a:p>
                      <a:pPr algn="ctr"/>
                      <a:r>
                        <a:rPr lang="en-US" sz="600" dirty="0">
                          <a:solidFill>
                            <a:schemeClr val="bg1"/>
                          </a:solidFill>
                          <a:latin typeface="+mj-lt"/>
                        </a:rPr>
                        <a:t>SEP</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extLst>
                  <a:ext uri="{0D108BD9-81ED-4DB2-BD59-A6C34878D82A}">
                    <a16:rowId xmlns:a16="http://schemas.microsoft.com/office/drawing/2014/main" val="1547355224"/>
                  </a:ext>
                </a:extLst>
              </a:tr>
              <a:tr h="281378">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27</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4</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18</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25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8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15</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22</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29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6 </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13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27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24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31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14</a:t>
                      </a:r>
                    </a:p>
                  </a:txBody>
                  <a:tcPr marL="68580" marR="68580" marT="34290" marB="34290" anchor="ctr">
                    <a:solidFill>
                      <a:schemeClr val="bg2">
                        <a:lumMod val="20000"/>
                        <a:lumOff val="80000"/>
                      </a:schemeClr>
                    </a:solidFill>
                  </a:tcPr>
                </a:tc>
                <a:extLst>
                  <a:ext uri="{0D108BD9-81ED-4DB2-BD59-A6C34878D82A}">
                    <a16:rowId xmlns:a16="http://schemas.microsoft.com/office/drawing/2014/main" val="3753951477"/>
                  </a:ext>
                </a:extLst>
              </a:tr>
            </a:tbl>
          </a:graphicData>
        </a:graphic>
      </p:graphicFrame>
      <p:graphicFrame>
        <p:nvGraphicFramePr>
          <p:cNvPr id="9" name="Table 8">
            <a:extLst>
              <a:ext uri="{FF2B5EF4-FFF2-40B4-BE49-F238E27FC236}">
                <a16:creationId xmlns:a16="http://schemas.microsoft.com/office/drawing/2014/main" id="{57E754FF-A4AC-F348-8B09-A77D061155E8}"/>
              </a:ext>
            </a:extLst>
          </p:cNvPr>
          <p:cNvGraphicFramePr>
            <a:graphicFrameLocks noGrp="1"/>
          </p:cNvGraphicFramePr>
          <p:nvPr/>
        </p:nvGraphicFramePr>
        <p:xfrm>
          <a:off x="17218" y="1273809"/>
          <a:ext cx="335096" cy="3423915"/>
        </p:xfrm>
        <a:graphic>
          <a:graphicData uri="http://schemas.openxmlformats.org/drawingml/2006/table">
            <a:tbl>
              <a:tblPr firstRow="1" bandRow="1">
                <a:tableStyleId>{2D5ABB26-0587-4C30-8999-92F81FD0307C}</a:tableStyleId>
              </a:tblPr>
              <a:tblGrid>
                <a:gridCol w="335096">
                  <a:extLst>
                    <a:ext uri="{9D8B030D-6E8A-4147-A177-3AD203B41FA5}">
                      <a16:colId xmlns:a16="http://schemas.microsoft.com/office/drawing/2014/main" val="202864645"/>
                    </a:ext>
                  </a:extLst>
                </a:gridCol>
              </a:tblGrid>
              <a:tr h="684783">
                <a:tc>
                  <a:txBody>
                    <a:bodyPr/>
                    <a:lstStyle/>
                    <a:p>
                      <a:pPr algn="ctr"/>
                      <a:r>
                        <a:rPr lang="en-US" sz="800" b="1" dirty="0"/>
                        <a:t>Foundation</a:t>
                      </a:r>
                    </a:p>
                  </a:txBody>
                  <a:tcPr vert="vert270" anchor="ctr"/>
                </a:tc>
                <a:extLst>
                  <a:ext uri="{0D108BD9-81ED-4DB2-BD59-A6C34878D82A}">
                    <a16:rowId xmlns:a16="http://schemas.microsoft.com/office/drawing/2014/main" val="3381198771"/>
                  </a:ext>
                </a:extLst>
              </a:tr>
              <a:tr h="684783">
                <a:tc>
                  <a:txBody>
                    <a:bodyPr/>
                    <a:lstStyle/>
                    <a:p>
                      <a:pPr algn="ctr"/>
                      <a:r>
                        <a:rPr lang="en-US" sz="800" b="1" dirty="0"/>
                        <a:t>Harmony</a:t>
                      </a:r>
                    </a:p>
                  </a:txBody>
                  <a:tcPr vert="vert270" anchor="ctr"/>
                </a:tc>
                <a:extLst>
                  <a:ext uri="{0D108BD9-81ED-4DB2-BD59-A6C34878D82A}">
                    <a16:rowId xmlns:a16="http://schemas.microsoft.com/office/drawing/2014/main" val="3357944576"/>
                  </a:ext>
                </a:extLst>
              </a:tr>
              <a:tr h="684783">
                <a:tc>
                  <a:txBody>
                    <a:bodyPr/>
                    <a:lstStyle/>
                    <a:p>
                      <a:pPr algn="ctr"/>
                      <a:r>
                        <a:rPr lang="en-US" sz="800" b="1" dirty="0"/>
                        <a:t>Wonder Woman</a:t>
                      </a:r>
                    </a:p>
                  </a:txBody>
                  <a:tcPr vert="vert270" anchor="ctr"/>
                </a:tc>
                <a:extLst>
                  <a:ext uri="{0D108BD9-81ED-4DB2-BD59-A6C34878D82A}">
                    <a16:rowId xmlns:a16="http://schemas.microsoft.com/office/drawing/2014/main" val="1076561760"/>
                  </a:ext>
                </a:extLst>
              </a:tr>
              <a:tr h="684783">
                <a:tc>
                  <a:txBody>
                    <a:bodyPr/>
                    <a:lstStyle/>
                    <a:p>
                      <a:pPr algn="ctr"/>
                      <a:r>
                        <a:rPr lang="en-US" sz="800" b="1" dirty="0"/>
                        <a:t>Walgreens Marketing</a:t>
                      </a:r>
                    </a:p>
                  </a:txBody>
                  <a:tcPr vert="vert270" anchor="ctr"/>
                </a:tc>
                <a:extLst>
                  <a:ext uri="{0D108BD9-81ED-4DB2-BD59-A6C34878D82A}">
                    <a16:rowId xmlns:a16="http://schemas.microsoft.com/office/drawing/2014/main" val="947628853"/>
                  </a:ext>
                </a:extLst>
              </a:tr>
              <a:tr h="684783">
                <a:tc>
                  <a:txBody>
                    <a:bodyPr/>
                    <a:lstStyle/>
                    <a:p>
                      <a:pPr algn="ctr"/>
                      <a:r>
                        <a:rPr lang="en-US" sz="800" b="1" dirty="0"/>
                        <a:t>Boots Marketing</a:t>
                      </a:r>
                    </a:p>
                  </a:txBody>
                  <a:tcPr vert="vert270" anchor="ctr"/>
                </a:tc>
                <a:extLst>
                  <a:ext uri="{0D108BD9-81ED-4DB2-BD59-A6C34878D82A}">
                    <a16:rowId xmlns:a16="http://schemas.microsoft.com/office/drawing/2014/main" val="3921346767"/>
                  </a:ext>
                </a:extLst>
              </a:tr>
            </a:tbl>
          </a:graphicData>
        </a:graphic>
      </p:graphicFrame>
      <p:cxnSp>
        <p:nvCxnSpPr>
          <p:cNvPr id="105" name="Straight Connector 104">
            <a:extLst>
              <a:ext uri="{FF2B5EF4-FFF2-40B4-BE49-F238E27FC236}">
                <a16:creationId xmlns:a16="http://schemas.microsoft.com/office/drawing/2014/main" id="{98156314-C3EE-CC4E-93FB-4EED3912627B}"/>
              </a:ext>
            </a:extLst>
          </p:cNvPr>
          <p:cNvCxnSpPr>
            <a:cxnSpLocks/>
          </p:cNvCxnSpPr>
          <p:nvPr/>
        </p:nvCxnSpPr>
        <p:spPr>
          <a:xfrm>
            <a:off x="328085" y="1300383"/>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36CEDE2-C1D6-524A-BC91-3B078EC97EC1}"/>
              </a:ext>
            </a:extLst>
          </p:cNvPr>
          <p:cNvCxnSpPr>
            <a:cxnSpLocks/>
          </p:cNvCxnSpPr>
          <p:nvPr/>
        </p:nvCxnSpPr>
        <p:spPr>
          <a:xfrm>
            <a:off x="328085" y="1986555"/>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B5A8A12-AAC4-0042-BC01-032BB8759F29}"/>
              </a:ext>
            </a:extLst>
          </p:cNvPr>
          <p:cNvCxnSpPr>
            <a:cxnSpLocks/>
          </p:cNvCxnSpPr>
          <p:nvPr/>
        </p:nvCxnSpPr>
        <p:spPr>
          <a:xfrm>
            <a:off x="328085" y="4045069"/>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D6995DF-68AA-F24A-B9B4-D403D82824CB}"/>
              </a:ext>
            </a:extLst>
          </p:cNvPr>
          <p:cNvCxnSpPr>
            <a:cxnSpLocks/>
          </p:cNvCxnSpPr>
          <p:nvPr/>
        </p:nvCxnSpPr>
        <p:spPr>
          <a:xfrm>
            <a:off x="328085" y="3358898"/>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3F08847-C39A-FF47-BCF9-0BB2757EE442}"/>
              </a:ext>
            </a:extLst>
          </p:cNvPr>
          <p:cNvCxnSpPr>
            <a:cxnSpLocks/>
          </p:cNvCxnSpPr>
          <p:nvPr/>
        </p:nvCxnSpPr>
        <p:spPr>
          <a:xfrm>
            <a:off x="328085" y="2672726"/>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16EE36-4A28-9E4F-9853-422FF0C16BD4}"/>
              </a:ext>
            </a:extLst>
          </p:cNvPr>
          <p:cNvCxnSpPr>
            <a:cxnSpLocks/>
          </p:cNvCxnSpPr>
          <p:nvPr/>
        </p:nvCxnSpPr>
        <p:spPr>
          <a:xfrm flipV="1">
            <a:off x="422267" y="1465963"/>
            <a:ext cx="64008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1823791D-E11D-B445-AA1B-B9E4B8C08F0C}"/>
              </a:ext>
            </a:extLst>
          </p:cNvPr>
          <p:cNvSpPr/>
          <p:nvPr/>
        </p:nvSpPr>
        <p:spPr>
          <a:xfrm>
            <a:off x="1113182" y="1286150"/>
            <a:ext cx="748748" cy="710451"/>
          </a:xfrm>
          <a:prstGeom prst="rect">
            <a:avLst/>
          </a:prstGeom>
        </p:spPr>
        <p:txBody>
          <a:bodyPr wrap="square" lIns="0" rIns="0">
            <a:spAutoFit/>
          </a:bodyPr>
          <a:lstStyle/>
          <a:p>
            <a:pPr>
              <a:spcBef>
                <a:spcPts val="600"/>
              </a:spcBef>
              <a:spcAft>
                <a:spcPts val="500"/>
              </a:spcAft>
            </a:pPr>
            <a:r>
              <a:rPr lang="en-US" sz="600" dirty="0">
                <a:latin typeface="+mj-lt"/>
              </a:rPr>
              <a:t>S2</a:t>
            </a:r>
          </a:p>
          <a:p>
            <a:r>
              <a:rPr lang="en-US" sz="600" dirty="0">
                <a:latin typeface="+mj-lt"/>
              </a:rPr>
              <a:t>Architecture</a:t>
            </a:r>
          </a:p>
          <a:p>
            <a:r>
              <a:rPr lang="en-US" sz="600" dirty="0" err="1">
                <a:latin typeface="+mj-lt"/>
              </a:rPr>
              <a:t>Integ</a:t>
            </a:r>
            <a:r>
              <a:rPr lang="en-US" sz="600" dirty="0">
                <a:latin typeface="+mj-lt"/>
              </a:rPr>
              <a:t>. Blueprinting</a:t>
            </a:r>
          </a:p>
          <a:p>
            <a:r>
              <a:rPr lang="en-US" sz="600" dirty="0">
                <a:latin typeface="+mj-lt"/>
              </a:rPr>
              <a:t>CI Blueprinting</a:t>
            </a:r>
          </a:p>
          <a:p>
            <a:r>
              <a:rPr lang="en-US" sz="600" dirty="0">
                <a:latin typeface="+mj-lt"/>
              </a:rPr>
              <a:t>Adobe Blueprinting</a:t>
            </a:r>
          </a:p>
          <a:p>
            <a:r>
              <a:rPr lang="en-US" sz="600" dirty="0">
                <a:latin typeface="+mj-lt"/>
              </a:rPr>
              <a:t>Establish MPO</a:t>
            </a:r>
          </a:p>
        </p:txBody>
      </p:sp>
      <p:cxnSp>
        <p:nvCxnSpPr>
          <p:cNvPr id="112" name="Straight Connector 111">
            <a:extLst>
              <a:ext uri="{FF2B5EF4-FFF2-40B4-BE49-F238E27FC236}">
                <a16:creationId xmlns:a16="http://schemas.microsoft.com/office/drawing/2014/main" id="{8A3536E4-1A70-F746-9212-6720D4733A48}"/>
              </a:ext>
            </a:extLst>
          </p:cNvPr>
          <p:cNvCxnSpPr>
            <a:cxnSpLocks/>
          </p:cNvCxnSpPr>
          <p:nvPr/>
        </p:nvCxnSpPr>
        <p:spPr>
          <a:xfrm>
            <a:off x="1136727" y="146596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F3675BBC-FD3C-D54D-8D79-159015F1877C}"/>
              </a:ext>
            </a:extLst>
          </p:cNvPr>
          <p:cNvSpPr/>
          <p:nvPr/>
        </p:nvSpPr>
        <p:spPr>
          <a:xfrm>
            <a:off x="1886261" y="1288730"/>
            <a:ext cx="748748" cy="710451"/>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Configuration</a:t>
            </a:r>
          </a:p>
          <a:p>
            <a:r>
              <a:rPr lang="en-US" sz="600" dirty="0">
                <a:latin typeface="+mj-lt"/>
              </a:rPr>
              <a:t>Data Modeling</a:t>
            </a:r>
          </a:p>
          <a:p>
            <a:r>
              <a:rPr lang="en-US" sz="600" dirty="0">
                <a:latin typeface="+mj-lt"/>
              </a:rPr>
              <a:t>Security Review</a:t>
            </a:r>
          </a:p>
          <a:p>
            <a:r>
              <a:rPr lang="en-US" sz="600" dirty="0">
                <a:latin typeface="+mj-lt"/>
              </a:rPr>
              <a:t>Blueprint Approval</a:t>
            </a:r>
          </a:p>
          <a:p>
            <a:r>
              <a:rPr lang="en-US" sz="600" dirty="0">
                <a:latin typeface="+mj-lt"/>
              </a:rPr>
              <a:t>OCM Blueprinting</a:t>
            </a:r>
          </a:p>
        </p:txBody>
      </p:sp>
      <p:cxnSp>
        <p:nvCxnSpPr>
          <p:cNvPr id="114" name="Straight Connector 113">
            <a:extLst>
              <a:ext uri="{FF2B5EF4-FFF2-40B4-BE49-F238E27FC236}">
                <a16:creationId xmlns:a16="http://schemas.microsoft.com/office/drawing/2014/main" id="{A4A67EC0-1707-8041-94A6-70475CBBD246}"/>
              </a:ext>
            </a:extLst>
          </p:cNvPr>
          <p:cNvCxnSpPr>
            <a:cxnSpLocks/>
          </p:cNvCxnSpPr>
          <p:nvPr/>
        </p:nvCxnSpPr>
        <p:spPr>
          <a:xfrm>
            <a:off x="1909806" y="146596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945113E2-1F41-574A-82F7-6CE0509A6DE1}"/>
              </a:ext>
            </a:extLst>
          </p:cNvPr>
          <p:cNvSpPr/>
          <p:nvPr/>
        </p:nvSpPr>
        <p:spPr>
          <a:xfrm>
            <a:off x="2674896" y="1986555"/>
            <a:ext cx="748748" cy="618118"/>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CI Profile Unification</a:t>
            </a:r>
          </a:p>
          <a:p>
            <a:r>
              <a:rPr lang="en-US" sz="600" dirty="0">
                <a:latin typeface="+mj-lt"/>
              </a:rPr>
              <a:t>CI Data Ingestion</a:t>
            </a:r>
          </a:p>
          <a:p>
            <a:r>
              <a:rPr lang="en-US" sz="600" dirty="0">
                <a:latin typeface="+mj-lt"/>
              </a:rPr>
              <a:t>F&amp;O Config Build</a:t>
            </a:r>
          </a:p>
          <a:p>
            <a:endParaRPr lang="en-US" sz="600" dirty="0">
              <a:latin typeface="+mj-lt"/>
            </a:endParaRPr>
          </a:p>
        </p:txBody>
      </p:sp>
      <p:cxnSp>
        <p:nvCxnSpPr>
          <p:cNvPr id="124" name="Straight Connector 123">
            <a:extLst>
              <a:ext uri="{FF2B5EF4-FFF2-40B4-BE49-F238E27FC236}">
                <a16:creationId xmlns:a16="http://schemas.microsoft.com/office/drawing/2014/main" id="{9ADDC555-F83D-C84E-9F13-D5A0A5A79950}"/>
              </a:ext>
            </a:extLst>
          </p:cNvPr>
          <p:cNvCxnSpPr>
            <a:cxnSpLocks/>
          </p:cNvCxnSpPr>
          <p:nvPr/>
        </p:nvCxnSpPr>
        <p:spPr>
          <a:xfrm>
            <a:off x="2698441"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B5D9DA1-3867-6B40-AB5F-FD3D6AE2AA7F}"/>
              </a:ext>
            </a:extLst>
          </p:cNvPr>
          <p:cNvSpPr/>
          <p:nvPr/>
        </p:nvSpPr>
        <p:spPr>
          <a:xfrm>
            <a:off x="1886745" y="1986555"/>
            <a:ext cx="748748" cy="525785"/>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System Design</a:t>
            </a:r>
          </a:p>
          <a:p>
            <a:r>
              <a:rPr lang="en-US" sz="600" dirty="0"/>
              <a:t>Story Elaboration</a:t>
            </a:r>
          </a:p>
          <a:p>
            <a:r>
              <a:rPr lang="en-US" sz="600" dirty="0"/>
              <a:t>Backlog Grooming</a:t>
            </a:r>
          </a:p>
        </p:txBody>
      </p:sp>
      <p:cxnSp>
        <p:nvCxnSpPr>
          <p:cNvPr id="126" name="Straight Connector 125">
            <a:extLst>
              <a:ext uri="{FF2B5EF4-FFF2-40B4-BE49-F238E27FC236}">
                <a16:creationId xmlns:a16="http://schemas.microsoft.com/office/drawing/2014/main" id="{4C85034E-B881-1F48-AB94-8BA61BBDDE2E}"/>
              </a:ext>
            </a:extLst>
          </p:cNvPr>
          <p:cNvCxnSpPr>
            <a:cxnSpLocks/>
          </p:cNvCxnSpPr>
          <p:nvPr/>
        </p:nvCxnSpPr>
        <p:spPr>
          <a:xfrm>
            <a:off x="1910289" y="2163331"/>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BC6C555B-AB61-034E-A267-AAF8D42FA6A1}"/>
              </a:ext>
            </a:extLst>
          </p:cNvPr>
          <p:cNvSpPr/>
          <p:nvPr/>
        </p:nvSpPr>
        <p:spPr>
          <a:xfrm>
            <a:off x="3461227" y="1986555"/>
            <a:ext cx="748748" cy="618118"/>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latin typeface="+mj-lt"/>
              </a:rPr>
              <a:t>Domain API Profile</a:t>
            </a:r>
          </a:p>
          <a:p>
            <a:r>
              <a:rPr lang="en-US" sz="600" dirty="0">
                <a:latin typeface="+mj-lt"/>
              </a:rPr>
              <a:t>CI Data Ingestion</a:t>
            </a:r>
          </a:p>
          <a:p>
            <a:r>
              <a:rPr lang="en-US" sz="600" dirty="0">
                <a:latin typeface="+mj-lt"/>
              </a:rPr>
              <a:t>F&amp;O Submaster &amp; Sales Order Setup</a:t>
            </a:r>
          </a:p>
        </p:txBody>
      </p:sp>
      <p:cxnSp>
        <p:nvCxnSpPr>
          <p:cNvPr id="128" name="Straight Connector 127">
            <a:extLst>
              <a:ext uri="{FF2B5EF4-FFF2-40B4-BE49-F238E27FC236}">
                <a16:creationId xmlns:a16="http://schemas.microsoft.com/office/drawing/2014/main" id="{1F7C6F2C-759F-2048-A717-CE1AB690BBA4}"/>
              </a:ext>
            </a:extLst>
          </p:cNvPr>
          <p:cNvCxnSpPr>
            <a:cxnSpLocks/>
          </p:cNvCxnSpPr>
          <p:nvPr/>
        </p:nvCxnSpPr>
        <p:spPr>
          <a:xfrm>
            <a:off x="3484772"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169E1C15-3A84-2D4D-BAC2-EA265D4ACB65}"/>
              </a:ext>
            </a:extLst>
          </p:cNvPr>
          <p:cNvSpPr/>
          <p:nvPr/>
        </p:nvSpPr>
        <p:spPr>
          <a:xfrm>
            <a:off x="4233520" y="1986555"/>
            <a:ext cx="748748" cy="525785"/>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latin typeface="+mj-lt"/>
              </a:rPr>
              <a:t>OMS Service Bus</a:t>
            </a:r>
          </a:p>
          <a:p>
            <a:r>
              <a:rPr lang="en-US" sz="600" dirty="0">
                <a:latin typeface="+mj-lt"/>
              </a:rPr>
              <a:t>Unified Profile API</a:t>
            </a:r>
          </a:p>
          <a:p>
            <a:r>
              <a:rPr lang="en-US" sz="600" dirty="0">
                <a:latin typeface="+mj-lt"/>
              </a:rPr>
              <a:t>CI Segments Config</a:t>
            </a:r>
          </a:p>
        </p:txBody>
      </p:sp>
      <p:cxnSp>
        <p:nvCxnSpPr>
          <p:cNvPr id="130" name="Straight Connector 129">
            <a:extLst>
              <a:ext uri="{FF2B5EF4-FFF2-40B4-BE49-F238E27FC236}">
                <a16:creationId xmlns:a16="http://schemas.microsoft.com/office/drawing/2014/main" id="{FB7B4F9D-E56C-F54D-B3C6-DCDD01AE2EAB}"/>
              </a:ext>
            </a:extLst>
          </p:cNvPr>
          <p:cNvCxnSpPr>
            <a:cxnSpLocks/>
          </p:cNvCxnSpPr>
          <p:nvPr/>
        </p:nvCxnSpPr>
        <p:spPr>
          <a:xfrm>
            <a:off x="4257065"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59452D14-E7E9-5942-9CE1-C932DC667BFF}"/>
              </a:ext>
            </a:extLst>
          </p:cNvPr>
          <p:cNvSpPr/>
          <p:nvPr/>
        </p:nvSpPr>
        <p:spPr>
          <a:xfrm>
            <a:off x="5005813" y="1986555"/>
            <a:ext cx="748748" cy="525785"/>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latin typeface="+mj-lt"/>
              </a:rPr>
              <a:t>Domain API</a:t>
            </a:r>
          </a:p>
          <a:p>
            <a:r>
              <a:rPr lang="en-US" sz="600" dirty="0">
                <a:latin typeface="+mj-lt"/>
              </a:rPr>
              <a:t>CI Outbound </a:t>
            </a:r>
            <a:r>
              <a:rPr lang="en-US" sz="600" dirty="0" err="1">
                <a:latin typeface="+mj-lt"/>
              </a:rPr>
              <a:t>Integ</a:t>
            </a:r>
            <a:r>
              <a:rPr lang="en-US" sz="600" dirty="0">
                <a:latin typeface="+mj-lt"/>
              </a:rPr>
              <a:t>.</a:t>
            </a:r>
          </a:p>
          <a:p>
            <a:r>
              <a:rPr lang="en-US" sz="600" dirty="0">
                <a:latin typeface="+mj-lt"/>
              </a:rPr>
              <a:t>Sales Order API</a:t>
            </a:r>
          </a:p>
        </p:txBody>
      </p:sp>
      <p:cxnSp>
        <p:nvCxnSpPr>
          <p:cNvPr id="132" name="Straight Connector 131">
            <a:extLst>
              <a:ext uri="{FF2B5EF4-FFF2-40B4-BE49-F238E27FC236}">
                <a16:creationId xmlns:a16="http://schemas.microsoft.com/office/drawing/2014/main" id="{9A1E2C1A-5AAF-7A4D-B626-27F854CD7E0A}"/>
              </a:ext>
            </a:extLst>
          </p:cNvPr>
          <p:cNvCxnSpPr>
            <a:cxnSpLocks/>
          </p:cNvCxnSpPr>
          <p:nvPr/>
        </p:nvCxnSpPr>
        <p:spPr>
          <a:xfrm>
            <a:off x="5029358"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C79824FE-C873-C945-A37F-A41487831EAD}"/>
              </a:ext>
            </a:extLst>
          </p:cNvPr>
          <p:cNvSpPr/>
          <p:nvPr/>
        </p:nvSpPr>
        <p:spPr>
          <a:xfrm>
            <a:off x="5776285" y="1986555"/>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Upstream to CI/OMS System Flow</a:t>
            </a:r>
          </a:p>
          <a:p>
            <a:r>
              <a:rPr lang="en-US" sz="600" dirty="0">
                <a:latin typeface="+mj-lt"/>
              </a:rPr>
              <a:t>Regression &amp; Performance Testing</a:t>
            </a:r>
          </a:p>
          <a:p>
            <a:r>
              <a:rPr lang="en-US" sz="600" dirty="0">
                <a:latin typeface="+mj-lt"/>
              </a:rPr>
              <a:t>UAT Support</a:t>
            </a:r>
          </a:p>
          <a:p>
            <a:endParaRPr lang="en-US" sz="600" dirty="0">
              <a:latin typeface="+mj-lt"/>
            </a:endParaRPr>
          </a:p>
        </p:txBody>
      </p:sp>
      <p:cxnSp>
        <p:nvCxnSpPr>
          <p:cNvPr id="134" name="Straight Connector 133">
            <a:extLst>
              <a:ext uri="{FF2B5EF4-FFF2-40B4-BE49-F238E27FC236}">
                <a16:creationId xmlns:a16="http://schemas.microsoft.com/office/drawing/2014/main" id="{4E3A3338-F0B1-7E47-8638-988626C0C2D3}"/>
              </a:ext>
            </a:extLst>
          </p:cNvPr>
          <p:cNvCxnSpPr>
            <a:cxnSpLocks/>
          </p:cNvCxnSpPr>
          <p:nvPr/>
        </p:nvCxnSpPr>
        <p:spPr>
          <a:xfrm>
            <a:off x="5799831" y="2163331"/>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2BB8B3D-0301-EF4B-9D15-0365165C27C8}"/>
              </a:ext>
            </a:extLst>
          </p:cNvPr>
          <p:cNvSpPr/>
          <p:nvPr/>
        </p:nvSpPr>
        <p:spPr>
          <a:xfrm>
            <a:off x="6548579" y="1986555"/>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38" name="Straight Connector 137">
            <a:extLst>
              <a:ext uri="{FF2B5EF4-FFF2-40B4-BE49-F238E27FC236}">
                <a16:creationId xmlns:a16="http://schemas.microsoft.com/office/drawing/2014/main" id="{A1F8B89F-634B-954A-A03E-B5870BD37195}"/>
              </a:ext>
            </a:extLst>
          </p:cNvPr>
          <p:cNvCxnSpPr>
            <a:cxnSpLocks/>
          </p:cNvCxnSpPr>
          <p:nvPr/>
        </p:nvCxnSpPr>
        <p:spPr>
          <a:xfrm>
            <a:off x="7344418"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EB7AAC-3566-E24E-A0EC-40F82CDAA6B1}"/>
              </a:ext>
            </a:extLst>
          </p:cNvPr>
          <p:cNvSpPr/>
          <p:nvPr/>
        </p:nvSpPr>
        <p:spPr>
          <a:xfrm>
            <a:off x="7336730" y="1986555"/>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sp>
        <p:nvSpPr>
          <p:cNvPr id="17" name="Diamond 16">
            <a:extLst>
              <a:ext uri="{FF2B5EF4-FFF2-40B4-BE49-F238E27FC236}">
                <a16:creationId xmlns:a16="http://schemas.microsoft.com/office/drawing/2014/main" id="{28F21A9B-4AF7-2F4F-8718-885BC12FDE4F}"/>
              </a:ext>
            </a:extLst>
          </p:cNvPr>
          <p:cNvSpPr/>
          <p:nvPr/>
        </p:nvSpPr>
        <p:spPr>
          <a:xfrm>
            <a:off x="8421944" y="2104856"/>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0" name="Rectangle 139">
            <a:extLst>
              <a:ext uri="{FF2B5EF4-FFF2-40B4-BE49-F238E27FC236}">
                <a16:creationId xmlns:a16="http://schemas.microsoft.com/office/drawing/2014/main" id="{713DB95C-F7F0-964E-920C-6286F546768F}"/>
              </a:ext>
            </a:extLst>
          </p:cNvPr>
          <p:cNvSpPr/>
          <p:nvPr/>
        </p:nvSpPr>
        <p:spPr>
          <a:xfrm>
            <a:off x="2674412" y="2641737"/>
            <a:ext cx="748748" cy="525785"/>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API-SVOC </a:t>
            </a:r>
          </a:p>
          <a:p>
            <a:r>
              <a:rPr lang="en-US" sz="600" dirty="0">
                <a:latin typeface="+mj-lt"/>
              </a:rPr>
              <a:t>Data Ingest–SVOC Profile </a:t>
            </a:r>
            <a:r>
              <a:rPr lang="en-US" sz="600" dirty="0" err="1">
                <a:latin typeface="+mj-lt"/>
              </a:rPr>
              <a:t>Unif</a:t>
            </a:r>
            <a:r>
              <a:rPr lang="en-US" sz="600" dirty="0">
                <a:latin typeface="+mj-lt"/>
              </a:rPr>
              <a:t>–SVOC </a:t>
            </a:r>
          </a:p>
        </p:txBody>
      </p:sp>
      <p:cxnSp>
        <p:nvCxnSpPr>
          <p:cNvPr id="141" name="Straight Connector 140">
            <a:extLst>
              <a:ext uri="{FF2B5EF4-FFF2-40B4-BE49-F238E27FC236}">
                <a16:creationId xmlns:a16="http://schemas.microsoft.com/office/drawing/2014/main" id="{B4A3FD1F-9E49-B84C-BACF-464E2C5FB606}"/>
              </a:ext>
            </a:extLst>
          </p:cNvPr>
          <p:cNvCxnSpPr>
            <a:cxnSpLocks/>
          </p:cNvCxnSpPr>
          <p:nvPr/>
        </p:nvCxnSpPr>
        <p:spPr>
          <a:xfrm>
            <a:off x="2697957"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28546CC5-2A0D-8446-86CC-EAD38567E4DC}"/>
              </a:ext>
            </a:extLst>
          </p:cNvPr>
          <p:cNvSpPr/>
          <p:nvPr/>
        </p:nvSpPr>
        <p:spPr>
          <a:xfrm>
            <a:off x="1886261" y="2641737"/>
            <a:ext cx="748748" cy="525785"/>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System Design</a:t>
            </a:r>
          </a:p>
          <a:p>
            <a:r>
              <a:rPr lang="en-US" sz="600" dirty="0"/>
              <a:t>Story Elaboration</a:t>
            </a:r>
          </a:p>
          <a:p>
            <a:r>
              <a:rPr lang="en-US" sz="600" dirty="0"/>
              <a:t>Backlog Grooming</a:t>
            </a:r>
          </a:p>
        </p:txBody>
      </p:sp>
      <p:cxnSp>
        <p:nvCxnSpPr>
          <p:cNvPr id="143" name="Straight Connector 142">
            <a:extLst>
              <a:ext uri="{FF2B5EF4-FFF2-40B4-BE49-F238E27FC236}">
                <a16:creationId xmlns:a16="http://schemas.microsoft.com/office/drawing/2014/main" id="{00FE2190-15B8-4C4A-8E7D-AA08A9B4D041}"/>
              </a:ext>
            </a:extLst>
          </p:cNvPr>
          <p:cNvCxnSpPr>
            <a:cxnSpLocks/>
          </p:cNvCxnSpPr>
          <p:nvPr/>
        </p:nvCxnSpPr>
        <p:spPr>
          <a:xfrm>
            <a:off x="1909805" y="2811959"/>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FE28D40A-FA32-DF41-B6C3-C8932C45E2D2}"/>
              </a:ext>
            </a:extLst>
          </p:cNvPr>
          <p:cNvSpPr/>
          <p:nvPr/>
        </p:nvSpPr>
        <p:spPr>
          <a:xfrm>
            <a:off x="3460743" y="2641737"/>
            <a:ext cx="748748" cy="618118"/>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API–CRM/Mobile </a:t>
            </a:r>
          </a:p>
          <a:p>
            <a:r>
              <a:rPr lang="en-US" sz="600" dirty="0"/>
              <a:t>Data Ingest–Mobile Profile </a:t>
            </a:r>
            <a:r>
              <a:rPr lang="en-US" sz="600" dirty="0" err="1"/>
              <a:t>Unif</a:t>
            </a:r>
            <a:r>
              <a:rPr lang="en-US" sz="600" dirty="0"/>
              <a:t>–CRM &amp; Mobile</a:t>
            </a:r>
          </a:p>
        </p:txBody>
      </p:sp>
      <p:cxnSp>
        <p:nvCxnSpPr>
          <p:cNvPr id="145" name="Straight Connector 144">
            <a:extLst>
              <a:ext uri="{FF2B5EF4-FFF2-40B4-BE49-F238E27FC236}">
                <a16:creationId xmlns:a16="http://schemas.microsoft.com/office/drawing/2014/main" id="{01F7D34E-8398-5C43-B736-97BF4710DFB6}"/>
              </a:ext>
            </a:extLst>
          </p:cNvPr>
          <p:cNvCxnSpPr>
            <a:cxnSpLocks/>
          </p:cNvCxnSpPr>
          <p:nvPr/>
        </p:nvCxnSpPr>
        <p:spPr>
          <a:xfrm>
            <a:off x="3484288"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264ADE4-E452-9945-A60D-49545F6D1B78}"/>
              </a:ext>
            </a:extLst>
          </p:cNvPr>
          <p:cNvSpPr/>
          <p:nvPr/>
        </p:nvSpPr>
        <p:spPr>
          <a:xfrm>
            <a:off x="4233036" y="2641737"/>
            <a:ext cx="748748" cy="525785"/>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API–CM/DB</a:t>
            </a:r>
          </a:p>
          <a:p>
            <a:r>
              <a:rPr lang="en-US" sz="600" dirty="0"/>
              <a:t>Data Ingest.–CM/DB CI Measure/Segment</a:t>
            </a:r>
          </a:p>
        </p:txBody>
      </p:sp>
      <p:cxnSp>
        <p:nvCxnSpPr>
          <p:cNvPr id="147" name="Straight Connector 146">
            <a:extLst>
              <a:ext uri="{FF2B5EF4-FFF2-40B4-BE49-F238E27FC236}">
                <a16:creationId xmlns:a16="http://schemas.microsoft.com/office/drawing/2014/main" id="{F0EEAF1D-0BC8-C641-9468-11DECD121FE1}"/>
              </a:ext>
            </a:extLst>
          </p:cNvPr>
          <p:cNvCxnSpPr>
            <a:cxnSpLocks/>
          </p:cNvCxnSpPr>
          <p:nvPr/>
        </p:nvCxnSpPr>
        <p:spPr>
          <a:xfrm>
            <a:off x="4256581"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0B176EE9-F587-F54D-93F3-E7CF285C17C7}"/>
              </a:ext>
            </a:extLst>
          </p:cNvPr>
          <p:cNvSpPr/>
          <p:nvPr/>
        </p:nvSpPr>
        <p:spPr>
          <a:xfrm>
            <a:off x="5005329" y="2641737"/>
            <a:ext cx="748748" cy="525785"/>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API–Demographics</a:t>
            </a:r>
          </a:p>
          <a:p>
            <a:r>
              <a:rPr lang="en-US" sz="600" dirty="0"/>
              <a:t>Ingest.–Data Lake</a:t>
            </a:r>
          </a:p>
          <a:p>
            <a:r>
              <a:rPr lang="en-US" sz="600" dirty="0"/>
              <a:t>Outbound–PII/non</a:t>
            </a:r>
          </a:p>
        </p:txBody>
      </p:sp>
      <p:cxnSp>
        <p:nvCxnSpPr>
          <p:cNvPr id="149" name="Straight Connector 148">
            <a:extLst>
              <a:ext uri="{FF2B5EF4-FFF2-40B4-BE49-F238E27FC236}">
                <a16:creationId xmlns:a16="http://schemas.microsoft.com/office/drawing/2014/main" id="{50A37765-AB65-7A45-B042-6EE504A8149A}"/>
              </a:ext>
            </a:extLst>
          </p:cNvPr>
          <p:cNvCxnSpPr>
            <a:cxnSpLocks/>
          </p:cNvCxnSpPr>
          <p:nvPr/>
        </p:nvCxnSpPr>
        <p:spPr>
          <a:xfrm>
            <a:off x="5028874"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D147279-C605-EA4F-A0BE-F9C74F3D592B}"/>
              </a:ext>
            </a:extLst>
          </p:cNvPr>
          <p:cNvSpPr/>
          <p:nvPr/>
        </p:nvSpPr>
        <p:spPr>
          <a:xfrm>
            <a:off x="5775801" y="2641737"/>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Upstream to CI/OMS System Flow</a:t>
            </a:r>
          </a:p>
          <a:p>
            <a:r>
              <a:rPr lang="en-US" sz="600" dirty="0">
                <a:latin typeface="+mj-lt"/>
              </a:rPr>
              <a:t>SIT Regression &amp; Performance Testing</a:t>
            </a:r>
          </a:p>
          <a:p>
            <a:r>
              <a:rPr lang="en-US" sz="600" dirty="0">
                <a:latin typeface="+mj-lt"/>
              </a:rPr>
              <a:t>UAT Support</a:t>
            </a:r>
          </a:p>
          <a:p>
            <a:endParaRPr lang="en-US" sz="600" dirty="0">
              <a:latin typeface="+mj-lt"/>
            </a:endParaRPr>
          </a:p>
        </p:txBody>
      </p:sp>
      <p:cxnSp>
        <p:nvCxnSpPr>
          <p:cNvPr id="151" name="Straight Connector 150">
            <a:extLst>
              <a:ext uri="{FF2B5EF4-FFF2-40B4-BE49-F238E27FC236}">
                <a16:creationId xmlns:a16="http://schemas.microsoft.com/office/drawing/2014/main" id="{1F85CD0F-55EE-4549-B3F6-608255B43806}"/>
              </a:ext>
            </a:extLst>
          </p:cNvPr>
          <p:cNvCxnSpPr>
            <a:cxnSpLocks/>
          </p:cNvCxnSpPr>
          <p:nvPr/>
        </p:nvCxnSpPr>
        <p:spPr>
          <a:xfrm>
            <a:off x="5799347" y="2811959"/>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AD9EBA47-FFDC-7547-9A7D-2BEB73EDA8FE}"/>
              </a:ext>
            </a:extLst>
          </p:cNvPr>
          <p:cNvSpPr/>
          <p:nvPr/>
        </p:nvSpPr>
        <p:spPr>
          <a:xfrm>
            <a:off x="6548095" y="264173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54" name="Straight Connector 153">
            <a:extLst>
              <a:ext uri="{FF2B5EF4-FFF2-40B4-BE49-F238E27FC236}">
                <a16:creationId xmlns:a16="http://schemas.microsoft.com/office/drawing/2014/main" id="{CE604C52-513F-D449-8DD7-9382C7D6FE7A}"/>
              </a:ext>
            </a:extLst>
          </p:cNvPr>
          <p:cNvCxnSpPr>
            <a:cxnSpLocks/>
          </p:cNvCxnSpPr>
          <p:nvPr/>
        </p:nvCxnSpPr>
        <p:spPr>
          <a:xfrm>
            <a:off x="7343934"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1914D308-35D3-FB46-84F3-08D34A553C2D}"/>
              </a:ext>
            </a:extLst>
          </p:cNvPr>
          <p:cNvSpPr/>
          <p:nvPr/>
        </p:nvSpPr>
        <p:spPr>
          <a:xfrm>
            <a:off x="7336246" y="2641737"/>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cxnSp>
        <p:nvCxnSpPr>
          <p:cNvPr id="157" name="Straight Connector 156">
            <a:extLst>
              <a:ext uri="{FF2B5EF4-FFF2-40B4-BE49-F238E27FC236}">
                <a16:creationId xmlns:a16="http://schemas.microsoft.com/office/drawing/2014/main" id="{DE8B282C-868D-1A4E-85A3-C481B8647401}"/>
              </a:ext>
            </a:extLst>
          </p:cNvPr>
          <p:cNvCxnSpPr>
            <a:cxnSpLocks/>
          </p:cNvCxnSpPr>
          <p:nvPr/>
        </p:nvCxnSpPr>
        <p:spPr>
          <a:xfrm>
            <a:off x="8102568"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3B93618-6CF4-9C4C-8221-4E2971183C15}"/>
              </a:ext>
            </a:extLst>
          </p:cNvPr>
          <p:cNvSpPr/>
          <p:nvPr/>
        </p:nvSpPr>
        <p:spPr>
          <a:xfrm>
            <a:off x="8094880" y="1986555"/>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59" name="Diamond 158">
            <a:extLst>
              <a:ext uri="{FF2B5EF4-FFF2-40B4-BE49-F238E27FC236}">
                <a16:creationId xmlns:a16="http://schemas.microsoft.com/office/drawing/2014/main" id="{22EBC597-6419-A846-8BA9-E4D55BEA7FD8}"/>
              </a:ext>
            </a:extLst>
          </p:cNvPr>
          <p:cNvSpPr/>
          <p:nvPr/>
        </p:nvSpPr>
        <p:spPr>
          <a:xfrm>
            <a:off x="8429632" y="2753484"/>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60" name="Straight Connector 159">
            <a:extLst>
              <a:ext uri="{FF2B5EF4-FFF2-40B4-BE49-F238E27FC236}">
                <a16:creationId xmlns:a16="http://schemas.microsoft.com/office/drawing/2014/main" id="{A5BC0462-00DB-2B48-A1D9-41959C789C82}"/>
              </a:ext>
            </a:extLst>
          </p:cNvPr>
          <p:cNvCxnSpPr>
            <a:cxnSpLocks/>
          </p:cNvCxnSpPr>
          <p:nvPr/>
        </p:nvCxnSpPr>
        <p:spPr>
          <a:xfrm>
            <a:off x="8110256"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A3DA9A4-DA3C-6C45-9738-D2A803514903}"/>
              </a:ext>
            </a:extLst>
          </p:cNvPr>
          <p:cNvSpPr/>
          <p:nvPr/>
        </p:nvSpPr>
        <p:spPr>
          <a:xfrm>
            <a:off x="8102568" y="2641737"/>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62" name="Rectangle 161">
            <a:extLst>
              <a:ext uri="{FF2B5EF4-FFF2-40B4-BE49-F238E27FC236}">
                <a16:creationId xmlns:a16="http://schemas.microsoft.com/office/drawing/2014/main" id="{D33893F6-6D82-F943-BEDD-BF203B1FEB4F}"/>
              </a:ext>
            </a:extLst>
          </p:cNvPr>
          <p:cNvSpPr/>
          <p:nvPr/>
        </p:nvSpPr>
        <p:spPr>
          <a:xfrm>
            <a:off x="2674412" y="3315484"/>
            <a:ext cx="748748" cy="710451"/>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ACC–Schema</a:t>
            </a:r>
          </a:p>
          <a:p>
            <a:r>
              <a:rPr lang="en-US" sz="600" dirty="0">
                <a:latin typeface="+mj-lt"/>
              </a:rPr>
              <a:t>AEM–Components</a:t>
            </a:r>
          </a:p>
          <a:p>
            <a:r>
              <a:rPr lang="en-US" sz="600" dirty="0">
                <a:latin typeface="+mj-lt"/>
              </a:rPr>
              <a:t>AEM–Email Temp.</a:t>
            </a:r>
          </a:p>
          <a:p>
            <a:r>
              <a:rPr lang="en-US" sz="600" dirty="0">
                <a:latin typeface="+mj-lt"/>
              </a:rPr>
              <a:t>AA/ACC </a:t>
            </a:r>
            <a:r>
              <a:rPr lang="en-US" sz="600" dirty="0" err="1">
                <a:latin typeface="+mj-lt"/>
              </a:rPr>
              <a:t>Integ</a:t>
            </a:r>
            <a:r>
              <a:rPr lang="en-US" sz="600" dirty="0">
                <a:latin typeface="+mj-lt"/>
              </a:rPr>
              <a:t>,</a:t>
            </a:r>
          </a:p>
          <a:p>
            <a:r>
              <a:rPr lang="en-US" sz="600" dirty="0">
                <a:latin typeface="+mj-lt"/>
              </a:rPr>
              <a:t>API–Stub Delivery</a:t>
            </a:r>
          </a:p>
        </p:txBody>
      </p:sp>
      <p:cxnSp>
        <p:nvCxnSpPr>
          <p:cNvPr id="163" name="Straight Connector 162">
            <a:extLst>
              <a:ext uri="{FF2B5EF4-FFF2-40B4-BE49-F238E27FC236}">
                <a16:creationId xmlns:a16="http://schemas.microsoft.com/office/drawing/2014/main" id="{3A503105-668A-0349-B33A-C9CD9EA170E2}"/>
              </a:ext>
            </a:extLst>
          </p:cNvPr>
          <p:cNvCxnSpPr>
            <a:cxnSpLocks/>
          </p:cNvCxnSpPr>
          <p:nvPr/>
        </p:nvCxnSpPr>
        <p:spPr>
          <a:xfrm>
            <a:off x="2697957"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6C7115F5-3481-8D45-ACE7-F4353931CFBE}"/>
              </a:ext>
            </a:extLst>
          </p:cNvPr>
          <p:cNvSpPr/>
          <p:nvPr/>
        </p:nvSpPr>
        <p:spPr>
          <a:xfrm>
            <a:off x="1886261" y="3315484"/>
            <a:ext cx="748748" cy="618118"/>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ACC–Metadata</a:t>
            </a:r>
          </a:p>
          <a:p>
            <a:r>
              <a:rPr lang="en-US" sz="600" dirty="0"/>
              <a:t>Launch–Config</a:t>
            </a:r>
          </a:p>
          <a:p>
            <a:r>
              <a:rPr lang="en-US" sz="600" dirty="0"/>
              <a:t>CI–Story Elaboration</a:t>
            </a:r>
          </a:p>
          <a:p>
            <a:r>
              <a:rPr lang="en-US" sz="600" dirty="0"/>
              <a:t>API–</a:t>
            </a:r>
            <a:r>
              <a:rPr lang="en-US" sz="600" dirty="0" err="1"/>
              <a:t>Integ</a:t>
            </a:r>
            <a:r>
              <a:rPr lang="en-US" sz="600" dirty="0"/>
              <a:t>. Spec</a:t>
            </a:r>
          </a:p>
        </p:txBody>
      </p:sp>
      <p:cxnSp>
        <p:nvCxnSpPr>
          <p:cNvPr id="165" name="Straight Connector 164">
            <a:extLst>
              <a:ext uri="{FF2B5EF4-FFF2-40B4-BE49-F238E27FC236}">
                <a16:creationId xmlns:a16="http://schemas.microsoft.com/office/drawing/2014/main" id="{859CCFAC-D2F7-3042-91FC-927C4D1C62C5}"/>
              </a:ext>
            </a:extLst>
          </p:cNvPr>
          <p:cNvCxnSpPr>
            <a:cxnSpLocks/>
          </p:cNvCxnSpPr>
          <p:nvPr/>
        </p:nvCxnSpPr>
        <p:spPr>
          <a:xfrm>
            <a:off x="1909805" y="3485706"/>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668FA3ED-853C-EB42-9872-34B6AFAE50C7}"/>
              </a:ext>
            </a:extLst>
          </p:cNvPr>
          <p:cNvSpPr/>
          <p:nvPr/>
        </p:nvSpPr>
        <p:spPr>
          <a:xfrm>
            <a:off x="3460743" y="3315484"/>
            <a:ext cx="748748" cy="710451"/>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ACC–Folders</a:t>
            </a:r>
          </a:p>
          <a:p>
            <a:r>
              <a:rPr lang="en-US" sz="600" dirty="0"/>
              <a:t>AAM–Integrations</a:t>
            </a:r>
          </a:p>
          <a:p>
            <a:r>
              <a:rPr lang="en-US" sz="600" dirty="0"/>
              <a:t>AEM–Exp. Fragments</a:t>
            </a:r>
          </a:p>
          <a:p>
            <a:r>
              <a:rPr lang="en-US" sz="600" dirty="0"/>
              <a:t>AAM/AT Integration</a:t>
            </a:r>
          </a:p>
          <a:p>
            <a:r>
              <a:rPr lang="en-US" sz="600" dirty="0"/>
              <a:t>CI–Prep Segments </a:t>
            </a:r>
          </a:p>
        </p:txBody>
      </p:sp>
      <p:cxnSp>
        <p:nvCxnSpPr>
          <p:cNvPr id="167" name="Straight Connector 166">
            <a:extLst>
              <a:ext uri="{FF2B5EF4-FFF2-40B4-BE49-F238E27FC236}">
                <a16:creationId xmlns:a16="http://schemas.microsoft.com/office/drawing/2014/main" id="{0C7BEA9F-5609-6A47-A820-9BDD87B94C0F}"/>
              </a:ext>
            </a:extLst>
          </p:cNvPr>
          <p:cNvCxnSpPr>
            <a:cxnSpLocks/>
          </p:cNvCxnSpPr>
          <p:nvPr/>
        </p:nvCxnSpPr>
        <p:spPr>
          <a:xfrm>
            <a:off x="3484288"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7C4D945F-F1B3-6B42-8ECA-82405F949A6E}"/>
              </a:ext>
            </a:extLst>
          </p:cNvPr>
          <p:cNvSpPr/>
          <p:nvPr/>
        </p:nvSpPr>
        <p:spPr>
          <a:xfrm>
            <a:off x="4233036" y="3315484"/>
            <a:ext cx="748748" cy="710451"/>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AAM–Data Enable</a:t>
            </a:r>
          </a:p>
          <a:p>
            <a:r>
              <a:rPr lang="en-US" sz="600" dirty="0"/>
              <a:t>AEM–Workflow</a:t>
            </a:r>
          </a:p>
          <a:p>
            <a:r>
              <a:rPr lang="en-US" sz="600" dirty="0"/>
              <a:t>AEM–Asset Cleanup</a:t>
            </a:r>
          </a:p>
          <a:p>
            <a:r>
              <a:rPr lang="en-US" sz="600" dirty="0"/>
              <a:t>AT–Design </a:t>
            </a:r>
            <a:r>
              <a:rPr lang="en-US" sz="600" dirty="0" err="1"/>
              <a:t>Exper</a:t>
            </a:r>
            <a:r>
              <a:rPr lang="en-US" sz="600" dirty="0"/>
              <a:t>.</a:t>
            </a:r>
          </a:p>
          <a:p>
            <a:r>
              <a:rPr lang="en-US" sz="600" dirty="0"/>
              <a:t>API– SIT Ready</a:t>
            </a:r>
          </a:p>
        </p:txBody>
      </p:sp>
      <p:cxnSp>
        <p:nvCxnSpPr>
          <p:cNvPr id="169" name="Straight Connector 168">
            <a:extLst>
              <a:ext uri="{FF2B5EF4-FFF2-40B4-BE49-F238E27FC236}">
                <a16:creationId xmlns:a16="http://schemas.microsoft.com/office/drawing/2014/main" id="{8C34361A-2251-AA4F-AF70-00FF7003143E}"/>
              </a:ext>
            </a:extLst>
          </p:cNvPr>
          <p:cNvCxnSpPr>
            <a:cxnSpLocks/>
          </p:cNvCxnSpPr>
          <p:nvPr/>
        </p:nvCxnSpPr>
        <p:spPr>
          <a:xfrm>
            <a:off x="4256581"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FCBEFE1-2570-B04C-A414-F7B5CA4BE2BC}"/>
              </a:ext>
            </a:extLst>
          </p:cNvPr>
          <p:cNvSpPr/>
          <p:nvPr/>
        </p:nvSpPr>
        <p:spPr>
          <a:xfrm>
            <a:off x="5005329" y="3315484"/>
            <a:ext cx="748748" cy="525785"/>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AEM – Content Sync</a:t>
            </a:r>
          </a:p>
          <a:p>
            <a:r>
              <a:rPr lang="en-US" sz="600" dirty="0"/>
              <a:t>AT–Mail/Web Target</a:t>
            </a:r>
          </a:p>
          <a:p>
            <a:r>
              <a:rPr lang="en-US" sz="600" dirty="0"/>
              <a:t>CI–Predict. Intel.</a:t>
            </a:r>
          </a:p>
        </p:txBody>
      </p:sp>
      <p:cxnSp>
        <p:nvCxnSpPr>
          <p:cNvPr id="171" name="Straight Connector 170">
            <a:extLst>
              <a:ext uri="{FF2B5EF4-FFF2-40B4-BE49-F238E27FC236}">
                <a16:creationId xmlns:a16="http://schemas.microsoft.com/office/drawing/2014/main" id="{BC65342C-3648-A248-8481-6B80938A9934}"/>
              </a:ext>
            </a:extLst>
          </p:cNvPr>
          <p:cNvCxnSpPr>
            <a:cxnSpLocks/>
          </p:cNvCxnSpPr>
          <p:nvPr/>
        </p:nvCxnSpPr>
        <p:spPr>
          <a:xfrm>
            <a:off x="5028874"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BA1F1CEF-D287-5C45-B43E-93548C090EDD}"/>
              </a:ext>
            </a:extLst>
          </p:cNvPr>
          <p:cNvSpPr/>
          <p:nvPr/>
        </p:nvSpPr>
        <p:spPr>
          <a:xfrm>
            <a:off x="5775801" y="3315484"/>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AEC SIT +UAT Support</a:t>
            </a:r>
          </a:p>
          <a:p>
            <a:r>
              <a:rPr lang="en-US" sz="600" dirty="0">
                <a:latin typeface="+mj-lt"/>
              </a:rPr>
              <a:t>AA–Dashboard Development</a:t>
            </a:r>
          </a:p>
          <a:p>
            <a:r>
              <a:rPr lang="en-US" sz="600" dirty="0">
                <a:latin typeface="+mj-lt"/>
              </a:rPr>
              <a:t>CI–Data Access to AEC</a:t>
            </a:r>
          </a:p>
          <a:p>
            <a:r>
              <a:rPr lang="en-US" sz="600" dirty="0">
                <a:latin typeface="+mj-lt"/>
              </a:rPr>
              <a:t>API–Test Data Ready</a:t>
            </a:r>
          </a:p>
        </p:txBody>
      </p:sp>
      <p:cxnSp>
        <p:nvCxnSpPr>
          <p:cNvPr id="173" name="Straight Connector 172">
            <a:extLst>
              <a:ext uri="{FF2B5EF4-FFF2-40B4-BE49-F238E27FC236}">
                <a16:creationId xmlns:a16="http://schemas.microsoft.com/office/drawing/2014/main" id="{1856CF57-5E2A-304E-A6A0-09E313E60B13}"/>
              </a:ext>
            </a:extLst>
          </p:cNvPr>
          <p:cNvCxnSpPr>
            <a:cxnSpLocks/>
          </p:cNvCxnSpPr>
          <p:nvPr/>
        </p:nvCxnSpPr>
        <p:spPr>
          <a:xfrm>
            <a:off x="5799347" y="3485706"/>
            <a:ext cx="145809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700CFB46-FF96-3145-AADA-260FF1D251C2}"/>
              </a:ext>
            </a:extLst>
          </p:cNvPr>
          <p:cNvSpPr/>
          <p:nvPr/>
        </p:nvSpPr>
        <p:spPr>
          <a:xfrm>
            <a:off x="6548095" y="3315484"/>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76" name="Straight Connector 175">
            <a:extLst>
              <a:ext uri="{FF2B5EF4-FFF2-40B4-BE49-F238E27FC236}">
                <a16:creationId xmlns:a16="http://schemas.microsoft.com/office/drawing/2014/main" id="{40CFF62D-214E-E541-999F-EFC12894FFC3}"/>
              </a:ext>
            </a:extLst>
          </p:cNvPr>
          <p:cNvCxnSpPr>
            <a:cxnSpLocks/>
          </p:cNvCxnSpPr>
          <p:nvPr/>
        </p:nvCxnSpPr>
        <p:spPr>
          <a:xfrm>
            <a:off x="7343934"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6B477375-576F-3644-A9B6-05FB02346CEF}"/>
              </a:ext>
            </a:extLst>
          </p:cNvPr>
          <p:cNvSpPr/>
          <p:nvPr/>
        </p:nvSpPr>
        <p:spPr>
          <a:xfrm>
            <a:off x="7336246" y="3315484"/>
            <a:ext cx="748748" cy="710451"/>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a:p>
            <a:r>
              <a:rPr lang="en-US" sz="600" dirty="0">
                <a:latin typeface="+mj-lt"/>
              </a:rPr>
              <a:t>AEM – Assets Publishing</a:t>
            </a:r>
          </a:p>
          <a:p>
            <a:r>
              <a:rPr lang="en-US" sz="600" dirty="0">
                <a:latin typeface="+mj-lt"/>
              </a:rPr>
              <a:t>CI/API–UAT + Prod Environment Ready</a:t>
            </a:r>
          </a:p>
        </p:txBody>
      </p:sp>
      <p:sp>
        <p:nvSpPr>
          <p:cNvPr id="178" name="Diamond 177">
            <a:extLst>
              <a:ext uri="{FF2B5EF4-FFF2-40B4-BE49-F238E27FC236}">
                <a16:creationId xmlns:a16="http://schemas.microsoft.com/office/drawing/2014/main" id="{E1F4C288-345A-E44C-A9CA-87ED88269D65}"/>
              </a:ext>
            </a:extLst>
          </p:cNvPr>
          <p:cNvSpPr/>
          <p:nvPr/>
        </p:nvSpPr>
        <p:spPr>
          <a:xfrm>
            <a:off x="8429632" y="3427231"/>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79" name="Straight Connector 178">
            <a:extLst>
              <a:ext uri="{FF2B5EF4-FFF2-40B4-BE49-F238E27FC236}">
                <a16:creationId xmlns:a16="http://schemas.microsoft.com/office/drawing/2014/main" id="{3DFFDEDA-A81E-AD49-B648-0B06DF0BF5F8}"/>
              </a:ext>
            </a:extLst>
          </p:cNvPr>
          <p:cNvCxnSpPr>
            <a:cxnSpLocks/>
          </p:cNvCxnSpPr>
          <p:nvPr/>
        </p:nvCxnSpPr>
        <p:spPr>
          <a:xfrm>
            <a:off x="8110256"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83933FF8-2E5A-8F4C-85AD-82D6DAD93BD8}"/>
              </a:ext>
            </a:extLst>
          </p:cNvPr>
          <p:cNvSpPr/>
          <p:nvPr/>
        </p:nvSpPr>
        <p:spPr>
          <a:xfrm>
            <a:off x="8102568" y="3314400"/>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81" name="Rectangle 180">
            <a:extLst>
              <a:ext uri="{FF2B5EF4-FFF2-40B4-BE49-F238E27FC236}">
                <a16:creationId xmlns:a16="http://schemas.microsoft.com/office/drawing/2014/main" id="{00FE7B31-6457-ED40-877B-EC0A59E69655}"/>
              </a:ext>
            </a:extLst>
          </p:cNvPr>
          <p:cNvSpPr/>
          <p:nvPr/>
        </p:nvSpPr>
        <p:spPr>
          <a:xfrm>
            <a:off x="2674412" y="4045069"/>
            <a:ext cx="748748" cy="433452"/>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ACC–Schema</a:t>
            </a:r>
          </a:p>
          <a:p>
            <a:r>
              <a:rPr lang="en-US" sz="600" dirty="0">
                <a:latin typeface="+mj-lt"/>
              </a:rPr>
              <a:t>API–Stub Delivery</a:t>
            </a:r>
          </a:p>
        </p:txBody>
      </p:sp>
      <p:cxnSp>
        <p:nvCxnSpPr>
          <p:cNvPr id="182" name="Straight Connector 181">
            <a:extLst>
              <a:ext uri="{FF2B5EF4-FFF2-40B4-BE49-F238E27FC236}">
                <a16:creationId xmlns:a16="http://schemas.microsoft.com/office/drawing/2014/main" id="{AE16AA1D-6169-A14A-B5C3-0BDECA79439B}"/>
              </a:ext>
            </a:extLst>
          </p:cNvPr>
          <p:cNvCxnSpPr>
            <a:cxnSpLocks/>
          </p:cNvCxnSpPr>
          <p:nvPr/>
        </p:nvCxnSpPr>
        <p:spPr>
          <a:xfrm>
            <a:off x="2697957"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463D6F35-92F2-D64D-9C78-AE93657441F0}"/>
              </a:ext>
            </a:extLst>
          </p:cNvPr>
          <p:cNvSpPr/>
          <p:nvPr/>
        </p:nvSpPr>
        <p:spPr>
          <a:xfrm>
            <a:off x="1886261" y="4045069"/>
            <a:ext cx="748748" cy="618118"/>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ACC–Metadata</a:t>
            </a:r>
          </a:p>
          <a:p>
            <a:r>
              <a:rPr lang="en-US" sz="600" dirty="0"/>
              <a:t>Launch–Config</a:t>
            </a:r>
          </a:p>
          <a:p>
            <a:r>
              <a:rPr lang="en-US" sz="600" dirty="0"/>
              <a:t>CI–Story Elaboration</a:t>
            </a:r>
          </a:p>
          <a:p>
            <a:r>
              <a:rPr lang="en-US" sz="600" dirty="0"/>
              <a:t>API–</a:t>
            </a:r>
            <a:r>
              <a:rPr lang="en-US" sz="600" dirty="0" err="1"/>
              <a:t>Integ</a:t>
            </a:r>
            <a:r>
              <a:rPr lang="en-US" sz="600" dirty="0"/>
              <a:t>. Spec</a:t>
            </a:r>
          </a:p>
        </p:txBody>
      </p:sp>
      <p:cxnSp>
        <p:nvCxnSpPr>
          <p:cNvPr id="184" name="Straight Connector 183">
            <a:extLst>
              <a:ext uri="{FF2B5EF4-FFF2-40B4-BE49-F238E27FC236}">
                <a16:creationId xmlns:a16="http://schemas.microsoft.com/office/drawing/2014/main" id="{2EC4BB59-8DAA-B546-9C95-A0612B4DF80A}"/>
              </a:ext>
            </a:extLst>
          </p:cNvPr>
          <p:cNvCxnSpPr>
            <a:cxnSpLocks/>
          </p:cNvCxnSpPr>
          <p:nvPr/>
        </p:nvCxnSpPr>
        <p:spPr>
          <a:xfrm>
            <a:off x="1909805" y="4215291"/>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8A3D34D-844D-0849-8277-D77A3D1EF2AD}"/>
              </a:ext>
            </a:extLst>
          </p:cNvPr>
          <p:cNvSpPr/>
          <p:nvPr/>
        </p:nvSpPr>
        <p:spPr>
          <a:xfrm>
            <a:off x="3460743" y="4045069"/>
            <a:ext cx="748748" cy="710451"/>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ACC–Folders</a:t>
            </a:r>
          </a:p>
          <a:p>
            <a:r>
              <a:rPr lang="en-US" sz="600" dirty="0"/>
              <a:t>AEM–Components </a:t>
            </a:r>
          </a:p>
          <a:p>
            <a:r>
              <a:rPr lang="en-US" sz="600" dirty="0"/>
              <a:t>AEM–Exp. Fragments</a:t>
            </a:r>
          </a:p>
          <a:p>
            <a:r>
              <a:rPr lang="en-US" sz="600" dirty="0"/>
              <a:t>AAM/AT Integration</a:t>
            </a:r>
          </a:p>
          <a:p>
            <a:r>
              <a:rPr lang="en-US" sz="600" dirty="0"/>
              <a:t>CI–Prep Segments </a:t>
            </a:r>
          </a:p>
        </p:txBody>
      </p:sp>
      <p:cxnSp>
        <p:nvCxnSpPr>
          <p:cNvPr id="186" name="Straight Connector 185">
            <a:extLst>
              <a:ext uri="{FF2B5EF4-FFF2-40B4-BE49-F238E27FC236}">
                <a16:creationId xmlns:a16="http://schemas.microsoft.com/office/drawing/2014/main" id="{722CC373-1116-9F4E-9DCC-E3283390A5A7}"/>
              </a:ext>
            </a:extLst>
          </p:cNvPr>
          <p:cNvCxnSpPr>
            <a:cxnSpLocks/>
          </p:cNvCxnSpPr>
          <p:nvPr/>
        </p:nvCxnSpPr>
        <p:spPr>
          <a:xfrm>
            <a:off x="3484288"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187DA874-B550-014E-8294-347528976068}"/>
              </a:ext>
            </a:extLst>
          </p:cNvPr>
          <p:cNvSpPr/>
          <p:nvPr/>
        </p:nvSpPr>
        <p:spPr>
          <a:xfrm>
            <a:off x="4233036" y="4045069"/>
            <a:ext cx="748748" cy="618118"/>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AAM–Data Enable</a:t>
            </a:r>
          </a:p>
          <a:p>
            <a:r>
              <a:rPr lang="en-US" sz="600" dirty="0"/>
              <a:t>AEM–Workflow</a:t>
            </a:r>
          </a:p>
          <a:p>
            <a:r>
              <a:rPr lang="en-US" sz="600" dirty="0"/>
              <a:t>AA–Funnel Tagging</a:t>
            </a:r>
          </a:p>
          <a:p>
            <a:r>
              <a:rPr lang="en-US" sz="600" dirty="0"/>
              <a:t>API–SIT Ready</a:t>
            </a:r>
          </a:p>
        </p:txBody>
      </p:sp>
      <p:cxnSp>
        <p:nvCxnSpPr>
          <p:cNvPr id="188" name="Straight Connector 187">
            <a:extLst>
              <a:ext uri="{FF2B5EF4-FFF2-40B4-BE49-F238E27FC236}">
                <a16:creationId xmlns:a16="http://schemas.microsoft.com/office/drawing/2014/main" id="{F01D819B-554D-1B4C-A08B-AD49A552BD23}"/>
              </a:ext>
            </a:extLst>
          </p:cNvPr>
          <p:cNvCxnSpPr>
            <a:cxnSpLocks/>
          </p:cNvCxnSpPr>
          <p:nvPr/>
        </p:nvCxnSpPr>
        <p:spPr>
          <a:xfrm>
            <a:off x="4256581"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AF903959-5EF5-6847-B99F-3EE8F6BF77A6}"/>
              </a:ext>
            </a:extLst>
          </p:cNvPr>
          <p:cNvSpPr/>
          <p:nvPr/>
        </p:nvSpPr>
        <p:spPr>
          <a:xfrm>
            <a:off x="5005329" y="4045069"/>
            <a:ext cx="748748" cy="433452"/>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AEM – Content Sync</a:t>
            </a:r>
          </a:p>
          <a:p>
            <a:r>
              <a:rPr lang="en-US" sz="600" dirty="0"/>
              <a:t>CI–Predict. Intel.</a:t>
            </a:r>
          </a:p>
        </p:txBody>
      </p:sp>
      <p:cxnSp>
        <p:nvCxnSpPr>
          <p:cNvPr id="190" name="Straight Connector 189">
            <a:extLst>
              <a:ext uri="{FF2B5EF4-FFF2-40B4-BE49-F238E27FC236}">
                <a16:creationId xmlns:a16="http://schemas.microsoft.com/office/drawing/2014/main" id="{BB111B37-5107-D241-A616-48E9F11A93C1}"/>
              </a:ext>
            </a:extLst>
          </p:cNvPr>
          <p:cNvCxnSpPr>
            <a:cxnSpLocks/>
          </p:cNvCxnSpPr>
          <p:nvPr/>
        </p:nvCxnSpPr>
        <p:spPr>
          <a:xfrm>
            <a:off x="5028874"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ED8F7DF9-FCF0-454D-BB29-45E2F0D4B233}"/>
              </a:ext>
            </a:extLst>
          </p:cNvPr>
          <p:cNvSpPr/>
          <p:nvPr/>
        </p:nvSpPr>
        <p:spPr>
          <a:xfrm>
            <a:off x="5775801" y="4045069"/>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AEC SIT +UAT Support</a:t>
            </a:r>
          </a:p>
          <a:p>
            <a:r>
              <a:rPr lang="en-US" sz="600" dirty="0">
                <a:latin typeface="+mj-lt"/>
              </a:rPr>
              <a:t>AA–Dashboard Development</a:t>
            </a:r>
          </a:p>
          <a:p>
            <a:r>
              <a:rPr lang="en-US" sz="600" dirty="0">
                <a:latin typeface="+mj-lt"/>
              </a:rPr>
              <a:t>CI–Data Access to AEC</a:t>
            </a:r>
          </a:p>
          <a:p>
            <a:r>
              <a:rPr lang="en-US" sz="600" dirty="0">
                <a:latin typeface="+mj-lt"/>
              </a:rPr>
              <a:t>API–Test Data Ready</a:t>
            </a:r>
          </a:p>
        </p:txBody>
      </p:sp>
      <p:cxnSp>
        <p:nvCxnSpPr>
          <p:cNvPr id="192" name="Straight Connector 191">
            <a:extLst>
              <a:ext uri="{FF2B5EF4-FFF2-40B4-BE49-F238E27FC236}">
                <a16:creationId xmlns:a16="http://schemas.microsoft.com/office/drawing/2014/main" id="{C7BE8D06-9730-314D-AE31-7B5C8C85A86A}"/>
              </a:ext>
            </a:extLst>
          </p:cNvPr>
          <p:cNvCxnSpPr>
            <a:cxnSpLocks/>
          </p:cNvCxnSpPr>
          <p:nvPr/>
        </p:nvCxnSpPr>
        <p:spPr>
          <a:xfrm>
            <a:off x="5799347" y="4215291"/>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BD39361A-9B0B-1846-AA30-74156A96954C}"/>
              </a:ext>
            </a:extLst>
          </p:cNvPr>
          <p:cNvSpPr/>
          <p:nvPr/>
        </p:nvSpPr>
        <p:spPr>
          <a:xfrm>
            <a:off x="6548095" y="4045069"/>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95" name="Straight Connector 194">
            <a:extLst>
              <a:ext uri="{FF2B5EF4-FFF2-40B4-BE49-F238E27FC236}">
                <a16:creationId xmlns:a16="http://schemas.microsoft.com/office/drawing/2014/main" id="{F70A3ED1-9959-8947-9B09-46E4884BE573}"/>
              </a:ext>
            </a:extLst>
          </p:cNvPr>
          <p:cNvCxnSpPr>
            <a:cxnSpLocks/>
          </p:cNvCxnSpPr>
          <p:nvPr/>
        </p:nvCxnSpPr>
        <p:spPr>
          <a:xfrm>
            <a:off x="7343934"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27463A7-EF17-954D-AE71-63B68FF73181}"/>
              </a:ext>
            </a:extLst>
          </p:cNvPr>
          <p:cNvSpPr/>
          <p:nvPr/>
        </p:nvSpPr>
        <p:spPr>
          <a:xfrm>
            <a:off x="7336246" y="4045069"/>
            <a:ext cx="748748" cy="710451"/>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a:p>
            <a:r>
              <a:rPr lang="en-US" sz="600" dirty="0">
                <a:latin typeface="+mj-lt"/>
              </a:rPr>
              <a:t>AEM – Assets Publishing</a:t>
            </a:r>
          </a:p>
          <a:p>
            <a:r>
              <a:rPr lang="en-US" sz="600" dirty="0">
                <a:latin typeface="+mj-lt"/>
              </a:rPr>
              <a:t>CI/API–UAT + Prod Environment Ready</a:t>
            </a:r>
          </a:p>
        </p:txBody>
      </p:sp>
      <p:sp>
        <p:nvSpPr>
          <p:cNvPr id="197" name="Diamond 196">
            <a:extLst>
              <a:ext uri="{FF2B5EF4-FFF2-40B4-BE49-F238E27FC236}">
                <a16:creationId xmlns:a16="http://schemas.microsoft.com/office/drawing/2014/main" id="{8452A53E-4FAB-0C4C-89DA-9300DAAEA2DE}"/>
              </a:ext>
            </a:extLst>
          </p:cNvPr>
          <p:cNvSpPr/>
          <p:nvPr/>
        </p:nvSpPr>
        <p:spPr>
          <a:xfrm>
            <a:off x="8429632" y="4156816"/>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98" name="Straight Connector 197">
            <a:extLst>
              <a:ext uri="{FF2B5EF4-FFF2-40B4-BE49-F238E27FC236}">
                <a16:creationId xmlns:a16="http://schemas.microsoft.com/office/drawing/2014/main" id="{6814CD09-10BB-4B48-B5D3-7CC8C539625E}"/>
              </a:ext>
            </a:extLst>
          </p:cNvPr>
          <p:cNvCxnSpPr>
            <a:cxnSpLocks/>
          </p:cNvCxnSpPr>
          <p:nvPr/>
        </p:nvCxnSpPr>
        <p:spPr>
          <a:xfrm>
            <a:off x="8110256"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0AD1ECCE-8CE6-8E40-8E3C-F83FDC18A46E}"/>
              </a:ext>
            </a:extLst>
          </p:cNvPr>
          <p:cNvSpPr/>
          <p:nvPr/>
        </p:nvSpPr>
        <p:spPr>
          <a:xfrm>
            <a:off x="8102568" y="4043985"/>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cxnSp>
        <p:nvCxnSpPr>
          <p:cNvPr id="203" name="Straight Connector 202">
            <a:extLst>
              <a:ext uri="{FF2B5EF4-FFF2-40B4-BE49-F238E27FC236}">
                <a16:creationId xmlns:a16="http://schemas.microsoft.com/office/drawing/2014/main" id="{8EA2931F-70CA-1440-9413-FA522C653809}"/>
              </a:ext>
            </a:extLst>
          </p:cNvPr>
          <p:cNvCxnSpPr>
            <a:cxnSpLocks/>
          </p:cNvCxnSpPr>
          <p:nvPr/>
        </p:nvCxnSpPr>
        <p:spPr>
          <a:xfrm>
            <a:off x="2697957" y="1465963"/>
            <a:ext cx="5331777"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5B26D9DB-A4B6-D54D-AC7E-C2ABBF364856}"/>
              </a:ext>
            </a:extLst>
          </p:cNvPr>
          <p:cNvSpPr/>
          <p:nvPr/>
        </p:nvSpPr>
        <p:spPr>
          <a:xfrm>
            <a:off x="2722617" y="1306380"/>
            <a:ext cx="6103330" cy="433452"/>
          </a:xfrm>
          <a:prstGeom prst="rect">
            <a:avLst/>
          </a:prstGeom>
        </p:spPr>
        <p:txBody>
          <a:bodyPr wrap="square" lIns="0" rIns="0">
            <a:spAutoFit/>
          </a:bodyPr>
          <a:lstStyle/>
          <a:p>
            <a:pPr algn="ctr">
              <a:spcBef>
                <a:spcPts val="600"/>
              </a:spcBef>
              <a:spcAft>
                <a:spcPts val="500"/>
              </a:spcAft>
            </a:pPr>
            <a:endParaRPr lang="en-US" sz="600" dirty="0">
              <a:latin typeface="+mj-lt"/>
            </a:endParaRPr>
          </a:p>
          <a:p>
            <a:pPr algn="ctr"/>
            <a:r>
              <a:rPr lang="en-US" sz="600" dirty="0">
                <a:latin typeface="+mj-lt"/>
              </a:rPr>
              <a:t>MODERNIZATION PROGRAM OFFICE (MPO) GOVERNANCE CADENCES</a:t>
            </a:r>
          </a:p>
          <a:p>
            <a:pPr algn="ctr"/>
            <a:r>
              <a:rPr lang="en-US" sz="600" dirty="0">
                <a:latin typeface="+mj-lt"/>
              </a:rPr>
              <a:t>ORGANIZATIONAL CHANGE MANAGEMENT ENTERPRISE ENGAGEMENT &amp; LEARNING IMPLEMENTATION</a:t>
            </a:r>
          </a:p>
        </p:txBody>
      </p:sp>
      <p:sp>
        <p:nvSpPr>
          <p:cNvPr id="205" name="Diamond 204">
            <a:extLst>
              <a:ext uri="{FF2B5EF4-FFF2-40B4-BE49-F238E27FC236}">
                <a16:creationId xmlns:a16="http://schemas.microsoft.com/office/drawing/2014/main" id="{46E43611-8608-284E-950F-7B03A2A8AB8D}"/>
              </a:ext>
            </a:extLst>
          </p:cNvPr>
          <p:cNvSpPr/>
          <p:nvPr/>
        </p:nvSpPr>
        <p:spPr>
          <a:xfrm>
            <a:off x="8409886" y="1414729"/>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206" name="Straight Connector 205">
            <a:extLst>
              <a:ext uri="{FF2B5EF4-FFF2-40B4-BE49-F238E27FC236}">
                <a16:creationId xmlns:a16="http://schemas.microsoft.com/office/drawing/2014/main" id="{B2F496F1-50F6-A34A-9668-8FD23BAF8BF5}"/>
              </a:ext>
            </a:extLst>
          </p:cNvPr>
          <p:cNvCxnSpPr>
            <a:cxnSpLocks/>
          </p:cNvCxnSpPr>
          <p:nvPr/>
        </p:nvCxnSpPr>
        <p:spPr>
          <a:xfrm>
            <a:off x="8090510" y="1473204"/>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5B2FFF80-0D82-A448-BA41-089F031C4E87}"/>
              </a:ext>
            </a:extLst>
          </p:cNvPr>
          <p:cNvSpPr/>
          <p:nvPr/>
        </p:nvSpPr>
        <p:spPr>
          <a:xfrm>
            <a:off x="8082821" y="1296428"/>
            <a:ext cx="713235" cy="433452"/>
          </a:xfrm>
          <a:prstGeom prst="rect">
            <a:avLst/>
          </a:prstGeom>
        </p:spPr>
        <p:txBody>
          <a:bodyPr wrap="square" lIns="0" rIns="0">
            <a:spAutoFit/>
          </a:bodyPr>
          <a:lstStyle/>
          <a:p>
            <a:pPr>
              <a:spcBef>
                <a:spcPts val="600"/>
              </a:spcBef>
              <a:spcAft>
                <a:spcPts val="500"/>
              </a:spcAft>
            </a:pPr>
            <a:r>
              <a:rPr lang="en-US" sz="600" dirty="0">
                <a:latin typeface="+mj-lt"/>
              </a:rPr>
              <a:t> </a:t>
            </a:r>
          </a:p>
          <a:p>
            <a:r>
              <a:rPr lang="en-US" sz="600" dirty="0">
                <a:latin typeface="+mj-lt"/>
              </a:rPr>
              <a:t>OCM Post-Implementation</a:t>
            </a:r>
          </a:p>
        </p:txBody>
      </p:sp>
      <p:sp>
        <p:nvSpPr>
          <p:cNvPr id="3" name="Footer Placeholder 2">
            <a:extLst>
              <a:ext uri="{FF2B5EF4-FFF2-40B4-BE49-F238E27FC236}">
                <a16:creationId xmlns:a16="http://schemas.microsoft.com/office/drawing/2014/main" id="{E874562B-70E9-F346-92A2-F60ADF446B6F}"/>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0A9D7539-8E5F-4E41-84FD-0E956F05EE1B}"/>
              </a:ext>
            </a:extLst>
          </p:cNvPr>
          <p:cNvSpPr>
            <a:spLocks noGrp="1"/>
          </p:cNvSpPr>
          <p:nvPr>
            <p:ph type="sldNum" sz="quarter" idx="13"/>
          </p:nvPr>
        </p:nvSpPr>
        <p:spPr/>
        <p:txBody>
          <a:bodyPr/>
          <a:lstStyle/>
          <a:p>
            <a:fld id="{CDEE2954-54E9-4846-B9AA-9D6731F553AF}" type="slidenum">
              <a:rPr lang="en-US" smtClean="0"/>
              <a:pPr/>
              <a:t>26</a:t>
            </a:fld>
            <a:endParaRPr lang="en-US" dirty="0"/>
          </a:p>
        </p:txBody>
      </p:sp>
    </p:spTree>
    <p:extLst>
      <p:ext uri="{BB962C8B-B14F-4D97-AF65-F5344CB8AC3E}">
        <p14:creationId xmlns:p14="http://schemas.microsoft.com/office/powerpoint/2010/main" val="75323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2" dirty="0">
                <a:solidFill>
                  <a:srgbClr val="000000"/>
                </a:solidFill>
                <a:latin typeface="+mj-lt"/>
              </a:rPr>
              <a:t>Project Fiore Campaign Execution Partner End-to-End Program View</a:t>
            </a:r>
            <a:endParaRPr lang="en-US" sz="2002" dirty="0">
              <a:latin typeface="+mj-lt"/>
            </a:endParaRPr>
          </a:p>
        </p:txBody>
      </p:sp>
      <p:graphicFrame>
        <p:nvGraphicFramePr>
          <p:cNvPr id="22" name="Table 21"/>
          <p:cNvGraphicFramePr>
            <a:graphicFrameLocks noGrp="1"/>
          </p:cNvGraphicFramePr>
          <p:nvPr/>
        </p:nvGraphicFramePr>
        <p:xfrm>
          <a:off x="336809" y="789251"/>
          <a:ext cx="8489140" cy="466677"/>
        </p:xfrm>
        <a:graphic>
          <a:graphicData uri="http://schemas.openxmlformats.org/drawingml/2006/table">
            <a:tbl>
              <a:tblPr firstRow="1" bandRow="1">
                <a:tableStyleId>{5C22544A-7EE6-4342-B048-85BDC9FD1C3A}</a:tableStyleId>
              </a:tblPr>
              <a:tblGrid>
                <a:gridCol w="385870">
                  <a:extLst>
                    <a:ext uri="{9D8B030D-6E8A-4147-A177-3AD203B41FA5}">
                      <a16:colId xmlns:a16="http://schemas.microsoft.com/office/drawing/2014/main" val="4229697725"/>
                    </a:ext>
                  </a:extLst>
                </a:gridCol>
                <a:gridCol w="385870">
                  <a:extLst>
                    <a:ext uri="{9D8B030D-6E8A-4147-A177-3AD203B41FA5}">
                      <a16:colId xmlns:a16="http://schemas.microsoft.com/office/drawing/2014/main" val="3233127069"/>
                    </a:ext>
                  </a:extLst>
                </a:gridCol>
                <a:gridCol w="385870">
                  <a:extLst>
                    <a:ext uri="{9D8B030D-6E8A-4147-A177-3AD203B41FA5}">
                      <a16:colId xmlns:a16="http://schemas.microsoft.com/office/drawing/2014/main" val="3086080853"/>
                    </a:ext>
                  </a:extLst>
                </a:gridCol>
                <a:gridCol w="385870">
                  <a:extLst>
                    <a:ext uri="{9D8B030D-6E8A-4147-A177-3AD203B41FA5}">
                      <a16:colId xmlns:a16="http://schemas.microsoft.com/office/drawing/2014/main" val="2418021418"/>
                    </a:ext>
                  </a:extLst>
                </a:gridCol>
                <a:gridCol w="385870">
                  <a:extLst>
                    <a:ext uri="{9D8B030D-6E8A-4147-A177-3AD203B41FA5}">
                      <a16:colId xmlns:a16="http://schemas.microsoft.com/office/drawing/2014/main" val="3923723052"/>
                    </a:ext>
                  </a:extLst>
                </a:gridCol>
                <a:gridCol w="385870">
                  <a:extLst>
                    <a:ext uri="{9D8B030D-6E8A-4147-A177-3AD203B41FA5}">
                      <a16:colId xmlns:a16="http://schemas.microsoft.com/office/drawing/2014/main" val="4027485890"/>
                    </a:ext>
                  </a:extLst>
                </a:gridCol>
                <a:gridCol w="385870">
                  <a:extLst>
                    <a:ext uri="{9D8B030D-6E8A-4147-A177-3AD203B41FA5}">
                      <a16:colId xmlns:a16="http://schemas.microsoft.com/office/drawing/2014/main" val="856814367"/>
                    </a:ext>
                  </a:extLst>
                </a:gridCol>
                <a:gridCol w="385870">
                  <a:extLst>
                    <a:ext uri="{9D8B030D-6E8A-4147-A177-3AD203B41FA5}">
                      <a16:colId xmlns:a16="http://schemas.microsoft.com/office/drawing/2014/main" val="3633896083"/>
                    </a:ext>
                  </a:extLst>
                </a:gridCol>
                <a:gridCol w="385870">
                  <a:extLst>
                    <a:ext uri="{9D8B030D-6E8A-4147-A177-3AD203B41FA5}">
                      <a16:colId xmlns:a16="http://schemas.microsoft.com/office/drawing/2014/main" val="3664992606"/>
                    </a:ext>
                  </a:extLst>
                </a:gridCol>
                <a:gridCol w="385870">
                  <a:extLst>
                    <a:ext uri="{9D8B030D-6E8A-4147-A177-3AD203B41FA5}">
                      <a16:colId xmlns:a16="http://schemas.microsoft.com/office/drawing/2014/main" val="840624301"/>
                    </a:ext>
                  </a:extLst>
                </a:gridCol>
                <a:gridCol w="385870">
                  <a:extLst>
                    <a:ext uri="{9D8B030D-6E8A-4147-A177-3AD203B41FA5}">
                      <a16:colId xmlns:a16="http://schemas.microsoft.com/office/drawing/2014/main" val="1141850413"/>
                    </a:ext>
                  </a:extLst>
                </a:gridCol>
                <a:gridCol w="385870">
                  <a:extLst>
                    <a:ext uri="{9D8B030D-6E8A-4147-A177-3AD203B41FA5}">
                      <a16:colId xmlns:a16="http://schemas.microsoft.com/office/drawing/2014/main" val="471734940"/>
                    </a:ext>
                  </a:extLst>
                </a:gridCol>
                <a:gridCol w="385870">
                  <a:extLst>
                    <a:ext uri="{9D8B030D-6E8A-4147-A177-3AD203B41FA5}">
                      <a16:colId xmlns:a16="http://schemas.microsoft.com/office/drawing/2014/main" val="2817776469"/>
                    </a:ext>
                  </a:extLst>
                </a:gridCol>
                <a:gridCol w="385870">
                  <a:extLst>
                    <a:ext uri="{9D8B030D-6E8A-4147-A177-3AD203B41FA5}">
                      <a16:colId xmlns:a16="http://schemas.microsoft.com/office/drawing/2014/main" val="4186709924"/>
                    </a:ext>
                  </a:extLst>
                </a:gridCol>
                <a:gridCol w="385870">
                  <a:extLst>
                    <a:ext uri="{9D8B030D-6E8A-4147-A177-3AD203B41FA5}">
                      <a16:colId xmlns:a16="http://schemas.microsoft.com/office/drawing/2014/main" val="277949020"/>
                    </a:ext>
                  </a:extLst>
                </a:gridCol>
                <a:gridCol w="385870">
                  <a:extLst>
                    <a:ext uri="{9D8B030D-6E8A-4147-A177-3AD203B41FA5}">
                      <a16:colId xmlns:a16="http://schemas.microsoft.com/office/drawing/2014/main" val="4149177809"/>
                    </a:ext>
                  </a:extLst>
                </a:gridCol>
                <a:gridCol w="385870">
                  <a:extLst>
                    <a:ext uri="{9D8B030D-6E8A-4147-A177-3AD203B41FA5}">
                      <a16:colId xmlns:a16="http://schemas.microsoft.com/office/drawing/2014/main" val="3742384133"/>
                    </a:ext>
                  </a:extLst>
                </a:gridCol>
                <a:gridCol w="385870">
                  <a:extLst>
                    <a:ext uri="{9D8B030D-6E8A-4147-A177-3AD203B41FA5}">
                      <a16:colId xmlns:a16="http://schemas.microsoft.com/office/drawing/2014/main" val="2074047669"/>
                    </a:ext>
                  </a:extLst>
                </a:gridCol>
                <a:gridCol w="385870">
                  <a:extLst>
                    <a:ext uri="{9D8B030D-6E8A-4147-A177-3AD203B41FA5}">
                      <a16:colId xmlns:a16="http://schemas.microsoft.com/office/drawing/2014/main" val="4239288322"/>
                    </a:ext>
                  </a:extLst>
                </a:gridCol>
                <a:gridCol w="385870">
                  <a:extLst>
                    <a:ext uri="{9D8B030D-6E8A-4147-A177-3AD203B41FA5}">
                      <a16:colId xmlns:a16="http://schemas.microsoft.com/office/drawing/2014/main" val="2131119880"/>
                    </a:ext>
                  </a:extLst>
                </a:gridCol>
                <a:gridCol w="385870">
                  <a:extLst>
                    <a:ext uri="{9D8B030D-6E8A-4147-A177-3AD203B41FA5}">
                      <a16:colId xmlns:a16="http://schemas.microsoft.com/office/drawing/2014/main" val="140744879"/>
                    </a:ext>
                  </a:extLst>
                </a:gridCol>
                <a:gridCol w="385870">
                  <a:extLst>
                    <a:ext uri="{9D8B030D-6E8A-4147-A177-3AD203B41FA5}">
                      <a16:colId xmlns:a16="http://schemas.microsoft.com/office/drawing/2014/main" val="2249172176"/>
                    </a:ext>
                  </a:extLst>
                </a:gridCol>
              </a:tblGrid>
              <a:tr h="185299">
                <a:tc gridSpan="2">
                  <a:txBody>
                    <a:bodyPr/>
                    <a:lstStyle/>
                    <a:p>
                      <a:pPr algn="ctr"/>
                      <a:r>
                        <a:rPr lang="en-US" sz="600" dirty="0">
                          <a:solidFill>
                            <a:schemeClr val="bg1"/>
                          </a:solidFill>
                          <a:latin typeface="+mj-lt"/>
                        </a:rPr>
                        <a:t>APRIL</a:t>
                      </a:r>
                    </a:p>
                  </a:txBody>
                  <a:tcPr marL="68580" marR="68580" marT="34290" marB="34290" anchor="b">
                    <a:solidFill>
                      <a:schemeClr val="tx1"/>
                    </a:solidFill>
                  </a:tcPr>
                </a:tc>
                <a:tc hMerge="1">
                  <a:txBody>
                    <a:bodyPr/>
                    <a:lstStyle/>
                    <a:p>
                      <a:pPr algn="ctr"/>
                      <a:endParaRPr lang="en-US" sz="600" dirty="0">
                        <a:solidFill>
                          <a:schemeClr val="bg1"/>
                        </a:solidFill>
                        <a:latin typeface="+mj-lt"/>
                      </a:endParaRPr>
                    </a:p>
                  </a:txBody>
                  <a:tcPr marL="68580" marR="68580" marT="34290" marB="34290" anchor="b">
                    <a:solidFill>
                      <a:schemeClr val="tx1"/>
                    </a:solidFill>
                  </a:tcPr>
                </a:tc>
                <a:tc gridSpan="4">
                  <a:txBody>
                    <a:bodyPr/>
                    <a:lstStyle/>
                    <a:p>
                      <a:pPr algn="ctr"/>
                      <a:r>
                        <a:rPr lang="en-US" sz="600" dirty="0">
                          <a:solidFill>
                            <a:schemeClr val="bg1"/>
                          </a:solidFill>
                          <a:latin typeface="+mj-lt"/>
                        </a:rPr>
                        <a:t>MAY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JUNE</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600" dirty="0">
                          <a:solidFill>
                            <a:schemeClr val="bg1"/>
                          </a:solidFill>
                          <a:latin typeface="+mj-lt"/>
                        </a:rPr>
                        <a:t>JULY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AUG</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2">
                  <a:txBody>
                    <a:bodyPr/>
                    <a:lstStyle/>
                    <a:p>
                      <a:pPr algn="ctr"/>
                      <a:r>
                        <a:rPr lang="en-US" sz="600" dirty="0">
                          <a:solidFill>
                            <a:schemeClr val="bg1"/>
                          </a:solidFill>
                          <a:latin typeface="+mj-lt"/>
                        </a:rPr>
                        <a:t>SEP</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extLst>
                  <a:ext uri="{0D108BD9-81ED-4DB2-BD59-A6C34878D82A}">
                    <a16:rowId xmlns:a16="http://schemas.microsoft.com/office/drawing/2014/main" val="1547355224"/>
                  </a:ext>
                </a:extLst>
              </a:tr>
              <a:tr h="281378">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27</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4</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18</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25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8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15</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22</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29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6 </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13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27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24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31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14</a:t>
                      </a:r>
                    </a:p>
                  </a:txBody>
                  <a:tcPr marL="68580" marR="68580" marT="34290" marB="34290" anchor="ctr">
                    <a:solidFill>
                      <a:schemeClr val="bg2">
                        <a:lumMod val="20000"/>
                        <a:lumOff val="80000"/>
                      </a:schemeClr>
                    </a:solidFill>
                  </a:tcPr>
                </a:tc>
                <a:extLst>
                  <a:ext uri="{0D108BD9-81ED-4DB2-BD59-A6C34878D82A}">
                    <a16:rowId xmlns:a16="http://schemas.microsoft.com/office/drawing/2014/main" val="3753951477"/>
                  </a:ext>
                </a:extLst>
              </a:tr>
            </a:tbl>
          </a:graphicData>
        </a:graphic>
      </p:graphicFrame>
      <p:graphicFrame>
        <p:nvGraphicFramePr>
          <p:cNvPr id="9" name="Table 8">
            <a:extLst>
              <a:ext uri="{FF2B5EF4-FFF2-40B4-BE49-F238E27FC236}">
                <a16:creationId xmlns:a16="http://schemas.microsoft.com/office/drawing/2014/main" id="{57E754FF-A4AC-F348-8B09-A77D061155E8}"/>
              </a:ext>
            </a:extLst>
          </p:cNvPr>
          <p:cNvGraphicFramePr>
            <a:graphicFrameLocks noGrp="1"/>
          </p:cNvGraphicFramePr>
          <p:nvPr/>
        </p:nvGraphicFramePr>
        <p:xfrm>
          <a:off x="17218" y="1273809"/>
          <a:ext cx="335096" cy="3389379"/>
        </p:xfrm>
        <a:graphic>
          <a:graphicData uri="http://schemas.openxmlformats.org/drawingml/2006/table">
            <a:tbl>
              <a:tblPr firstRow="1" bandRow="1">
                <a:tableStyleId>{2D5ABB26-0587-4C30-8999-92F81FD0307C}</a:tableStyleId>
              </a:tblPr>
              <a:tblGrid>
                <a:gridCol w="335096">
                  <a:extLst>
                    <a:ext uri="{9D8B030D-6E8A-4147-A177-3AD203B41FA5}">
                      <a16:colId xmlns:a16="http://schemas.microsoft.com/office/drawing/2014/main" val="202864645"/>
                    </a:ext>
                  </a:extLst>
                </a:gridCol>
              </a:tblGrid>
              <a:tr h="1129793">
                <a:tc>
                  <a:txBody>
                    <a:bodyPr/>
                    <a:lstStyle/>
                    <a:p>
                      <a:pPr algn="ctr"/>
                      <a:r>
                        <a:rPr lang="en-US" sz="800" b="1" dirty="0"/>
                        <a:t>Global</a:t>
                      </a:r>
                    </a:p>
                  </a:txBody>
                  <a:tcPr vert="vert270" anchor="ctr"/>
                </a:tc>
                <a:extLst>
                  <a:ext uri="{0D108BD9-81ED-4DB2-BD59-A6C34878D82A}">
                    <a16:rowId xmlns:a16="http://schemas.microsoft.com/office/drawing/2014/main" val="3381198771"/>
                  </a:ext>
                </a:extLst>
              </a:tr>
              <a:tr h="1129793">
                <a:tc>
                  <a:txBody>
                    <a:bodyPr/>
                    <a:lstStyle/>
                    <a:p>
                      <a:pPr algn="ctr"/>
                      <a:r>
                        <a:rPr lang="en-US" sz="800" b="1" dirty="0"/>
                        <a:t>Walgreens Marketing</a:t>
                      </a:r>
                    </a:p>
                  </a:txBody>
                  <a:tcPr vert="vert270" anchor="ctr"/>
                </a:tc>
                <a:extLst>
                  <a:ext uri="{0D108BD9-81ED-4DB2-BD59-A6C34878D82A}">
                    <a16:rowId xmlns:a16="http://schemas.microsoft.com/office/drawing/2014/main" val="947628853"/>
                  </a:ext>
                </a:extLst>
              </a:tr>
              <a:tr h="1129793">
                <a:tc>
                  <a:txBody>
                    <a:bodyPr/>
                    <a:lstStyle/>
                    <a:p>
                      <a:pPr algn="ctr"/>
                      <a:r>
                        <a:rPr lang="en-US" sz="800" b="1" dirty="0"/>
                        <a:t>Boots Marketing</a:t>
                      </a:r>
                    </a:p>
                  </a:txBody>
                  <a:tcPr vert="vert270" anchor="ctr"/>
                </a:tc>
                <a:extLst>
                  <a:ext uri="{0D108BD9-81ED-4DB2-BD59-A6C34878D82A}">
                    <a16:rowId xmlns:a16="http://schemas.microsoft.com/office/drawing/2014/main" val="3921346767"/>
                  </a:ext>
                </a:extLst>
              </a:tr>
            </a:tbl>
          </a:graphicData>
        </a:graphic>
      </p:graphicFrame>
      <p:sp>
        <p:nvSpPr>
          <p:cNvPr id="123" name="Rectangle 122">
            <a:extLst>
              <a:ext uri="{FF2B5EF4-FFF2-40B4-BE49-F238E27FC236}">
                <a16:creationId xmlns:a16="http://schemas.microsoft.com/office/drawing/2014/main" id="{945113E2-1F41-574A-82F7-6CE0509A6DE1}"/>
              </a:ext>
            </a:extLst>
          </p:cNvPr>
          <p:cNvSpPr/>
          <p:nvPr/>
        </p:nvSpPr>
        <p:spPr>
          <a:xfrm>
            <a:off x="2674412" y="1287427"/>
            <a:ext cx="748748" cy="618118"/>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CI Profile Unification</a:t>
            </a:r>
          </a:p>
          <a:p>
            <a:r>
              <a:rPr lang="en-US" sz="600" dirty="0">
                <a:latin typeface="+mj-lt"/>
              </a:rPr>
              <a:t>CI Data Ingestion</a:t>
            </a:r>
          </a:p>
          <a:p>
            <a:r>
              <a:rPr lang="en-US" sz="600" dirty="0">
                <a:latin typeface="+mj-lt"/>
              </a:rPr>
              <a:t>F&amp;O Config Build</a:t>
            </a:r>
          </a:p>
          <a:p>
            <a:endParaRPr lang="en-US" sz="600" dirty="0">
              <a:latin typeface="+mj-lt"/>
            </a:endParaRPr>
          </a:p>
        </p:txBody>
      </p:sp>
      <p:cxnSp>
        <p:nvCxnSpPr>
          <p:cNvPr id="124" name="Straight Connector 123">
            <a:extLst>
              <a:ext uri="{FF2B5EF4-FFF2-40B4-BE49-F238E27FC236}">
                <a16:creationId xmlns:a16="http://schemas.microsoft.com/office/drawing/2014/main" id="{9ADDC555-F83D-C84E-9F13-D5A0A5A79950}"/>
              </a:ext>
            </a:extLst>
          </p:cNvPr>
          <p:cNvCxnSpPr>
            <a:cxnSpLocks/>
          </p:cNvCxnSpPr>
          <p:nvPr/>
        </p:nvCxnSpPr>
        <p:spPr>
          <a:xfrm>
            <a:off x="2697957" y="146420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B5D9DA1-3867-6B40-AB5F-FD3D6AE2AA7F}"/>
              </a:ext>
            </a:extLst>
          </p:cNvPr>
          <p:cNvSpPr/>
          <p:nvPr/>
        </p:nvSpPr>
        <p:spPr>
          <a:xfrm>
            <a:off x="1886261" y="1287427"/>
            <a:ext cx="748748" cy="525785"/>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System Design</a:t>
            </a:r>
          </a:p>
          <a:p>
            <a:r>
              <a:rPr lang="en-US" sz="600" dirty="0"/>
              <a:t>Story Elaboration</a:t>
            </a:r>
          </a:p>
          <a:p>
            <a:r>
              <a:rPr lang="en-US" sz="600" dirty="0"/>
              <a:t>Backlog Grooming</a:t>
            </a:r>
          </a:p>
        </p:txBody>
      </p:sp>
      <p:cxnSp>
        <p:nvCxnSpPr>
          <p:cNvPr id="126" name="Straight Connector 125">
            <a:extLst>
              <a:ext uri="{FF2B5EF4-FFF2-40B4-BE49-F238E27FC236}">
                <a16:creationId xmlns:a16="http://schemas.microsoft.com/office/drawing/2014/main" id="{4C85034E-B881-1F48-AB94-8BA61BBDDE2E}"/>
              </a:ext>
            </a:extLst>
          </p:cNvPr>
          <p:cNvCxnSpPr>
            <a:cxnSpLocks/>
          </p:cNvCxnSpPr>
          <p:nvPr/>
        </p:nvCxnSpPr>
        <p:spPr>
          <a:xfrm>
            <a:off x="1909805" y="1464203"/>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BC6C555B-AB61-034E-A267-AAF8D42FA6A1}"/>
              </a:ext>
            </a:extLst>
          </p:cNvPr>
          <p:cNvSpPr/>
          <p:nvPr/>
        </p:nvSpPr>
        <p:spPr>
          <a:xfrm>
            <a:off x="3460743" y="1287427"/>
            <a:ext cx="748748" cy="618118"/>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latin typeface="+mj-lt"/>
              </a:rPr>
              <a:t>Domain API Profile</a:t>
            </a:r>
          </a:p>
          <a:p>
            <a:r>
              <a:rPr lang="en-US" sz="600" dirty="0">
                <a:latin typeface="+mj-lt"/>
              </a:rPr>
              <a:t>CI Data Ingestion</a:t>
            </a:r>
          </a:p>
          <a:p>
            <a:r>
              <a:rPr lang="en-US" sz="600" dirty="0">
                <a:latin typeface="+mj-lt"/>
              </a:rPr>
              <a:t>F&amp;O Submaster &amp; Sales Order Setup</a:t>
            </a:r>
          </a:p>
        </p:txBody>
      </p:sp>
      <p:cxnSp>
        <p:nvCxnSpPr>
          <p:cNvPr id="128" name="Straight Connector 127">
            <a:extLst>
              <a:ext uri="{FF2B5EF4-FFF2-40B4-BE49-F238E27FC236}">
                <a16:creationId xmlns:a16="http://schemas.microsoft.com/office/drawing/2014/main" id="{1F7C6F2C-759F-2048-A717-CE1AB690BBA4}"/>
              </a:ext>
            </a:extLst>
          </p:cNvPr>
          <p:cNvCxnSpPr>
            <a:cxnSpLocks/>
          </p:cNvCxnSpPr>
          <p:nvPr/>
        </p:nvCxnSpPr>
        <p:spPr>
          <a:xfrm>
            <a:off x="3484288" y="146420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169E1C15-3A84-2D4D-BAC2-EA265D4ACB65}"/>
              </a:ext>
            </a:extLst>
          </p:cNvPr>
          <p:cNvSpPr/>
          <p:nvPr/>
        </p:nvSpPr>
        <p:spPr>
          <a:xfrm>
            <a:off x="4233036" y="1287427"/>
            <a:ext cx="748748" cy="525785"/>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latin typeface="+mj-lt"/>
              </a:rPr>
              <a:t>OMS Service Bus</a:t>
            </a:r>
          </a:p>
          <a:p>
            <a:r>
              <a:rPr lang="en-US" sz="600" dirty="0">
                <a:latin typeface="+mj-lt"/>
              </a:rPr>
              <a:t>Unified Profile API</a:t>
            </a:r>
          </a:p>
          <a:p>
            <a:r>
              <a:rPr lang="en-US" sz="600" dirty="0">
                <a:latin typeface="+mj-lt"/>
              </a:rPr>
              <a:t>CI Segments Config</a:t>
            </a:r>
          </a:p>
        </p:txBody>
      </p:sp>
      <p:cxnSp>
        <p:nvCxnSpPr>
          <p:cNvPr id="130" name="Straight Connector 129">
            <a:extLst>
              <a:ext uri="{FF2B5EF4-FFF2-40B4-BE49-F238E27FC236}">
                <a16:creationId xmlns:a16="http://schemas.microsoft.com/office/drawing/2014/main" id="{FB7B4F9D-E56C-F54D-B3C6-DCDD01AE2EAB}"/>
              </a:ext>
            </a:extLst>
          </p:cNvPr>
          <p:cNvCxnSpPr>
            <a:cxnSpLocks/>
          </p:cNvCxnSpPr>
          <p:nvPr/>
        </p:nvCxnSpPr>
        <p:spPr>
          <a:xfrm>
            <a:off x="4256581" y="146420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59452D14-E7E9-5942-9CE1-C932DC667BFF}"/>
              </a:ext>
            </a:extLst>
          </p:cNvPr>
          <p:cNvSpPr/>
          <p:nvPr/>
        </p:nvSpPr>
        <p:spPr>
          <a:xfrm>
            <a:off x="5005329" y="1287427"/>
            <a:ext cx="748748" cy="525785"/>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latin typeface="+mj-lt"/>
              </a:rPr>
              <a:t>Domain API</a:t>
            </a:r>
          </a:p>
          <a:p>
            <a:r>
              <a:rPr lang="en-US" sz="600" dirty="0">
                <a:latin typeface="+mj-lt"/>
              </a:rPr>
              <a:t>CI Outbound </a:t>
            </a:r>
            <a:r>
              <a:rPr lang="en-US" sz="600" dirty="0" err="1">
                <a:latin typeface="+mj-lt"/>
              </a:rPr>
              <a:t>Integ</a:t>
            </a:r>
            <a:r>
              <a:rPr lang="en-US" sz="600" dirty="0">
                <a:latin typeface="+mj-lt"/>
              </a:rPr>
              <a:t>.</a:t>
            </a:r>
          </a:p>
          <a:p>
            <a:r>
              <a:rPr lang="en-US" sz="600" dirty="0">
                <a:latin typeface="+mj-lt"/>
              </a:rPr>
              <a:t>Sales Order API</a:t>
            </a:r>
          </a:p>
        </p:txBody>
      </p:sp>
      <p:cxnSp>
        <p:nvCxnSpPr>
          <p:cNvPr id="132" name="Straight Connector 131">
            <a:extLst>
              <a:ext uri="{FF2B5EF4-FFF2-40B4-BE49-F238E27FC236}">
                <a16:creationId xmlns:a16="http://schemas.microsoft.com/office/drawing/2014/main" id="{9A1E2C1A-5AAF-7A4D-B626-27F854CD7E0A}"/>
              </a:ext>
            </a:extLst>
          </p:cNvPr>
          <p:cNvCxnSpPr>
            <a:cxnSpLocks/>
          </p:cNvCxnSpPr>
          <p:nvPr/>
        </p:nvCxnSpPr>
        <p:spPr>
          <a:xfrm>
            <a:off x="5028874" y="146420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C79824FE-C873-C945-A37F-A41487831EAD}"/>
              </a:ext>
            </a:extLst>
          </p:cNvPr>
          <p:cNvSpPr/>
          <p:nvPr/>
        </p:nvSpPr>
        <p:spPr>
          <a:xfrm>
            <a:off x="5775801" y="1287427"/>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Upstream to CI/OMS System Flow</a:t>
            </a:r>
          </a:p>
          <a:p>
            <a:r>
              <a:rPr lang="en-US" sz="600" dirty="0">
                <a:latin typeface="+mj-lt"/>
              </a:rPr>
              <a:t>Regression &amp; Performance Testing</a:t>
            </a:r>
          </a:p>
          <a:p>
            <a:r>
              <a:rPr lang="en-US" sz="600" dirty="0">
                <a:latin typeface="+mj-lt"/>
              </a:rPr>
              <a:t>UAT Support</a:t>
            </a:r>
          </a:p>
          <a:p>
            <a:r>
              <a:rPr lang="en-US" sz="600" dirty="0">
                <a:latin typeface="+mj-lt"/>
              </a:rPr>
              <a:t>Launch</a:t>
            </a:r>
          </a:p>
        </p:txBody>
      </p:sp>
      <p:cxnSp>
        <p:nvCxnSpPr>
          <p:cNvPr id="134" name="Straight Connector 133">
            <a:extLst>
              <a:ext uri="{FF2B5EF4-FFF2-40B4-BE49-F238E27FC236}">
                <a16:creationId xmlns:a16="http://schemas.microsoft.com/office/drawing/2014/main" id="{4E3A3338-F0B1-7E47-8638-988626C0C2D3}"/>
              </a:ext>
            </a:extLst>
          </p:cNvPr>
          <p:cNvCxnSpPr>
            <a:cxnSpLocks/>
          </p:cNvCxnSpPr>
          <p:nvPr/>
        </p:nvCxnSpPr>
        <p:spPr>
          <a:xfrm>
            <a:off x="5799347" y="1464203"/>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2BB8B3D-0301-EF4B-9D15-0365165C27C8}"/>
              </a:ext>
            </a:extLst>
          </p:cNvPr>
          <p:cNvSpPr/>
          <p:nvPr/>
        </p:nvSpPr>
        <p:spPr>
          <a:xfrm>
            <a:off x="6548095" y="128742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38" name="Straight Connector 137">
            <a:extLst>
              <a:ext uri="{FF2B5EF4-FFF2-40B4-BE49-F238E27FC236}">
                <a16:creationId xmlns:a16="http://schemas.microsoft.com/office/drawing/2014/main" id="{A1F8B89F-634B-954A-A03E-B5870BD37195}"/>
              </a:ext>
            </a:extLst>
          </p:cNvPr>
          <p:cNvCxnSpPr>
            <a:cxnSpLocks/>
          </p:cNvCxnSpPr>
          <p:nvPr/>
        </p:nvCxnSpPr>
        <p:spPr>
          <a:xfrm>
            <a:off x="7343934" y="146420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EB7AAC-3566-E24E-A0EC-40F82CDAA6B1}"/>
              </a:ext>
            </a:extLst>
          </p:cNvPr>
          <p:cNvSpPr/>
          <p:nvPr/>
        </p:nvSpPr>
        <p:spPr>
          <a:xfrm>
            <a:off x="7336246" y="1287427"/>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sp>
        <p:nvSpPr>
          <p:cNvPr id="17" name="Diamond 16">
            <a:extLst>
              <a:ext uri="{FF2B5EF4-FFF2-40B4-BE49-F238E27FC236}">
                <a16:creationId xmlns:a16="http://schemas.microsoft.com/office/drawing/2014/main" id="{28F21A9B-4AF7-2F4F-8718-885BC12FDE4F}"/>
              </a:ext>
            </a:extLst>
          </p:cNvPr>
          <p:cNvSpPr/>
          <p:nvPr/>
        </p:nvSpPr>
        <p:spPr>
          <a:xfrm>
            <a:off x="8236628" y="1405728"/>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0" name="Rectangle 139">
            <a:extLst>
              <a:ext uri="{FF2B5EF4-FFF2-40B4-BE49-F238E27FC236}">
                <a16:creationId xmlns:a16="http://schemas.microsoft.com/office/drawing/2014/main" id="{713DB95C-F7F0-964E-920C-6286F546768F}"/>
              </a:ext>
            </a:extLst>
          </p:cNvPr>
          <p:cNvSpPr/>
          <p:nvPr/>
        </p:nvSpPr>
        <p:spPr>
          <a:xfrm>
            <a:off x="2674412" y="2380858"/>
            <a:ext cx="748748" cy="525785"/>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API-SVOC </a:t>
            </a:r>
          </a:p>
          <a:p>
            <a:r>
              <a:rPr lang="en-US" sz="600" dirty="0">
                <a:latin typeface="+mj-lt"/>
              </a:rPr>
              <a:t>Data Ingest–SVOC Profile </a:t>
            </a:r>
            <a:r>
              <a:rPr lang="en-US" sz="600" dirty="0" err="1">
                <a:latin typeface="+mj-lt"/>
              </a:rPr>
              <a:t>Unif</a:t>
            </a:r>
            <a:r>
              <a:rPr lang="en-US" sz="600" dirty="0">
                <a:latin typeface="+mj-lt"/>
              </a:rPr>
              <a:t>–SVOC </a:t>
            </a:r>
          </a:p>
        </p:txBody>
      </p:sp>
      <p:cxnSp>
        <p:nvCxnSpPr>
          <p:cNvPr id="141" name="Straight Connector 140">
            <a:extLst>
              <a:ext uri="{FF2B5EF4-FFF2-40B4-BE49-F238E27FC236}">
                <a16:creationId xmlns:a16="http://schemas.microsoft.com/office/drawing/2014/main" id="{B4A3FD1F-9E49-B84C-BACF-464E2C5FB606}"/>
              </a:ext>
            </a:extLst>
          </p:cNvPr>
          <p:cNvCxnSpPr>
            <a:cxnSpLocks/>
          </p:cNvCxnSpPr>
          <p:nvPr/>
        </p:nvCxnSpPr>
        <p:spPr>
          <a:xfrm>
            <a:off x="2697957" y="2551080"/>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28546CC5-2A0D-8446-86CC-EAD38567E4DC}"/>
              </a:ext>
            </a:extLst>
          </p:cNvPr>
          <p:cNvSpPr/>
          <p:nvPr/>
        </p:nvSpPr>
        <p:spPr>
          <a:xfrm>
            <a:off x="1886261" y="2380858"/>
            <a:ext cx="748748" cy="525785"/>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System Design</a:t>
            </a:r>
          </a:p>
          <a:p>
            <a:r>
              <a:rPr lang="en-US" sz="600" dirty="0"/>
              <a:t>Story Elaboration</a:t>
            </a:r>
          </a:p>
          <a:p>
            <a:r>
              <a:rPr lang="en-US" sz="600" dirty="0"/>
              <a:t>Backlog Grooming</a:t>
            </a:r>
          </a:p>
        </p:txBody>
      </p:sp>
      <p:cxnSp>
        <p:nvCxnSpPr>
          <p:cNvPr id="143" name="Straight Connector 142">
            <a:extLst>
              <a:ext uri="{FF2B5EF4-FFF2-40B4-BE49-F238E27FC236}">
                <a16:creationId xmlns:a16="http://schemas.microsoft.com/office/drawing/2014/main" id="{00FE2190-15B8-4C4A-8E7D-AA08A9B4D041}"/>
              </a:ext>
            </a:extLst>
          </p:cNvPr>
          <p:cNvCxnSpPr>
            <a:cxnSpLocks/>
          </p:cNvCxnSpPr>
          <p:nvPr/>
        </p:nvCxnSpPr>
        <p:spPr>
          <a:xfrm>
            <a:off x="1909805" y="2551080"/>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FE28D40A-FA32-DF41-B6C3-C8932C45E2D2}"/>
              </a:ext>
            </a:extLst>
          </p:cNvPr>
          <p:cNvSpPr/>
          <p:nvPr/>
        </p:nvSpPr>
        <p:spPr>
          <a:xfrm>
            <a:off x="3460743" y="2380858"/>
            <a:ext cx="748748" cy="618118"/>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API–CRM/Mobile </a:t>
            </a:r>
          </a:p>
          <a:p>
            <a:r>
              <a:rPr lang="en-US" sz="600" dirty="0"/>
              <a:t>Data Ingest–Mobile Profile </a:t>
            </a:r>
            <a:r>
              <a:rPr lang="en-US" sz="600" dirty="0" err="1"/>
              <a:t>Unif</a:t>
            </a:r>
            <a:r>
              <a:rPr lang="en-US" sz="600" dirty="0"/>
              <a:t>–CRM &amp; Mobile</a:t>
            </a:r>
          </a:p>
        </p:txBody>
      </p:sp>
      <p:cxnSp>
        <p:nvCxnSpPr>
          <p:cNvPr id="145" name="Straight Connector 144">
            <a:extLst>
              <a:ext uri="{FF2B5EF4-FFF2-40B4-BE49-F238E27FC236}">
                <a16:creationId xmlns:a16="http://schemas.microsoft.com/office/drawing/2014/main" id="{01F7D34E-8398-5C43-B736-97BF4710DFB6}"/>
              </a:ext>
            </a:extLst>
          </p:cNvPr>
          <p:cNvCxnSpPr>
            <a:cxnSpLocks/>
          </p:cNvCxnSpPr>
          <p:nvPr/>
        </p:nvCxnSpPr>
        <p:spPr>
          <a:xfrm>
            <a:off x="3484288" y="2551080"/>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264ADE4-E452-9945-A60D-49545F6D1B78}"/>
              </a:ext>
            </a:extLst>
          </p:cNvPr>
          <p:cNvSpPr/>
          <p:nvPr/>
        </p:nvSpPr>
        <p:spPr>
          <a:xfrm>
            <a:off x="4233036" y="2380858"/>
            <a:ext cx="748748" cy="525785"/>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API–CM/DB</a:t>
            </a:r>
          </a:p>
          <a:p>
            <a:r>
              <a:rPr lang="en-US" sz="600" dirty="0"/>
              <a:t>Data Ingest.–CM/DB CI Measure/Segment</a:t>
            </a:r>
          </a:p>
        </p:txBody>
      </p:sp>
      <p:cxnSp>
        <p:nvCxnSpPr>
          <p:cNvPr id="147" name="Straight Connector 146">
            <a:extLst>
              <a:ext uri="{FF2B5EF4-FFF2-40B4-BE49-F238E27FC236}">
                <a16:creationId xmlns:a16="http://schemas.microsoft.com/office/drawing/2014/main" id="{F0EEAF1D-0BC8-C641-9468-11DECD121FE1}"/>
              </a:ext>
            </a:extLst>
          </p:cNvPr>
          <p:cNvCxnSpPr>
            <a:cxnSpLocks/>
          </p:cNvCxnSpPr>
          <p:nvPr/>
        </p:nvCxnSpPr>
        <p:spPr>
          <a:xfrm>
            <a:off x="4256581" y="2551080"/>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0B176EE9-F587-F54D-93F3-E7CF285C17C7}"/>
              </a:ext>
            </a:extLst>
          </p:cNvPr>
          <p:cNvSpPr/>
          <p:nvPr/>
        </p:nvSpPr>
        <p:spPr>
          <a:xfrm>
            <a:off x="5005329" y="2380858"/>
            <a:ext cx="748748" cy="525785"/>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API–Demographics</a:t>
            </a:r>
          </a:p>
          <a:p>
            <a:r>
              <a:rPr lang="en-US" sz="600" dirty="0"/>
              <a:t>Ingest.–Data Lake</a:t>
            </a:r>
          </a:p>
          <a:p>
            <a:r>
              <a:rPr lang="en-US" sz="600" dirty="0"/>
              <a:t>Outbound–PII/non</a:t>
            </a:r>
          </a:p>
        </p:txBody>
      </p:sp>
      <p:cxnSp>
        <p:nvCxnSpPr>
          <p:cNvPr id="149" name="Straight Connector 148">
            <a:extLst>
              <a:ext uri="{FF2B5EF4-FFF2-40B4-BE49-F238E27FC236}">
                <a16:creationId xmlns:a16="http://schemas.microsoft.com/office/drawing/2014/main" id="{50A37765-AB65-7A45-B042-6EE504A8149A}"/>
              </a:ext>
            </a:extLst>
          </p:cNvPr>
          <p:cNvCxnSpPr>
            <a:cxnSpLocks/>
          </p:cNvCxnSpPr>
          <p:nvPr/>
        </p:nvCxnSpPr>
        <p:spPr>
          <a:xfrm>
            <a:off x="5028874" y="2551080"/>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D147279-C605-EA4F-A0BE-F9C74F3D592B}"/>
              </a:ext>
            </a:extLst>
          </p:cNvPr>
          <p:cNvSpPr/>
          <p:nvPr/>
        </p:nvSpPr>
        <p:spPr>
          <a:xfrm>
            <a:off x="5775801" y="2380858"/>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Upstream to CI/OMS System Flow</a:t>
            </a:r>
          </a:p>
          <a:p>
            <a:r>
              <a:rPr lang="en-US" sz="600" dirty="0">
                <a:latin typeface="+mj-lt"/>
              </a:rPr>
              <a:t>SIT Regression &amp; Performance Testing</a:t>
            </a:r>
          </a:p>
          <a:p>
            <a:r>
              <a:rPr lang="en-US" sz="600" dirty="0">
                <a:latin typeface="+mj-lt"/>
              </a:rPr>
              <a:t>UAT Support</a:t>
            </a:r>
          </a:p>
          <a:p>
            <a:r>
              <a:rPr lang="en-US" sz="600" dirty="0">
                <a:latin typeface="+mj-lt"/>
              </a:rPr>
              <a:t>Launch</a:t>
            </a:r>
          </a:p>
        </p:txBody>
      </p:sp>
      <p:cxnSp>
        <p:nvCxnSpPr>
          <p:cNvPr id="151" name="Straight Connector 150">
            <a:extLst>
              <a:ext uri="{FF2B5EF4-FFF2-40B4-BE49-F238E27FC236}">
                <a16:creationId xmlns:a16="http://schemas.microsoft.com/office/drawing/2014/main" id="{1F85CD0F-55EE-4549-B3F6-608255B43806}"/>
              </a:ext>
            </a:extLst>
          </p:cNvPr>
          <p:cNvCxnSpPr>
            <a:cxnSpLocks/>
          </p:cNvCxnSpPr>
          <p:nvPr/>
        </p:nvCxnSpPr>
        <p:spPr>
          <a:xfrm>
            <a:off x="5799347" y="2551080"/>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AD9EBA47-FFDC-7547-9A7D-2BEB73EDA8FE}"/>
              </a:ext>
            </a:extLst>
          </p:cNvPr>
          <p:cNvSpPr/>
          <p:nvPr/>
        </p:nvSpPr>
        <p:spPr>
          <a:xfrm>
            <a:off x="6548095" y="2380858"/>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54" name="Straight Connector 153">
            <a:extLst>
              <a:ext uri="{FF2B5EF4-FFF2-40B4-BE49-F238E27FC236}">
                <a16:creationId xmlns:a16="http://schemas.microsoft.com/office/drawing/2014/main" id="{CE604C52-513F-D449-8DD7-9382C7D6FE7A}"/>
              </a:ext>
            </a:extLst>
          </p:cNvPr>
          <p:cNvCxnSpPr>
            <a:cxnSpLocks/>
          </p:cNvCxnSpPr>
          <p:nvPr/>
        </p:nvCxnSpPr>
        <p:spPr>
          <a:xfrm>
            <a:off x="7343934" y="2551080"/>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1914D308-35D3-FB46-84F3-08D34A553C2D}"/>
              </a:ext>
            </a:extLst>
          </p:cNvPr>
          <p:cNvSpPr/>
          <p:nvPr/>
        </p:nvSpPr>
        <p:spPr>
          <a:xfrm>
            <a:off x="7336246" y="2380858"/>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cxnSp>
        <p:nvCxnSpPr>
          <p:cNvPr id="157" name="Straight Connector 156">
            <a:extLst>
              <a:ext uri="{FF2B5EF4-FFF2-40B4-BE49-F238E27FC236}">
                <a16:creationId xmlns:a16="http://schemas.microsoft.com/office/drawing/2014/main" id="{DE8B282C-868D-1A4E-85A3-C481B8647401}"/>
              </a:ext>
            </a:extLst>
          </p:cNvPr>
          <p:cNvCxnSpPr>
            <a:cxnSpLocks/>
          </p:cNvCxnSpPr>
          <p:nvPr/>
        </p:nvCxnSpPr>
        <p:spPr>
          <a:xfrm>
            <a:off x="8102084" y="146420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3B93618-6CF4-9C4C-8221-4E2971183C15}"/>
              </a:ext>
            </a:extLst>
          </p:cNvPr>
          <p:cNvSpPr/>
          <p:nvPr/>
        </p:nvSpPr>
        <p:spPr>
          <a:xfrm>
            <a:off x="8094396" y="1287427"/>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59" name="Diamond 158">
            <a:extLst>
              <a:ext uri="{FF2B5EF4-FFF2-40B4-BE49-F238E27FC236}">
                <a16:creationId xmlns:a16="http://schemas.microsoft.com/office/drawing/2014/main" id="{22EBC597-6419-A846-8BA9-E4D55BEA7FD8}"/>
              </a:ext>
            </a:extLst>
          </p:cNvPr>
          <p:cNvSpPr/>
          <p:nvPr/>
        </p:nvSpPr>
        <p:spPr>
          <a:xfrm>
            <a:off x="8244800" y="2492605"/>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60" name="Straight Connector 159">
            <a:extLst>
              <a:ext uri="{FF2B5EF4-FFF2-40B4-BE49-F238E27FC236}">
                <a16:creationId xmlns:a16="http://schemas.microsoft.com/office/drawing/2014/main" id="{A5BC0462-00DB-2B48-A1D9-41959C789C82}"/>
              </a:ext>
            </a:extLst>
          </p:cNvPr>
          <p:cNvCxnSpPr>
            <a:cxnSpLocks/>
          </p:cNvCxnSpPr>
          <p:nvPr/>
        </p:nvCxnSpPr>
        <p:spPr>
          <a:xfrm>
            <a:off x="8110256" y="2551080"/>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A3DA9A4-DA3C-6C45-9738-D2A803514903}"/>
              </a:ext>
            </a:extLst>
          </p:cNvPr>
          <p:cNvSpPr/>
          <p:nvPr/>
        </p:nvSpPr>
        <p:spPr>
          <a:xfrm>
            <a:off x="8102568" y="2380858"/>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62" name="Rectangle 161">
            <a:extLst>
              <a:ext uri="{FF2B5EF4-FFF2-40B4-BE49-F238E27FC236}">
                <a16:creationId xmlns:a16="http://schemas.microsoft.com/office/drawing/2014/main" id="{D33893F6-6D82-F943-BEDD-BF203B1FEB4F}"/>
              </a:ext>
            </a:extLst>
          </p:cNvPr>
          <p:cNvSpPr/>
          <p:nvPr/>
        </p:nvSpPr>
        <p:spPr>
          <a:xfrm>
            <a:off x="2674412" y="3587605"/>
            <a:ext cx="748748" cy="710451"/>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ACC–Schema</a:t>
            </a:r>
          </a:p>
          <a:p>
            <a:r>
              <a:rPr lang="en-US" sz="600" dirty="0">
                <a:latin typeface="+mj-lt"/>
              </a:rPr>
              <a:t>AEM–Components</a:t>
            </a:r>
          </a:p>
          <a:p>
            <a:r>
              <a:rPr lang="en-US" sz="600" dirty="0">
                <a:latin typeface="+mj-lt"/>
              </a:rPr>
              <a:t>AEM–Email Temp.</a:t>
            </a:r>
          </a:p>
          <a:p>
            <a:r>
              <a:rPr lang="en-US" sz="600" dirty="0">
                <a:latin typeface="+mj-lt"/>
              </a:rPr>
              <a:t>AA/ACC </a:t>
            </a:r>
            <a:r>
              <a:rPr lang="en-US" sz="600" dirty="0" err="1">
                <a:latin typeface="+mj-lt"/>
              </a:rPr>
              <a:t>Integ</a:t>
            </a:r>
            <a:r>
              <a:rPr lang="en-US" sz="600" dirty="0">
                <a:latin typeface="+mj-lt"/>
              </a:rPr>
              <a:t>,</a:t>
            </a:r>
          </a:p>
          <a:p>
            <a:r>
              <a:rPr lang="en-US" sz="600" dirty="0">
                <a:latin typeface="+mj-lt"/>
              </a:rPr>
              <a:t>API–Stub Delivery</a:t>
            </a:r>
          </a:p>
        </p:txBody>
      </p:sp>
      <p:cxnSp>
        <p:nvCxnSpPr>
          <p:cNvPr id="163" name="Straight Connector 162">
            <a:extLst>
              <a:ext uri="{FF2B5EF4-FFF2-40B4-BE49-F238E27FC236}">
                <a16:creationId xmlns:a16="http://schemas.microsoft.com/office/drawing/2014/main" id="{3A503105-668A-0349-B33A-C9CD9EA170E2}"/>
              </a:ext>
            </a:extLst>
          </p:cNvPr>
          <p:cNvCxnSpPr>
            <a:cxnSpLocks/>
          </p:cNvCxnSpPr>
          <p:nvPr/>
        </p:nvCxnSpPr>
        <p:spPr>
          <a:xfrm>
            <a:off x="2697957" y="3757827"/>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6C7115F5-3481-8D45-ACE7-F4353931CFBE}"/>
              </a:ext>
            </a:extLst>
          </p:cNvPr>
          <p:cNvSpPr/>
          <p:nvPr/>
        </p:nvSpPr>
        <p:spPr>
          <a:xfrm>
            <a:off x="1886261" y="3587605"/>
            <a:ext cx="748748" cy="618118"/>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ACC–Metadata</a:t>
            </a:r>
          </a:p>
          <a:p>
            <a:r>
              <a:rPr lang="en-US" sz="600" dirty="0"/>
              <a:t>Launch–Config</a:t>
            </a:r>
          </a:p>
          <a:p>
            <a:r>
              <a:rPr lang="en-US" sz="600" dirty="0"/>
              <a:t>CI–Story Elaboration</a:t>
            </a:r>
          </a:p>
          <a:p>
            <a:r>
              <a:rPr lang="en-US" sz="600" dirty="0"/>
              <a:t>API–</a:t>
            </a:r>
            <a:r>
              <a:rPr lang="en-US" sz="600" dirty="0" err="1"/>
              <a:t>Integ</a:t>
            </a:r>
            <a:r>
              <a:rPr lang="en-US" sz="600" dirty="0"/>
              <a:t>. Spec</a:t>
            </a:r>
          </a:p>
        </p:txBody>
      </p:sp>
      <p:cxnSp>
        <p:nvCxnSpPr>
          <p:cNvPr id="165" name="Straight Connector 164">
            <a:extLst>
              <a:ext uri="{FF2B5EF4-FFF2-40B4-BE49-F238E27FC236}">
                <a16:creationId xmlns:a16="http://schemas.microsoft.com/office/drawing/2014/main" id="{859CCFAC-D2F7-3042-91FC-927C4D1C62C5}"/>
              </a:ext>
            </a:extLst>
          </p:cNvPr>
          <p:cNvCxnSpPr>
            <a:cxnSpLocks/>
          </p:cNvCxnSpPr>
          <p:nvPr/>
        </p:nvCxnSpPr>
        <p:spPr>
          <a:xfrm>
            <a:off x="1909805" y="3757827"/>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668FA3ED-853C-EB42-9872-34B6AFAE50C7}"/>
              </a:ext>
            </a:extLst>
          </p:cNvPr>
          <p:cNvSpPr/>
          <p:nvPr/>
        </p:nvSpPr>
        <p:spPr>
          <a:xfrm>
            <a:off x="3460743" y="3587605"/>
            <a:ext cx="748748" cy="710451"/>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ACC–Folders</a:t>
            </a:r>
          </a:p>
          <a:p>
            <a:r>
              <a:rPr lang="en-US" sz="600" dirty="0"/>
              <a:t>AAM–Integrations</a:t>
            </a:r>
          </a:p>
          <a:p>
            <a:r>
              <a:rPr lang="en-US" sz="600" dirty="0"/>
              <a:t>AEM–Exp. Fragments</a:t>
            </a:r>
          </a:p>
          <a:p>
            <a:r>
              <a:rPr lang="en-US" sz="600" dirty="0"/>
              <a:t>AAM/AT Integration</a:t>
            </a:r>
          </a:p>
          <a:p>
            <a:r>
              <a:rPr lang="en-US" sz="600" dirty="0"/>
              <a:t>CI–Prep Segments </a:t>
            </a:r>
          </a:p>
        </p:txBody>
      </p:sp>
      <p:cxnSp>
        <p:nvCxnSpPr>
          <p:cNvPr id="167" name="Straight Connector 166">
            <a:extLst>
              <a:ext uri="{FF2B5EF4-FFF2-40B4-BE49-F238E27FC236}">
                <a16:creationId xmlns:a16="http://schemas.microsoft.com/office/drawing/2014/main" id="{0C7BEA9F-5609-6A47-A820-9BDD87B94C0F}"/>
              </a:ext>
            </a:extLst>
          </p:cNvPr>
          <p:cNvCxnSpPr>
            <a:cxnSpLocks/>
          </p:cNvCxnSpPr>
          <p:nvPr/>
        </p:nvCxnSpPr>
        <p:spPr>
          <a:xfrm>
            <a:off x="3484288" y="3757827"/>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7C4D945F-F1B3-6B42-8ECA-82405F949A6E}"/>
              </a:ext>
            </a:extLst>
          </p:cNvPr>
          <p:cNvSpPr/>
          <p:nvPr/>
        </p:nvSpPr>
        <p:spPr>
          <a:xfrm>
            <a:off x="4233036" y="3587605"/>
            <a:ext cx="748748" cy="710451"/>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AAM–Data Enable</a:t>
            </a:r>
          </a:p>
          <a:p>
            <a:r>
              <a:rPr lang="en-US" sz="600" dirty="0"/>
              <a:t>AEM–Workflow</a:t>
            </a:r>
          </a:p>
          <a:p>
            <a:r>
              <a:rPr lang="en-US" sz="600" dirty="0"/>
              <a:t>AEM–Asset Cleanup</a:t>
            </a:r>
          </a:p>
          <a:p>
            <a:r>
              <a:rPr lang="en-US" sz="600" dirty="0"/>
              <a:t>AT–Design </a:t>
            </a:r>
            <a:r>
              <a:rPr lang="en-US" sz="600" dirty="0" err="1"/>
              <a:t>Exper</a:t>
            </a:r>
            <a:endParaRPr lang="en-US" sz="600" dirty="0"/>
          </a:p>
          <a:p>
            <a:r>
              <a:rPr lang="en-US" sz="600" dirty="0"/>
              <a:t>API– SIT Ready</a:t>
            </a:r>
          </a:p>
        </p:txBody>
      </p:sp>
      <p:cxnSp>
        <p:nvCxnSpPr>
          <p:cNvPr id="169" name="Straight Connector 168">
            <a:extLst>
              <a:ext uri="{FF2B5EF4-FFF2-40B4-BE49-F238E27FC236}">
                <a16:creationId xmlns:a16="http://schemas.microsoft.com/office/drawing/2014/main" id="{8C34361A-2251-AA4F-AF70-00FF7003143E}"/>
              </a:ext>
            </a:extLst>
          </p:cNvPr>
          <p:cNvCxnSpPr>
            <a:cxnSpLocks/>
          </p:cNvCxnSpPr>
          <p:nvPr/>
        </p:nvCxnSpPr>
        <p:spPr>
          <a:xfrm>
            <a:off x="4256581" y="3757827"/>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FCBEFE1-2570-B04C-A414-F7B5CA4BE2BC}"/>
              </a:ext>
            </a:extLst>
          </p:cNvPr>
          <p:cNvSpPr/>
          <p:nvPr/>
        </p:nvSpPr>
        <p:spPr>
          <a:xfrm>
            <a:off x="5005329" y="3587605"/>
            <a:ext cx="748748" cy="525785"/>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AEM – Content Sync</a:t>
            </a:r>
          </a:p>
          <a:p>
            <a:r>
              <a:rPr lang="en-US" sz="600" dirty="0"/>
              <a:t>AT–Mail/Web Target</a:t>
            </a:r>
          </a:p>
          <a:p>
            <a:r>
              <a:rPr lang="en-US" sz="600" dirty="0"/>
              <a:t>CI–</a:t>
            </a:r>
            <a:r>
              <a:rPr lang="en-US" sz="600" dirty="0" err="1"/>
              <a:t>Predic</a:t>
            </a:r>
            <a:r>
              <a:rPr lang="en-US" sz="600" dirty="0"/>
              <a:t>. Intel.</a:t>
            </a:r>
          </a:p>
        </p:txBody>
      </p:sp>
      <p:cxnSp>
        <p:nvCxnSpPr>
          <p:cNvPr id="171" name="Straight Connector 170">
            <a:extLst>
              <a:ext uri="{FF2B5EF4-FFF2-40B4-BE49-F238E27FC236}">
                <a16:creationId xmlns:a16="http://schemas.microsoft.com/office/drawing/2014/main" id="{BC65342C-3648-A248-8481-6B80938A9934}"/>
              </a:ext>
            </a:extLst>
          </p:cNvPr>
          <p:cNvCxnSpPr>
            <a:cxnSpLocks/>
          </p:cNvCxnSpPr>
          <p:nvPr/>
        </p:nvCxnSpPr>
        <p:spPr>
          <a:xfrm>
            <a:off x="5028874" y="3757827"/>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BA1F1CEF-D287-5C45-B43E-93548C090EDD}"/>
              </a:ext>
            </a:extLst>
          </p:cNvPr>
          <p:cNvSpPr/>
          <p:nvPr/>
        </p:nvSpPr>
        <p:spPr>
          <a:xfrm>
            <a:off x="5775801" y="3587605"/>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AEC SIT +UAT Support</a:t>
            </a:r>
          </a:p>
          <a:p>
            <a:r>
              <a:rPr lang="en-US" sz="600" dirty="0">
                <a:latin typeface="+mj-lt"/>
              </a:rPr>
              <a:t>AA–Dashboard Development</a:t>
            </a:r>
          </a:p>
          <a:p>
            <a:r>
              <a:rPr lang="en-US" sz="600" dirty="0">
                <a:latin typeface="+mj-lt"/>
              </a:rPr>
              <a:t>CI–Data Access to AEC</a:t>
            </a:r>
          </a:p>
          <a:p>
            <a:r>
              <a:rPr lang="en-US" sz="600" dirty="0">
                <a:latin typeface="+mj-lt"/>
              </a:rPr>
              <a:t>API–Test Data Ready</a:t>
            </a:r>
          </a:p>
        </p:txBody>
      </p:sp>
      <p:cxnSp>
        <p:nvCxnSpPr>
          <p:cNvPr id="173" name="Straight Connector 172">
            <a:extLst>
              <a:ext uri="{FF2B5EF4-FFF2-40B4-BE49-F238E27FC236}">
                <a16:creationId xmlns:a16="http://schemas.microsoft.com/office/drawing/2014/main" id="{1856CF57-5E2A-304E-A6A0-09E313E60B13}"/>
              </a:ext>
            </a:extLst>
          </p:cNvPr>
          <p:cNvCxnSpPr>
            <a:cxnSpLocks/>
          </p:cNvCxnSpPr>
          <p:nvPr/>
        </p:nvCxnSpPr>
        <p:spPr>
          <a:xfrm>
            <a:off x="5799347" y="3757827"/>
            <a:ext cx="145809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700CFB46-FF96-3145-AADA-260FF1D251C2}"/>
              </a:ext>
            </a:extLst>
          </p:cNvPr>
          <p:cNvSpPr/>
          <p:nvPr/>
        </p:nvSpPr>
        <p:spPr>
          <a:xfrm>
            <a:off x="6548095" y="3587605"/>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76" name="Straight Connector 175">
            <a:extLst>
              <a:ext uri="{FF2B5EF4-FFF2-40B4-BE49-F238E27FC236}">
                <a16:creationId xmlns:a16="http://schemas.microsoft.com/office/drawing/2014/main" id="{40CFF62D-214E-E541-999F-EFC12894FFC3}"/>
              </a:ext>
            </a:extLst>
          </p:cNvPr>
          <p:cNvCxnSpPr>
            <a:cxnSpLocks/>
          </p:cNvCxnSpPr>
          <p:nvPr/>
        </p:nvCxnSpPr>
        <p:spPr>
          <a:xfrm>
            <a:off x="7343934" y="3757827"/>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6B477375-576F-3644-A9B6-05FB02346CEF}"/>
              </a:ext>
            </a:extLst>
          </p:cNvPr>
          <p:cNvSpPr/>
          <p:nvPr/>
        </p:nvSpPr>
        <p:spPr>
          <a:xfrm>
            <a:off x="7336246" y="3587605"/>
            <a:ext cx="748748" cy="710451"/>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a:p>
            <a:r>
              <a:rPr lang="en-US" sz="600" dirty="0">
                <a:latin typeface="+mj-lt"/>
              </a:rPr>
              <a:t>AEM – Assets Publishing</a:t>
            </a:r>
          </a:p>
          <a:p>
            <a:r>
              <a:rPr lang="en-US" sz="600" dirty="0">
                <a:latin typeface="+mj-lt"/>
              </a:rPr>
              <a:t>CI/API–UAT + Prod Environment Ready</a:t>
            </a:r>
          </a:p>
        </p:txBody>
      </p:sp>
      <p:sp>
        <p:nvSpPr>
          <p:cNvPr id="178" name="Diamond 177">
            <a:extLst>
              <a:ext uri="{FF2B5EF4-FFF2-40B4-BE49-F238E27FC236}">
                <a16:creationId xmlns:a16="http://schemas.microsoft.com/office/drawing/2014/main" id="{E1F4C288-345A-E44C-A9CA-87ED88269D65}"/>
              </a:ext>
            </a:extLst>
          </p:cNvPr>
          <p:cNvSpPr/>
          <p:nvPr/>
        </p:nvSpPr>
        <p:spPr>
          <a:xfrm>
            <a:off x="8244800" y="3699352"/>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79" name="Straight Connector 178">
            <a:extLst>
              <a:ext uri="{FF2B5EF4-FFF2-40B4-BE49-F238E27FC236}">
                <a16:creationId xmlns:a16="http://schemas.microsoft.com/office/drawing/2014/main" id="{3DFFDEDA-A81E-AD49-B648-0B06DF0BF5F8}"/>
              </a:ext>
            </a:extLst>
          </p:cNvPr>
          <p:cNvCxnSpPr>
            <a:cxnSpLocks/>
          </p:cNvCxnSpPr>
          <p:nvPr/>
        </p:nvCxnSpPr>
        <p:spPr>
          <a:xfrm>
            <a:off x="8110256" y="3757827"/>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83933FF8-2E5A-8F4C-85AD-82D6DAD93BD8}"/>
              </a:ext>
            </a:extLst>
          </p:cNvPr>
          <p:cNvSpPr/>
          <p:nvPr/>
        </p:nvSpPr>
        <p:spPr>
          <a:xfrm>
            <a:off x="8102568" y="3586521"/>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cxnSp>
        <p:nvCxnSpPr>
          <p:cNvPr id="95" name="Straight Connector 94">
            <a:extLst>
              <a:ext uri="{FF2B5EF4-FFF2-40B4-BE49-F238E27FC236}">
                <a16:creationId xmlns:a16="http://schemas.microsoft.com/office/drawing/2014/main" id="{53250EC6-A4A7-CA4F-9DFF-E0FA01A0121C}"/>
              </a:ext>
            </a:extLst>
          </p:cNvPr>
          <p:cNvCxnSpPr>
            <a:cxnSpLocks/>
          </p:cNvCxnSpPr>
          <p:nvPr/>
        </p:nvCxnSpPr>
        <p:spPr>
          <a:xfrm>
            <a:off x="315475" y="2430993"/>
            <a:ext cx="0" cy="11131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0D0014D-CEAC-EF4A-BA7B-3B4FF2E9B7DB}"/>
              </a:ext>
            </a:extLst>
          </p:cNvPr>
          <p:cNvCxnSpPr>
            <a:cxnSpLocks/>
          </p:cNvCxnSpPr>
          <p:nvPr/>
        </p:nvCxnSpPr>
        <p:spPr>
          <a:xfrm>
            <a:off x="315475" y="1273809"/>
            <a:ext cx="0" cy="11131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196C416-CC78-B340-8F0D-D6E46712B61B}"/>
              </a:ext>
            </a:extLst>
          </p:cNvPr>
          <p:cNvCxnSpPr>
            <a:cxnSpLocks/>
          </p:cNvCxnSpPr>
          <p:nvPr/>
        </p:nvCxnSpPr>
        <p:spPr>
          <a:xfrm>
            <a:off x="308573" y="3583953"/>
            <a:ext cx="0" cy="111318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3F51913-BB5F-DD45-A9F5-1BAC759ED7E2}"/>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1B12273E-B1AE-0949-A234-171C128F59E1}"/>
              </a:ext>
            </a:extLst>
          </p:cNvPr>
          <p:cNvSpPr>
            <a:spLocks noGrp="1"/>
          </p:cNvSpPr>
          <p:nvPr>
            <p:ph type="sldNum" sz="quarter" idx="13"/>
          </p:nvPr>
        </p:nvSpPr>
        <p:spPr/>
        <p:txBody>
          <a:bodyPr/>
          <a:lstStyle/>
          <a:p>
            <a:fld id="{CDEE2954-54E9-4846-B9AA-9D6731F553AF}" type="slidenum">
              <a:rPr lang="en-US" smtClean="0"/>
              <a:pPr/>
              <a:t>27</a:t>
            </a:fld>
            <a:endParaRPr lang="en-US" dirty="0"/>
          </a:p>
        </p:txBody>
      </p:sp>
    </p:spTree>
    <p:extLst>
      <p:ext uri="{BB962C8B-B14F-4D97-AF65-F5344CB8AC3E}">
        <p14:creationId xmlns:p14="http://schemas.microsoft.com/office/powerpoint/2010/main" val="275633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4577" y="2179752"/>
            <a:ext cx="8032853" cy="715581"/>
          </a:xfrm>
          <a:prstGeom prst="rect">
            <a:avLst/>
          </a:prstGeom>
          <a:noFill/>
        </p:spPr>
        <p:txBody>
          <a:bodyPr wrap="square" rtlCol="0">
            <a:spAutoFit/>
          </a:bodyPr>
          <a:lstStyle/>
          <a:p>
            <a:r>
              <a:rPr lang="en-US" sz="4050" b="1" dirty="0">
                <a:solidFill>
                  <a:srgbClr val="FFFFFF"/>
                </a:solidFill>
                <a:ea typeface="Avenir Book" charset="0"/>
                <a:cs typeface="Avenir Black"/>
              </a:rPr>
              <a:t>Implementation Partner</a:t>
            </a:r>
          </a:p>
        </p:txBody>
      </p:sp>
      <p:cxnSp>
        <p:nvCxnSpPr>
          <p:cNvPr id="9" name="Straight Connector 8">
            <a:extLst>
              <a:ext uri="{FF2B5EF4-FFF2-40B4-BE49-F238E27FC236}">
                <a16:creationId xmlns:a16="http://schemas.microsoft.com/office/drawing/2014/main" id="{C7896834-90D0-FB49-8429-5969F7EA6F96}"/>
              </a:ext>
            </a:extLst>
          </p:cNvPr>
          <p:cNvCxnSpPr/>
          <p:nvPr/>
        </p:nvCxnSpPr>
        <p:spPr>
          <a:xfrm>
            <a:off x="894645" y="3018534"/>
            <a:ext cx="821635"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3B04CA5-809B-D244-BE81-6490CC62DA54}"/>
              </a:ext>
            </a:extLst>
          </p:cNvPr>
          <p:cNvSpPr>
            <a:spLocks noGrp="1"/>
          </p:cNvSpPr>
          <p:nvPr>
            <p:ph type="ftr" sz="quarter" idx="11"/>
          </p:nvPr>
        </p:nvSpPr>
        <p:spPr/>
        <p:txBody>
          <a:bodyPr/>
          <a:lstStyle/>
          <a:p>
            <a:r>
              <a:rPr lang="en-US"/>
              <a:t>© 2020</a:t>
            </a:r>
          </a:p>
        </p:txBody>
      </p:sp>
      <p:sp>
        <p:nvSpPr>
          <p:cNvPr id="4" name="Slide Number Placeholder 3">
            <a:extLst>
              <a:ext uri="{FF2B5EF4-FFF2-40B4-BE49-F238E27FC236}">
                <a16:creationId xmlns:a16="http://schemas.microsoft.com/office/drawing/2014/main" id="{7942E3AA-19DC-C44D-BEBD-A29418CEC1D4}"/>
              </a:ext>
            </a:extLst>
          </p:cNvPr>
          <p:cNvSpPr>
            <a:spLocks noGrp="1"/>
          </p:cNvSpPr>
          <p:nvPr>
            <p:ph type="sldNum" sz="quarter" idx="12"/>
          </p:nvPr>
        </p:nvSpPr>
        <p:spPr/>
        <p:txBody>
          <a:bodyPr/>
          <a:lstStyle/>
          <a:p>
            <a:fld id="{CDEE2954-54E9-4846-B9AA-9D6731F553AF}" type="slidenum">
              <a:rPr lang="en-US" smtClean="0"/>
              <a:pPr/>
              <a:t>28</a:t>
            </a:fld>
            <a:endParaRPr lang="en-US"/>
          </a:p>
        </p:txBody>
      </p:sp>
    </p:spTree>
    <p:extLst>
      <p:ext uri="{BB962C8B-B14F-4D97-AF65-F5344CB8AC3E}">
        <p14:creationId xmlns:p14="http://schemas.microsoft.com/office/powerpoint/2010/main" val="204109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6653-6B06-0346-B287-107A7332EBEF}"/>
              </a:ext>
            </a:extLst>
          </p:cNvPr>
          <p:cNvSpPr>
            <a:spLocks noGrp="1"/>
          </p:cNvSpPr>
          <p:nvPr>
            <p:ph type="title"/>
          </p:nvPr>
        </p:nvSpPr>
        <p:spPr>
          <a:xfrm>
            <a:off x="945256" y="1841390"/>
            <a:ext cx="7838618" cy="701731"/>
          </a:xfrm>
        </p:spPr>
        <p:txBody>
          <a:bodyPr/>
          <a:lstStyle/>
          <a:p>
            <a:r>
              <a:rPr lang="en-US" sz="4400" dirty="0"/>
              <a:t>Developing the Foundation</a:t>
            </a:r>
          </a:p>
        </p:txBody>
      </p:sp>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55153" y="2516303"/>
            <a:ext cx="6843125" cy="1345753"/>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We will start by building playbooks and common infrastructure for CDP, </a:t>
            </a:r>
            <a:r>
              <a:rPr lang="en-US" sz="1800" b="0" dirty="0" err="1">
                <a:solidFill>
                  <a:schemeClr val="bg2"/>
                </a:solidFill>
                <a:latin typeface="Arial" panose="020B0604020202020204" pitchFamily="34" charset="0"/>
                <a:cs typeface="Arial" panose="020B0604020202020204" pitchFamily="34" charset="0"/>
              </a:rPr>
              <a:t>eAPI</a:t>
            </a:r>
            <a:r>
              <a:rPr lang="en-US" sz="1800" b="0" dirty="0">
                <a:solidFill>
                  <a:schemeClr val="bg2"/>
                </a:solidFill>
                <a:latin typeface="Arial" panose="020B0604020202020204" pitchFamily="34" charset="0"/>
                <a:cs typeface="Arial" panose="020B0604020202020204" pitchFamily="34" charset="0"/>
              </a:rPr>
              <a:t>, and Adobe that brings consistency to Walgreens and Boots implementations for supportability &amp; maintainability, while giving each Brand infinite flexibility to maximize their results and ensure they are never limited by the decisions of the other.</a:t>
            </a:r>
          </a:p>
        </p:txBody>
      </p:sp>
      <p:sp>
        <p:nvSpPr>
          <p:cNvPr id="5" name="Footer Placeholder 4">
            <a:extLst>
              <a:ext uri="{FF2B5EF4-FFF2-40B4-BE49-F238E27FC236}">
                <a16:creationId xmlns:a16="http://schemas.microsoft.com/office/drawing/2014/main" id="{D6149783-F98F-AC47-BB27-FF7B1285B487}"/>
              </a:ext>
            </a:extLst>
          </p:cNvPr>
          <p:cNvSpPr>
            <a:spLocks noGrp="1"/>
          </p:cNvSpPr>
          <p:nvPr>
            <p:ph type="ftr" sz="quarter" idx="11"/>
          </p:nvPr>
        </p:nvSpPr>
        <p:spPr/>
        <p:txBody>
          <a:bodyPr/>
          <a:lstStyle/>
          <a:p>
            <a:r>
              <a:rPr lang="en-US" dirty="0"/>
              <a:t>© 2020</a:t>
            </a:r>
          </a:p>
        </p:txBody>
      </p:sp>
      <p:sp>
        <p:nvSpPr>
          <p:cNvPr id="6" name="Slide Number Placeholder 5">
            <a:extLst>
              <a:ext uri="{FF2B5EF4-FFF2-40B4-BE49-F238E27FC236}">
                <a16:creationId xmlns:a16="http://schemas.microsoft.com/office/drawing/2014/main" id="{29C52D84-C044-1A41-BCBC-B4972103B6DB}"/>
              </a:ext>
            </a:extLst>
          </p:cNvPr>
          <p:cNvSpPr>
            <a:spLocks noGrp="1"/>
          </p:cNvSpPr>
          <p:nvPr>
            <p:ph type="sldNum" sz="quarter" idx="12"/>
          </p:nvPr>
        </p:nvSpPr>
        <p:spPr/>
        <p:txBody>
          <a:bodyPr/>
          <a:lstStyle/>
          <a:p>
            <a:fld id="{CDEE2954-54E9-4846-B9AA-9D6731F553AF}" type="slidenum">
              <a:rPr lang="en-US" smtClean="0"/>
              <a:pPr/>
              <a:t>29</a:t>
            </a:fld>
            <a:endParaRPr lang="en-US"/>
          </a:p>
        </p:txBody>
      </p:sp>
    </p:spTree>
    <p:extLst>
      <p:ext uri="{BB962C8B-B14F-4D97-AF65-F5344CB8AC3E}">
        <p14:creationId xmlns:p14="http://schemas.microsoft.com/office/powerpoint/2010/main" val="342101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txBox="1">
            <a:spLocks/>
          </p:cNvSpPr>
          <p:nvPr/>
        </p:nvSpPr>
        <p:spPr>
          <a:xfrm>
            <a:off x="1313813" y="1170092"/>
            <a:ext cx="1543050" cy="300074"/>
          </a:xfrm>
          <a:prstGeom prst="rect">
            <a:avLst/>
          </a:prstGeom>
          <a:ln>
            <a:solidFill>
              <a:schemeClr val="bg1">
                <a:lumMod val="85000"/>
              </a:schemeClr>
            </a:solidFill>
          </a:ln>
        </p:spPr>
        <p:txBody>
          <a:bodyPr lIns="68573" tIns="34286" rIns="68573" bIns="34286" anchor="ctr">
            <a:spAutoFit/>
          </a:bodyPr>
          <a:lstStyle>
            <a:lvl1pPr algn="l" defTabSz="457200" rtl="0" eaLnBrk="1" latinLnBrk="0" hangingPunct="1">
              <a:lnSpc>
                <a:spcPct val="85000"/>
              </a:lnSpc>
              <a:spcBef>
                <a:spcPct val="0"/>
              </a:spcBef>
              <a:buNone/>
              <a:defRPr sz="6000" b="1" kern="1200">
                <a:solidFill>
                  <a:schemeClr val="tx1"/>
                </a:solidFill>
                <a:latin typeface="+mj-lt"/>
                <a:ea typeface="+mj-ea"/>
                <a:cs typeface="+mj-cs"/>
              </a:defRPr>
            </a:lvl1pPr>
          </a:lstStyle>
          <a:p>
            <a:pPr algn="ctr">
              <a:lnSpc>
                <a:spcPct val="100000"/>
              </a:lnSpc>
            </a:pPr>
            <a:r>
              <a:rPr lang="en-US" sz="1500" spc="150" dirty="0">
                <a:solidFill>
                  <a:srgbClr val="00B050"/>
                </a:solidFill>
                <a:ea typeface="Avenir Black" charset="0"/>
                <a:cs typeface="Arial" panose="020B0604020202020204" pitchFamily="34" charset="0"/>
              </a:rPr>
              <a:t>CONTENTS</a:t>
            </a:r>
            <a:endParaRPr lang="en-US" sz="2400" spc="150" dirty="0">
              <a:solidFill>
                <a:srgbClr val="00B050"/>
              </a:solidFill>
              <a:ea typeface="Avenir Black" charset="0"/>
              <a:cs typeface="Arial" panose="020B0604020202020204" pitchFamily="34" charset="0"/>
            </a:endParaRPr>
          </a:p>
        </p:txBody>
      </p:sp>
      <p:sp>
        <p:nvSpPr>
          <p:cNvPr id="41" name="Title 1">
            <a:extLst>
              <a:ext uri="{FF2B5EF4-FFF2-40B4-BE49-F238E27FC236}">
                <a16:creationId xmlns:a16="http://schemas.microsoft.com/office/drawing/2014/main" id="{C8C115B2-E8A9-4BE1-81BA-5A0FE20D7A82}"/>
              </a:ext>
            </a:extLst>
          </p:cNvPr>
          <p:cNvSpPr txBox="1">
            <a:spLocks/>
          </p:cNvSpPr>
          <p:nvPr/>
        </p:nvSpPr>
        <p:spPr>
          <a:xfrm>
            <a:off x="2918044" y="1544287"/>
            <a:ext cx="4851224" cy="2462204"/>
          </a:xfrm>
          <a:prstGeom prst="rect">
            <a:avLst/>
          </a:prstGeom>
        </p:spPr>
        <p:txBody>
          <a:bodyPr vert="horz" wrap="square" lIns="68573" tIns="34286" rIns="68573" bIns="34286" rtlCol="0" anchor="t">
            <a:spAutoFit/>
          </a:bodyPr>
          <a:lstStyle>
            <a:lvl1pPr algn="l" defTabSz="685800" rtl="0" eaLnBrk="1" latinLnBrk="0" hangingPunct="1">
              <a:lnSpc>
                <a:spcPct val="90000"/>
              </a:lnSpc>
              <a:spcBef>
                <a:spcPct val="0"/>
              </a:spcBef>
              <a:buNone/>
              <a:defRPr sz="2000" b="1" i="0" kern="1200" cap="none" spc="-20" baseline="0">
                <a:solidFill>
                  <a:schemeClr val="tx1"/>
                </a:solidFill>
                <a:latin typeface="Avenir Next" charset="0"/>
                <a:ea typeface="Avenir Next" charset="0"/>
                <a:cs typeface="Avenir Next" charset="0"/>
              </a:defRPr>
            </a:lvl1pPr>
          </a:lstStyle>
          <a:p>
            <a:pPr>
              <a:lnSpc>
                <a:spcPct val="100000"/>
              </a:lnSpc>
              <a:spcAft>
                <a:spcPts val="1500"/>
              </a:spcAft>
            </a:pPr>
            <a:r>
              <a:rPr lang="en-US" sz="1500" dirty="0">
                <a:solidFill>
                  <a:srgbClr val="00B050"/>
                </a:solidFill>
                <a:latin typeface="+mj-lt"/>
                <a:cs typeface="Arial" panose="020B0604020202020204" pitchFamily="34" charset="0"/>
              </a:rPr>
              <a:t>01</a:t>
            </a:r>
            <a:r>
              <a:rPr lang="en-US" sz="1500" dirty="0">
                <a:solidFill>
                  <a:srgbClr val="114287"/>
                </a:solidFill>
                <a:latin typeface="+mj-lt"/>
                <a:cs typeface="Arial" panose="020B0604020202020204" pitchFamily="34" charset="0"/>
              </a:rPr>
              <a:t> </a:t>
            </a:r>
            <a:r>
              <a:rPr lang="en-US" sz="1500" dirty="0">
                <a:latin typeface="+mj-lt"/>
                <a:cs typeface="Arial" panose="020B0604020202020204" pitchFamily="34" charset="0"/>
              </a:rPr>
              <a:t>Setting the Context</a:t>
            </a:r>
          </a:p>
          <a:p>
            <a:pPr>
              <a:lnSpc>
                <a:spcPct val="100000"/>
              </a:lnSpc>
              <a:spcAft>
                <a:spcPts val="1500"/>
              </a:spcAft>
            </a:pPr>
            <a:r>
              <a:rPr lang="en-US" sz="1500" dirty="0">
                <a:solidFill>
                  <a:srgbClr val="00B050"/>
                </a:solidFill>
                <a:latin typeface="+mj-lt"/>
                <a:cs typeface="Arial" panose="020B0604020202020204" pitchFamily="34" charset="0"/>
              </a:rPr>
              <a:t>02</a:t>
            </a:r>
            <a:r>
              <a:rPr lang="en-US" sz="1500" dirty="0">
                <a:solidFill>
                  <a:srgbClr val="114287"/>
                </a:solidFill>
                <a:latin typeface="+mj-lt"/>
                <a:cs typeface="Arial" panose="020B0604020202020204" pitchFamily="34" charset="0"/>
              </a:rPr>
              <a:t> </a:t>
            </a:r>
            <a:r>
              <a:rPr lang="en-US" sz="1500" dirty="0">
                <a:latin typeface="+mj-lt"/>
                <a:cs typeface="Arial" panose="020B0604020202020204" pitchFamily="34" charset="0"/>
              </a:rPr>
              <a:t>Who We Are </a:t>
            </a:r>
          </a:p>
          <a:p>
            <a:pPr>
              <a:lnSpc>
                <a:spcPct val="100000"/>
              </a:lnSpc>
              <a:spcAft>
                <a:spcPts val="1500"/>
              </a:spcAft>
            </a:pPr>
            <a:r>
              <a:rPr lang="en-US" sz="1500" dirty="0">
                <a:solidFill>
                  <a:srgbClr val="00B050"/>
                </a:solidFill>
                <a:latin typeface="Arial" panose="020B0604020202020204" pitchFamily="34" charset="0"/>
                <a:cs typeface="Arial" panose="020B0604020202020204" pitchFamily="34" charset="0"/>
              </a:rPr>
              <a:t>03</a:t>
            </a:r>
            <a:r>
              <a:rPr lang="en-US" sz="1800" dirty="0">
                <a:solidFill>
                  <a:srgbClr val="114287"/>
                </a:solidFill>
                <a:cs typeface="Arial" panose="020B0604020202020204" pitchFamily="34" charset="0"/>
              </a:rPr>
              <a:t> </a:t>
            </a:r>
            <a:r>
              <a:rPr lang="en-US" sz="1500" dirty="0">
                <a:latin typeface="+mj-lt"/>
                <a:cs typeface="Arial" panose="020B0604020202020204" pitchFamily="34" charset="0"/>
              </a:rPr>
              <a:t>How We’ll Deliver</a:t>
            </a:r>
          </a:p>
          <a:p>
            <a:pPr>
              <a:lnSpc>
                <a:spcPct val="100000"/>
              </a:lnSpc>
              <a:spcAft>
                <a:spcPts val="1500"/>
              </a:spcAft>
            </a:pPr>
            <a:r>
              <a:rPr lang="en-US" sz="1500" dirty="0">
                <a:solidFill>
                  <a:srgbClr val="00B050"/>
                </a:solidFill>
                <a:latin typeface="+mj-lt"/>
                <a:cs typeface="Arial" panose="020B0604020202020204" pitchFamily="34" charset="0"/>
              </a:rPr>
              <a:t>04</a:t>
            </a:r>
            <a:r>
              <a:rPr lang="en-US" sz="1500" dirty="0">
                <a:solidFill>
                  <a:srgbClr val="114287"/>
                </a:solidFill>
                <a:latin typeface="+mj-lt"/>
                <a:cs typeface="Arial" panose="020B0604020202020204" pitchFamily="34" charset="0"/>
              </a:rPr>
              <a:t> </a:t>
            </a:r>
            <a:r>
              <a:rPr lang="en-US" sz="1500" dirty="0">
                <a:latin typeface="+mj-lt"/>
                <a:cs typeface="Arial" panose="020B0604020202020204" pitchFamily="34" charset="0"/>
              </a:rPr>
              <a:t>Our Recommended Execution Plan</a:t>
            </a:r>
          </a:p>
          <a:p>
            <a:pPr>
              <a:lnSpc>
                <a:spcPct val="100000"/>
              </a:lnSpc>
              <a:spcAft>
                <a:spcPts val="1500"/>
              </a:spcAft>
            </a:pPr>
            <a:r>
              <a:rPr lang="en-US" sz="1500" dirty="0">
                <a:solidFill>
                  <a:srgbClr val="00B050"/>
                </a:solidFill>
                <a:latin typeface="+mj-lt"/>
                <a:cs typeface="Arial" panose="020B0604020202020204" pitchFamily="34" charset="0"/>
              </a:rPr>
              <a:t>05</a:t>
            </a:r>
            <a:r>
              <a:rPr lang="en-US" sz="1500" dirty="0">
                <a:solidFill>
                  <a:srgbClr val="114287"/>
                </a:solidFill>
                <a:latin typeface="+mj-lt"/>
                <a:cs typeface="Arial" panose="020B0604020202020204" pitchFamily="34" charset="0"/>
              </a:rPr>
              <a:t> </a:t>
            </a:r>
            <a:r>
              <a:rPr lang="en-US" sz="1500" dirty="0">
                <a:latin typeface="+mj-lt"/>
                <a:cs typeface="Arial" panose="020B0604020202020204" pitchFamily="34" charset="0"/>
              </a:rPr>
              <a:t>Governance &amp; Team</a:t>
            </a:r>
          </a:p>
          <a:p>
            <a:pPr>
              <a:lnSpc>
                <a:spcPct val="100000"/>
              </a:lnSpc>
              <a:spcAft>
                <a:spcPts val="1500"/>
              </a:spcAft>
            </a:pPr>
            <a:r>
              <a:rPr lang="en-US" sz="1500" dirty="0">
                <a:solidFill>
                  <a:srgbClr val="00B050"/>
                </a:solidFill>
                <a:latin typeface="+mj-lt"/>
                <a:cs typeface="Arial" panose="020B0604020202020204" pitchFamily="34" charset="0"/>
              </a:rPr>
              <a:t>06 </a:t>
            </a:r>
            <a:r>
              <a:rPr lang="en-US" sz="1500" dirty="0">
                <a:latin typeface="+mj-lt"/>
                <a:cs typeface="Arial" panose="020B0604020202020204" pitchFamily="34" charset="0"/>
              </a:rPr>
              <a:t>Commercials</a:t>
            </a:r>
          </a:p>
        </p:txBody>
      </p:sp>
      <p:cxnSp>
        <p:nvCxnSpPr>
          <p:cNvPr id="42" name="Straight Connector 41"/>
          <p:cNvCxnSpPr>
            <a:cxnSpLocks/>
          </p:cNvCxnSpPr>
          <p:nvPr/>
        </p:nvCxnSpPr>
        <p:spPr>
          <a:xfrm>
            <a:off x="2849554" y="1544286"/>
            <a:ext cx="0" cy="2420448"/>
          </a:xfrm>
          <a:prstGeom prst="line">
            <a:avLst/>
          </a:prstGeom>
          <a:ln w="952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80B259E4-DC14-3841-BD5B-C2F6346D1415}"/>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DA6634AD-BBC8-D648-864C-C0701CF1D9E8}"/>
              </a:ext>
            </a:extLst>
          </p:cNvPr>
          <p:cNvSpPr>
            <a:spLocks noGrp="1"/>
          </p:cNvSpPr>
          <p:nvPr>
            <p:ph type="sldNum" sz="quarter" idx="13"/>
          </p:nvPr>
        </p:nvSpPr>
        <p:spPr/>
        <p:txBody>
          <a:bodyPr/>
          <a:lstStyle/>
          <a:p>
            <a:fld id="{CDEE2954-54E9-4846-B9AA-9D6731F553AF}" type="slidenum">
              <a:rPr lang="en-US" smtClean="0"/>
              <a:pPr/>
              <a:t>3</a:t>
            </a:fld>
            <a:endParaRPr lang="en-US" dirty="0"/>
          </a:p>
        </p:txBody>
      </p:sp>
    </p:spTree>
    <p:extLst>
      <p:ext uri="{BB962C8B-B14F-4D97-AF65-F5344CB8AC3E}">
        <p14:creationId xmlns:p14="http://schemas.microsoft.com/office/powerpoint/2010/main" val="404296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EDC1E2-8EA8-0A45-833D-7B61E15935C2}"/>
              </a:ext>
            </a:extLst>
          </p:cNvPr>
          <p:cNvSpPr txBox="1">
            <a:spLocks/>
          </p:cNvSpPr>
          <p:nvPr/>
        </p:nvSpPr>
        <p:spPr>
          <a:xfrm>
            <a:off x="434295" y="3136292"/>
            <a:ext cx="7833405" cy="1657377"/>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pPr marL="178594" indent="-178594">
              <a:buFont typeface="System Font Regular"/>
              <a:buChar char="/"/>
            </a:pPr>
            <a:r>
              <a:rPr lang="en-US" sz="1400" b="0" dirty="0">
                <a:latin typeface="+mj-lt"/>
              </a:rPr>
              <a:t>Cognizant is WBAs largest </a:t>
            </a:r>
            <a:r>
              <a:rPr lang="en-US" sz="1400" b="0" dirty="0" err="1">
                <a:latin typeface="+mj-lt"/>
              </a:rPr>
              <a:t>eAPI</a:t>
            </a:r>
            <a:r>
              <a:rPr lang="en-US" sz="1400" b="0" dirty="0">
                <a:latin typeface="+mj-lt"/>
              </a:rPr>
              <a:t> partner, a highly successful technology project, and run the IPOMS &amp; ICE </a:t>
            </a:r>
            <a:r>
              <a:rPr lang="en-US" sz="1400" b="0" dirty="0" err="1">
                <a:latin typeface="+mj-lt"/>
              </a:rPr>
              <a:t>CoE</a:t>
            </a:r>
            <a:r>
              <a:rPr lang="en-US" sz="1400" b="0" dirty="0">
                <a:latin typeface="+mj-lt"/>
              </a:rPr>
              <a:t> - we are a proven partner to extend </a:t>
            </a:r>
            <a:r>
              <a:rPr lang="en-US" sz="1400" b="0" dirty="0" err="1">
                <a:latin typeface="+mj-lt"/>
              </a:rPr>
              <a:t>eAPI</a:t>
            </a:r>
            <a:r>
              <a:rPr lang="en-US" sz="1400" b="0" dirty="0">
                <a:latin typeface="+mj-lt"/>
              </a:rPr>
              <a:t> for these use cases</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We will ensure conformance with your existing </a:t>
            </a:r>
            <a:r>
              <a:rPr lang="en-US" sz="1400" b="0" dirty="0" err="1">
                <a:latin typeface="+mj-lt"/>
              </a:rPr>
              <a:t>eAPI</a:t>
            </a:r>
            <a:r>
              <a:rPr lang="en-US" sz="1400" b="0" dirty="0">
                <a:latin typeface="+mj-lt"/>
              </a:rPr>
              <a:t> program guidelines, delivering predictable quality and supportability/maintainability</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Your timeline is aggressive - we know the </a:t>
            </a:r>
            <a:r>
              <a:rPr lang="en-US" sz="1400" b="0" dirty="0" err="1">
                <a:latin typeface="+mj-lt"/>
              </a:rPr>
              <a:t>eAPI</a:t>
            </a:r>
            <a:r>
              <a:rPr lang="en-US" sz="1400" b="0" dirty="0">
                <a:latin typeface="+mj-lt"/>
              </a:rPr>
              <a:t> program and won’t waste a minute on KT</a:t>
            </a:r>
          </a:p>
          <a:p>
            <a:pPr marL="178594" indent="-178594">
              <a:buFont typeface="System Font Regular"/>
              <a:buChar char="/"/>
            </a:pPr>
            <a:endParaRPr lang="en-US" sz="1500" b="0" dirty="0">
              <a:latin typeface="+mj-lt"/>
            </a:endParaRPr>
          </a:p>
        </p:txBody>
      </p:sp>
      <p:sp>
        <p:nvSpPr>
          <p:cNvPr id="4" name="Title 1">
            <a:extLst>
              <a:ext uri="{FF2B5EF4-FFF2-40B4-BE49-F238E27FC236}">
                <a16:creationId xmlns:a16="http://schemas.microsoft.com/office/drawing/2014/main" id="{7F36E104-6A3D-DE40-985E-6CDF3AFA59D2}"/>
              </a:ext>
            </a:extLst>
          </p:cNvPr>
          <p:cNvSpPr txBox="1">
            <a:spLocks/>
          </p:cNvSpPr>
          <p:nvPr/>
        </p:nvSpPr>
        <p:spPr>
          <a:xfrm>
            <a:off x="434295" y="1875031"/>
            <a:ext cx="7257423" cy="1191095"/>
          </a:xfrm>
          <a:prstGeom prst="rect">
            <a:avLst/>
          </a:prstGeom>
        </p:spPr>
        <p:txBody>
          <a:bodyPr vert="horz" wrap="square"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pPr defTabSz="914354"/>
            <a:r>
              <a:rPr lang="en-US" sz="2700" dirty="0" err="1">
                <a:latin typeface="+mj-lt"/>
                <a:cs typeface="Arial" panose="020B0604020202020204" pitchFamily="34" charset="0"/>
              </a:rPr>
              <a:t>eAPI</a:t>
            </a:r>
            <a:r>
              <a:rPr lang="en-US" sz="2700" dirty="0">
                <a:latin typeface="+mj-lt"/>
                <a:cs typeface="Arial" panose="020B0604020202020204" pitchFamily="34" charset="0"/>
              </a:rPr>
              <a:t> is the lynchpin for delivering all personalization data – it’s extension must be on-time &amp; on-quality to hit your timeline.</a:t>
            </a:r>
          </a:p>
        </p:txBody>
      </p:sp>
      <p:sp>
        <p:nvSpPr>
          <p:cNvPr id="7" name="Rectangle 6">
            <a:extLst>
              <a:ext uri="{FF2B5EF4-FFF2-40B4-BE49-F238E27FC236}">
                <a16:creationId xmlns:a16="http://schemas.microsoft.com/office/drawing/2014/main" id="{580B570A-AD03-1B47-B819-BB64CF1C9481}"/>
              </a:ext>
            </a:extLst>
          </p:cNvPr>
          <p:cNvSpPr/>
          <p:nvPr/>
        </p:nvSpPr>
        <p:spPr>
          <a:xfrm>
            <a:off x="514350" y="1360681"/>
            <a:ext cx="3028950" cy="438150"/>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accent3"/>
                </a:solidFill>
              </a:rPr>
              <a:t>OVERCOMING KEY CHALLENGES</a:t>
            </a:r>
          </a:p>
        </p:txBody>
      </p:sp>
      <p:sp>
        <p:nvSpPr>
          <p:cNvPr id="8" name="Footer Placeholder 2">
            <a:extLst>
              <a:ext uri="{FF2B5EF4-FFF2-40B4-BE49-F238E27FC236}">
                <a16:creationId xmlns:a16="http://schemas.microsoft.com/office/drawing/2014/main" id="{93ED3327-EC3A-EF4C-9EB9-0B283B0891F4}"/>
              </a:ext>
            </a:extLst>
          </p:cNvPr>
          <p:cNvSpPr txBox="1">
            <a:spLocks/>
          </p:cNvSpPr>
          <p:nvPr/>
        </p:nvSpPr>
        <p:spPr>
          <a:xfrm>
            <a:off x="6717571" y="4810565"/>
            <a:ext cx="474810" cy="200055"/>
          </a:xfrm>
          <a:prstGeom prst="rect">
            <a:avLst/>
          </a:prstGeom>
          <a:ln w="6350">
            <a:noFill/>
          </a:ln>
        </p:spPr>
        <p:txBody>
          <a:bodyPr vert="horz" wrap="none" lIns="91440" tIns="45720" rIns="91440" bIns="45720" rtlCol="0" anchor="ctr">
            <a:spAutoFit/>
          </a:bodyPr>
          <a:lstStyle>
            <a:defPPr>
              <a:defRPr lang="en-US"/>
            </a:defPPr>
            <a:lvl1pPr marL="0" algn="ctr" defTabSz="342900" rtl="0" eaLnBrk="1" latinLnBrk="0" hangingPunct="1">
              <a:defRPr sz="700" kern="1200">
                <a:solidFill>
                  <a:schemeClr val="tx1">
                    <a:lumMod val="50000"/>
                    <a:lumOff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 2020</a:t>
            </a:r>
          </a:p>
        </p:txBody>
      </p:sp>
      <p:sp>
        <p:nvSpPr>
          <p:cNvPr id="9" name="Slide Number Placeholder 3">
            <a:extLst>
              <a:ext uri="{FF2B5EF4-FFF2-40B4-BE49-F238E27FC236}">
                <a16:creationId xmlns:a16="http://schemas.microsoft.com/office/drawing/2014/main" id="{C2D1D60D-E61F-724A-8394-AC4620511FBF}"/>
              </a:ext>
            </a:extLst>
          </p:cNvPr>
          <p:cNvSpPr txBox="1">
            <a:spLocks/>
          </p:cNvSpPr>
          <p:nvPr/>
        </p:nvSpPr>
        <p:spPr>
          <a:xfrm>
            <a:off x="8728450" y="4810564"/>
            <a:ext cx="295274" cy="200055"/>
          </a:xfrm>
          <a:prstGeom prst="rect">
            <a:avLst/>
          </a:prstGeom>
        </p:spPr>
        <p:txBody>
          <a:bodyPr/>
          <a:ls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fld id="{CDEE2954-54E9-4846-B9AA-9D6731F553AF}" type="slidenum">
              <a:rPr lang="en-US" smtClean="0"/>
              <a:pPr/>
              <a:t>30</a:t>
            </a:fld>
            <a:endParaRPr lang="en-US" dirty="0"/>
          </a:p>
        </p:txBody>
      </p:sp>
    </p:spTree>
    <p:extLst>
      <p:ext uri="{BB962C8B-B14F-4D97-AF65-F5344CB8AC3E}">
        <p14:creationId xmlns:p14="http://schemas.microsoft.com/office/powerpoint/2010/main" val="3862871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EC42E5-948D-8046-BEFA-134453E1DC2A}"/>
              </a:ext>
            </a:extLst>
          </p:cNvPr>
          <p:cNvSpPr>
            <a:spLocks noGrp="1"/>
          </p:cNvSpPr>
          <p:nvPr>
            <p:ph type="title"/>
          </p:nvPr>
        </p:nvSpPr>
        <p:spPr/>
        <p:txBody>
          <a:bodyPr/>
          <a:lstStyle/>
          <a:p>
            <a:r>
              <a:rPr lang="en-US" sz="2100" dirty="0"/>
              <a:t>What’s needed to start: setting up the foundation</a:t>
            </a:r>
            <a:endParaRPr lang="en-US" sz="1200" b="0" dirty="0">
              <a:solidFill>
                <a:schemeClr val="tx1">
                  <a:lumMod val="50000"/>
                  <a:lumOff val="50000"/>
                </a:schemeClr>
              </a:solidFill>
            </a:endParaRPr>
          </a:p>
        </p:txBody>
      </p:sp>
      <p:sp>
        <p:nvSpPr>
          <p:cNvPr id="2" name="Footer Placeholder 1">
            <a:extLst>
              <a:ext uri="{FF2B5EF4-FFF2-40B4-BE49-F238E27FC236}">
                <a16:creationId xmlns:a16="http://schemas.microsoft.com/office/drawing/2014/main" id="{515ECEC9-FCF1-8F46-89CD-BCF214C2A7CC}"/>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A15663DB-5466-7146-A648-63B78E74B5C1}"/>
              </a:ext>
            </a:extLst>
          </p:cNvPr>
          <p:cNvSpPr>
            <a:spLocks noGrp="1"/>
          </p:cNvSpPr>
          <p:nvPr>
            <p:ph type="sldNum" sz="quarter" idx="13"/>
          </p:nvPr>
        </p:nvSpPr>
        <p:spPr/>
        <p:txBody>
          <a:bodyPr/>
          <a:lstStyle/>
          <a:p>
            <a:fld id="{CDEE2954-54E9-4846-B9AA-9D6731F553AF}" type="slidenum">
              <a:rPr lang="en-US" smtClean="0"/>
              <a:pPr/>
              <a:t>31</a:t>
            </a:fld>
            <a:endParaRPr lang="en-US"/>
          </a:p>
        </p:txBody>
      </p:sp>
      <p:graphicFrame>
        <p:nvGraphicFramePr>
          <p:cNvPr id="5" name="Table 4">
            <a:extLst>
              <a:ext uri="{FF2B5EF4-FFF2-40B4-BE49-F238E27FC236}">
                <a16:creationId xmlns:a16="http://schemas.microsoft.com/office/drawing/2014/main" id="{9BD9E8A2-8B3F-F340-AEBD-13EFB19CBC3F}"/>
              </a:ext>
            </a:extLst>
          </p:cNvPr>
          <p:cNvGraphicFramePr>
            <a:graphicFrameLocks noGrp="1"/>
          </p:cNvGraphicFramePr>
          <p:nvPr/>
        </p:nvGraphicFramePr>
        <p:xfrm>
          <a:off x="773170" y="1199220"/>
          <a:ext cx="8023358" cy="3570276"/>
        </p:xfrm>
        <a:graphic>
          <a:graphicData uri="http://schemas.openxmlformats.org/drawingml/2006/table">
            <a:tbl>
              <a:tblPr firstRow="1" bandRow="1">
                <a:tableStyleId>{2D5ABB26-0587-4C30-8999-92F81FD0307C}</a:tableStyleId>
              </a:tblPr>
              <a:tblGrid>
                <a:gridCol w="2350008">
                  <a:extLst>
                    <a:ext uri="{9D8B030D-6E8A-4147-A177-3AD203B41FA5}">
                      <a16:colId xmlns:a16="http://schemas.microsoft.com/office/drawing/2014/main" val="3030303627"/>
                    </a:ext>
                  </a:extLst>
                </a:gridCol>
                <a:gridCol w="2834640">
                  <a:extLst>
                    <a:ext uri="{9D8B030D-6E8A-4147-A177-3AD203B41FA5}">
                      <a16:colId xmlns:a16="http://schemas.microsoft.com/office/drawing/2014/main" val="3705555699"/>
                    </a:ext>
                  </a:extLst>
                </a:gridCol>
                <a:gridCol w="2838710">
                  <a:extLst>
                    <a:ext uri="{9D8B030D-6E8A-4147-A177-3AD203B41FA5}">
                      <a16:colId xmlns:a16="http://schemas.microsoft.com/office/drawing/2014/main" val="1120524203"/>
                    </a:ext>
                  </a:extLst>
                </a:gridCol>
              </a:tblGrid>
              <a:tr h="1022339">
                <a:tc>
                  <a:txBody>
                    <a:bodyPr/>
                    <a:lstStyle/>
                    <a:p>
                      <a:pPr defTabSz="457200">
                        <a:lnSpc>
                          <a:spcPts val="1400"/>
                        </a:lnSpc>
                      </a:pPr>
                      <a:r>
                        <a:rPr lang="en-US" sz="1050" b="1" kern="1200" dirty="0">
                          <a:solidFill>
                            <a:schemeClr val="tx1"/>
                          </a:solidFill>
                          <a:latin typeface="Arial" panose="020B0604020202020204" pitchFamily="34" charset="0"/>
                          <a:ea typeface="+mn-ea"/>
                          <a:cs typeface="Arial" panose="020B0604020202020204" pitchFamily="34" charset="0"/>
                        </a:rPr>
                        <a:t>FINAL REQUIREMENTS</a:t>
                      </a:r>
                    </a:p>
                    <a:p>
                      <a:pPr defTabSz="457200">
                        <a:lnSpc>
                          <a:spcPts val="1400"/>
                        </a:lnSpc>
                      </a:pPr>
                      <a:r>
                        <a:rPr lang="en-US" sz="1050" kern="1200" dirty="0">
                          <a:solidFill>
                            <a:schemeClr val="tx1"/>
                          </a:solidFill>
                          <a:latin typeface="Arial" panose="020B0604020202020204" pitchFamily="34" charset="0"/>
                          <a:ea typeface="+mn-ea"/>
                          <a:cs typeface="Arial" panose="020B0604020202020204" pitchFamily="34" charset="0"/>
                        </a:rPr>
                        <a:t>Prioritized and signed off use cases for the implementation</a:t>
                      </a:r>
                    </a:p>
                    <a:p>
                      <a:endParaRPr lang="en-US" sz="1050" dirty="0">
                        <a:solidFill>
                          <a:schemeClr val="tx1"/>
                        </a:solidFill>
                        <a:latin typeface="Arial" panose="020B0604020202020204" pitchFamily="34" charset="0"/>
                        <a:cs typeface="Arial" panose="020B0604020202020204" pitchFamily="34" charset="0"/>
                      </a:endParaRPr>
                    </a:p>
                  </a:txBody>
                  <a:tcPr/>
                </a:tc>
                <a:tc>
                  <a:txBody>
                    <a:bodyPr/>
                    <a:lstStyle/>
                    <a:p>
                      <a:pPr marL="407988" indent="0" defTabSz="457200">
                        <a:lnSpc>
                          <a:spcPts val="1400"/>
                        </a:lnSpc>
                        <a:tabLst/>
                      </a:pPr>
                      <a:r>
                        <a:rPr lang="en-US" sz="1050" b="1" kern="1200" dirty="0">
                          <a:solidFill>
                            <a:schemeClr val="tx1"/>
                          </a:solidFill>
                          <a:latin typeface="Arial" panose="020B0604020202020204" pitchFamily="34" charset="0"/>
                          <a:ea typeface="+mn-ea"/>
                          <a:cs typeface="Arial" panose="020B0604020202020204" pitchFamily="34" charset="0"/>
                        </a:rPr>
                        <a:t>ENVIRONMENT READINESS</a:t>
                      </a:r>
                    </a:p>
                    <a:p>
                      <a:pPr marL="407988" indent="0" defTabSz="457200">
                        <a:lnSpc>
                          <a:spcPts val="1400"/>
                        </a:lnSpc>
                        <a:tabLst/>
                      </a:pPr>
                      <a:r>
                        <a:rPr lang="en-US" sz="1050" kern="1200" dirty="0">
                          <a:solidFill>
                            <a:schemeClr val="tx1"/>
                          </a:solidFill>
                          <a:latin typeface="Arial" panose="020B0604020202020204" pitchFamily="34" charset="0"/>
                          <a:ea typeface="+mn-ea"/>
                          <a:cs typeface="Arial" panose="020B0604020202020204" pitchFamily="34" charset="0"/>
                        </a:rPr>
                        <a:t>Infra and software licenses for CI &amp; access to Life Cycle Services (LCS) for spinning out D365 F&amp;O VM, Azure Services</a:t>
                      </a:r>
                    </a:p>
                    <a:p>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pPr marL="461963" indent="0" defTabSz="457200">
                        <a:lnSpc>
                          <a:spcPts val="1400"/>
                        </a:lnSpc>
                        <a:tabLst/>
                      </a:pPr>
                      <a:r>
                        <a:rPr lang="en-US" sz="1050" b="1" kern="1200" dirty="0">
                          <a:solidFill>
                            <a:schemeClr val="tx1"/>
                          </a:solidFill>
                          <a:latin typeface="Arial" panose="020B0604020202020204" pitchFamily="34" charset="0"/>
                          <a:ea typeface="+mn-ea"/>
                          <a:cs typeface="Arial" panose="020B0604020202020204" pitchFamily="34" charset="0"/>
                        </a:rPr>
                        <a:t>TOOLS, PROCESS, TECHNOLOGY DOWNLOAD</a:t>
                      </a:r>
                    </a:p>
                    <a:p>
                      <a:pPr marL="461963" indent="0" defTabSz="457200">
                        <a:lnSpc>
                          <a:spcPts val="1400"/>
                        </a:lnSpc>
                        <a:tabLst/>
                      </a:pPr>
                      <a:r>
                        <a:rPr lang="en-US" sz="1050" kern="1200" dirty="0">
                          <a:solidFill>
                            <a:schemeClr val="tx1"/>
                          </a:solidFill>
                          <a:latin typeface="Arial" panose="020B0604020202020204" pitchFamily="34" charset="0"/>
                          <a:ea typeface="+mn-ea"/>
                          <a:cs typeface="Arial" panose="020B0604020202020204" pitchFamily="34" charset="0"/>
                        </a:rPr>
                        <a:t>WBA sharing of current system landscape, standards, patterns, &amp; processes</a:t>
                      </a:r>
                    </a:p>
                    <a:p>
                      <a:endParaRPr lang="en-US"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09414814"/>
                  </a:ext>
                </a:extLst>
              </a:tr>
              <a:tr h="1212668">
                <a:tc>
                  <a:txBody>
                    <a:bodyPr/>
                    <a:lstStyle/>
                    <a:p>
                      <a:pPr defTabSz="457200">
                        <a:lnSpc>
                          <a:spcPts val="1400"/>
                        </a:lnSpc>
                      </a:pPr>
                      <a:r>
                        <a:rPr lang="en-US" sz="1050" b="1" kern="1200" dirty="0">
                          <a:solidFill>
                            <a:schemeClr val="tx1"/>
                          </a:solidFill>
                          <a:latin typeface="Arial" panose="020B0604020202020204" pitchFamily="34" charset="0"/>
                          <a:ea typeface="+mn-ea"/>
                          <a:cs typeface="Arial" panose="020B0604020202020204" pitchFamily="34" charset="0"/>
                        </a:rPr>
                        <a:t>ENTITIES &amp; RELATIONSHIPS</a:t>
                      </a:r>
                    </a:p>
                    <a:p>
                      <a:pPr defTabSz="457200">
                        <a:lnSpc>
                          <a:spcPts val="1400"/>
                        </a:lnSpc>
                      </a:pPr>
                      <a:r>
                        <a:rPr lang="en-US" sz="1050" kern="1200" dirty="0">
                          <a:solidFill>
                            <a:schemeClr val="tx1"/>
                          </a:solidFill>
                          <a:latin typeface="Arial" panose="020B0604020202020204" pitchFamily="34" charset="0"/>
                          <a:ea typeface="+mn-ea"/>
                          <a:cs typeface="Arial" panose="020B0604020202020204" pitchFamily="34" charset="0"/>
                        </a:rPr>
                        <a:t>Availability/readiness of CI source data dictionaries with key entities &amp; relationships</a:t>
                      </a:r>
                    </a:p>
                  </a:txBody>
                  <a:tcPr/>
                </a:tc>
                <a:tc>
                  <a:txBody>
                    <a:bodyPr/>
                    <a:lstStyle/>
                    <a:p>
                      <a:pPr marL="407988" indent="0" defTabSz="457200">
                        <a:lnSpc>
                          <a:spcPts val="1400"/>
                        </a:lnSpc>
                        <a:tabLst/>
                      </a:pPr>
                      <a:r>
                        <a:rPr lang="en-US" sz="1050" b="1" kern="1200" dirty="0">
                          <a:solidFill>
                            <a:schemeClr val="tx1"/>
                          </a:solidFill>
                          <a:latin typeface="Arial" panose="020B0604020202020204" pitchFamily="34" charset="0"/>
                          <a:ea typeface="+mn-ea"/>
                          <a:cs typeface="Arial" panose="020B0604020202020204" pitchFamily="34" charset="0"/>
                        </a:rPr>
                        <a:t>DATA PROFILING</a:t>
                      </a:r>
                    </a:p>
                    <a:p>
                      <a:pPr marL="407988" indent="0" defTabSz="457200">
                        <a:lnSpc>
                          <a:spcPts val="1400"/>
                        </a:lnSpc>
                        <a:tabLst/>
                      </a:pPr>
                      <a:r>
                        <a:rPr lang="en-US" sz="1050" kern="1200" dirty="0">
                          <a:solidFill>
                            <a:schemeClr val="tx1"/>
                          </a:solidFill>
                          <a:latin typeface="Arial" panose="020B0604020202020204" pitchFamily="34" charset="0"/>
                          <a:ea typeface="+mn-ea"/>
                          <a:cs typeface="Arial" panose="020B0604020202020204" pitchFamily="34" charset="0"/>
                        </a:rPr>
                        <a:t>Access to existing data profile report &amp; sample entity diagram for conceptualizing OMS</a:t>
                      </a:r>
                    </a:p>
                    <a:p>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pPr marL="461963" indent="0" defTabSz="457200">
                        <a:lnSpc>
                          <a:spcPts val="1400"/>
                        </a:lnSpc>
                        <a:tabLst/>
                      </a:pPr>
                      <a:r>
                        <a:rPr lang="en-US" sz="1050" b="1" kern="1200" dirty="0">
                          <a:solidFill>
                            <a:schemeClr val="tx1"/>
                          </a:solidFill>
                          <a:latin typeface="Arial" panose="020B0604020202020204" pitchFamily="34" charset="0"/>
                          <a:ea typeface="+mn-ea"/>
                          <a:cs typeface="Arial" panose="020B0604020202020204" pitchFamily="34" charset="0"/>
                        </a:rPr>
                        <a:t>EXISTING INTEGRATION PATTERNS</a:t>
                      </a:r>
                    </a:p>
                    <a:p>
                      <a:pPr marL="461963" indent="0" defTabSz="457200">
                        <a:lnSpc>
                          <a:spcPts val="1400"/>
                        </a:lnSpc>
                        <a:tabLst/>
                      </a:pPr>
                      <a:r>
                        <a:rPr lang="en-US" sz="1050" kern="1200" dirty="0">
                          <a:solidFill>
                            <a:schemeClr val="tx1"/>
                          </a:solidFill>
                          <a:latin typeface="Arial" panose="020B0604020202020204" pitchFamily="34" charset="0"/>
                          <a:ea typeface="+mn-ea"/>
                          <a:cs typeface="Arial" panose="020B0604020202020204" pitchFamily="34" charset="0"/>
                        </a:rPr>
                        <a:t>Integration patterns for the source systems (</a:t>
                      </a:r>
                      <a:r>
                        <a:rPr lang="en-US" sz="1050" kern="1200" dirty="0" err="1">
                          <a:solidFill>
                            <a:schemeClr val="tx1"/>
                          </a:solidFill>
                          <a:latin typeface="Arial" panose="020B0604020202020204" pitchFamily="34" charset="0"/>
                          <a:ea typeface="+mn-ea"/>
                          <a:cs typeface="Arial" panose="020B0604020202020204" pitchFamily="34" charset="0"/>
                        </a:rPr>
                        <a:t>eAPI</a:t>
                      </a:r>
                      <a:r>
                        <a:rPr lang="en-US" sz="1050" kern="1200" dirty="0">
                          <a:solidFill>
                            <a:schemeClr val="tx1"/>
                          </a:solidFill>
                          <a:latin typeface="Arial" panose="020B0604020202020204" pitchFamily="34" charset="0"/>
                          <a:ea typeface="+mn-ea"/>
                          <a:cs typeface="Arial" panose="020B0604020202020204" pitchFamily="34" charset="0"/>
                        </a:rPr>
                        <a:t>) &amp; sample inbound/outbound integration approach</a:t>
                      </a:r>
                    </a:p>
                  </a:txBody>
                  <a:tcPr/>
                </a:tc>
                <a:extLst>
                  <a:ext uri="{0D108BD9-81ED-4DB2-BD59-A6C34878D82A}">
                    <a16:rowId xmlns:a16="http://schemas.microsoft.com/office/drawing/2014/main" val="773575971"/>
                  </a:ext>
                </a:extLst>
              </a:tr>
              <a:tr h="1224768">
                <a:tc>
                  <a:txBody>
                    <a:bodyPr/>
                    <a:lstStyle/>
                    <a:p>
                      <a:pPr defTabSz="457200">
                        <a:lnSpc>
                          <a:spcPts val="1400"/>
                        </a:lnSpc>
                      </a:pPr>
                      <a:r>
                        <a:rPr lang="en-US" sz="1050" b="1" kern="1200" dirty="0">
                          <a:solidFill>
                            <a:schemeClr val="tx1"/>
                          </a:solidFill>
                          <a:latin typeface="Arial" panose="020B0604020202020204" pitchFamily="34" charset="0"/>
                          <a:ea typeface="+mn-ea"/>
                          <a:cs typeface="Arial" panose="020B0604020202020204" pitchFamily="34" charset="0"/>
                        </a:rPr>
                        <a:t>SECURITY SIGNOFF</a:t>
                      </a:r>
                      <a:r>
                        <a:rPr lang="en-US" sz="1050" kern="1200" dirty="0">
                          <a:solidFill>
                            <a:schemeClr val="tx1"/>
                          </a:solidFill>
                          <a:latin typeface="Arial" panose="020B0604020202020204" pitchFamily="34" charset="0"/>
                          <a:ea typeface="+mn-ea"/>
                          <a:cs typeface="Arial" panose="020B0604020202020204" pitchFamily="34" charset="0"/>
                        </a:rPr>
                        <a:t> </a:t>
                      </a:r>
                    </a:p>
                    <a:p>
                      <a:pPr defTabSz="457200">
                        <a:lnSpc>
                          <a:spcPts val="1400"/>
                        </a:lnSpc>
                      </a:pPr>
                      <a:r>
                        <a:rPr lang="en-US" sz="1050" kern="1200" dirty="0">
                          <a:solidFill>
                            <a:schemeClr val="tx1"/>
                          </a:solidFill>
                          <a:latin typeface="Arial" panose="020B0604020202020204" pitchFamily="34" charset="0"/>
                          <a:ea typeface="+mn-ea"/>
                          <a:cs typeface="Arial" panose="020B0604020202020204" pitchFamily="34" charset="0"/>
                        </a:rPr>
                        <a:t>Availability of enterprise security standards &amp; security sign-off on all software components (e.g. D365 CI)</a:t>
                      </a:r>
                    </a:p>
                  </a:txBody>
                  <a:tcPr/>
                </a:tc>
                <a:tc>
                  <a:txBody>
                    <a:bodyPr/>
                    <a:lstStyle/>
                    <a:p>
                      <a:pPr marL="407988" indent="0" defTabSz="457200">
                        <a:lnSpc>
                          <a:spcPts val="1400"/>
                        </a:lnSpc>
                        <a:tabLst/>
                      </a:pPr>
                      <a:r>
                        <a:rPr lang="en-US" sz="1050" b="1" kern="1200" dirty="0">
                          <a:solidFill>
                            <a:schemeClr val="tx1"/>
                          </a:solidFill>
                          <a:latin typeface="Arial" panose="020B0604020202020204" pitchFamily="34" charset="0"/>
                          <a:ea typeface="+mn-ea"/>
                          <a:cs typeface="Arial" panose="020B0604020202020204" pitchFamily="34" charset="0"/>
                        </a:rPr>
                        <a:t>BUSINESS CAPABILITIES</a:t>
                      </a:r>
                    </a:p>
                    <a:p>
                      <a:pPr marL="407988" indent="0" defTabSz="457200">
                        <a:lnSpc>
                          <a:spcPts val="1400"/>
                        </a:lnSpc>
                        <a:tabLst/>
                      </a:pPr>
                      <a:r>
                        <a:rPr lang="en-US" sz="1050" kern="1200" dirty="0">
                          <a:solidFill>
                            <a:schemeClr val="tx1"/>
                          </a:solidFill>
                          <a:latin typeface="Arial" panose="020B0604020202020204" pitchFamily="34" charset="0"/>
                          <a:ea typeface="+mn-ea"/>
                          <a:cs typeface="Arial" panose="020B0604020202020204" pitchFamily="34" charset="0"/>
                        </a:rPr>
                        <a:t>Availability of business capabilities matrix for D365 F&amp;O and customer domain</a:t>
                      </a:r>
                    </a:p>
                    <a:p>
                      <a:endParaRPr lang="en-US" sz="1000" dirty="0">
                        <a:solidFill>
                          <a:schemeClr val="tx1"/>
                        </a:solidFill>
                        <a:latin typeface="Arial" panose="020B0604020202020204" pitchFamily="34" charset="0"/>
                        <a:cs typeface="Arial" panose="020B0604020202020204" pitchFamily="34" charset="0"/>
                      </a:endParaRPr>
                    </a:p>
                  </a:txBody>
                  <a:tcPr/>
                </a:tc>
                <a:tc>
                  <a:txBody>
                    <a:bodyPr/>
                    <a:lstStyle/>
                    <a:p>
                      <a:pPr marL="461963" indent="0" defTabSz="457200">
                        <a:lnSpc>
                          <a:spcPts val="1400"/>
                        </a:lnSpc>
                        <a:tabLst/>
                      </a:pPr>
                      <a:r>
                        <a:rPr lang="en-US" sz="1050" b="1" kern="1200" dirty="0">
                          <a:solidFill>
                            <a:schemeClr val="tx1"/>
                          </a:solidFill>
                          <a:latin typeface="Arial" panose="020B0604020202020204" pitchFamily="34" charset="0"/>
                          <a:ea typeface="+mn-ea"/>
                          <a:cs typeface="Arial" panose="020B0604020202020204" pitchFamily="34" charset="0"/>
                        </a:rPr>
                        <a:t>AZURE CONFIGURATION </a:t>
                      </a:r>
                    </a:p>
                    <a:p>
                      <a:pPr marL="461963" indent="0" defTabSz="457200">
                        <a:lnSpc>
                          <a:spcPts val="1400"/>
                        </a:lnSpc>
                        <a:tabLst/>
                      </a:pPr>
                      <a:r>
                        <a:rPr lang="en-US" sz="1050" kern="1200" dirty="0">
                          <a:solidFill>
                            <a:schemeClr val="tx1"/>
                          </a:solidFill>
                          <a:latin typeface="Arial" panose="020B0604020202020204" pitchFamily="34" charset="0"/>
                          <a:ea typeface="+mn-ea"/>
                          <a:cs typeface="Arial" panose="020B0604020202020204" pitchFamily="34" charset="0"/>
                        </a:rPr>
                        <a:t>WBA IT support with access to Azure Portal for integration configuration</a:t>
                      </a:r>
                    </a:p>
                    <a:p>
                      <a:endParaRPr lang="en-US" sz="1000"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87578320"/>
                  </a:ext>
                </a:extLst>
              </a:tr>
            </a:tbl>
          </a:graphicData>
        </a:graphic>
      </p:graphicFrame>
      <p:sp>
        <p:nvSpPr>
          <p:cNvPr id="26" name="TextBox 25">
            <a:extLst>
              <a:ext uri="{FF2B5EF4-FFF2-40B4-BE49-F238E27FC236}">
                <a16:creationId xmlns:a16="http://schemas.microsoft.com/office/drawing/2014/main" id="{1879344A-DDF5-D242-9EBA-3FEE26771D80}"/>
              </a:ext>
            </a:extLst>
          </p:cNvPr>
          <p:cNvSpPr txBox="1"/>
          <p:nvPr/>
        </p:nvSpPr>
        <p:spPr>
          <a:xfrm>
            <a:off x="308162" y="1146920"/>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01</a:t>
            </a:r>
          </a:p>
        </p:txBody>
      </p:sp>
      <p:sp>
        <p:nvSpPr>
          <p:cNvPr id="27" name="TextBox 26">
            <a:extLst>
              <a:ext uri="{FF2B5EF4-FFF2-40B4-BE49-F238E27FC236}">
                <a16:creationId xmlns:a16="http://schemas.microsoft.com/office/drawing/2014/main" id="{F958473E-DA83-614B-A2FA-6857341B7298}"/>
              </a:ext>
            </a:extLst>
          </p:cNvPr>
          <p:cNvSpPr txBox="1"/>
          <p:nvPr/>
        </p:nvSpPr>
        <p:spPr>
          <a:xfrm>
            <a:off x="308162" y="2282869"/>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04</a:t>
            </a:r>
          </a:p>
        </p:txBody>
      </p:sp>
      <p:sp>
        <p:nvSpPr>
          <p:cNvPr id="28" name="TextBox 27">
            <a:extLst>
              <a:ext uri="{FF2B5EF4-FFF2-40B4-BE49-F238E27FC236}">
                <a16:creationId xmlns:a16="http://schemas.microsoft.com/office/drawing/2014/main" id="{A56E8B38-475B-5740-AB0C-1B3F6481CC55}"/>
              </a:ext>
            </a:extLst>
          </p:cNvPr>
          <p:cNvSpPr txBox="1"/>
          <p:nvPr/>
        </p:nvSpPr>
        <p:spPr>
          <a:xfrm>
            <a:off x="308162" y="3492206"/>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07</a:t>
            </a:r>
          </a:p>
        </p:txBody>
      </p:sp>
      <p:sp>
        <p:nvSpPr>
          <p:cNvPr id="29" name="TextBox 28">
            <a:extLst>
              <a:ext uri="{FF2B5EF4-FFF2-40B4-BE49-F238E27FC236}">
                <a16:creationId xmlns:a16="http://schemas.microsoft.com/office/drawing/2014/main" id="{D3A4CDC5-1E54-E442-A3D9-799BAC7B5762}"/>
              </a:ext>
            </a:extLst>
          </p:cNvPr>
          <p:cNvSpPr txBox="1"/>
          <p:nvPr/>
        </p:nvSpPr>
        <p:spPr>
          <a:xfrm>
            <a:off x="3031486" y="1146920"/>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02</a:t>
            </a:r>
          </a:p>
        </p:txBody>
      </p:sp>
      <p:sp>
        <p:nvSpPr>
          <p:cNvPr id="30" name="TextBox 29">
            <a:extLst>
              <a:ext uri="{FF2B5EF4-FFF2-40B4-BE49-F238E27FC236}">
                <a16:creationId xmlns:a16="http://schemas.microsoft.com/office/drawing/2014/main" id="{8729E731-86DB-3545-B647-503106C3ED16}"/>
              </a:ext>
            </a:extLst>
          </p:cNvPr>
          <p:cNvSpPr txBox="1"/>
          <p:nvPr/>
        </p:nvSpPr>
        <p:spPr>
          <a:xfrm>
            <a:off x="3031486" y="2282869"/>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05</a:t>
            </a:r>
          </a:p>
        </p:txBody>
      </p:sp>
      <p:sp>
        <p:nvSpPr>
          <p:cNvPr id="32" name="TextBox 31">
            <a:extLst>
              <a:ext uri="{FF2B5EF4-FFF2-40B4-BE49-F238E27FC236}">
                <a16:creationId xmlns:a16="http://schemas.microsoft.com/office/drawing/2014/main" id="{4404F816-8BD2-4C4F-B3B2-ABD5AC439958}"/>
              </a:ext>
            </a:extLst>
          </p:cNvPr>
          <p:cNvSpPr txBox="1"/>
          <p:nvPr/>
        </p:nvSpPr>
        <p:spPr>
          <a:xfrm>
            <a:off x="5892661" y="1146920"/>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03</a:t>
            </a:r>
          </a:p>
        </p:txBody>
      </p:sp>
      <p:sp>
        <p:nvSpPr>
          <p:cNvPr id="33" name="TextBox 32">
            <a:extLst>
              <a:ext uri="{FF2B5EF4-FFF2-40B4-BE49-F238E27FC236}">
                <a16:creationId xmlns:a16="http://schemas.microsoft.com/office/drawing/2014/main" id="{8682DC5C-0DCA-384F-A164-D6DBE5D23135}"/>
              </a:ext>
            </a:extLst>
          </p:cNvPr>
          <p:cNvSpPr txBox="1"/>
          <p:nvPr/>
        </p:nvSpPr>
        <p:spPr>
          <a:xfrm>
            <a:off x="5892661" y="2282869"/>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06</a:t>
            </a:r>
          </a:p>
        </p:txBody>
      </p:sp>
      <p:sp>
        <p:nvSpPr>
          <p:cNvPr id="34" name="TextBox 33">
            <a:extLst>
              <a:ext uri="{FF2B5EF4-FFF2-40B4-BE49-F238E27FC236}">
                <a16:creationId xmlns:a16="http://schemas.microsoft.com/office/drawing/2014/main" id="{2C3DDD1D-3706-864C-ACD4-C340C83D33BF}"/>
              </a:ext>
            </a:extLst>
          </p:cNvPr>
          <p:cNvSpPr txBox="1"/>
          <p:nvPr/>
        </p:nvSpPr>
        <p:spPr>
          <a:xfrm>
            <a:off x="5892661" y="3492206"/>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09</a:t>
            </a:r>
          </a:p>
        </p:txBody>
      </p:sp>
      <p:sp>
        <p:nvSpPr>
          <p:cNvPr id="35" name="TextBox 34">
            <a:extLst>
              <a:ext uri="{FF2B5EF4-FFF2-40B4-BE49-F238E27FC236}">
                <a16:creationId xmlns:a16="http://schemas.microsoft.com/office/drawing/2014/main" id="{856E2FD9-D335-5044-AD6E-9C411FD13382}"/>
              </a:ext>
            </a:extLst>
          </p:cNvPr>
          <p:cNvSpPr txBox="1"/>
          <p:nvPr/>
        </p:nvSpPr>
        <p:spPr>
          <a:xfrm>
            <a:off x="3058918" y="3492206"/>
            <a:ext cx="700412" cy="415498"/>
          </a:xfrm>
          <a:prstGeom prst="rect">
            <a:avLst/>
          </a:prstGeom>
          <a:noFill/>
        </p:spPr>
        <p:txBody>
          <a:bodyPr wrap="square" rtlCol="0" anchor="b">
            <a:spAutoFit/>
          </a:bodyPr>
          <a:lstStyle/>
          <a:p>
            <a:pPr defTabSz="685766">
              <a:defRPr/>
            </a:pPr>
            <a:r>
              <a:rPr lang="en-US" sz="2100" b="1" dirty="0">
                <a:solidFill>
                  <a:srgbClr val="00B050"/>
                </a:solidFill>
                <a:latin typeface="Arial" panose="020B0604020202020204" pitchFamily="34" charset="0"/>
                <a:cs typeface="Arial" panose="020B0604020202020204" pitchFamily="34" charset="0"/>
              </a:rPr>
              <a:t>08</a:t>
            </a:r>
          </a:p>
        </p:txBody>
      </p:sp>
      <p:sp>
        <p:nvSpPr>
          <p:cNvPr id="15" name="Rectangle 14">
            <a:extLst>
              <a:ext uri="{FF2B5EF4-FFF2-40B4-BE49-F238E27FC236}">
                <a16:creationId xmlns:a16="http://schemas.microsoft.com/office/drawing/2014/main" id="{292DA0A0-2814-194A-BEA8-6875C2E44787}"/>
              </a:ext>
            </a:extLst>
          </p:cNvPr>
          <p:cNvSpPr/>
          <p:nvPr/>
        </p:nvSpPr>
        <p:spPr>
          <a:xfrm>
            <a:off x="327424" y="633943"/>
            <a:ext cx="8894331" cy="253916"/>
          </a:xfrm>
          <a:prstGeom prst="rect">
            <a:avLst/>
          </a:prstGeom>
        </p:spPr>
        <p:txBody>
          <a:bodyPr wrap="square">
            <a:spAutoFit/>
          </a:bodyPr>
          <a:lstStyle/>
          <a:p>
            <a:pPr defTabSz="342884">
              <a:defRPr/>
            </a:pPr>
            <a:r>
              <a:rPr lang="en-US" sz="1050" dirty="0">
                <a:solidFill>
                  <a:schemeClr val="accent3"/>
                </a:solidFill>
                <a:latin typeface="Arial" panose="020B0604020202020204" pitchFamily="34" charset="0"/>
                <a:cs typeface="Arial" panose="020B0604020202020204" pitchFamily="34" charset="0"/>
              </a:rPr>
              <a:t>WHAT WE’LL NEED TO ENSURE SMOOTH &amp; TIMELY DELIVERY OF THE PROGRAM FOUNDATION.</a:t>
            </a:r>
          </a:p>
        </p:txBody>
      </p:sp>
    </p:spTree>
    <p:extLst>
      <p:ext uri="{BB962C8B-B14F-4D97-AF65-F5344CB8AC3E}">
        <p14:creationId xmlns:p14="http://schemas.microsoft.com/office/powerpoint/2010/main" val="20406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6313373" cy="653577"/>
          </a:xfrm>
        </p:spPr>
        <p:txBody>
          <a:bodyPr/>
          <a:lstStyle/>
          <a:p>
            <a:r>
              <a:rPr lang="en-US" dirty="0"/>
              <a:t>The result: a global, consistent, &amp; reusable playbook to power the CX platform for WBA</a:t>
            </a:r>
            <a:endParaRPr lang="en-US" sz="1800" b="0" dirty="0">
              <a:solidFill>
                <a:schemeClr val="tx1">
                  <a:lumMod val="50000"/>
                  <a:lumOff val="50000"/>
                </a:schemeClr>
              </a:solidFill>
              <a:latin typeface="Avenir Next" charset="0"/>
              <a:cs typeface="Avenir Next" charset="0"/>
            </a:endParaRPr>
          </a:p>
        </p:txBody>
      </p:sp>
      <p:grpSp>
        <p:nvGrpSpPr>
          <p:cNvPr id="3" name="Group 2">
            <a:extLst>
              <a:ext uri="{FF2B5EF4-FFF2-40B4-BE49-F238E27FC236}">
                <a16:creationId xmlns:a16="http://schemas.microsoft.com/office/drawing/2014/main" id="{7FEA23CD-B18E-EA4E-B96B-2DC8BD118E27}"/>
              </a:ext>
            </a:extLst>
          </p:cNvPr>
          <p:cNvGrpSpPr/>
          <p:nvPr/>
        </p:nvGrpSpPr>
        <p:grpSpPr>
          <a:xfrm>
            <a:off x="290853" y="1429773"/>
            <a:ext cx="5881348" cy="3035581"/>
            <a:chOff x="290852" y="1110203"/>
            <a:chExt cx="6867990" cy="3189655"/>
          </a:xfrm>
        </p:grpSpPr>
        <p:sp>
          <p:nvSpPr>
            <p:cNvPr id="4" name="Rounded Rectangle 3">
              <a:extLst>
                <a:ext uri="{FF2B5EF4-FFF2-40B4-BE49-F238E27FC236}">
                  <a16:creationId xmlns:a16="http://schemas.microsoft.com/office/drawing/2014/main" id="{1F01ED90-4585-7E43-8A7B-7A083482DFAA}"/>
                </a:ext>
              </a:extLst>
            </p:cNvPr>
            <p:cNvSpPr/>
            <p:nvPr/>
          </p:nvSpPr>
          <p:spPr>
            <a:xfrm>
              <a:off x="290852" y="1142908"/>
              <a:ext cx="6867990" cy="3156950"/>
            </a:xfrm>
            <a:prstGeom prst="roundRect">
              <a:avLst>
                <a:gd name="adj" fmla="val 0"/>
              </a:avLst>
            </a:prstGeom>
            <a:noFill/>
            <a:ln w="3175">
              <a:noFill/>
              <a:prstDash val="dash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2"/>
                </a:solidFill>
              </a:endParaRPr>
            </a:p>
          </p:txBody>
        </p:sp>
        <p:sp>
          <p:nvSpPr>
            <p:cNvPr id="5" name="Rectangle 4">
              <a:extLst>
                <a:ext uri="{FF2B5EF4-FFF2-40B4-BE49-F238E27FC236}">
                  <a16:creationId xmlns:a16="http://schemas.microsoft.com/office/drawing/2014/main" id="{922B0A47-5203-F54A-A7BE-6EC1DC0275D4}"/>
                </a:ext>
              </a:extLst>
            </p:cNvPr>
            <p:cNvSpPr/>
            <p:nvPr/>
          </p:nvSpPr>
          <p:spPr>
            <a:xfrm>
              <a:off x="544817" y="3133393"/>
              <a:ext cx="6385783" cy="457200"/>
            </a:xfrm>
            <a:prstGeom prst="rect">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Reference Architecture</a:t>
              </a:r>
            </a:p>
            <a:p>
              <a:pPr algn="ctr"/>
              <a:r>
                <a:rPr lang="en-US" sz="830" b="1" dirty="0">
                  <a:solidFill>
                    <a:schemeClr val="tx1"/>
                  </a:solidFill>
                  <a:latin typeface="+mj-lt"/>
                </a:rPr>
                <a:t>(Services, Data Governance, Policies, Best Practices)</a:t>
              </a:r>
              <a:endParaRPr lang="en-IE" sz="830" b="1" dirty="0">
                <a:solidFill>
                  <a:schemeClr val="tx1"/>
                </a:solidFill>
                <a:latin typeface="+mj-lt"/>
              </a:endParaRPr>
            </a:p>
          </p:txBody>
        </p:sp>
        <p:grpSp>
          <p:nvGrpSpPr>
            <p:cNvPr id="6" name="Group 5">
              <a:extLst>
                <a:ext uri="{FF2B5EF4-FFF2-40B4-BE49-F238E27FC236}">
                  <a16:creationId xmlns:a16="http://schemas.microsoft.com/office/drawing/2014/main" id="{03E54538-2544-3042-B3EF-30C9BFD502EE}"/>
                </a:ext>
              </a:extLst>
            </p:cNvPr>
            <p:cNvGrpSpPr/>
            <p:nvPr/>
          </p:nvGrpSpPr>
          <p:grpSpPr>
            <a:xfrm>
              <a:off x="544817" y="2562729"/>
              <a:ext cx="6385784" cy="457200"/>
              <a:chOff x="472575" y="3324282"/>
              <a:chExt cx="6385784" cy="457200"/>
            </a:xfrm>
          </p:grpSpPr>
          <p:sp>
            <p:nvSpPr>
              <p:cNvPr id="19" name="Rectangle 18">
                <a:extLst>
                  <a:ext uri="{FF2B5EF4-FFF2-40B4-BE49-F238E27FC236}">
                    <a16:creationId xmlns:a16="http://schemas.microsoft.com/office/drawing/2014/main" id="{F978F372-0C45-CB40-B65C-24C39F6E0D7B}"/>
                  </a:ext>
                </a:extLst>
              </p:cNvPr>
              <p:cNvSpPr/>
              <p:nvPr/>
            </p:nvSpPr>
            <p:spPr>
              <a:xfrm>
                <a:off x="472575" y="3324282"/>
                <a:ext cx="1971872" cy="4572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Define Conceptual Data Model</a:t>
                </a:r>
                <a:endParaRPr lang="en-IE" sz="830" b="1" dirty="0">
                  <a:solidFill>
                    <a:schemeClr val="tx1"/>
                  </a:solidFill>
                  <a:latin typeface="+mj-lt"/>
                </a:endParaRPr>
              </a:p>
            </p:txBody>
          </p:sp>
          <p:sp>
            <p:nvSpPr>
              <p:cNvPr id="20" name="Rectangle 19">
                <a:extLst>
                  <a:ext uri="{FF2B5EF4-FFF2-40B4-BE49-F238E27FC236}">
                    <a16:creationId xmlns:a16="http://schemas.microsoft.com/office/drawing/2014/main" id="{2AF51084-2F66-EC45-A419-D3A9F2468250}"/>
                  </a:ext>
                </a:extLst>
              </p:cNvPr>
              <p:cNvSpPr/>
              <p:nvPr/>
            </p:nvSpPr>
            <p:spPr>
              <a:xfrm>
                <a:off x="2652774" y="3324282"/>
                <a:ext cx="1971872" cy="4572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Security</a:t>
                </a:r>
                <a:endParaRPr lang="en-IE" sz="830" b="1" dirty="0">
                  <a:solidFill>
                    <a:schemeClr val="tx1"/>
                  </a:solidFill>
                  <a:latin typeface="+mj-lt"/>
                </a:endParaRPr>
              </a:p>
            </p:txBody>
          </p:sp>
          <p:sp>
            <p:nvSpPr>
              <p:cNvPr id="21" name="Rectangle 20">
                <a:extLst>
                  <a:ext uri="{FF2B5EF4-FFF2-40B4-BE49-F238E27FC236}">
                    <a16:creationId xmlns:a16="http://schemas.microsoft.com/office/drawing/2014/main" id="{EC7128BF-4514-CF48-B38B-459D7BA2CE49}"/>
                  </a:ext>
                </a:extLst>
              </p:cNvPr>
              <p:cNvSpPr/>
              <p:nvPr/>
            </p:nvSpPr>
            <p:spPr>
              <a:xfrm>
                <a:off x="4886487" y="3324282"/>
                <a:ext cx="1971872" cy="4572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DevOps Setup</a:t>
                </a:r>
                <a:endParaRPr lang="en-IE" sz="830" b="1" dirty="0">
                  <a:solidFill>
                    <a:schemeClr val="tx1"/>
                  </a:solidFill>
                  <a:latin typeface="+mj-lt"/>
                </a:endParaRPr>
              </a:p>
            </p:txBody>
          </p:sp>
        </p:grpSp>
        <p:grpSp>
          <p:nvGrpSpPr>
            <p:cNvPr id="7" name="Group 6">
              <a:extLst>
                <a:ext uri="{FF2B5EF4-FFF2-40B4-BE49-F238E27FC236}">
                  <a16:creationId xmlns:a16="http://schemas.microsoft.com/office/drawing/2014/main" id="{EA85CE7C-08A2-5345-9ACE-F11229B2AE9D}"/>
                </a:ext>
              </a:extLst>
            </p:cNvPr>
            <p:cNvGrpSpPr/>
            <p:nvPr/>
          </p:nvGrpSpPr>
          <p:grpSpPr>
            <a:xfrm>
              <a:off x="544817" y="2012795"/>
              <a:ext cx="6385784" cy="457200"/>
              <a:chOff x="472575" y="2786228"/>
              <a:chExt cx="6385784" cy="457200"/>
            </a:xfrm>
          </p:grpSpPr>
          <p:sp>
            <p:nvSpPr>
              <p:cNvPr id="16" name="Rectangle 15">
                <a:extLst>
                  <a:ext uri="{FF2B5EF4-FFF2-40B4-BE49-F238E27FC236}">
                    <a16:creationId xmlns:a16="http://schemas.microsoft.com/office/drawing/2014/main" id="{D1E993A9-A574-D544-8F0C-C4AD7CB1EE35}"/>
                  </a:ext>
                </a:extLst>
              </p:cNvPr>
              <p:cNvSpPr/>
              <p:nvPr/>
            </p:nvSpPr>
            <p:spPr>
              <a:xfrm>
                <a:off x="472575" y="2786228"/>
                <a:ext cx="1971872" cy="4572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Bootstrap </a:t>
                </a:r>
              </a:p>
              <a:p>
                <a:pPr algn="ctr"/>
                <a:r>
                  <a:rPr lang="en-US" sz="830" b="1" dirty="0">
                    <a:solidFill>
                      <a:schemeClr val="tx1"/>
                    </a:solidFill>
                    <a:latin typeface="+mj-lt"/>
                  </a:rPr>
                  <a:t>(Microservices)</a:t>
                </a:r>
                <a:endParaRPr lang="en-IE" sz="830" b="1" dirty="0">
                  <a:solidFill>
                    <a:schemeClr val="tx1"/>
                  </a:solidFill>
                  <a:latin typeface="+mj-lt"/>
                </a:endParaRPr>
              </a:p>
            </p:txBody>
          </p:sp>
          <p:sp>
            <p:nvSpPr>
              <p:cNvPr id="17" name="Rectangle 16">
                <a:extLst>
                  <a:ext uri="{FF2B5EF4-FFF2-40B4-BE49-F238E27FC236}">
                    <a16:creationId xmlns:a16="http://schemas.microsoft.com/office/drawing/2014/main" id="{E701E135-5E66-FE4B-A463-4C3A943A61D3}"/>
                  </a:ext>
                </a:extLst>
              </p:cNvPr>
              <p:cNvSpPr/>
              <p:nvPr/>
            </p:nvSpPr>
            <p:spPr>
              <a:xfrm>
                <a:off x="4886487" y="2786228"/>
                <a:ext cx="1971872" cy="4572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Reusable Templates </a:t>
                </a:r>
              </a:p>
              <a:p>
                <a:pPr algn="ctr"/>
                <a:r>
                  <a:rPr lang="en-US" sz="830" b="1" dirty="0">
                    <a:solidFill>
                      <a:schemeClr val="tx1"/>
                    </a:solidFill>
                    <a:latin typeface="+mj-lt"/>
                  </a:rPr>
                  <a:t>(Adobe)</a:t>
                </a:r>
              </a:p>
            </p:txBody>
          </p:sp>
          <p:sp>
            <p:nvSpPr>
              <p:cNvPr id="18" name="Rectangle 17">
                <a:extLst>
                  <a:ext uri="{FF2B5EF4-FFF2-40B4-BE49-F238E27FC236}">
                    <a16:creationId xmlns:a16="http://schemas.microsoft.com/office/drawing/2014/main" id="{9FB79D49-58CF-974A-8AE3-002F6682D321}"/>
                  </a:ext>
                </a:extLst>
              </p:cNvPr>
              <p:cNvSpPr/>
              <p:nvPr/>
            </p:nvSpPr>
            <p:spPr>
              <a:xfrm>
                <a:off x="2672495" y="2786228"/>
                <a:ext cx="1971872" cy="4572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Integration Patterns</a:t>
                </a:r>
                <a:endParaRPr lang="en-IE" sz="830" b="1" dirty="0">
                  <a:solidFill>
                    <a:schemeClr val="tx1"/>
                  </a:solidFill>
                  <a:latin typeface="+mj-lt"/>
                </a:endParaRPr>
              </a:p>
            </p:txBody>
          </p:sp>
        </p:grpSp>
        <p:grpSp>
          <p:nvGrpSpPr>
            <p:cNvPr id="11" name="Group 10">
              <a:extLst>
                <a:ext uri="{FF2B5EF4-FFF2-40B4-BE49-F238E27FC236}">
                  <a16:creationId xmlns:a16="http://schemas.microsoft.com/office/drawing/2014/main" id="{45D76027-29C9-484E-A3BA-2E9EA70057C4}"/>
                </a:ext>
              </a:extLst>
            </p:cNvPr>
            <p:cNvGrpSpPr/>
            <p:nvPr/>
          </p:nvGrpSpPr>
          <p:grpSpPr>
            <a:xfrm>
              <a:off x="544817" y="1462862"/>
              <a:ext cx="6385784" cy="457200"/>
              <a:chOff x="472575" y="2224415"/>
              <a:chExt cx="6385784" cy="457200"/>
            </a:xfrm>
          </p:grpSpPr>
          <p:sp>
            <p:nvSpPr>
              <p:cNvPr id="13" name="Rectangle 12">
                <a:extLst>
                  <a:ext uri="{FF2B5EF4-FFF2-40B4-BE49-F238E27FC236}">
                    <a16:creationId xmlns:a16="http://schemas.microsoft.com/office/drawing/2014/main" id="{BAC0BD03-5ED1-204E-ADC2-90685ADF168E}"/>
                  </a:ext>
                </a:extLst>
              </p:cNvPr>
              <p:cNvSpPr/>
              <p:nvPr/>
            </p:nvSpPr>
            <p:spPr>
              <a:xfrm>
                <a:off x="472575" y="2224415"/>
                <a:ext cx="1971872" cy="4572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Playbook </a:t>
                </a:r>
              </a:p>
              <a:p>
                <a:pPr algn="ctr"/>
                <a:r>
                  <a:rPr lang="en-US" sz="830" b="1" dirty="0">
                    <a:solidFill>
                      <a:schemeClr val="tx1"/>
                    </a:solidFill>
                    <a:latin typeface="+mj-lt"/>
                  </a:rPr>
                  <a:t>(Environment Setup)</a:t>
                </a:r>
                <a:endParaRPr lang="en-IE" sz="830" b="1" dirty="0">
                  <a:solidFill>
                    <a:schemeClr val="tx1"/>
                  </a:solidFill>
                  <a:latin typeface="+mj-lt"/>
                </a:endParaRPr>
              </a:p>
            </p:txBody>
          </p:sp>
          <p:sp>
            <p:nvSpPr>
              <p:cNvPr id="14" name="Rectangle 13">
                <a:extLst>
                  <a:ext uri="{FF2B5EF4-FFF2-40B4-BE49-F238E27FC236}">
                    <a16:creationId xmlns:a16="http://schemas.microsoft.com/office/drawing/2014/main" id="{73170378-3ED5-B642-ABD2-E23EF79E2B2D}"/>
                  </a:ext>
                </a:extLst>
              </p:cNvPr>
              <p:cNvSpPr/>
              <p:nvPr/>
            </p:nvSpPr>
            <p:spPr>
              <a:xfrm>
                <a:off x="2679531" y="2224415"/>
                <a:ext cx="1971872" cy="4572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Platform Components for Cloud Native </a:t>
                </a:r>
                <a:endParaRPr lang="en-IE" sz="830" b="1" dirty="0">
                  <a:solidFill>
                    <a:schemeClr val="tx1"/>
                  </a:solidFill>
                  <a:latin typeface="+mj-lt"/>
                </a:endParaRPr>
              </a:p>
            </p:txBody>
          </p:sp>
          <p:sp>
            <p:nvSpPr>
              <p:cNvPr id="15" name="Rectangle 14">
                <a:extLst>
                  <a:ext uri="{FF2B5EF4-FFF2-40B4-BE49-F238E27FC236}">
                    <a16:creationId xmlns:a16="http://schemas.microsoft.com/office/drawing/2014/main" id="{047654CF-602F-B34F-B51B-47510A245733}"/>
                  </a:ext>
                </a:extLst>
              </p:cNvPr>
              <p:cNvSpPr/>
              <p:nvPr/>
            </p:nvSpPr>
            <p:spPr>
              <a:xfrm>
                <a:off x="4886487" y="2224415"/>
                <a:ext cx="1971872" cy="4572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Data Strategy</a:t>
                </a:r>
                <a:endParaRPr lang="en-IE" sz="830" b="1" dirty="0">
                  <a:solidFill>
                    <a:schemeClr val="tx1"/>
                  </a:solidFill>
                  <a:latin typeface="+mj-lt"/>
                </a:endParaRPr>
              </a:p>
            </p:txBody>
          </p:sp>
        </p:grpSp>
        <p:sp>
          <p:nvSpPr>
            <p:cNvPr id="12" name="TextBox 11">
              <a:extLst>
                <a:ext uri="{FF2B5EF4-FFF2-40B4-BE49-F238E27FC236}">
                  <a16:creationId xmlns:a16="http://schemas.microsoft.com/office/drawing/2014/main" id="{95DA91FC-FD8D-3D47-A615-A05E36D9C802}"/>
                </a:ext>
              </a:extLst>
            </p:cNvPr>
            <p:cNvSpPr txBox="1"/>
            <p:nvPr/>
          </p:nvSpPr>
          <p:spPr>
            <a:xfrm>
              <a:off x="544817" y="1110203"/>
              <a:ext cx="6385783" cy="266804"/>
            </a:xfrm>
            <a:prstGeom prst="rect">
              <a:avLst/>
            </a:prstGeom>
            <a:solidFill>
              <a:schemeClr val="bg2"/>
            </a:solidFill>
          </p:spPr>
          <p:txBody>
            <a:bodyPr wrap="square" rtlCol="0">
              <a:spAutoFit/>
            </a:bodyPr>
            <a:lstStyle/>
            <a:p>
              <a:pPr algn="ctr"/>
              <a:r>
                <a:rPr lang="en-US" sz="1050" b="1" dirty="0"/>
                <a:t>FOUNDATIONAL BLUEPRINT</a:t>
              </a:r>
            </a:p>
          </p:txBody>
        </p:sp>
      </p:grpSp>
      <p:sp>
        <p:nvSpPr>
          <p:cNvPr id="23" name="TextBox 22">
            <a:extLst>
              <a:ext uri="{FF2B5EF4-FFF2-40B4-BE49-F238E27FC236}">
                <a16:creationId xmlns:a16="http://schemas.microsoft.com/office/drawing/2014/main" id="{22441423-1EA0-934E-9F4F-B82EF0BA1973}"/>
              </a:ext>
            </a:extLst>
          </p:cNvPr>
          <p:cNvSpPr txBox="1"/>
          <p:nvPr/>
        </p:nvSpPr>
        <p:spPr bwMode="auto">
          <a:xfrm>
            <a:off x="6349643" y="1429773"/>
            <a:ext cx="2641958" cy="303558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fontAlgn="base">
              <a:spcBef>
                <a:spcPct val="20000"/>
              </a:spcBef>
              <a:spcAft>
                <a:spcPct val="0"/>
              </a:spcAft>
              <a:buClr>
                <a:srgbClr val="6DB33F"/>
              </a:buClr>
              <a:buFont typeface="Wingdings" charset="2"/>
              <a:tabLst>
                <a:tab pos="1022350" algn="l"/>
              </a:tabLst>
              <a:defRPr sz="1600" b="0" i="0">
                <a:solidFill>
                  <a:schemeClr val="bg1">
                    <a:lumMod val="50000"/>
                  </a:schemeClr>
                </a:solidFill>
                <a:latin typeface="Futura Condensed"/>
                <a:ea typeface="ＭＳ Ｐゴシック" charset="-128"/>
                <a:cs typeface="Futura Condensed"/>
              </a:defRPr>
            </a:lvl1pPr>
            <a:lvl2pPr marL="571500" indent="-228600" fontAlgn="base">
              <a:spcBef>
                <a:spcPct val="20000"/>
              </a:spcBef>
              <a:spcAft>
                <a:spcPct val="0"/>
              </a:spcAft>
              <a:buClr>
                <a:schemeClr val="bg2"/>
              </a:buClr>
              <a:buFont typeface="Arial" charset="0"/>
              <a:buChar char="•"/>
              <a:tabLst>
                <a:tab pos="1022350" algn="l"/>
              </a:tabLst>
              <a:defRPr sz="2400">
                <a:ea typeface="ＭＳ Ｐゴシック" charset="-128"/>
              </a:defRPr>
            </a:lvl2pPr>
            <a:lvl3pPr indent="-228600" fontAlgn="base">
              <a:spcBef>
                <a:spcPct val="20000"/>
              </a:spcBef>
              <a:spcAft>
                <a:spcPct val="0"/>
              </a:spcAft>
              <a:buClr>
                <a:schemeClr val="bg2"/>
              </a:buClr>
              <a:buFont typeface="Arial" charset="0"/>
              <a:buChar char="•"/>
              <a:tabLst>
                <a:tab pos="1022350" algn="l"/>
              </a:tabLst>
              <a:defRPr sz="2000">
                <a:ea typeface="ＭＳ Ｐゴシック" charset="-128"/>
              </a:defRPr>
            </a:lvl3pPr>
            <a:lvl4pPr marL="1257300" indent="-228600" fontAlgn="base">
              <a:spcBef>
                <a:spcPct val="20000"/>
              </a:spcBef>
              <a:spcAft>
                <a:spcPct val="0"/>
              </a:spcAft>
              <a:buClr>
                <a:schemeClr val="bg2"/>
              </a:buClr>
              <a:buFont typeface="Arial" charset="0"/>
              <a:buChar char="•"/>
              <a:tabLst>
                <a:tab pos="1022350" algn="l"/>
              </a:tabLst>
              <a:defRPr>
                <a:ea typeface="ＭＳ Ｐゴシック" charset="-128"/>
              </a:defRPr>
            </a:lvl4pPr>
            <a:lvl5pPr marL="1600200" indent="-228600" fontAlgn="base">
              <a:spcBef>
                <a:spcPct val="20000"/>
              </a:spcBef>
              <a:spcAft>
                <a:spcPct val="0"/>
              </a:spcAft>
              <a:buClr>
                <a:schemeClr val="bg2"/>
              </a:buClr>
              <a:buFont typeface="Arial" charset="0"/>
              <a:buChar char="•"/>
              <a:tabLst>
                <a:tab pos="1022350" algn="l"/>
              </a:tabLst>
              <a:defRPr>
                <a:ea typeface="ＭＳ Ｐゴシック" charset="-128"/>
              </a:defRPr>
            </a:lvl5pPr>
            <a:lvl6pPr marL="2514600" indent="-228600" fontAlgn="base">
              <a:spcBef>
                <a:spcPct val="20000"/>
              </a:spcBef>
              <a:spcAft>
                <a:spcPct val="0"/>
              </a:spcAft>
              <a:buChar char="»"/>
            </a:lvl6pPr>
            <a:lvl7pPr marL="2971800" indent="-228600" fontAlgn="base">
              <a:spcBef>
                <a:spcPct val="20000"/>
              </a:spcBef>
              <a:spcAft>
                <a:spcPct val="0"/>
              </a:spcAft>
              <a:buChar char="»"/>
            </a:lvl7pPr>
            <a:lvl8pPr marL="3429000" indent="-228600" fontAlgn="base">
              <a:spcBef>
                <a:spcPct val="20000"/>
              </a:spcBef>
              <a:spcAft>
                <a:spcPct val="0"/>
              </a:spcAft>
              <a:buChar char="»"/>
            </a:lvl8pPr>
            <a:lvl9pPr marL="3886200" indent="-228600" fontAlgn="base">
              <a:spcBef>
                <a:spcPct val="20000"/>
              </a:spcBef>
              <a:spcAft>
                <a:spcPct val="0"/>
              </a:spcAft>
              <a:buChar char="»"/>
            </a:lvl9pPr>
          </a:lstStyle>
          <a:p>
            <a:pPr marL="0" marR="0" lvl="0" indent="0" defTabSz="914400" eaLnBrk="1" fontAlgn="base" latinLnBrk="0" hangingPunct="1">
              <a:lnSpc>
                <a:spcPct val="100000"/>
              </a:lnSpc>
              <a:spcBef>
                <a:spcPts val="0"/>
              </a:spcBef>
              <a:spcAft>
                <a:spcPct val="0"/>
              </a:spcAft>
              <a:buClr>
                <a:srgbClr val="6DB33F"/>
              </a:buClr>
              <a:buSzTx/>
              <a:tabLst>
                <a:tab pos="1022350" algn="l"/>
              </a:tabLst>
              <a:defRPr/>
            </a:pPr>
            <a:r>
              <a:rPr kumimoji="0" lang="en-US" sz="1100" b="1" i="0" strike="noStrike" kern="0" cap="none" spc="0" normalizeH="0" noProof="0" dirty="0">
                <a:ln>
                  <a:noFill/>
                </a:ln>
                <a:solidFill>
                  <a:schemeClr val="tx2">
                    <a:lumMod val="75000"/>
                    <a:lumOff val="25000"/>
                  </a:schemeClr>
                </a:solidFill>
                <a:effectLst/>
                <a:uLnTx/>
                <a:uFillTx/>
                <a:latin typeface="+mn-lt"/>
                <a:cs typeface="Calibri" pitchFamily="34" charset="0"/>
              </a:rPr>
              <a:t>KEY BENEFITS OF FOUNDATION</a:t>
            </a:r>
          </a:p>
          <a:p>
            <a:pPr marL="228600" marR="0" lvl="0" indent="-228600" defTabSz="914400" eaLnBrk="1" fontAlgn="base" latinLnBrk="0" hangingPunct="1">
              <a:lnSpc>
                <a:spcPct val="100000"/>
              </a:lnSpc>
              <a:spcBef>
                <a:spcPts val="0"/>
              </a:spcBef>
              <a:spcAft>
                <a:spcPct val="0"/>
              </a:spcAft>
              <a:buClr>
                <a:srgbClr val="6DB33F"/>
              </a:buClr>
              <a:buSzTx/>
              <a:buFont typeface="Wingdings" panose="05000000000000000000" pitchFamily="2" charset="2"/>
              <a:buChar char="ü"/>
              <a:tabLst>
                <a:tab pos="1022350" algn="l"/>
              </a:tabLst>
              <a:defRPr/>
            </a:pPr>
            <a:endParaRPr lang="en-US" sz="1100" kern="0" dirty="0">
              <a:solidFill>
                <a:prstClr val="black">
                  <a:lumMod val="85000"/>
                  <a:lumOff val="15000"/>
                </a:prstClr>
              </a:solidFill>
              <a:latin typeface="+mn-lt"/>
              <a:cs typeface="Calibri" pitchFamily="34" charset="0"/>
            </a:endParaRPr>
          </a:p>
          <a:p>
            <a:pPr>
              <a:spcBef>
                <a:spcPts val="0"/>
              </a:spcBef>
              <a:buClr>
                <a:schemeClr val="tx1">
                  <a:lumMod val="50000"/>
                  <a:lumOff val="50000"/>
                </a:schemeClr>
              </a:buClr>
              <a:buFont typeface="System Font Regular"/>
              <a:buChar char="/"/>
              <a:defRPr/>
            </a:pPr>
            <a:r>
              <a:rPr lang="en-US" sz="1100" b="1" kern="0" dirty="0">
                <a:solidFill>
                  <a:prstClr val="black">
                    <a:lumMod val="85000"/>
                    <a:lumOff val="15000"/>
                  </a:prstClr>
                </a:solidFill>
                <a:latin typeface="+mn-lt"/>
                <a:cs typeface="Calibri" pitchFamily="34" charset="0"/>
              </a:rPr>
              <a:t>Promotes rapid development </a:t>
            </a:r>
            <a:r>
              <a:rPr lang="en-US" sz="1100" kern="0" dirty="0">
                <a:solidFill>
                  <a:prstClr val="black">
                    <a:lumMod val="85000"/>
                    <a:lumOff val="15000"/>
                  </a:prstClr>
                </a:solidFill>
                <a:latin typeface="+mn-lt"/>
                <a:cs typeface="Calibri" pitchFamily="34" charset="0"/>
              </a:rPr>
              <a:t>by letting project team focus on functional block</a:t>
            </a:r>
          </a:p>
          <a:p>
            <a:pPr>
              <a:spcBef>
                <a:spcPts val="0"/>
              </a:spcBef>
              <a:buClr>
                <a:schemeClr val="tx1">
                  <a:lumMod val="50000"/>
                  <a:lumOff val="50000"/>
                </a:schemeClr>
              </a:buClr>
              <a:buFont typeface="System Font Regular"/>
              <a:buChar char="/"/>
              <a:defRPr/>
            </a:pPr>
            <a:endParaRPr lang="en-US" sz="1100" kern="0" dirty="0">
              <a:solidFill>
                <a:prstClr val="black">
                  <a:lumMod val="85000"/>
                  <a:lumOff val="15000"/>
                </a:prstClr>
              </a:solidFill>
              <a:latin typeface="+mn-lt"/>
              <a:cs typeface="Calibri" pitchFamily="34" charset="0"/>
            </a:endParaRPr>
          </a:p>
          <a:p>
            <a:pPr>
              <a:spcBef>
                <a:spcPts val="0"/>
              </a:spcBef>
              <a:buClr>
                <a:schemeClr val="tx1">
                  <a:lumMod val="50000"/>
                  <a:lumOff val="50000"/>
                </a:schemeClr>
              </a:buClr>
              <a:buFont typeface="System Font Regular"/>
              <a:buChar char="/"/>
              <a:defRPr/>
            </a:pPr>
            <a:r>
              <a:rPr lang="en-US" sz="1100" b="1" kern="0" dirty="0">
                <a:solidFill>
                  <a:prstClr val="black">
                    <a:lumMod val="85000"/>
                    <a:lumOff val="15000"/>
                  </a:prstClr>
                </a:solidFill>
                <a:latin typeface="+mn-lt"/>
                <a:cs typeface="Calibri" pitchFamily="34" charset="0"/>
              </a:rPr>
              <a:t>Increased productivity </a:t>
            </a:r>
            <a:r>
              <a:rPr lang="en-US" sz="1100" kern="0" dirty="0">
                <a:solidFill>
                  <a:prstClr val="black">
                    <a:lumMod val="85000"/>
                    <a:lumOff val="15000"/>
                  </a:prstClr>
                </a:solidFill>
                <a:latin typeface="+mn-lt"/>
                <a:cs typeface="Calibri" pitchFamily="34" charset="0"/>
              </a:rPr>
              <a:t>on application development for future projects</a:t>
            </a:r>
          </a:p>
          <a:p>
            <a:pPr marL="171450" indent="-171450">
              <a:spcBef>
                <a:spcPts val="0"/>
              </a:spcBef>
              <a:buClr>
                <a:schemeClr val="tx1">
                  <a:lumMod val="50000"/>
                  <a:lumOff val="50000"/>
                </a:schemeClr>
              </a:buClr>
              <a:buFont typeface="System Font Regular"/>
              <a:buChar char="/"/>
              <a:defRPr/>
            </a:pPr>
            <a:endParaRPr lang="en-US" sz="1100" kern="0" dirty="0">
              <a:solidFill>
                <a:prstClr val="black">
                  <a:lumMod val="85000"/>
                  <a:lumOff val="15000"/>
                </a:prstClr>
              </a:solidFill>
              <a:latin typeface="+mn-lt"/>
              <a:cs typeface="Calibri" pitchFamily="34" charset="0"/>
            </a:endParaRPr>
          </a:p>
          <a:p>
            <a:pPr>
              <a:spcBef>
                <a:spcPts val="0"/>
              </a:spcBef>
              <a:buClr>
                <a:schemeClr val="tx1">
                  <a:lumMod val="50000"/>
                  <a:lumOff val="50000"/>
                </a:schemeClr>
              </a:buClr>
              <a:buFont typeface="System Font Regular"/>
              <a:buChar char="/"/>
              <a:defRPr/>
            </a:pPr>
            <a:r>
              <a:rPr lang="en-US" sz="1100" b="1" kern="0" dirty="0">
                <a:solidFill>
                  <a:prstClr val="black">
                    <a:lumMod val="85000"/>
                    <a:lumOff val="15000"/>
                  </a:prstClr>
                </a:solidFill>
                <a:latin typeface="+mn-lt"/>
                <a:cs typeface="Calibri" pitchFamily="34" charset="0"/>
              </a:rPr>
              <a:t>Technology &amp; platform standardization</a:t>
            </a:r>
            <a:r>
              <a:rPr lang="en-US" sz="1100" kern="0" dirty="0">
                <a:solidFill>
                  <a:prstClr val="black">
                    <a:lumMod val="85000"/>
                    <a:lumOff val="15000"/>
                  </a:prstClr>
                </a:solidFill>
                <a:latin typeface="+mn-lt"/>
                <a:cs typeface="Calibri" pitchFamily="34" charset="0"/>
              </a:rPr>
              <a:t> across Boots &amp; Walgreens </a:t>
            </a:r>
          </a:p>
          <a:p>
            <a:pPr>
              <a:spcBef>
                <a:spcPts val="0"/>
              </a:spcBef>
              <a:buClr>
                <a:schemeClr val="tx1">
                  <a:lumMod val="50000"/>
                  <a:lumOff val="50000"/>
                </a:schemeClr>
              </a:buClr>
              <a:buFont typeface="System Font Regular"/>
              <a:buChar char="/"/>
              <a:defRPr/>
            </a:pPr>
            <a:endParaRPr lang="en-US" sz="1100" kern="0" dirty="0">
              <a:solidFill>
                <a:prstClr val="black">
                  <a:lumMod val="85000"/>
                  <a:lumOff val="15000"/>
                </a:prstClr>
              </a:solidFill>
              <a:latin typeface="+mn-lt"/>
              <a:cs typeface="Calibri" pitchFamily="34" charset="0"/>
            </a:endParaRPr>
          </a:p>
          <a:p>
            <a:pPr>
              <a:spcBef>
                <a:spcPts val="0"/>
              </a:spcBef>
              <a:buClr>
                <a:schemeClr val="tx1">
                  <a:lumMod val="50000"/>
                  <a:lumOff val="50000"/>
                </a:schemeClr>
              </a:buClr>
              <a:buFont typeface="System Font Regular"/>
              <a:buChar char="/"/>
              <a:defRPr/>
            </a:pPr>
            <a:r>
              <a:rPr lang="en-US" sz="1100" b="1" kern="0" dirty="0">
                <a:solidFill>
                  <a:prstClr val="black">
                    <a:lumMod val="85000"/>
                    <a:lumOff val="15000"/>
                  </a:prstClr>
                </a:solidFill>
                <a:latin typeface="+mn-lt"/>
                <a:cs typeface="Calibri" pitchFamily="34" charset="0"/>
              </a:rPr>
              <a:t>Future-proofed </a:t>
            </a:r>
            <a:r>
              <a:rPr lang="en-US" sz="1100" kern="0" dirty="0">
                <a:solidFill>
                  <a:prstClr val="black">
                    <a:lumMod val="85000"/>
                    <a:lumOff val="15000"/>
                  </a:prstClr>
                </a:solidFill>
                <a:latin typeface="+mn-lt"/>
                <a:cs typeface="Calibri" pitchFamily="34" charset="0"/>
              </a:rPr>
              <a:t>reference blueprint</a:t>
            </a:r>
          </a:p>
          <a:p>
            <a:pPr>
              <a:spcBef>
                <a:spcPts val="0"/>
              </a:spcBef>
              <a:buClr>
                <a:schemeClr val="tx1">
                  <a:lumMod val="50000"/>
                  <a:lumOff val="50000"/>
                </a:schemeClr>
              </a:buClr>
              <a:buFont typeface="System Font Regular"/>
              <a:buChar char="/"/>
              <a:defRPr/>
            </a:pPr>
            <a:endParaRPr lang="en-US" sz="1100" kern="0" dirty="0">
              <a:solidFill>
                <a:prstClr val="black">
                  <a:lumMod val="85000"/>
                  <a:lumOff val="15000"/>
                </a:prstClr>
              </a:solidFill>
              <a:latin typeface="+mn-lt"/>
              <a:cs typeface="Calibri" pitchFamily="34" charset="0"/>
            </a:endParaRPr>
          </a:p>
          <a:p>
            <a:pPr>
              <a:spcBef>
                <a:spcPts val="0"/>
              </a:spcBef>
              <a:buClr>
                <a:schemeClr val="tx1">
                  <a:lumMod val="50000"/>
                  <a:lumOff val="50000"/>
                </a:schemeClr>
              </a:buClr>
              <a:buFont typeface="System Font Regular"/>
              <a:buChar char="/"/>
              <a:defRPr/>
            </a:pPr>
            <a:r>
              <a:rPr lang="en-US" sz="1100" b="1" kern="0" dirty="0">
                <a:solidFill>
                  <a:prstClr val="black">
                    <a:lumMod val="85000"/>
                    <a:lumOff val="15000"/>
                  </a:prstClr>
                </a:solidFill>
                <a:latin typeface="+mn-lt"/>
                <a:cs typeface="Calibri" pitchFamily="34" charset="0"/>
              </a:rPr>
              <a:t>Reusable</a:t>
            </a:r>
            <a:r>
              <a:rPr lang="en-US" sz="1100" kern="0" dirty="0">
                <a:solidFill>
                  <a:prstClr val="black">
                    <a:lumMod val="85000"/>
                    <a:lumOff val="15000"/>
                  </a:prstClr>
                </a:solidFill>
                <a:latin typeface="+mn-lt"/>
                <a:cs typeface="Calibri" pitchFamily="34" charset="0"/>
              </a:rPr>
              <a:t> templates/patterns</a:t>
            </a:r>
          </a:p>
          <a:p>
            <a:pPr marL="228600" marR="0" lvl="0" indent="-228600" defTabSz="914400" eaLnBrk="1" fontAlgn="base" latinLnBrk="0" hangingPunct="1">
              <a:lnSpc>
                <a:spcPct val="100000"/>
              </a:lnSpc>
              <a:spcBef>
                <a:spcPts val="0"/>
              </a:spcBef>
              <a:spcAft>
                <a:spcPct val="0"/>
              </a:spcAft>
              <a:buClr>
                <a:srgbClr val="6DB33F"/>
              </a:buClr>
              <a:buSzTx/>
              <a:buFont typeface="Wingdings" panose="05000000000000000000" pitchFamily="2" charset="2"/>
              <a:buChar char="ü"/>
              <a:tabLst>
                <a:tab pos="1022350" algn="l"/>
              </a:tabLst>
              <a:defRPr/>
            </a:pPr>
            <a:endParaRPr kumimoji="0" lang="en-US" sz="1100" b="0" i="0" u="none" strike="noStrike" kern="0" cap="none" spc="0" normalizeH="0" baseline="0" noProof="0" dirty="0">
              <a:ln>
                <a:noFill/>
              </a:ln>
              <a:solidFill>
                <a:prstClr val="black">
                  <a:lumMod val="85000"/>
                  <a:lumOff val="15000"/>
                </a:prstClr>
              </a:solidFill>
              <a:effectLst/>
              <a:uLnTx/>
              <a:uFillTx/>
              <a:latin typeface="+mn-lt"/>
              <a:cs typeface="Calibri" pitchFamily="34" charset="0"/>
            </a:endParaRPr>
          </a:p>
        </p:txBody>
      </p:sp>
      <p:cxnSp>
        <p:nvCxnSpPr>
          <p:cNvPr id="24" name="Straight Connector 23">
            <a:extLst>
              <a:ext uri="{FF2B5EF4-FFF2-40B4-BE49-F238E27FC236}">
                <a16:creationId xmlns:a16="http://schemas.microsoft.com/office/drawing/2014/main" id="{AD89E055-AF53-124D-A6FE-1C27B2680B1A}"/>
              </a:ext>
            </a:extLst>
          </p:cNvPr>
          <p:cNvCxnSpPr>
            <a:cxnSpLocks/>
          </p:cNvCxnSpPr>
          <p:nvPr/>
        </p:nvCxnSpPr>
        <p:spPr>
          <a:xfrm>
            <a:off x="508334" y="3871031"/>
            <a:ext cx="5468414"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BBCA4C3-A4FD-1949-96B6-99473F1C68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96375" y="3361720"/>
            <a:ext cx="2502491" cy="1876868"/>
          </a:xfrm>
          <a:prstGeom prst="rect">
            <a:avLst/>
          </a:prstGeom>
        </p:spPr>
      </p:pic>
      <p:pic>
        <p:nvPicPr>
          <p:cNvPr id="28" name="Picture 27">
            <a:extLst>
              <a:ext uri="{FF2B5EF4-FFF2-40B4-BE49-F238E27FC236}">
                <a16:creationId xmlns:a16="http://schemas.microsoft.com/office/drawing/2014/main" id="{5DED31A4-CA13-BA4B-9FA7-5552C175A7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72751" y="4041245"/>
            <a:ext cx="830802" cy="455234"/>
          </a:xfrm>
          <a:prstGeom prst="rect">
            <a:avLst/>
          </a:prstGeom>
        </p:spPr>
      </p:pic>
      <p:sp>
        <p:nvSpPr>
          <p:cNvPr id="2" name="Footer Placeholder 1">
            <a:extLst>
              <a:ext uri="{FF2B5EF4-FFF2-40B4-BE49-F238E27FC236}">
                <a16:creationId xmlns:a16="http://schemas.microsoft.com/office/drawing/2014/main" id="{4EC712CC-3C4F-9D45-B4DF-EF9A48C8037E}"/>
              </a:ext>
            </a:extLst>
          </p:cNvPr>
          <p:cNvSpPr>
            <a:spLocks noGrp="1"/>
          </p:cNvSpPr>
          <p:nvPr>
            <p:ph type="ftr" sz="quarter" idx="12"/>
          </p:nvPr>
        </p:nvSpPr>
        <p:spPr/>
        <p:txBody>
          <a:bodyPr/>
          <a:lstStyle/>
          <a:p>
            <a:r>
              <a:rPr lang="en-US"/>
              <a:t>© 2020</a:t>
            </a:r>
          </a:p>
        </p:txBody>
      </p:sp>
      <p:sp>
        <p:nvSpPr>
          <p:cNvPr id="8" name="Slide Number Placeholder 7">
            <a:extLst>
              <a:ext uri="{FF2B5EF4-FFF2-40B4-BE49-F238E27FC236}">
                <a16:creationId xmlns:a16="http://schemas.microsoft.com/office/drawing/2014/main" id="{66B5223D-09EA-0C4E-95C0-E04275EC2D52}"/>
              </a:ext>
            </a:extLst>
          </p:cNvPr>
          <p:cNvSpPr>
            <a:spLocks noGrp="1"/>
          </p:cNvSpPr>
          <p:nvPr>
            <p:ph type="sldNum" sz="quarter" idx="13"/>
          </p:nvPr>
        </p:nvSpPr>
        <p:spPr/>
        <p:txBody>
          <a:bodyPr/>
          <a:lstStyle/>
          <a:p>
            <a:fld id="{CDEE2954-54E9-4846-B9AA-9D6731F553AF}" type="slidenum">
              <a:rPr lang="en-US" smtClean="0"/>
              <a:pPr/>
              <a:t>32</a:t>
            </a:fld>
            <a:endParaRPr lang="en-US" dirty="0"/>
          </a:p>
        </p:txBody>
      </p:sp>
    </p:spTree>
    <p:extLst>
      <p:ext uri="{BB962C8B-B14F-4D97-AF65-F5344CB8AC3E}">
        <p14:creationId xmlns:p14="http://schemas.microsoft.com/office/powerpoint/2010/main" val="400734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8417379" cy="682110"/>
          </a:xfrm>
        </p:spPr>
        <p:txBody>
          <a:bodyPr/>
          <a:lstStyle/>
          <a:p>
            <a:r>
              <a:rPr lang="en-US" sz="2100" dirty="0"/>
              <a:t>Developing the foundation: track sprint activities &amp; outputs</a:t>
            </a:r>
            <a:br>
              <a:rPr lang="en-US" sz="2100" dirty="0"/>
            </a:br>
            <a:endParaRPr lang="en-US" sz="2100" b="0" dirty="0">
              <a:solidFill>
                <a:schemeClr val="tx1">
                  <a:lumMod val="50000"/>
                  <a:lumOff val="50000"/>
                </a:schemeClr>
              </a:solidFill>
              <a:latin typeface="Avenir Next" charset="0"/>
              <a:cs typeface="Avenir Next" charset="0"/>
            </a:endParaRPr>
          </a:p>
        </p:txBody>
      </p:sp>
      <p:graphicFrame>
        <p:nvGraphicFramePr>
          <p:cNvPr id="15" name="Table 14">
            <a:extLst>
              <a:ext uri="{FF2B5EF4-FFF2-40B4-BE49-F238E27FC236}">
                <a16:creationId xmlns:a16="http://schemas.microsoft.com/office/drawing/2014/main" id="{4F50082E-9421-3244-BA8C-375D26BE39A9}"/>
              </a:ext>
            </a:extLst>
          </p:cNvPr>
          <p:cNvGraphicFramePr>
            <a:graphicFrameLocks noGrp="1"/>
          </p:cNvGraphicFramePr>
          <p:nvPr/>
        </p:nvGraphicFramePr>
        <p:xfrm>
          <a:off x="1009936" y="878530"/>
          <a:ext cx="7439120" cy="3744074"/>
        </p:xfrm>
        <a:graphic>
          <a:graphicData uri="http://schemas.openxmlformats.org/drawingml/2006/table">
            <a:tbl>
              <a:tblPr firstRow="1" bandRow="1">
                <a:effectLst/>
                <a:tableStyleId>{2D5ABB26-0587-4C30-8999-92F81FD0307C}</a:tableStyleId>
              </a:tblPr>
              <a:tblGrid>
                <a:gridCol w="2314024">
                  <a:extLst>
                    <a:ext uri="{9D8B030D-6E8A-4147-A177-3AD203B41FA5}">
                      <a16:colId xmlns:a16="http://schemas.microsoft.com/office/drawing/2014/main" val="20000"/>
                    </a:ext>
                  </a:extLst>
                </a:gridCol>
                <a:gridCol w="2544798">
                  <a:extLst>
                    <a:ext uri="{9D8B030D-6E8A-4147-A177-3AD203B41FA5}">
                      <a16:colId xmlns:a16="http://schemas.microsoft.com/office/drawing/2014/main" val="20001"/>
                    </a:ext>
                  </a:extLst>
                </a:gridCol>
                <a:gridCol w="2580298">
                  <a:extLst>
                    <a:ext uri="{9D8B030D-6E8A-4147-A177-3AD203B41FA5}">
                      <a16:colId xmlns:a16="http://schemas.microsoft.com/office/drawing/2014/main" val="1177807697"/>
                    </a:ext>
                  </a:extLst>
                </a:gridCol>
              </a:tblGrid>
              <a:tr h="443596">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i="0" dirty="0">
                          <a:solidFill>
                            <a:schemeClr val="tx1"/>
                          </a:solidFill>
                          <a:latin typeface="Arial" panose="020B0604020202020204" pitchFamily="34" charset="0"/>
                          <a:cs typeface="Arial" panose="020B0604020202020204" pitchFamily="34" charset="0"/>
                        </a:rPr>
                        <a:t>Foundation Track: Sprint 1</a:t>
                      </a:r>
                    </a:p>
                    <a:p>
                      <a:pPr marL="0" marR="0" indent="0" algn="l" defTabSz="457200" rtl="0" eaLnBrk="1" fontAlgn="auto" latinLnBrk="0" hangingPunct="1">
                        <a:lnSpc>
                          <a:spcPct val="90000"/>
                        </a:lnSpc>
                        <a:spcBef>
                          <a:spcPts val="0"/>
                        </a:spcBef>
                        <a:spcAft>
                          <a:spcPts val="300"/>
                        </a:spcAft>
                        <a:buClrTx/>
                        <a:buSzTx/>
                        <a:buFontTx/>
                        <a:buNone/>
                        <a:tabLst/>
                        <a:defRPr/>
                      </a:pPr>
                      <a:r>
                        <a:rPr lang="en-US" sz="800" b="0" i="0" dirty="0">
                          <a:solidFill>
                            <a:schemeClr val="tx1"/>
                          </a:solidFill>
                          <a:latin typeface="Arial" panose="020B0604020202020204" pitchFamily="34" charset="0"/>
                          <a:cs typeface="Arial" panose="020B0604020202020204" pitchFamily="34" charset="0"/>
                        </a:rPr>
                        <a:t>(2 WEEKS)</a:t>
                      </a:r>
                    </a:p>
                  </a:txBody>
                  <a:tcPr marB="91440">
                    <a:lnL w="12700" cap="flat" cmpd="sng" algn="ctr">
                      <a:noFill/>
                      <a:prstDash val="solid"/>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90000"/>
                        </a:lnSpc>
                        <a:spcBef>
                          <a:spcPts val="0"/>
                        </a:spcBef>
                        <a:spcAft>
                          <a:spcPts val="300"/>
                        </a:spcAft>
                        <a:buClrTx/>
                        <a:buSzTx/>
                        <a:buFontTx/>
                        <a:buNone/>
                        <a:tabLst/>
                        <a:defRPr/>
                      </a:pPr>
                      <a:r>
                        <a:rPr lang="en-US" sz="1100" b="1" i="0" dirty="0">
                          <a:solidFill>
                            <a:schemeClr val="tx1"/>
                          </a:solidFill>
                          <a:latin typeface="Arial" panose="020B0604020202020204" pitchFamily="34" charset="0"/>
                          <a:cs typeface="Arial" panose="020B0604020202020204" pitchFamily="34" charset="0"/>
                        </a:rPr>
                        <a:t>Foundation Track: Sprint 2</a:t>
                      </a:r>
                      <a:endParaRPr lang="en-US" sz="1000" b="1" dirty="0">
                        <a:solidFill>
                          <a:schemeClr val="tx1"/>
                        </a:solidFill>
                        <a:latin typeface="Arial" panose="020B0604020202020204" pitchFamily="34" charset="0"/>
                        <a:cs typeface="Arial" panose="020B0604020202020204" pitchFamily="34" charset="0"/>
                      </a:endParaRPr>
                    </a:p>
                    <a:p>
                      <a:pPr marL="0" marR="0" indent="0" algn="l" defTabSz="457200" rtl="0" eaLnBrk="1" fontAlgn="auto" latinLnBrk="0" hangingPunct="1">
                        <a:lnSpc>
                          <a:spcPct val="90000"/>
                        </a:lnSpc>
                        <a:spcBef>
                          <a:spcPts val="0"/>
                        </a:spcBef>
                        <a:spcAft>
                          <a:spcPts val="300"/>
                        </a:spcAft>
                        <a:buClrTx/>
                        <a:buSzTx/>
                        <a:buFontTx/>
                        <a:buNone/>
                        <a:tabLst/>
                        <a:defRPr/>
                      </a:pPr>
                      <a:r>
                        <a:rPr lang="en-US" sz="800" b="0" i="0" dirty="0">
                          <a:solidFill>
                            <a:schemeClr val="tx1"/>
                          </a:solidFill>
                          <a:latin typeface="Arial" panose="020B0604020202020204" pitchFamily="34" charset="0"/>
                          <a:cs typeface="Arial" panose="020B0604020202020204" pitchFamily="34" charset="0"/>
                        </a:rPr>
                        <a:t>(2 WEEKS)</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90000"/>
                        </a:lnSpc>
                        <a:spcBef>
                          <a:spcPts val="0"/>
                        </a:spcBef>
                        <a:spcAft>
                          <a:spcPts val="300"/>
                        </a:spcAft>
                        <a:buClrTx/>
                        <a:buSzTx/>
                        <a:buFontTx/>
                        <a:buNone/>
                        <a:tabLst/>
                        <a:defRPr/>
                      </a:pPr>
                      <a:r>
                        <a:rPr lang="en-US" sz="1100" b="1" i="0" dirty="0">
                          <a:solidFill>
                            <a:schemeClr val="tx1"/>
                          </a:solidFill>
                          <a:latin typeface="Arial" panose="020B0604020202020204" pitchFamily="34" charset="0"/>
                          <a:cs typeface="Arial" panose="020B0604020202020204" pitchFamily="34" charset="0"/>
                        </a:rPr>
                        <a:t>Foundation Track: Sprint 3</a:t>
                      </a:r>
                      <a:endParaRPr lang="en-US" sz="1100" b="1" dirty="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90000"/>
                        </a:lnSpc>
                        <a:spcBef>
                          <a:spcPts val="0"/>
                        </a:spcBef>
                        <a:spcAft>
                          <a:spcPts val="300"/>
                        </a:spcAft>
                        <a:buClrTx/>
                        <a:buSzTx/>
                        <a:buFontTx/>
                        <a:buNone/>
                        <a:tabLst/>
                        <a:defRPr/>
                      </a:pPr>
                      <a:r>
                        <a:rPr lang="en-US" sz="800" b="0" i="0" dirty="0">
                          <a:solidFill>
                            <a:schemeClr val="tx1"/>
                          </a:solidFill>
                          <a:latin typeface="Arial" panose="020B0604020202020204" pitchFamily="34" charset="0"/>
                          <a:cs typeface="Arial" panose="020B0604020202020204" pitchFamily="34" charset="0"/>
                        </a:rPr>
                        <a:t>(2 WEEKS)</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49655">
                <a:tc>
                  <a:txBody>
                    <a:bodyPr/>
                    <a:lstStyle/>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Kickoff</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On-board core team</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Common Platform Foundation – Discovery</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Initiate Environment setup</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Initiate reference blueprint</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Customer On Boarding for D365 F&amp;O</a:t>
                      </a:r>
                    </a:p>
                    <a:p>
                      <a:pPr marL="137160" indent="-137160">
                        <a:spcAft>
                          <a:spcPts val="150"/>
                        </a:spcAft>
                        <a:buAutoNum type="arabicPeriod"/>
                      </a:pPr>
                      <a:endParaRPr lang="en-US" sz="800" dirty="0">
                        <a:solidFill>
                          <a:schemeClr val="tx1"/>
                        </a:solidFill>
                        <a:latin typeface="Arial" panose="020B0604020202020204" pitchFamily="34" charset="0"/>
                        <a:cs typeface="Arial" panose="020B0604020202020204" pitchFamily="34" charset="0"/>
                      </a:endParaRP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DevOps Pipeline setup</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Architecture - Security, Azure, Integration</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Verification of CI installation/access </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Integrations - establish Patterns and interface blueprint</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Verification of CI Requirements</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CI Conceptual Data Modeling  </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Spin Out D365 F&amp;O Dev VM</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Adobe marketing solution blueprint</a:t>
                      </a: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Complete all config</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Complete Reference blueprint</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Security Reviews &amp; signoff</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Data model Review &amp; signoff</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All blueprints review &amp; signoff</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Application architecture review &amp; signoff</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Setup user machine and build machine D365 F&amp;O Dev VM</a:t>
                      </a: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4691501"/>
                  </a:ext>
                </a:extLst>
              </a:tr>
              <a:tr h="1549655">
                <a:tc>
                  <a:txBody>
                    <a:bodyPr/>
                    <a:lstStyle/>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License &amp; Tools Readiness</a:t>
                      </a:r>
                    </a:p>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Required Access for Adobe, Azure</a:t>
                      </a:r>
                    </a:p>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Availability of CI (SaaS) and F&amp;O (SaaS) environment </a:t>
                      </a:r>
                    </a:p>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Access to Life Cycle Services for D365 F&amp;O</a:t>
                      </a:r>
                    </a:p>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VSTS URL and access to VSTS</a:t>
                      </a: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Security standards and guidelines</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Consent Management, &amp; Customer Preferences</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CI BRD and FRS</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Source Data Dictionaries</a:t>
                      </a:r>
                    </a:p>
                    <a:p>
                      <a:pPr marL="137160" indent="-137160">
                        <a:spcAft>
                          <a:spcPts val="150"/>
                        </a:spcAft>
                        <a:buAutoNum type="arabicPeriod"/>
                      </a:pPr>
                      <a:endParaRPr lang="en-US" sz="800" dirty="0">
                        <a:solidFill>
                          <a:schemeClr val="tx1"/>
                        </a:solidFill>
                        <a:latin typeface="Arial" panose="020B0604020202020204" pitchFamily="34" charset="0"/>
                        <a:cs typeface="Arial" panose="020B0604020202020204" pitchFamily="34" charset="0"/>
                      </a:endParaRPr>
                    </a:p>
                    <a:p>
                      <a:pPr marL="137160" indent="-137160">
                        <a:spcAft>
                          <a:spcPts val="150"/>
                        </a:spcAft>
                        <a:buAutoNum type="arabicPeriod"/>
                      </a:pPr>
                      <a:endParaRPr lang="en-US" sz="800" dirty="0">
                        <a:solidFill>
                          <a:schemeClr val="tx1"/>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Validation of all configuration</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Azure and Security alignment.</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Integration Patterns complete and tested with MVP</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Draft Data Model available for review.</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All data sources identified and verified.</a:t>
                      </a: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724653"/>
                  </a:ext>
                </a:extLst>
              </a:tr>
              <a:tr h="0">
                <a:tc>
                  <a:txBody>
                    <a:bodyPr/>
                    <a:lstStyle/>
                    <a:p>
                      <a:pPr>
                        <a:lnSpc>
                          <a:spcPct val="90000"/>
                        </a:lnSpc>
                      </a:pPr>
                      <a:endParaRPr lang="en-US" sz="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a:noFill/>
                    </a:lnR>
                    <a:lnT w="9525" cap="flat" cmpd="sng" algn="ctr">
                      <a:no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90000"/>
                        </a:lnSpc>
                      </a:pPr>
                      <a:endParaRPr lang="en-US" sz="800" dirty="0">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a:lnSpc>
                          <a:spcPct val="90000"/>
                        </a:lnSpc>
                      </a:pPr>
                      <a:endParaRPr lang="en-US" sz="800" dirty="0">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16" name="TextBox 15">
            <a:extLst>
              <a:ext uri="{FF2B5EF4-FFF2-40B4-BE49-F238E27FC236}">
                <a16:creationId xmlns:a16="http://schemas.microsoft.com/office/drawing/2014/main" id="{747770CD-1294-404C-A7A5-BDD846E78582}"/>
              </a:ext>
            </a:extLst>
          </p:cNvPr>
          <p:cNvSpPr txBox="1"/>
          <p:nvPr/>
        </p:nvSpPr>
        <p:spPr bwMode="auto">
          <a:xfrm rot="16200000">
            <a:off x="-49036" y="1752463"/>
            <a:ext cx="1222433" cy="227755"/>
          </a:xfrm>
          <a:prstGeom prst="rect">
            <a:avLst/>
          </a:prstGeom>
          <a:noFill/>
          <a:ln w="6350">
            <a:noFill/>
            <a:miter lim="800000"/>
            <a:headEnd/>
            <a:tailEnd/>
          </a:ln>
        </p:spPr>
        <p:txBody>
          <a:bodyPr wrap="square" bIns="27432" rtlCol="0" anchor="ctr">
            <a:prstTxWarp prst="textNoShape">
              <a:avLst/>
            </a:prstTxWarp>
            <a:spAutoFit/>
          </a:bodyPr>
          <a:lstStyle/>
          <a:p>
            <a:pPr eaLnBrk="0" hangingPunct="0"/>
            <a:r>
              <a:rPr lang="en-US" sz="1000" b="1" spc="100" dirty="0">
                <a:solidFill>
                  <a:schemeClr val="accent3"/>
                </a:solidFill>
                <a:latin typeface="Arial" panose="020B0604020202020204" pitchFamily="34" charset="0"/>
                <a:ea typeface="Avenir Next" charset="0"/>
                <a:cs typeface="Arial" panose="020B0604020202020204" pitchFamily="34" charset="0"/>
              </a:rPr>
              <a:t>//</a:t>
            </a:r>
            <a:r>
              <a:rPr lang="en-US" sz="1000" b="1" spc="100" dirty="0">
                <a:solidFill>
                  <a:schemeClr val="accent2"/>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ACTIVITIES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sp>
        <p:nvSpPr>
          <p:cNvPr id="29" name="TextBox 28">
            <a:extLst>
              <a:ext uri="{FF2B5EF4-FFF2-40B4-BE49-F238E27FC236}">
                <a16:creationId xmlns:a16="http://schemas.microsoft.com/office/drawing/2014/main" id="{2B8E48C5-4FB9-2645-9771-2D5D049B687C}"/>
              </a:ext>
            </a:extLst>
          </p:cNvPr>
          <p:cNvSpPr txBox="1"/>
          <p:nvPr/>
        </p:nvSpPr>
        <p:spPr bwMode="auto">
          <a:xfrm rot="16200000">
            <a:off x="-157023" y="3332840"/>
            <a:ext cx="1456595" cy="381643"/>
          </a:xfrm>
          <a:prstGeom prst="rect">
            <a:avLst/>
          </a:prstGeom>
          <a:noFill/>
          <a:ln w="6350">
            <a:noFill/>
            <a:miter lim="800000"/>
            <a:headEnd/>
            <a:tailEnd/>
          </a:ln>
        </p:spPr>
        <p:txBody>
          <a:bodyPr wrap="square" bIns="27432" rtlCol="0" anchor="ctr">
            <a:prstTxWarp prst="textNoShape">
              <a:avLst/>
            </a:prstTxWarp>
            <a:spAutoFit/>
          </a:bodyPr>
          <a:lstStyle/>
          <a:p>
            <a:pPr algn="ctr" eaLnBrk="0" hangingPunct="0"/>
            <a:r>
              <a:rPr lang="en-US" sz="1000" b="1" spc="100" dirty="0">
                <a:solidFill>
                  <a:schemeClr val="accent3"/>
                </a:solidFill>
                <a:latin typeface="Arial" panose="020B0604020202020204" pitchFamily="34" charset="0"/>
                <a:ea typeface="Avenir Next" charset="0"/>
                <a:cs typeface="Arial" panose="020B0604020202020204" pitchFamily="34" charset="0"/>
              </a:rPr>
              <a:t>//</a:t>
            </a:r>
            <a:r>
              <a:rPr lang="en-US" sz="1000" b="1" spc="100" dirty="0">
                <a:solidFill>
                  <a:schemeClr val="accent2"/>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KEY DEPENDENCEIS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grpSp>
        <p:nvGrpSpPr>
          <p:cNvPr id="2" name="Group 1">
            <a:extLst>
              <a:ext uri="{FF2B5EF4-FFF2-40B4-BE49-F238E27FC236}">
                <a16:creationId xmlns:a16="http://schemas.microsoft.com/office/drawing/2014/main" id="{55F18029-6C34-6C44-9A9F-EF1FBC5E76BF}"/>
              </a:ext>
            </a:extLst>
          </p:cNvPr>
          <p:cNvGrpSpPr/>
          <p:nvPr/>
        </p:nvGrpSpPr>
        <p:grpSpPr>
          <a:xfrm>
            <a:off x="1133355" y="2814691"/>
            <a:ext cx="7318381" cy="83965"/>
            <a:chOff x="1133353" y="3042795"/>
            <a:chExt cx="7318381" cy="83965"/>
          </a:xfrm>
          <a:solidFill>
            <a:schemeClr val="accent3"/>
          </a:solidFill>
        </p:grpSpPr>
        <p:sp>
          <p:nvSpPr>
            <p:cNvPr id="27" name="Isosceles Triangle 81">
              <a:extLst>
                <a:ext uri="{FF2B5EF4-FFF2-40B4-BE49-F238E27FC236}">
                  <a16:creationId xmlns:a16="http://schemas.microsoft.com/office/drawing/2014/main" id="{01FA32D0-DF78-584E-B755-473E67FF7497}"/>
                </a:ext>
              </a:extLst>
            </p:cNvPr>
            <p:cNvSpPr/>
            <p:nvPr/>
          </p:nvSpPr>
          <p:spPr>
            <a:xfrm rot="5400000">
              <a:off x="3278813" y="3048371"/>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Isosceles Triangle 82">
              <a:extLst>
                <a:ext uri="{FF2B5EF4-FFF2-40B4-BE49-F238E27FC236}">
                  <a16:creationId xmlns:a16="http://schemas.microsoft.com/office/drawing/2014/main" id="{04E25343-79F5-AD45-A4BC-DD7DA5F3A2CF}"/>
                </a:ext>
              </a:extLst>
            </p:cNvPr>
            <p:cNvSpPr/>
            <p:nvPr/>
          </p:nvSpPr>
          <p:spPr>
            <a:xfrm rot="5400000">
              <a:off x="5817550" y="3048372"/>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Isosceles Triangle 82">
              <a:extLst>
                <a:ext uri="{FF2B5EF4-FFF2-40B4-BE49-F238E27FC236}">
                  <a16:creationId xmlns:a16="http://schemas.microsoft.com/office/drawing/2014/main" id="{E8D0E9C6-4833-A049-97E7-CF53A1464576}"/>
                </a:ext>
              </a:extLst>
            </p:cNvPr>
            <p:cNvSpPr/>
            <p:nvPr/>
          </p:nvSpPr>
          <p:spPr>
            <a:xfrm rot="5400000">
              <a:off x="8376453" y="3051478"/>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06CEB4E-512F-B942-847E-F629DF368EE1}"/>
                </a:ext>
              </a:extLst>
            </p:cNvPr>
            <p:cNvCxnSpPr/>
            <p:nvPr/>
          </p:nvCxnSpPr>
          <p:spPr>
            <a:xfrm>
              <a:off x="5966368" y="3086730"/>
              <a:ext cx="237744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5AA2E40-A0DB-5D4D-BFD2-0D58D732CFA7}"/>
                </a:ext>
              </a:extLst>
            </p:cNvPr>
            <p:cNvCxnSpPr/>
            <p:nvPr/>
          </p:nvCxnSpPr>
          <p:spPr>
            <a:xfrm>
              <a:off x="3426914" y="3084751"/>
              <a:ext cx="237744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C250827-9ED6-C447-B420-99F47CEF74AD}"/>
                </a:ext>
              </a:extLst>
            </p:cNvPr>
            <p:cNvCxnSpPr/>
            <p:nvPr/>
          </p:nvCxnSpPr>
          <p:spPr>
            <a:xfrm>
              <a:off x="1133353" y="3082772"/>
              <a:ext cx="210312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grpSp>
      <p:sp>
        <p:nvSpPr>
          <p:cNvPr id="3" name="Footer Placeholder 2">
            <a:extLst>
              <a:ext uri="{FF2B5EF4-FFF2-40B4-BE49-F238E27FC236}">
                <a16:creationId xmlns:a16="http://schemas.microsoft.com/office/drawing/2014/main" id="{16667B1E-A385-EF4F-8E12-AC860D65D808}"/>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0F81227B-59D2-B649-9767-801AA6BF69E9}"/>
              </a:ext>
            </a:extLst>
          </p:cNvPr>
          <p:cNvSpPr>
            <a:spLocks noGrp="1"/>
          </p:cNvSpPr>
          <p:nvPr>
            <p:ph type="sldNum" sz="quarter" idx="13"/>
          </p:nvPr>
        </p:nvSpPr>
        <p:spPr/>
        <p:txBody>
          <a:bodyPr/>
          <a:lstStyle/>
          <a:p>
            <a:fld id="{CDEE2954-54E9-4846-B9AA-9D6731F553AF}" type="slidenum">
              <a:rPr lang="en-US" smtClean="0"/>
              <a:pPr/>
              <a:t>33</a:t>
            </a:fld>
            <a:endParaRPr lang="en-US" dirty="0"/>
          </a:p>
        </p:txBody>
      </p:sp>
      <p:sp>
        <p:nvSpPr>
          <p:cNvPr id="19" name="Rectangle 18">
            <a:extLst>
              <a:ext uri="{FF2B5EF4-FFF2-40B4-BE49-F238E27FC236}">
                <a16:creationId xmlns:a16="http://schemas.microsoft.com/office/drawing/2014/main" id="{8D623D29-8E9B-6F44-A921-582FE3AB3869}"/>
              </a:ext>
            </a:extLst>
          </p:cNvPr>
          <p:cNvSpPr/>
          <p:nvPr/>
        </p:nvSpPr>
        <p:spPr>
          <a:xfrm>
            <a:off x="1095975" y="4178820"/>
            <a:ext cx="7353081" cy="200597"/>
          </a:xfrm>
          <a:prstGeom prst="rect">
            <a:avLst/>
          </a:prstGeom>
          <a:solidFill>
            <a:schemeClr val="tx2">
              <a:lumMod val="75000"/>
              <a:lumOff val="25000"/>
            </a:schemeClr>
          </a:solidFill>
          <a:ln w="6350">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panose="020B0604020202020204"/>
                <a:ea typeface="+mn-ea"/>
                <a:cs typeface="+mn-cs"/>
              </a:rPr>
              <a:t>OUTCOMES</a:t>
            </a:r>
          </a:p>
        </p:txBody>
      </p:sp>
      <p:sp>
        <p:nvSpPr>
          <p:cNvPr id="20" name="Content Placeholder 10">
            <a:extLst>
              <a:ext uri="{FF2B5EF4-FFF2-40B4-BE49-F238E27FC236}">
                <a16:creationId xmlns:a16="http://schemas.microsoft.com/office/drawing/2014/main" id="{C9481594-639C-5F45-B34A-C8FB8A958872}"/>
              </a:ext>
            </a:extLst>
          </p:cNvPr>
          <p:cNvSpPr txBox="1">
            <a:spLocks/>
          </p:cNvSpPr>
          <p:nvPr/>
        </p:nvSpPr>
        <p:spPr>
          <a:xfrm>
            <a:off x="2100596" y="4394382"/>
            <a:ext cx="5349239" cy="500112"/>
          </a:xfrm>
          <a:prstGeom prst="rect">
            <a:avLst/>
          </a:prstGeom>
        </p:spPr>
        <p:txBody>
          <a:bodyPr numCol="3">
            <a:noAutofit/>
          </a:bodyPr>
          <a:lstStyle/>
          <a:p>
            <a:pPr marL="228600" indent="-22860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Foundation platform setup  	</a:t>
            </a:r>
          </a:p>
          <a:p>
            <a:pPr marL="228600" indent="-22860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Architecture blueprint  </a:t>
            </a:r>
          </a:p>
          <a:p>
            <a:pPr marL="288925" indent="-17145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DevOps Pipeline 	</a:t>
            </a:r>
          </a:p>
          <a:p>
            <a:pPr marL="288925" indent="-17145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Security Signoff</a:t>
            </a:r>
          </a:p>
          <a:p>
            <a:pPr marL="228600" indent="-22860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MVP Integration service </a:t>
            </a:r>
          </a:p>
          <a:p>
            <a:pPr marL="228600" indent="-22860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CI Conceptual Data Model	</a:t>
            </a:r>
          </a:p>
        </p:txBody>
      </p:sp>
    </p:spTree>
    <p:extLst>
      <p:ext uri="{BB962C8B-B14F-4D97-AF65-F5344CB8AC3E}">
        <p14:creationId xmlns:p14="http://schemas.microsoft.com/office/powerpoint/2010/main" val="220278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8417379" cy="682110"/>
          </a:xfrm>
        </p:spPr>
        <p:txBody>
          <a:bodyPr/>
          <a:lstStyle/>
          <a:p>
            <a:r>
              <a:rPr lang="en-US" sz="2100" dirty="0"/>
              <a:t>Setting up the foundation: track sprint activities &amp; outputs</a:t>
            </a:r>
            <a:br>
              <a:rPr lang="en-US" sz="2100" dirty="0"/>
            </a:br>
            <a:endParaRPr lang="en-US" sz="2100" b="0" dirty="0">
              <a:solidFill>
                <a:schemeClr val="tx1">
                  <a:lumMod val="50000"/>
                  <a:lumOff val="50000"/>
                </a:schemeClr>
              </a:solidFill>
              <a:latin typeface="Avenir Next" charset="0"/>
              <a:cs typeface="Avenir Next" charset="0"/>
            </a:endParaRPr>
          </a:p>
        </p:txBody>
      </p:sp>
      <p:graphicFrame>
        <p:nvGraphicFramePr>
          <p:cNvPr id="15" name="Table 14">
            <a:extLst>
              <a:ext uri="{FF2B5EF4-FFF2-40B4-BE49-F238E27FC236}">
                <a16:creationId xmlns:a16="http://schemas.microsoft.com/office/drawing/2014/main" id="{4F50082E-9421-3244-BA8C-375D26BE39A9}"/>
              </a:ext>
            </a:extLst>
          </p:cNvPr>
          <p:cNvGraphicFramePr>
            <a:graphicFrameLocks noGrp="1"/>
          </p:cNvGraphicFramePr>
          <p:nvPr>
            <p:extLst>
              <p:ext uri="{D42A27DB-BD31-4B8C-83A1-F6EECF244321}">
                <p14:modId xmlns:p14="http://schemas.microsoft.com/office/powerpoint/2010/main" val="2481494717"/>
              </p:ext>
            </p:extLst>
          </p:nvPr>
        </p:nvGraphicFramePr>
        <p:xfrm>
          <a:off x="1009936" y="878530"/>
          <a:ext cx="7439120" cy="3744074"/>
        </p:xfrm>
        <a:graphic>
          <a:graphicData uri="http://schemas.openxmlformats.org/drawingml/2006/table">
            <a:tbl>
              <a:tblPr firstRow="1" bandRow="1">
                <a:effectLst/>
                <a:tableStyleId>{2D5ABB26-0587-4C30-8999-92F81FD0307C}</a:tableStyleId>
              </a:tblPr>
              <a:tblGrid>
                <a:gridCol w="2314024">
                  <a:extLst>
                    <a:ext uri="{9D8B030D-6E8A-4147-A177-3AD203B41FA5}">
                      <a16:colId xmlns:a16="http://schemas.microsoft.com/office/drawing/2014/main" val="20000"/>
                    </a:ext>
                  </a:extLst>
                </a:gridCol>
                <a:gridCol w="2544798">
                  <a:extLst>
                    <a:ext uri="{9D8B030D-6E8A-4147-A177-3AD203B41FA5}">
                      <a16:colId xmlns:a16="http://schemas.microsoft.com/office/drawing/2014/main" val="20001"/>
                    </a:ext>
                  </a:extLst>
                </a:gridCol>
                <a:gridCol w="2580298">
                  <a:extLst>
                    <a:ext uri="{9D8B030D-6E8A-4147-A177-3AD203B41FA5}">
                      <a16:colId xmlns:a16="http://schemas.microsoft.com/office/drawing/2014/main" val="1177807697"/>
                    </a:ext>
                  </a:extLst>
                </a:gridCol>
              </a:tblGrid>
              <a:tr h="443596">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i="0" dirty="0">
                          <a:solidFill>
                            <a:schemeClr val="tx1"/>
                          </a:solidFill>
                          <a:latin typeface="Arial" panose="020B0604020202020204" pitchFamily="34" charset="0"/>
                          <a:cs typeface="Arial" panose="020B0604020202020204" pitchFamily="34" charset="0"/>
                        </a:rPr>
                        <a:t>Foundation Track: Sprint 1</a:t>
                      </a:r>
                    </a:p>
                    <a:p>
                      <a:pPr marL="0" marR="0" indent="0" algn="l" defTabSz="457200" rtl="0" eaLnBrk="1" fontAlgn="auto" latinLnBrk="0" hangingPunct="1">
                        <a:lnSpc>
                          <a:spcPct val="90000"/>
                        </a:lnSpc>
                        <a:spcBef>
                          <a:spcPts val="0"/>
                        </a:spcBef>
                        <a:spcAft>
                          <a:spcPts val="300"/>
                        </a:spcAft>
                        <a:buClrTx/>
                        <a:buSzTx/>
                        <a:buFontTx/>
                        <a:buNone/>
                        <a:tabLst/>
                        <a:defRPr/>
                      </a:pPr>
                      <a:r>
                        <a:rPr lang="en-US" sz="800" b="0" i="0" dirty="0">
                          <a:solidFill>
                            <a:schemeClr val="tx1"/>
                          </a:solidFill>
                          <a:latin typeface="Arial" panose="020B0604020202020204" pitchFamily="34" charset="0"/>
                          <a:cs typeface="Arial" panose="020B0604020202020204" pitchFamily="34" charset="0"/>
                        </a:rPr>
                        <a:t>(2 WEEKS)</a:t>
                      </a:r>
                    </a:p>
                  </a:txBody>
                  <a:tcPr marB="91440">
                    <a:lnL w="12700" cap="flat" cmpd="sng" algn="ctr">
                      <a:noFill/>
                      <a:prstDash val="solid"/>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90000"/>
                        </a:lnSpc>
                        <a:spcBef>
                          <a:spcPts val="0"/>
                        </a:spcBef>
                        <a:spcAft>
                          <a:spcPts val="300"/>
                        </a:spcAft>
                        <a:buClrTx/>
                        <a:buSzTx/>
                        <a:buFontTx/>
                        <a:buNone/>
                        <a:tabLst/>
                        <a:defRPr/>
                      </a:pPr>
                      <a:r>
                        <a:rPr lang="en-US" sz="1100" b="1" i="0" dirty="0">
                          <a:solidFill>
                            <a:schemeClr val="tx1"/>
                          </a:solidFill>
                          <a:latin typeface="Arial" panose="020B0604020202020204" pitchFamily="34" charset="0"/>
                          <a:cs typeface="Arial" panose="020B0604020202020204" pitchFamily="34" charset="0"/>
                        </a:rPr>
                        <a:t>Foundation Track: Sprint 2</a:t>
                      </a:r>
                      <a:endParaRPr lang="en-US" sz="1000" b="1" dirty="0">
                        <a:solidFill>
                          <a:schemeClr val="tx1"/>
                        </a:solidFill>
                        <a:latin typeface="Arial" panose="020B0604020202020204" pitchFamily="34" charset="0"/>
                        <a:cs typeface="Arial" panose="020B0604020202020204" pitchFamily="34" charset="0"/>
                      </a:endParaRPr>
                    </a:p>
                    <a:p>
                      <a:pPr marL="0" marR="0" indent="0" algn="l" defTabSz="457200" rtl="0" eaLnBrk="1" fontAlgn="auto" latinLnBrk="0" hangingPunct="1">
                        <a:lnSpc>
                          <a:spcPct val="90000"/>
                        </a:lnSpc>
                        <a:spcBef>
                          <a:spcPts val="0"/>
                        </a:spcBef>
                        <a:spcAft>
                          <a:spcPts val="300"/>
                        </a:spcAft>
                        <a:buClrTx/>
                        <a:buSzTx/>
                        <a:buFontTx/>
                        <a:buNone/>
                        <a:tabLst/>
                        <a:defRPr/>
                      </a:pPr>
                      <a:r>
                        <a:rPr lang="en-US" sz="800" b="0" i="0" dirty="0">
                          <a:solidFill>
                            <a:schemeClr val="tx1"/>
                          </a:solidFill>
                          <a:latin typeface="Arial" panose="020B0604020202020204" pitchFamily="34" charset="0"/>
                          <a:cs typeface="Arial" panose="020B0604020202020204" pitchFamily="34" charset="0"/>
                        </a:rPr>
                        <a:t>(2 WEEKS)</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90000"/>
                        </a:lnSpc>
                        <a:spcBef>
                          <a:spcPts val="0"/>
                        </a:spcBef>
                        <a:spcAft>
                          <a:spcPts val="300"/>
                        </a:spcAft>
                        <a:buClrTx/>
                        <a:buSzTx/>
                        <a:buFontTx/>
                        <a:buNone/>
                        <a:tabLst/>
                        <a:defRPr/>
                      </a:pPr>
                      <a:r>
                        <a:rPr lang="en-US" sz="1100" b="1" i="0" dirty="0">
                          <a:solidFill>
                            <a:schemeClr val="tx1"/>
                          </a:solidFill>
                          <a:latin typeface="Arial" panose="020B0604020202020204" pitchFamily="34" charset="0"/>
                          <a:cs typeface="Arial" panose="020B0604020202020204" pitchFamily="34" charset="0"/>
                        </a:rPr>
                        <a:t>Foundation Track: Sprint 3</a:t>
                      </a:r>
                      <a:endParaRPr lang="en-US" sz="1100" b="1" dirty="0">
                        <a:solidFill>
                          <a:schemeClr val="tx1"/>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90000"/>
                        </a:lnSpc>
                        <a:spcBef>
                          <a:spcPts val="0"/>
                        </a:spcBef>
                        <a:spcAft>
                          <a:spcPts val="300"/>
                        </a:spcAft>
                        <a:buClrTx/>
                        <a:buSzTx/>
                        <a:buFontTx/>
                        <a:buNone/>
                        <a:tabLst/>
                        <a:defRPr/>
                      </a:pPr>
                      <a:r>
                        <a:rPr lang="en-US" sz="800" b="0" i="0" dirty="0">
                          <a:solidFill>
                            <a:schemeClr val="tx1"/>
                          </a:solidFill>
                          <a:latin typeface="Arial" panose="020B0604020202020204" pitchFamily="34" charset="0"/>
                          <a:cs typeface="Arial" panose="020B0604020202020204" pitchFamily="34" charset="0"/>
                        </a:rPr>
                        <a:t>(2 WEEKS)</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49655">
                <a:tc>
                  <a:txBody>
                    <a:bodyPr/>
                    <a:lstStyle/>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Kickoff</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On-board core team</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Common Platform Foundation – Discovery</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Initiate Environment setup</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Initiate reference blueprint</a:t>
                      </a:r>
                    </a:p>
                    <a:p>
                      <a:pPr marL="137160" indent="-137160">
                        <a:spcAft>
                          <a:spcPts val="150"/>
                        </a:spcAft>
                        <a:buAutoNum type="arabicPeriod"/>
                      </a:pPr>
                      <a:r>
                        <a:rPr lang="en-US" sz="800" dirty="0">
                          <a:solidFill>
                            <a:schemeClr val="tx1"/>
                          </a:solidFill>
                          <a:latin typeface="Arial" panose="020B0604020202020204" pitchFamily="34" charset="0"/>
                          <a:cs typeface="Arial" panose="020B0604020202020204" pitchFamily="34" charset="0"/>
                        </a:rPr>
                        <a:t>Customer On Boarding for D365 F&amp;O</a:t>
                      </a:r>
                    </a:p>
                    <a:p>
                      <a:pPr marL="137160" indent="-137160">
                        <a:spcAft>
                          <a:spcPts val="150"/>
                        </a:spcAft>
                        <a:buAutoNum type="arabicPeriod"/>
                      </a:pPr>
                      <a:endParaRPr lang="en-US" sz="800" dirty="0">
                        <a:solidFill>
                          <a:schemeClr val="tx1"/>
                        </a:solidFill>
                        <a:latin typeface="Arial" panose="020B0604020202020204" pitchFamily="34" charset="0"/>
                        <a:cs typeface="Arial" panose="020B0604020202020204" pitchFamily="34" charset="0"/>
                      </a:endParaRP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DevOps Pipeline setup</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Architecture - Security, Azure, Integration</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Verification of CI installation/access </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Integrations - establish Patterns and interface blueprint</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Verification of CI Requirements</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CI Conceptual Data Modeling  </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Spin Out D365 F&amp;O Dev VM</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Adobe marketing solution blueprint</a:t>
                      </a: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Complete all config</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Complete Reference blueprint</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Security Reviews &amp; signoff</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Data model Review &amp; signoff</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All blueprints review &amp; signoff</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Application architecture review &amp; signoff</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r>
                        <a:rPr lang="en-US" sz="800" dirty="0">
                          <a:solidFill>
                            <a:schemeClr val="tx1"/>
                          </a:solidFill>
                          <a:latin typeface="Arial" panose="020B0604020202020204" pitchFamily="34" charset="0"/>
                          <a:cs typeface="Arial" panose="020B0604020202020204" pitchFamily="34" charset="0"/>
                        </a:rPr>
                        <a:t>Setup user machine and build machine D365 F&amp;O Dev VM</a:t>
                      </a: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4691501"/>
                  </a:ext>
                </a:extLst>
              </a:tr>
              <a:tr h="1549655">
                <a:tc>
                  <a:txBody>
                    <a:bodyPr/>
                    <a:lstStyle/>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License &amp; Tools Readiness</a:t>
                      </a:r>
                    </a:p>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Required Access for Adobe, Azure</a:t>
                      </a:r>
                    </a:p>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Availability of CI (SaaS) and F&amp;O (SaaS) environment </a:t>
                      </a:r>
                    </a:p>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Access to Life Cycle Services for D365 F&amp;O</a:t>
                      </a:r>
                    </a:p>
                    <a:p>
                      <a:pPr marL="171450" marR="0" lvl="0" indent="-171450" algn="l" defTabSz="685800"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800" dirty="0">
                          <a:solidFill>
                            <a:schemeClr val="tx1"/>
                          </a:solidFill>
                          <a:latin typeface="Arial" panose="020B0604020202020204" pitchFamily="34" charset="0"/>
                          <a:cs typeface="Arial" panose="020B0604020202020204" pitchFamily="34" charset="0"/>
                        </a:rPr>
                        <a:t>VSTS URL and access to VSTS</a:t>
                      </a: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Security standards and guidelines</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Consent Management, &amp; Customer Preferences</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CI BRD and FRS</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Source Data Dictionaries</a:t>
                      </a:r>
                    </a:p>
                    <a:p>
                      <a:pPr marL="137160" indent="-137160">
                        <a:spcAft>
                          <a:spcPts val="150"/>
                        </a:spcAft>
                        <a:buAutoNum type="arabicPeriod"/>
                      </a:pPr>
                      <a:endParaRPr lang="en-US" sz="800" dirty="0">
                        <a:solidFill>
                          <a:schemeClr val="tx1"/>
                        </a:solidFill>
                        <a:latin typeface="Arial" panose="020B0604020202020204" pitchFamily="34" charset="0"/>
                        <a:cs typeface="Arial" panose="020B0604020202020204" pitchFamily="34" charset="0"/>
                      </a:endParaRPr>
                    </a:p>
                    <a:p>
                      <a:pPr marL="137160" indent="-137160">
                        <a:spcAft>
                          <a:spcPts val="150"/>
                        </a:spcAft>
                        <a:buAutoNum type="arabicPeriod"/>
                      </a:pPr>
                      <a:endParaRPr lang="en-US" sz="800" dirty="0">
                        <a:solidFill>
                          <a:schemeClr val="tx1"/>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Validation of all configuration</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Azure and Security alignment.</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Integration Patterns complete and tested with MVP</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Draft Data Model available for review.</a:t>
                      </a:r>
                    </a:p>
                    <a:p>
                      <a:pPr marL="171450" indent="-171450">
                        <a:spcAft>
                          <a:spcPts val="150"/>
                        </a:spcAft>
                        <a:buFont typeface="Arial" panose="020B0604020202020204" pitchFamily="34" charset="0"/>
                        <a:buChar char="•"/>
                      </a:pPr>
                      <a:r>
                        <a:rPr lang="en-US" sz="800" dirty="0">
                          <a:solidFill>
                            <a:schemeClr val="tx1"/>
                          </a:solidFill>
                          <a:latin typeface="Arial" panose="020B0604020202020204" pitchFamily="34" charset="0"/>
                          <a:cs typeface="Arial" panose="020B0604020202020204" pitchFamily="34" charset="0"/>
                        </a:rPr>
                        <a:t>All data sources identified and verified.</a:t>
                      </a: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724653"/>
                  </a:ext>
                </a:extLst>
              </a:tr>
              <a:tr h="0">
                <a:tc>
                  <a:txBody>
                    <a:bodyPr/>
                    <a:lstStyle/>
                    <a:p>
                      <a:pPr>
                        <a:lnSpc>
                          <a:spcPct val="90000"/>
                        </a:lnSpc>
                      </a:pPr>
                      <a:endParaRPr lang="en-US" sz="80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a:noFill/>
                    </a:lnR>
                    <a:lnT w="9525" cap="flat" cmpd="sng" algn="ctr">
                      <a:noFill/>
                      <a:prstDash val="dot"/>
                      <a:round/>
                      <a:headEnd type="none" w="med" len="med"/>
                      <a:tailEnd type="none" w="med" len="med"/>
                    </a:lnT>
                    <a:lnB>
                      <a:noFill/>
                    </a:lnB>
                    <a:lnTlToBr w="12700" cmpd="sng">
                      <a:noFill/>
                      <a:prstDash val="solid"/>
                    </a:lnTlToBr>
                    <a:lnBlToTr w="12700" cmpd="sng">
                      <a:noFill/>
                      <a:prstDash val="solid"/>
                    </a:lnBlToTr>
                  </a:tcPr>
                </a:tc>
                <a:tc>
                  <a:txBody>
                    <a:bodyPr/>
                    <a:lstStyle/>
                    <a:p>
                      <a:pPr>
                        <a:lnSpc>
                          <a:spcPct val="90000"/>
                        </a:lnSpc>
                      </a:pPr>
                      <a:endParaRPr lang="en-US" sz="800" dirty="0">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tc>
                  <a:txBody>
                    <a:bodyPr/>
                    <a:lstStyle/>
                    <a:p>
                      <a:pPr>
                        <a:lnSpc>
                          <a:spcPct val="90000"/>
                        </a:lnSpc>
                      </a:pPr>
                      <a:endParaRPr lang="en-US" sz="800" dirty="0">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16" name="TextBox 15">
            <a:extLst>
              <a:ext uri="{FF2B5EF4-FFF2-40B4-BE49-F238E27FC236}">
                <a16:creationId xmlns:a16="http://schemas.microsoft.com/office/drawing/2014/main" id="{747770CD-1294-404C-A7A5-BDD846E78582}"/>
              </a:ext>
            </a:extLst>
          </p:cNvPr>
          <p:cNvSpPr txBox="1"/>
          <p:nvPr/>
        </p:nvSpPr>
        <p:spPr bwMode="auto">
          <a:xfrm rot="16200000">
            <a:off x="-49036" y="1752463"/>
            <a:ext cx="1222433" cy="227755"/>
          </a:xfrm>
          <a:prstGeom prst="rect">
            <a:avLst/>
          </a:prstGeom>
          <a:noFill/>
          <a:ln w="6350">
            <a:noFill/>
            <a:miter lim="800000"/>
            <a:headEnd/>
            <a:tailEnd/>
          </a:ln>
        </p:spPr>
        <p:txBody>
          <a:bodyPr wrap="square" bIns="27432" rtlCol="0" anchor="ctr">
            <a:prstTxWarp prst="textNoShape">
              <a:avLst/>
            </a:prstTxWarp>
            <a:spAutoFit/>
          </a:bodyPr>
          <a:lstStyle/>
          <a:p>
            <a:pPr eaLnBrk="0" hangingPunct="0"/>
            <a:r>
              <a:rPr lang="en-US" sz="1000" b="1" spc="100" dirty="0">
                <a:solidFill>
                  <a:srgbClr val="00B050"/>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ACTIVITIES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sp>
        <p:nvSpPr>
          <p:cNvPr id="29" name="TextBox 28">
            <a:extLst>
              <a:ext uri="{FF2B5EF4-FFF2-40B4-BE49-F238E27FC236}">
                <a16:creationId xmlns:a16="http://schemas.microsoft.com/office/drawing/2014/main" id="{2B8E48C5-4FB9-2645-9771-2D5D049B687C}"/>
              </a:ext>
            </a:extLst>
          </p:cNvPr>
          <p:cNvSpPr txBox="1"/>
          <p:nvPr/>
        </p:nvSpPr>
        <p:spPr bwMode="auto">
          <a:xfrm rot="16200000">
            <a:off x="-157023" y="3332840"/>
            <a:ext cx="1456595" cy="381643"/>
          </a:xfrm>
          <a:prstGeom prst="rect">
            <a:avLst/>
          </a:prstGeom>
          <a:noFill/>
          <a:ln w="6350">
            <a:noFill/>
            <a:miter lim="800000"/>
            <a:headEnd/>
            <a:tailEnd/>
          </a:ln>
        </p:spPr>
        <p:txBody>
          <a:bodyPr wrap="square" bIns="27432" rtlCol="0" anchor="ctr">
            <a:prstTxWarp prst="textNoShape">
              <a:avLst/>
            </a:prstTxWarp>
            <a:spAutoFit/>
          </a:bodyPr>
          <a:lstStyle/>
          <a:p>
            <a:pPr algn="ctr" eaLnBrk="0" hangingPunct="0"/>
            <a:r>
              <a:rPr lang="en-US" sz="1000" b="1" spc="100" dirty="0">
                <a:solidFill>
                  <a:srgbClr val="00B050"/>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KEY DEPENDENCEIS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grpSp>
        <p:nvGrpSpPr>
          <p:cNvPr id="2" name="Group 1">
            <a:extLst>
              <a:ext uri="{FF2B5EF4-FFF2-40B4-BE49-F238E27FC236}">
                <a16:creationId xmlns:a16="http://schemas.microsoft.com/office/drawing/2014/main" id="{55F18029-6C34-6C44-9A9F-EF1FBC5E76BF}"/>
              </a:ext>
            </a:extLst>
          </p:cNvPr>
          <p:cNvGrpSpPr/>
          <p:nvPr/>
        </p:nvGrpSpPr>
        <p:grpSpPr>
          <a:xfrm>
            <a:off x="1133355" y="2919791"/>
            <a:ext cx="7318381" cy="83965"/>
            <a:chOff x="1133353" y="3042795"/>
            <a:chExt cx="7318381" cy="83965"/>
          </a:xfrm>
          <a:solidFill>
            <a:srgbClr val="00B050"/>
          </a:solidFill>
        </p:grpSpPr>
        <p:sp>
          <p:nvSpPr>
            <p:cNvPr id="27" name="Isosceles Triangle 81">
              <a:extLst>
                <a:ext uri="{FF2B5EF4-FFF2-40B4-BE49-F238E27FC236}">
                  <a16:creationId xmlns:a16="http://schemas.microsoft.com/office/drawing/2014/main" id="{01FA32D0-DF78-584E-B755-473E67FF7497}"/>
                </a:ext>
              </a:extLst>
            </p:cNvPr>
            <p:cNvSpPr/>
            <p:nvPr/>
          </p:nvSpPr>
          <p:spPr>
            <a:xfrm rot="5400000">
              <a:off x="3278813" y="3048371"/>
              <a:ext cx="80858" cy="69705"/>
            </a:xfrm>
            <a:prstGeom prst="triangl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Isosceles Triangle 82">
              <a:extLst>
                <a:ext uri="{FF2B5EF4-FFF2-40B4-BE49-F238E27FC236}">
                  <a16:creationId xmlns:a16="http://schemas.microsoft.com/office/drawing/2014/main" id="{04E25343-79F5-AD45-A4BC-DD7DA5F3A2CF}"/>
                </a:ext>
              </a:extLst>
            </p:cNvPr>
            <p:cNvSpPr/>
            <p:nvPr/>
          </p:nvSpPr>
          <p:spPr>
            <a:xfrm rot="5400000">
              <a:off x="5817550" y="3048372"/>
              <a:ext cx="80858" cy="69705"/>
            </a:xfrm>
            <a:prstGeom prst="triangl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Isosceles Triangle 82">
              <a:extLst>
                <a:ext uri="{FF2B5EF4-FFF2-40B4-BE49-F238E27FC236}">
                  <a16:creationId xmlns:a16="http://schemas.microsoft.com/office/drawing/2014/main" id="{E8D0E9C6-4833-A049-97E7-CF53A1464576}"/>
                </a:ext>
              </a:extLst>
            </p:cNvPr>
            <p:cNvSpPr/>
            <p:nvPr/>
          </p:nvSpPr>
          <p:spPr>
            <a:xfrm rot="5400000">
              <a:off x="8376453" y="3051478"/>
              <a:ext cx="80858" cy="69705"/>
            </a:xfrm>
            <a:prstGeom prst="triangl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06CEB4E-512F-B942-847E-F629DF368EE1}"/>
                </a:ext>
              </a:extLst>
            </p:cNvPr>
            <p:cNvCxnSpPr/>
            <p:nvPr/>
          </p:nvCxnSpPr>
          <p:spPr>
            <a:xfrm>
              <a:off x="5966368" y="3086730"/>
              <a:ext cx="2377440" cy="0"/>
            </a:xfrm>
            <a:prstGeom prst="line">
              <a:avLst/>
            </a:prstGeom>
            <a:grpFill/>
            <a:ln w="9525" cmpd="sng">
              <a:solidFill>
                <a:schemeClr val="bg1">
                  <a:lumMod val="6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5AA2E40-A0DB-5D4D-BFD2-0D58D732CFA7}"/>
                </a:ext>
              </a:extLst>
            </p:cNvPr>
            <p:cNvCxnSpPr/>
            <p:nvPr/>
          </p:nvCxnSpPr>
          <p:spPr>
            <a:xfrm>
              <a:off x="3426914" y="3084751"/>
              <a:ext cx="2377440" cy="0"/>
            </a:xfrm>
            <a:prstGeom prst="line">
              <a:avLst/>
            </a:prstGeom>
            <a:grpFill/>
            <a:ln w="9525" cmpd="sng">
              <a:solidFill>
                <a:schemeClr val="bg1">
                  <a:lumMod val="65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C250827-9ED6-C447-B420-99F47CEF74AD}"/>
                </a:ext>
              </a:extLst>
            </p:cNvPr>
            <p:cNvCxnSpPr/>
            <p:nvPr/>
          </p:nvCxnSpPr>
          <p:spPr>
            <a:xfrm>
              <a:off x="1133353" y="3082772"/>
              <a:ext cx="2103120" cy="0"/>
            </a:xfrm>
            <a:prstGeom prst="line">
              <a:avLst/>
            </a:prstGeom>
            <a:grpFill/>
            <a:ln w="9525" cmpd="sng">
              <a:solidFill>
                <a:schemeClr val="bg1">
                  <a:lumMod val="65000"/>
                </a:schemeClr>
              </a:solidFill>
              <a:prstDash val="dot"/>
            </a:ln>
            <a:effectLst/>
          </p:spPr>
          <p:style>
            <a:lnRef idx="2">
              <a:schemeClr val="accent1"/>
            </a:lnRef>
            <a:fillRef idx="0">
              <a:schemeClr val="accent1"/>
            </a:fillRef>
            <a:effectRef idx="1">
              <a:schemeClr val="accent1"/>
            </a:effectRef>
            <a:fontRef idx="minor">
              <a:schemeClr val="tx1"/>
            </a:fontRef>
          </p:style>
        </p:cxnSp>
      </p:grpSp>
      <p:sp>
        <p:nvSpPr>
          <p:cNvPr id="3" name="Footer Placeholder 2">
            <a:extLst>
              <a:ext uri="{FF2B5EF4-FFF2-40B4-BE49-F238E27FC236}">
                <a16:creationId xmlns:a16="http://schemas.microsoft.com/office/drawing/2014/main" id="{16667B1E-A385-EF4F-8E12-AC860D65D808}"/>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0F81227B-59D2-B649-9767-801AA6BF69E9}"/>
              </a:ext>
            </a:extLst>
          </p:cNvPr>
          <p:cNvSpPr>
            <a:spLocks noGrp="1"/>
          </p:cNvSpPr>
          <p:nvPr>
            <p:ph type="sldNum" sz="quarter" idx="13"/>
          </p:nvPr>
        </p:nvSpPr>
        <p:spPr/>
        <p:txBody>
          <a:bodyPr/>
          <a:lstStyle/>
          <a:p>
            <a:fld id="{CDEE2954-54E9-4846-B9AA-9D6731F553AF}" type="slidenum">
              <a:rPr lang="en-US" smtClean="0"/>
              <a:pPr/>
              <a:t>34</a:t>
            </a:fld>
            <a:endParaRPr lang="en-US" dirty="0"/>
          </a:p>
        </p:txBody>
      </p:sp>
      <p:sp>
        <p:nvSpPr>
          <p:cNvPr id="19" name="Rectangle 18">
            <a:extLst>
              <a:ext uri="{FF2B5EF4-FFF2-40B4-BE49-F238E27FC236}">
                <a16:creationId xmlns:a16="http://schemas.microsoft.com/office/drawing/2014/main" id="{8D623D29-8E9B-6F44-A921-582FE3AB3869}"/>
              </a:ext>
            </a:extLst>
          </p:cNvPr>
          <p:cNvSpPr/>
          <p:nvPr/>
        </p:nvSpPr>
        <p:spPr>
          <a:xfrm>
            <a:off x="1095975" y="4178820"/>
            <a:ext cx="7353081" cy="200597"/>
          </a:xfrm>
          <a:prstGeom prst="rect">
            <a:avLst/>
          </a:prstGeom>
          <a:solidFill>
            <a:schemeClr val="tx2">
              <a:lumMod val="75000"/>
              <a:lumOff val="25000"/>
            </a:schemeClr>
          </a:solidFill>
          <a:ln w="6350">
            <a:no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Arial" panose="020B0604020202020204"/>
                <a:ea typeface="+mn-ea"/>
                <a:cs typeface="+mn-cs"/>
              </a:rPr>
              <a:t>OUTCOMES</a:t>
            </a:r>
          </a:p>
        </p:txBody>
      </p:sp>
      <p:sp>
        <p:nvSpPr>
          <p:cNvPr id="20" name="Content Placeholder 10">
            <a:extLst>
              <a:ext uri="{FF2B5EF4-FFF2-40B4-BE49-F238E27FC236}">
                <a16:creationId xmlns:a16="http://schemas.microsoft.com/office/drawing/2014/main" id="{C9481594-639C-5F45-B34A-C8FB8A958872}"/>
              </a:ext>
            </a:extLst>
          </p:cNvPr>
          <p:cNvSpPr txBox="1">
            <a:spLocks/>
          </p:cNvSpPr>
          <p:nvPr/>
        </p:nvSpPr>
        <p:spPr>
          <a:xfrm>
            <a:off x="2100596" y="4394382"/>
            <a:ext cx="5349239" cy="500112"/>
          </a:xfrm>
          <a:prstGeom prst="rect">
            <a:avLst/>
          </a:prstGeom>
        </p:spPr>
        <p:txBody>
          <a:bodyPr numCol="3">
            <a:noAutofit/>
          </a:bodyPr>
          <a:lstStyle/>
          <a:p>
            <a:pPr marL="228600" indent="-22860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Foundation platform setup  	</a:t>
            </a:r>
          </a:p>
          <a:p>
            <a:pPr marL="228600" indent="-22860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Architecture blueprint  </a:t>
            </a:r>
          </a:p>
          <a:p>
            <a:pPr marL="288925" indent="-17145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DevOps Pipeline 	</a:t>
            </a:r>
          </a:p>
          <a:p>
            <a:pPr marL="288925" indent="-17145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Security Signoff</a:t>
            </a:r>
          </a:p>
          <a:p>
            <a:pPr marL="228600" indent="-22860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MVP Integration service </a:t>
            </a:r>
          </a:p>
          <a:p>
            <a:pPr marL="228600" indent="-228600">
              <a:lnSpc>
                <a:spcPct val="130000"/>
              </a:lnSpc>
              <a:spcBef>
                <a:spcPct val="20000"/>
              </a:spcBef>
              <a:buClr>
                <a:schemeClr val="tx2"/>
              </a:buClr>
              <a:buSzPct val="100000"/>
              <a:buFont typeface="+mj-lt"/>
              <a:buAutoNum type="arabicPeriod"/>
            </a:pPr>
            <a:r>
              <a:rPr lang="en-US" sz="800" b="1" dirty="0">
                <a:solidFill>
                  <a:schemeClr val="tx1">
                    <a:lumMod val="65000"/>
                    <a:lumOff val="35000"/>
                  </a:schemeClr>
                </a:solidFill>
                <a:latin typeface="Arial" pitchFamily="34" charset="0"/>
                <a:cs typeface="Arial" pitchFamily="34" charset="0"/>
              </a:rPr>
              <a:t>CI Conceptual Data Model	</a:t>
            </a:r>
          </a:p>
        </p:txBody>
      </p:sp>
    </p:spTree>
    <p:extLst>
      <p:ext uri="{BB962C8B-B14F-4D97-AF65-F5344CB8AC3E}">
        <p14:creationId xmlns:p14="http://schemas.microsoft.com/office/powerpoint/2010/main" val="11376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2" dirty="0">
                <a:solidFill>
                  <a:srgbClr val="000000"/>
                </a:solidFill>
                <a:latin typeface="+mj-lt"/>
              </a:rPr>
              <a:t>Timeline view of the foundation track</a:t>
            </a:r>
            <a:endParaRPr lang="en-US" sz="2002" dirty="0">
              <a:latin typeface="+mj-lt"/>
            </a:endParaRPr>
          </a:p>
        </p:txBody>
      </p:sp>
      <p:graphicFrame>
        <p:nvGraphicFramePr>
          <p:cNvPr id="22" name="Table 21"/>
          <p:cNvGraphicFramePr>
            <a:graphicFrameLocks noGrp="1"/>
          </p:cNvGraphicFramePr>
          <p:nvPr/>
        </p:nvGraphicFramePr>
        <p:xfrm>
          <a:off x="336809" y="789251"/>
          <a:ext cx="8489140" cy="466677"/>
        </p:xfrm>
        <a:graphic>
          <a:graphicData uri="http://schemas.openxmlformats.org/drawingml/2006/table">
            <a:tbl>
              <a:tblPr firstRow="1" bandRow="1">
                <a:tableStyleId>{5C22544A-7EE6-4342-B048-85BDC9FD1C3A}</a:tableStyleId>
              </a:tblPr>
              <a:tblGrid>
                <a:gridCol w="385870">
                  <a:extLst>
                    <a:ext uri="{9D8B030D-6E8A-4147-A177-3AD203B41FA5}">
                      <a16:colId xmlns:a16="http://schemas.microsoft.com/office/drawing/2014/main" val="4229697725"/>
                    </a:ext>
                  </a:extLst>
                </a:gridCol>
                <a:gridCol w="385870">
                  <a:extLst>
                    <a:ext uri="{9D8B030D-6E8A-4147-A177-3AD203B41FA5}">
                      <a16:colId xmlns:a16="http://schemas.microsoft.com/office/drawing/2014/main" val="3233127069"/>
                    </a:ext>
                  </a:extLst>
                </a:gridCol>
                <a:gridCol w="385870">
                  <a:extLst>
                    <a:ext uri="{9D8B030D-6E8A-4147-A177-3AD203B41FA5}">
                      <a16:colId xmlns:a16="http://schemas.microsoft.com/office/drawing/2014/main" val="3086080853"/>
                    </a:ext>
                  </a:extLst>
                </a:gridCol>
                <a:gridCol w="385870">
                  <a:extLst>
                    <a:ext uri="{9D8B030D-6E8A-4147-A177-3AD203B41FA5}">
                      <a16:colId xmlns:a16="http://schemas.microsoft.com/office/drawing/2014/main" val="2418021418"/>
                    </a:ext>
                  </a:extLst>
                </a:gridCol>
                <a:gridCol w="385870">
                  <a:extLst>
                    <a:ext uri="{9D8B030D-6E8A-4147-A177-3AD203B41FA5}">
                      <a16:colId xmlns:a16="http://schemas.microsoft.com/office/drawing/2014/main" val="3923723052"/>
                    </a:ext>
                  </a:extLst>
                </a:gridCol>
                <a:gridCol w="385870">
                  <a:extLst>
                    <a:ext uri="{9D8B030D-6E8A-4147-A177-3AD203B41FA5}">
                      <a16:colId xmlns:a16="http://schemas.microsoft.com/office/drawing/2014/main" val="4027485890"/>
                    </a:ext>
                  </a:extLst>
                </a:gridCol>
                <a:gridCol w="385870">
                  <a:extLst>
                    <a:ext uri="{9D8B030D-6E8A-4147-A177-3AD203B41FA5}">
                      <a16:colId xmlns:a16="http://schemas.microsoft.com/office/drawing/2014/main" val="856814367"/>
                    </a:ext>
                  </a:extLst>
                </a:gridCol>
                <a:gridCol w="385870">
                  <a:extLst>
                    <a:ext uri="{9D8B030D-6E8A-4147-A177-3AD203B41FA5}">
                      <a16:colId xmlns:a16="http://schemas.microsoft.com/office/drawing/2014/main" val="3633896083"/>
                    </a:ext>
                  </a:extLst>
                </a:gridCol>
                <a:gridCol w="385870">
                  <a:extLst>
                    <a:ext uri="{9D8B030D-6E8A-4147-A177-3AD203B41FA5}">
                      <a16:colId xmlns:a16="http://schemas.microsoft.com/office/drawing/2014/main" val="3664992606"/>
                    </a:ext>
                  </a:extLst>
                </a:gridCol>
                <a:gridCol w="385870">
                  <a:extLst>
                    <a:ext uri="{9D8B030D-6E8A-4147-A177-3AD203B41FA5}">
                      <a16:colId xmlns:a16="http://schemas.microsoft.com/office/drawing/2014/main" val="840624301"/>
                    </a:ext>
                  </a:extLst>
                </a:gridCol>
                <a:gridCol w="385870">
                  <a:extLst>
                    <a:ext uri="{9D8B030D-6E8A-4147-A177-3AD203B41FA5}">
                      <a16:colId xmlns:a16="http://schemas.microsoft.com/office/drawing/2014/main" val="1141850413"/>
                    </a:ext>
                  </a:extLst>
                </a:gridCol>
                <a:gridCol w="385870">
                  <a:extLst>
                    <a:ext uri="{9D8B030D-6E8A-4147-A177-3AD203B41FA5}">
                      <a16:colId xmlns:a16="http://schemas.microsoft.com/office/drawing/2014/main" val="471734940"/>
                    </a:ext>
                  </a:extLst>
                </a:gridCol>
                <a:gridCol w="385870">
                  <a:extLst>
                    <a:ext uri="{9D8B030D-6E8A-4147-A177-3AD203B41FA5}">
                      <a16:colId xmlns:a16="http://schemas.microsoft.com/office/drawing/2014/main" val="2817776469"/>
                    </a:ext>
                  </a:extLst>
                </a:gridCol>
                <a:gridCol w="385870">
                  <a:extLst>
                    <a:ext uri="{9D8B030D-6E8A-4147-A177-3AD203B41FA5}">
                      <a16:colId xmlns:a16="http://schemas.microsoft.com/office/drawing/2014/main" val="4186709924"/>
                    </a:ext>
                  </a:extLst>
                </a:gridCol>
                <a:gridCol w="385870">
                  <a:extLst>
                    <a:ext uri="{9D8B030D-6E8A-4147-A177-3AD203B41FA5}">
                      <a16:colId xmlns:a16="http://schemas.microsoft.com/office/drawing/2014/main" val="277949020"/>
                    </a:ext>
                  </a:extLst>
                </a:gridCol>
                <a:gridCol w="385870">
                  <a:extLst>
                    <a:ext uri="{9D8B030D-6E8A-4147-A177-3AD203B41FA5}">
                      <a16:colId xmlns:a16="http://schemas.microsoft.com/office/drawing/2014/main" val="4149177809"/>
                    </a:ext>
                  </a:extLst>
                </a:gridCol>
                <a:gridCol w="385870">
                  <a:extLst>
                    <a:ext uri="{9D8B030D-6E8A-4147-A177-3AD203B41FA5}">
                      <a16:colId xmlns:a16="http://schemas.microsoft.com/office/drawing/2014/main" val="3742384133"/>
                    </a:ext>
                  </a:extLst>
                </a:gridCol>
                <a:gridCol w="385870">
                  <a:extLst>
                    <a:ext uri="{9D8B030D-6E8A-4147-A177-3AD203B41FA5}">
                      <a16:colId xmlns:a16="http://schemas.microsoft.com/office/drawing/2014/main" val="2074047669"/>
                    </a:ext>
                  </a:extLst>
                </a:gridCol>
                <a:gridCol w="385870">
                  <a:extLst>
                    <a:ext uri="{9D8B030D-6E8A-4147-A177-3AD203B41FA5}">
                      <a16:colId xmlns:a16="http://schemas.microsoft.com/office/drawing/2014/main" val="4239288322"/>
                    </a:ext>
                  </a:extLst>
                </a:gridCol>
                <a:gridCol w="385870">
                  <a:extLst>
                    <a:ext uri="{9D8B030D-6E8A-4147-A177-3AD203B41FA5}">
                      <a16:colId xmlns:a16="http://schemas.microsoft.com/office/drawing/2014/main" val="2131119880"/>
                    </a:ext>
                  </a:extLst>
                </a:gridCol>
                <a:gridCol w="385870">
                  <a:extLst>
                    <a:ext uri="{9D8B030D-6E8A-4147-A177-3AD203B41FA5}">
                      <a16:colId xmlns:a16="http://schemas.microsoft.com/office/drawing/2014/main" val="140744879"/>
                    </a:ext>
                  </a:extLst>
                </a:gridCol>
                <a:gridCol w="385870">
                  <a:extLst>
                    <a:ext uri="{9D8B030D-6E8A-4147-A177-3AD203B41FA5}">
                      <a16:colId xmlns:a16="http://schemas.microsoft.com/office/drawing/2014/main" val="2249172176"/>
                    </a:ext>
                  </a:extLst>
                </a:gridCol>
              </a:tblGrid>
              <a:tr h="185299">
                <a:tc gridSpan="2">
                  <a:txBody>
                    <a:bodyPr/>
                    <a:lstStyle/>
                    <a:p>
                      <a:pPr algn="ctr"/>
                      <a:r>
                        <a:rPr lang="en-US" sz="600" dirty="0">
                          <a:solidFill>
                            <a:schemeClr val="bg1"/>
                          </a:solidFill>
                          <a:latin typeface="+mj-lt"/>
                        </a:rPr>
                        <a:t>APRIL</a:t>
                      </a:r>
                    </a:p>
                  </a:txBody>
                  <a:tcPr marL="68580" marR="68580" marT="34290" marB="34290" anchor="b">
                    <a:solidFill>
                      <a:schemeClr val="tx1"/>
                    </a:solidFill>
                  </a:tcPr>
                </a:tc>
                <a:tc hMerge="1">
                  <a:txBody>
                    <a:bodyPr/>
                    <a:lstStyle/>
                    <a:p>
                      <a:pPr algn="ctr"/>
                      <a:endParaRPr lang="en-US" sz="600" dirty="0">
                        <a:solidFill>
                          <a:schemeClr val="bg1"/>
                        </a:solidFill>
                        <a:latin typeface="+mj-lt"/>
                      </a:endParaRPr>
                    </a:p>
                  </a:txBody>
                  <a:tcPr marL="68580" marR="68580" marT="34290" marB="34290" anchor="b">
                    <a:solidFill>
                      <a:schemeClr val="tx1"/>
                    </a:solidFill>
                  </a:tcPr>
                </a:tc>
                <a:tc gridSpan="4">
                  <a:txBody>
                    <a:bodyPr/>
                    <a:lstStyle/>
                    <a:p>
                      <a:pPr algn="ctr"/>
                      <a:r>
                        <a:rPr lang="en-US" sz="600" dirty="0">
                          <a:solidFill>
                            <a:schemeClr val="bg1"/>
                          </a:solidFill>
                          <a:latin typeface="+mj-lt"/>
                        </a:rPr>
                        <a:t>MAY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JUNE</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600" dirty="0">
                          <a:solidFill>
                            <a:schemeClr val="bg1"/>
                          </a:solidFill>
                          <a:latin typeface="+mj-lt"/>
                        </a:rPr>
                        <a:t>JULY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AUG</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2">
                  <a:txBody>
                    <a:bodyPr/>
                    <a:lstStyle/>
                    <a:p>
                      <a:pPr algn="ctr"/>
                      <a:r>
                        <a:rPr lang="en-US" sz="600" dirty="0">
                          <a:solidFill>
                            <a:schemeClr val="bg1"/>
                          </a:solidFill>
                          <a:latin typeface="+mj-lt"/>
                        </a:rPr>
                        <a:t>SEP</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extLst>
                  <a:ext uri="{0D108BD9-81ED-4DB2-BD59-A6C34878D82A}">
                    <a16:rowId xmlns:a16="http://schemas.microsoft.com/office/drawing/2014/main" val="1547355224"/>
                  </a:ext>
                </a:extLst>
              </a:tr>
              <a:tr h="281378">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27</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4</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18</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25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8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15</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22</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29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6 </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13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27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24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31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14</a:t>
                      </a:r>
                    </a:p>
                  </a:txBody>
                  <a:tcPr marL="68580" marR="68580" marT="34290" marB="34290" anchor="ctr">
                    <a:solidFill>
                      <a:schemeClr val="bg2">
                        <a:lumMod val="20000"/>
                        <a:lumOff val="80000"/>
                      </a:schemeClr>
                    </a:solidFill>
                  </a:tcPr>
                </a:tc>
                <a:extLst>
                  <a:ext uri="{0D108BD9-81ED-4DB2-BD59-A6C34878D82A}">
                    <a16:rowId xmlns:a16="http://schemas.microsoft.com/office/drawing/2014/main" val="3753951477"/>
                  </a:ext>
                </a:extLst>
              </a:tr>
            </a:tbl>
          </a:graphicData>
        </a:graphic>
      </p:graphicFrame>
      <p:graphicFrame>
        <p:nvGraphicFramePr>
          <p:cNvPr id="9" name="Table 8">
            <a:extLst>
              <a:ext uri="{FF2B5EF4-FFF2-40B4-BE49-F238E27FC236}">
                <a16:creationId xmlns:a16="http://schemas.microsoft.com/office/drawing/2014/main" id="{57E754FF-A4AC-F348-8B09-A77D061155E8}"/>
              </a:ext>
            </a:extLst>
          </p:cNvPr>
          <p:cNvGraphicFramePr>
            <a:graphicFrameLocks noGrp="1"/>
          </p:cNvGraphicFramePr>
          <p:nvPr/>
        </p:nvGraphicFramePr>
        <p:xfrm>
          <a:off x="17218" y="1273809"/>
          <a:ext cx="319591" cy="3423915"/>
        </p:xfrm>
        <a:graphic>
          <a:graphicData uri="http://schemas.openxmlformats.org/drawingml/2006/table">
            <a:tbl>
              <a:tblPr firstRow="1" bandRow="1">
                <a:tableStyleId>{2D5ABB26-0587-4C30-8999-92F81FD0307C}</a:tableStyleId>
              </a:tblPr>
              <a:tblGrid>
                <a:gridCol w="319591">
                  <a:extLst>
                    <a:ext uri="{9D8B030D-6E8A-4147-A177-3AD203B41FA5}">
                      <a16:colId xmlns:a16="http://schemas.microsoft.com/office/drawing/2014/main" val="202864645"/>
                    </a:ext>
                  </a:extLst>
                </a:gridCol>
              </a:tblGrid>
              <a:tr h="684783">
                <a:tc>
                  <a:txBody>
                    <a:bodyPr/>
                    <a:lstStyle/>
                    <a:p>
                      <a:pPr algn="ctr"/>
                      <a:r>
                        <a:rPr lang="en-US" sz="800" b="1" dirty="0"/>
                        <a:t>All</a:t>
                      </a:r>
                    </a:p>
                  </a:txBody>
                  <a:tcPr vert="vert270" anchor="ctr"/>
                </a:tc>
                <a:extLst>
                  <a:ext uri="{0D108BD9-81ED-4DB2-BD59-A6C34878D82A}">
                    <a16:rowId xmlns:a16="http://schemas.microsoft.com/office/drawing/2014/main" val="3381198771"/>
                  </a:ext>
                </a:extLst>
              </a:tr>
              <a:tr h="684783">
                <a:tc>
                  <a:txBody>
                    <a:bodyPr/>
                    <a:lstStyle/>
                    <a:p>
                      <a:pPr algn="ctr"/>
                      <a:r>
                        <a:rPr lang="en-US" sz="800" b="1" dirty="0"/>
                        <a:t>Dynamics F&amp;O</a:t>
                      </a:r>
                    </a:p>
                  </a:txBody>
                  <a:tcPr vert="vert270" anchor="ctr"/>
                </a:tc>
                <a:extLst>
                  <a:ext uri="{0D108BD9-81ED-4DB2-BD59-A6C34878D82A}">
                    <a16:rowId xmlns:a16="http://schemas.microsoft.com/office/drawing/2014/main" val="3357944576"/>
                  </a:ext>
                </a:extLst>
              </a:tr>
              <a:tr h="684783">
                <a:tc>
                  <a:txBody>
                    <a:bodyPr/>
                    <a:lstStyle/>
                    <a:p>
                      <a:pPr algn="ctr"/>
                      <a:r>
                        <a:rPr lang="en-US" sz="800" b="1" dirty="0"/>
                        <a:t>CI</a:t>
                      </a:r>
                    </a:p>
                  </a:txBody>
                  <a:tcPr vert="vert270" anchor="ctr"/>
                </a:tc>
                <a:extLst>
                  <a:ext uri="{0D108BD9-81ED-4DB2-BD59-A6C34878D82A}">
                    <a16:rowId xmlns:a16="http://schemas.microsoft.com/office/drawing/2014/main" val="1076561760"/>
                  </a:ext>
                </a:extLst>
              </a:tr>
              <a:tr h="684783">
                <a:tc>
                  <a:txBody>
                    <a:bodyPr/>
                    <a:lstStyle/>
                    <a:p>
                      <a:pPr algn="ctr"/>
                      <a:r>
                        <a:rPr lang="en-US" sz="800" b="1" dirty="0"/>
                        <a:t>API</a:t>
                      </a:r>
                    </a:p>
                  </a:txBody>
                  <a:tcPr vert="vert270" anchor="ctr"/>
                </a:tc>
                <a:extLst>
                  <a:ext uri="{0D108BD9-81ED-4DB2-BD59-A6C34878D82A}">
                    <a16:rowId xmlns:a16="http://schemas.microsoft.com/office/drawing/2014/main" val="3921346767"/>
                  </a:ext>
                </a:extLst>
              </a:tr>
              <a:tr h="684783">
                <a:tc>
                  <a:txBody>
                    <a:bodyPr/>
                    <a:lstStyle/>
                    <a:p>
                      <a:pPr algn="ctr"/>
                      <a:r>
                        <a:rPr lang="en-US" sz="800" b="1" dirty="0"/>
                        <a:t>Adobe</a:t>
                      </a:r>
                    </a:p>
                  </a:txBody>
                  <a:tcPr vert="vert270" anchor="ctr"/>
                </a:tc>
                <a:extLst>
                  <a:ext uri="{0D108BD9-81ED-4DB2-BD59-A6C34878D82A}">
                    <a16:rowId xmlns:a16="http://schemas.microsoft.com/office/drawing/2014/main" val="793328987"/>
                  </a:ext>
                </a:extLst>
              </a:tr>
            </a:tbl>
          </a:graphicData>
        </a:graphic>
      </p:graphicFrame>
      <p:cxnSp>
        <p:nvCxnSpPr>
          <p:cNvPr id="105" name="Straight Connector 104">
            <a:extLst>
              <a:ext uri="{FF2B5EF4-FFF2-40B4-BE49-F238E27FC236}">
                <a16:creationId xmlns:a16="http://schemas.microsoft.com/office/drawing/2014/main" id="{98156314-C3EE-CC4E-93FB-4EED3912627B}"/>
              </a:ext>
            </a:extLst>
          </p:cNvPr>
          <p:cNvCxnSpPr>
            <a:cxnSpLocks/>
          </p:cNvCxnSpPr>
          <p:nvPr/>
        </p:nvCxnSpPr>
        <p:spPr>
          <a:xfrm>
            <a:off x="328085" y="1300383"/>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36CEDE2-C1D6-524A-BC91-3B078EC97EC1}"/>
              </a:ext>
            </a:extLst>
          </p:cNvPr>
          <p:cNvCxnSpPr>
            <a:cxnSpLocks/>
          </p:cNvCxnSpPr>
          <p:nvPr/>
        </p:nvCxnSpPr>
        <p:spPr>
          <a:xfrm>
            <a:off x="328085" y="1986555"/>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D6995DF-68AA-F24A-B9B4-D403D82824CB}"/>
              </a:ext>
            </a:extLst>
          </p:cNvPr>
          <p:cNvCxnSpPr>
            <a:cxnSpLocks/>
          </p:cNvCxnSpPr>
          <p:nvPr/>
        </p:nvCxnSpPr>
        <p:spPr>
          <a:xfrm>
            <a:off x="328085" y="3358898"/>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3F08847-C39A-FF47-BCF9-0BB2757EE442}"/>
              </a:ext>
            </a:extLst>
          </p:cNvPr>
          <p:cNvCxnSpPr>
            <a:cxnSpLocks/>
          </p:cNvCxnSpPr>
          <p:nvPr/>
        </p:nvCxnSpPr>
        <p:spPr>
          <a:xfrm>
            <a:off x="328085" y="2672726"/>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7A19EB3D-AB6B-774C-9CC5-E58432EB283A}"/>
              </a:ext>
            </a:extLst>
          </p:cNvPr>
          <p:cNvSpPr/>
          <p:nvPr/>
        </p:nvSpPr>
        <p:spPr>
          <a:xfrm>
            <a:off x="398723" y="1288175"/>
            <a:ext cx="701207" cy="710451"/>
          </a:xfrm>
          <a:prstGeom prst="rect">
            <a:avLst/>
          </a:prstGeom>
        </p:spPr>
        <p:txBody>
          <a:bodyPr wrap="square" lIns="0" rIns="0">
            <a:spAutoFit/>
          </a:bodyPr>
          <a:lstStyle/>
          <a:p>
            <a:pPr>
              <a:spcBef>
                <a:spcPts val="600"/>
              </a:spcBef>
              <a:spcAft>
                <a:spcPts val="500"/>
              </a:spcAft>
            </a:pPr>
            <a:r>
              <a:rPr lang="en-US" sz="600" dirty="0">
                <a:latin typeface="+mj-lt"/>
              </a:rPr>
              <a:t>S1</a:t>
            </a:r>
          </a:p>
          <a:p>
            <a:r>
              <a:rPr lang="en-US" sz="600" dirty="0">
                <a:latin typeface="+mj-lt"/>
              </a:rPr>
              <a:t>Kick-off</a:t>
            </a:r>
          </a:p>
          <a:p>
            <a:r>
              <a:rPr lang="en-US" sz="600" dirty="0">
                <a:latin typeface="+mj-lt"/>
              </a:rPr>
              <a:t>Discovery</a:t>
            </a:r>
          </a:p>
          <a:p>
            <a:r>
              <a:rPr lang="en-US" sz="600" dirty="0">
                <a:latin typeface="+mj-lt"/>
              </a:rPr>
              <a:t>Environment Setup</a:t>
            </a:r>
          </a:p>
          <a:p>
            <a:r>
              <a:rPr lang="en-US" sz="600" dirty="0">
                <a:latin typeface="+mj-lt"/>
              </a:rPr>
              <a:t>Reference Blueprint</a:t>
            </a:r>
          </a:p>
          <a:p>
            <a:r>
              <a:rPr lang="en-US" sz="600" dirty="0">
                <a:latin typeface="+mj-lt"/>
              </a:rPr>
              <a:t>Governance Design</a:t>
            </a:r>
          </a:p>
        </p:txBody>
      </p:sp>
      <p:cxnSp>
        <p:nvCxnSpPr>
          <p:cNvPr id="112" name="Straight Connector 111">
            <a:extLst>
              <a:ext uri="{FF2B5EF4-FFF2-40B4-BE49-F238E27FC236}">
                <a16:creationId xmlns:a16="http://schemas.microsoft.com/office/drawing/2014/main" id="{3D1718BD-B193-084E-8C19-E5B91760EC71}"/>
              </a:ext>
            </a:extLst>
          </p:cNvPr>
          <p:cNvCxnSpPr>
            <a:cxnSpLocks/>
          </p:cNvCxnSpPr>
          <p:nvPr/>
        </p:nvCxnSpPr>
        <p:spPr>
          <a:xfrm flipV="1">
            <a:off x="422267" y="1465963"/>
            <a:ext cx="64008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44F76B8F-94DC-3940-B9D0-FFBC3319C18C}"/>
              </a:ext>
            </a:extLst>
          </p:cNvPr>
          <p:cNvSpPr/>
          <p:nvPr/>
        </p:nvSpPr>
        <p:spPr>
          <a:xfrm>
            <a:off x="1113182" y="1286150"/>
            <a:ext cx="748748" cy="895117"/>
          </a:xfrm>
          <a:prstGeom prst="rect">
            <a:avLst/>
          </a:prstGeom>
        </p:spPr>
        <p:txBody>
          <a:bodyPr wrap="square" lIns="0" rIns="0">
            <a:spAutoFit/>
          </a:bodyPr>
          <a:lstStyle/>
          <a:p>
            <a:pPr>
              <a:spcBef>
                <a:spcPts val="600"/>
              </a:spcBef>
              <a:spcAft>
                <a:spcPts val="500"/>
              </a:spcAft>
            </a:pPr>
            <a:r>
              <a:rPr lang="en-US" sz="600" dirty="0">
                <a:latin typeface="+mj-lt"/>
              </a:rPr>
              <a:t>S2</a:t>
            </a:r>
          </a:p>
          <a:p>
            <a:r>
              <a:rPr lang="en-US" sz="600" dirty="0">
                <a:latin typeface="+mj-lt"/>
              </a:rPr>
              <a:t>DevOps Setup</a:t>
            </a:r>
          </a:p>
          <a:p>
            <a:r>
              <a:rPr lang="en-US" sz="600" dirty="0">
                <a:latin typeface="+mj-lt"/>
              </a:rPr>
              <a:t>Arch – Security, Int. Azure</a:t>
            </a:r>
          </a:p>
          <a:p>
            <a:r>
              <a:rPr lang="en-US" sz="600" dirty="0">
                <a:latin typeface="+mj-lt"/>
              </a:rPr>
              <a:t>Integration Pattern + Interface Blueprint</a:t>
            </a:r>
          </a:p>
          <a:p>
            <a:endParaRPr lang="en-US" sz="600" dirty="0">
              <a:latin typeface="+mj-lt"/>
            </a:endParaRPr>
          </a:p>
          <a:p>
            <a:endParaRPr lang="en-US" sz="600" dirty="0">
              <a:latin typeface="+mj-lt"/>
            </a:endParaRPr>
          </a:p>
        </p:txBody>
      </p:sp>
      <p:cxnSp>
        <p:nvCxnSpPr>
          <p:cNvPr id="119" name="Straight Connector 118">
            <a:extLst>
              <a:ext uri="{FF2B5EF4-FFF2-40B4-BE49-F238E27FC236}">
                <a16:creationId xmlns:a16="http://schemas.microsoft.com/office/drawing/2014/main" id="{360A9B24-6FE2-1D4A-BB7C-ECA146D50BF9}"/>
              </a:ext>
            </a:extLst>
          </p:cNvPr>
          <p:cNvCxnSpPr>
            <a:cxnSpLocks/>
          </p:cNvCxnSpPr>
          <p:nvPr/>
        </p:nvCxnSpPr>
        <p:spPr>
          <a:xfrm>
            <a:off x="1136727" y="146596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A673A152-5140-504E-B901-8425D49093C7}"/>
              </a:ext>
            </a:extLst>
          </p:cNvPr>
          <p:cNvSpPr/>
          <p:nvPr/>
        </p:nvSpPr>
        <p:spPr>
          <a:xfrm>
            <a:off x="1886261" y="1288730"/>
            <a:ext cx="748748" cy="802784"/>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Complete Config</a:t>
            </a:r>
          </a:p>
          <a:p>
            <a:r>
              <a:rPr lang="en-US" sz="600" dirty="0">
                <a:latin typeface="+mj-lt"/>
              </a:rPr>
              <a:t>Complete Reference Blueprint</a:t>
            </a:r>
          </a:p>
          <a:p>
            <a:r>
              <a:rPr lang="en-US" sz="600" dirty="0">
                <a:latin typeface="+mj-lt"/>
              </a:rPr>
              <a:t>Security Approval</a:t>
            </a:r>
          </a:p>
          <a:p>
            <a:r>
              <a:rPr lang="en-US" sz="600" dirty="0">
                <a:latin typeface="+mj-lt"/>
              </a:rPr>
              <a:t>Blueprint Approval</a:t>
            </a:r>
          </a:p>
          <a:p>
            <a:r>
              <a:rPr lang="en-US" sz="600" dirty="0">
                <a:latin typeface="+mj-lt"/>
              </a:rPr>
              <a:t>Arch. Approval</a:t>
            </a:r>
          </a:p>
        </p:txBody>
      </p:sp>
      <p:cxnSp>
        <p:nvCxnSpPr>
          <p:cNvPr id="121" name="Straight Connector 120">
            <a:extLst>
              <a:ext uri="{FF2B5EF4-FFF2-40B4-BE49-F238E27FC236}">
                <a16:creationId xmlns:a16="http://schemas.microsoft.com/office/drawing/2014/main" id="{5588A8A9-0577-634D-A0AC-66C0DB05A8E5}"/>
              </a:ext>
            </a:extLst>
          </p:cNvPr>
          <p:cNvCxnSpPr>
            <a:cxnSpLocks/>
          </p:cNvCxnSpPr>
          <p:nvPr/>
        </p:nvCxnSpPr>
        <p:spPr>
          <a:xfrm>
            <a:off x="1909806" y="146596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C71EE94A-C765-8E40-ADCA-2ABB47D483DB}"/>
              </a:ext>
            </a:extLst>
          </p:cNvPr>
          <p:cNvSpPr/>
          <p:nvPr/>
        </p:nvSpPr>
        <p:spPr>
          <a:xfrm>
            <a:off x="398723" y="1986555"/>
            <a:ext cx="701207" cy="341119"/>
          </a:xfrm>
          <a:prstGeom prst="rect">
            <a:avLst/>
          </a:prstGeom>
        </p:spPr>
        <p:txBody>
          <a:bodyPr wrap="square" lIns="0" rIns="0">
            <a:spAutoFit/>
          </a:bodyPr>
          <a:lstStyle/>
          <a:p>
            <a:pPr>
              <a:spcBef>
                <a:spcPts val="600"/>
              </a:spcBef>
              <a:spcAft>
                <a:spcPts val="500"/>
              </a:spcAft>
            </a:pPr>
            <a:r>
              <a:rPr lang="en-US" sz="600" dirty="0">
                <a:latin typeface="+mj-lt"/>
              </a:rPr>
              <a:t>S1</a:t>
            </a:r>
          </a:p>
          <a:p>
            <a:r>
              <a:rPr lang="en-US" sz="600" dirty="0">
                <a:latin typeface="+mj-lt"/>
              </a:rPr>
              <a:t>F&amp;O Onboarding</a:t>
            </a:r>
          </a:p>
        </p:txBody>
      </p:sp>
      <p:cxnSp>
        <p:nvCxnSpPr>
          <p:cNvPr id="125" name="Straight Connector 124">
            <a:extLst>
              <a:ext uri="{FF2B5EF4-FFF2-40B4-BE49-F238E27FC236}">
                <a16:creationId xmlns:a16="http://schemas.microsoft.com/office/drawing/2014/main" id="{2E387613-FB0B-BF47-9D3B-3D23F355C55C}"/>
              </a:ext>
            </a:extLst>
          </p:cNvPr>
          <p:cNvCxnSpPr>
            <a:cxnSpLocks/>
          </p:cNvCxnSpPr>
          <p:nvPr/>
        </p:nvCxnSpPr>
        <p:spPr>
          <a:xfrm flipV="1">
            <a:off x="422267" y="2164343"/>
            <a:ext cx="64008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4B924F85-685B-1746-96A4-30CE79CD12F8}"/>
              </a:ext>
            </a:extLst>
          </p:cNvPr>
          <p:cNvSpPr/>
          <p:nvPr/>
        </p:nvSpPr>
        <p:spPr>
          <a:xfrm>
            <a:off x="1113182" y="1984530"/>
            <a:ext cx="748748" cy="525785"/>
          </a:xfrm>
          <a:prstGeom prst="rect">
            <a:avLst/>
          </a:prstGeom>
        </p:spPr>
        <p:txBody>
          <a:bodyPr wrap="square" lIns="0" rIns="0">
            <a:spAutoFit/>
          </a:bodyPr>
          <a:lstStyle/>
          <a:p>
            <a:pPr>
              <a:spcBef>
                <a:spcPts val="600"/>
              </a:spcBef>
              <a:spcAft>
                <a:spcPts val="500"/>
              </a:spcAft>
            </a:pPr>
            <a:r>
              <a:rPr lang="en-US" sz="600" dirty="0">
                <a:latin typeface="+mj-lt"/>
              </a:rPr>
              <a:t>S2</a:t>
            </a:r>
          </a:p>
          <a:p>
            <a:r>
              <a:rPr lang="en-US" sz="600" dirty="0">
                <a:latin typeface="+mj-lt"/>
              </a:rPr>
              <a:t>Spin Out Dev VM</a:t>
            </a:r>
          </a:p>
          <a:p>
            <a:endParaRPr lang="en-US" sz="600" dirty="0">
              <a:latin typeface="+mj-lt"/>
            </a:endParaRPr>
          </a:p>
          <a:p>
            <a:endParaRPr lang="en-US" sz="600" dirty="0">
              <a:latin typeface="+mj-lt"/>
            </a:endParaRPr>
          </a:p>
        </p:txBody>
      </p:sp>
      <p:cxnSp>
        <p:nvCxnSpPr>
          <p:cNvPr id="136" name="Straight Connector 135">
            <a:extLst>
              <a:ext uri="{FF2B5EF4-FFF2-40B4-BE49-F238E27FC236}">
                <a16:creationId xmlns:a16="http://schemas.microsoft.com/office/drawing/2014/main" id="{6ABD54BF-4FA1-224D-A8E2-DC08E6FBAC9E}"/>
              </a:ext>
            </a:extLst>
          </p:cNvPr>
          <p:cNvCxnSpPr>
            <a:cxnSpLocks/>
          </p:cNvCxnSpPr>
          <p:nvPr/>
        </p:nvCxnSpPr>
        <p:spPr>
          <a:xfrm>
            <a:off x="1136727" y="216434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F42E0319-7252-FB45-9D55-ECBA32967018}"/>
              </a:ext>
            </a:extLst>
          </p:cNvPr>
          <p:cNvSpPr/>
          <p:nvPr/>
        </p:nvSpPr>
        <p:spPr>
          <a:xfrm>
            <a:off x="1886261" y="1987110"/>
            <a:ext cx="748748" cy="525785"/>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Setup User &amp; Build VM</a:t>
            </a:r>
          </a:p>
          <a:p>
            <a:endParaRPr lang="en-US" sz="600" dirty="0">
              <a:latin typeface="+mj-lt"/>
            </a:endParaRPr>
          </a:p>
        </p:txBody>
      </p:sp>
      <p:cxnSp>
        <p:nvCxnSpPr>
          <p:cNvPr id="142" name="Straight Connector 141">
            <a:extLst>
              <a:ext uri="{FF2B5EF4-FFF2-40B4-BE49-F238E27FC236}">
                <a16:creationId xmlns:a16="http://schemas.microsoft.com/office/drawing/2014/main" id="{01FBAA88-2F32-844C-B452-2B644863FBFC}"/>
              </a:ext>
            </a:extLst>
          </p:cNvPr>
          <p:cNvCxnSpPr>
            <a:cxnSpLocks/>
          </p:cNvCxnSpPr>
          <p:nvPr/>
        </p:nvCxnSpPr>
        <p:spPr>
          <a:xfrm>
            <a:off x="1909806" y="216434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07D555EE-159C-DF45-B727-289F95223D5C}"/>
              </a:ext>
            </a:extLst>
          </p:cNvPr>
          <p:cNvSpPr/>
          <p:nvPr/>
        </p:nvSpPr>
        <p:spPr>
          <a:xfrm>
            <a:off x="398723" y="2670098"/>
            <a:ext cx="701207" cy="184666"/>
          </a:xfrm>
          <a:prstGeom prst="rect">
            <a:avLst/>
          </a:prstGeom>
        </p:spPr>
        <p:txBody>
          <a:bodyPr wrap="square" lIns="0" rIns="0">
            <a:spAutoFit/>
          </a:bodyPr>
          <a:lstStyle/>
          <a:p>
            <a:pPr>
              <a:spcBef>
                <a:spcPts val="600"/>
              </a:spcBef>
              <a:spcAft>
                <a:spcPts val="500"/>
              </a:spcAft>
            </a:pPr>
            <a:r>
              <a:rPr lang="en-US" sz="600" dirty="0">
                <a:latin typeface="+mj-lt"/>
              </a:rPr>
              <a:t>S1</a:t>
            </a:r>
          </a:p>
        </p:txBody>
      </p:sp>
      <p:cxnSp>
        <p:nvCxnSpPr>
          <p:cNvPr id="153" name="Straight Connector 152">
            <a:extLst>
              <a:ext uri="{FF2B5EF4-FFF2-40B4-BE49-F238E27FC236}">
                <a16:creationId xmlns:a16="http://schemas.microsoft.com/office/drawing/2014/main" id="{BC5206D4-4348-A341-9C57-1CED5FAA6A5A}"/>
              </a:ext>
            </a:extLst>
          </p:cNvPr>
          <p:cNvCxnSpPr>
            <a:cxnSpLocks/>
          </p:cNvCxnSpPr>
          <p:nvPr/>
        </p:nvCxnSpPr>
        <p:spPr>
          <a:xfrm flipV="1">
            <a:off x="422267" y="2847886"/>
            <a:ext cx="64008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281434FF-A61C-DC46-9D73-0197331974B7}"/>
              </a:ext>
            </a:extLst>
          </p:cNvPr>
          <p:cNvSpPr/>
          <p:nvPr/>
        </p:nvSpPr>
        <p:spPr>
          <a:xfrm>
            <a:off x="1113182" y="2668073"/>
            <a:ext cx="748748" cy="710451"/>
          </a:xfrm>
          <a:prstGeom prst="rect">
            <a:avLst/>
          </a:prstGeom>
        </p:spPr>
        <p:txBody>
          <a:bodyPr wrap="square" lIns="0" rIns="0">
            <a:spAutoFit/>
          </a:bodyPr>
          <a:lstStyle/>
          <a:p>
            <a:pPr>
              <a:spcBef>
                <a:spcPts val="600"/>
              </a:spcBef>
              <a:spcAft>
                <a:spcPts val="500"/>
              </a:spcAft>
            </a:pPr>
            <a:r>
              <a:rPr lang="en-US" sz="600" dirty="0">
                <a:latin typeface="+mj-lt"/>
              </a:rPr>
              <a:t>S2</a:t>
            </a:r>
          </a:p>
          <a:p>
            <a:r>
              <a:rPr lang="en-US" sz="600" dirty="0"/>
              <a:t>Verify installation + access </a:t>
            </a:r>
          </a:p>
          <a:p>
            <a:r>
              <a:rPr lang="en-US" sz="600" dirty="0"/>
              <a:t>Verify Requirements</a:t>
            </a:r>
          </a:p>
          <a:p>
            <a:r>
              <a:rPr lang="en-US" sz="600" dirty="0"/>
              <a:t>Conceptual Data Modeling</a:t>
            </a:r>
          </a:p>
        </p:txBody>
      </p:sp>
      <p:cxnSp>
        <p:nvCxnSpPr>
          <p:cNvPr id="175" name="Straight Connector 174">
            <a:extLst>
              <a:ext uri="{FF2B5EF4-FFF2-40B4-BE49-F238E27FC236}">
                <a16:creationId xmlns:a16="http://schemas.microsoft.com/office/drawing/2014/main" id="{2DF2615B-D831-6744-8972-46180F269E73}"/>
              </a:ext>
            </a:extLst>
          </p:cNvPr>
          <p:cNvCxnSpPr>
            <a:cxnSpLocks/>
          </p:cNvCxnSpPr>
          <p:nvPr/>
        </p:nvCxnSpPr>
        <p:spPr>
          <a:xfrm>
            <a:off x="1136727" y="284788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3168DF39-303D-454A-8B8C-D669012553FD}"/>
              </a:ext>
            </a:extLst>
          </p:cNvPr>
          <p:cNvSpPr/>
          <p:nvPr/>
        </p:nvSpPr>
        <p:spPr>
          <a:xfrm>
            <a:off x="1886261" y="2670653"/>
            <a:ext cx="748748" cy="341119"/>
          </a:xfrm>
          <a:prstGeom prst="rect">
            <a:avLst/>
          </a:prstGeom>
        </p:spPr>
        <p:txBody>
          <a:bodyPr wrap="square" lIns="0" rIns="0">
            <a:spAutoFit/>
          </a:bodyPr>
          <a:lstStyle/>
          <a:p>
            <a:pPr>
              <a:spcBef>
                <a:spcPts val="600"/>
              </a:spcBef>
              <a:spcAft>
                <a:spcPts val="500"/>
              </a:spcAft>
            </a:pPr>
            <a:r>
              <a:rPr lang="en-US" sz="600" dirty="0">
                <a:latin typeface="+mj-lt"/>
              </a:rPr>
              <a:t>S3</a:t>
            </a:r>
          </a:p>
          <a:p>
            <a:pPr>
              <a:spcAft>
                <a:spcPts val="500"/>
              </a:spcAft>
            </a:pPr>
            <a:r>
              <a:rPr lang="en-US" sz="600" dirty="0"/>
              <a:t>Data Model Approval</a:t>
            </a:r>
          </a:p>
        </p:txBody>
      </p:sp>
      <p:cxnSp>
        <p:nvCxnSpPr>
          <p:cNvPr id="200" name="Straight Connector 199">
            <a:extLst>
              <a:ext uri="{FF2B5EF4-FFF2-40B4-BE49-F238E27FC236}">
                <a16:creationId xmlns:a16="http://schemas.microsoft.com/office/drawing/2014/main" id="{FDF81440-6C60-424D-BE18-9FE5F6269665}"/>
              </a:ext>
            </a:extLst>
          </p:cNvPr>
          <p:cNvCxnSpPr>
            <a:cxnSpLocks/>
          </p:cNvCxnSpPr>
          <p:nvPr/>
        </p:nvCxnSpPr>
        <p:spPr>
          <a:xfrm>
            <a:off x="1909806" y="284788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BBA6C3C9-728E-1F4C-8420-197BAFED2834}"/>
              </a:ext>
            </a:extLst>
          </p:cNvPr>
          <p:cNvSpPr/>
          <p:nvPr/>
        </p:nvSpPr>
        <p:spPr>
          <a:xfrm>
            <a:off x="398723" y="3366453"/>
            <a:ext cx="701207" cy="341119"/>
          </a:xfrm>
          <a:prstGeom prst="rect">
            <a:avLst/>
          </a:prstGeom>
        </p:spPr>
        <p:txBody>
          <a:bodyPr wrap="square" lIns="0" rIns="0">
            <a:spAutoFit/>
          </a:bodyPr>
          <a:lstStyle/>
          <a:p>
            <a:pPr>
              <a:spcBef>
                <a:spcPts val="600"/>
              </a:spcBef>
              <a:spcAft>
                <a:spcPts val="500"/>
              </a:spcAft>
            </a:pPr>
            <a:r>
              <a:rPr lang="en-US" sz="600" dirty="0">
                <a:latin typeface="+mj-lt"/>
              </a:rPr>
              <a:t>S1</a:t>
            </a:r>
          </a:p>
          <a:p>
            <a:endParaRPr lang="en-US" sz="600" dirty="0">
              <a:latin typeface="+mj-lt"/>
            </a:endParaRPr>
          </a:p>
        </p:txBody>
      </p:sp>
      <p:cxnSp>
        <p:nvCxnSpPr>
          <p:cNvPr id="202" name="Straight Connector 201">
            <a:extLst>
              <a:ext uri="{FF2B5EF4-FFF2-40B4-BE49-F238E27FC236}">
                <a16:creationId xmlns:a16="http://schemas.microsoft.com/office/drawing/2014/main" id="{113DEE01-70A9-4947-BF35-3D05F0A8EDC1}"/>
              </a:ext>
            </a:extLst>
          </p:cNvPr>
          <p:cNvCxnSpPr>
            <a:cxnSpLocks/>
          </p:cNvCxnSpPr>
          <p:nvPr/>
        </p:nvCxnSpPr>
        <p:spPr>
          <a:xfrm flipV="1">
            <a:off x="422267" y="3544241"/>
            <a:ext cx="64008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9BC2A7F7-C0A2-8342-8150-1910B0DF4721}"/>
              </a:ext>
            </a:extLst>
          </p:cNvPr>
          <p:cNvSpPr/>
          <p:nvPr/>
        </p:nvSpPr>
        <p:spPr>
          <a:xfrm>
            <a:off x="1113182" y="3364428"/>
            <a:ext cx="748748" cy="341119"/>
          </a:xfrm>
          <a:prstGeom prst="rect">
            <a:avLst/>
          </a:prstGeom>
        </p:spPr>
        <p:txBody>
          <a:bodyPr wrap="square" lIns="0" rIns="0">
            <a:spAutoFit/>
          </a:bodyPr>
          <a:lstStyle/>
          <a:p>
            <a:pPr>
              <a:spcBef>
                <a:spcPts val="600"/>
              </a:spcBef>
              <a:spcAft>
                <a:spcPts val="500"/>
              </a:spcAft>
            </a:pPr>
            <a:r>
              <a:rPr lang="en-US" sz="600" dirty="0">
                <a:latin typeface="+mj-lt"/>
              </a:rPr>
              <a:t>S2</a:t>
            </a:r>
          </a:p>
          <a:p>
            <a:r>
              <a:rPr lang="en-US" sz="600" dirty="0">
                <a:latin typeface="+mj-lt"/>
              </a:rPr>
              <a:t> </a:t>
            </a:r>
          </a:p>
        </p:txBody>
      </p:sp>
      <p:cxnSp>
        <p:nvCxnSpPr>
          <p:cNvPr id="204" name="Straight Connector 203">
            <a:extLst>
              <a:ext uri="{FF2B5EF4-FFF2-40B4-BE49-F238E27FC236}">
                <a16:creationId xmlns:a16="http://schemas.microsoft.com/office/drawing/2014/main" id="{6E5F1C4F-B5F4-494B-AA75-E3493C1DA432}"/>
              </a:ext>
            </a:extLst>
          </p:cNvPr>
          <p:cNvCxnSpPr>
            <a:cxnSpLocks/>
          </p:cNvCxnSpPr>
          <p:nvPr/>
        </p:nvCxnSpPr>
        <p:spPr>
          <a:xfrm>
            <a:off x="1136727" y="354424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D1434231-57BF-1C4F-B868-71AD096B790C}"/>
              </a:ext>
            </a:extLst>
          </p:cNvPr>
          <p:cNvSpPr/>
          <p:nvPr/>
        </p:nvSpPr>
        <p:spPr>
          <a:xfrm>
            <a:off x="1886261" y="3367008"/>
            <a:ext cx="748748" cy="341119"/>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 </a:t>
            </a:r>
          </a:p>
        </p:txBody>
      </p:sp>
      <p:cxnSp>
        <p:nvCxnSpPr>
          <p:cNvPr id="206" name="Straight Connector 205">
            <a:extLst>
              <a:ext uri="{FF2B5EF4-FFF2-40B4-BE49-F238E27FC236}">
                <a16:creationId xmlns:a16="http://schemas.microsoft.com/office/drawing/2014/main" id="{9A7E94B6-88FB-524F-86BE-CE4D8C8D83BC}"/>
              </a:ext>
            </a:extLst>
          </p:cNvPr>
          <p:cNvCxnSpPr>
            <a:cxnSpLocks/>
          </p:cNvCxnSpPr>
          <p:nvPr/>
        </p:nvCxnSpPr>
        <p:spPr>
          <a:xfrm>
            <a:off x="1909806" y="354424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206">
            <a:extLst>
              <a:ext uri="{FF2B5EF4-FFF2-40B4-BE49-F238E27FC236}">
                <a16:creationId xmlns:a16="http://schemas.microsoft.com/office/drawing/2014/main" id="{E33CD371-FBB6-0C4E-9284-B3B981DEBB48}"/>
              </a:ext>
            </a:extLst>
          </p:cNvPr>
          <p:cNvSpPr/>
          <p:nvPr/>
        </p:nvSpPr>
        <p:spPr>
          <a:xfrm>
            <a:off x="398723" y="4183689"/>
            <a:ext cx="701207" cy="341119"/>
          </a:xfrm>
          <a:prstGeom prst="rect">
            <a:avLst/>
          </a:prstGeom>
        </p:spPr>
        <p:txBody>
          <a:bodyPr wrap="square" lIns="0" rIns="0">
            <a:spAutoFit/>
          </a:bodyPr>
          <a:lstStyle/>
          <a:p>
            <a:pPr>
              <a:spcBef>
                <a:spcPts val="600"/>
              </a:spcBef>
              <a:spcAft>
                <a:spcPts val="500"/>
              </a:spcAft>
            </a:pPr>
            <a:r>
              <a:rPr lang="en-US" sz="600" dirty="0">
                <a:latin typeface="+mj-lt"/>
              </a:rPr>
              <a:t>S1</a:t>
            </a:r>
          </a:p>
          <a:p>
            <a:endParaRPr lang="en-US" sz="600" dirty="0">
              <a:latin typeface="+mj-lt"/>
            </a:endParaRPr>
          </a:p>
        </p:txBody>
      </p:sp>
      <p:cxnSp>
        <p:nvCxnSpPr>
          <p:cNvPr id="208" name="Straight Connector 207">
            <a:extLst>
              <a:ext uri="{FF2B5EF4-FFF2-40B4-BE49-F238E27FC236}">
                <a16:creationId xmlns:a16="http://schemas.microsoft.com/office/drawing/2014/main" id="{10A0FEEA-CEBE-F845-94BE-D3632F3D2D6A}"/>
              </a:ext>
            </a:extLst>
          </p:cNvPr>
          <p:cNvCxnSpPr>
            <a:cxnSpLocks/>
          </p:cNvCxnSpPr>
          <p:nvPr/>
        </p:nvCxnSpPr>
        <p:spPr>
          <a:xfrm flipV="1">
            <a:off x="422267" y="4361477"/>
            <a:ext cx="64008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4C3F89E2-0335-D248-9556-E271733D5D4F}"/>
              </a:ext>
            </a:extLst>
          </p:cNvPr>
          <p:cNvSpPr/>
          <p:nvPr/>
        </p:nvSpPr>
        <p:spPr>
          <a:xfrm>
            <a:off x="1113182" y="4181664"/>
            <a:ext cx="748748" cy="341119"/>
          </a:xfrm>
          <a:prstGeom prst="rect">
            <a:avLst/>
          </a:prstGeom>
        </p:spPr>
        <p:txBody>
          <a:bodyPr wrap="square" lIns="0" rIns="0">
            <a:spAutoFit/>
          </a:bodyPr>
          <a:lstStyle/>
          <a:p>
            <a:pPr>
              <a:spcBef>
                <a:spcPts val="600"/>
              </a:spcBef>
              <a:spcAft>
                <a:spcPts val="500"/>
              </a:spcAft>
            </a:pPr>
            <a:r>
              <a:rPr lang="en-US" sz="600" dirty="0">
                <a:latin typeface="+mj-lt"/>
              </a:rPr>
              <a:t>S2</a:t>
            </a:r>
          </a:p>
          <a:p>
            <a:r>
              <a:rPr lang="en-US" sz="600" dirty="0">
                <a:latin typeface="+mj-lt"/>
              </a:rPr>
              <a:t>Solution Blueprint</a:t>
            </a:r>
          </a:p>
        </p:txBody>
      </p:sp>
      <p:cxnSp>
        <p:nvCxnSpPr>
          <p:cNvPr id="210" name="Straight Connector 209">
            <a:extLst>
              <a:ext uri="{FF2B5EF4-FFF2-40B4-BE49-F238E27FC236}">
                <a16:creationId xmlns:a16="http://schemas.microsoft.com/office/drawing/2014/main" id="{6FAC28EB-22C4-4A4D-90AD-1122026D1284}"/>
              </a:ext>
            </a:extLst>
          </p:cNvPr>
          <p:cNvCxnSpPr>
            <a:cxnSpLocks/>
          </p:cNvCxnSpPr>
          <p:nvPr/>
        </p:nvCxnSpPr>
        <p:spPr>
          <a:xfrm>
            <a:off x="1136727" y="4361477"/>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07A3442A-CDF5-E244-AAAA-4FD4A6AE7BD7}"/>
              </a:ext>
            </a:extLst>
          </p:cNvPr>
          <p:cNvSpPr/>
          <p:nvPr/>
        </p:nvSpPr>
        <p:spPr>
          <a:xfrm>
            <a:off x="1886261" y="4184244"/>
            <a:ext cx="748748" cy="341119"/>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 </a:t>
            </a:r>
          </a:p>
        </p:txBody>
      </p:sp>
      <p:cxnSp>
        <p:nvCxnSpPr>
          <p:cNvPr id="212" name="Straight Connector 211">
            <a:extLst>
              <a:ext uri="{FF2B5EF4-FFF2-40B4-BE49-F238E27FC236}">
                <a16:creationId xmlns:a16="http://schemas.microsoft.com/office/drawing/2014/main" id="{4D53D8EE-B433-284A-9DED-4A9434FE833A}"/>
              </a:ext>
            </a:extLst>
          </p:cNvPr>
          <p:cNvCxnSpPr>
            <a:cxnSpLocks/>
          </p:cNvCxnSpPr>
          <p:nvPr/>
        </p:nvCxnSpPr>
        <p:spPr>
          <a:xfrm>
            <a:off x="1909806" y="4361477"/>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96A1833B-049E-4041-A18B-6D813F2B27B3}"/>
              </a:ext>
            </a:extLst>
          </p:cNvPr>
          <p:cNvCxnSpPr>
            <a:cxnSpLocks/>
          </p:cNvCxnSpPr>
          <p:nvPr/>
        </p:nvCxnSpPr>
        <p:spPr>
          <a:xfrm>
            <a:off x="328085" y="4045069"/>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5BC9867-7EE1-8D4B-AC0C-B830152469BA}"/>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86D01E97-FA4F-2E41-A33A-8237DE004C5F}"/>
              </a:ext>
            </a:extLst>
          </p:cNvPr>
          <p:cNvSpPr>
            <a:spLocks noGrp="1"/>
          </p:cNvSpPr>
          <p:nvPr>
            <p:ph type="sldNum" sz="quarter" idx="13"/>
          </p:nvPr>
        </p:nvSpPr>
        <p:spPr/>
        <p:txBody>
          <a:bodyPr/>
          <a:lstStyle/>
          <a:p>
            <a:fld id="{CDEE2954-54E9-4846-B9AA-9D6731F553AF}" type="slidenum">
              <a:rPr lang="en-US" smtClean="0"/>
              <a:pPr/>
              <a:t>35</a:t>
            </a:fld>
            <a:endParaRPr lang="en-US" dirty="0"/>
          </a:p>
        </p:txBody>
      </p:sp>
    </p:spTree>
    <p:extLst>
      <p:ext uri="{BB962C8B-B14F-4D97-AF65-F5344CB8AC3E}">
        <p14:creationId xmlns:p14="http://schemas.microsoft.com/office/powerpoint/2010/main" val="21270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0EEC-6769-6844-9EFC-1ECC3D5B951C}"/>
              </a:ext>
            </a:extLst>
          </p:cNvPr>
          <p:cNvSpPr>
            <a:spLocks noGrp="1"/>
          </p:cNvSpPr>
          <p:nvPr>
            <p:ph type="title"/>
          </p:nvPr>
        </p:nvSpPr>
        <p:spPr/>
        <p:txBody>
          <a:bodyPr/>
          <a:lstStyle/>
          <a:p>
            <a:r>
              <a:rPr lang="en-US" dirty="0"/>
              <a:t>Developing the foundation: pod structure</a:t>
            </a:r>
            <a:endParaRPr lang="en-US" sz="1200" dirty="0"/>
          </a:p>
        </p:txBody>
      </p:sp>
      <p:sp>
        <p:nvSpPr>
          <p:cNvPr id="5" name="Footer Placeholder 4">
            <a:extLst>
              <a:ext uri="{FF2B5EF4-FFF2-40B4-BE49-F238E27FC236}">
                <a16:creationId xmlns:a16="http://schemas.microsoft.com/office/drawing/2014/main" id="{61E48CFC-F465-AC4B-AB86-D068C8D764C9}"/>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1025F5A9-DD9B-F641-A303-D10828CC6BDC}"/>
              </a:ext>
            </a:extLst>
          </p:cNvPr>
          <p:cNvSpPr>
            <a:spLocks noGrp="1"/>
          </p:cNvSpPr>
          <p:nvPr>
            <p:ph type="sldNum" sz="quarter" idx="13"/>
          </p:nvPr>
        </p:nvSpPr>
        <p:spPr/>
        <p:txBody>
          <a:bodyPr/>
          <a:lstStyle/>
          <a:p>
            <a:fld id="{CDEE2954-54E9-4846-B9AA-9D6731F553AF}" type="slidenum">
              <a:rPr lang="en-US" smtClean="0"/>
              <a:pPr/>
              <a:t>36</a:t>
            </a:fld>
            <a:endParaRPr lang="en-US" dirty="0"/>
          </a:p>
        </p:txBody>
      </p:sp>
      <p:graphicFrame>
        <p:nvGraphicFramePr>
          <p:cNvPr id="85" name="Table 84">
            <a:extLst>
              <a:ext uri="{FF2B5EF4-FFF2-40B4-BE49-F238E27FC236}">
                <a16:creationId xmlns:a16="http://schemas.microsoft.com/office/drawing/2014/main" id="{9F269DB5-7491-1044-AFF1-707C373C3CB8}"/>
              </a:ext>
            </a:extLst>
          </p:cNvPr>
          <p:cNvGraphicFramePr>
            <a:graphicFrameLocks noGrp="1"/>
          </p:cNvGraphicFramePr>
          <p:nvPr/>
        </p:nvGraphicFramePr>
        <p:xfrm>
          <a:off x="735472" y="1121489"/>
          <a:ext cx="6051541" cy="3408384"/>
        </p:xfrm>
        <a:graphic>
          <a:graphicData uri="http://schemas.openxmlformats.org/drawingml/2006/table">
            <a:tbl>
              <a:tblPr firstRow="1" bandRow="1">
                <a:tableStyleId>{2D5ABB26-0587-4C30-8999-92F81FD0307C}</a:tableStyleId>
              </a:tblPr>
              <a:tblGrid>
                <a:gridCol w="1569496">
                  <a:extLst>
                    <a:ext uri="{9D8B030D-6E8A-4147-A177-3AD203B41FA5}">
                      <a16:colId xmlns:a16="http://schemas.microsoft.com/office/drawing/2014/main" val="1452087304"/>
                    </a:ext>
                  </a:extLst>
                </a:gridCol>
                <a:gridCol w="2146783">
                  <a:extLst>
                    <a:ext uri="{9D8B030D-6E8A-4147-A177-3AD203B41FA5}">
                      <a16:colId xmlns:a16="http://schemas.microsoft.com/office/drawing/2014/main" val="1758035257"/>
                    </a:ext>
                  </a:extLst>
                </a:gridCol>
                <a:gridCol w="2335262">
                  <a:extLst>
                    <a:ext uri="{9D8B030D-6E8A-4147-A177-3AD203B41FA5}">
                      <a16:colId xmlns:a16="http://schemas.microsoft.com/office/drawing/2014/main" val="2924263434"/>
                    </a:ext>
                  </a:extLst>
                </a:gridCol>
              </a:tblGrid>
              <a:tr h="284032">
                <a:tc>
                  <a:txBody>
                    <a:bodyPr/>
                    <a:lstStyle/>
                    <a:p>
                      <a:endParaRPr lang="en-US" sz="900" dirty="0">
                        <a:solidFill>
                          <a:schemeClr val="tx1">
                            <a:lumMod val="85000"/>
                            <a:lumOff val="15000"/>
                          </a:schemeClr>
                        </a:solidFill>
                      </a:endParaRPr>
                    </a:p>
                  </a:txBody>
                  <a:tcPr>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cap="all" spc="50" baseline="0" dirty="0">
                          <a:solidFill>
                            <a:schemeClr val="accent2"/>
                          </a:solidFill>
                        </a:rPr>
                        <a:t>Program pod</a:t>
                      </a: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 sz="700" cap="all" spc="50" baseline="0" dirty="0">
                          <a:solidFill>
                            <a:schemeClr val="accent2"/>
                          </a:solidFill>
                        </a:rPr>
                        <a:t>Foundation pod</a:t>
                      </a:r>
                      <a:endParaRPr lang="en-US" sz="800" cap="all" spc="50" baseline="0" dirty="0">
                        <a:solidFill>
                          <a:schemeClr val="accent2"/>
                        </a:solidFill>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974900014"/>
                  </a:ext>
                </a:extLst>
              </a:tr>
              <a:tr h="284032">
                <a:tc>
                  <a:txBody>
                    <a:bodyPr/>
                    <a:lstStyle/>
                    <a:p>
                      <a:pPr marL="79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Product Manager</a:t>
                      </a:r>
                    </a:p>
                  </a:txBody>
                  <a:tcPr marL="228600" marR="45720">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432926961"/>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Enterprise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4744100"/>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Azure Cloud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384590100"/>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CDP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70396527"/>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AEM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212163163"/>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ACM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0654852"/>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Integration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3519896390"/>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AEM </a:t>
                      </a:r>
                      <a:r>
                        <a:rPr lang="en-US" sz="900" b="1" kern="1200" dirty="0">
                          <a:solidFill>
                            <a:schemeClr val="tx1">
                              <a:lumMod val="85000"/>
                              <a:lumOff val="15000"/>
                            </a:schemeClr>
                          </a:solidFill>
                          <a:latin typeface="+mn-lt"/>
                          <a:ea typeface="+mn-ea"/>
                          <a:cs typeface="+mn-cs"/>
                        </a:rPr>
                        <a:t>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extLst>
                  <a:ext uri="{0D108BD9-81ED-4DB2-BD59-A6C34878D82A}">
                    <a16:rowId xmlns:a16="http://schemas.microsoft.com/office/drawing/2014/main" val="2434970705"/>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ACM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noFill/>
                  </a:tcPr>
                </a:tc>
                <a:extLst>
                  <a:ext uri="{0D108BD9-81ED-4DB2-BD59-A6C34878D82A}">
                    <a16:rowId xmlns:a16="http://schemas.microsoft.com/office/drawing/2014/main" val="935255777"/>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Functional Consultant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extLst>
                  <a:ext uri="{0D108BD9-81ED-4DB2-BD59-A6C34878D82A}">
                    <a16:rowId xmlns:a16="http://schemas.microsoft.com/office/drawing/2014/main" val="3333027207"/>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DevOps Engineer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noFill/>
                  </a:tcPr>
                </a:tc>
                <a:extLst>
                  <a:ext uri="{0D108BD9-81ED-4DB2-BD59-A6C34878D82A}">
                    <a16:rowId xmlns:a16="http://schemas.microsoft.com/office/drawing/2014/main" val="390075514"/>
                  </a:ext>
                </a:extLst>
              </a:tr>
            </a:tbl>
          </a:graphicData>
        </a:graphic>
      </p:graphicFrame>
      <p:sp>
        <p:nvSpPr>
          <p:cNvPr id="86" name="Rectangle 85">
            <a:extLst>
              <a:ext uri="{FF2B5EF4-FFF2-40B4-BE49-F238E27FC236}">
                <a16:creationId xmlns:a16="http://schemas.microsoft.com/office/drawing/2014/main" id="{1899593E-4F2F-7946-9EFB-AC02CAD88006}"/>
              </a:ext>
            </a:extLst>
          </p:cNvPr>
          <p:cNvSpPr/>
          <p:nvPr/>
        </p:nvSpPr>
        <p:spPr>
          <a:xfrm>
            <a:off x="7726486" y="1587699"/>
            <a:ext cx="704039" cy="230832"/>
          </a:xfrm>
          <a:prstGeom prst="rect">
            <a:avLst/>
          </a:prstGeom>
        </p:spPr>
        <p:txBody>
          <a:bodyPr wrap="none">
            <a:spAutoFit/>
          </a:bodyPr>
          <a:lstStyle/>
          <a:p>
            <a:r>
              <a:rPr lang="en-US" sz="900" b="1" cap="all" spc="50" dirty="0">
                <a:solidFill>
                  <a:srgbClr val="00B050"/>
                </a:solidFill>
              </a:rPr>
              <a:t>legend</a:t>
            </a:r>
          </a:p>
        </p:txBody>
      </p:sp>
      <p:cxnSp>
        <p:nvCxnSpPr>
          <p:cNvPr id="87" name="Straight Connector 86">
            <a:extLst>
              <a:ext uri="{FF2B5EF4-FFF2-40B4-BE49-F238E27FC236}">
                <a16:creationId xmlns:a16="http://schemas.microsoft.com/office/drawing/2014/main" id="{6381F4D8-78C4-CD4F-9BC6-F6521E9BE576}"/>
              </a:ext>
            </a:extLst>
          </p:cNvPr>
          <p:cNvCxnSpPr/>
          <p:nvPr/>
        </p:nvCxnSpPr>
        <p:spPr>
          <a:xfrm>
            <a:off x="7021164" y="1351847"/>
            <a:ext cx="0" cy="231383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154" name="Picture 153">
            <a:extLst>
              <a:ext uri="{FF2B5EF4-FFF2-40B4-BE49-F238E27FC236}">
                <a16:creationId xmlns:a16="http://schemas.microsoft.com/office/drawing/2014/main" id="{E9288EC4-2D2C-724E-9873-CE85535E87CF}"/>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8355055" y="2965955"/>
            <a:ext cx="226455" cy="243719"/>
          </a:xfrm>
          <a:prstGeom prst="rect">
            <a:avLst/>
          </a:prstGeom>
        </p:spPr>
      </p:pic>
      <p:pic>
        <p:nvPicPr>
          <p:cNvPr id="52" name="Picture 51">
            <a:extLst>
              <a:ext uri="{FF2B5EF4-FFF2-40B4-BE49-F238E27FC236}">
                <a16:creationId xmlns:a16="http://schemas.microsoft.com/office/drawing/2014/main" id="{5AC48E69-9A1E-1D44-AB37-BE9CA9A4575C}"/>
              </a:ext>
            </a:extLst>
          </p:cNvPr>
          <p:cNvPicPr>
            <a:picLocks noChangeAspect="1"/>
          </p:cNvPicPr>
          <p:nvPr/>
        </p:nvPicPr>
        <p:blipFill rotWithShape="1">
          <a:blip r:embed="rId2" cstate="print">
            <a:biLevel thresh="75000"/>
            <a:extLst>
              <a:ext uri="{28A0092B-C50C-407E-A947-70E740481C1C}">
                <a14:useLocalDpi xmlns:a14="http://schemas.microsoft.com/office/drawing/2010/main"/>
              </a:ext>
            </a:extLst>
          </a:blip>
          <a:srcRect t="-1" b="11594"/>
          <a:stretch/>
        </p:blipFill>
        <p:spPr>
          <a:xfrm>
            <a:off x="8340505" y="2000659"/>
            <a:ext cx="226455" cy="243719"/>
          </a:xfrm>
          <a:prstGeom prst="rect">
            <a:avLst/>
          </a:prstGeom>
        </p:spPr>
      </p:pic>
      <p:pic>
        <p:nvPicPr>
          <p:cNvPr id="53" name="Picture 52">
            <a:extLst>
              <a:ext uri="{FF2B5EF4-FFF2-40B4-BE49-F238E27FC236}">
                <a16:creationId xmlns:a16="http://schemas.microsoft.com/office/drawing/2014/main" id="{45B95348-95F3-C94E-B2E5-29A40656EF92}"/>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8350242" y="2492722"/>
            <a:ext cx="226455" cy="243719"/>
          </a:xfrm>
          <a:prstGeom prst="rect">
            <a:avLst/>
          </a:prstGeom>
        </p:spPr>
      </p:pic>
      <p:pic>
        <p:nvPicPr>
          <p:cNvPr id="54" name="Picture 53">
            <a:extLst>
              <a:ext uri="{FF2B5EF4-FFF2-40B4-BE49-F238E27FC236}">
                <a16:creationId xmlns:a16="http://schemas.microsoft.com/office/drawing/2014/main" id="{AA8F96E3-4E92-7F47-9422-529B43F8E86C}"/>
              </a:ext>
            </a:extLst>
          </p:cNvPr>
          <p:cNvPicPr>
            <a:picLocks noChangeAspect="1"/>
          </p:cNvPicPr>
          <p:nvPr/>
        </p:nvPicPr>
        <p:blipFill rotWithShape="1">
          <a:blip r:embed="rId2" cstate="print">
            <a:biLevel thresh="75000"/>
            <a:extLst>
              <a:ext uri="{28A0092B-C50C-407E-A947-70E740481C1C}">
                <a14:useLocalDpi xmlns:a14="http://schemas.microsoft.com/office/drawing/2010/main"/>
              </a:ext>
            </a:extLst>
          </a:blip>
          <a:srcRect t="-1" b="11594"/>
          <a:stretch/>
        </p:blipFill>
        <p:spPr>
          <a:xfrm>
            <a:off x="3294654" y="1445817"/>
            <a:ext cx="226455" cy="243719"/>
          </a:xfrm>
          <a:prstGeom prst="rect">
            <a:avLst/>
          </a:prstGeom>
        </p:spPr>
      </p:pic>
      <p:pic>
        <p:nvPicPr>
          <p:cNvPr id="55" name="Picture 54">
            <a:extLst>
              <a:ext uri="{FF2B5EF4-FFF2-40B4-BE49-F238E27FC236}">
                <a16:creationId xmlns:a16="http://schemas.microsoft.com/office/drawing/2014/main" id="{37B14258-D803-2A4E-BAFA-D4906280D7FE}"/>
              </a:ext>
            </a:extLst>
          </p:cNvPr>
          <p:cNvPicPr>
            <a:picLocks noChangeAspect="1"/>
          </p:cNvPicPr>
          <p:nvPr/>
        </p:nvPicPr>
        <p:blipFill rotWithShape="1">
          <a:blip r:embed="rId2" cstate="print">
            <a:duotone>
              <a:prstClr val="black"/>
              <a:srgbClr val="D9C3A5">
                <a:tint val="50000"/>
                <a:satMod val="180000"/>
              </a:srgbClr>
            </a:duotone>
            <a:extLst>
              <a:ext uri="{28A0092B-C50C-407E-A947-70E740481C1C}">
                <a14:useLocalDpi xmlns:a14="http://schemas.microsoft.com/office/drawing/2010/main"/>
              </a:ext>
            </a:extLst>
          </a:blip>
          <a:srcRect t="-1" b="11594"/>
          <a:stretch/>
        </p:blipFill>
        <p:spPr>
          <a:xfrm>
            <a:off x="2972194" y="1709521"/>
            <a:ext cx="226455" cy="243719"/>
          </a:xfrm>
          <a:prstGeom prst="rect">
            <a:avLst/>
          </a:prstGeom>
        </p:spPr>
      </p:pic>
      <p:pic>
        <p:nvPicPr>
          <p:cNvPr id="56" name="Picture 55">
            <a:extLst>
              <a:ext uri="{FF2B5EF4-FFF2-40B4-BE49-F238E27FC236}">
                <a16:creationId xmlns:a16="http://schemas.microsoft.com/office/drawing/2014/main" id="{E4190540-5FA2-A645-9E5F-F4DCAE8800CD}"/>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3602236" y="1709520"/>
            <a:ext cx="226455" cy="243719"/>
          </a:xfrm>
          <a:prstGeom prst="rect">
            <a:avLst/>
          </a:prstGeom>
        </p:spPr>
      </p:pic>
      <p:pic>
        <p:nvPicPr>
          <p:cNvPr id="57" name="Picture 56">
            <a:extLst>
              <a:ext uri="{FF2B5EF4-FFF2-40B4-BE49-F238E27FC236}">
                <a16:creationId xmlns:a16="http://schemas.microsoft.com/office/drawing/2014/main" id="{596884FF-96D9-724A-A25B-4CE6DB9F15C9}"/>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3294653" y="1991417"/>
            <a:ext cx="226455" cy="243719"/>
          </a:xfrm>
          <a:prstGeom prst="rect">
            <a:avLst/>
          </a:prstGeom>
        </p:spPr>
      </p:pic>
      <p:pic>
        <p:nvPicPr>
          <p:cNvPr id="58" name="Picture 57">
            <a:extLst>
              <a:ext uri="{FF2B5EF4-FFF2-40B4-BE49-F238E27FC236}">
                <a16:creationId xmlns:a16="http://schemas.microsoft.com/office/drawing/2014/main" id="{E3D89C49-A15A-ED43-93AE-CDB6F6813183}"/>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5492666" y="2294648"/>
            <a:ext cx="226455" cy="243719"/>
          </a:xfrm>
          <a:prstGeom prst="rect">
            <a:avLst/>
          </a:prstGeom>
        </p:spPr>
      </p:pic>
      <p:pic>
        <p:nvPicPr>
          <p:cNvPr id="59" name="Picture 58">
            <a:extLst>
              <a:ext uri="{FF2B5EF4-FFF2-40B4-BE49-F238E27FC236}">
                <a16:creationId xmlns:a16="http://schemas.microsoft.com/office/drawing/2014/main" id="{144A1DCB-452E-5742-AB55-B178B0A4AB2F}"/>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5492666" y="2539742"/>
            <a:ext cx="226455" cy="243719"/>
          </a:xfrm>
          <a:prstGeom prst="rect">
            <a:avLst/>
          </a:prstGeom>
        </p:spPr>
      </p:pic>
      <p:pic>
        <p:nvPicPr>
          <p:cNvPr id="60" name="Picture 59">
            <a:extLst>
              <a:ext uri="{FF2B5EF4-FFF2-40B4-BE49-F238E27FC236}">
                <a16:creationId xmlns:a16="http://schemas.microsoft.com/office/drawing/2014/main" id="{83208938-E57F-0E4D-AFE7-606639B80B41}"/>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5494237" y="2842973"/>
            <a:ext cx="226455" cy="243719"/>
          </a:xfrm>
          <a:prstGeom prst="rect">
            <a:avLst/>
          </a:prstGeom>
        </p:spPr>
      </p:pic>
      <p:pic>
        <p:nvPicPr>
          <p:cNvPr id="61" name="Picture 60">
            <a:extLst>
              <a:ext uri="{FF2B5EF4-FFF2-40B4-BE49-F238E27FC236}">
                <a16:creationId xmlns:a16="http://schemas.microsoft.com/office/drawing/2014/main" id="{FE30EC12-5C21-6F4C-8569-B89CE581E812}"/>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5168635" y="3119126"/>
            <a:ext cx="226455" cy="243719"/>
          </a:xfrm>
          <a:prstGeom prst="rect">
            <a:avLst/>
          </a:prstGeom>
        </p:spPr>
      </p:pic>
      <p:pic>
        <p:nvPicPr>
          <p:cNvPr id="62" name="Picture 61">
            <a:extLst>
              <a:ext uri="{FF2B5EF4-FFF2-40B4-BE49-F238E27FC236}">
                <a16:creationId xmlns:a16="http://schemas.microsoft.com/office/drawing/2014/main" id="{BD3AB41E-A34A-EC4A-84D3-9B031C21D5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798678" y="3119126"/>
            <a:ext cx="226455" cy="243719"/>
          </a:xfrm>
          <a:prstGeom prst="rect">
            <a:avLst/>
          </a:prstGeom>
        </p:spPr>
      </p:pic>
      <p:pic>
        <p:nvPicPr>
          <p:cNvPr id="63" name="Picture 62">
            <a:extLst>
              <a:ext uri="{FF2B5EF4-FFF2-40B4-BE49-F238E27FC236}">
                <a16:creationId xmlns:a16="http://schemas.microsoft.com/office/drawing/2014/main" id="{B683057E-12B3-4B4D-A966-39D0E8ED4C7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491094" y="3442704"/>
            <a:ext cx="226455" cy="243719"/>
          </a:xfrm>
          <a:prstGeom prst="rect">
            <a:avLst/>
          </a:prstGeom>
        </p:spPr>
      </p:pic>
      <p:pic>
        <p:nvPicPr>
          <p:cNvPr id="64" name="Picture 63">
            <a:extLst>
              <a:ext uri="{FF2B5EF4-FFF2-40B4-BE49-F238E27FC236}">
                <a16:creationId xmlns:a16="http://schemas.microsoft.com/office/drawing/2014/main" id="{DAE3449D-44F2-BC41-AE4A-20BF29C485AA}"/>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492662" y="3689374"/>
            <a:ext cx="226455" cy="243719"/>
          </a:xfrm>
          <a:prstGeom prst="rect">
            <a:avLst/>
          </a:prstGeom>
        </p:spPr>
      </p:pic>
      <p:pic>
        <p:nvPicPr>
          <p:cNvPr id="65" name="Picture 64">
            <a:extLst>
              <a:ext uri="{FF2B5EF4-FFF2-40B4-BE49-F238E27FC236}">
                <a16:creationId xmlns:a16="http://schemas.microsoft.com/office/drawing/2014/main" id="{E3BEF210-F074-0E4E-AE6D-EB61F5EDAD4A}"/>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5189058" y="3976384"/>
            <a:ext cx="226455" cy="243719"/>
          </a:xfrm>
          <a:prstGeom prst="rect">
            <a:avLst/>
          </a:prstGeom>
        </p:spPr>
      </p:pic>
      <p:pic>
        <p:nvPicPr>
          <p:cNvPr id="66" name="Picture 65">
            <a:extLst>
              <a:ext uri="{FF2B5EF4-FFF2-40B4-BE49-F238E27FC236}">
                <a16:creationId xmlns:a16="http://schemas.microsoft.com/office/drawing/2014/main" id="{06747DBB-8F66-9545-834A-715529BD350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819101" y="3976384"/>
            <a:ext cx="226455" cy="243719"/>
          </a:xfrm>
          <a:prstGeom prst="rect">
            <a:avLst/>
          </a:prstGeom>
        </p:spPr>
      </p:pic>
      <p:pic>
        <p:nvPicPr>
          <p:cNvPr id="67" name="Picture 66">
            <a:extLst>
              <a:ext uri="{FF2B5EF4-FFF2-40B4-BE49-F238E27FC236}">
                <a16:creationId xmlns:a16="http://schemas.microsoft.com/office/drawing/2014/main" id="{D7C09DAD-A32E-724C-8F4C-D20D34573F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494232" y="4263109"/>
            <a:ext cx="226455" cy="243719"/>
          </a:xfrm>
          <a:prstGeom prst="rect">
            <a:avLst/>
          </a:prstGeom>
        </p:spPr>
      </p:pic>
      <p:pic>
        <p:nvPicPr>
          <p:cNvPr id="68" name="Picture 2">
            <a:extLst>
              <a:ext uri="{FF2B5EF4-FFF2-40B4-BE49-F238E27FC236}">
                <a16:creationId xmlns:a16="http://schemas.microsoft.com/office/drawing/2014/main" id="{4678B6CE-C154-8A41-9DD6-1383FDC9A21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7686909" y="1971479"/>
            <a:ext cx="285405" cy="28837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34ADFA4-0FB9-8B42-BDB6-BA1D4B884C1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528066" y="2488275"/>
            <a:ext cx="603089" cy="128366"/>
          </a:xfrm>
          <a:prstGeom prst="rect">
            <a:avLst/>
          </a:prstGeom>
        </p:spPr>
      </p:pic>
      <p:pic>
        <p:nvPicPr>
          <p:cNvPr id="70" name="Picture 69">
            <a:extLst>
              <a:ext uri="{FF2B5EF4-FFF2-40B4-BE49-F238E27FC236}">
                <a16:creationId xmlns:a16="http://schemas.microsoft.com/office/drawing/2014/main" id="{B886BADD-1752-C44D-A854-922A3A0D5B0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528066" y="2990760"/>
            <a:ext cx="603089" cy="128366"/>
          </a:xfrm>
          <a:prstGeom prst="rect">
            <a:avLst/>
          </a:prstGeom>
        </p:spPr>
      </p:pic>
      <p:sp>
        <p:nvSpPr>
          <p:cNvPr id="3" name="Rectangle 2">
            <a:extLst>
              <a:ext uri="{FF2B5EF4-FFF2-40B4-BE49-F238E27FC236}">
                <a16:creationId xmlns:a16="http://schemas.microsoft.com/office/drawing/2014/main" id="{6D27B157-7680-2142-A591-BF901F41F6B9}"/>
              </a:ext>
            </a:extLst>
          </p:cNvPr>
          <p:cNvSpPr/>
          <p:nvPr/>
        </p:nvSpPr>
        <p:spPr>
          <a:xfrm>
            <a:off x="7464765" y="2587485"/>
            <a:ext cx="704039" cy="215444"/>
          </a:xfrm>
          <a:prstGeom prst="rect">
            <a:avLst/>
          </a:prstGeom>
        </p:spPr>
        <p:txBody>
          <a:bodyPr wrap="none">
            <a:spAutoFit/>
          </a:bodyPr>
          <a:lstStyle/>
          <a:p>
            <a:r>
              <a:rPr lang="en-US" sz="800" kern="0" dirty="0">
                <a:solidFill>
                  <a:schemeClr val="tx1">
                    <a:lumMod val="65000"/>
                    <a:lumOff val="35000"/>
                  </a:schemeClr>
                </a:solidFill>
              </a:rPr>
              <a:t>ONSHORE</a:t>
            </a:r>
            <a:endParaRPr lang="en-US" sz="1000" kern="0" dirty="0">
              <a:solidFill>
                <a:schemeClr val="tx1">
                  <a:lumMod val="65000"/>
                  <a:lumOff val="35000"/>
                </a:schemeClr>
              </a:solidFill>
            </a:endParaRPr>
          </a:p>
        </p:txBody>
      </p:sp>
      <p:sp>
        <p:nvSpPr>
          <p:cNvPr id="72" name="Rectangle 71">
            <a:extLst>
              <a:ext uri="{FF2B5EF4-FFF2-40B4-BE49-F238E27FC236}">
                <a16:creationId xmlns:a16="http://schemas.microsoft.com/office/drawing/2014/main" id="{4F0564B2-548C-8A43-9CE0-AD114FA9E279}"/>
              </a:ext>
            </a:extLst>
          </p:cNvPr>
          <p:cNvSpPr/>
          <p:nvPr/>
        </p:nvSpPr>
        <p:spPr>
          <a:xfrm>
            <a:off x="7464765" y="3088917"/>
            <a:ext cx="755335" cy="215444"/>
          </a:xfrm>
          <a:prstGeom prst="rect">
            <a:avLst/>
          </a:prstGeom>
        </p:spPr>
        <p:txBody>
          <a:bodyPr wrap="none">
            <a:spAutoFit/>
          </a:bodyPr>
          <a:lstStyle/>
          <a:p>
            <a:r>
              <a:rPr lang="en-US" sz="800" kern="0" dirty="0">
                <a:solidFill>
                  <a:schemeClr val="tx1">
                    <a:lumMod val="65000"/>
                    <a:lumOff val="35000"/>
                  </a:schemeClr>
                </a:solidFill>
              </a:rPr>
              <a:t>OFFSHORE</a:t>
            </a:r>
            <a:endParaRPr lang="en-US" sz="1000" kern="0" dirty="0">
              <a:solidFill>
                <a:schemeClr val="tx1">
                  <a:lumMod val="65000"/>
                  <a:lumOff val="35000"/>
                </a:schemeClr>
              </a:solidFill>
            </a:endParaRPr>
          </a:p>
        </p:txBody>
      </p:sp>
      <p:sp>
        <p:nvSpPr>
          <p:cNvPr id="4" name="Rectangle 3">
            <a:extLst>
              <a:ext uri="{FF2B5EF4-FFF2-40B4-BE49-F238E27FC236}">
                <a16:creationId xmlns:a16="http://schemas.microsoft.com/office/drawing/2014/main" id="{977F5D24-879E-0E4B-ACC9-A1F89E7BA79A}"/>
              </a:ext>
            </a:extLst>
          </p:cNvPr>
          <p:cNvSpPr/>
          <p:nvPr/>
        </p:nvSpPr>
        <p:spPr>
          <a:xfrm>
            <a:off x="7277493" y="1445817"/>
            <a:ext cx="1598594" cy="2118746"/>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2242807-F7AD-744A-97EC-C979D31CC667}"/>
              </a:ext>
            </a:extLst>
          </p:cNvPr>
          <p:cNvSpPr/>
          <p:nvPr/>
        </p:nvSpPr>
        <p:spPr>
          <a:xfrm>
            <a:off x="327424" y="633943"/>
            <a:ext cx="8894331" cy="253916"/>
          </a:xfrm>
          <a:prstGeom prst="rect">
            <a:avLst/>
          </a:prstGeom>
        </p:spPr>
        <p:txBody>
          <a:bodyPr wrap="square">
            <a:spAutoFit/>
          </a:bodyPr>
          <a:lstStyle/>
          <a:p>
            <a:pPr defTabSz="342884">
              <a:defRPr/>
            </a:pPr>
            <a:r>
              <a:rPr lang="en-US" sz="1050" dirty="0">
                <a:solidFill>
                  <a:schemeClr val="accent3"/>
                </a:solidFill>
                <a:latin typeface="Arial" panose="020B0604020202020204" pitchFamily="34" charset="0"/>
                <a:cs typeface="Arial" panose="020B0604020202020204" pitchFamily="34" charset="0"/>
              </a:rPr>
              <a:t>BASED ON EXECUTION PLAN, THE FOUNDATION TEAM WILL BE DIVIDED INTO MULTIPLE PODS TO STREAMLINE DELIVERY.</a:t>
            </a:r>
          </a:p>
        </p:txBody>
      </p:sp>
    </p:spTree>
    <p:extLst>
      <p:ext uri="{BB962C8B-B14F-4D97-AF65-F5344CB8AC3E}">
        <p14:creationId xmlns:p14="http://schemas.microsoft.com/office/powerpoint/2010/main" val="4095613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Scope and assumptions: developing the foundation track</a:t>
            </a:r>
          </a:p>
        </p:txBody>
      </p:sp>
      <p:sp>
        <p:nvSpPr>
          <p:cNvPr id="4" name="Footer Placeholder 3"/>
          <p:cNvSpPr>
            <a:spLocks noGrp="1"/>
          </p:cNvSpPr>
          <p:nvPr>
            <p:ph type="ftr" sz="quarter" idx="13"/>
          </p:nvPr>
        </p:nvSpPr>
        <p:spPr/>
        <p:txBody>
          <a:bodyPr/>
          <a:lstStyle/>
          <a:p>
            <a:r>
              <a:rPr lang="en-US">
                <a:latin typeface="+mj-lt"/>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latin typeface="+mj-lt"/>
              </a:rPr>
              <a:pPr/>
              <a:t>37</a:t>
            </a:fld>
            <a:endParaRPr lang="en-US">
              <a:latin typeface="+mj-lt"/>
            </a:endParaRPr>
          </a:p>
        </p:txBody>
      </p:sp>
      <p:sp>
        <p:nvSpPr>
          <p:cNvPr id="8" name="Rectangle 7"/>
          <p:cNvSpPr/>
          <p:nvPr/>
        </p:nvSpPr>
        <p:spPr>
          <a:xfrm>
            <a:off x="387501" y="875026"/>
            <a:ext cx="3762304"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IN SCOPE</a:t>
            </a:r>
            <a:endParaRPr kumimoji="0" lang="en-US" sz="1200" b="0" i="0" u="none" strike="noStrike" kern="0" cap="none" spc="0" normalizeH="0" baseline="0" noProof="0" dirty="0">
              <a:ln>
                <a:noFill/>
              </a:ln>
              <a:effectLst/>
              <a:uLnTx/>
              <a:uFillTx/>
              <a:latin typeface="+mj-lt"/>
            </a:endParaRPr>
          </a:p>
        </p:txBody>
      </p:sp>
      <p:sp>
        <p:nvSpPr>
          <p:cNvPr id="12" name="Rectangle 11"/>
          <p:cNvSpPr/>
          <p:nvPr/>
        </p:nvSpPr>
        <p:spPr>
          <a:xfrm>
            <a:off x="387501" y="3422628"/>
            <a:ext cx="3762303"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OUT OF SCOPE</a:t>
            </a:r>
            <a:endParaRPr kumimoji="0" lang="en-US" sz="1200" b="0" i="0" u="none" strike="noStrike" kern="0" cap="none" spc="0" normalizeH="0" baseline="0" noProof="0" dirty="0">
              <a:ln>
                <a:noFill/>
              </a:ln>
              <a:effectLst/>
              <a:uLnTx/>
              <a:uFillTx/>
              <a:latin typeface="+mj-lt"/>
            </a:endParaRPr>
          </a:p>
        </p:txBody>
      </p:sp>
      <p:sp>
        <p:nvSpPr>
          <p:cNvPr id="20" name="Rectangle 19"/>
          <p:cNvSpPr/>
          <p:nvPr/>
        </p:nvSpPr>
        <p:spPr>
          <a:xfrm>
            <a:off x="4450171" y="875026"/>
            <a:ext cx="3762304" cy="236754"/>
          </a:xfrm>
          <a:prstGeom prst="rect">
            <a:avLst/>
          </a:prstGeom>
          <a:solidFill>
            <a:schemeClr val="bg1">
              <a:lumMod val="95000"/>
            </a:schemeClr>
          </a:solidFill>
          <a:ln w="9525" cap="flat" cmpd="sng" algn="ctr">
            <a:noFill/>
            <a:prstDash val="solid"/>
          </a:ln>
          <a:effectLst/>
        </p:spPr>
        <p:txBody>
          <a:bodyPr rtlCol="0" anchor="ctr"/>
          <a:lstStyle/>
          <a:p>
            <a:pPr defTabSz="780008">
              <a:defRPr/>
            </a:pPr>
            <a:r>
              <a:rPr lang="en-US" sz="1200" b="1" kern="0" dirty="0">
                <a:latin typeface="+mj-lt"/>
                <a:ea typeface="Avenir Next"/>
                <a:cs typeface="Arial"/>
                <a:sym typeface="Avenir Next"/>
              </a:rPr>
              <a:t>ASSUMPTIONS</a:t>
            </a:r>
            <a:endParaRPr kumimoji="0" lang="en-US" sz="1200" b="0" i="0" u="none" strike="noStrike" kern="0" cap="none" spc="0" normalizeH="0" baseline="0" noProof="0" dirty="0">
              <a:ln>
                <a:noFill/>
              </a:ln>
              <a:effectLst/>
              <a:uLnTx/>
              <a:uFillTx/>
              <a:latin typeface="+mj-lt"/>
            </a:endParaRPr>
          </a:p>
        </p:txBody>
      </p:sp>
      <p:sp>
        <p:nvSpPr>
          <p:cNvPr id="6" name="Rectangle 5"/>
          <p:cNvSpPr/>
          <p:nvPr/>
        </p:nvSpPr>
        <p:spPr>
          <a:xfrm>
            <a:off x="387501" y="1133939"/>
            <a:ext cx="4184499" cy="1938992"/>
          </a:xfrm>
          <a:prstGeom prst="rect">
            <a:avLst/>
          </a:prstGeom>
        </p:spPr>
        <p:txBody>
          <a:bodyPr wrap="square">
            <a:spAutoFit/>
          </a:bodyPr>
          <a:lstStyle/>
          <a:p>
            <a:pPr marL="171450" lvl="0" indent="-171450">
              <a:buFont typeface="Arial" panose="020B0604020202020204" pitchFamily="34" charset="0"/>
              <a:buChar char="•"/>
            </a:pPr>
            <a:r>
              <a:rPr lang="en-US" sz="800" dirty="0">
                <a:latin typeface="+mj-lt"/>
              </a:rPr>
              <a:t>Understand the current landscape, tools and processes</a:t>
            </a:r>
          </a:p>
          <a:p>
            <a:pPr marL="171450" lvl="0" indent="-171450">
              <a:buFont typeface="Arial" panose="020B0604020202020204" pitchFamily="34" charset="0"/>
              <a:buChar char="•"/>
            </a:pPr>
            <a:r>
              <a:rPr lang="en-US" sz="800" dirty="0">
                <a:latin typeface="+mj-lt"/>
              </a:rPr>
              <a:t>Configuration of CI/OMS</a:t>
            </a:r>
          </a:p>
          <a:p>
            <a:pPr marL="171450" lvl="0" indent="-171450">
              <a:buFont typeface="Arial" panose="020B0604020202020204" pitchFamily="34" charset="0"/>
              <a:buChar char="•"/>
            </a:pPr>
            <a:r>
              <a:rPr lang="en-US" sz="800" dirty="0">
                <a:latin typeface="+mj-lt"/>
              </a:rPr>
              <a:t>Define data integration patterns and strategy across the systems</a:t>
            </a:r>
          </a:p>
          <a:p>
            <a:pPr marL="171450" lvl="0" indent="-171450">
              <a:buFont typeface="Arial" panose="020B0604020202020204" pitchFamily="34" charset="0"/>
              <a:buChar char="•"/>
            </a:pPr>
            <a:r>
              <a:rPr lang="en-US" sz="800" dirty="0">
                <a:latin typeface="+mj-lt"/>
              </a:rPr>
              <a:t>Finalize domain API services to be created for WW and Harmony </a:t>
            </a:r>
          </a:p>
          <a:p>
            <a:pPr marL="171450" lvl="0" indent="-171450">
              <a:buFont typeface="Arial" panose="020B0604020202020204" pitchFamily="34" charset="0"/>
              <a:buChar char="•"/>
            </a:pPr>
            <a:r>
              <a:rPr lang="en-US" sz="800" dirty="0">
                <a:latin typeface="+mj-lt"/>
              </a:rPr>
              <a:t> Finalize deployment strategy for Domain APIs by selecting appropriate Azure Components</a:t>
            </a:r>
          </a:p>
          <a:p>
            <a:pPr marL="171450" lvl="0" indent="-171450">
              <a:buFont typeface="Arial" panose="020B0604020202020204" pitchFamily="34" charset="0"/>
              <a:buChar char="•"/>
            </a:pPr>
            <a:r>
              <a:rPr lang="en-US" sz="800" dirty="0">
                <a:latin typeface="+mj-lt"/>
              </a:rPr>
              <a:t>Create Reference Architecture (Security, Data Governance, Policies and standards</a:t>
            </a:r>
          </a:p>
          <a:p>
            <a:pPr marL="171450" lvl="0" indent="-171450">
              <a:buFont typeface="Arial" panose="020B0604020202020204" pitchFamily="34" charset="0"/>
              <a:buChar char="•"/>
            </a:pPr>
            <a:r>
              <a:rPr lang="en-US" sz="800" dirty="0">
                <a:latin typeface="+mj-lt"/>
              </a:rPr>
              <a:t>Define common data model for Boots (CI) and Walgreens (CI) </a:t>
            </a:r>
          </a:p>
          <a:p>
            <a:pPr marL="171450" lvl="0" indent="-171450">
              <a:buFont typeface="Arial" panose="020B0604020202020204" pitchFamily="34" charset="0"/>
              <a:buChar char="•"/>
            </a:pPr>
            <a:r>
              <a:rPr lang="en-US" sz="800" dirty="0">
                <a:latin typeface="+mj-lt"/>
              </a:rPr>
              <a:t>Defining DevOps Strategy and Finalize the approach (Tools etc..)</a:t>
            </a:r>
          </a:p>
          <a:p>
            <a:pPr marL="171450" lvl="0" indent="-171450">
              <a:buFont typeface="Arial" panose="020B0604020202020204" pitchFamily="34" charset="0"/>
              <a:buChar char="•"/>
            </a:pPr>
            <a:r>
              <a:rPr lang="en-US" sz="800" dirty="0">
                <a:latin typeface="+mj-lt"/>
              </a:rPr>
              <a:t>Verification of CI Business and Functional Requirements </a:t>
            </a:r>
          </a:p>
          <a:p>
            <a:pPr marL="171450" lvl="0" indent="-171450">
              <a:buFont typeface="Arial" panose="020B0604020202020204" pitchFamily="34" charset="0"/>
              <a:buChar char="•"/>
            </a:pPr>
            <a:r>
              <a:rPr lang="en-US" sz="800" dirty="0">
                <a:latin typeface="+mj-lt"/>
              </a:rPr>
              <a:t>Development of Conceptual Data Model for CI with key Entities and Relationships</a:t>
            </a:r>
          </a:p>
          <a:p>
            <a:pPr marL="171450" lvl="0" indent="-171450">
              <a:buFont typeface="Arial" panose="020B0604020202020204" pitchFamily="34" charset="0"/>
              <a:buChar char="•"/>
            </a:pPr>
            <a:r>
              <a:rPr lang="en-US" sz="800" dirty="0">
                <a:latin typeface="+mj-lt"/>
              </a:rPr>
              <a:t>Verification of CI Installation components</a:t>
            </a:r>
          </a:p>
          <a:p>
            <a:pPr marL="171450" lvl="0" indent="-171450">
              <a:buFont typeface="Arial" panose="020B0604020202020204" pitchFamily="34" charset="0"/>
              <a:buChar char="•"/>
            </a:pPr>
            <a:r>
              <a:rPr lang="en-US" sz="800" dirty="0">
                <a:latin typeface="+mj-lt"/>
              </a:rPr>
              <a:t>Refine of High-Level Solution Architecture with CI and Integration touchpoints</a:t>
            </a:r>
          </a:p>
          <a:p>
            <a:pPr marL="171450" lvl="0" indent="-171450">
              <a:buFont typeface="Arial" panose="020B0604020202020204" pitchFamily="34" charset="0"/>
              <a:buChar char="•"/>
            </a:pPr>
            <a:r>
              <a:rPr lang="en-US" sz="800" dirty="0">
                <a:latin typeface="+mj-lt"/>
              </a:rPr>
              <a:t>Solution blueprint for Adobe Marketing stack.</a:t>
            </a:r>
          </a:p>
          <a:p>
            <a:pPr marL="171450" lvl="0" indent="-171450">
              <a:buFont typeface="Arial" panose="020B0604020202020204" pitchFamily="34" charset="0"/>
              <a:buChar char="•"/>
            </a:pPr>
            <a:endParaRPr lang="en-US" sz="800" dirty="0">
              <a:latin typeface="+mj-lt"/>
            </a:endParaRPr>
          </a:p>
        </p:txBody>
      </p:sp>
      <p:sp>
        <p:nvSpPr>
          <p:cNvPr id="7" name="Rectangle 6"/>
          <p:cNvSpPr/>
          <p:nvPr/>
        </p:nvSpPr>
        <p:spPr>
          <a:xfrm>
            <a:off x="4450171" y="1186604"/>
            <a:ext cx="4184499" cy="1446550"/>
          </a:xfrm>
          <a:prstGeom prst="rect">
            <a:avLst/>
          </a:prstGeom>
        </p:spPr>
        <p:txBody>
          <a:bodyPr wrap="square">
            <a:spAutoFit/>
          </a:bodyPr>
          <a:lstStyle/>
          <a:p>
            <a:pPr marL="228594" lvl="0" indent="-228594" defTabSz="914400">
              <a:buFont typeface="Arial" panose="020B0604020202020204" pitchFamily="34" charset="0"/>
              <a:buChar char="•"/>
              <a:defRPr/>
            </a:pPr>
            <a:r>
              <a:rPr lang="en-US" sz="800" dirty="0">
                <a:latin typeface="+mj-lt"/>
                <a:cs typeface="Calibri" panose="020F0502020204030204" pitchFamily="34" charset="0"/>
              </a:rPr>
              <a:t>Foundation will be conducted in US/UK to support Walgreens and Boots specific setup/configuration</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Cognizant Foundation team will be interacting with WBA key stakeholders from business and Technical SMEs as part of this engagement</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WBA to share available standards, process and methodology documents, if any</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Necessary accesses to relevant information, infrastructure, documentation, software, systems and applications would be available from day one</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CI BRD and FRS should be ready</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Source Data Dictionaries should be available</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CI (SaaS) tenant will be available and appropriate access would be provided </a:t>
            </a:r>
          </a:p>
          <a:p>
            <a:pPr marL="228594" lvl="0" indent="-228594" defTabSz="914400">
              <a:buFont typeface="Arial" panose="020B0604020202020204" pitchFamily="34" charset="0"/>
              <a:buChar char="•"/>
              <a:defRPr/>
            </a:pPr>
            <a:endParaRPr lang="en-US" sz="800" dirty="0">
              <a:latin typeface="+mj-lt"/>
              <a:cs typeface="Calibri" panose="020F0502020204030204" pitchFamily="34" charset="0"/>
            </a:endParaRPr>
          </a:p>
        </p:txBody>
      </p:sp>
      <p:sp>
        <p:nvSpPr>
          <p:cNvPr id="9" name="Rectangle 8"/>
          <p:cNvSpPr/>
          <p:nvPr/>
        </p:nvSpPr>
        <p:spPr>
          <a:xfrm>
            <a:off x="387501" y="3728065"/>
            <a:ext cx="3833439" cy="830997"/>
          </a:xfrm>
          <a:prstGeom prst="rect">
            <a:avLst/>
          </a:prstGeom>
        </p:spPr>
        <p:txBody>
          <a:bodyPr wrap="square">
            <a:spAutoFit/>
          </a:bodyPr>
          <a:lstStyle/>
          <a:p>
            <a:pPr marL="228594" lvl="0" indent="-228594" defTabSz="914400">
              <a:buFont typeface="Arial" panose="020B0604020202020204" pitchFamily="34" charset="0"/>
              <a:buChar char="•"/>
              <a:defRPr/>
            </a:pPr>
            <a:r>
              <a:rPr lang="en-US" sz="800" dirty="0">
                <a:latin typeface="+mj-lt"/>
                <a:cs typeface="Calibri" panose="020F0502020204030204" pitchFamily="34" charset="0"/>
              </a:rPr>
              <a:t>Building data model, services etc.</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Infrastructure provisioning or setup/ administration</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A detailed tool evaluation or selection exercise</a:t>
            </a:r>
          </a:p>
          <a:p>
            <a:pPr marL="228594" lvl="0" indent="-228594" defTabSz="914400">
              <a:buFont typeface="Arial" panose="020B0604020202020204" pitchFamily="34" charset="0"/>
              <a:buChar char="•"/>
              <a:defRPr/>
            </a:pPr>
            <a:r>
              <a:rPr lang="en-US" sz="800" dirty="0">
                <a:latin typeface="+mj-lt"/>
                <a:cs typeface="Calibri" panose="020F0502020204030204" pitchFamily="34" charset="0"/>
              </a:rPr>
              <a:t>Activities related to implementation (Build) of the suggested roadmap and / or recommendations as part of Foundation</a:t>
            </a:r>
          </a:p>
          <a:p>
            <a:pPr marL="228594" lvl="0" indent="-228594" defTabSz="914400">
              <a:buFont typeface="Arial" panose="020B0604020202020204" pitchFamily="34" charset="0"/>
              <a:buChar char="•"/>
              <a:defRPr/>
            </a:pPr>
            <a:endParaRPr lang="en-US" sz="800" dirty="0">
              <a:latin typeface="+mj-lt"/>
              <a:cs typeface="Calibri" panose="020F0502020204030204" pitchFamily="34" charset="0"/>
            </a:endParaRPr>
          </a:p>
        </p:txBody>
      </p:sp>
    </p:spTree>
    <p:extLst>
      <p:ext uri="{BB962C8B-B14F-4D97-AF65-F5344CB8AC3E}">
        <p14:creationId xmlns:p14="http://schemas.microsoft.com/office/powerpoint/2010/main" val="4080145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8"/>
            <a:ext cx="8417379" cy="390748"/>
          </a:xfrm>
        </p:spPr>
        <p:txBody>
          <a:bodyPr/>
          <a:lstStyle/>
          <a:p>
            <a:r>
              <a:rPr lang="en-US" sz="2100" dirty="0"/>
              <a:t>Developing a scalable playbook for CX &amp; data systems </a:t>
            </a:r>
            <a:endParaRPr lang="en-US" sz="1800" b="0" dirty="0">
              <a:solidFill>
                <a:schemeClr val="tx1">
                  <a:lumMod val="50000"/>
                  <a:lumOff val="50000"/>
                </a:schemeClr>
              </a:solidFill>
              <a:latin typeface="Avenir Next" charset="0"/>
            </a:endParaRPr>
          </a:p>
        </p:txBody>
      </p:sp>
      <p:sp>
        <p:nvSpPr>
          <p:cNvPr id="2" name="Footer Placeholder 1">
            <a:extLst>
              <a:ext uri="{FF2B5EF4-FFF2-40B4-BE49-F238E27FC236}">
                <a16:creationId xmlns:a16="http://schemas.microsoft.com/office/drawing/2014/main" id="{D2A82CB6-3B59-7744-AA68-D3C865F8A14F}"/>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92E2D7DB-B891-4342-AA2F-BE87D85AEE0F}"/>
              </a:ext>
            </a:extLst>
          </p:cNvPr>
          <p:cNvSpPr>
            <a:spLocks noGrp="1"/>
          </p:cNvSpPr>
          <p:nvPr>
            <p:ph type="sldNum" sz="quarter" idx="13"/>
          </p:nvPr>
        </p:nvSpPr>
        <p:spPr/>
        <p:txBody>
          <a:bodyPr/>
          <a:lstStyle/>
          <a:p>
            <a:fld id="{CDEE2954-54E9-4846-B9AA-9D6731F553AF}" type="slidenum">
              <a:rPr lang="en-US" smtClean="0"/>
              <a:pPr/>
              <a:t>38</a:t>
            </a:fld>
            <a:endParaRPr lang="en-US" dirty="0"/>
          </a:p>
        </p:txBody>
      </p:sp>
      <p:sp>
        <p:nvSpPr>
          <p:cNvPr id="39" name="Rectangle 38">
            <a:extLst>
              <a:ext uri="{FF2B5EF4-FFF2-40B4-BE49-F238E27FC236}">
                <a16:creationId xmlns:a16="http://schemas.microsoft.com/office/drawing/2014/main" id="{0BEEDAB8-C94E-9646-AF5D-7745574C87FE}"/>
              </a:ext>
            </a:extLst>
          </p:cNvPr>
          <p:cNvSpPr/>
          <p:nvPr/>
        </p:nvSpPr>
        <p:spPr>
          <a:xfrm>
            <a:off x="6260733" y="811546"/>
            <a:ext cx="2151169" cy="22615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40" name="Rectangle 39">
            <a:extLst>
              <a:ext uri="{FF2B5EF4-FFF2-40B4-BE49-F238E27FC236}">
                <a16:creationId xmlns:a16="http://schemas.microsoft.com/office/drawing/2014/main" id="{B236BA2B-4710-3945-B63D-E9D357A1C41C}"/>
              </a:ext>
            </a:extLst>
          </p:cNvPr>
          <p:cNvSpPr/>
          <p:nvPr/>
        </p:nvSpPr>
        <p:spPr>
          <a:xfrm>
            <a:off x="336616" y="4017832"/>
            <a:ext cx="5510269" cy="7710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81" dirty="0">
              <a:solidFill>
                <a:prstClr val="white"/>
              </a:solidFill>
              <a:latin typeface="Calibri"/>
            </a:endParaRPr>
          </a:p>
        </p:txBody>
      </p:sp>
      <p:sp>
        <p:nvSpPr>
          <p:cNvPr id="41" name="TextBox 40">
            <a:extLst>
              <a:ext uri="{FF2B5EF4-FFF2-40B4-BE49-F238E27FC236}">
                <a16:creationId xmlns:a16="http://schemas.microsoft.com/office/drawing/2014/main" id="{5FA2D86C-C917-A943-B4A4-0187F7225C65}"/>
              </a:ext>
            </a:extLst>
          </p:cNvPr>
          <p:cNvSpPr txBox="1"/>
          <p:nvPr/>
        </p:nvSpPr>
        <p:spPr>
          <a:xfrm>
            <a:off x="3500717" y="1327593"/>
            <a:ext cx="2196699" cy="1577740"/>
          </a:xfrm>
          <a:prstGeom prst="rect">
            <a:avLst/>
          </a:prstGeom>
          <a:noFill/>
        </p:spPr>
        <p:txBody>
          <a:bodyPr wrap="square" rtlCol="0">
            <a:spAutoFit/>
          </a:bodyPr>
          <a:lstStyle/>
          <a:p>
            <a:pPr marL="132157" indent="-132157" defTabSz="684145" fontAlgn="base">
              <a:lnSpc>
                <a:spcPct val="90000"/>
              </a:lnSpc>
              <a:spcAft>
                <a:spcPct val="0"/>
              </a:spcAft>
              <a:buFont typeface="Arial" charset="0"/>
              <a:buChar char="•"/>
              <a:defRPr/>
            </a:pPr>
            <a:r>
              <a:rPr lang="en-US" sz="825" dirty="0">
                <a:solidFill>
                  <a:prstClr val="black"/>
                </a:solidFill>
                <a:ea typeface="Avenir Next" charset="0"/>
                <a:cs typeface="Avenir Next" charset="0"/>
              </a:rPr>
              <a:t>Blueprinting – Cognizant performed a blueprinting foundation with the customer to provide an E2E solution</a:t>
            </a:r>
          </a:p>
          <a:p>
            <a:pPr marL="132157" indent="-132157" defTabSz="684145" fontAlgn="base">
              <a:lnSpc>
                <a:spcPct val="90000"/>
              </a:lnSpc>
              <a:spcAft>
                <a:spcPct val="0"/>
              </a:spcAft>
              <a:buFont typeface="Arial" charset="0"/>
              <a:buChar char="•"/>
              <a:defRPr/>
            </a:pPr>
            <a:endParaRPr lang="en-US" sz="825" dirty="0">
              <a:solidFill>
                <a:prstClr val="black"/>
              </a:solidFill>
              <a:ea typeface="Avenir Next" charset="0"/>
              <a:cs typeface="Avenir Next" charset="0"/>
            </a:endParaRPr>
          </a:p>
          <a:p>
            <a:pPr marL="132157" indent="-132157" defTabSz="684145" fontAlgn="base">
              <a:lnSpc>
                <a:spcPct val="90000"/>
              </a:lnSpc>
              <a:spcAft>
                <a:spcPct val="0"/>
              </a:spcAft>
              <a:buFont typeface="Arial" charset="0"/>
              <a:buChar char="•"/>
              <a:defRPr/>
            </a:pPr>
            <a:r>
              <a:rPr lang="en-US" sz="825" dirty="0">
                <a:solidFill>
                  <a:prstClr val="black"/>
                </a:solidFill>
                <a:ea typeface="Avenir Next" charset="0"/>
                <a:cs typeface="Avenir Next" charset="0"/>
              </a:rPr>
              <a:t>Transformation: Digital transformation journey involved re-architecting and reengineering the enterprise BI platform leveraging the Microsoft Azure cloud platform.</a:t>
            </a:r>
          </a:p>
          <a:p>
            <a:pPr marL="132157" indent="-132157" defTabSz="684145" fontAlgn="base">
              <a:lnSpc>
                <a:spcPct val="90000"/>
              </a:lnSpc>
              <a:spcAft>
                <a:spcPct val="0"/>
              </a:spcAft>
              <a:buFont typeface="Arial" charset="0"/>
              <a:buChar char="•"/>
              <a:defRPr/>
            </a:pPr>
            <a:endParaRPr lang="en-US" sz="825" dirty="0">
              <a:solidFill>
                <a:prstClr val="black"/>
              </a:solidFill>
              <a:ea typeface="Avenir Next" charset="0"/>
              <a:cs typeface="Avenir Next" charset="0"/>
            </a:endParaRPr>
          </a:p>
          <a:p>
            <a:pPr marL="132157" indent="-132157" defTabSz="684145" fontAlgn="base">
              <a:lnSpc>
                <a:spcPct val="90000"/>
              </a:lnSpc>
              <a:spcAft>
                <a:spcPct val="0"/>
              </a:spcAft>
              <a:buFont typeface="Arial" charset="0"/>
              <a:buChar char="•"/>
              <a:defRPr/>
            </a:pPr>
            <a:r>
              <a:rPr lang="en-US" sz="825" dirty="0">
                <a:solidFill>
                  <a:prstClr val="black"/>
                </a:solidFill>
                <a:ea typeface="Avenir Next" charset="0"/>
                <a:cs typeface="Avenir Next" charset="0"/>
              </a:rPr>
              <a:t>Platform</a:t>
            </a:r>
            <a:r>
              <a:rPr lang="en-US" sz="825" b="1" dirty="0">
                <a:solidFill>
                  <a:prstClr val="black"/>
                </a:solidFill>
                <a:ea typeface="Avenir Next" charset="0"/>
                <a:cs typeface="Avenir Next" charset="0"/>
              </a:rPr>
              <a:t>: </a:t>
            </a:r>
            <a:r>
              <a:rPr lang="en-US" sz="825" dirty="0">
                <a:solidFill>
                  <a:prstClr val="black"/>
                </a:solidFill>
                <a:ea typeface="Avenir Next" charset="0"/>
                <a:cs typeface="Avenir Next" charset="0"/>
              </a:rPr>
              <a:t>Built the Digitize Enterprise BI and analytics platform using Microsoft Azure Services</a:t>
            </a:r>
          </a:p>
        </p:txBody>
      </p:sp>
      <p:sp>
        <p:nvSpPr>
          <p:cNvPr id="42" name="Rectangle 41">
            <a:extLst>
              <a:ext uri="{FF2B5EF4-FFF2-40B4-BE49-F238E27FC236}">
                <a16:creationId xmlns:a16="http://schemas.microsoft.com/office/drawing/2014/main" id="{9A411D14-7EFA-4C46-8B38-3F43B154AFC5}"/>
              </a:ext>
            </a:extLst>
          </p:cNvPr>
          <p:cNvSpPr/>
          <p:nvPr/>
        </p:nvSpPr>
        <p:spPr>
          <a:xfrm>
            <a:off x="336617" y="1339954"/>
            <a:ext cx="2988549" cy="1107996"/>
          </a:xfrm>
          <a:prstGeom prst="rect">
            <a:avLst/>
          </a:prstGeom>
        </p:spPr>
        <p:txBody>
          <a:bodyPr wrap="square">
            <a:spAutoFit/>
          </a:bodyPr>
          <a:lstStyle/>
          <a:p>
            <a:pPr defTabSz="457079">
              <a:defRPr/>
            </a:pPr>
            <a:r>
              <a:rPr lang="en-US" sz="825" dirty="0">
                <a:solidFill>
                  <a:srgbClr val="000000"/>
                </a:solidFill>
                <a:ea typeface="Calibri" charset="0"/>
                <a:cs typeface="Avenir Book"/>
              </a:rPr>
              <a:t>The client sought to improve its enterprise BI platform that serves as a single truth for sales analytics.</a:t>
            </a:r>
          </a:p>
          <a:p>
            <a:pPr defTabSz="457079">
              <a:defRPr/>
            </a:pPr>
            <a:endParaRPr lang="en-US" sz="825" dirty="0">
              <a:solidFill>
                <a:srgbClr val="000000"/>
              </a:solidFill>
              <a:ea typeface="Calibri" charset="0"/>
              <a:cs typeface="Avenir Book"/>
            </a:endParaRPr>
          </a:p>
          <a:p>
            <a:pPr defTabSz="457079">
              <a:defRPr/>
            </a:pPr>
            <a:r>
              <a:rPr lang="en-US" sz="825" dirty="0">
                <a:solidFill>
                  <a:srgbClr val="000000"/>
                </a:solidFill>
                <a:ea typeface="Calibri" charset="0"/>
                <a:cs typeface="Avenir Book"/>
              </a:rPr>
              <a:t>Enabling self service BI</a:t>
            </a:r>
          </a:p>
          <a:p>
            <a:pPr defTabSz="457079">
              <a:defRPr/>
            </a:pPr>
            <a:endParaRPr lang="en-US" sz="825" dirty="0">
              <a:solidFill>
                <a:srgbClr val="000000"/>
              </a:solidFill>
              <a:ea typeface="Calibri" charset="0"/>
              <a:cs typeface="Avenir Book"/>
            </a:endParaRPr>
          </a:p>
          <a:p>
            <a:pPr defTabSz="457079">
              <a:defRPr/>
            </a:pPr>
            <a:r>
              <a:rPr lang="en-US" sz="825" dirty="0">
                <a:solidFill>
                  <a:srgbClr val="000000"/>
                </a:solidFill>
                <a:ea typeface="Calibri" charset="0"/>
                <a:cs typeface="Avenir Book"/>
              </a:rPr>
              <a:t>Scalable platform for Advanced Analytics</a:t>
            </a:r>
          </a:p>
          <a:p>
            <a:pPr defTabSz="457079">
              <a:defRPr/>
            </a:pPr>
            <a:endParaRPr lang="en-US" sz="825" dirty="0">
              <a:solidFill>
                <a:srgbClr val="000000"/>
              </a:solidFill>
              <a:ea typeface="Calibri" charset="0"/>
              <a:cs typeface="Avenir Book"/>
            </a:endParaRPr>
          </a:p>
          <a:p>
            <a:pPr defTabSz="457079">
              <a:defRPr/>
            </a:pPr>
            <a:r>
              <a:rPr lang="en-US" sz="825" dirty="0">
                <a:solidFill>
                  <a:srgbClr val="000000"/>
                </a:solidFill>
                <a:ea typeface="Calibri" charset="0"/>
                <a:cs typeface="Avenir Book"/>
              </a:rPr>
              <a:t>Delivered across multiple regions</a:t>
            </a:r>
          </a:p>
        </p:txBody>
      </p:sp>
      <p:sp>
        <p:nvSpPr>
          <p:cNvPr id="43" name="TextBox 42">
            <a:extLst>
              <a:ext uri="{FF2B5EF4-FFF2-40B4-BE49-F238E27FC236}">
                <a16:creationId xmlns:a16="http://schemas.microsoft.com/office/drawing/2014/main" id="{2DA110C7-18C6-CC43-82F0-3A3D1DC69894}"/>
              </a:ext>
            </a:extLst>
          </p:cNvPr>
          <p:cNvSpPr txBox="1"/>
          <p:nvPr/>
        </p:nvSpPr>
        <p:spPr>
          <a:xfrm>
            <a:off x="336619" y="1055789"/>
            <a:ext cx="795411"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THE STORY</a:t>
            </a:r>
          </a:p>
        </p:txBody>
      </p:sp>
      <p:sp>
        <p:nvSpPr>
          <p:cNvPr id="44" name="TextBox 43">
            <a:extLst>
              <a:ext uri="{FF2B5EF4-FFF2-40B4-BE49-F238E27FC236}">
                <a16:creationId xmlns:a16="http://schemas.microsoft.com/office/drawing/2014/main" id="{B299AA50-13B0-FA4C-AB07-CA256B8985D4}"/>
              </a:ext>
            </a:extLst>
          </p:cNvPr>
          <p:cNvSpPr txBox="1"/>
          <p:nvPr/>
        </p:nvSpPr>
        <p:spPr>
          <a:xfrm>
            <a:off x="3497375" y="1055789"/>
            <a:ext cx="998991"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WE DELIVERED</a:t>
            </a:r>
          </a:p>
        </p:txBody>
      </p:sp>
      <p:grpSp>
        <p:nvGrpSpPr>
          <p:cNvPr id="45" name="Group 44">
            <a:extLst>
              <a:ext uri="{FF2B5EF4-FFF2-40B4-BE49-F238E27FC236}">
                <a16:creationId xmlns:a16="http://schemas.microsoft.com/office/drawing/2014/main" id="{0F28181C-9A47-344D-96B5-FB5EB3CA4D41}"/>
              </a:ext>
            </a:extLst>
          </p:cNvPr>
          <p:cNvGrpSpPr/>
          <p:nvPr/>
        </p:nvGrpSpPr>
        <p:grpSpPr>
          <a:xfrm>
            <a:off x="283405" y="920744"/>
            <a:ext cx="5563481" cy="2810030"/>
            <a:chOff x="320023" y="1052628"/>
            <a:chExt cx="11864304" cy="2810030"/>
          </a:xfrm>
        </p:grpSpPr>
        <p:cxnSp>
          <p:nvCxnSpPr>
            <p:cNvPr id="46" name="Straight Connector 45">
              <a:extLst>
                <a:ext uri="{FF2B5EF4-FFF2-40B4-BE49-F238E27FC236}">
                  <a16:creationId xmlns:a16="http://schemas.microsoft.com/office/drawing/2014/main" id="{57DCDBD3-9D37-6F43-BE68-9AE327D4365A}"/>
                </a:ext>
              </a:extLst>
            </p:cNvPr>
            <p:cNvCxnSpPr/>
            <p:nvPr/>
          </p:nvCxnSpPr>
          <p:spPr>
            <a:xfrm flipV="1">
              <a:off x="474383" y="1052628"/>
              <a:ext cx="11709944" cy="1"/>
            </a:xfrm>
            <a:prstGeom prst="line">
              <a:avLst/>
            </a:prstGeom>
            <a:ln w="12700" cmpd="sng">
              <a:solidFill>
                <a:schemeClr val="bg1">
                  <a:lumMod val="7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4E8DEF-2596-E74A-A1A2-16B693D0BE70}"/>
                </a:ext>
              </a:extLst>
            </p:cNvPr>
            <p:cNvCxnSpPr/>
            <p:nvPr/>
          </p:nvCxnSpPr>
          <p:spPr>
            <a:xfrm flipV="1">
              <a:off x="320023" y="3862657"/>
              <a:ext cx="11709945" cy="1"/>
            </a:xfrm>
            <a:prstGeom prst="line">
              <a:avLst/>
            </a:prstGeom>
            <a:ln w="12700" cmpd="sng">
              <a:solidFill>
                <a:schemeClr val="bg1">
                  <a:lumMod val="75000"/>
                </a:schemeClr>
              </a:solidFill>
              <a:prstDash val="dot"/>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4CDEC77A-BD70-BF4B-A07A-05F83CEC2BC7}"/>
              </a:ext>
            </a:extLst>
          </p:cNvPr>
          <p:cNvCxnSpPr/>
          <p:nvPr/>
        </p:nvCxnSpPr>
        <p:spPr>
          <a:xfrm>
            <a:off x="394568" y="1297041"/>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8B022AE-32AB-2345-BCA2-F2D3BC439D83}"/>
              </a:ext>
            </a:extLst>
          </p:cNvPr>
          <p:cNvCxnSpPr/>
          <p:nvPr/>
        </p:nvCxnSpPr>
        <p:spPr>
          <a:xfrm>
            <a:off x="3572660" y="1263538"/>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E05DF00F-E4BF-914D-B0B6-BC262D1C5586}"/>
              </a:ext>
            </a:extLst>
          </p:cNvPr>
          <p:cNvGrpSpPr/>
          <p:nvPr/>
        </p:nvGrpSpPr>
        <p:grpSpPr>
          <a:xfrm>
            <a:off x="270557" y="2513229"/>
            <a:ext cx="3208599" cy="1234132"/>
            <a:chOff x="448821" y="4445884"/>
            <a:chExt cx="4214344" cy="1620977"/>
          </a:xfrm>
        </p:grpSpPr>
        <p:sp>
          <p:nvSpPr>
            <p:cNvPr id="51" name="Rectangle 50">
              <a:extLst>
                <a:ext uri="{FF2B5EF4-FFF2-40B4-BE49-F238E27FC236}">
                  <a16:creationId xmlns:a16="http://schemas.microsoft.com/office/drawing/2014/main" id="{FB64DC67-912D-B744-84E2-6BADEEBF88E9}"/>
                </a:ext>
              </a:extLst>
            </p:cNvPr>
            <p:cNvSpPr/>
            <p:nvPr/>
          </p:nvSpPr>
          <p:spPr>
            <a:xfrm>
              <a:off x="448821" y="4445884"/>
              <a:ext cx="4214344" cy="1620977"/>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81" dirty="0">
                <a:solidFill>
                  <a:prstClr val="white"/>
                </a:solidFill>
                <a:latin typeface="Calibri"/>
              </a:endParaRPr>
            </a:p>
          </p:txBody>
        </p:sp>
        <p:sp>
          <p:nvSpPr>
            <p:cNvPr id="52" name="TextBox 51">
              <a:extLst>
                <a:ext uri="{FF2B5EF4-FFF2-40B4-BE49-F238E27FC236}">
                  <a16:creationId xmlns:a16="http://schemas.microsoft.com/office/drawing/2014/main" id="{7AE3DFF4-EC53-104A-BEB9-BBC633FE2F89}"/>
                </a:ext>
              </a:extLst>
            </p:cNvPr>
            <p:cNvSpPr txBox="1"/>
            <p:nvPr/>
          </p:nvSpPr>
          <p:spPr>
            <a:xfrm>
              <a:off x="526089" y="4541578"/>
              <a:ext cx="1383715" cy="454783"/>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825" dirty="0">
                  <a:solidFill>
                    <a:srgbClr val="FFFFFF">
                      <a:lumMod val="50000"/>
                    </a:srgbClr>
                  </a:solidFill>
                  <a:latin typeface="Arial"/>
                </a:rPr>
                <a:t>TECHNOLOGIES </a:t>
              </a:r>
            </a:p>
            <a:p>
              <a:pPr defTabSz="457079">
                <a:defRPr/>
              </a:pPr>
              <a:r>
                <a:rPr lang="en-US" sz="825" dirty="0">
                  <a:solidFill>
                    <a:srgbClr val="FFFFFF">
                      <a:lumMod val="50000"/>
                    </a:srgbClr>
                  </a:solidFill>
                  <a:latin typeface="Arial"/>
                </a:rPr>
                <a:t>LEVERAGED</a:t>
              </a:r>
            </a:p>
          </p:txBody>
        </p:sp>
      </p:grpSp>
      <p:cxnSp>
        <p:nvCxnSpPr>
          <p:cNvPr id="53" name="Straight Connector 52">
            <a:extLst>
              <a:ext uri="{FF2B5EF4-FFF2-40B4-BE49-F238E27FC236}">
                <a16:creationId xmlns:a16="http://schemas.microsoft.com/office/drawing/2014/main" id="{B26715E5-C994-674F-AB23-E5DC2A993391}"/>
              </a:ext>
            </a:extLst>
          </p:cNvPr>
          <p:cNvCxnSpPr/>
          <p:nvPr/>
        </p:nvCxnSpPr>
        <p:spPr>
          <a:xfrm>
            <a:off x="3572659" y="4134371"/>
            <a:ext cx="0" cy="51676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2">
            <a:extLst>
              <a:ext uri="{FF2B5EF4-FFF2-40B4-BE49-F238E27FC236}">
                <a16:creationId xmlns:a16="http://schemas.microsoft.com/office/drawing/2014/main" id="{5FE53DCA-7712-064E-B04D-FE07F9E88BC8}"/>
              </a:ext>
            </a:extLst>
          </p:cNvPr>
          <p:cNvSpPr txBox="1">
            <a:spLocks/>
          </p:cNvSpPr>
          <p:nvPr/>
        </p:nvSpPr>
        <p:spPr>
          <a:xfrm>
            <a:off x="482456" y="3637808"/>
            <a:ext cx="1547211" cy="54771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892">
              <a:spcBef>
                <a:spcPts val="0"/>
              </a:spcBef>
              <a:spcAft>
                <a:spcPts val="600"/>
              </a:spcAft>
              <a:defRPr/>
            </a:pPr>
            <a:r>
              <a:rPr lang="en-US" sz="825" spc="-30" dirty="0">
                <a:solidFill>
                  <a:srgbClr val="FFFFFF"/>
                </a:solidFill>
                <a:latin typeface="Arial"/>
                <a:ea typeface="SF UI Display Light"/>
                <a:cs typeface="SF UI Display Light"/>
              </a:rPr>
              <a:t>View of customer</a:t>
            </a:r>
          </a:p>
        </p:txBody>
      </p:sp>
      <p:sp>
        <p:nvSpPr>
          <p:cNvPr id="55" name="Content Placeholder 2">
            <a:extLst>
              <a:ext uri="{FF2B5EF4-FFF2-40B4-BE49-F238E27FC236}">
                <a16:creationId xmlns:a16="http://schemas.microsoft.com/office/drawing/2014/main" id="{4703BF0A-F010-934D-98DD-AF5A99953CE1}"/>
              </a:ext>
            </a:extLst>
          </p:cNvPr>
          <p:cNvSpPr txBox="1">
            <a:spLocks/>
          </p:cNvSpPr>
          <p:nvPr/>
        </p:nvSpPr>
        <p:spPr>
          <a:xfrm>
            <a:off x="539451" y="3235220"/>
            <a:ext cx="1199104" cy="68055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892">
              <a:spcBef>
                <a:spcPts val="0"/>
              </a:spcBef>
              <a:spcAft>
                <a:spcPts val="600"/>
              </a:spcAft>
              <a:defRPr/>
            </a:pPr>
            <a:r>
              <a:rPr lang="en-US" b="1" spc="-150" dirty="0">
                <a:solidFill>
                  <a:srgbClr val="FFFFFF"/>
                </a:solidFill>
                <a:latin typeface="Arial"/>
                <a:ea typeface="SF UI Display Light"/>
                <a:cs typeface="SF UI Display Light"/>
              </a:rPr>
              <a:t>360*</a:t>
            </a:r>
          </a:p>
        </p:txBody>
      </p:sp>
      <p:cxnSp>
        <p:nvCxnSpPr>
          <p:cNvPr id="56" name="Straight Connector 55">
            <a:extLst>
              <a:ext uri="{FF2B5EF4-FFF2-40B4-BE49-F238E27FC236}">
                <a16:creationId xmlns:a16="http://schemas.microsoft.com/office/drawing/2014/main" id="{1B5E05F8-189C-954E-8C58-A7D06965F7DA}"/>
              </a:ext>
            </a:extLst>
          </p:cNvPr>
          <p:cNvCxnSpPr/>
          <p:nvPr/>
        </p:nvCxnSpPr>
        <p:spPr>
          <a:xfrm>
            <a:off x="1944351" y="4147150"/>
            <a:ext cx="0" cy="51676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D97BCC32-1B49-EE47-A243-3C4FA35B1782}"/>
              </a:ext>
            </a:extLst>
          </p:cNvPr>
          <p:cNvSpPr txBox="1">
            <a:spLocks/>
          </p:cNvSpPr>
          <p:nvPr/>
        </p:nvSpPr>
        <p:spPr>
          <a:xfrm>
            <a:off x="1999709" y="3295231"/>
            <a:ext cx="1602911" cy="528606"/>
          </a:xfrm>
          <a:prstGeom prst="rect">
            <a:avLst/>
          </a:prstGeom>
        </p:spPr>
        <p:txBody>
          <a:bodyPr wrap="square">
            <a:spAutoFit/>
          </a:bodyPr>
          <a:lstStyle>
            <a:defPPr>
              <a:defRPr lang="en-US"/>
            </a:defPPr>
            <a:lvl1pPr defTabSz="914355">
              <a:lnSpc>
                <a:spcPct val="90000"/>
              </a:lnSpc>
              <a:defRPr sz="1200" b="1">
                <a:solidFill>
                  <a:srgbClr val="FFFFFF"/>
                </a:solidFill>
              </a:defRPr>
            </a:lvl1pPr>
          </a:lstStyle>
          <a:p>
            <a:pPr>
              <a:defRPr/>
            </a:pPr>
            <a:r>
              <a:rPr lang="en-US" sz="1050" b="0" dirty="0">
                <a:latin typeface="Arial"/>
              </a:rPr>
              <a:t>Simplified, customized marketing with cross-functional integration</a:t>
            </a:r>
          </a:p>
        </p:txBody>
      </p:sp>
      <p:sp>
        <p:nvSpPr>
          <p:cNvPr id="58" name="Rectangle 57">
            <a:extLst>
              <a:ext uri="{FF2B5EF4-FFF2-40B4-BE49-F238E27FC236}">
                <a16:creationId xmlns:a16="http://schemas.microsoft.com/office/drawing/2014/main" id="{EE665121-8A10-4446-9B13-F465DC9E7547}"/>
              </a:ext>
            </a:extLst>
          </p:cNvPr>
          <p:cNvSpPr/>
          <p:nvPr/>
        </p:nvSpPr>
        <p:spPr>
          <a:xfrm>
            <a:off x="2108368" y="4148061"/>
            <a:ext cx="1387728" cy="507831"/>
          </a:xfrm>
          <a:prstGeom prst="rect">
            <a:avLst/>
          </a:prstGeom>
        </p:spPr>
        <p:txBody>
          <a:bodyPr wrap="square">
            <a:spAutoFit/>
          </a:bodyPr>
          <a:lstStyle/>
          <a:p>
            <a:pPr defTabSz="914333">
              <a:lnSpc>
                <a:spcPct val="90000"/>
              </a:lnSpc>
            </a:pPr>
            <a:r>
              <a:rPr lang="en-US" sz="1000" dirty="0">
                <a:solidFill>
                  <a:srgbClr val="FFFFFF"/>
                </a:solidFill>
              </a:rPr>
              <a:t>Single platform helped to save </a:t>
            </a:r>
            <a:r>
              <a:rPr lang="en-US" sz="1000" b="1" dirty="0">
                <a:solidFill>
                  <a:srgbClr val="FFFFFF"/>
                </a:solidFill>
              </a:rPr>
              <a:t>40% infrastructure </a:t>
            </a:r>
            <a:r>
              <a:rPr lang="en-US" sz="1000" dirty="0">
                <a:solidFill>
                  <a:srgbClr val="FFFFFF"/>
                </a:solidFill>
              </a:rPr>
              <a:t>costs</a:t>
            </a:r>
          </a:p>
        </p:txBody>
      </p:sp>
      <p:sp>
        <p:nvSpPr>
          <p:cNvPr id="59" name="Rectangle 58">
            <a:extLst>
              <a:ext uri="{FF2B5EF4-FFF2-40B4-BE49-F238E27FC236}">
                <a16:creationId xmlns:a16="http://schemas.microsoft.com/office/drawing/2014/main" id="{5486F7D9-440A-6A42-91B6-CE8E20E29E97}"/>
              </a:ext>
            </a:extLst>
          </p:cNvPr>
          <p:cNvSpPr/>
          <p:nvPr/>
        </p:nvSpPr>
        <p:spPr>
          <a:xfrm>
            <a:off x="384933" y="4148061"/>
            <a:ext cx="1509073" cy="507831"/>
          </a:xfrm>
          <a:prstGeom prst="rect">
            <a:avLst/>
          </a:prstGeom>
        </p:spPr>
        <p:txBody>
          <a:bodyPr wrap="square">
            <a:spAutoFit/>
          </a:bodyPr>
          <a:lstStyle/>
          <a:p>
            <a:pPr defTabSz="914333">
              <a:lnSpc>
                <a:spcPct val="90000"/>
              </a:lnSpc>
            </a:pPr>
            <a:r>
              <a:rPr lang="en-US" sz="1000" dirty="0">
                <a:solidFill>
                  <a:srgbClr val="FFFFFF"/>
                </a:solidFill>
              </a:rPr>
              <a:t>Helped to increase Fuels and Merchandise Sales by </a:t>
            </a:r>
            <a:r>
              <a:rPr lang="en-US" sz="1000" b="1" dirty="0">
                <a:solidFill>
                  <a:srgbClr val="FFFFFF"/>
                </a:solidFill>
              </a:rPr>
              <a:t>20%</a:t>
            </a:r>
          </a:p>
        </p:txBody>
      </p:sp>
      <p:sp>
        <p:nvSpPr>
          <p:cNvPr id="60" name="Rectangle 59">
            <a:extLst>
              <a:ext uri="{FF2B5EF4-FFF2-40B4-BE49-F238E27FC236}">
                <a16:creationId xmlns:a16="http://schemas.microsoft.com/office/drawing/2014/main" id="{FA0246EE-D98E-814A-A6C1-5626A78F3B62}"/>
              </a:ext>
            </a:extLst>
          </p:cNvPr>
          <p:cNvSpPr/>
          <p:nvPr/>
        </p:nvSpPr>
        <p:spPr>
          <a:xfrm>
            <a:off x="3831417" y="4148061"/>
            <a:ext cx="1955983" cy="507831"/>
          </a:xfrm>
          <a:prstGeom prst="rect">
            <a:avLst/>
          </a:prstGeom>
        </p:spPr>
        <p:txBody>
          <a:bodyPr wrap="square">
            <a:spAutoFit/>
          </a:bodyPr>
          <a:lstStyle/>
          <a:p>
            <a:pPr defTabSz="914333">
              <a:lnSpc>
                <a:spcPct val="90000"/>
              </a:lnSpc>
            </a:pPr>
            <a:r>
              <a:rPr lang="en-US" sz="1000" dirty="0">
                <a:solidFill>
                  <a:srgbClr val="FFFFFF"/>
                </a:solidFill>
              </a:rPr>
              <a:t>Faster decision making enabled improving the </a:t>
            </a:r>
            <a:r>
              <a:rPr lang="en-US" sz="1000" b="1" dirty="0">
                <a:solidFill>
                  <a:srgbClr val="FFFFFF"/>
                </a:solidFill>
              </a:rPr>
              <a:t>customer counting by 10% </a:t>
            </a:r>
          </a:p>
        </p:txBody>
      </p:sp>
      <p:sp>
        <p:nvSpPr>
          <p:cNvPr id="61" name="Rectangle 60">
            <a:extLst>
              <a:ext uri="{FF2B5EF4-FFF2-40B4-BE49-F238E27FC236}">
                <a16:creationId xmlns:a16="http://schemas.microsoft.com/office/drawing/2014/main" id="{2BFB3503-B6F9-324F-9B8D-28E140A01D4F}"/>
              </a:ext>
            </a:extLst>
          </p:cNvPr>
          <p:cNvSpPr/>
          <p:nvPr/>
        </p:nvSpPr>
        <p:spPr>
          <a:xfrm>
            <a:off x="1368451" y="2811461"/>
            <a:ext cx="2101523" cy="981038"/>
          </a:xfrm>
          <a:prstGeom prst="rect">
            <a:avLst/>
          </a:prstGeom>
          <a:noFill/>
        </p:spPr>
        <p:txBody>
          <a:bodyPr wrap="square" rtlCol="0">
            <a:spAutoFit/>
          </a:bodyPr>
          <a:lstStyle/>
          <a:p>
            <a:pPr defTabSz="457079"/>
            <a:r>
              <a:rPr lang="en-US" sz="825" dirty="0">
                <a:solidFill>
                  <a:srgbClr val="FFFFFF">
                    <a:lumMod val="50000"/>
                  </a:srgbClr>
                </a:solidFill>
                <a:latin typeface="Arial"/>
                <a:cs typeface="Avenir Black"/>
              </a:rPr>
              <a:t>Gen2 Architecture, Azure </a:t>
            </a:r>
            <a:r>
              <a:rPr lang="en-US" sz="825" dirty="0" err="1">
                <a:solidFill>
                  <a:srgbClr val="FFFFFF">
                    <a:lumMod val="50000"/>
                  </a:srgbClr>
                </a:solidFill>
                <a:latin typeface="Arial"/>
                <a:cs typeface="Avenir Black"/>
              </a:rPr>
              <a:t>DataBricks</a:t>
            </a:r>
            <a:r>
              <a:rPr lang="en-US" sz="825" dirty="0">
                <a:solidFill>
                  <a:srgbClr val="FFFFFF">
                    <a:lumMod val="50000"/>
                  </a:srgbClr>
                </a:solidFill>
                <a:latin typeface="Arial"/>
                <a:cs typeface="Avenir Black"/>
              </a:rPr>
              <a:t>, Azure Data Lake, Azure SQL DW Gen2, SQL Server Integration, Analysis &amp; Reporting Services. Managed M-Series VM, SSAS, SSIS, SSRS, PowerBI, </a:t>
            </a:r>
            <a:r>
              <a:rPr lang="en-US" sz="825" dirty="0" err="1">
                <a:solidFill>
                  <a:srgbClr val="FFFFFF">
                    <a:lumMod val="50000"/>
                  </a:srgbClr>
                </a:solidFill>
                <a:latin typeface="Arial"/>
                <a:cs typeface="Avenir Black"/>
              </a:rPr>
              <a:t>Polybase</a:t>
            </a:r>
            <a:r>
              <a:rPr lang="en-US" sz="825" dirty="0">
                <a:solidFill>
                  <a:srgbClr val="FFFFFF">
                    <a:lumMod val="50000"/>
                  </a:srgbClr>
                </a:solidFill>
                <a:latin typeface="Arial"/>
                <a:cs typeface="Avenir Black"/>
              </a:rPr>
              <a:t>, AAD, Azure Backup</a:t>
            </a:r>
          </a:p>
          <a:p>
            <a:pPr defTabSz="457079"/>
            <a:endParaRPr lang="en-US" sz="825" dirty="0">
              <a:solidFill>
                <a:srgbClr val="FFFFFF">
                  <a:lumMod val="50000"/>
                </a:srgbClr>
              </a:solidFill>
              <a:latin typeface="Arial"/>
              <a:cs typeface="Avenir Black"/>
            </a:endParaRPr>
          </a:p>
        </p:txBody>
      </p:sp>
      <p:pic>
        <p:nvPicPr>
          <p:cNvPr id="62" name="Picture 61">
            <a:extLst>
              <a:ext uri="{FF2B5EF4-FFF2-40B4-BE49-F238E27FC236}">
                <a16:creationId xmlns:a16="http://schemas.microsoft.com/office/drawing/2014/main" id="{6525AEB8-4125-E540-B403-A569AA827072}"/>
              </a:ext>
            </a:extLst>
          </p:cNvPr>
          <p:cNvPicPr>
            <a:picLocks noChangeAspect="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82457" y="2977991"/>
            <a:ext cx="368108" cy="376511"/>
          </a:xfrm>
          <a:prstGeom prst="rect">
            <a:avLst/>
          </a:prstGeom>
        </p:spPr>
      </p:pic>
      <p:grpSp>
        <p:nvGrpSpPr>
          <p:cNvPr id="63" name="Group 62">
            <a:extLst>
              <a:ext uri="{FF2B5EF4-FFF2-40B4-BE49-F238E27FC236}">
                <a16:creationId xmlns:a16="http://schemas.microsoft.com/office/drawing/2014/main" id="{8ED59781-B086-894A-9827-B0EE77901CEB}"/>
              </a:ext>
            </a:extLst>
          </p:cNvPr>
          <p:cNvGrpSpPr/>
          <p:nvPr/>
        </p:nvGrpSpPr>
        <p:grpSpPr>
          <a:xfrm>
            <a:off x="6357364" y="948848"/>
            <a:ext cx="1957904" cy="1960403"/>
            <a:chOff x="8429494" y="1082063"/>
            <a:chExt cx="2610538" cy="2613870"/>
          </a:xfrm>
        </p:grpSpPr>
        <p:grpSp>
          <p:nvGrpSpPr>
            <p:cNvPr id="64" name="Group 63">
              <a:extLst>
                <a:ext uri="{FF2B5EF4-FFF2-40B4-BE49-F238E27FC236}">
                  <a16:creationId xmlns:a16="http://schemas.microsoft.com/office/drawing/2014/main" id="{EA42878D-9297-F44E-974D-6927F60EF126}"/>
                </a:ext>
              </a:extLst>
            </p:cNvPr>
            <p:cNvGrpSpPr/>
            <p:nvPr/>
          </p:nvGrpSpPr>
          <p:grpSpPr>
            <a:xfrm>
              <a:off x="8429494" y="1082063"/>
              <a:ext cx="2246519" cy="959089"/>
              <a:chOff x="2008078" y="1607373"/>
              <a:chExt cx="3279010" cy="1389031"/>
            </a:xfrm>
          </p:grpSpPr>
          <p:sp>
            <p:nvSpPr>
              <p:cNvPr id="73" name="Rectangle 72">
                <a:extLst>
                  <a:ext uri="{FF2B5EF4-FFF2-40B4-BE49-F238E27FC236}">
                    <a16:creationId xmlns:a16="http://schemas.microsoft.com/office/drawing/2014/main" id="{E8828F95-A1E8-8D47-8026-CFD53E7AD94A}"/>
                  </a:ext>
                </a:extLst>
              </p:cNvPr>
              <p:cNvSpPr/>
              <p:nvPr/>
            </p:nvSpPr>
            <p:spPr>
              <a:xfrm>
                <a:off x="2903699" y="2082624"/>
                <a:ext cx="2383389" cy="913780"/>
              </a:xfrm>
              <a:prstGeom prst="rect">
                <a:avLst/>
              </a:prstGeom>
            </p:spPr>
            <p:txBody>
              <a:bodyPr wrap="square">
                <a:spAutoFit/>
              </a:bodyPr>
              <a:lstStyle/>
              <a:p>
                <a:pPr defTabSz="514325">
                  <a:defRPr/>
                </a:pPr>
                <a:r>
                  <a:rPr lang="en-US" sz="825" b="1" dirty="0">
                    <a:solidFill>
                      <a:srgbClr val="000000"/>
                    </a:solidFill>
                    <a:latin typeface="Arial" panose="020B0604020202020204" pitchFamily="34" charset="0"/>
                    <a:cs typeface="Arial" panose="020B0604020202020204" pitchFamily="34" charset="0"/>
                  </a:rPr>
                  <a:t>Microsoft 2019 Partner of the Year Award Winner </a:t>
                </a:r>
                <a:endParaRPr lang="en-US" sz="750" b="1" dirty="0">
                  <a:solidFill>
                    <a:srgbClr val="000000"/>
                  </a:solidFill>
                  <a:latin typeface="Arial" panose="020B0604020202020204" pitchFamily="34" charset="0"/>
                  <a:cs typeface="Arial" panose="020B0604020202020204" pitchFamily="34" charset="0"/>
                </a:endParaRPr>
              </a:p>
            </p:txBody>
          </p:sp>
          <p:sp>
            <p:nvSpPr>
              <p:cNvPr id="74" name="Rectangle 73">
                <a:extLst>
                  <a:ext uri="{FF2B5EF4-FFF2-40B4-BE49-F238E27FC236}">
                    <a16:creationId xmlns:a16="http://schemas.microsoft.com/office/drawing/2014/main" id="{9746499D-715C-664D-86CC-94E645F83E39}"/>
                  </a:ext>
                </a:extLst>
              </p:cNvPr>
              <p:cNvSpPr/>
              <p:nvPr/>
            </p:nvSpPr>
            <p:spPr>
              <a:xfrm>
                <a:off x="2008078" y="1607373"/>
                <a:ext cx="3279010" cy="529312"/>
              </a:xfrm>
              <a:prstGeom prst="rect">
                <a:avLst/>
              </a:prstGeom>
            </p:spPr>
            <p:txBody>
              <a:bodyPr wrap="square" lIns="42857" tIns="21428" rIns="42857" bIns="21428">
                <a:spAutoFit/>
              </a:bodyPr>
              <a:lstStyle/>
              <a:p>
                <a:pPr algn="ctr" defTabSz="214265" eaLnBrk="0" hangingPunct="0">
                  <a:defRPr/>
                </a:pPr>
                <a:r>
                  <a:rPr lang="en-US" sz="1500" b="1" dirty="0">
                    <a:effectLst>
                      <a:outerShdw blurRad="63500" sx="102000" sy="102000" algn="ctr" rotWithShape="0">
                        <a:prstClr val="white">
                          <a:alpha val="40000"/>
                        </a:prstClr>
                      </a:outerShdw>
                    </a:effectLst>
                    <a:latin typeface="Arial" panose="020B0604020202020204" pitchFamily="34" charset="0"/>
                    <a:cs typeface="Arial" panose="020B0604020202020204" pitchFamily="34" charset="0"/>
                  </a:rPr>
                  <a:t>Awards</a:t>
                </a:r>
              </a:p>
            </p:txBody>
          </p:sp>
          <p:pic>
            <p:nvPicPr>
              <p:cNvPr id="75" name="Picture 74">
                <a:extLst>
                  <a:ext uri="{FF2B5EF4-FFF2-40B4-BE49-F238E27FC236}">
                    <a16:creationId xmlns:a16="http://schemas.microsoft.com/office/drawing/2014/main" id="{23ECF1A9-5497-2E4E-8242-F30C7383794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2278006" y="1709987"/>
                <a:ext cx="689767" cy="686701"/>
              </a:xfrm>
              <a:prstGeom prst="rect">
                <a:avLst/>
              </a:prstGeom>
            </p:spPr>
          </p:pic>
        </p:grpSp>
        <p:grpSp>
          <p:nvGrpSpPr>
            <p:cNvPr id="65" name="Group 64">
              <a:extLst>
                <a:ext uri="{FF2B5EF4-FFF2-40B4-BE49-F238E27FC236}">
                  <a16:creationId xmlns:a16="http://schemas.microsoft.com/office/drawing/2014/main" id="{F3DAEA2B-08B2-A84E-AF88-DF0DF4B750E0}"/>
                </a:ext>
              </a:extLst>
            </p:cNvPr>
            <p:cNvGrpSpPr/>
            <p:nvPr/>
          </p:nvGrpSpPr>
          <p:grpSpPr>
            <a:xfrm>
              <a:off x="8460020" y="2364119"/>
              <a:ext cx="2580012" cy="1331814"/>
              <a:chOff x="8460020" y="2364119"/>
              <a:chExt cx="2580012" cy="1331814"/>
            </a:xfrm>
          </p:grpSpPr>
          <p:grpSp>
            <p:nvGrpSpPr>
              <p:cNvPr id="66" name="Group 65">
                <a:extLst>
                  <a:ext uri="{FF2B5EF4-FFF2-40B4-BE49-F238E27FC236}">
                    <a16:creationId xmlns:a16="http://schemas.microsoft.com/office/drawing/2014/main" id="{224FE610-2550-704E-85C5-3C1325B8E7BF}"/>
                  </a:ext>
                </a:extLst>
              </p:cNvPr>
              <p:cNvGrpSpPr/>
              <p:nvPr/>
            </p:nvGrpSpPr>
            <p:grpSpPr>
              <a:xfrm>
                <a:off x="8460020" y="2364119"/>
                <a:ext cx="2443833" cy="1331814"/>
                <a:chOff x="8203300" y="2290222"/>
                <a:chExt cx="3567009" cy="1928848"/>
              </a:xfrm>
            </p:grpSpPr>
            <p:sp>
              <p:nvSpPr>
                <p:cNvPr id="70" name="Rounded Rectangle 69">
                  <a:extLst>
                    <a:ext uri="{FF2B5EF4-FFF2-40B4-BE49-F238E27FC236}">
                      <a16:creationId xmlns:a16="http://schemas.microsoft.com/office/drawing/2014/main" id="{F4CE2875-304C-0A43-A099-C842CD69250B}"/>
                    </a:ext>
                  </a:extLst>
                </p:cNvPr>
                <p:cNvSpPr/>
                <p:nvPr/>
              </p:nvSpPr>
              <p:spPr>
                <a:xfrm>
                  <a:off x="8733069" y="3376110"/>
                  <a:ext cx="3037240" cy="842960"/>
                </a:xfrm>
                <a:prstGeom prst="roundRect">
                  <a:avLst>
                    <a:gd name="adj" fmla="val 0"/>
                  </a:avLst>
                </a:prstGeom>
                <a:solidFill>
                  <a:schemeClr val="tx1"/>
                </a:solidFill>
                <a:ln w="9525" cap="flat" cmpd="sng" algn="ctr">
                  <a:noFill/>
                  <a:prstDash val="solid"/>
                </a:ln>
                <a:effectLst/>
              </p:spPr>
              <p:txBody>
                <a:bodyPr lIns="13716" tIns="41148" rIns="13716" bIns="13716" rtlCol="0" anchor="ctr"/>
                <a:lstStyle/>
                <a:p>
                  <a:pPr marL="257156" algn="ctr" defTabSz="342875">
                    <a:lnSpc>
                      <a:spcPts val="1200"/>
                    </a:lnSpc>
                    <a:tabLst>
                      <a:tab pos="257156" algn="l"/>
                    </a:tabLst>
                    <a:defRPr/>
                  </a:pPr>
                  <a:endParaRPr lang="en-US" sz="1200" b="1" kern="0" dirty="0">
                    <a:solidFill>
                      <a:srgbClr val="141414"/>
                    </a:solidFill>
                    <a:latin typeface="Calibri" panose="020F0502020204030204" pitchFamily="34" charset="0"/>
                    <a:cs typeface="Calibri" panose="020F0502020204030204" pitchFamily="34" charset="0"/>
                  </a:endParaRPr>
                </a:p>
              </p:txBody>
            </p:sp>
            <p:sp>
              <p:nvSpPr>
                <p:cNvPr id="71" name="Freeform 70">
                  <a:extLst>
                    <a:ext uri="{FF2B5EF4-FFF2-40B4-BE49-F238E27FC236}">
                      <a16:creationId xmlns:a16="http://schemas.microsoft.com/office/drawing/2014/main" id="{A7D8CBF2-754E-834E-99F6-60CDEC38A156}"/>
                    </a:ext>
                  </a:extLst>
                </p:cNvPr>
                <p:cNvSpPr/>
                <p:nvPr/>
              </p:nvSpPr>
              <p:spPr>
                <a:xfrm>
                  <a:off x="8304295" y="2290222"/>
                  <a:ext cx="265738" cy="1078804"/>
                </a:xfrm>
                <a:custGeom>
                  <a:avLst/>
                  <a:gdLst>
                    <a:gd name="connsiteX0" fmla="*/ 88106 w 88106"/>
                    <a:gd name="connsiteY0" fmla="*/ 111919 h 111919"/>
                    <a:gd name="connsiteX1" fmla="*/ 88106 w 88106"/>
                    <a:gd name="connsiteY1" fmla="*/ 0 h 111919"/>
                    <a:gd name="connsiteX2" fmla="*/ 0 w 88106"/>
                    <a:gd name="connsiteY2" fmla="*/ 0 h 111919"/>
                  </a:gdLst>
                  <a:ahLst/>
                  <a:cxnLst>
                    <a:cxn ang="0">
                      <a:pos x="connsiteX0" y="connsiteY0"/>
                    </a:cxn>
                    <a:cxn ang="0">
                      <a:pos x="connsiteX1" y="connsiteY1"/>
                    </a:cxn>
                    <a:cxn ang="0">
                      <a:pos x="connsiteX2" y="connsiteY2"/>
                    </a:cxn>
                  </a:cxnLst>
                  <a:rect l="l" t="t" r="r" b="b"/>
                  <a:pathLst>
                    <a:path w="88106" h="111919">
                      <a:moveTo>
                        <a:pt x="88106" y="111919"/>
                      </a:moveTo>
                      <a:lnTo>
                        <a:pt x="88106" y="0"/>
                      </a:lnTo>
                      <a:lnTo>
                        <a:pt x="0" y="0"/>
                      </a:lnTo>
                    </a:path>
                  </a:pathLst>
                </a:custGeom>
                <a:noFill/>
                <a:ln w="28575" cap="flat" cmpd="sng" algn="ctr">
                  <a:solidFill>
                    <a:schemeClr val="tx1"/>
                  </a:solidFill>
                  <a:prstDash val="solid"/>
                </a:ln>
                <a:effectLst/>
              </p:spPr>
              <p:txBody>
                <a:bodyPr rtlCol="0" anchor="ctr"/>
                <a:lstStyle/>
                <a:p>
                  <a:pPr algn="ctr" defTabSz="342875">
                    <a:defRPr/>
                  </a:pPr>
                  <a:endParaRPr lang="en-US" sz="1800" kern="0" dirty="0">
                    <a:solidFill>
                      <a:prstClr val="white"/>
                    </a:solidFill>
                    <a:latin typeface="Calibri" panose="020F0502020204030204" pitchFamily="34" charset="0"/>
                    <a:cs typeface="Calibri" panose="020F0502020204030204" pitchFamily="34" charset="0"/>
                  </a:endParaRPr>
                </a:p>
              </p:txBody>
            </p:sp>
            <p:sp>
              <p:nvSpPr>
                <p:cNvPr id="72" name="Arc 71">
                  <a:extLst>
                    <a:ext uri="{FF2B5EF4-FFF2-40B4-BE49-F238E27FC236}">
                      <a16:creationId xmlns:a16="http://schemas.microsoft.com/office/drawing/2014/main" id="{98F84785-2147-BC4E-A55B-CD0B1B098C28}"/>
                    </a:ext>
                  </a:extLst>
                </p:cNvPr>
                <p:cNvSpPr/>
                <p:nvPr/>
              </p:nvSpPr>
              <p:spPr>
                <a:xfrm rot="820920">
                  <a:off x="8203300" y="3357706"/>
                  <a:ext cx="809728" cy="848933"/>
                </a:xfrm>
                <a:prstGeom prst="arc">
                  <a:avLst>
                    <a:gd name="adj1" fmla="val 16446827"/>
                    <a:gd name="adj2" fmla="val 15171910"/>
                  </a:avLst>
                </a:prstGeom>
                <a:solidFill>
                  <a:sysClr val="window" lastClr="FFFFFF"/>
                </a:solidFill>
                <a:ln w="28575" cap="flat" cmpd="sng" algn="ctr">
                  <a:solidFill>
                    <a:srgbClr val="2D8AA3"/>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342875">
                    <a:defRPr/>
                  </a:pPr>
                  <a:endParaRPr lang="en-IN" sz="1800" kern="0" dirty="0">
                    <a:solidFill>
                      <a:prstClr val="white"/>
                    </a:solidFill>
                    <a:latin typeface="Calibri" panose="020F0502020204030204" pitchFamily="34" charset="0"/>
                    <a:cs typeface="Calibri" panose="020F0502020204030204" pitchFamily="34" charset="0"/>
                  </a:endParaRPr>
                </a:p>
              </p:txBody>
            </p:sp>
          </p:grpSp>
          <p:sp>
            <p:nvSpPr>
              <p:cNvPr id="67" name="Rectangle 66">
                <a:extLst>
                  <a:ext uri="{FF2B5EF4-FFF2-40B4-BE49-F238E27FC236}">
                    <a16:creationId xmlns:a16="http://schemas.microsoft.com/office/drawing/2014/main" id="{8C4718DF-5B19-6144-BB10-41343D0261FC}"/>
                  </a:ext>
                </a:extLst>
              </p:cNvPr>
              <p:cNvSpPr/>
              <p:nvPr/>
            </p:nvSpPr>
            <p:spPr>
              <a:xfrm>
                <a:off x="9076235" y="3101880"/>
                <a:ext cx="1963797" cy="574516"/>
              </a:xfrm>
              <a:prstGeom prst="rect">
                <a:avLst/>
              </a:prstGeom>
            </p:spPr>
            <p:txBody>
              <a:bodyPr wrap="square">
                <a:spAutoFit/>
              </a:bodyPr>
              <a:lstStyle/>
              <a:p>
                <a:pPr defTabSz="514350">
                  <a:defRPr/>
                </a:pPr>
                <a:r>
                  <a:rPr lang="en-US" sz="1100" b="1" kern="0" dirty="0">
                    <a:solidFill>
                      <a:schemeClr val="bg1"/>
                    </a:solidFill>
                    <a:latin typeface="Arial" panose="020B0604020202020204" pitchFamily="34" charset="0"/>
                    <a:ea typeface="ＭＳ Ｐゴシック" pitchFamily="-112" charset="-128"/>
                    <a:cs typeface="Arial" panose="020B0604020202020204" pitchFamily="34" charset="0"/>
                  </a:rPr>
                  <a:t>Cognizant Tools/Accelerators</a:t>
                </a:r>
              </a:p>
            </p:txBody>
          </p:sp>
          <p:pic>
            <p:nvPicPr>
              <p:cNvPr id="68" name="Picture 67">
                <a:extLst>
                  <a:ext uri="{FF2B5EF4-FFF2-40B4-BE49-F238E27FC236}">
                    <a16:creationId xmlns:a16="http://schemas.microsoft.com/office/drawing/2014/main" id="{107089F3-E4FF-CB49-9FF0-016CFAAF07EE}"/>
                  </a:ext>
                </a:extLst>
              </p:cNvPr>
              <p:cNvPicPr>
                <a:picLocks noChangeAspect="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550355" y="3224923"/>
                <a:ext cx="314698" cy="318958"/>
              </a:xfrm>
              <a:prstGeom prst="rect">
                <a:avLst/>
              </a:prstGeom>
            </p:spPr>
          </p:pic>
          <p:sp>
            <p:nvSpPr>
              <p:cNvPr id="69" name="TextBox 68">
                <a:extLst>
                  <a:ext uri="{FF2B5EF4-FFF2-40B4-BE49-F238E27FC236}">
                    <a16:creationId xmlns:a16="http://schemas.microsoft.com/office/drawing/2014/main" id="{F8179D45-9B3D-0D43-BFBA-809B62E5CB67}"/>
                  </a:ext>
                </a:extLst>
              </p:cNvPr>
              <p:cNvSpPr txBox="1"/>
              <p:nvPr/>
            </p:nvSpPr>
            <p:spPr>
              <a:xfrm>
                <a:off x="8865053" y="2417511"/>
                <a:ext cx="1955517" cy="553997"/>
              </a:xfrm>
              <a:prstGeom prst="rect">
                <a:avLst/>
              </a:prstGeom>
            </p:spPr>
            <p:txBody>
              <a:bodyPr wrap="square" lIns="0" tIns="0" rIns="0" bIns="0" rtlCol="0">
                <a:spAutoFit/>
              </a:bodyPr>
              <a:lstStyle/>
              <a:p>
                <a:pPr defTabSz="514350">
                  <a:defRPr/>
                </a:pPr>
                <a:r>
                  <a:rPr lang="en-US" sz="900" dirty="0">
                    <a:solidFill>
                      <a:srgbClr val="000000"/>
                    </a:solidFill>
                    <a:latin typeface="Arial" panose="020B0604020202020204" pitchFamily="34" charset="0"/>
                    <a:cs typeface="Arial" panose="020B0604020202020204" pitchFamily="34" charset="0"/>
                  </a:rPr>
                  <a:t>Based on Data Modernization principles and reference architecture</a:t>
                </a:r>
              </a:p>
            </p:txBody>
          </p:sp>
        </p:grpSp>
      </p:grpSp>
      <p:pic>
        <p:nvPicPr>
          <p:cNvPr id="76" name="Picture 75">
            <a:extLst>
              <a:ext uri="{FF2B5EF4-FFF2-40B4-BE49-F238E27FC236}">
                <a16:creationId xmlns:a16="http://schemas.microsoft.com/office/drawing/2014/main" id="{431C9DBA-B835-E844-98EC-343FDEE206D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77145" y="3428152"/>
            <a:ext cx="202793" cy="202793"/>
          </a:xfrm>
          <a:prstGeom prst="rect">
            <a:avLst/>
          </a:prstGeom>
        </p:spPr>
      </p:pic>
      <p:pic>
        <p:nvPicPr>
          <p:cNvPr id="77" name="Picture 76">
            <a:extLst>
              <a:ext uri="{FF2B5EF4-FFF2-40B4-BE49-F238E27FC236}">
                <a16:creationId xmlns:a16="http://schemas.microsoft.com/office/drawing/2014/main" id="{ECE19B79-BC10-4F46-861F-4D33A7A1DE6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82457" y="3383256"/>
            <a:ext cx="226694" cy="274513"/>
          </a:xfrm>
          <a:prstGeom prst="rect">
            <a:avLst/>
          </a:prstGeom>
        </p:spPr>
      </p:pic>
      <p:pic>
        <p:nvPicPr>
          <p:cNvPr id="78" name="Picture 77">
            <a:extLst>
              <a:ext uri="{FF2B5EF4-FFF2-40B4-BE49-F238E27FC236}">
                <a16:creationId xmlns:a16="http://schemas.microsoft.com/office/drawing/2014/main" id="{9583E879-E3B2-A04A-8FDB-189A047A1BD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62365" y="2966938"/>
            <a:ext cx="244013" cy="244013"/>
          </a:xfrm>
          <a:prstGeom prst="rect">
            <a:avLst/>
          </a:prstGeom>
        </p:spPr>
      </p:pic>
      <p:sp>
        <p:nvSpPr>
          <p:cNvPr id="79" name="Rectangle 78">
            <a:extLst>
              <a:ext uri="{FF2B5EF4-FFF2-40B4-BE49-F238E27FC236}">
                <a16:creationId xmlns:a16="http://schemas.microsoft.com/office/drawing/2014/main" id="{0098B2FB-C2A7-3144-BD3B-A19EAA01BD4D}"/>
              </a:ext>
            </a:extLst>
          </p:cNvPr>
          <p:cNvSpPr/>
          <p:nvPr/>
        </p:nvSpPr>
        <p:spPr>
          <a:xfrm>
            <a:off x="431144" y="642148"/>
            <a:ext cx="4998882" cy="276999"/>
          </a:xfrm>
          <a:prstGeom prst="rect">
            <a:avLst/>
          </a:prstGeom>
        </p:spPr>
        <p:txBody>
          <a:bodyPr vert="horz" lIns="0" tIns="0" rIns="0" bIns="0" rtlCol="0" anchor="t">
            <a:noAutofit/>
          </a:bodyPr>
          <a:lstStyle/>
          <a:p>
            <a:pPr lvl="0" defTabSz="685783">
              <a:spcBef>
                <a:spcPct val="0"/>
              </a:spcBef>
              <a:spcAft>
                <a:spcPct val="0"/>
              </a:spcAft>
              <a:defRPr/>
            </a:pPr>
            <a:r>
              <a:rPr lang="en-US" dirty="0">
                <a:solidFill>
                  <a:srgbClr val="000000">
                    <a:lumMod val="50000"/>
                    <a:lumOff val="50000"/>
                  </a:srgbClr>
                </a:solidFill>
                <a:latin typeface="Arial" panose="020B0604020202020204" pitchFamily="34" charset="0"/>
                <a:ea typeface="Helvetica" charset="0"/>
                <a:cs typeface="Arial" panose="020B0604020202020204" pitchFamily="34" charset="0"/>
              </a:rPr>
              <a:t>For a leading convenience store</a:t>
            </a:r>
          </a:p>
        </p:txBody>
      </p:sp>
      <p:sp>
        <p:nvSpPr>
          <p:cNvPr id="81" name="TextBox 80">
            <a:extLst>
              <a:ext uri="{FF2B5EF4-FFF2-40B4-BE49-F238E27FC236}">
                <a16:creationId xmlns:a16="http://schemas.microsoft.com/office/drawing/2014/main" id="{7D322D6F-2982-5F4E-9F70-A1AC111FB59A}"/>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2373342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Getting started: day 1 team profiles</a:t>
            </a:r>
          </a:p>
        </p:txBody>
      </p:sp>
      <p:sp>
        <p:nvSpPr>
          <p:cNvPr id="3" name="Rectangle 2"/>
          <p:cNvSpPr/>
          <p:nvPr/>
        </p:nvSpPr>
        <p:spPr>
          <a:xfrm>
            <a:off x="1088214" y="2210053"/>
            <a:ext cx="3657600" cy="1398838"/>
          </a:xfrm>
          <a:prstGeom prst="rect">
            <a:avLst/>
          </a:prstGeom>
        </p:spPr>
        <p:txBody>
          <a:bodyPr wrap="square" lIns="68574" tIns="34287" rIns="68574" bIns="34287">
            <a:spAutoFit/>
          </a:bodyPr>
          <a:lstStyle/>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20+ years of success delivering complex business and technology solutions to Fortune 500 clients and other large organizations across multiple industries.</a:t>
            </a:r>
          </a:p>
          <a:p>
            <a:pPr marL="128588" indent="-128588">
              <a:lnSpc>
                <a:spcPct val="110000"/>
              </a:lnSpc>
              <a:buFont typeface="Arial" panose="020B0604020202020204" pitchFamily="34" charset="0"/>
              <a:buChar char="•"/>
            </a:pPr>
            <a:endParaRPr lang="en-US" sz="825" spc="-23" dirty="0">
              <a:solidFill>
                <a:schemeClr val="tx1">
                  <a:lumMod val="65000"/>
                  <a:lumOff val="35000"/>
                </a:schemeClr>
              </a:solidFill>
              <a:latin typeface="+mj-lt"/>
            </a:endParaRP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Exclusive focus for the past 10 years on Digital technology, including Digital Strategy, Content Management, and Web Development.</a:t>
            </a:r>
          </a:p>
          <a:p>
            <a:pPr>
              <a:lnSpc>
                <a:spcPct val="110000"/>
              </a:lnSpc>
            </a:pPr>
            <a:endParaRPr lang="en-US" sz="788" spc="-23" dirty="0">
              <a:solidFill>
                <a:schemeClr val="tx1">
                  <a:lumMod val="65000"/>
                  <a:lumOff val="35000"/>
                </a:schemeClr>
              </a:solidFill>
              <a:latin typeface="+mj-lt"/>
            </a:endParaRP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Before joining Cognizant, </a:t>
            </a:r>
            <a:r>
              <a:rPr lang="en-US" sz="788" spc="-23" dirty="0" err="1">
                <a:solidFill>
                  <a:schemeClr val="tx1">
                    <a:lumMod val="65000"/>
                    <a:lumOff val="35000"/>
                  </a:schemeClr>
                </a:solidFill>
                <a:latin typeface="+mj-lt"/>
              </a:rPr>
              <a:t>Rajan</a:t>
            </a:r>
            <a:r>
              <a:rPr lang="en-US" sz="788" spc="-23" dirty="0">
                <a:solidFill>
                  <a:schemeClr val="tx1">
                    <a:lumMod val="65000"/>
                    <a:lumOff val="35000"/>
                  </a:schemeClr>
                </a:solidFill>
                <a:latin typeface="+mj-lt"/>
              </a:rPr>
              <a:t> was a Principal Architect at Indian Based Technology Service Industry focusing on Content Management and Collaboration solutions.  </a:t>
            </a:r>
            <a:endParaRPr lang="en-US" sz="788" dirty="0">
              <a:solidFill>
                <a:schemeClr val="tx1">
                  <a:lumMod val="65000"/>
                  <a:lumOff val="35000"/>
                </a:schemeClr>
              </a:solidFill>
              <a:latin typeface="+mj-lt"/>
            </a:endParaRPr>
          </a:p>
          <a:p>
            <a:pPr marL="128588" indent="-128588">
              <a:lnSpc>
                <a:spcPct val="110000"/>
              </a:lnSpc>
              <a:buFont typeface="Arial" panose="020B0604020202020204" pitchFamily="34" charset="0"/>
              <a:buChar char="•"/>
            </a:pPr>
            <a:endParaRPr lang="en-US" sz="788" spc="-23" dirty="0">
              <a:solidFill>
                <a:schemeClr val="tx1">
                  <a:lumMod val="65000"/>
                  <a:lumOff val="35000"/>
                </a:schemeClr>
              </a:solidFill>
              <a:latin typeface="+mj-lt"/>
            </a:endParaRPr>
          </a:p>
        </p:txBody>
      </p:sp>
      <p:sp>
        <p:nvSpPr>
          <p:cNvPr id="5" name="TextBox 4"/>
          <p:cNvSpPr txBox="1"/>
          <p:nvPr/>
        </p:nvSpPr>
        <p:spPr>
          <a:xfrm>
            <a:off x="155158" y="4111335"/>
            <a:ext cx="828876" cy="123111"/>
          </a:xfrm>
          <a:prstGeom prst="rect">
            <a:avLst/>
          </a:prstGeom>
        </p:spPr>
        <p:txBody>
          <a:bodyPr wrap="square" lIns="0" tIns="0" rIns="0" bIns="0" rtlCol="0">
            <a:spAutoFit/>
          </a:bodyPr>
          <a:lstStyle/>
          <a:p>
            <a:pPr algn="r" defTabSz="685783">
              <a:defRPr/>
            </a:pPr>
            <a:r>
              <a:rPr lang="en-US" sz="800" b="1" dirty="0">
                <a:solidFill>
                  <a:srgbClr val="000000"/>
                </a:solidFill>
                <a:latin typeface="+mj-lt"/>
              </a:rPr>
              <a:t>EXPERTISE</a:t>
            </a:r>
          </a:p>
        </p:txBody>
      </p:sp>
      <p:sp>
        <p:nvSpPr>
          <p:cNvPr id="6" name="TextBox 5"/>
          <p:cNvSpPr txBox="1"/>
          <p:nvPr/>
        </p:nvSpPr>
        <p:spPr>
          <a:xfrm>
            <a:off x="1088215" y="3896763"/>
            <a:ext cx="3960290" cy="458966"/>
          </a:xfrm>
          <a:prstGeom prst="rect">
            <a:avLst/>
          </a:prstGeom>
          <a:noFill/>
        </p:spPr>
        <p:txBody>
          <a:bodyPr wrap="square" lIns="68574" tIns="34287" rIns="68574" bIns="34287" rtlCol="0">
            <a:spAutoFit/>
          </a:bodyPr>
          <a:lstStyle/>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Content Management Systems (Adobe, Vignette) </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Adobe Campaign Management</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 Portal (</a:t>
            </a:r>
            <a:r>
              <a:rPr lang="en-US" sz="788" spc="-23" dirty="0" err="1">
                <a:solidFill>
                  <a:schemeClr val="tx1">
                    <a:lumMod val="65000"/>
                    <a:lumOff val="35000"/>
                  </a:schemeClr>
                </a:solidFill>
                <a:latin typeface="+mj-lt"/>
              </a:rPr>
              <a:t>Epicentric</a:t>
            </a:r>
            <a:r>
              <a:rPr lang="en-US" sz="788" spc="-23" dirty="0">
                <a:solidFill>
                  <a:schemeClr val="tx1">
                    <a:lumMod val="65000"/>
                    <a:lumOff val="35000"/>
                  </a:schemeClr>
                </a:solidFill>
                <a:latin typeface="+mj-lt"/>
              </a:rPr>
              <a:t>, Vignette, </a:t>
            </a:r>
            <a:r>
              <a:rPr lang="en-US" sz="788" spc="-23" dirty="0" err="1">
                <a:solidFill>
                  <a:schemeClr val="tx1">
                    <a:lumMod val="65000"/>
                    <a:lumOff val="35000"/>
                  </a:schemeClr>
                </a:solidFill>
                <a:latin typeface="+mj-lt"/>
              </a:rPr>
              <a:t>OpenText</a:t>
            </a:r>
            <a:r>
              <a:rPr lang="en-US" sz="788" spc="-23" dirty="0">
                <a:solidFill>
                  <a:schemeClr val="tx1">
                    <a:lumMod val="65000"/>
                    <a:lumOff val="35000"/>
                  </a:schemeClr>
                </a:solidFill>
                <a:latin typeface="+mj-lt"/>
              </a:rPr>
              <a:t>). </a:t>
            </a:r>
          </a:p>
        </p:txBody>
      </p:sp>
      <p:sp>
        <p:nvSpPr>
          <p:cNvPr id="24" name="TextBox 23">
            <a:extLst>
              <a:ext uri="{FF2B5EF4-FFF2-40B4-BE49-F238E27FC236}">
                <a16:creationId xmlns:a16="http://schemas.microsoft.com/office/drawing/2014/main" id="{0B60C8C3-1BD4-3241-99D3-5904CCAC9D5D}"/>
              </a:ext>
            </a:extLst>
          </p:cNvPr>
          <p:cNvSpPr txBox="1"/>
          <p:nvPr/>
        </p:nvSpPr>
        <p:spPr>
          <a:xfrm>
            <a:off x="1088215" y="1620136"/>
            <a:ext cx="2919554" cy="353943"/>
          </a:xfrm>
          <a:prstGeom prst="rect">
            <a:avLst/>
          </a:prstGeom>
        </p:spPr>
        <p:txBody>
          <a:bodyPr wrap="square" lIns="0" tIns="0" rIns="0" bIns="0" rtlCol="0">
            <a:spAutoFit/>
          </a:bodyPr>
          <a:lstStyle/>
          <a:p>
            <a:pPr algn="ctr" defTabSz="685783">
              <a:defRPr/>
            </a:pPr>
            <a:r>
              <a:rPr lang="en-US" sz="1200" b="1" dirty="0">
                <a:latin typeface="+mj-lt"/>
                <a:cs typeface="Arial"/>
              </a:rPr>
              <a:t>RAJAN SANKAR</a:t>
            </a:r>
            <a:br>
              <a:rPr lang="en-US" sz="1200" dirty="0">
                <a:latin typeface="+mj-lt"/>
              </a:rPr>
            </a:br>
            <a:r>
              <a:rPr lang="en-US" sz="1100" dirty="0">
                <a:solidFill>
                  <a:srgbClr val="000000">
                    <a:lumMod val="65000"/>
                    <a:lumOff val="35000"/>
                  </a:srgbClr>
                </a:solidFill>
                <a:latin typeface="+mj-lt"/>
                <a:cs typeface="Calibri" panose="020F0502020204030204" pitchFamily="34" charset="0"/>
              </a:rPr>
              <a:t>US MULTI SOLUTION ARCHITECT</a:t>
            </a:r>
          </a:p>
        </p:txBody>
      </p:sp>
      <p:sp>
        <p:nvSpPr>
          <p:cNvPr id="26" name="TextBox 25"/>
          <p:cNvSpPr txBox="1"/>
          <p:nvPr/>
        </p:nvSpPr>
        <p:spPr>
          <a:xfrm>
            <a:off x="-375440" y="2583364"/>
            <a:ext cx="1359475" cy="123111"/>
          </a:xfrm>
          <a:prstGeom prst="rect">
            <a:avLst/>
          </a:prstGeom>
        </p:spPr>
        <p:txBody>
          <a:bodyPr wrap="square" lIns="0" tIns="0" rIns="0" bIns="0" rtlCol="0">
            <a:spAutoFit/>
          </a:bodyPr>
          <a:lstStyle/>
          <a:p>
            <a:pPr algn="r" defTabSz="685783">
              <a:defRPr/>
            </a:pPr>
            <a:r>
              <a:rPr lang="en-US" sz="800" b="1" dirty="0">
                <a:solidFill>
                  <a:srgbClr val="000000"/>
                </a:solidFill>
                <a:latin typeface="+mj-lt"/>
              </a:rPr>
              <a:t>BACKGROUND</a:t>
            </a:r>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a:xfrm>
            <a:off x="6743219" y="4810565"/>
            <a:ext cx="449162" cy="200055"/>
          </a:xfrm>
        </p:spPr>
        <p:txBody>
          <a:bodyPr/>
          <a:lstStyle/>
          <a:p>
            <a:pPr defTabSz="342892"/>
            <a:r>
              <a:rPr lang="en-US">
                <a:solidFill>
                  <a:srgbClr val="000000">
                    <a:lumMod val="50000"/>
                    <a:lumOff val="50000"/>
                  </a:srgbClr>
                </a:solidFill>
                <a:latin typeface="+mj-lt"/>
              </a:rPr>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a:xfrm>
            <a:off x="8735823" y="4810565"/>
            <a:ext cx="234360" cy="200055"/>
          </a:xfrm>
        </p:spPr>
        <p:txBody>
          <a:bodyPr/>
          <a:lstStyle/>
          <a:p>
            <a:pPr defTabSz="342892"/>
            <a:fld id="{CDEE2954-54E9-4846-B9AA-9D6731F553AF}" type="slidenum">
              <a:rPr lang="en-US">
                <a:solidFill>
                  <a:srgbClr val="000000">
                    <a:lumMod val="50000"/>
                    <a:lumOff val="50000"/>
                  </a:srgbClr>
                </a:solidFill>
                <a:latin typeface="+mj-lt"/>
              </a:rPr>
              <a:pPr defTabSz="342892"/>
              <a:t>39</a:t>
            </a:fld>
            <a:endParaRPr lang="en-US" dirty="0">
              <a:solidFill>
                <a:srgbClr val="000000">
                  <a:lumMod val="50000"/>
                  <a:lumOff val="50000"/>
                </a:srgbClr>
              </a:solidFill>
              <a:latin typeface="+mj-lt"/>
            </a:endParaRPr>
          </a:p>
        </p:txBody>
      </p:sp>
      <p:pic>
        <p:nvPicPr>
          <p:cNvPr id="15" name="Picture 3">
            <a:extLst>
              <a:ext uri="{FF2B5EF4-FFF2-40B4-BE49-F238E27FC236}">
                <a16:creationId xmlns:a16="http://schemas.microsoft.com/office/drawing/2014/main" id="{33249ACC-6D78-4ED5-8756-3E9949F1116F}"/>
              </a:ext>
            </a:extLst>
          </p:cNvPr>
          <p:cNvPicPr>
            <a:picLocks noChangeAspect="1"/>
          </p:cNvPicPr>
          <p:nvPr/>
        </p:nvPicPr>
        <p:blipFill rotWithShape="1">
          <a:blip r:embed="rId2" cstate="print">
            <a:grayscl/>
            <a:extLst>
              <a:ext uri="{28A0092B-C50C-407E-A947-70E740481C1C}">
                <a14:useLocalDpi xmlns:a14="http://schemas.microsoft.com/office/drawing/2010/main"/>
              </a:ext>
            </a:extLst>
          </a:blip>
          <a:srcRect b="-1"/>
          <a:stretch/>
        </p:blipFill>
        <p:spPr>
          <a:xfrm>
            <a:off x="2082250" y="619232"/>
            <a:ext cx="904590" cy="912114"/>
          </a:xfrm>
          <a:prstGeom prst="ellipse">
            <a:avLst/>
          </a:prstGeom>
        </p:spPr>
      </p:pic>
      <p:sp>
        <p:nvSpPr>
          <p:cNvPr id="16" name="Rectangle 15"/>
          <p:cNvSpPr/>
          <p:nvPr/>
        </p:nvSpPr>
        <p:spPr>
          <a:xfrm>
            <a:off x="5152684" y="2210053"/>
            <a:ext cx="3657600" cy="1162235"/>
          </a:xfrm>
          <a:prstGeom prst="rect">
            <a:avLst/>
          </a:prstGeom>
        </p:spPr>
        <p:txBody>
          <a:bodyPr wrap="square" lIns="68574" tIns="34287" rIns="68574" bIns="34287">
            <a:spAutoFit/>
          </a:bodyPr>
          <a:lstStyle/>
          <a:p>
            <a:pPr marL="128588" indent="-128588" defTabSz="457189">
              <a:buFont typeface="Arial" panose="020B0604020202020204" pitchFamily="34" charset="0"/>
              <a:buChar char="•"/>
              <a:defRPr/>
            </a:pPr>
            <a:r>
              <a:rPr lang="en-US" sz="788" dirty="0" err="1">
                <a:solidFill>
                  <a:schemeClr val="tx1">
                    <a:lumMod val="65000"/>
                    <a:lumOff val="35000"/>
                  </a:schemeClr>
                </a:solidFill>
                <a:latin typeface="+mj-lt"/>
              </a:rPr>
              <a:t>Tarun</a:t>
            </a:r>
            <a:r>
              <a:rPr lang="en-US" sz="788" dirty="0">
                <a:solidFill>
                  <a:schemeClr val="tx1">
                    <a:lumMod val="65000"/>
                    <a:lumOff val="35000"/>
                  </a:schemeClr>
                </a:solidFill>
                <a:latin typeface="+mj-lt"/>
              </a:rPr>
              <a:t> has 15+ years of experience years of Master Data Management Experience. Specializing in Data Quality, Data Governance, Customer Data Platform, Enterprise Architecture, Data Quality &amp; Master Data Management Strategy for Customer, Product, Vendor, Supplier, Location etc. </a:t>
            </a:r>
          </a:p>
          <a:p>
            <a:pPr marL="128588" indent="-128588" defTabSz="457189">
              <a:buFont typeface="Arial" panose="020B0604020202020204" pitchFamily="34" charset="0"/>
              <a:buChar char="•"/>
              <a:defRPr/>
            </a:pPr>
            <a:endParaRPr lang="en-US" sz="788" dirty="0">
              <a:solidFill>
                <a:schemeClr val="tx1">
                  <a:lumMod val="65000"/>
                  <a:lumOff val="35000"/>
                </a:schemeClr>
              </a:solidFill>
              <a:latin typeface="+mj-lt"/>
            </a:endParaRPr>
          </a:p>
          <a:p>
            <a:pPr marL="128588" indent="-128588" defTabSz="457189">
              <a:buFont typeface="Arial" panose="020B0604020202020204" pitchFamily="34" charset="0"/>
              <a:buChar char="•"/>
              <a:defRPr/>
            </a:pPr>
            <a:r>
              <a:rPr lang="en-US" sz="788" dirty="0" err="1">
                <a:solidFill>
                  <a:schemeClr val="tx1">
                    <a:lumMod val="65000"/>
                    <a:lumOff val="35000"/>
                  </a:schemeClr>
                </a:solidFill>
                <a:latin typeface="+mj-lt"/>
              </a:rPr>
              <a:t>Tarun</a:t>
            </a:r>
            <a:r>
              <a:rPr lang="en-US" sz="788" dirty="0">
                <a:solidFill>
                  <a:schemeClr val="tx1">
                    <a:lumMod val="65000"/>
                    <a:lumOff val="35000"/>
                  </a:schemeClr>
                </a:solidFill>
                <a:latin typeface="+mj-lt"/>
              </a:rPr>
              <a:t> is Bachelor’s degree in Information Technology. He is having Technical expertise on Informatica MDM – IDQ – EDC – Axon - PIM, </a:t>
            </a:r>
            <a:r>
              <a:rPr lang="en-US" sz="788" dirty="0" err="1">
                <a:solidFill>
                  <a:schemeClr val="tx1">
                    <a:lumMod val="65000"/>
                    <a:lumOff val="35000"/>
                  </a:schemeClr>
                </a:solidFill>
                <a:latin typeface="+mj-lt"/>
              </a:rPr>
              <a:t>Reltio</a:t>
            </a:r>
            <a:r>
              <a:rPr lang="en-US" sz="788" dirty="0">
                <a:solidFill>
                  <a:schemeClr val="tx1">
                    <a:lumMod val="65000"/>
                    <a:lumOff val="35000"/>
                  </a:schemeClr>
                </a:solidFill>
                <a:latin typeface="+mj-lt"/>
              </a:rPr>
              <a:t> etc.</a:t>
            </a:r>
          </a:p>
          <a:p>
            <a:pPr marL="128588" indent="-128588">
              <a:lnSpc>
                <a:spcPct val="110000"/>
              </a:lnSpc>
              <a:buFont typeface="Arial" panose="020B0604020202020204" pitchFamily="34" charset="0"/>
              <a:buChar char="•"/>
            </a:pPr>
            <a:endParaRPr lang="en-US" sz="788" spc="-23" dirty="0">
              <a:solidFill>
                <a:schemeClr val="tx1">
                  <a:lumMod val="65000"/>
                  <a:lumOff val="35000"/>
                </a:schemeClr>
              </a:solidFill>
              <a:latin typeface="+mj-lt"/>
            </a:endParaRPr>
          </a:p>
        </p:txBody>
      </p:sp>
      <p:sp>
        <p:nvSpPr>
          <p:cNvPr id="17" name="TextBox 16"/>
          <p:cNvSpPr txBox="1"/>
          <p:nvPr/>
        </p:nvSpPr>
        <p:spPr>
          <a:xfrm>
            <a:off x="5152684" y="3896763"/>
            <a:ext cx="3960290" cy="675500"/>
          </a:xfrm>
          <a:prstGeom prst="rect">
            <a:avLst/>
          </a:prstGeom>
          <a:noFill/>
        </p:spPr>
        <p:txBody>
          <a:bodyPr wrap="square" lIns="68574" tIns="34287" rIns="68574" bIns="34287" rtlCol="0">
            <a:spAutoFit/>
          </a:bodyPr>
          <a:lstStyle/>
          <a:p>
            <a:pPr marL="128588" indent="-128588">
              <a:buFont typeface="Wingdings" panose="05000000000000000000" pitchFamily="2" charset="2"/>
              <a:buChar char="§"/>
            </a:pPr>
            <a:r>
              <a:rPr lang="en-US" sz="788" dirty="0">
                <a:solidFill>
                  <a:schemeClr val="tx1">
                    <a:lumMod val="65000"/>
                    <a:lumOff val="35000"/>
                  </a:schemeClr>
                </a:solidFill>
                <a:latin typeface="+mj-lt"/>
              </a:rPr>
              <a:t>Technology Experience</a:t>
            </a:r>
          </a:p>
          <a:p>
            <a:pPr marL="128588" indent="-128588">
              <a:buFont typeface="Wingdings" panose="05000000000000000000" pitchFamily="2" charset="2"/>
              <a:buChar char="§"/>
            </a:pPr>
            <a:r>
              <a:rPr lang="en-US" sz="788" dirty="0">
                <a:solidFill>
                  <a:schemeClr val="tx1">
                    <a:lumMod val="65000"/>
                    <a:lumOff val="35000"/>
                  </a:schemeClr>
                </a:solidFill>
                <a:latin typeface="+mj-lt"/>
              </a:rPr>
              <a:t>Microsoft Dynamics AX ERP</a:t>
            </a:r>
          </a:p>
          <a:p>
            <a:pPr marL="128588" indent="-128588">
              <a:buFont typeface="Wingdings" panose="05000000000000000000" pitchFamily="2" charset="2"/>
              <a:buChar char="§"/>
            </a:pPr>
            <a:r>
              <a:rPr lang="en-US" sz="788" dirty="0">
                <a:solidFill>
                  <a:schemeClr val="tx1">
                    <a:lumMod val="65000"/>
                    <a:lumOff val="35000"/>
                  </a:schemeClr>
                </a:solidFill>
                <a:latin typeface="+mj-lt"/>
              </a:rPr>
              <a:t>Microsoft Dynamics NAV ERP</a:t>
            </a:r>
          </a:p>
          <a:p>
            <a:pPr marL="128588" indent="-128588">
              <a:buFont typeface="Wingdings" panose="05000000000000000000" pitchFamily="2" charset="2"/>
              <a:buChar char="§"/>
            </a:pPr>
            <a:r>
              <a:rPr lang="en-US" sz="788" dirty="0">
                <a:solidFill>
                  <a:schemeClr val="tx1">
                    <a:lumMod val="65000"/>
                    <a:lumOff val="35000"/>
                  </a:schemeClr>
                </a:solidFill>
                <a:latin typeface="+mj-lt"/>
              </a:rPr>
              <a:t>ERP Implementations</a:t>
            </a:r>
          </a:p>
          <a:p>
            <a:pPr marL="128588" indent="-128588">
              <a:buFont typeface="Wingdings" panose="05000000000000000000" pitchFamily="2" charset="2"/>
              <a:buChar char="§"/>
            </a:pPr>
            <a:r>
              <a:rPr lang="en-US" sz="788" dirty="0">
                <a:solidFill>
                  <a:schemeClr val="tx1">
                    <a:lumMod val="65000"/>
                    <a:lumOff val="35000"/>
                  </a:schemeClr>
                </a:solidFill>
                <a:latin typeface="+mj-lt"/>
              </a:rPr>
              <a:t>Six Sigma</a:t>
            </a:r>
            <a:r>
              <a:rPr lang="en-US" sz="788" spc="-23" dirty="0">
                <a:solidFill>
                  <a:schemeClr val="tx1">
                    <a:lumMod val="65000"/>
                    <a:lumOff val="35000"/>
                  </a:schemeClr>
                </a:solidFill>
                <a:latin typeface="+mj-lt"/>
              </a:rPr>
              <a:t> </a:t>
            </a:r>
          </a:p>
        </p:txBody>
      </p:sp>
      <p:sp>
        <p:nvSpPr>
          <p:cNvPr id="18" name="TextBox 17">
            <a:extLst>
              <a:ext uri="{FF2B5EF4-FFF2-40B4-BE49-F238E27FC236}">
                <a16:creationId xmlns:a16="http://schemas.microsoft.com/office/drawing/2014/main" id="{0B60C8C3-1BD4-3241-99D3-5904CCAC9D5D}"/>
              </a:ext>
            </a:extLst>
          </p:cNvPr>
          <p:cNvSpPr txBox="1"/>
          <p:nvPr/>
        </p:nvSpPr>
        <p:spPr>
          <a:xfrm>
            <a:off x="5152685" y="1620135"/>
            <a:ext cx="2919554" cy="354392"/>
          </a:xfrm>
          <a:prstGeom prst="rect">
            <a:avLst/>
          </a:prstGeom>
        </p:spPr>
        <p:txBody>
          <a:bodyPr wrap="square" lIns="0" tIns="0" rIns="0" bIns="0" rtlCol="0">
            <a:spAutoFit/>
          </a:bodyPr>
          <a:lstStyle/>
          <a:p>
            <a:pPr algn="ctr" defTabSz="685783">
              <a:defRPr/>
            </a:pPr>
            <a:r>
              <a:rPr lang="en-US" sz="1200" b="1" dirty="0">
                <a:latin typeface="+mj-lt"/>
              </a:rPr>
              <a:t>TARUN SAHA</a:t>
            </a:r>
          </a:p>
          <a:p>
            <a:pPr algn="ctr" defTabSz="685783">
              <a:defRPr/>
            </a:pPr>
            <a:r>
              <a:rPr lang="en-US" sz="1103" dirty="0">
                <a:solidFill>
                  <a:schemeClr val="tx1">
                    <a:lumMod val="65000"/>
                    <a:lumOff val="35000"/>
                  </a:schemeClr>
                </a:solidFill>
                <a:latin typeface="+mj-lt"/>
              </a:rPr>
              <a:t>CDP ARCHITECT</a:t>
            </a:r>
            <a:endParaRPr lang="en-US" sz="1103" b="1" dirty="0">
              <a:solidFill>
                <a:schemeClr val="tx1">
                  <a:lumMod val="65000"/>
                  <a:lumOff val="35000"/>
                </a:schemeClr>
              </a:solidFill>
              <a:latin typeface="+mj-lt"/>
              <a:cs typeface="Calibri" panose="020F0502020204030204" pitchFamily="34" charset="0"/>
            </a:endParaRPr>
          </a:p>
        </p:txBody>
      </p:sp>
      <p:pic>
        <p:nvPicPr>
          <p:cNvPr id="20" name="Picture 19"/>
          <p:cNvPicPr>
            <a:picLocks noChangeAspect="1"/>
          </p:cNvPicPr>
          <p:nvPr/>
        </p:nvPicPr>
        <p:blipFill rotWithShape="1">
          <a:blip r:embed="rId3" cstate="print">
            <a:grayscl/>
            <a:extLst>
              <a:ext uri="{28A0092B-C50C-407E-A947-70E740481C1C}">
                <a14:useLocalDpi xmlns:a14="http://schemas.microsoft.com/office/drawing/2010/main"/>
              </a:ext>
            </a:extLst>
          </a:blip>
          <a:srcRect/>
          <a:stretch/>
        </p:blipFill>
        <p:spPr>
          <a:xfrm>
            <a:off x="6157572" y="619232"/>
            <a:ext cx="909778" cy="912114"/>
          </a:xfrm>
          <a:prstGeom prst="ellipse">
            <a:avLst/>
          </a:prstGeom>
        </p:spPr>
      </p:pic>
    </p:spTree>
    <p:extLst>
      <p:ext uri="{BB962C8B-B14F-4D97-AF65-F5344CB8AC3E}">
        <p14:creationId xmlns:p14="http://schemas.microsoft.com/office/powerpoint/2010/main" val="316988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FE4F92-F9BE-6042-BBB3-70B4C5B1A04B}"/>
              </a:ext>
            </a:extLst>
          </p:cNvPr>
          <p:cNvSpPr>
            <a:spLocks noGrp="1"/>
          </p:cNvSpPr>
          <p:nvPr>
            <p:ph type="title"/>
          </p:nvPr>
        </p:nvSpPr>
        <p:spPr/>
        <p:txBody>
          <a:bodyPr/>
          <a:lstStyle/>
          <a:p>
            <a:r>
              <a:rPr lang="en-US" dirty="0"/>
              <a:t>Setting the Context</a:t>
            </a:r>
          </a:p>
        </p:txBody>
      </p:sp>
      <p:sp>
        <p:nvSpPr>
          <p:cNvPr id="2" name="Footer Placeholder 1">
            <a:extLst>
              <a:ext uri="{FF2B5EF4-FFF2-40B4-BE49-F238E27FC236}">
                <a16:creationId xmlns:a16="http://schemas.microsoft.com/office/drawing/2014/main" id="{56754AA7-74C3-E144-A609-0613B27EF5B4}"/>
              </a:ext>
            </a:extLst>
          </p:cNvPr>
          <p:cNvSpPr>
            <a:spLocks noGrp="1"/>
          </p:cNvSpPr>
          <p:nvPr>
            <p:ph type="ftr" sz="quarter" idx="10"/>
          </p:nvPr>
        </p:nvSpPr>
        <p:spPr/>
        <p:txBody>
          <a:bodyPr/>
          <a:lstStyle/>
          <a:p>
            <a:r>
              <a:rPr lang="en-US"/>
              <a:t>© 2020</a:t>
            </a:r>
            <a:endParaRPr lang="en-US" dirty="0"/>
          </a:p>
        </p:txBody>
      </p:sp>
      <p:sp>
        <p:nvSpPr>
          <p:cNvPr id="6" name="Slide Number Placeholder 5">
            <a:extLst>
              <a:ext uri="{FF2B5EF4-FFF2-40B4-BE49-F238E27FC236}">
                <a16:creationId xmlns:a16="http://schemas.microsoft.com/office/drawing/2014/main" id="{46D2A477-36E9-9342-B071-74DADC866198}"/>
              </a:ext>
            </a:extLst>
          </p:cNvPr>
          <p:cNvSpPr>
            <a:spLocks noGrp="1"/>
          </p:cNvSpPr>
          <p:nvPr>
            <p:ph type="sldNum" sz="quarter" idx="11"/>
          </p:nvPr>
        </p:nvSpPr>
        <p:spPr/>
        <p:txBody>
          <a:bodyPr/>
          <a:lstStyle/>
          <a:p>
            <a:fld id="{CDEE2954-54E9-4846-B9AA-9D6731F553AF}" type="slidenum">
              <a:rPr lang="en-US" smtClean="0"/>
              <a:pPr/>
              <a:t>4</a:t>
            </a:fld>
            <a:endParaRPr lang="en-US" dirty="0"/>
          </a:p>
        </p:txBody>
      </p:sp>
    </p:spTree>
    <p:extLst>
      <p:ext uri="{BB962C8B-B14F-4D97-AF65-F5344CB8AC3E}">
        <p14:creationId xmlns:p14="http://schemas.microsoft.com/office/powerpoint/2010/main" val="24401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day 1 team profiles</a:t>
            </a:r>
            <a:endParaRPr lang="en-US" dirty="0">
              <a:latin typeface="+mj-lt"/>
            </a:endParaRPr>
          </a:p>
        </p:txBody>
      </p:sp>
      <p:sp>
        <p:nvSpPr>
          <p:cNvPr id="3" name="Rectangle 2"/>
          <p:cNvSpPr/>
          <p:nvPr/>
        </p:nvSpPr>
        <p:spPr>
          <a:xfrm>
            <a:off x="1088214" y="2210053"/>
            <a:ext cx="3657600" cy="1392555"/>
          </a:xfrm>
          <a:prstGeom prst="rect">
            <a:avLst/>
          </a:prstGeom>
        </p:spPr>
        <p:txBody>
          <a:bodyPr wrap="square" lIns="68574" tIns="34287" rIns="68574" bIns="34287">
            <a:spAutoFit/>
          </a:bodyPr>
          <a:lstStyle/>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20+ years of experience in marketing and IT consulting </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Strategy consultant focused on digital content &amp; asset management, omnichannel user experience and e-commerce. Keisha has experience working as a functional SME, Business Analyst, Product Owner and Project Manager. </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Experienced in Adobe AEM, DAM and Campaign</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Education: MBA, University of Florida, Strategy</a:t>
            </a:r>
            <a:br>
              <a:rPr lang="en-US" sz="788" spc="-23" dirty="0">
                <a:solidFill>
                  <a:schemeClr val="tx1">
                    <a:lumMod val="65000"/>
                    <a:lumOff val="35000"/>
                  </a:schemeClr>
                </a:solidFill>
                <a:latin typeface="+mj-lt"/>
              </a:rPr>
            </a:br>
            <a:r>
              <a:rPr lang="en-US" sz="788" spc="-23" dirty="0">
                <a:solidFill>
                  <a:schemeClr val="tx1">
                    <a:lumMod val="65000"/>
                    <a:lumOff val="35000"/>
                  </a:schemeClr>
                </a:solidFill>
                <a:latin typeface="+mj-lt"/>
              </a:rPr>
              <a:t>BSFS, Georgetown University, International Political Economy &amp; Latin American Studies</a:t>
            </a:r>
          </a:p>
          <a:p>
            <a:pPr>
              <a:lnSpc>
                <a:spcPct val="110000"/>
              </a:lnSpc>
            </a:pPr>
            <a:endParaRPr lang="en-US" sz="788" dirty="0">
              <a:solidFill>
                <a:schemeClr val="tx1">
                  <a:lumMod val="65000"/>
                  <a:lumOff val="35000"/>
                </a:schemeClr>
              </a:solidFill>
              <a:latin typeface="+mj-lt"/>
            </a:endParaRPr>
          </a:p>
          <a:p>
            <a:pPr marL="128588" indent="-128588">
              <a:lnSpc>
                <a:spcPct val="110000"/>
              </a:lnSpc>
              <a:buFont typeface="Arial" panose="020B0604020202020204" pitchFamily="34" charset="0"/>
              <a:buChar char="•"/>
            </a:pPr>
            <a:endParaRPr lang="en-US" sz="788" spc="-23" dirty="0">
              <a:solidFill>
                <a:schemeClr val="tx1">
                  <a:lumMod val="65000"/>
                  <a:lumOff val="35000"/>
                </a:schemeClr>
              </a:solidFill>
              <a:latin typeface="+mj-lt"/>
            </a:endParaRPr>
          </a:p>
        </p:txBody>
      </p:sp>
      <p:sp>
        <p:nvSpPr>
          <p:cNvPr id="5" name="TextBox 4"/>
          <p:cNvSpPr txBox="1"/>
          <p:nvPr/>
        </p:nvSpPr>
        <p:spPr>
          <a:xfrm>
            <a:off x="155158" y="4111335"/>
            <a:ext cx="828876" cy="123111"/>
          </a:xfrm>
          <a:prstGeom prst="rect">
            <a:avLst/>
          </a:prstGeom>
        </p:spPr>
        <p:txBody>
          <a:bodyPr wrap="square" lIns="0" tIns="0" rIns="0" bIns="0" rtlCol="0">
            <a:spAutoFit/>
          </a:bodyPr>
          <a:lstStyle/>
          <a:p>
            <a:pPr algn="r" defTabSz="685783">
              <a:defRPr/>
            </a:pPr>
            <a:r>
              <a:rPr lang="en-US" sz="800" b="1" dirty="0">
                <a:solidFill>
                  <a:srgbClr val="000000"/>
                </a:solidFill>
                <a:latin typeface="+mj-lt"/>
              </a:rPr>
              <a:t>EXPERTISE</a:t>
            </a:r>
          </a:p>
        </p:txBody>
      </p:sp>
      <p:sp>
        <p:nvSpPr>
          <p:cNvPr id="6" name="TextBox 5"/>
          <p:cNvSpPr txBox="1"/>
          <p:nvPr/>
        </p:nvSpPr>
        <p:spPr>
          <a:xfrm>
            <a:off x="1088215" y="3896763"/>
            <a:ext cx="3960290" cy="1392555"/>
          </a:xfrm>
          <a:prstGeom prst="rect">
            <a:avLst/>
          </a:prstGeom>
          <a:noFill/>
        </p:spPr>
        <p:txBody>
          <a:bodyPr wrap="square" lIns="68574" tIns="34287" rIns="68574" bIns="34287" rtlCol="0">
            <a:spAutoFit/>
          </a:bodyPr>
          <a:lstStyle/>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Digital Asset Management </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Business Analysis</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Marketing Operations</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Digital Strategy</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Content Management</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Omni-Channel Marketing</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E-commerce</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UX &amp; Customer Journey Mapping</a:t>
            </a:r>
          </a:p>
          <a:p>
            <a:pPr marL="128588" indent="-128588">
              <a:lnSpc>
                <a:spcPct val="110000"/>
              </a:lnSpc>
              <a:buFont typeface="Arial" panose="020B0604020202020204" pitchFamily="34" charset="0"/>
              <a:buChar char="•"/>
            </a:pPr>
            <a:endParaRPr lang="en-US" sz="788" spc="-23" dirty="0">
              <a:solidFill>
                <a:schemeClr val="tx1">
                  <a:lumMod val="65000"/>
                  <a:lumOff val="35000"/>
                </a:schemeClr>
              </a:solidFill>
              <a:latin typeface="+mj-lt"/>
            </a:endParaRPr>
          </a:p>
          <a:p>
            <a:pPr marL="128588" indent="-128588">
              <a:lnSpc>
                <a:spcPct val="110000"/>
              </a:lnSpc>
              <a:buFont typeface="Arial" panose="020B0604020202020204" pitchFamily="34" charset="0"/>
              <a:buChar char="•"/>
            </a:pPr>
            <a:endParaRPr lang="en-US" sz="788" spc="-23" dirty="0">
              <a:solidFill>
                <a:schemeClr val="tx1">
                  <a:lumMod val="65000"/>
                  <a:lumOff val="35000"/>
                </a:schemeClr>
              </a:solidFill>
              <a:latin typeface="+mj-lt"/>
            </a:endParaRPr>
          </a:p>
        </p:txBody>
      </p:sp>
      <p:sp>
        <p:nvSpPr>
          <p:cNvPr id="24" name="TextBox 23">
            <a:extLst>
              <a:ext uri="{FF2B5EF4-FFF2-40B4-BE49-F238E27FC236}">
                <a16:creationId xmlns:a16="http://schemas.microsoft.com/office/drawing/2014/main" id="{0B60C8C3-1BD4-3241-99D3-5904CCAC9D5D}"/>
              </a:ext>
            </a:extLst>
          </p:cNvPr>
          <p:cNvSpPr txBox="1"/>
          <p:nvPr/>
        </p:nvSpPr>
        <p:spPr>
          <a:xfrm>
            <a:off x="1088215" y="1620136"/>
            <a:ext cx="2919554" cy="353943"/>
          </a:xfrm>
          <a:prstGeom prst="rect">
            <a:avLst/>
          </a:prstGeom>
        </p:spPr>
        <p:txBody>
          <a:bodyPr wrap="square" lIns="0" tIns="0" rIns="0" bIns="0" rtlCol="0">
            <a:spAutoFit/>
          </a:bodyPr>
          <a:lstStyle/>
          <a:p>
            <a:pPr algn="ctr" defTabSz="685783">
              <a:defRPr/>
            </a:pPr>
            <a:r>
              <a:rPr lang="en-US" sz="1200" b="1" dirty="0">
                <a:latin typeface="+mj-lt"/>
                <a:cs typeface="Arial"/>
              </a:rPr>
              <a:t>KEISHA KNIGHT</a:t>
            </a:r>
            <a:br>
              <a:rPr lang="en-US" sz="1200" dirty="0">
                <a:latin typeface="+mj-lt"/>
              </a:rPr>
            </a:br>
            <a:r>
              <a:rPr lang="en-US" sz="1100" dirty="0">
                <a:solidFill>
                  <a:srgbClr val="000000">
                    <a:lumMod val="65000"/>
                    <a:lumOff val="35000"/>
                  </a:srgbClr>
                </a:solidFill>
                <a:latin typeface="+mj-lt"/>
                <a:cs typeface="Calibri" panose="020F0502020204030204" pitchFamily="34" charset="0"/>
              </a:rPr>
              <a:t>ADOBE FUNCTIONAL CONSULTANT</a:t>
            </a:r>
          </a:p>
        </p:txBody>
      </p:sp>
      <p:sp>
        <p:nvSpPr>
          <p:cNvPr id="26" name="TextBox 25"/>
          <p:cNvSpPr txBox="1"/>
          <p:nvPr/>
        </p:nvSpPr>
        <p:spPr>
          <a:xfrm>
            <a:off x="-375440" y="2583364"/>
            <a:ext cx="1359475" cy="123111"/>
          </a:xfrm>
          <a:prstGeom prst="rect">
            <a:avLst/>
          </a:prstGeom>
        </p:spPr>
        <p:txBody>
          <a:bodyPr wrap="square" lIns="0" tIns="0" rIns="0" bIns="0" rtlCol="0">
            <a:spAutoFit/>
          </a:bodyPr>
          <a:lstStyle/>
          <a:p>
            <a:pPr algn="r" defTabSz="685783">
              <a:defRPr/>
            </a:pPr>
            <a:r>
              <a:rPr lang="en-US" sz="800" b="1" dirty="0">
                <a:solidFill>
                  <a:srgbClr val="000000"/>
                </a:solidFill>
                <a:latin typeface="+mj-lt"/>
              </a:rPr>
              <a:t>BACKGROUND</a:t>
            </a:r>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a:xfrm>
            <a:off x="6743219" y="4810565"/>
            <a:ext cx="449162" cy="200055"/>
          </a:xfrm>
        </p:spPr>
        <p:txBody>
          <a:bodyPr/>
          <a:lstStyle/>
          <a:p>
            <a:pPr defTabSz="342892"/>
            <a:r>
              <a:rPr lang="en-US">
                <a:solidFill>
                  <a:srgbClr val="000000">
                    <a:lumMod val="50000"/>
                    <a:lumOff val="50000"/>
                  </a:srgbClr>
                </a:solidFill>
                <a:latin typeface="+mj-lt"/>
              </a:rPr>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a:xfrm>
            <a:off x="8735823" y="4810565"/>
            <a:ext cx="234360" cy="200055"/>
          </a:xfrm>
        </p:spPr>
        <p:txBody>
          <a:bodyPr/>
          <a:lstStyle/>
          <a:p>
            <a:pPr defTabSz="342892"/>
            <a:fld id="{CDEE2954-54E9-4846-B9AA-9D6731F553AF}" type="slidenum">
              <a:rPr lang="en-US">
                <a:solidFill>
                  <a:srgbClr val="000000">
                    <a:lumMod val="50000"/>
                    <a:lumOff val="50000"/>
                  </a:srgbClr>
                </a:solidFill>
                <a:latin typeface="+mj-lt"/>
              </a:rPr>
              <a:pPr defTabSz="342892"/>
              <a:t>40</a:t>
            </a:fld>
            <a:endParaRPr lang="en-US" dirty="0">
              <a:solidFill>
                <a:srgbClr val="000000">
                  <a:lumMod val="50000"/>
                  <a:lumOff val="50000"/>
                </a:srgbClr>
              </a:solidFill>
              <a:latin typeface="+mj-lt"/>
            </a:endParaRPr>
          </a:p>
        </p:txBody>
      </p:sp>
      <p:sp>
        <p:nvSpPr>
          <p:cNvPr id="16" name="Rectangle 15"/>
          <p:cNvSpPr/>
          <p:nvPr/>
        </p:nvSpPr>
        <p:spPr>
          <a:xfrm>
            <a:off x="5152684" y="2210053"/>
            <a:ext cx="3657600" cy="1768491"/>
          </a:xfrm>
          <a:prstGeom prst="rect">
            <a:avLst/>
          </a:prstGeom>
        </p:spPr>
        <p:txBody>
          <a:bodyPr wrap="square" lIns="68574" tIns="34287" rIns="68574" bIns="34287">
            <a:spAutoFit/>
          </a:bodyPr>
          <a:lstStyle/>
          <a:p>
            <a:pPr marL="128588" indent="-128588" defTabSz="457189">
              <a:buFont typeface="Arial" panose="020B0604020202020204" pitchFamily="34" charset="0"/>
              <a:buChar char="•"/>
              <a:defRPr/>
            </a:pPr>
            <a:r>
              <a:rPr lang="en-US" sz="788" dirty="0">
                <a:solidFill>
                  <a:schemeClr val="tx1">
                    <a:lumMod val="65000"/>
                    <a:lumOff val="35000"/>
                  </a:schemeClr>
                </a:solidFill>
                <a:latin typeface="+mj-lt"/>
              </a:rPr>
              <a:t>15+ years of experience in Solution Architecture, Design with various DAM implementations, Expertise in application integrations with DAM ,program management and onsite-offshore delivery models. </a:t>
            </a:r>
          </a:p>
          <a:p>
            <a:pPr marL="128588" indent="-128588" defTabSz="457189">
              <a:buFont typeface="Arial" panose="020B0604020202020204" pitchFamily="34" charset="0"/>
              <a:buChar char="•"/>
              <a:defRPr/>
            </a:pPr>
            <a:r>
              <a:rPr lang="en-US" sz="788" dirty="0">
                <a:solidFill>
                  <a:schemeClr val="tx1">
                    <a:lumMod val="65000"/>
                    <a:lumOff val="35000"/>
                  </a:schemeClr>
                </a:solidFill>
                <a:latin typeface="+mj-lt"/>
              </a:rPr>
              <a:t>Experienced professional in Cloud Based Architecture(AWS) and Design for DAM implementation using SaaS Model.</a:t>
            </a:r>
          </a:p>
          <a:p>
            <a:pPr marL="128588" indent="-128588" defTabSz="457189">
              <a:buFont typeface="Arial" panose="020B0604020202020204" pitchFamily="34" charset="0"/>
              <a:buChar char="•"/>
              <a:defRPr/>
            </a:pPr>
            <a:r>
              <a:rPr lang="en-US" sz="788" dirty="0">
                <a:solidFill>
                  <a:schemeClr val="tx1">
                    <a:lumMod val="65000"/>
                    <a:lumOff val="35000"/>
                  </a:schemeClr>
                </a:solidFill>
                <a:latin typeface="+mj-lt"/>
              </a:rPr>
              <a:t>Experienced professional in Requirements Analysis, solution architecture/design ,data migration, data analytics, data modelling.</a:t>
            </a:r>
          </a:p>
          <a:p>
            <a:pPr marL="128588" indent="-128588" defTabSz="457189">
              <a:buFont typeface="Arial" panose="020B0604020202020204" pitchFamily="34" charset="0"/>
              <a:buChar char="•"/>
              <a:defRPr/>
            </a:pPr>
            <a:r>
              <a:rPr lang="en-US" sz="788" dirty="0">
                <a:solidFill>
                  <a:schemeClr val="tx1">
                    <a:lumMod val="65000"/>
                    <a:lumOff val="35000"/>
                  </a:schemeClr>
                </a:solidFill>
                <a:latin typeface="+mj-lt"/>
              </a:rPr>
              <a:t>Domain knowledge in  Media/Entertainment, Publishing, Supply Chain and logistics , Manufacturing, Consumer  Goods, Retail Industries.</a:t>
            </a:r>
          </a:p>
          <a:p>
            <a:pPr marL="128588" indent="-128588" defTabSz="457189">
              <a:buFont typeface="Arial" panose="020B0604020202020204" pitchFamily="34" charset="0"/>
              <a:buChar char="•"/>
              <a:defRPr/>
            </a:pPr>
            <a:r>
              <a:rPr lang="en-US" sz="788" dirty="0">
                <a:solidFill>
                  <a:schemeClr val="tx1">
                    <a:lumMod val="65000"/>
                    <a:lumOff val="35000"/>
                  </a:schemeClr>
                </a:solidFill>
                <a:latin typeface="+mj-lt"/>
              </a:rPr>
              <a:t>Certifications: Adobe AEM Architect 6.x, Oracle Java Certified, Digital Marketing Certified Associate and </a:t>
            </a:r>
            <a:r>
              <a:rPr lang="en-US" sz="788" dirty="0" err="1">
                <a:solidFill>
                  <a:schemeClr val="tx1">
                    <a:lumMod val="65000"/>
                    <a:lumOff val="35000"/>
                  </a:schemeClr>
                </a:solidFill>
                <a:latin typeface="+mj-lt"/>
              </a:rPr>
              <a:t>Nuxeo</a:t>
            </a:r>
            <a:r>
              <a:rPr lang="en-US" sz="788" dirty="0">
                <a:solidFill>
                  <a:schemeClr val="tx1">
                    <a:lumMod val="65000"/>
                    <a:lumOff val="35000"/>
                  </a:schemeClr>
                </a:solidFill>
                <a:latin typeface="+mj-lt"/>
              </a:rPr>
              <a:t> </a:t>
            </a:r>
          </a:p>
          <a:p>
            <a:pPr marL="128588" indent="-128588" defTabSz="457189">
              <a:buFont typeface="Arial" panose="020B0604020202020204" pitchFamily="34" charset="0"/>
              <a:buChar char="•"/>
              <a:defRPr/>
            </a:pPr>
            <a:endParaRPr lang="en-US" sz="788" dirty="0">
              <a:solidFill>
                <a:schemeClr val="tx1">
                  <a:lumMod val="65000"/>
                  <a:lumOff val="35000"/>
                </a:schemeClr>
              </a:solidFill>
              <a:latin typeface="+mj-lt"/>
            </a:endParaRPr>
          </a:p>
          <a:p>
            <a:pPr marL="128588" indent="-128588" defTabSz="457189">
              <a:buFont typeface="Arial" panose="020B0604020202020204" pitchFamily="34" charset="0"/>
              <a:buChar char="•"/>
              <a:defRPr/>
            </a:pPr>
            <a:endParaRPr lang="en-US" sz="788" dirty="0">
              <a:solidFill>
                <a:schemeClr val="tx1">
                  <a:lumMod val="65000"/>
                  <a:lumOff val="35000"/>
                </a:schemeClr>
              </a:solidFill>
              <a:latin typeface="+mj-lt"/>
            </a:endParaRPr>
          </a:p>
          <a:p>
            <a:pPr marL="128588" indent="-128588">
              <a:lnSpc>
                <a:spcPct val="110000"/>
              </a:lnSpc>
              <a:buFont typeface="Arial" panose="020B0604020202020204" pitchFamily="34" charset="0"/>
              <a:buChar char="•"/>
            </a:pPr>
            <a:endParaRPr lang="en-US" sz="788" spc="-23" dirty="0">
              <a:solidFill>
                <a:schemeClr val="tx1">
                  <a:lumMod val="65000"/>
                  <a:lumOff val="35000"/>
                </a:schemeClr>
              </a:solidFill>
              <a:latin typeface="+mj-lt"/>
            </a:endParaRPr>
          </a:p>
        </p:txBody>
      </p:sp>
      <p:sp>
        <p:nvSpPr>
          <p:cNvPr id="17" name="TextBox 16"/>
          <p:cNvSpPr txBox="1"/>
          <p:nvPr/>
        </p:nvSpPr>
        <p:spPr>
          <a:xfrm>
            <a:off x="5152684" y="3896763"/>
            <a:ext cx="3960290" cy="796751"/>
          </a:xfrm>
          <a:prstGeom prst="rect">
            <a:avLst/>
          </a:prstGeom>
          <a:noFill/>
        </p:spPr>
        <p:txBody>
          <a:bodyPr wrap="square" lIns="68574" tIns="34287" rIns="68574" bIns="34287" rtlCol="0">
            <a:spAutoFit/>
          </a:bodyPr>
          <a:lstStyle/>
          <a:p>
            <a:pPr marL="128588" indent="-128588">
              <a:buFont typeface="Wingdings" panose="05000000000000000000" pitchFamily="2" charset="2"/>
              <a:buChar char="§"/>
            </a:pPr>
            <a:r>
              <a:rPr lang="en-US" sz="788" dirty="0">
                <a:solidFill>
                  <a:schemeClr val="tx1">
                    <a:lumMod val="65000"/>
                    <a:lumOff val="35000"/>
                  </a:schemeClr>
                </a:solidFill>
                <a:latin typeface="+mj-lt"/>
              </a:rPr>
              <a:t>Digital Asset Management</a:t>
            </a:r>
          </a:p>
          <a:p>
            <a:pPr marL="128588" indent="-128588">
              <a:buFont typeface="Wingdings" panose="05000000000000000000" pitchFamily="2" charset="2"/>
              <a:buChar char="§"/>
            </a:pPr>
            <a:r>
              <a:rPr lang="en-US" sz="788" dirty="0">
                <a:solidFill>
                  <a:schemeClr val="tx1">
                    <a:lumMod val="65000"/>
                    <a:lumOff val="35000"/>
                  </a:schemeClr>
                </a:solidFill>
                <a:latin typeface="+mj-lt"/>
              </a:rPr>
              <a:t>Cloud Based Architecture</a:t>
            </a:r>
          </a:p>
          <a:p>
            <a:pPr marL="128588" indent="-128588">
              <a:buFont typeface="Wingdings" panose="05000000000000000000" pitchFamily="2" charset="2"/>
              <a:buChar char="§"/>
            </a:pPr>
            <a:r>
              <a:rPr lang="en-US" sz="788" dirty="0">
                <a:solidFill>
                  <a:schemeClr val="tx1">
                    <a:lumMod val="65000"/>
                    <a:lumOff val="35000"/>
                  </a:schemeClr>
                </a:solidFill>
                <a:latin typeface="+mj-lt"/>
              </a:rPr>
              <a:t>Requirements analytics</a:t>
            </a:r>
          </a:p>
          <a:p>
            <a:pPr marL="128588" indent="-128588">
              <a:buFont typeface="Wingdings" panose="05000000000000000000" pitchFamily="2" charset="2"/>
              <a:buChar char="§"/>
            </a:pPr>
            <a:r>
              <a:rPr lang="en-US" sz="788" dirty="0">
                <a:solidFill>
                  <a:schemeClr val="tx1">
                    <a:lumMod val="65000"/>
                    <a:lumOff val="35000"/>
                  </a:schemeClr>
                </a:solidFill>
                <a:latin typeface="+mj-lt"/>
              </a:rPr>
              <a:t>Data modelling</a:t>
            </a:r>
          </a:p>
          <a:p>
            <a:pPr marL="128588" indent="-128588">
              <a:buFont typeface="Wingdings" panose="05000000000000000000" pitchFamily="2" charset="2"/>
              <a:buChar char="§"/>
            </a:pPr>
            <a:endParaRPr lang="en-US" sz="788" dirty="0">
              <a:solidFill>
                <a:schemeClr val="tx1">
                  <a:lumMod val="65000"/>
                  <a:lumOff val="35000"/>
                </a:schemeClr>
              </a:solidFill>
              <a:latin typeface="+mj-lt"/>
            </a:endParaRPr>
          </a:p>
          <a:p>
            <a:pPr marL="128588" indent="-128588">
              <a:buFont typeface="Wingdings" panose="05000000000000000000" pitchFamily="2" charset="2"/>
              <a:buChar char="§"/>
            </a:pPr>
            <a:endParaRPr lang="en-US" sz="788" spc="-23" dirty="0">
              <a:solidFill>
                <a:schemeClr val="tx1">
                  <a:lumMod val="65000"/>
                  <a:lumOff val="35000"/>
                </a:schemeClr>
              </a:solidFill>
              <a:latin typeface="+mj-lt"/>
            </a:endParaRPr>
          </a:p>
        </p:txBody>
      </p:sp>
      <p:sp>
        <p:nvSpPr>
          <p:cNvPr id="18" name="TextBox 17">
            <a:extLst>
              <a:ext uri="{FF2B5EF4-FFF2-40B4-BE49-F238E27FC236}">
                <a16:creationId xmlns:a16="http://schemas.microsoft.com/office/drawing/2014/main" id="{0B60C8C3-1BD4-3241-99D3-5904CCAC9D5D}"/>
              </a:ext>
            </a:extLst>
          </p:cNvPr>
          <p:cNvSpPr txBox="1"/>
          <p:nvPr/>
        </p:nvSpPr>
        <p:spPr>
          <a:xfrm>
            <a:off x="5152685" y="1620135"/>
            <a:ext cx="2919554" cy="354392"/>
          </a:xfrm>
          <a:prstGeom prst="rect">
            <a:avLst/>
          </a:prstGeom>
        </p:spPr>
        <p:txBody>
          <a:bodyPr wrap="square" lIns="0" tIns="0" rIns="0" bIns="0" rtlCol="0">
            <a:spAutoFit/>
          </a:bodyPr>
          <a:lstStyle/>
          <a:p>
            <a:pPr algn="ctr" defTabSz="685783">
              <a:defRPr/>
            </a:pPr>
            <a:r>
              <a:rPr lang="en-US" sz="1200" b="1" dirty="0">
                <a:latin typeface="+mj-lt"/>
              </a:rPr>
              <a:t>SAMER YADAV</a:t>
            </a:r>
          </a:p>
          <a:p>
            <a:pPr algn="ctr" defTabSz="685783">
              <a:defRPr/>
            </a:pPr>
            <a:r>
              <a:rPr lang="en-US" sz="1103" dirty="0">
                <a:solidFill>
                  <a:schemeClr val="tx1">
                    <a:lumMod val="65000"/>
                    <a:lumOff val="35000"/>
                  </a:schemeClr>
                </a:solidFill>
                <a:latin typeface="+mj-lt"/>
              </a:rPr>
              <a:t>DAM ARCHITECT</a:t>
            </a:r>
            <a:endParaRPr lang="en-US" sz="1103" b="1" dirty="0">
              <a:solidFill>
                <a:schemeClr val="tx1">
                  <a:lumMod val="65000"/>
                  <a:lumOff val="35000"/>
                </a:schemeClr>
              </a:solidFill>
              <a:latin typeface="+mj-lt"/>
              <a:cs typeface="Calibri" panose="020F0502020204030204" pitchFamily="34" charset="0"/>
            </a:endParaRPr>
          </a:p>
        </p:txBody>
      </p:sp>
      <p:pic>
        <p:nvPicPr>
          <p:cNvPr id="19" name="Picture 18">
            <a:extLst>
              <a:ext uri="{FF2B5EF4-FFF2-40B4-BE49-F238E27FC236}">
                <a16:creationId xmlns:a16="http://schemas.microsoft.com/office/drawing/2014/main" id="{9F2FE418-3225-3B4D-8A7D-F75CF722AE2A}"/>
              </a:ext>
            </a:extLst>
          </p:cNvPr>
          <p:cNvPicPr>
            <a:picLocks noChangeAspect="1"/>
          </p:cNvPicPr>
          <p:nvPr/>
        </p:nvPicPr>
        <p:blipFill>
          <a:blip r:embed="rId2" cstate="print">
            <a:grayscl/>
            <a:extLst>
              <a:ext uri="{28A0092B-C50C-407E-A947-70E740481C1C}">
                <a14:useLocalDpi xmlns:a14="http://schemas.microsoft.com/office/drawing/2010/main"/>
              </a:ext>
            </a:extLst>
          </a:blip>
          <a:stretch>
            <a:fillRect/>
          </a:stretch>
        </p:blipFill>
        <p:spPr>
          <a:xfrm>
            <a:off x="1982435" y="619232"/>
            <a:ext cx="1000911" cy="955802"/>
          </a:xfrm>
          <a:prstGeom prst="ellipse">
            <a:avLst/>
          </a:prstGeom>
        </p:spPr>
      </p:pic>
      <p:pic>
        <p:nvPicPr>
          <p:cNvPr id="21" name="Picture 20">
            <a:extLst>
              <a:ext uri="{FF2B5EF4-FFF2-40B4-BE49-F238E27FC236}">
                <a16:creationId xmlns:a16="http://schemas.microsoft.com/office/drawing/2014/main" id="{BB607E04-FA93-1C44-B686-C7DF98DC2074}"/>
              </a:ext>
            </a:extLst>
          </p:cNvPr>
          <p:cNvPicPr>
            <a:picLocks noChangeAspect="1"/>
          </p:cNvPicPr>
          <p:nvPr/>
        </p:nvPicPr>
        <p:blipFill>
          <a:blip r:embed="rId3">
            <a:grayscl/>
          </a:blip>
          <a:stretch>
            <a:fillRect/>
          </a:stretch>
        </p:blipFill>
        <p:spPr>
          <a:xfrm>
            <a:off x="6160656" y="654370"/>
            <a:ext cx="915296" cy="907239"/>
          </a:xfrm>
          <a:prstGeom prst="ellipse">
            <a:avLst/>
          </a:prstGeom>
        </p:spPr>
      </p:pic>
    </p:spTree>
    <p:extLst>
      <p:ext uri="{BB962C8B-B14F-4D97-AF65-F5344CB8AC3E}">
        <p14:creationId xmlns:p14="http://schemas.microsoft.com/office/powerpoint/2010/main" val="2784736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day 1 team profiles</a:t>
            </a:r>
          </a:p>
        </p:txBody>
      </p:sp>
      <p:sp>
        <p:nvSpPr>
          <p:cNvPr id="3" name="Rectangle 2"/>
          <p:cNvSpPr/>
          <p:nvPr/>
        </p:nvSpPr>
        <p:spPr>
          <a:xfrm>
            <a:off x="1088214" y="2050753"/>
            <a:ext cx="3657600" cy="1152617"/>
          </a:xfrm>
          <a:prstGeom prst="rect">
            <a:avLst/>
          </a:prstGeom>
        </p:spPr>
        <p:txBody>
          <a:bodyPr wrap="square" lIns="68574" tIns="34287" rIns="68574" bIns="34287">
            <a:spAutoFit/>
          </a:bodyPr>
          <a:lstStyle/>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Broad range of both Information Technology and Operations Management experience</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25 years in-depth experience in supply-chain and Professional Services.</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Proven track record in the design and delivery of supply-chain strategies, business processes, and ERP solutions; which achieve best-in-class performance in cost, lead-time, and efficiency</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endParaRPr lang="en-US" sz="800" dirty="0">
              <a:solidFill>
                <a:srgbClr val="000000">
                  <a:lumMod val="65000"/>
                  <a:lumOff val="35000"/>
                </a:srgbClr>
              </a:solidFill>
              <a:ea typeface="MS PGothic" pitchFamily="34" charset="-128"/>
            </a:endParaRP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endParaRPr lang="en-US" sz="800" dirty="0">
              <a:solidFill>
                <a:srgbClr val="000000">
                  <a:lumMod val="65000"/>
                  <a:lumOff val="35000"/>
                </a:srgbClr>
              </a:solidFill>
              <a:latin typeface="Arial" panose="020B0604020202020204"/>
              <a:ea typeface="MS PGothic" pitchFamily="34" charset="-128"/>
            </a:endParaRPr>
          </a:p>
        </p:txBody>
      </p:sp>
      <p:sp>
        <p:nvSpPr>
          <p:cNvPr id="5" name="TextBox 4"/>
          <p:cNvSpPr txBox="1"/>
          <p:nvPr/>
        </p:nvSpPr>
        <p:spPr>
          <a:xfrm>
            <a:off x="155158" y="4111335"/>
            <a:ext cx="828876" cy="123111"/>
          </a:xfrm>
          <a:prstGeom prst="rect">
            <a:avLst/>
          </a:prstGeom>
        </p:spPr>
        <p:txBody>
          <a:bodyPr wrap="square" lIns="0" tIns="0" rIns="0" bIns="0" rtlCol="0">
            <a:spAutoFit/>
          </a:bodyPr>
          <a:lstStyle/>
          <a:p>
            <a:pPr algn="r" defTabSz="685783">
              <a:defRPr/>
            </a:pPr>
            <a:r>
              <a:rPr lang="en-US" sz="800" b="1" dirty="0">
                <a:solidFill>
                  <a:srgbClr val="000000"/>
                </a:solidFill>
                <a:latin typeface="Arial" panose="020B0604020202020204"/>
              </a:rPr>
              <a:t>EXPERTISE</a:t>
            </a:r>
          </a:p>
        </p:txBody>
      </p:sp>
      <p:sp>
        <p:nvSpPr>
          <p:cNvPr id="6" name="TextBox 5"/>
          <p:cNvSpPr txBox="1"/>
          <p:nvPr/>
        </p:nvSpPr>
        <p:spPr>
          <a:xfrm>
            <a:off x="1088215" y="3830587"/>
            <a:ext cx="3960290" cy="1374216"/>
          </a:xfrm>
          <a:prstGeom prst="rect">
            <a:avLst/>
          </a:prstGeom>
          <a:noFill/>
        </p:spPr>
        <p:txBody>
          <a:bodyPr wrap="square" lIns="68574" tIns="34287" rIns="68574" bIns="34287" rtlCol="0">
            <a:spAutoFit/>
          </a:bodyPr>
          <a:lstStyle/>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Dynamics 365</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Solution Architecture</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Project Management</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Logistics</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Supply Chain Collaboration</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Procurement</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r>
              <a:rPr lang="en-US" sz="800" dirty="0">
                <a:solidFill>
                  <a:srgbClr val="000000">
                    <a:lumMod val="65000"/>
                    <a:lumOff val="35000"/>
                  </a:srgbClr>
                </a:solidFill>
                <a:ea typeface="MS PGothic" pitchFamily="34" charset="-128"/>
              </a:rPr>
              <a:t>Manufacturing</a:t>
            </a: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endParaRPr lang="en-US" sz="800" dirty="0">
              <a:solidFill>
                <a:srgbClr val="000000">
                  <a:lumMod val="65000"/>
                  <a:lumOff val="35000"/>
                </a:srgbClr>
              </a:solidFill>
              <a:ea typeface="MS PGothic" pitchFamily="34" charset="-128"/>
            </a:endParaRPr>
          </a:p>
          <a:p>
            <a:pPr marL="171446" indent="-171446" defTabSz="914378" eaLnBrk="0" fontAlgn="base" hangingPunct="0">
              <a:spcBef>
                <a:spcPct val="20000"/>
              </a:spcBef>
              <a:spcAft>
                <a:spcPct val="0"/>
              </a:spcAft>
              <a:buClr>
                <a:schemeClr val="tx1"/>
              </a:buClr>
              <a:buFont typeface="Arial" panose="020B0604020202020204" pitchFamily="34" charset="0"/>
              <a:buChar char="•"/>
              <a:defRPr/>
            </a:pPr>
            <a:endParaRPr lang="en-US" sz="800" dirty="0">
              <a:solidFill>
                <a:srgbClr val="000000">
                  <a:lumMod val="65000"/>
                  <a:lumOff val="35000"/>
                </a:srgbClr>
              </a:solidFill>
              <a:latin typeface="Arial" panose="020B0604020202020204"/>
              <a:ea typeface="MS PGothic" pitchFamily="34" charset="-128"/>
            </a:endParaRPr>
          </a:p>
        </p:txBody>
      </p:sp>
      <p:sp>
        <p:nvSpPr>
          <p:cNvPr id="14" name="TextBox 13">
            <a:extLst>
              <a:ext uri="{FF2B5EF4-FFF2-40B4-BE49-F238E27FC236}">
                <a16:creationId xmlns:a16="http://schemas.microsoft.com/office/drawing/2014/main" id="{0B60C8C3-1BD4-3241-99D3-5904CCAC9D5D}"/>
              </a:ext>
            </a:extLst>
          </p:cNvPr>
          <p:cNvSpPr txBox="1"/>
          <p:nvPr/>
        </p:nvSpPr>
        <p:spPr>
          <a:xfrm>
            <a:off x="5077480" y="1620135"/>
            <a:ext cx="2919554" cy="369332"/>
          </a:xfrm>
          <a:prstGeom prst="rect">
            <a:avLst/>
          </a:prstGeom>
        </p:spPr>
        <p:txBody>
          <a:bodyPr wrap="square" lIns="0" tIns="0" rIns="0" bIns="0" rtlCol="0">
            <a:spAutoFit/>
          </a:bodyPr>
          <a:lstStyle/>
          <a:p>
            <a:pPr algn="ctr" defTabSz="685783">
              <a:defRPr/>
            </a:pPr>
            <a:r>
              <a:rPr lang="en-US" sz="1200" b="1" dirty="0">
                <a:solidFill>
                  <a:srgbClr val="000000"/>
                </a:solidFill>
                <a:latin typeface="Arial" panose="020B0604020202020204" pitchFamily="34" charset="0"/>
                <a:cs typeface="Arial" panose="020B0604020202020204" pitchFamily="34" charset="0"/>
              </a:rPr>
              <a:t>NIKHIL R.</a:t>
            </a:r>
          </a:p>
          <a:p>
            <a:pPr algn="ctr" defTabSz="685783">
              <a:defRPr/>
            </a:pPr>
            <a:r>
              <a:rPr lang="en-US" sz="1200" dirty="0">
                <a:solidFill>
                  <a:srgbClr val="000000">
                    <a:lumMod val="65000"/>
                    <a:lumOff val="35000"/>
                  </a:srgbClr>
                </a:solidFill>
                <a:latin typeface="Arial" panose="020B0604020202020204" pitchFamily="34" charset="0"/>
                <a:cs typeface="Arial" panose="020B0604020202020204" pitchFamily="34" charset="0"/>
              </a:rPr>
              <a:t>FUNCTIONAL CONSULTANT</a:t>
            </a:r>
          </a:p>
        </p:txBody>
      </p:sp>
      <p:sp>
        <p:nvSpPr>
          <p:cNvPr id="21" name="Rectangle 20"/>
          <p:cNvSpPr/>
          <p:nvPr/>
        </p:nvSpPr>
        <p:spPr>
          <a:xfrm>
            <a:off x="4826948" y="2050753"/>
            <a:ext cx="3657600" cy="1323439"/>
          </a:xfrm>
          <a:prstGeom prst="rect">
            <a:avLst/>
          </a:prstGeom>
        </p:spPr>
        <p:txBody>
          <a:bodyPr wrap="square">
            <a:spAutoFit/>
          </a:bodyPr>
          <a:lstStyle/>
          <a:p>
            <a:pPr marL="171446" indent="-171446" defTabSz="685783" fontAlgn="base">
              <a:spcBef>
                <a:spcPct val="0"/>
              </a:spcBef>
              <a:spcAft>
                <a:spcPct val="0"/>
              </a:spcAft>
              <a:buClr>
                <a:srgbClr val="00195A"/>
              </a:buClr>
              <a:buFont typeface="Arial" panose="020B0604020202020204" pitchFamily="34" charset="0"/>
              <a:buChar char="•"/>
              <a:defRPr/>
            </a:pPr>
            <a:r>
              <a:rPr lang="en-GB" sz="800" dirty="0">
                <a:solidFill>
                  <a:srgbClr val="000000">
                    <a:lumMod val="65000"/>
                    <a:lumOff val="35000"/>
                  </a:srgbClr>
                </a:solidFill>
                <a:cs typeface="Arial" pitchFamily="34" charset="0"/>
              </a:rPr>
              <a:t>Nikhil over 17 years of overall work experience including 6 years in Dynamics AX and NAV, in the Supply Chain Management (SCM), and a core domain experience in a manufacturing industry. Nikhil has a strong experience in the various modules of AX like Manufacturing, Production, Inventory, Purchase, Sales, etc. I have extensive experience in consultancy for implementing ERP - Microsoft Dynamics AX, NAV, Handling client interaction for requirement gathering, mapping business requirements (As-Is &amp; To-Be Analysis) and preparing scope of implementation and conducting GAP analysis, preparing the Functional Requirements </a:t>
            </a:r>
            <a:endParaRPr lang="en-GB" sz="800" dirty="0">
              <a:solidFill>
                <a:srgbClr val="000000">
                  <a:lumMod val="65000"/>
                  <a:lumOff val="35000"/>
                </a:srgbClr>
              </a:solidFill>
              <a:latin typeface="Arial" panose="020B0604020202020204"/>
              <a:cs typeface="Arial" pitchFamily="34" charset="0"/>
            </a:endParaRPr>
          </a:p>
        </p:txBody>
      </p:sp>
      <p:sp>
        <p:nvSpPr>
          <p:cNvPr id="24" name="TextBox 23">
            <a:extLst>
              <a:ext uri="{FF2B5EF4-FFF2-40B4-BE49-F238E27FC236}">
                <a16:creationId xmlns:a16="http://schemas.microsoft.com/office/drawing/2014/main" id="{0B60C8C3-1BD4-3241-99D3-5904CCAC9D5D}"/>
              </a:ext>
            </a:extLst>
          </p:cNvPr>
          <p:cNvSpPr txBox="1"/>
          <p:nvPr/>
        </p:nvSpPr>
        <p:spPr>
          <a:xfrm>
            <a:off x="1088215" y="1620135"/>
            <a:ext cx="2919554" cy="369332"/>
          </a:xfrm>
          <a:prstGeom prst="rect">
            <a:avLst/>
          </a:prstGeom>
        </p:spPr>
        <p:txBody>
          <a:bodyPr wrap="square" lIns="0" tIns="0" rIns="0" bIns="0" rtlCol="0">
            <a:spAutoFit/>
          </a:bodyPr>
          <a:lstStyle/>
          <a:p>
            <a:pPr algn="ctr" defTabSz="685783">
              <a:defRPr/>
            </a:pPr>
            <a:r>
              <a:rPr lang="en-US" sz="1200" b="1" dirty="0">
                <a:solidFill>
                  <a:srgbClr val="000000"/>
                </a:solidFill>
                <a:latin typeface="Arial" panose="020B0604020202020204" pitchFamily="34" charset="0"/>
                <a:cs typeface="Arial" panose="020B0604020202020204" pitchFamily="34" charset="0"/>
              </a:rPr>
              <a:t>RAJESH SHETTI </a:t>
            </a:r>
          </a:p>
          <a:p>
            <a:pPr algn="ctr" defTabSz="685783">
              <a:defRPr/>
            </a:pPr>
            <a:r>
              <a:rPr lang="en-US" sz="1200" dirty="0">
                <a:solidFill>
                  <a:srgbClr val="000000">
                    <a:lumMod val="65000"/>
                    <a:lumOff val="35000"/>
                  </a:srgbClr>
                </a:solidFill>
                <a:latin typeface="Arial" panose="020B0604020202020204" pitchFamily="34" charset="0"/>
                <a:cs typeface="Arial" panose="020B0604020202020204" pitchFamily="34" charset="0"/>
              </a:rPr>
              <a:t>SOLUTION ARCHITECT</a:t>
            </a:r>
          </a:p>
        </p:txBody>
      </p:sp>
      <p:sp>
        <p:nvSpPr>
          <p:cNvPr id="26" name="TextBox 25"/>
          <p:cNvSpPr txBox="1"/>
          <p:nvPr/>
        </p:nvSpPr>
        <p:spPr>
          <a:xfrm>
            <a:off x="-375440" y="2583364"/>
            <a:ext cx="1359475" cy="123111"/>
          </a:xfrm>
          <a:prstGeom prst="rect">
            <a:avLst/>
          </a:prstGeom>
        </p:spPr>
        <p:txBody>
          <a:bodyPr wrap="square" lIns="0" tIns="0" rIns="0" bIns="0" rtlCol="0">
            <a:spAutoFit/>
          </a:bodyPr>
          <a:lstStyle/>
          <a:p>
            <a:pPr algn="r" defTabSz="685783">
              <a:defRPr/>
            </a:pPr>
            <a:r>
              <a:rPr lang="en-US" sz="800" b="1" dirty="0">
                <a:solidFill>
                  <a:srgbClr val="000000"/>
                </a:solidFill>
                <a:latin typeface="Arial" panose="020B0604020202020204"/>
              </a:rPr>
              <a:t>BACKGROUND</a:t>
            </a:r>
          </a:p>
        </p:txBody>
      </p:sp>
      <p:sp>
        <p:nvSpPr>
          <p:cNvPr id="27" name="Rectangle 26"/>
          <p:cNvSpPr/>
          <p:nvPr/>
        </p:nvSpPr>
        <p:spPr>
          <a:xfrm>
            <a:off x="4826948" y="3897269"/>
            <a:ext cx="3944661" cy="1067856"/>
          </a:xfrm>
          <a:prstGeom prst="rect">
            <a:avLst/>
          </a:prstGeom>
        </p:spPr>
        <p:txBody>
          <a:bodyPr wrap="square">
            <a:spAutoFit/>
          </a:bodyPr>
          <a:lstStyle/>
          <a:p>
            <a:pPr marL="171446" lvl="1" indent="-171446" defTabSz="685783" eaLnBrk="0" hangingPunct="0">
              <a:lnSpc>
                <a:spcPts val="1125"/>
              </a:lnSpc>
              <a:buClr>
                <a:srgbClr val="00195A"/>
              </a:buClr>
              <a:buFont typeface="Arial" panose="020B0604020202020204" pitchFamily="34" charset="0"/>
              <a:buChar char="•"/>
              <a:defRPr/>
            </a:pPr>
            <a:r>
              <a:rPr lang="en-GB" sz="800" dirty="0">
                <a:solidFill>
                  <a:srgbClr val="000000">
                    <a:lumMod val="65000"/>
                    <a:lumOff val="35000"/>
                  </a:srgbClr>
                </a:solidFill>
                <a:cs typeface="Arial" pitchFamily="34" charset="0"/>
              </a:rPr>
              <a:t>Technology Experience</a:t>
            </a:r>
          </a:p>
          <a:p>
            <a:pPr marL="171446" lvl="1" indent="-171446" defTabSz="685783" eaLnBrk="0" hangingPunct="0">
              <a:lnSpc>
                <a:spcPts val="1125"/>
              </a:lnSpc>
              <a:buClr>
                <a:srgbClr val="00195A"/>
              </a:buClr>
              <a:buFont typeface="Arial" panose="020B0604020202020204" pitchFamily="34" charset="0"/>
              <a:buChar char="•"/>
              <a:defRPr/>
            </a:pPr>
            <a:r>
              <a:rPr lang="en-GB" sz="800" dirty="0">
                <a:solidFill>
                  <a:srgbClr val="000000">
                    <a:lumMod val="65000"/>
                    <a:lumOff val="35000"/>
                  </a:srgbClr>
                </a:solidFill>
                <a:cs typeface="Arial" pitchFamily="34" charset="0"/>
              </a:rPr>
              <a:t>Microsoft Dynamics AX ERP</a:t>
            </a:r>
          </a:p>
          <a:p>
            <a:pPr marL="171446" lvl="1" indent="-171446" defTabSz="685783" eaLnBrk="0" hangingPunct="0">
              <a:lnSpc>
                <a:spcPts val="1125"/>
              </a:lnSpc>
              <a:buClr>
                <a:srgbClr val="00195A"/>
              </a:buClr>
              <a:buFont typeface="Arial" panose="020B0604020202020204" pitchFamily="34" charset="0"/>
              <a:buChar char="•"/>
              <a:defRPr/>
            </a:pPr>
            <a:r>
              <a:rPr lang="en-GB" sz="800" dirty="0">
                <a:solidFill>
                  <a:srgbClr val="000000">
                    <a:lumMod val="65000"/>
                    <a:lumOff val="35000"/>
                  </a:srgbClr>
                </a:solidFill>
                <a:cs typeface="Arial" pitchFamily="34" charset="0"/>
              </a:rPr>
              <a:t>Microsoft Dynamics NAV ERP</a:t>
            </a:r>
          </a:p>
          <a:p>
            <a:pPr marL="171446" lvl="1" indent="-171446" defTabSz="685783" eaLnBrk="0" hangingPunct="0">
              <a:lnSpc>
                <a:spcPts val="1125"/>
              </a:lnSpc>
              <a:buClr>
                <a:srgbClr val="00195A"/>
              </a:buClr>
              <a:buFont typeface="Arial" panose="020B0604020202020204" pitchFamily="34" charset="0"/>
              <a:buChar char="•"/>
              <a:defRPr/>
            </a:pPr>
            <a:r>
              <a:rPr lang="en-GB" sz="800" dirty="0">
                <a:solidFill>
                  <a:srgbClr val="000000">
                    <a:lumMod val="65000"/>
                    <a:lumOff val="35000"/>
                  </a:srgbClr>
                </a:solidFill>
                <a:cs typeface="Arial" pitchFamily="34" charset="0"/>
              </a:rPr>
              <a:t>ERP Implementations</a:t>
            </a:r>
          </a:p>
          <a:p>
            <a:pPr marL="171446" lvl="1" indent="-171446" defTabSz="685783" eaLnBrk="0" hangingPunct="0">
              <a:lnSpc>
                <a:spcPts val="1125"/>
              </a:lnSpc>
              <a:buClr>
                <a:srgbClr val="00195A"/>
              </a:buClr>
              <a:buFont typeface="Arial" panose="020B0604020202020204" pitchFamily="34" charset="0"/>
              <a:buChar char="•"/>
              <a:defRPr/>
            </a:pPr>
            <a:r>
              <a:rPr lang="en-GB" sz="800" dirty="0">
                <a:solidFill>
                  <a:srgbClr val="000000">
                    <a:lumMod val="65000"/>
                    <a:lumOff val="35000"/>
                  </a:srgbClr>
                </a:solidFill>
                <a:cs typeface="Arial" pitchFamily="34" charset="0"/>
              </a:rPr>
              <a:t>Six Sigma</a:t>
            </a:r>
          </a:p>
          <a:p>
            <a:pPr marL="171446" lvl="1" indent="-171446" defTabSz="685783" eaLnBrk="0" hangingPunct="0">
              <a:lnSpc>
                <a:spcPts val="1125"/>
              </a:lnSpc>
              <a:buClr>
                <a:srgbClr val="00195A"/>
              </a:buClr>
              <a:buFont typeface="Arial" panose="020B0604020202020204" pitchFamily="34" charset="0"/>
              <a:buChar char="•"/>
              <a:defRPr/>
            </a:pPr>
            <a:endParaRPr lang="en-GB" sz="800" dirty="0">
              <a:solidFill>
                <a:srgbClr val="000000">
                  <a:lumMod val="65000"/>
                  <a:lumOff val="35000"/>
                </a:srgbClr>
              </a:solidFill>
              <a:cs typeface="Arial" pitchFamily="34" charset="0"/>
            </a:endParaRPr>
          </a:p>
          <a:p>
            <a:pPr marL="171446" lvl="1" indent="-171446" defTabSz="685783" eaLnBrk="0" hangingPunct="0">
              <a:lnSpc>
                <a:spcPts val="1125"/>
              </a:lnSpc>
              <a:buClr>
                <a:srgbClr val="00195A"/>
              </a:buClr>
              <a:buFont typeface="Arial" panose="020B0604020202020204" pitchFamily="34" charset="0"/>
              <a:buChar char="•"/>
              <a:defRPr/>
            </a:pPr>
            <a:endParaRPr lang="en-GB" sz="800" dirty="0">
              <a:solidFill>
                <a:srgbClr val="000000">
                  <a:lumMod val="65000"/>
                  <a:lumOff val="35000"/>
                </a:srgbClr>
              </a:solidFill>
              <a:latin typeface="Arial" panose="020B0604020202020204"/>
              <a:cs typeface="Arial" pitchFamily="34" charset="0"/>
            </a:endParaRPr>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p:txBody>
          <a:bodyPr/>
          <a:lstStyle/>
          <a:p>
            <a:pPr defTabSz="342892"/>
            <a:r>
              <a:rPr lang="en-US">
                <a:solidFill>
                  <a:srgbClr val="000000">
                    <a:lumMod val="50000"/>
                    <a:lumOff val="50000"/>
                  </a:srgbClr>
                </a:solidFill>
                <a:latin typeface="Arial" panose="020B0604020202020204"/>
              </a:rPr>
              <a:t>© 2020</a:t>
            </a:r>
          </a:p>
        </p:txBody>
      </p:sp>
      <p:pic>
        <p:nvPicPr>
          <p:cNvPr id="15" name="Picture 14">
            <a:extLst>
              <a:ext uri="{FF2B5EF4-FFF2-40B4-BE49-F238E27FC236}">
                <a16:creationId xmlns:a16="http://schemas.microsoft.com/office/drawing/2014/main" id="{ECC94E59-D94F-A348-A721-8A4CF670A917}"/>
              </a:ext>
            </a:extLst>
          </p:cNvPr>
          <p:cNvPicPr>
            <a:picLocks noChangeAspect="1"/>
          </p:cNvPicPr>
          <p:nvPr/>
        </p:nvPicPr>
        <p:blipFill rotWithShape="1">
          <a:blip r:embed="rId2" cstate="print">
            <a:grayscl/>
            <a:extLst>
              <a:ext uri="{28A0092B-C50C-407E-A947-70E740481C1C}">
                <a14:useLocalDpi xmlns:a14="http://schemas.microsoft.com/office/drawing/2010/main"/>
              </a:ext>
            </a:extLst>
          </a:blip>
          <a:srcRect r="-3"/>
          <a:stretch/>
        </p:blipFill>
        <p:spPr>
          <a:xfrm>
            <a:off x="2090786" y="661775"/>
            <a:ext cx="914400" cy="912328"/>
          </a:xfrm>
          <a:prstGeom prst="ellipse">
            <a:avLst/>
          </a:prstGeom>
          <a:ln>
            <a:noFill/>
          </a:ln>
          <a:effectLst/>
        </p:spPr>
      </p:pic>
      <p:pic>
        <p:nvPicPr>
          <p:cNvPr id="16" name="Picture 15">
            <a:extLst>
              <a:ext uri="{FF2B5EF4-FFF2-40B4-BE49-F238E27FC236}">
                <a16:creationId xmlns:a16="http://schemas.microsoft.com/office/drawing/2014/main" id="{5D858784-8151-C545-8C43-C1D0102046CA}"/>
              </a:ext>
            </a:extLst>
          </p:cNvPr>
          <p:cNvPicPr/>
          <p:nvPr/>
        </p:nvPicPr>
        <p:blipFill rotWithShape="1">
          <a:blip r:embed="rId3" cstate="print">
            <a:grayscl/>
            <a:extLst>
              <a:ext uri="{28A0092B-C50C-407E-A947-70E740481C1C}">
                <a14:useLocalDpi xmlns:a14="http://schemas.microsoft.com/office/drawing/2010/main"/>
              </a:ext>
            </a:extLst>
          </a:blip>
          <a:srcRect/>
          <a:stretch/>
        </p:blipFill>
        <p:spPr bwMode="auto">
          <a:xfrm>
            <a:off x="6169297" y="773500"/>
            <a:ext cx="736888" cy="786466"/>
          </a:xfrm>
          <a:prstGeom prst="ellipse">
            <a:avLst/>
          </a:prstGeom>
          <a:ln>
            <a:noFill/>
          </a:ln>
          <a:effectLst/>
          <a:extLst>
            <a:ext uri="{53640926-AAD7-44D8-BBD7-CCE9431645EC}">
              <a14:shadowObscured xmlns:a14="http://schemas.microsoft.com/office/drawing/2010/main"/>
            </a:ext>
          </a:extLst>
        </p:spPr>
      </p:pic>
      <p:sp>
        <p:nvSpPr>
          <p:cNvPr id="17" name="Slide Number Placeholder 6">
            <a:extLst>
              <a:ext uri="{FF2B5EF4-FFF2-40B4-BE49-F238E27FC236}">
                <a16:creationId xmlns:a16="http://schemas.microsoft.com/office/drawing/2014/main" id="{CB633632-BE4D-1347-AEC9-154035007274}"/>
              </a:ext>
            </a:extLst>
          </p:cNvPr>
          <p:cNvSpPr>
            <a:spLocks noGrp="1"/>
          </p:cNvSpPr>
          <p:nvPr>
            <p:ph type="sldNum" sz="quarter" idx="13"/>
          </p:nvPr>
        </p:nvSpPr>
        <p:spPr>
          <a:xfrm>
            <a:off x="8735823" y="4810565"/>
            <a:ext cx="234360" cy="200055"/>
          </a:xfrm>
        </p:spPr>
        <p:txBody>
          <a:bodyPr/>
          <a:lstStyle/>
          <a:p>
            <a:pPr defTabSz="342892"/>
            <a:fld id="{CDEE2954-54E9-4846-B9AA-9D6731F553AF}" type="slidenum">
              <a:rPr lang="en-US">
                <a:solidFill>
                  <a:srgbClr val="000000">
                    <a:lumMod val="50000"/>
                    <a:lumOff val="50000"/>
                  </a:srgbClr>
                </a:solidFill>
                <a:latin typeface="+mj-lt"/>
              </a:rPr>
              <a:pPr defTabSz="342892"/>
              <a:t>41</a:t>
            </a:fld>
            <a:endParaRPr lang="en-US" dirty="0">
              <a:solidFill>
                <a:srgbClr val="000000">
                  <a:lumMod val="50000"/>
                  <a:lumOff val="50000"/>
                </a:srgbClr>
              </a:solidFill>
              <a:latin typeface="+mj-lt"/>
            </a:endParaRPr>
          </a:p>
        </p:txBody>
      </p:sp>
    </p:spTree>
    <p:extLst>
      <p:ext uri="{BB962C8B-B14F-4D97-AF65-F5344CB8AC3E}">
        <p14:creationId xmlns:p14="http://schemas.microsoft.com/office/powerpoint/2010/main" val="17771460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day 1 team profiles</a:t>
            </a:r>
            <a:endParaRPr lang="en-US" dirty="0">
              <a:latin typeface="+mj-lt"/>
            </a:endParaRPr>
          </a:p>
        </p:txBody>
      </p:sp>
      <p:sp>
        <p:nvSpPr>
          <p:cNvPr id="3" name="Rectangle 2"/>
          <p:cNvSpPr/>
          <p:nvPr/>
        </p:nvSpPr>
        <p:spPr>
          <a:xfrm>
            <a:off x="1088214" y="2405289"/>
            <a:ext cx="3268633" cy="592336"/>
          </a:xfrm>
          <a:prstGeom prst="rect">
            <a:avLst/>
          </a:prstGeom>
        </p:spPr>
        <p:txBody>
          <a:bodyPr wrap="square" lIns="68574" tIns="34287" rIns="68574" bIns="34287">
            <a:spAutoFit/>
          </a:bodyPr>
          <a:lstStyle/>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15+ years of experience in customer engagement, including marketing campaign management, resource management, cross-channel execution and digital analytics </a:t>
            </a:r>
          </a:p>
          <a:p>
            <a:pPr marL="128588" indent="-128588">
              <a:lnSpc>
                <a:spcPct val="110000"/>
              </a:lnSpc>
              <a:buFont typeface="Arial" panose="020B0604020202020204" pitchFamily="34" charset="0"/>
              <a:buChar char="•"/>
            </a:pPr>
            <a:endParaRPr lang="en-US" sz="788" spc="-23" dirty="0">
              <a:solidFill>
                <a:schemeClr val="tx1">
                  <a:lumMod val="65000"/>
                  <a:lumOff val="35000"/>
                </a:schemeClr>
              </a:solidFill>
              <a:latin typeface="+mj-lt"/>
            </a:endParaRPr>
          </a:p>
        </p:txBody>
      </p:sp>
      <p:sp>
        <p:nvSpPr>
          <p:cNvPr id="5" name="TextBox 4"/>
          <p:cNvSpPr txBox="1"/>
          <p:nvPr/>
        </p:nvSpPr>
        <p:spPr>
          <a:xfrm>
            <a:off x="155158" y="4111335"/>
            <a:ext cx="828876" cy="123111"/>
          </a:xfrm>
          <a:prstGeom prst="rect">
            <a:avLst/>
          </a:prstGeom>
        </p:spPr>
        <p:txBody>
          <a:bodyPr wrap="square" lIns="0" tIns="0" rIns="0" bIns="0" rtlCol="0">
            <a:spAutoFit/>
          </a:bodyPr>
          <a:lstStyle/>
          <a:p>
            <a:pPr algn="r" defTabSz="685783">
              <a:defRPr/>
            </a:pPr>
            <a:r>
              <a:rPr lang="en-US" sz="800" b="1" dirty="0">
                <a:solidFill>
                  <a:srgbClr val="000000"/>
                </a:solidFill>
                <a:latin typeface="+mj-lt"/>
              </a:rPr>
              <a:t>EXPERTISE</a:t>
            </a:r>
          </a:p>
        </p:txBody>
      </p:sp>
      <p:sp>
        <p:nvSpPr>
          <p:cNvPr id="6" name="TextBox 5"/>
          <p:cNvSpPr txBox="1"/>
          <p:nvPr/>
        </p:nvSpPr>
        <p:spPr>
          <a:xfrm>
            <a:off x="1088215" y="3896763"/>
            <a:ext cx="3960290" cy="592336"/>
          </a:xfrm>
          <a:prstGeom prst="rect">
            <a:avLst/>
          </a:prstGeom>
          <a:noFill/>
        </p:spPr>
        <p:txBody>
          <a:bodyPr wrap="square" lIns="68574" tIns="34287" rIns="68574" bIns="34287" rtlCol="0">
            <a:spAutoFit/>
          </a:bodyPr>
          <a:lstStyle/>
          <a:p>
            <a:pPr marL="128588" indent="-128588">
              <a:lnSpc>
                <a:spcPct val="110000"/>
              </a:lnSpc>
              <a:buFont typeface="Arial" panose="020B0604020202020204" pitchFamily="34" charset="0"/>
              <a:buChar char="•"/>
            </a:pPr>
            <a:r>
              <a:rPr lang="en-US" sz="788" spc="-23" dirty="0">
                <a:solidFill>
                  <a:schemeClr val="tx1">
                    <a:lumMod val="65000"/>
                    <a:lumOff val="35000"/>
                  </a:schemeClr>
                </a:solidFill>
                <a:latin typeface="+mj-lt"/>
              </a:rPr>
              <a:t>CRM marketing technologies – Adobe, Salesforce, Eloqua, </a:t>
            </a:r>
            <a:r>
              <a:rPr lang="en-US" sz="788" spc="-23" dirty="0" err="1">
                <a:solidFill>
                  <a:schemeClr val="tx1">
                    <a:lumMod val="65000"/>
                    <a:lumOff val="35000"/>
                  </a:schemeClr>
                </a:solidFill>
                <a:latin typeface="+mj-lt"/>
              </a:rPr>
              <a:t>Marketo</a:t>
            </a:r>
            <a:r>
              <a:rPr lang="en-US" sz="788" spc="-23" dirty="0">
                <a:solidFill>
                  <a:schemeClr val="tx1">
                    <a:lumMod val="65000"/>
                    <a:lumOff val="35000"/>
                  </a:schemeClr>
                </a:solidFill>
                <a:latin typeface="+mj-lt"/>
              </a:rPr>
              <a:t>, </a:t>
            </a:r>
            <a:r>
              <a:rPr lang="en-US" sz="788" spc="-23" dirty="0" err="1">
                <a:solidFill>
                  <a:schemeClr val="tx1">
                    <a:lumMod val="65000"/>
                    <a:lumOff val="35000"/>
                  </a:schemeClr>
                </a:solidFill>
                <a:latin typeface="+mj-lt"/>
              </a:rPr>
              <a:t>Unica</a:t>
            </a:r>
            <a:endParaRPr lang="en-US" sz="788" spc="-23" dirty="0">
              <a:solidFill>
                <a:schemeClr val="tx1">
                  <a:lumMod val="65000"/>
                  <a:lumOff val="35000"/>
                </a:schemeClr>
              </a:solidFill>
              <a:latin typeface="+mj-lt"/>
            </a:endParaRPr>
          </a:p>
          <a:p>
            <a:pPr marL="128588" indent="-128588">
              <a:lnSpc>
                <a:spcPct val="110000"/>
              </a:lnSpc>
              <a:buFont typeface="Arial" panose="020B0604020202020204" pitchFamily="34" charset="0"/>
              <a:buChar char="•"/>
            </a:pPr>
            <a:r>
              <a:rPr lang="en-US" sz="788" spc="-23" dirty="0" err="1">
                <a:solidFill>
                  <a:schemeClr val="tx1">
                    <a:lumMod val="65000"/>
                    <a:lumOff val="35000"/>
                  </a:schemeClr>
                </a:solidFill>
              </a:rPr>
              <a:t>Solutioning</a:t>
            </a:r>
            <a:r>
              <a:rPr lang="en-US" sz="788" spc="-23" dirty="0">
                <a:solidFill>
                  <a:schemeClr val="tx1">
                    <a:lumMod val="65000"/>
                    <a:lumOff val="35000"/>
                  </a:schemeClr>
                </a:solidFill>
              </a:rPr>
              <a:t> and prototype building, conducting application demo &amp; presentations</a:t>
            </a:r>
          </a:p>
          <a:p>
            <a:pPr marL="128588" indent="-128588">
              <a:lnSpc>
                <a:spcPct val="110000"/>
              </a:lnSpc>
              <a:buFont typeface="Arial" panose="020B0604020202020204" pitchFamily="34" charset="0"/>
              <a:buChar char="•"/>
            </a:pPr>
            <a:r>
              <a:rPr lang="en-US" sz="788" spc="-23" dirty="0">
                <a:solidFill>
                  <a:schemeClr val="tx1">
                    <a:lumMod val="65000"/>
                    <a:lumOff val="35000"/>
                  </a:schemeClr>
                </a:solidFill>
              </a:rPr>
              <a:t>Developing solution architecture, capacity &amp; blueprint for on-</a:t>
            </a:r>
            <a:r>
              <a:rPr lang="en-US" sz="788" spc="-23" dirty="0" err="1">
                <a:solidFill>
                  <a:schemeClr val="tx1">
                    <a:lumMod val="65000"/>
                    <a:lumOff val="35000"/>
                  </a:schemeClr>
                </a:solidFill>
              </a:rPr>
              <a:t>prem</a:t>
            </a:r>
            <a:r>
              <a:rPr lang="en-US" sz="788" spc="-23" dirty="0">
                <a:solidFill>
                  <a:schemeClr val="tx1">
                    <a:lumMod val="65000"/>
                    <a:lumOff val="35000"/>
                  </a:schemeClr>
                </a:solidFill>
              </a:rPr>
              <a:t>, hybrid &amp; SAAS</a:t>
            </a:r>
            <a:endParaRPr lang="en-US" sz="825" spc="-23" dirty="0">
              <a:solidFill>
                <a:schemeClr val="tx1">
                  <a:lumMod val="65000"/>
                  <a:lumOff val="35000"/>
                </a:schemeClr>
              </a:solidFill>
            </a:endParaRPr>
          </a:p>
          <a:p>
            <a:pPr>
              <a:lnSpc>
                <a:spcPct val="110000"/>
              </a:lnSpc>
            </a:pPr>
            <a:endParaRPr lang="en-US" sz="788" spc="-23" dirty="0">
              <a:solidFill>
                <a:schemeClr val="tx1">
                  <a:lumMod val="65000"/>
                  <a:lumOff val="35000"/>
                </a:schemeClr>
              </a:solidFill>
              <a:latin typeface="+mj-lt"/>
            </a:endParaRPr>
          </a:p>
        </p:txBody>
      </p:sp>
      <p:sp>
        <p:nvSpPr>
          <p:cNvPr id="24" name="TextBox 23">
            <a:extLst>
              <a:ext uri="{FF2B5EF4-FFF2-40B4-BE49-F238E27FC236}">
                <a16:creationId xmlns:a16="http://schemas.microsoft.com/office/drawing/2014/main" id="{0B60C8C3-1BD4-3241-99D3-5904CCAC9D5D}"/>
              </a:ext>
            </a:extLst>
          </p:cNvPr>
          <p:cNvSpPr txBox="1"/>
          <p:nvPr/>
        </p:nvSpPr>
        <p:spPr>
          <a:xfrm>
            <a:off x="1088215" y="1620136"/>
            <a:ext cx="2919554" cy="353943"/>
          </a:xfrm>
          <a:prstGeom prst="rect">
            <a:avLst/>
          </a:prstGeom>
        </p:spPr>
        <p:txBody>
          <a:bodyPr wrap="square" lIns="0" tIns="0" rIns="0" bIns="0" rtlCol="0">
            <a:spAutoFit/>
          </a:bodyPr>
          <a:lstStyle/>
          <a:p>
            <a:pPr algn="ctr" defTabSz="685783">
              <a:defRPr/>
            </a:pPr>
            <a:r>
              <a:rPr lang="en-US" sz="1200" b="1" dirty="0">
                <a:latin typeface="+mj-lt"/>
                <a:cs typeface="Arial"/>
              </a:rPr>
              <a:t>DIPANKAR BASU</a:t>
            </a:r>
            <a:br>
              <a:rPr lang="en-US" sz="1200" dirty="0">
                <a:latin typeface="+mj-lt"/>
              </a:rPr>
            </a:br>
            <a:r>
              <a:rPr lang="en-US" sz="1100" dirty="0">
                <a:solidFill>
                  <a:schemeClr val="tx1">
                    <a:lumMod val="75000"/>
                    <a:lumOff val="25000"/>
                  </a:schemeClr>
                </a:solidFill>
                <a:latin typeface="+mj-lt"/>
              </a:rPr>
              <a:t>ADOBE</a:t>
            </a:r>
            <a:r>
              <a:rPr lang="en-US" sz="1100" dirty="0">
                <a:solidFill>
                  <a:schemeClr val="tx1">
                    <a:lumMod val="50000"/>
                    <a:lumOff val="50000"/>
                  </a:schemeClr>
                </a:solidFill>
                <a:latin typeface="+mj-lt"/>
              </a:rPr>
              <a:t> </a:t>
            </a:r>
            <a:r>
              <a:rPr lang="en-US" sz="1100" dirty="0">
                <a:solidFill>
                  <a:srgbClr val="000000">
                    <a:lumMod val="65000"/>
                    <a:lumOff val="35000"/>
                  </a:srgbClr>
                </a:solidFill>
                <a:latin typeface="+mj-lt"/>
                <a:cs typeface="Calibri" panose="020F0502020204030204" pitchFamily="34" charset="0"/>
              </a:rPr>
              <a:t>CAMPAIGN ARCHITECT</a:t>
            </a:r>
          </a:p>
        </p:txBody>
      </p:sp>
      <p:sp>
        <p:nvSpPr>
          <p:cNvPr id="26" name="TextBox 25"/>
          <p:cNvSpPr txBox="1"/>
          <p:nvPr/>
        </p:nvSpPr>
        <p:spPr>
          <a:xfrm>
            <a:off x="-375440" y="2583364"/>
            <a:ext cx="1359475" cy="123111"/>
          </a:xfrm>
          <a:prstGeom prst="rect">
            <a:avLst/>
          </a:prstGeom>
        </p:spPr>
        <p:txBody>
          <a:bodyPr wrap="square" lIns="0" tIns="0" rIns="0" bIns="0" rtlCol="0">
            <a:spAutoFit/>
          </a:bodyPr>
          <a:lstStyle/>
          <a:p>
            <a:pPr algn="r" defTabSz="685783">
              <a:defRPr/>
            </a:pPr>
            <a:r>
              <a:rPr lang="en-US" sz="800" b="1" dirty="0">
                <a:solidFill>
                  <a:srgbClr val="000000"/>
                </a:solidFill>
                <a:latin typeface="+mj-lt"/>
              </a:rPr>
              <a:t>BACKGROUND</a:t>
            </a:r>
          </a:p>
        </p:txBody>
      </p:sp>
      <p:sp>
        <p:nvSpPr>
          <p:cNvPr id="4" name="Footer Placeholder 3">
            <a:extLst>
              <a:ext uri="{FF2B5EF4-FFF2-40B4-BE49-F238E27FC236}">
                <a16:creationId xmlns:a16="http://schemas.microsoft.com/office/drawing/2014/main" id="{6BC0662E-E519-A741-BF23-DBB3C5B0134B}"/>
              </a:ext>
            </a:extLst>
          </p:cNvPr>
          <p:cNvSpPr>
            <a:spLocks noGrp="1"/>
          </p:cNvSpPr>
          <p:nvPr>
            <p:ph type="ftr" sz="quarter" idx="12"/>
          </p:nvPr>
        </p:nvSpPr>
        <p:spPr>
          <a:xfrm>
            <a:off x="6743219" y="4810565"/>
            <a:ext cx="449162" cy="200055"/>
          </a:xfrm>
        </p:spPr>
        <p:txBody>
          <a:bodyPr/>
          <a:lstStyle/>
          <a:p>
            <a:pPr defTabSz="342892"/>
            <a:r>
              <a:rPr lang="en-US">
                <a:solidFill>
                  <a:srgbClr val="000000">
                    <a:lumMod val="50000"/>
                    <a:lumOff val="50000"/>
                  </a:srgbClr>
                </a:solidFill>
                <a:latin typeface="+mj-lt"/>
              </a:rPr>
              <a:t>© 2020</a:t>
            </a:r>
          </a:p>
        </p:txBody>
      </p:sp>
      <p:sp>
        <p:nvSpPr>
          <p:cNvPr id="7" name="Slide Number Placeholder 6">
            <a:extLst>
              <a:ext uri="{FF2B5EF4-FFF2-40B4-BE49-F238E27FC236}">
                <a16:creationId xmlns:a16="http://schemas.microsoft.com/office/drawing/2014/main" id="{D9E78457-2898-074A-831E-76408A0002D4}"/>
              </a:ext>
            </a:extLst>
          </p:cNvPr>
          <p:cNvSpPr>
            <a:spLocks noGrp="1"/>
          </p:cNvSpPr>
          <p:nvPr>
            <p:ph type="sldNum" sz="quarter" idx="13"/>
          </p:nvPr>
        </p:nvSpPr>
        <p:spPr>
          <a:xfrm>
            <a:off x="8735823" y="4810565"/>
            <a:ext cx="234360" cy="200055"/>
          </a:xfrm>
        </p:spPr>
        <p:txBody>
          <a:bodyPr/>
          <a:lstStyle/>
          <a:p>
            <a:pPr defTabSz="342892"/>
            <a:fld id="{CDEE2954-54E9-4846-B9AA-9D6731F553AF}" type="slidenum">
              <a:rPr lang="en-US">
                <a:solidFill>
                  <a:srgbClr val="000000">
                    <a:lumMod val="50000"/>
                    <a:lumOff val="50000"/>
                  </a:srgbClr>
                </a:solidFill>
                <a:latin typeface="+mj-lt"/>
              </a:rPr>
              <a:pPr defTabSz="342892"/>
              <a:t>42</a:t>
            </a:fld>
            <a:endParaRPr lang="en-US" dirty="0">
              <a:solidFill>
                <a:srgbClr val="000000">
                  <a:lumMod val="50000"/>
                  <a:lumOff val="50000"/>
                </a:srgbClr>
              </a:solidFill>
              <a:latin typeface="+mj-lt"/>
            </a:endParaRPr>
          </a:p>
        </p:txBody>
      </p:sp>
      <p:pic>
        <p:nvPicPr>
          <p:cNvPr id="1026" name="Picture 2" descr="Dipankar Basu"/>
          <p:cNvPicPr>
            <a:picLocks noChangeAspect="1" noChangeArrowheads="1"/>
          </p:cNvPicPr>
          <p:nvPr/>
        </p:nvPicPr>
        <p:blipFill rotWithShape="1">
          <a:blip r:embed="rId2" cstate="print">
            <a:grayscl/>
            <a:extLst>
              <a:ext uri="{28A0092B-C50C-407E-A947-70E740481C1C}">
                <a14:useLocalDpi xmlns:a14="http://schemas.microsoft.com/office/drawing/2010/main"/>
              </a:ext>
            </a:extLst>
          </a:blip>
          <a:srcRect/>
          <a:stretch/>
        </p:blipFill>
        <p:spPr bwMode="auto">
          <a:xfrm>
            <a:off x="2022442" y="639899"/>
            <a:ext cx="917232" cy="91211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959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6653-6B06-0346-B287-107A7332EBEF}"/>
              </a:ext>
            </a:extLst>
          </p:cNvPr>
          <p:cNvSpPr>
            <a:spLocks noGrp="1"/>
          </p:cNvSpPr>
          <p:nvPr>
            <p:ph type="title"/>
          </p:nvPr>
        </p:nvSpPr>
        <p:spPr>
          <a:xfrm>
            <a:off x="945256" y="1841389"/>
            <a:ext cx="7838618" cy="701731"/>
          </a:xfrm>
        </p:spPr>
        <p:txBody>
          <a:bodyPr/>
          <a:lstStyle/>
          <a:p>
            <a:r>
              <a:rPr lang="en-US" sz="4400" dirty="0"/>
              <a:t>Enabling Harmony</a:t>
            </a:r>
          </a:p>
        </p:txBody>
      </p:sp>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55154" y="2516303"/>
            <a:ext cx="6239082" cy="1096454"/>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With the Foundation built, we will implement the Harmony specific use cases into the Walgreens CDP,  create new APIs, and implement &amp; configure the new OMS</a:t>
            </a:r>
          </a:p>
          <a:p>
            <a:endParaRPr lang="en-US" sz="1800" b="0" dirty="0">
              <a:solidFill>
                <a:schemeClr val="bg2"/>
              </a:solidFill>
              <a:latin typeface="Avenir Next" panose="020B0503020202020204" pitchFamily="34" charset="0"/>
            </a:endParaRPr>
          </a:p>
        </p:txBody>
      </p:sp>
      <p:sp>
        <p:nvSpPr>
          <p:cNvPr id="5" name="Footer Placeholder 4">
            <a:extLst>
              <a:ext uri="{FF2B5EF4-FFF2-40B4-BE49-F238E27FC236}">
                <a16:creationId xmlns:a16="http://schemas.microsoft.com/office/drawing/2014/main" id="{8B48E86E-6237-F942-893C-783A3EBD12CE}"/>
              </a:ext>
            </a:extLst>
          </p:cNvPr>
          <p:cNvSpPr>
            <a:spLocks noGrp="1"/>
          </p:cNvSpPr>
          <p:nvPr>
            <p:ph type="ftr" sz="quarter" idx="11"/>
          </p:nvPr>
        </p:nvSpPr>
        <p:spPr/>
        <p:txBody>
          <a:bodyPr/>
          <a:lstStyle/>
          <a:p>
            <a:r>
              <a:rPr lang="en-US" dirty="0"/>
              <a:t>© 2020</a:t>
            </a:r>
          </a:p>
        </p:txBody>
      </p:sp>
      <p:sp>
        <p:nvSpPr>
          <p:cNvPr id="6" name="Slide Number Placeholder 5">
            <a:extLst>
              <a:ext uri="{FF2B5EF4-FFF2-40B4-BE49-F238E27FC236}">
                <a16:creationId xmlns:a16="http://schemas.microsoft.com/office/drawing/2014/main" id="{6EF4065E-EA0C-6F4F-95EF-3FA197753F4C}"/>
              </a:ext>
            </a:extLst>
          </p:cNvPr>
          <p:cNvSpPr>
            <a:spLocks noGrp="1"/>
          </p:cNvSpPr>
          <p:nvPr>
            <p:ph type="sldNum" sz="quarter" idx="12"/>
          </p:nvPr>
        </p:nvSpPr>
        <p:spPr/>
        <p:txBody>
          <a:bodyPr/>
          <a:lstStyle/>
          <a:p>
            <a:fld id="{CDEE2954-54E9-4846-B9AA-9D6731F553AF}" type="slidenum">
              <a:rPr lang="en-US" smtClean="0"/>
              <a:pPr/>
              <a:t>43</a:t>
            </a:fld>
            <a:endParaRPr lang="en-US"/>
          </a:p>
        </p:txBody>
      </p:sp>
    </p:spTree>
    <p:extLst>
      <p:ext uri="{BB962C8B-B14F-4D97-AF65-F5344CB8AC3E}">
        <p14:creationId xmlns:p14="http://schemas.microsoft.com/office/powerpoint/2010/main" val="3572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36E104-6A3D-DE40-985E-6CDF3AFA59D2}"/>
              </a:ext>
            </a:extLst>
          </p:cNvPr>
          <p:cNvSpPr txBox="1">
            <a:spLocks/>
          </p:cNvSpPr>
          <p:nvPr/>
        </p:nvSpPr>
        <p:spPr>
          <a:xfrm>
            <a:off x="434295" y="1875031"/>
            <a:ext cx="6351484" cy="1191095"/>
          </a:xfrm>
          <a:prstGeom prst="rect">
            <a:avLst/>
          </a:prstGeom>
        </p:spPr>
        <p:txBody>
          <a:bodyPr vert="horz" wrap="square"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pPr defTabSz="914354"/>
            <a:r>
              <a:rPr lang="en-US" sz="2700" dirty="0">
                <a:latin typeface="+mj-lt"/>
                <a:cs typeface="Arial" panose="020B0604020202020204" pitchFamily="34" charset="0"/>
              </a:rPr>
              <a:t>Retail Pharmacy is the heart of WBA’s business and its greatest asset, but a challenge to understand and evolve.</a:t>
            </a:r>
          </a:p>
        </p:txBody>
      </p:sp>
      <p:sp>
        <p:nvSpPr>
          <p:cNvPr id="8" name="Title 1">
            <a:extLst>
              <a:ext uri="{FF2B5EF4-FFF2-40B4-BE49-F238E27FC236}">
                <a16:creationId xmlns:a16="http://schemas.microsoft.com/office/drawing/2014/main" id="{164134A1-A9B9-4243-A189-1502CF0B7988}"/>
              </a:ext>
            </a:extLst>
          </p:cNvPr>
          <p:cNvSpPr txBox="1">
            <a:spLocks/>
          </p:cNvSpPr>
          <p:nvPr/>
        </p:nvSpPr>
        <p:spPr>
          <a:xfrm>
            <a:off x="434295" y="3107716"/>
            <a:ext cx="7833405" cy="2045175"/>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pPr marL="178594" indent="-178594">
              <a:buFont typeface="System Font Regular"/>
              <a:buChar char="/"/>
            </a:pPr>
            <a:r>
              <a:rPr lang="en-US" sz="1400" b="0" dirty="0">
                <a:latin typeface="+mj-lt"/>
              </a:rPr>
              <a:t>Cognizant has the deepest expertise with WBA’s Retail Pharmacy business in the world, and have worked together during the past five years to evolve a high-risk, near end-of-life, platform into a thriving growth platform enabling WBA to scale its business</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Patient data and communication is critical – Cognizant built and supports OWG, the source of customer data and preferences, and knows how to securely leverage that data</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Our unmatched expertise in your complex current state expertise enables us to be productive on day one to deliver against your timelines</a:t>
            </a:r>
          </a:p>
          <a:p>
            <a:pPr marL="178594" indent="-178594">
              <a:buFont typeface="System Font Regular"/>
              <a:buChar char="/"/>
            </a:pPr>
            <a:endParaRPr lang="en-US" sz="1500" b="0" dirty="0">
              <a:latin typeface="+mj-lt"/>
            </a:endParaRPr>
          </a:p>
        </p:txBody>
      </p:sp>
      <p:sp>
        <p:nvSpPr>
          <p:cNvPr id="9" name="Rectangle 8">
            <a:extLst>
              <a:ext uri="{FF2B5EF4-FFF2-40B4-BE49-F238E27FC236}">
                <a16:creationId xmlns:a16="http://schemas.microsoft.com/office/drawing/2014/main" id="{C5D15A0A-2DD4-874B-B916-E60E31B1B0FF}"/>
              </a:ext>
            </a:extLst>
          </p:cNvPr>
          <p:cNvSpPr/>
          <p:nvPr/>
        </p:nvSpPr>
        <p:spPr>
          <a:xfrm>
            <a:off x="514350" y="1360681"/>
            <a:ext cx="3028950" cy="438150"/>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accent3"/>
                </a:solidFill>
              </a:rPr>
              <a:t>OVERCOMING KEY CHALLENGES</a:t>
            </a:r>
          </a:p>
        </p:txBody>
      </p:sp>
      <p:sp>
        <p:nvSpPr>
          <p:cNvPr id="7" name="Footer Placeholder 4">
            <a:extLst>
              <a:ext uri="{FF2B5EF4-FFF2-40B4-BE49-F238E27FC236}">
                <a16:creationId xmlns:a16="http://schemas.microsoft.com/office/drawing/2014/main" id="{4DFE2FB6-AA71-8F48-91B0-063872F43B01}"/>
              </a:ext>
            </a:extLst>
          </p:cNvPr>
          <p:cNvSpPr txBox="1">
            <a:spLocks/>
          </p:cNvSpPr>
          <p:nvPr/>
        </p:nvSpPr>
        <p:spPr>
          <a:xfrm>
            <a:off x="6717571" y="4810565"/>
            <a:ext cx="474810" cy="200055"/>
          </a:xfrm>
          <a:prstGeom prst="rect">
            <a:avLst/>
          </a:prstGeom>
        </p:spPr>
        <p:txBody>
          <a:bodyPr vert="horz" wrap="none" lIns="91440" tIns="45720" rIns="91440" bIns="45720" rtlCol="0" anchor="ctr">
            <a:spAutoFit/>
          </a:bodyPr>
          <a:lstStyle>
            <a:defPPr>
              <a:defRPr lang="en-US"/>
            </a:defPPr>
            <a:lvl1pPr marL="0" algn="r" defTabSz="342900" rtl="0" eaLnBrk="1" latinLnBrk="0" hangingPunct="1">
              <a:defRPr sz="700" kern="1200">
                <a:solidFill>
                  <a:schemeClr val="tx1">
                    <a:lumMod val="50000"/>
                    <a:lumOff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 2020</a:t>
            </a:r>
            <a:endParaRPr lang="en-US" dirty="0"/>
          </a:p>
        </p:txBody>
      </p:sp>
      <p:sp>
        <p:nvSpPr>
          <p:cNvPr id="11" name="Slide Number Placeholder 5">
            <a:extLst>
              <a:ext uri="{FF2B5EF4-FFF2-40B4-BE49-F238E27FC236}">
                <a16:creationId xmlns:a16="http://schemas.microsoft.com/office/drawing/2014/main" id="{53A5D10D-FD30-C545-AA61-43455FCDFDEF}"/>
              </a:ext>
            </a:extLst>
          </p:cNvPr>
          <p:cNvSpPr txBox="1">
            <a:spLocks/>
          </p:cNvSpPr>
          <p:nvPr/>
        </p:nvSpPr>
        <p:spPr>
          <a:xfrm>
            <a:off x="8728450" y="4810564"/>
            <a:ext cx="295274" cy="200055"/>
          </a:xfrm>
          <a:prstGeom prst="rect">
            <a:avLst/>
          </a:prstGeom>
          <a:ln w="6350">
            <a:noFill/>
          </a:ln>
        </p:spPr>
        <p:txBody>
          <a:bodyPr vert="horz" wrap="none" lIns="91440" tIns="45720" rIns="91440" bIns="45720" rtlCol="0" anchor="ctr">
            <a:spAutoFit/>
          </a:bodyPr>
          <a:lstStyle>
            <a:defPPr>
              <a:defRPr lang="en-US"/>
            </a:defPPr>
            <a:lvl1pPr marL="0" algn="ctr" defTabSz="342900" rtl="0" eaLnBrk="1" latinLnBrk="0" hangingPunct="1">
              <a:defRPr sz="700" kern="1200">
                <a:solidFill>
                  <a:schemeClr val="tx1">
                    <a:lumMod val="50000"/>
                    <a:lumOff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fld id="{CDEE2954-54E9-4846-B9AA-9D6731F553AF}" type="slidenum">
              <a:rPr lang="en-US" smtClean="0"/>
              <a:pPr/>
              <a:t>44</a:t>
            </a:fld>
            <a:endParaRPr lang="en-US"/>
          </a:p>
        </p:txBody>
      </p:sp>
    </p:spTree>
    <p:extLst>
      <p:ext uri="{BB962C8B-B14F-4D97-AF65-F5344CB8AC3E}">
        <p14:creationId xmlns:p14="http://schemas.microsoft.com/office/powerpoint/2010/main" val="9713787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36E104-6A3D-DE40-985E-6CDF3AFA59D2}"/>
              </a:ext>
            </a:extLst>
          </p:cNvPr>
          <p:cNvSpPr txBox="1">
            <a:spLocks/>
          </p:cNvSpPr>
          <p:nvPr/>
        </p:nvSpPr>
        <p:spPr>
          <a:xfrm>
            <a:off x="434295" y="1875031"/>
            <a:ext cx="7257423" cy="817147"/>
          </a:xfrm>
          <a:prstGeom prst="rect">
            <a:avLst/>
          </a:prstGeom>
        </p:spPr>
        <p:txBody>
          <a:bodyPr vert="horz" wrap="square"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pPr defTabSz="914354"/>
            <a:r>
              <a:rPr lang="en-US" sz="2700" dirty="0">
                <a:latin typeface="+mj-lt"/>
                <a:cs typeface="Arial" panose="020B0604020202020204" pitchFamily="34" charset="0"/>
              </a:rPr>
              <a:t>OMS is a mission critical platform that will change &amp; differentiate the pharmacy CX.</a:t>
            </a:r>
          </a:p>
        </p:txBody>
      </p:sp>
      <p:sp>
        <p:nvSpPr>
          <p:cNvPr id="7" name="Title 1">
            <a:extLst>
              <a:ext uri="{FF2B5EF4-FFF2-40B4-BE49-F238E27FC236}">
                <a16:creationId xmlns:a16="http://schemas.microsoft.com/office/drawing/2014/main" id="{26D2A700-8AD8-9647-AA96-84974AC2C05D}"/>
              </a:ext>
            </a:extLst>
          </p:cNvPr>
          <p:cNvSpPr txBox="1">
            <a:spLocks/>
          </p:cNvSpPr>
          <p:nvPr/>
        </p:nvSpPr>
        <p:spPr>
          <a:xfrm>
            <a:off x="434295" y="2776116"/>
            <a:ext cx="7452405" cy="1837426"/>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pPr marL="178594" indent="-178594">
              <a:buFont typeface="System Font Regular"/>
              <a:buChar char="/"/>
            </a:pPr>
            <a:r>
              <a:rPr lang="en-US" sz="1400" b="0" dirty="0">
                <a:latin typeface="+mj-lt"/>
              </a:rPr>
              <a:t>We’ve done 100+ Legacy to Dynamics 365 transformation engagements and have developed 30+ accelerators that reduces delivery time by 15%</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As WBA’s primary Digital partner WBA and Cognizant co-developed the current OMS, support it for </a:t>
            </a:r>
            <a:r>
              <a:rPr lang="en-US" sz="1400" b="0" dirty="0" err="1">
                <a:latin typeface="+mj-lt"/>
              </a:rPr>
              <a:t>Walgreens.com</a:t>
            </a:r>
            <a:r>
              <a:rPr lang="en-US" sz="1400" b="0" dirty="0">
                <a:latin typeface="+mj-lt"/>
              </a:rPr>
              <a:t> and recently extended it to </a:t>
            </a:r>
            <a:r>
              <a:rPr lang="en-US" sz="1400" b="0" dirty="0" err="1">
                <a:latin typeface="+mj-lt"/>
              </a:rPr>
              <a:t>Boots.com</a:t>
            </a:r>
            <a:endParaRPr lang="en-US" sz="1400" b="0" dirty="0">
              <a:latin typeface="+mj-lt"/>
            </a:endParaRP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We know your Digital platforms and systems inside and out, both in Walgreens, where we helped build the .com business from scratch and have evolved over the past 10 years, and at Boots where we are building out the future of Digital as part of DHP</a:t>
            </a:r>
          </a:p>
        </p:txBody>
      </p:sp>
      <p:sp>
        <p:nvSpPr>
          <p:cNvPr id="8" name="Rectangle 7">
            <a:extLst>
              <a:ext uri="{FF2B5EF4-FFF2-40B4-BE49-F238E27FC236}">
                <a16:creationId xmlns:a16="http://schemas.microsoft.com/office/drawing/2014/main" id="{0EB8215B-C3B7-EF47-BCC8-6E873E344875}"/>
              </a:ext>
            </a:extLst>
          </p:cNvPr>
          <p:cNvSpPr/>
          <p:nvPr/>
        </p:nvSpPr>
        <p:spPr>
          <a:xfrm>
            <a:off x="514350" y="1360681"/>
            <a:ext cx="3028950" cy="438150"/>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accent3"/>
                </a:solidFill>
              </a:rPr>
              <a:t>OVERCOMING KEY CHALLENGES</a:t>
            </a:r>
          </a:p>
        </p:txBody>
      </p:sp>
      <p:sp>
        <p:nvSpPr>
          <p:cNvPr id="9" name="Footer Placeholder 4">
            <a:extLst>
              <a:ext uri="{FF2B5EF4-FFF2-40B4-BE49-F238E27FC236}">
                <a16:creationId xmlns:a16="http://schemas.microsoft.com/office/drawing/2014/main" id="{121B4FE6-0596-5E4E-8654-DF2CA8AF37D9}"/>
              </a:ext>
            </a:extLst>
          </p:cNvPr>
          <p:cNvSpPr>
            <a:spLocks noGrp="1"/>
          </p:cNvSpPr>
          <p:nvPr>
            <p:ph type="ftr" sz="quarter" idx="11"/>
          </p:nvPr>
        </p:nvSpPr>
        <p:spPr>
          <a:xfrm>
            <a:off x="6717571" y="4810565"/>
            <a:ext cx="474810" cy="200055"/>
          </a:xfrm>
        </p:spPr>
        <p:txBody>
          <a:bodyPr/>
          <a:lstStyle/>
          <a:p>
            <a:r>
              <a:rPr lang="en-US" dirty="0"/>
              <a:t>© 2020</a:t>
            </a:r>
          </a:p>
        </p:txBody>
      </p:sp>
      <p:sp>
        <p:nvSpPr>
          <p:cNvPr id="11" name="Slide Number Placeholder 5">
            <a:extLst>
              <a:ext uri="{FF2B5EF4-FFF2-40B4-BE49-F238E27FC236}">
                <a16:creationId xmlns:a16="http://schemas.microsoft.com/office/drawing/2014/main" id="{723ADED4-3E77-FA4D-B1A5-1D9D3E6C97F1}"/>
              </a:ext>
            </a:extLst>
          </p:cNvPr>
          <p:cNvSpPr>
            <a:spLocks noGrp="1"/>
          </p:cNvSpPr>
          <p:nvPr>
            <p:ph type="sldNum" sz="quarter" idx="12"/>
          </p:nvPr>
        </p:nvSpPr>
        <p:spPr>
          <a:xfrm>
            <a:off x="8728450" y="4810564"/>
            <a:ext cx="295274" cy="200055"/>
          </a:xfrm>
        </p:spPr>
        <p:txBody>
          <a:bodyPr/>
          <a:lstStyle/>
          <a:p>
            <a:fld id="{CDEE2954-54E9-4846-B9AA-9D6731F553AF}" type="slidenum">
              <a:rPr lang="en-US" smtClean="0"/>
              <a:pPr/>
              <a:t>45</a:t>
            </a:fld>
            <a:endParaRPr lang="en-US"/>
          </a:p>
        </p:txBody>
      </p:sp>
    </p:spTree>
    <p:extLst>
      <p:ext uri="{BB962C8B-B14F-4D97-AF65-F5344CB8AC3E}">
        <p14:creationId xmlns:p14="http://schemas.microsoft.com/office/powerpoint/2010/main" val="768994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10" y="303979"/>
            <a:ext cx="5698230" cy="681597"/>
          </a:xfrm>
        </p:spPr>
        <p:txBody>
          <a:bodyPr/>
          <a:lstStyle/>
          <a:p>
            <a:r>
              <a:rPr lang="en-US" sz="2100" dirty="0"/>
              <a:t>Harmony is about building a </a:t>
            </a:r>
            <a:r>
              <a:rPr lang="en-US" sz="2100" dirty="0" err="1"/>
              <a:t>nextgen</a:t>
            </a:r>
            <a:r>
              <a:rPr lang="en-US" sz="2100" dirty="0"/>
              <a:t> frictionless digital pharmacy experience</a:t>
            </a:r>
            <a:endParaRPr lang="en-US" sz="1200" b="0" dirty="0">
              <a:solidFill>
                <a:schemeClr val="tx1">
                  <a:lumMod val="50000"/>
                  <a:lumOff val="50000"/>
                </a:schemeClr>
              </a:solidFill>
              <a:latin typeface="Avenir Next" charset="0"/>
            </a:endParaRPr>
          </a:p>
        </p:txBody>
      </p:sp>
      <p:sp>
        <p:nvSpPr>
          <p:cNvPr id="3" name="Rectangle 2">
            <a:extLst>
              <a:ext uri="{FF2B5EF4-FFF2-40B4-BE49-F238E27FC236}">
                <a16:creationId xmlns:a16="http://schemas.microsoft.com/office/drawing/2014/main" id="{C5915E17-29E1-6541-9E22-9884A5D2467D}"/>
              </a:ext>
            </a:extLst>
          </p:cNvPr>
          <p:cNvSpPr/>
          <p:nvPr/>
        </p:nvSpPr>
        <p:spPr>
          <a:xfrm>
            <a:off x="508334" y="1615839"/>
            <a:ext cx="3504906" cy="43511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lumMod val="90000"/>
                    <a:lumOff val="10000"/>
                  </a:schemeClr>
                </a:solidFill>
              </a:rPr>
              <a:t>ENHANCE CDP FOUNDATION</a:t>
            </a:r>
            <a:endParaRPr lang="en-IE" sz="1050" dirty="0">
              <a:solidFill>
                <a:schemeClr val="tx2">
                  <a:lumMod val="90000"/>
                  <a:lumOff val="10000"/>
                </a:schemeClr>
              </a:solidFill>
            </a:endParaRPr>
          </a:p>
        </p:txBody>
      </p:sp>
      <p:sp>
        <p:nvSpPr>
          <p:cNvPr id="4" name="Rectangle 3">
            <a:extLst>
              <a:ext uri="{FF2B5EF4-FFF2-40B4-BE49-F238E27FC236}">
                <a16:creationId xmlns:a16="http://schemas.microsoft.com/office/drawing/2014/main" id="{72C047BA-6E61-AA4C-B8DA-17DDB8DEF411}"/>
              </a:ext>
            </a:extLst>
          </p:cNvPr>
          <p:cNvSpPr/>
          <p:nvPr/>
        </p:nvSpPr>
        <p:spPr>
          <a:xfrm>
            <a:off x="508334" y="3228542"/>
            <a:ext cx="3504906" cy="43511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lumMod val="90000"/>
                    <a:lumOff val="10000"/>
                  </a:schemeClr>
                </a:solidFill>
              </a:rPr>
              <a:t>BUILD DECISION WORKBENCHES</a:t>
            </a:r>
            <a:endParaRPr lang="en-IE" sz="1050" dirty="0">
              <a:solidFill>
                <a:schemeClr val="tx2">
                  <a:lumMod val="90000"/>
                  <a:lumOff val="10000"/>
                </a:schemeClr>
              </a:solidFill>
            </a:endParaRPr>
          </a:p>
        </p:txBody>
      </p:sp>
      <p:sp>
        <p:nvSpPr>
          <p:cNvPr id="5" name="Rectangle 4">
            <a:extLst>
              <a:ext uri="{FF2B5EF4-FFF2-40B4-BE49-F238E27FC236}">
                <a16:creationId xmlns:a16="http://schemas.microsoft.com/office/drawing/2014/main" id="{B5422036-0CB8-154E-AD9A-2B8DB14CA6EB}"/>
              </a:ext>
            </a:extLst>
          </p:cNvPr>
          <p:cNvSpPr/>
          <p:nvPr/>
        </p:nvSpPr>
        <p:spPr>
          <a:xfrm>
            <a:off x="508334" y="2204634"/>
            <a:ext cx="1688597"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“Persist” current state of Harmony</a:t>
            </a:r>
          </a:p>
        </p:txBody>
      </p:sp>
      <p:sp>
        <p:nvSpPr>
          <p:cNvPr id="7" name="Rectangle 6">
            <a:extLst>
              <a:ext uri="{FF2B5EF4-FFF2-40B4-BE49-F238E27FC236}">
                <a16:creationId xmlns:a16="http://schemas.microsoft.com/office/drawing/2014/main" id="{D9074D5D-84F4-DE44-98AC-D159479EBDDF}"/>
              </a:ext>
            </a:extLst>
          </p:cNvPr>
          <p:cNvSpPr/>
          <p:nvPr/>
        </p:nvSpPr>
        <p:spPr>
          <a:xfrm>
            <a:off x="2324643" y="2204633"/>
            <a:ext cx="1688597"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“Centralize” to enable customer insights</a:t>
            </a:r>
          </a:p>
        </p:txBody>
      </p:sp>
      <p:sp>
        <p:nvSpPr>
          <p:cNvPr id="9" name="Rectangle 8">
            <a:extLst>
              <a:ext uri="{FF2B5EF4-FFF2-40B4-BE49-F238E27FC236}">
                <a16:creationId xmlns:a16="http://schemas.microsoft.com/office/drawing/2014/main" id="{7D27FAEF-CF33-0A45-B35B-E340C700AB47}"/>
              </a:ext>
            </a:extLst>
          </p:cNvPr>
          <p:cNvSpPr/>
          <p:nvPr/>
        </p:nvSpPr>
        <p:spPr>
          <a:xfrm>
            <a:off x="508334" y="3817336"/>
            <a:ext cx="1688597"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“Future ready” customer engagement system</a:t>
            </a:r>
          </a:p>
        </p:txBody>
      </p:sp>
      <p:sp>
        <p:nvSpPr>
          <p:cNvPr id="10" name="Rectangle 9">
            <a:extLst>
              <a:ext uri="{FF2B5EF4-FFF2-40B4-BE49-F238E27FC236}">
                <a16:creationId xmlns:a16="http://schemas.microsoft.com/office/drawing/2014/main" id="{FEBF8DD6-1D9F-0C4E-B0F2-F5D8F276F143}"/>
              </a:ext>
            </a:extLst>
          </p:cNvPr>
          <p:cNvSpPr/>
          <p:nvPr/>
        </p:nvSpPr>
        <p:spPr>
          <a:xfrm>
            <a:off x="2324643" y="3817335"/>
            <a:ext cx="1688597"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“AI/ML enabled” integrated system</a:t>
            </a:r>
          </a:p>
        </p:txBody>
      </p:sp>
      <p:sp>
        <p:nvSpPr>
          <p:cNvPr id="11" name="Rectangle 10">
            <a:extLst>
              <a:ext uri="{FF2B5EF4-FFF2-40B4-BE49-F238E27FC236}">
                <a16:creationId xmlns:a16="http://schemas.microsoft.com/office/drawing/2014/main" id="{FF39E3FD-F56C-644F-9062-2C78D652CEC8}"/>
              </a:ext>
            </a:extLst>
          </p:cNvPr>
          <p:cNvSpPr/>
          <p:nvPr/>
        </p:nvSpPr>
        <p:spPr>
          <a:xfrm>
            <a:off x="5130762" y="1612397"/>
            <a:ext cx="3504906" cy="43511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lumMod val="90000"/>
                    <a:lumOff val="10000"/>
                  </a:schemeClr>
                </a:solidFill>
              </a:rPr>
              <a:t>ENABLING THE PHARMACY LIFECYCLE</a:t>
            </a:r>
            <a:endParaRPr lang="en-IE" sz="1050" dirty="0">
              <a:solidFill>
                <a:schemeClr val="tx2">
                  <a:lumMod val="90000"/>
                  <a:lumOff val="10000"/>
                </a:schemeClr>
              </a:solidFill>
            </a:endParaRPr>
          </a:p>
        </p:txBody>
      </p:sp>
      <p:sp>
        <p:nvSpPr>
          <p:cNvPr id="12" name="Rectangle 11">
            <a:extLst>
              <a:ext uri="{FF2B5EF4-FFF2-40B4-BE49-F238E27FC236}">
                <a16:creationId xmlns:a16="http://schemas.microsoft.com/office/drawing/2014/main" id="{55EC224D-5BD8-BE4B-85F1-BC0897DD0D51}"/>
              </a:ext>
            </a:extLst>
          </p:cNvPr>
          <p:cNvSpPr/>
          <p:nvPr/>
        </p:nvSpPr>
        <p:spPr>
          <a:xfrm>
            <a:off x="5712445" y="2197110"/>
            <a:ext cx="2383591"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Welcome the Customer</a:t>
            </a:r>
          </a:p>
          <a:p>
            <a:pPr algn="ctr"/>
            <a:r>
              <a:rPr lang="en-US" sz="830" dirty="0">
                <a:solidFill>
                  <a:schemeClr val="tx1"/>
                </a:solidFill>
                <a:latin typeface="+mj-lt"/>
              </a:rPr>
              <a:t>Localized Messages with pharmacy details</a:t>
            </a:r>
          </a:p>
        </p:txBody>
      </p:sp>
      <p:sp>
        <p:nvSpPr>
          <p:cNvPr id="13" name="Rectangle 12">
            <a:extLst>
              <a:ext uri="{FF2B5EF4-FFF2-40B4-BE49-F238E27FC236}">
                <a16:creationId xmlns:a16="http://schemas.microsoft.com/office/drawing/2014/main" id="{FE6BB7FC-5F15-324E-9452-AD3B3700F193}"/>
              </a:ext>
            </a:extLst>
          </p:cNvPr>
          <p:cNvSpPr/>
          <p:nvPr/>
        </p:nvSpPr>
        <p:spPr>
          <a:xfrm>
            <a:off x="5712443" y="2737185"/>
            <a:ext cx="2383591"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Customer Personalization</a:t>
            </a:r>
          </a:p>
          <a:p>
            <a:pPr algn="ctr"/>
            <a:r>
              <a:rPr lang="en-US" sz="830" dirty="0">
                <a:solidFill>
                  <a:schemeClr val="tx1"/>
                </a:solidFill>
                <a:latin typeface="+mj-lt"/>
              </a:rPr>
              <a:t>360 View of the Customer</a:t>
            </a:r>
          </a:p>
        </p:txBody>
      </p:sp>
      <p:sp>
        <p:nvSpPr>
          <p:cNvPr id="14" name="Rectangle 13">
            <a:extLst>
              <a:ext uri="{FF2B5EF4-FFF2-40B4-BE49-F238E27FC236}">
                <a16:creationId xmlns:a16="http://schemas.microsoft.com/office/drawing/2014/main" id="{FB3F4C8B-4DF7-1E4B-962F-098834F57334}"/>
              </a:ext>
            </a:extLst>
          </p:cNvPr>
          <p:cNvSpPr/>
          <p:nvPr/>
        </p:nvSpPr>
        <p:spPr>
          <a:xfrm>
            <a:off x="5712444" y="3277260"/>
            <a:ext cx="2383591"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Seamless Journey</a:t>
            </a:r>
          </a:p>
          <a:p>
            <a:pPr algn="ctr"/>
            <a:r>
              <a:rPr lang="en-US" sz="830" dirty="0">
                <a:solidFill>
                  <a:schemeClr val="tx1"/>
                </a:solidFill>
                <a:latin typeface="+mj-lt"/>
              </a:rPr>
              <a:t>Dynamic Experiences </a:t>
            </a:r>
          </a:p>
        </p:txBody>
      </p:sp>
      <p:sp>
        <p:nvSpPr>
          <p:cNvPr id="15" name="Rectangle 14">
            <a:extLst>
              <a:ext uri="{FF2B5EF4-FFF2-40B4-BE49-F238E27FC236}">
                <a16:creationId xmlns:a16="http://schemas.microsoft.com/office/drawing/2014/main" id="{B0835E2C-368E-3147-9557-20D5D1EF7690}"/>
              </a:ext>
            </a:extLst>
          </p:cNvPr>
          <p:cNvSpPr/>
          <p:nvPr/>
        </p:nvSpPr>
        <p:spPr>
          <a:xfrm>
            <a:off x="5712445" y="3817334"/>
            <a:ext cx="2383591"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Build Loyalty &amp; Cross-Sell</a:t>
            </a:r>
          </a:p>
          <a:p>
            <a:pPr algn="ctr"/>
            <a:r>
              <a:rPr lang="en-US" sz="830" dirty="0">
                <a:solidFill>
                  <a:schemeClr val="tx1"/>
                </a:solidFill>
                <a:latin typeface="+mj-lt"/>
              </a:rPr>
              <a:t>Summarize &amp; Optimize </a:t>
            </a:r>
          </a:p>
        </p:txBody>
      </p:sp>
      <p:sp>
        <p:nvSpPr>
          <p:cNvPr id="2" name="Footer Placeholder 1">
            <a:extLst>
              <a:ext uri="{FF2B5EF4-FFF2-40B4-BE49-F238E27FC236}">
                <a16:creationId xmlns:a16="http://schemas.microsoft.com/office/drawing/2014/main" id="{C17C49FB-B3F1-7648-8ABD-27F8FA46E3BF}"/>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9400E103-AADF-5B45-926F-45696BB52CCA}"/>
              </a:ext>
            </a:extLst>
          </p:cNvPr>
          <p:cNvSpPr>
            <a:spLocks noGrp="1"/>
          </p:cNvSpPr>
          <p:nvPr>
            <p:ph type="sldNum" sz="quarter" idx="13"/>
          </p:nvPr>
        </p:nvSpPr>
        <p:spPr/>
        <p:txBody>
          <a:bodyPr/>
          <a:lstStyle/>
          <a:p>
            <a:fld id="{CDEE2954-54E9-4846-B9AA-9D6731F553AF}" type="slidenum">
              <a:rPr lang="en-US" smtClean="0"/>
              <a:pPr/>
              <a:t>46</a:t>
            </a:fld>
            <a:endParaRPr lang="en-US" dirty="0"/>
          </a:p>
        </p:txBody>
      </p:sp>
      <p:sp>
        <p:nvSpPr>
          <p:cNvPr id="17" name="Arrow: Pentagon 11">
            <a:extLst>
              <a:ext uri="{FF2B5EF4-FFF2-40B4-BE49-F238E27FC236}">
                <a16:creationId xmlns:a16="http://schemas.microsoft.com/office/drawing/2014/main" id="{3CFBE697-AAE6-C346-90DE-EEAC1F945419}"/>
              </a:ext>
            </a:extLst>
          </p:cNvPr>
          <p:cNvSpPr/>
          <p:nvPr/>
        </p:nvSpPr>
        <p:spPr>
          <a:xfrm>
            <a:off x="4692509" y="2519248"/>
            <a:ext cx="340664" cy="870987"/>
          </a:xfrm>
          <a:prstGeom prst="homePlat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IN" sz="1013">
              <a:solidFill>
                <a:srgbClr val="FFFFFF"/>
              </a:solidFill>
              <a:latin typeface="Arial" panose="020B0604020202020204"/>
            </a:endParaRPr>
          </a:p>
        </p:txBody>
      </p:sp>
    </p:spTree>
    <p:extLst>
      <p:ext uri="{BB962C8B-B14F-4D97-AF65-F5344CB8AC3E}">
        <p14:creationId xmlns:p14="http://schemas.microsoft.com/office/powerpoint/2010/main" val="277098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8417379" cy="390748"/>
          </a:xfrm>
        </p:spPr>
        <p:txBody>
          <a:bodyPr/>
          <a:lstStyle/>
          <a:p>
            <a:r>
              <a:rPr lang="en-US" sz="2100" dirty="0"/>
              <a:t>To do so, we’ll need a holistic view of Walgreens’ customers</a:t>
            </a:r>
            <a:endParaRPr lang="en-US" sz="1200" b="0" dirty="0">
              <a:solidFill>
                <a:schemeClr val="tx1">
                  <a:lumMod val="50000"/>
                  <a:lumOff val="50000"/>
                </a:schemeClr>
              </a:solidFill>
              <a:latin typeface="Avenir Next" charset="0"/>
            </a:endParaRPr>
          </a:p>
        </p:txBody>
      </p:sp>
      <p:sp>
        <p:nvSpPr>
          <p:cNvPr id="2" name="Footer Placeholder 1">
            <a:extLst>
              <a:ext uri="{FF2B5EF4-FFF2-40B4-BE49-F238E27FC236}">
                <a16:creationId xmlns:a16="http://schemas.microsoft.com/office/drawing/2014/main" id="{C17C49FB-B3F1-7648-8ABD-27F8FA46E3BF}"/>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9400E103-AADF-5B45-926F-45696BB52CCA}"/>
              </a:ext>
            </a:extLst>
          </p:cNvPr>
          <p:cNvSpPr>
            <a:spLocks noGrp="1"/>
          </p:cNvSpPr>
          <p:nvPr>
            <p:ph type="sldNum" sz="quarter" idx="13"/>
          </p:nvPr>
        </p:nvSpPr>
        <p:spPr/>
        <p:txBody>
          <a:bodyPr/>
          <a:lstStyle/>
          <a:p>
            <a:fld id="{CDEE2954-54E9-4846-B9AA-9D6731F553AF}" type="slidenum">
              <a:rPr lang="en-US" smtClean="0"/>
              <a:pPr/>
              <a:t>47</a:t>
            </a:fld>
            <a:endParaRPr lang="en-US" dirty="0"/>
          </a:p>
        </p:txBody>
      </p:sp>
      <p:sp>
        <p:nvSpPr>
          <p:cNvPr id="17" name="Rectangle 16">
            <a:extLst>
              <a:ext uri="{FF2B5EF4-FFF2-40B4-BE49-F238E27FC236}">
                <a16:creationId xmlns:a16="http://schemas.microsoft.com/office/drawing/2014/main" id="{A01C38F7-5CB4-4548-B447-D68382335098}"/>
              </a:ext>
            </a:extLst>
          </p:cNvPr>
          <p:cNvSpPr/>
          <p:nvPr/>
        </p:nvSpPr>
        <p:spPr>
          <a:xfrm>
            <a:off x="3460338" y="1469814"/>
            <a:ext cx="5226462" cy="2693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83"/>
            <a:endParaRPr lang="en-GB" sz="1013">
              <a:solidFill>
                <a:srgbClr val="FFFFFF"/>
              </a:solidFill>
              <a:latin typeface="Arial" panose="020B0604020202020204"/>
            </a:endParaRPr>
          </a:p>
        </p:txBody>
      </p:sp>
      <p:sp>
        <p:nvSpPr>
          <p:cNvPr id="19" name="Rectangle 18">
            <a:extLst>
              <a:ext uri="{FF2B5EF4-FFF2-40B4-BE49-F238E27FC236}">
                <a16:creationId xmlns:a16="http://schemas.microsoft.com/office/drawing/2014/main" id="{E63D6872-B4C2-024A-9C70-AB71123150CD}"/>
              </a:ext>
            </a:extLst>
          </p:cNvPr>
          <p:cNvSpPr/>
          <p:nvPr/>
        </p:nvSpPr>
        <p:spPr>
          <a:xfrm>
            <a:off x="476850" y="1461375"/>
            <a:ext cx="1087789" cy="299892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GB" sz="1013">
              <a:solidFill>
                <a:srgbClr val="FFFFFF"/>
              </a:solidFill>
              <a:latin typeface="Arial" panose="020B0604020202020204"/>
            </a:endParaRPr>
          </a:p>
        </p:txBody>
      </p:sp>
      <p:sp>
        <p:nvSpPr>
          <p:cNvPr id="20" name="TextBox 19">
            <a:extLst>
              <a:ext uri="{FF2B5EF4-FFF2-40B4-BE49-F238E27FC236}">
                <a16:creationId xmlns:a16="http://schemas.microsoft.com/office/drawing/2014/main" id="{670E1BCD-A79E-5742-8E63-AAC0C3721A73}"/>
              </a:ext>
            </a:extLst>
          </p:cNvPr>
          <p:cNvSpPr txBox="1"/>
          <p:nvPr/>
        </p:nvSpPr>
        <p:spPr>
          <a:xfrm>
            <a:off x="537770" y="1354402"/>
            <a:ext cx="965948" cy="230824"/>
          </a:xfrm>
          <a:prstGeom prst="rect">
            <a:avLst/>
          </a:prstGeom>
          <a:solidFill>
            <a:schemeClr val="bg1">
              <a:lumMod val="50000"/>
            </a:schemeClr>
          </a:solidFill>
          <a:ln>
            <a:solidFill>
              <a:schemeClr val="bg1">
                <a:lumMod val="50000"/>
              </a:schemeClr>
            </a:solidFill>
          </a:ln>
        </p:spPr>
        <p:txBody>
          <a:bodyPr wrap="square" lIns="91432" tIns="45716" rIns="91432" bIns="45716" rtlCol="0">
            <a:spAutoFit/>
          </a:bodyPr>
          <a:lstStyle/>
          <a:p>
            <a:pPr algn="ctr" defTabSz="685783">
              <a:spcBef>
                <a:spcPts val="450"/>
              </a:spcBef>
              <a:spcAft>
                <a:spcPts val="450"/>
              </a:spcAft>
              <a:defRPr/>
            </a:pPr>
            <a:r>
              <a:rPr lang="en-US" sz="900" b="1" dirty="0">
                <a:solidFill>
                  <a:srgbClr val="FFFFFF"/>
                </a:solidFill>
                <a:latin typeface="Arial" panose="020B0604020202020204"/>
              </a:rPr>
              <a:t>Data Sources</a:t>
            </a:r>
          </a:p>
        </p:txBody>
      </p:sp>
      <p:sp>
        <p:nvSpPr>
          <p:cNvPr id="21" name="Arrow: Pentagon 11">
            <a:extLst>
              <a:ext uri="{FF2B5EF4-FFF2-40B4-BE49-F238E27FC236}">
                <a16:creationId xmlns:a16="http://schemas.microsoft.com/office/drawing/2014/main" id="{3067364F-3FF8-3747-821D-CA2B3CE09598}"/>
              </a:ext>
            </a:extLst>
          </p:cNvPr>
          <p:cNvSpPr/>
          <p:nvPr/>
        </p:nvSpPr>
        <p:spPr>
          <a:xfrm>
            <a:off x="1619394" y="2631380"/>
            <a:ext cx="340664" cy="870987"/>
          </a:xfrm>
          <a:prstGeom prst="homePlat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IN" sz="1013">
              <a:solidFill>
                <a:srgbClr val="FFFFFF"/>
              </a:solidFill>
              <a:latin typeface="Arial" panose="020B0604020202020204"/>
            </a:endParaRPr>
          </a:p>
        </p:txBody>
      </p:sp>
      <p:sp>
        <p:nvSpPr>
          <p:cNvPr id="22" name="Rectangle 21">
            <a:extLst>
              <a:ext uri="{FF2B5EF4-FFF2-40B4-BE49-F238E27FC236}">
                <a16:creationId xmlns:a16="http://schemas.microsoft.com/office/drawing/2014/main" id="{2A28F9AB-130E-5240-AA3B-636538A1D1DE}"/>
              </a:ext>
            </a:extLst>
          </p:cNvPr>
          <p:cNvSpPr/>
          <p:nvPr/>
        </p:nvSpPr>
        <p:spPr>
          <a:xfrm>
            <a:off x="2049715" y="2747366"/>
            <a:ext cx="1353310" cy="66409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GB" sz="1013">
              <a:solidFill>
                <a:srgbClr val="FFFFFF"/>
              </a:solidFill>
              <a:latin typeface="Arial" panose="020B0604020202020204"/>
            </a:endParaRPr>
          </a:p>
        </p:txBody>
      </p:sp>
      <p:sp>
        <p:nvSpPr>
          <p:cNvPr id="23" name="TextBox 22">
            <a:extLst>
              <a:ext uri="{FF2B5EF4-FFF2-40B4-BE49-F238E27FC236}">
                <a16:creationId xmlns:a16="http://schemas.microsoft.com/office/drawing/2014/main" id="{F9CB7A2D-E530-6A4C-AC07-8EAD9A5882F7}"/>
              </a:ext>
            </a:extLst>
          </p:cNvPr>
          <p:cNvSpPr txBox="1"/>
          <p:nvPr/>
        </p:nvSpPr>
        <p:spPr>
          <a:xfrm>
            <a:off x="2137211" y="2844258"/>
            <a:ext cx="1173454" cy="507823"/>
          </a:xfrm>
          <a:prstGeom prst="rect">
            <a:avLst/>
          </a:prstGeom>
          <a:noFill/>
        </p:spPr>
        <p:txBody>
          <a:bodyPr wrap="square" lIns="91432" tIns="45716" rIns="91432" bIns="45716" rtlCol="0">
            <a:spAutoFit/>
          </a:bodyPr>
          <a:lstStyle>
            <a:defPPr>
              <a:defRPr lang="en-US"/>
            </a:defPPr>
            <a:lvl1pPr marR="0" lvl="0" indent="0" algn="ctr" fontAlgn="auto">
              <a:lnSpc>
                <a:spcPct val="100000"/>
              </a:lnSpc>
              <a:spcBef>
                <a:spcPts val="600"/>
              </a:spcBef>
              <a:spcAft>
                <a:spcPts val="600"/>
              </a:spcAft>
              <a:buClrTx/>
              <a:buSzTx/>
              <a:buFontTx/>
              <a:buNone/>
              <a:tabLst/>
              <a:defRPr kumimoji="0" sz="1200" b="1" i="0" u="none" strike="noStrike" cap="none" spc="0" normalizeH="0" baseline="0">
                <a:ln>
                  <a:noFill/>
                </a:ln>
                <a:solidFill>
                  <a:srgbClr val="FFFFFF"/>
                </a:solidFill>
                <a:effectLst/>
                <a:uLnTx/>
                <a:uFillTx/>
                <a:latin typeface="Arial" panose="020B0604020202020204"/>
              </a:defRPr>
            </a:lvl1pPr>
          </a:lstStyle>
          <a:p>
            <a:pPr defTabSz="685783"/>
            <a:r>
              <a:rPr lang="en-US" sz="900" dirty="0">
                <a:solidFill>
                  <a:schemeClr val="tx1"/>
                </a:solidFill>
              </a:rPr>
              <a:t>Customer Data Platform – Microsoft CI</a:t>
            </a:r>
          </a:p>
        </p:txBody>
      </p:sp>
      <p:sp>
        <p:nvSpPr>
          <p:cNvPr id="24" name="Arrow: Pentagon 11">
            <a:extLst>
              <a:ext uri="{FF2B5EF4-FFF2-40B4-BE49-F238E27FC236}">
                <a16:creationId xmlns:a16="http://schemas.microsoft.com/office/drawing/2014/main" id="{589ADEBE-2ED7-AA40-A74A-3CC8203E8958}"/>
              </a:ext>
            </a:extLst>
          </p:cNvPr>
          <p:cNvSpPr/>
          <p:nvPr/>
        </p:nvSpPr>
        <p:spPr>
          <a:xfrm>
            <a:off x="3553725" y="2626749"/>
            <a:ext cx="340664" cy="870987"/>
          </a:xfrm>
          <a:prstGeom prst="homePlat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IN" sz="1013">
              <a:solidFill>
                <a:srgbClr val="FFFFFF"/>
              </a:solidFill>
              <a:latin typeface="Arial" panose="020B0604020202020204"/>
            </a:endParaRPr>
          </a:p>
        </p:txBody>
      </p:sp>
      <p:grpSp>
        <p:nvGrpSpPr>
          <p:cNvPr id="26" name="Group 25">
            <a:extLst>
              <a:ext uri="{FF2B5EF4-FFF2-40B4-BE49-F238E27FC236}">
                <a16:creationId xmlns:a16="http://schemas.microsoft.com/office/drawing/2014/main" id="{A16F073A-3004-9243-A28C-85FF3E73E6CD}"/>
              </a:ext>
            </a:extLst>
          </p:cNvPr>
          <p:cNvGrpSpPr/>
          <p:nvPr/>
        </p:nvGrpSpPr>
        <p:grpSpPr>
          <a:xfrm>
            <a:off x="3855757" y="1861056"/>
            <a:ext cx="4782286" cy="2418396"/>
            <a:chOff x="3375671" y="1284418"/>
            <a:chExt cx="5371566" cy="2418395"/>
          </a:xfrm>
        </p:grpSpPr>
        <p:grpSp>
          <p:nvGrpSpPr>
            <p:cNvPr id="27" name="Group 82">
              <a:extLst>
                <a:ext uri="{FF2B5EF4-FFF2-40B4-BE49-F238E27FC236}">
                  <a16:creationId xmlns:a16="http://schemas.microsoft.com/office/drawing/2014/main" id="{0CE0FD03-C8C7-014D-B9E0-2FF8F849543E}"/>
                </a:ext>
              </a:extLst>
            </p:cNvPr>
            <p:cNvGrpSpPr/>
            <p:nvPr/>
          </p:nvGrpSpPr>
          <p:grpSpPr>
            <a:xfrm>
              <a:off x="4478257" y="1748314"/>
              <a:ext cx="2890972" cy="1385218"/>
              <a:chOff x="2454402" y="3816516"/>
              <a:chExt cx="3724148" cy="1479384"/>
            </a:xfrm>
          </p:grpSpPr>
          <p:sp>
            <p:nvSpPr>
              <p:cNvPr id="102" name="Oval 101">
                <a:extLst>
                  <a:ext uri="{FF2B5EF4-FFF2-40B4-BE49-F238E27FC236}">
                    <a16:creationId xmlns:a16="http://schemas.microsoft.com/office/drawing/2014/main" id="{C4BCAE25-20B0-484C-9D68-5975AE7A3E0E}"/>
                  </a:ext>
                </a:extLst>
              </p:cNvPr>
              <p:cNvSpPr/>
              <p:nvPr/>
            </p:nvSpPr>
            <p:spPr>
              <a:xfrm>
                <a:off x="3578352" y="4283423"/>
                <a:ext cx="1476248" cy="545570"/>
              </a:xfrm>
              <a:prstGeom prst="ellipse">
                <a:avLst/>
              </a:prstGeom>
              <a:noFill/>
              <a:ln w="6350" cap="flat" cmpd="sng" algn="ctr">
                <a:solidFill>
                  <a:srgbClr val="E7E6E6">
                    <a:lumMod val="50000"/>
                  </a:srgbClr>
                </a:solidFill>
                <a:prstDash val="sysDot"/>
                <a:miter lim="800000"/>
                <a:headEnd type="triangle" w="med" len="med"/>
                <a:tailEnd type="triangle" w="med" len="med"/>
              </a:ln>
              <a:effectLst/>
            </p:spPr>
            <p:txBody>
              <a:bodyPr rtlCol="0" anchor="ctr"/>
              <a:lstStyle/>
              <a:p>
                <a:pPr algn="ctr" defTabSz="685766">
                  <a:defRPr/>
                </a:pPr>
                <a:endParaRPr lang="en-US" sz="800" kern="0" dirty="0">
                  <a:solidFill>
                    <a:prstClr val="black"/>
                  </a:solidFill>
                </a:endParaRPr>
              </a:p>
            </p:txBody>
          </p:sp>
          <p:sp>
            <p:nvSpPr>
              <p:cNvPr id="103" name="Oval 102">
                <a:extLst>
                  <a:ext uri="{FF2B5EF4-FFF2-40B4-BE49-F238E27FC236}">
                    <a16:creationId xmlns:a16="http://schemas.microsoft.com/office/drawing/2014/main" id="{4F673111-6872-2C4A-89E0-F72B3A7D9A6A}"/>
                  </a:ext>
                </a:extLst>
              </p:cNvPr>
              <p:cNvSpPr/>
              <p:nvPr/>
            </p:nvSpPr>
            <p:spPr>
              <a:xfrm>
                <a:off x="3000502" y="4069870"/>
                <a:ext cx="2631948" cy="972676"/>
              </a:xfrm>
              <a:prstGeom prst="ellipse">
                <a:avLst/>
              </a:prstGeom>
              <a:noFill/>
              <a:ln w="6350" cap="flat" cmpd="sng" algn="ctr">
                <a:solidFill>
                  <a:srgbClr val="E7E6E6">
                    <a:lumMod val="50000"/>
                  </a:srgbClr>
                </a:solidFill>
                <a:prstDash val="sysDot"/>
                <a:miter lim="800000"/>
                <a:headEnd type="triangle" w="med" len="med"/>
                <a:tailEnd type="triangle" w="med" len="med"/>
              </a:ln>
              <a:effectLst/>
            </p:spPr>
            <p:txBody>
              <a:bodyPr rtlCol="0" anchor="ctr"/>
              <a:lstStyle/>
              <a:p>
                <a:pPr algn="ctr" defTabSz="685766">
                  <a:defRPr/>
                </a:pPr>
                <a:endParaRPr lang="en-US" sz="800" kern="0" dirty="0">
                  <a:solidFill>
                    <a:prstClr val="black"/>
                  </a:solidFill>
                </a:endParaRPr>
              </a:p>
            </p:txBody>
          </p:sp>
          <p:sp>
            <p:nvSpPr>
              <p:cNvPr id="104" name="Oval 103">
                <a:extLst>
                  <a:ext uri="{FF2B5EF4-FFF2-40B4-BE49-F238E27FC236}">
                    <a16:creationId xmlns:a16="http://schemas.microsoft.com/office/drawing/2014/main" id="{6D226F30-3129-484F-B745-1C197502D3DA}"/>
                  </a:ext>
                </a:extLst>
              </p:cNvPr>
              <p:cNvSpPr/>
              <p:nvPr/>
            </p:nvSpPr>
            <p:spPr>
              <a:xfrm>
                <a:off x="2454402" y="3816516"/>
                <a:ext cx="3724148" cy="1479384"/>
              </a:xfrm>
              <a:prstGeom prst="ellipse">
                <a:avLst/>
              </a:prstGeom>
              <a:noFill/>
              <a:ln w="6350" cap="flat" cmpd="sng" algn="ctr">
                <a:solidFill>
                  <a:srgbClr val="E7E6E6">
                    <a:lumMod val="25000"/>
                  </a:srgbClr>
                </a:solidFill>
                <a:prstDash val="sysDot"/>
                <a:miter lim="800000"/>
                <a:headEnd type="triangle" w="med" len="med"/>
                <a:tailEnd type="triangle" w="med" len="med"/>
              </a:ln>
              <a:effectLst/>
            </p:spPr>
            <p:txBody>
              <a:bodyPr rtlCol="0" anchor="ctr"/>
              <a:lstStyle/>
              <a:p>
                <a:pPr algn="ctr" defTabSz="685766">
                  <a:defRPr/>
                </a:pPr>
                <a:endParaRPr lang="en-US" sz="800" kern="0" dirty="0">
                  <a:solidFill>
                    <a:prstClr val="black"/>
                  </a:solidFill>
                </a:endParaRPr>
              </a:p>
            </p:txBody>
          </p:sp>
        </p:grpSp>
        <p:cxnSp>
          <p:nvCxnSpPr>
            <p:cNvPr id="28" name="Straight Arrow Connector 27">
              <a:extLst>
                <a:ext uri="{FF2B5EF4-FFF2-40B4-BE49-F238E27FC236}">
                  <a16:creationId xmlns:a16="http://schemas.microsoft.com/office/drawing/2014/main" id="{497E44A5-7FAF-BC4A-8DDC-D5076D560FDC}"/>
                </a:ext>
              </a:extLst>
            </p:cNvPr>
            <p:cNvCxnSpPr/>
            <p:nvPr/>
          </p:nvCxnSpPr>
          <p:spPr>
            <a:xfrm>
              <a:off x="5326678" y="1601892"/>
              <a:ext cx="1466859" cy="1636031"/>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sp>
          <p:nvSpPr>
            <p:cNvPr id="29" name="Freeform 28">
              <a:extLst>
                <a:ext uri="{FF2B5EF4-FFF2-40B4-BE49-F238E27FC236}">
                  <a16:creationId xmlns:a16="http://schemas.microsoft.com/office/drawing/2014/main" id="{56EFD043-1A54-8946-B72E-2ED1C72EC8C3}"/>
                </a:ext>
              </a:extLst>
            </p:cNvPr>
            <p:cNvSpPr/>
            <p:nvPr/>
          </p:nvSpPr>
          <p:spPr>
            <a:xfrm>
              <a:off x="4353587" y="1666998"/>
              <a:ext cx="3068660" cy="1392661"/>
            </a:xfrm>
            <a:custGeom>
              <a:avLst/>
              <a:gdLst>
                <a:gd name="connsiteX0" fmla="*/ 2889250 w 5791200"/>
                <a:gd name="connsiteY0" fmla="*/ 0 h 2203450"/>
                <a:gd name="connsiteX1" fmla="*/ 3409950 w 5791200"/>
                <a:gd name="connsiteY1" fmla="*/ 241300 h 2203450"/>
                <a:gd name="connsiteX2" fmla="*/ 4787900 w 5791200"/>
                <a:gd name="connsiteY2" fmla="*/ 133350 h 2203450"/>
                <a:gd name="connsiteX3" fmla="*/ 4800600 w 5791200"/>
                <a:gd name="connsiteY3" fmla="*/ 552450 h 2203450"/>
                <a:gd name="connsiteX4" fmla="*/ 5791200 w 5791200"/>
                <a:gd name="connsiteY4" fmla="*/ 863600 h 2203450"/>
                <a:gd name="connsiteX5" fmla="*/ 5422900 w 5791200"/>
                <a:gd name="connsiteY5" fmla="*/ 1174750 h 2203450"/>
                <a:gd name="connsiteX6" fmla="*/ 5645150 w 5791200"/>
                <a:gd name="connsiteY6" fmla="*/ 1511300 h 2203450"/>
                <a:gd name="connsiteX7" fmla="*/ 4629150 w 5791200"/>
                <a:gd name="connsiteY7" fmla="*/ 1511300 h 2203450"/>
                <a:gd name="connsiteX8" fmla="*/ 4184650 w 5791200"/>
                <a:gd name="connsiteY8" fmla="*/ 1657350 h 2203450"/>
                <a:gd name="connsiteX9" fmla="*/ 3854450 w 5791200"/>
                <a:gd name="connsiteY9" fmla="*/ 1809750 h 2203450"/>
                <a:gd name="connsiteX10" fmla="*/ 3771900 w 5791200"/>
                <a:gd name="connsiteY10" fmla="*/ 2203450 h 2203450"/>
                <a:gd name="connsiteX11" fmla="*/ 2844800 w 5791200"/>
                <a:gd name="connsiteY11" fmla="*/ 1701800 h 2203450"/>
                <a:gd name="connsiteX12" fmla="*/ 2393950 w 5791200"/>
                <a:gd name="connsiteY12" fmla="*/ 1892300 h 2203450"/>
                <a:gd name="connsiteX13" fmla="*/ 2095500 w 5791200"/>
                <a:gd name="connsiteY13" fmla="*/ 1765300 h 2203450"/>
                <a:gd name="connsiteX14" fmla="*/ 1657350 w 5791200"/>
                <a:gd name="connsiteY14" fmla="*/ 1962150 h 2203450"/>
                <a:gd name="connsiteX15" fmla="*/ 1600200 w 5791200"/>
                <a:gd name="connsiteY15" fmla="*/ 1638300 h 2203450"/>
                <a:gd name="connsiteX16" fmla="*/ 1200150 w 5791200"/>
                <a:gd name="connsiteY16" fmla="*/ 1568450 h 2203450"/>
                <a:gd name="connsiteX17" fmla="*/ 876300 w 5791200"/>
                <a:gd name="connsiteY17" fmla="*/ 1479550 h 2203450"/>
                <a:gd name="connsiteX18" fmla="*/ 50800 w 5791200"/>
                <a:gd name="connsiteY18" fmla="*/ 1504950 h 2203450"/>
                <a:gd name="connsiteX19" fmla="*/ 463550 w 5791200"/>
                <a:gd name="connsiteY19" fmla="*/ 1111250 h 2203450"/>
                <a:gd name="connsiteX20" fmla="*/ 0 w 5791200"/>
                <a:gd name="connsiteY20" fmla="*/ 838200 h 2203450"/>
                <a:gd name="connsiteX21" fmla="*/ 723900 w 5791200"/>
                <a:gd name="connsiteY21" fmla="*/ 730250 h 2203450"/>
                <a:gd name="connsiteX22" fmla="*/ 425450 w 5791200"/>
                <a:gd name="connsiteY22" fmla="*/ 457200 h 2203450"/>
                <a:gd name="connsiteX23" fmla="*/ 882650 w 5791200"/>
                <a:gd name="connsiteY23" fmla="*/ 425450 h 2203450"/>
                <a:gd name="connsiteX24" fmla="*/ 939800 w 5791200"/>
                <a:gd name="connsiteY24" fmla="*/ 209550 h 2203450"/>
                <a:gd name="connsiteX25" fmla="*/ 1511300 w 5791200"/>
                <a:gd name="connsiteY25" fmla="*/ 336550 h 2203450"/>
                <a:gd name="connsiteX26" fmla="*/ 1765300 w 5791200"/>
                <a:gd name="connsiteY26" fmla="*/ 285750 h 2203450"/>
                <a:gd name="connsiteX27" fmla="*/ 2146300 w 5791200"/>
                <a:gd name="connsiteY27" fmla="*/ 285750 h 2203450"/>
                <a:gd name="connsiteX28" fmla="*/ 2368550 w 5791200"/>
                <a:gd name="connsiteY28" fmla="*/ 31750 h 2203450"/>
                <a:gd name="connsiteX29" fmla="*/ 2635250 w 5791200"/>
                <a:gd name="connsiteY29" fmla="*/ 158750 h 2203450"/>
                <a:gd name="connsiteX30" fmla="*/ 2889250 w 5791200"/>
                <a:gd name="connsiteY30" fmla="*/ 0 h 2203450"/>
                <a:gd name="connsiteX0" fmla="*/ 2889250 w 5791200"/>
                <a:gd name="connsiteY0" fmla="*/ 0 h 2203450"/>
                <a:gd name="connsiteX1" fmla="*/ 3409950 w 5791200"/>
                <a:gd name="connsiteY1" fmla="*/ 241300 h 2203450"/>
                <a:gd name="connsiteX2" fmla="*/ 4787900 w 5791200"/>
                <a:gd name="connsiteY2" fmla="*/ 133350 h 2203450"/>
                <a:gd name="connsiteX3" fmla="*/ 4800600 w 5791200"/>
                <a:gd name="connsiteY3" fmla="*/ 552450 h 2203450"/>
                <a:gd name="connsiteX4" fmla="*/ 5791200 w 5791200"/>
                <a:gd name="connsiteY4" fmla="*/ 863600 h 2203450"/>
                <a:gd name="connsiteX5" fmla="*/ 5422900 w 5791200"/>
                <a:gd name="connsiteY5" fmla="*/ 1174750 h 2203450"/>
                <a:gd name="connsiteX6" fmla="*/ 5645150 w 5791200"/>
                <a:gd name="connsiteY6" fmla="*/ 1511300 h 2203450"/>
                <a:gd name="connsiteX7" fmla="*/ 4629150 w 5791200"/>
                <a:gd name="connsiteY7" fmla="*/ 1511300 h 2203450"/>
                <a:gd name="connsiteX8" fmla="*/ 4184650 w 5791200"/>
                <a:gd name="connsiteY8" fmla="*/ 1657350 h 2203450"/>
                <a:gd name="connsiteX9" fmla="*/ 3854450 w 5791200"/>
                <a:gd name="connsiteY9" fmla="*/ 1809750 h 2203450"/>
                <a:gd name="connsiteX10" fmla="*/ 3771900 w 5791200"/>
                <a:gd name="connsiteY10" fmla="*/ 2203450 h 2203450"/>
                <a:gd name="connsiteX11" fmla="*/ 2844800 w 5791200"/>
                <a:gd name="connsiteY11" fmla="*/ 1701800 h 2203450"/>
                <a:gd name="connsiteX12" fmla="*/ 2393950 w 5791200"/>
                <a:gd name="connsiteY12" fmla="*/ 1892300 h 2203450"/>
                <a:gd name="connsiteX13" fmla="*/ 2095500 w 5791200"/>
                <a:gd name="connsiteY13" fmla="*/ 1765300 h 2203450"/>
                <a:gd name="connsiteX14" fmla="*/ 1657350 w 5791200"/>
                <a:gd name="connsiteY14" fmla="*/ 1962150 h 2203450"/>
                <a:gd name="connsiteX15" fmla="*/ 1600200 w 5791200"/>
                <a:gd name="connsiteY15" fmla="*/ 1638300 h 2203450"/>
                <a:gd name="connsiteX16" fmla="*/ 1200150 w 5791200"/>
                <a:gd name="connsiteY16" fmla="*/ 1568450 h 2203450"/>
                <a:gd name="connsiteX17" fmla="*/ 876300 w 5791200"/>
                <a:gd name="connsiteY17" fmla="*/ 1479550 h 2203450"/>
                <a:gd name="connsiteX18" fmla="*/ 50800 w 5791200"/>
                <a:gd name="connsiteY18" fmla="*/ 1504950 h 2203450"/>
                <a:gd name="connsiteX19" fmla="*/ 463550 w 5791200"/>
                <a:gd name="connsiteY19" fmla="*/ 1111250 h 2203450"/>
                <a:gd name="connsiteX20" fmla="*/ 0 w 5791200"/>
                <a:gd name="connsiteY20" fmla="*/ 838200 h 2203450"/>
                <a:gd name="connsiteX21" fmla="*/ 723900 w 5791200"/>
                <a:gd name="connsiteY21" fmla="*/ 730250 h 2203450"/>
                <a:gd name="connsiteX22" fmla="*/ 425450 w 5791200"/>
                <a:gd name="connsiteY22" fmla="*/ 457200 h 2203450"/>
                <a:gd name="connsiteX23" fmla="*/ 882650 w 5791200"/>
                <a:gd name="connsiteY23" fmla="*/ 425450 h 2203450"/>
                <a:gd name="connsiteX24" fmla="*/ 939800 w 5791200"/>
                <a:gd name="connsiteY24" fmla="*/ 209550 h 2203450"/>
                <a:gd name="connsiteX25" fmla="*/ 1511300 w 5791200"/>
                <a:gd name="connsiteY25" fmla="*/ 336550 h 2203450"/>
                <a:gd name="connsiteX26" fmla="*/ 1765300 w 5791200"/>
                <a:gd name="connsiteY26" fmla="*/ 285750 h 2203450"/>
                <a:gd name="connsiteX27" fmla="*/ 2146300 w 5791200"/>
                <a:gd name="connsiteY27" fmla="*/ 285750 h 2203450"/>
                <a:gd name="connsiteX28" fmla="*/ 2368550 w 5791200"/>
                <a:gd name="connsiteY28" fmla="*/ 31750 h 2203450"/>
                <a:gd name="connsiteX29" fmla="*/ 2635250 w 5791200"/>
                <a:gd name="connsiteY29" fmla="*/ 158750 h 2203450"/>
                <a:gd name="connsiteX30" fmla="*/ 2889250 w 5791200"/>
                <a:gd name="connsiteY30" fmla="*/ 0 h 2203450"/>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894917"/>
                <a:gd name="connsiteY0" fmla="*/ 13758 h 2217208"/>
                <a:gd name="connsiteX1" fmla="*/ 3409950 w 5894917"/>
                <a:gd name="connsiteY1" fmla="*/ 255058 h 2217208"/>
                <a:gd name="connsiteX2" fmla="*/ 4787900 w 5894917"/>
                <a:gd name="connsiteY2" fmla="*/ 147108 h 2217208"/>
                <a:gd name="connsiteX3" fmla="*/ 4800600 w 5894917"/>
                <a:gd name="connsiteY3" fmla="*/ 566208 h 2217208"/>
                <a:gd name="connsiteX4" fmla="*/ 5791200 w 5894917"/>
                <a:gd name="connsiteY4" fmla="*/ 877358 h 2217208"/>
                <a:gd name="connsiteX5" fmla="*/ 5422900 w 5894917"/>
                <a:gd name="connsiteY5" fmla="*/ 1188508 h 2217208"/>
                <a:gd name="connsiteX6" fmla="*/ 5645150 w 5894917"/>
                <a:gd name="connsiteY6" fmla="*/ 1525058 h 2217208"/>
                <a:gd name="connsiteX7" fmla="*/ 4629150 w 5894917"/>
                <a:gd name="connsiteY7" fmla="*/ 1525058 h 2217208"/>
                <a:gd name="connsiteX8" fmla="*/ 4184650 w 5894917"/>
                <a:gd name="connsiteY8" fmla="*/ 1671108 h 2217208"/>
                <a:gd name="connsiteX9" fmla="*/ 3854450 w 5894917"/>
                <a:gd name="connsiteY9" fmla="*/ 1823508 h 2217208"/>
                <a:gd name="connsiteX10" fmla="*/ 3771900 w 5894917"/>
                <a:gd name="connsiteY10" fmla="*/ 2217208 h 2217208"/>
                <a:gd name="connsiteX11" fmla="*/ 2844800 w 5894917"/>
                <a:gd name="connsiteY11" fmla="*/ 1715558 h 2217208"/>
                <a:gd name="connsiteX12" fmla="*/ 2393950 w 5894917"/>
                <a:gd name="connsiteY12" fmla="*/ 1906058 h 2217208"/>
                <a:gd name="connsiteX13" fmla="*/ 2095500 w 5894917"/>
                <a:gd name="connsiteY13" fmla="*/ 1779058 h 2217208"/>
                <a:gd name="connsiteX14" fmla="*/ 1657350 w 5894917"/>
                <a:gd name="connsiteY14" fmla="*/ 1975908 h 2217208"/>
                <a:gd name="connsiteX15" fmla="*/ 1600200 w 5894917"/>
                <a:gd name="connsiteY15" fmla="*/ 1652058 h 2217208"/>
                <a:gd name="connsiteX16" fmla="*/ 1200150 w 5894917"/>
                <a:gd name="connsiteY16" fmla="*/ 1582208 h 2217208"/>
                <a:gd name="connsiteX17" fmla="*/ 876300 w 5894917"/>
                <a:gd name="connsiteY17" fmla="*/ 1493308 h 2217208"/>
                <a:gd name="connsiteX18" fmla="*/ 50800 w 5894917"/>
                <a:gd name="connsiteY18" fmla="*/ 1518708 h 2217208"/>
                <a:gd name="connsiteX19" fmla="*/ 463550 w 5894917"/>
                <a:gd name="connsiteY19" fmla="*/ 1125008 h 2217208"/>
                <a:gd name="connsiteX20" fmla="*/ 0 w 5894917"/>
                <a:gd name="connsiteY20" fmla="*/ 851958 h 2217208"/>
                <a:gd name="connsiteX21" fmla="*/ 723900 w 5894917"/>
                <a:gd name="connsiteY21" fmla="*/ 744008 h 2217208"/>
                <a:gd name="connsiteX22" fmla="*/ 425450 w 5894917"/>
                <a:gd name="connsiteY22" fmla="*/ 470958 h 2217208"/>
                <a:gd name="connsiteX23" fmla="*/ 882650 w 5894917"/>
                <a:gd name="connsiteY23" fmla="*/ 439208 h 2217208"/>
                <a:gd name="connsiteX24" fmla="*/ 939800 w 5894917"/>
                <a:gd name="connsiteY24" fmla="*/ 223308 h 2217208"/>
                <a:gd name="connsiteX25" fmla="*/ 1511300 w 5894917"/>
                <a:gd name="connsiteY25" fmla="*/ 350308 h 2217208"/>
                <a:gd name="connsiteX26" fmla="*/ 1765300 w 5894917"/>
                <a:gd name="connsiteY26" fmla="*/ 299508 h 2217208"/>
                <a:gd name="connsiteX27" fmla="*/ 2146300 w 5894917"/>
                <a:gd name="connsiteY27" fmla="*/ 299508 h 2217208"/>
                <a:gd name="connsiteX28" fmla="*/ 2368550 w 5894917"/>
                <a:gd name="connsiteY28" fmla="*/ 45508 h 2217208"/>
                <a:gd name="connsiteX29" fmla="*/ 2635250 w 5894917"/>
                <a:gd name="connsiteY29" fmla="*/ 172508 h 2217208"/>
                <a:gd name="connsiteX30" fmla="*/ 2889250 w 5894917"/>
                <a:gd name="connsiteY30" fmla="*/ 13758 h 2217208"/>
                <a:gd name="connsiteX0" fmla="*/ 2889250 w 5894917"/>
                <a:gd name="connsiteY0" fmla="*/ 13758 h 2217208"/>
                <a:gd name="connsiteX1" fmla="*/ 3409950 w 5894917"/>
                <a:gd name="connsiteY1" fmla="*/ 255058 h 2217208"/>
                <a:gd name="connsiteX2" fmla="*/ 4787900 w 5894917"/>
                <a:gd name="connsiteY2" fmla="*/ 147108 h 2217208"/>
                <a:gd name="connsiteX3" fmla="*/ 4800600 w 5894917"/>
                <a:gd name="connsiteY3" fmla="*/ 566208 h 2217208"/>
                <a:gd name="connsiteX4" fmla="*/ 5791200 w 5894917"/>
                <a:gd name="connsiteY4" fmla="*/ 877358 h 2217208"/>
                <a:gd name="connsiteX5" fmla="*/ 5422900 w 5894917"/>
                <a:gd name="connsiteY5" fmla="*/ 1188508 h 2217208"/>
                <a:gd name="connsiteX6" fmla="*/ 5645150 w 5894917"/>
                <a:gd name="connsiteY6" fmla="*/ 1525058 h 2217208"/>
                <a:gd name="connsiteX7" fmla="*/ 4629150 w 5894917"/>
                <a:gd name="connsiteY7" fmla="*/ 1525058 h 2217208"/>
                <a:gd name="connsiteX8" fmla="*/ 4184650 w 5894917"/>
                <a:gd name="connsiteY8" fmla="*/ 1671108 h 2217208"/>
                <a:gd name="connsiteX9" fmla="*/ 3854450 w 5894917"/>
                <a:gd name="connsiteY9" fmla="*/ 1823508 h 2217208"/>
                <a:gd name="connsiteX10" fmla="*/ 3771900 w 5894917"/>
                <a:gd name="connsiteY10" fmla="*/ 2217208 h 2217208"/>
                <a:gd name="connsiteX11" fmla="*/ 2844800 w 5894917"/>
                <a:gd name="connsiteY11" fmla="*/ 1715558 h 2217208"/>
                <a:gd name="connsiteX12" fmla="*/ 2393950 w 5894917"/>
                <a:gd name="connsiteY12" fmla="*/ 1906058 h 2217208"/>
                <a:gd name="connsiteX13" fmla="*/ 2095500 w 5894917"/>
                <a:gd name="connsiteY13" fmla="*/ 1779058 h 2217208"/>
                <a:gd name="connsiteX14" fmla="*/ 1657350 w 5894917"/>
                <a:gd name="connsiteY14" fmla="*/ 1975908 h 2217208"/>
                <a:gd name="connsiteX15" fmla="*/ 1600200 w 5894917"/>
                <a:gd name="connsiteY15" fmla="*/ 1652058 h 2217208"/>
                <a:gd name="connsiteX16" fmla="*/ 1200150 w 5894917"/>
                <a:gd name="connsiteY16" fmla="*/ 1582208 h 2217208"/>
                <a:gd name="connsiteX17" fmla="*/ 876300 w 5894917"/>
                <a:gd name="connsiteY17" fmla="*/ 1493308 h 2217208"/>
                <a:gd name="connsiteX18" fmla="*/ 50800 w 5894917"/>
                <a:gd name="connsiteY18" fmla="*/ 1518708 h 2217208"/>
                <a:gd name="connsiteX19" fmla="*/ 463550 w 5894917"/>
                <a:gd name="connsiteY19" fmla="*/ 1125008 h 2217208"/>
                <a:gd name="connsiteX20" fmla="*/ 0 w 5894917"/>
                <a:gd name="connsiteY20" fmla="*/ 851958 h 2217208"/>
                <a:gd name="connsiteX21" fmla="*/ 723900 w 5894917"/>
                <a:gd name="connsiteY21" fmla="*/ 744008 h 2217208"/>
                <a:gd name="connsiteX22" fmla="*/ 425450 w 5894917"/>
                <a:gd name="connsiteY22" fmla="*/ 470958 h 2217208"/>
                <a:gd name="connsiteX23" fmla="*/ 882650 w 5894917"/>
                <a:gd name="connsiteY23" fmla="*/ 439208 h 2217208"/>
                <a:gd name="connsiteX24" fmla="*/ 939800 w 5894917"/>
                <a:gd name="connsiteY24" fmla="*/ 223308 h 2217208"/>
                <a:gd name="connsiteX25" fmla="*/ 1511300 w 5894917"/>
                <a:gd name="connsiteY25" fmla="*/ 350308 h 2217208"/>
                <a:gd name="connsiteX26" fmla="*/ 1765300 w 5894917"/>
                <a:gd name="connsiteY26" fmla="*/ 299508 h 2217208"/>
                <a:gd name="connsiteX27" fmla="*/ 2146300 w 5894917"/>
                <a:gd name="connsiteY27" fmla="*/ 299508 h 2217208"/>
                <a:gd name="connsiteX28" fmla="*/ 2368550 w 5894917"/>
                <a:gd name="connsiteY28" fmla="*/ 45508 h 2217208"/>
                <a:gd name="connsiteX29" fmla="*/ 2635250 w 5894917"/>
                <a:gd name="connsiteY29" fmla="*/ 172508 h 2217208"/>
                <a:gd name="connsiteX30" fmla="*/ 2889250 w 5894917"/>
                <a:gd name="connsiteY30" fmla="*/ 13758 h 2217208"/>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932642 w 5938309"/>
                <a:gd name="connsiteY0" fmla="*/ 13758 h 2235200"/>
                <a:gd name="connsiteX1" fmla="*/ 3453342 w 5938309"/>
                <a:gd name="connsiteY1" fmla="*/ 255058 h 2235200"/>
                <a:gd name="connsiteX2" fmla="*/ 4831292 w 5938309"/>
                <a:gd name="connsiteY2" fmla="*/ 147108 h 2235200"/>
                <a:gd name="connsiteX3" fmla="*/ 4843992 w 5938309"/>
                <a:gd name="connsiteY3" fmla="*/ 566208 h 2235200"/>
                <a:gd name="connsiteX4" fmla="*/ 5834592 w 5938309"/>
                <a:gd name="connsiteY4" fmla="*/ 877358 h 2235200"/>
                <a:gd name="connsiteX5" fmla="*/ 5466292 w 5938309"/>
                <a:gd name="connsiteY5" fmla="*/ 1188508 h 2235200"/>
                <a:gd name="connsiteX6" fmla="*/ 5688542 w 5938309"/>
                <a:gd name="connsiteY6" fmla="*/ 1525058 h 2235200"/>
                <a:gd name="connsiteX7" fmla="*/ 4672542 w 5938309"/>
                <a:gd name="connsiteY7" fmla="*/ 1525058 h 2235200"/>
                <a:gd name="connsiteX8" fmla="*/ 4228042 w 5938309"/>
                <a:gd name="connsiteY8" fmla="*/ 1671108 h 2235200"/>
                <a:gd name="connsiteX9" fmla="*/ 3897842 w 5938309"/>
                <a:gd name="connsiteY9" fmla="*/ 1823508 h 2235200"/>
                <a:gd name="connsiteX10" fmla="*/ 3815292 w 5938309"/>
                <a:gd name="connsiteY10" fmla="*/ 2217208 h 2235200"/>
                <a:gd name="connsiteX11" fmla="*/ 2888192 w 5938309"/>
                <a:gd name="connsiteY11" fmla="*/ 1715558 h 2235200"/>
                <a:gd name="connsiteX12" fmla="*/ 2437342 w 5938309"/>
                <a:gd name="connsiteY12" fmla="*/ 1906058 h 2235200"/>
                <a:gd name="connsiteX13" fmla="*/ 2138892 w 5938309"/>
                <a:gd name="connsiteY13" fmla="*/ 1779058 h 2235200"/>
                <a:gd name="connsiteX14" fmla="*/ 1700742 w 5938309"/>
                <a:gd name="connsiteY14" fmla="*/ 1975908 h 2235200"/>
                <a:gd name="connsiteX15" fmla="*/ 1643592 w 5938309"/>
                <a:gd name="connsiteY15" fmla="*/ 1652058 h 2235200"/>
                <a:gd name="connsiteX16" fmla="*/ 1243542 w 5938309"/>
                <a:gd name="connsiteY16" fmla="*/ 1582208 h 2235200"/>
                <a:gd name="connsiteX17" fmla="*/ 919692 w 5938309"/>
                <a:gd name="connsiteY17" fmla="*/ 1493308 h 2235200"/>
                <a:gd name="connsiteX18" fmla="*/ 94192 w 5938309"/>
                <a:gd name="connsiteY18" fmla="*/ 1518708 h 2235200"/>
                <a:gd name="connsiteX19" fmla="*/ 506942 w 5938309"/>
                <a:gd name="connsiteY19" fmla="*/ 1125008 h 2235200"/>
                <a:gd name="connsiteX20" fmla="*/ 43392 w 5938309"/>
                <a:gd name="connsiteY20" fmla="*/ 851958 h 2235200"/>
                <a:gd name="connsiteX21" fmla="*/ 767292 w 5938309"/>
                <a:gd name="connsiteY21" fmla="*/ 744008 h 2235200"/>
                <a:gd name="connsiteX22" fmla="*/ 468842 w 5938309"/>
                <a:gd name="connsiteY22" fmla="*/ 470958 h 2235200"/>
                <a:gd name="connsiteX23" fmla="*/ 926042 w 5938309"/>
                <a:gd name="connsiteY23" fmla="*/ 439208 h 2235200"/>
                <a:gd name="connsiteX24" fmla="*/ 983192 w 5938309"/>
                <a:gd name="connsiteY24" fmla="*/ 223308 h 2235200"/>
                <a:gd name="connsiteX25" fmla="*/ 1554692 w 5938309"/>
                <a:gd name="connsiteY25" fmla="*/ 350308 h 2235200"/>
                <a:gd name="connsiteX26" fmla="*/ 1808692 w 5938309"/>
                <a:gd name="connsiteY26" fmla="*/ 299508 h 2235200"/>
                <a:gd name="connsiteX27" fmla="*/ 2189692 w 5938309"/>
                <a:gd name="connsiteY27" fmla="*/ 299508 h 2235200"/>
                <a:gd name="connsiteX28" fmla="*/ 2411942 w 5938309"/>
                <a:gd name="connsiteY28" fmla="*/ 45508 h 2235200"/>
                <a:gd name="connsiteX29" fmla="*/ 2678642 w 5938309"/>
                <a:gd name="connsiteY29" fmla="*/ 172508 h 2235200"/>
                <a:gd name="connsiteX30" fmla="*/ 2932642 w 5938309"/>
                <a:gd name="connsiteY30" fmla="*/ 13758 h 2235200"/>
                <a:gd name="connsiteX0" fmla="*/ 2932642 w 5938309"/>
                <a:gd name="connsiteY0" fmla="*/ 13758 h 2235200"/>
                <a:gd name="connsiteX1" fmla="*/ 3453342 w 5938309"/>
                <a:gd name="connsiteY1" fmla="*/ 255058 h 2235200"/>
                <a:gd name="connsiteX2" fmla="*/ 4831292 w 5938309"/>
                <a:gd name="connsiteY2" fmla="*/ 147108 h 2235200"/>
                <a:gd name="connsiteX3" fmla="*/ 4843992 w 5938309"/>
                <a:gd name="connsiteY3" fmla="*/ 566208 h 2235200"/>
                <a:gd name="connsiteX4" fmla="*/ 5834592 w 5938309"/>
                <a:gd name="connsiteY4" fmla="*/ 877358 h 2235200"/>
                <a:gd name="connsiteX5" fmla="*/ 5466292 w 5938309"/>
                <a:gd name="connsiteY5" fmla="*/ 1188508 h 2235200"/>
                <a:gd name="connsiteX6" fmla="*/ 5688542 w 5938309"/>
                <a:gd name="connsiteY6" fmla="*/ 1525058 h 2235200"/>
                <a:gd name="connsiteX7" fmla="*/ 4672542 w 5938309"/>
                <a:gd name="connsiteY7" fmla="*/ 1525058 h 2235200"/>
                <a:gd name="connsiteX8" fmla="*/ 4228042 w 5938309"/>
                <a:gd name="connsiteY8" fmla="*/ 1671108 h 2235200"/>
                <a:gd name="connsiteX9" fmla="*/ 3897842 w 5938309"/>
                <a:gd name="connsiteY9" fmla="*/ 1823508 h 2235200"/>
                <a:gd name="connsiteX10" fmla="*/ 3815292 w 5938309"/>
                <a:gd name="connsiteY10" fmla="*/ 2217208 h 2235200"/>
                <a:gd name="connsiteX11" fmla="*/ 2888192 w 5938309"/>
                <a:gd name="connsiteY11" fmla="*/ 1715558 h 2235200"/>
                <a:gd name="connsiteX12" fmla="*/ 2437342 w 5938309"/>
                <a:gd name="connsiteY12" fmla="*/ 1906058 h 2235200"/>
                <a:gd name="connsiteX13" fmla="*/ 2138892 w 5938309"/>
                <a:gd name="connsiteY13" fmla="*/ 1779058 h 2235200"/>
                <a:gd name="connsiteX14" fmla="*/ 1700742 w 5938309"/>
                <a:gd name="connsiteY14" fmla="*/ 1975908 h 2235200"/>
                <a:gd name="connsiteX15" fmla="*/ 1643592 w 5938309"/>
                <a:gd name="connsiteY15" fmla="*/ 1652058 h 2235200"/>
                <a:gd name="connsiteX16" fmla="*/ 1243542 w 5938309"/>
                <a:gd name="connsiteY16" fmla="*/ 1582208 h 2235200"/>
                <a:gd name="connsiteX17" fmla="*/ 919692 w 5938309"/>
                <a:gd name="connsiteY17" fmla="*/ 1493308 h 2235200"/>
                <a:gd name="connsiteX18" fmla="*/ 94192 w 5938309"/>
                <a:gd name="connsiteY18" fmla="*/ 1518708 h 2235200"/>
                <a:gd name="connsiteX19" fmla="*/ 506942 w 5938309"/>
                <a:gd name="connsiteY19" fmla="*/ 1125008 h 2235200"/>
                <a:gd name="connsiteX20" fmla="*/ 43392 w 5938309"/>
                <a:gd name="connsiteY20" fmla="*/ 851958 h 2235200"/>
                <a:gd name="connsiteX21" fmla="*/ 767292 w 5938309"/>
                <a:gd name="connsiteY21" fmla="*/ 744008 h 2235200"/>
                <a:gd name="connsiteX22" fmla="*/ 468842 w 5938309"/>
                <a:gd name="connsiteY22" fmla="*/ 470958 h 2235200"/>
                <a:gd name="connsiteX23" fmla="*/ 926042 w 5938309"/>
                <a:gd name="connsiteY23" fmla="*/ 439208 h 2235200"/>
                <a:gd name="connsiteX24" fmla="*/ 983192 w 5938309"/>
                <a:gd name="connsiteY24" fmla="*/ 223308 h 2235200"/>
                <a:gd name="connsiteX25" fmla="*/ 1554692 w 5938309"/>
                <a:gd name="connsiteY25" fmla="*/ 350308 h 2235200"/>
                <a:gd name="connsiteX26" fmla="*/ 1808692 w 5938309"/>
                <a:gd name="connsiteY26" fmla="*/ 299508 h 2235200"/>
                <a:gd name="connsiteX27" fmla="*/ 2189692 w 5938309"/>
                <a:gd name="connsiteY27" fmla="*/ 299508 h 2235200"/>
                <a:gd name="connsiteX28" fmla="*/ 2411942 w 5938309"/>
                <a:gd name="connsiteY28" fmla="*/ 45508 h 2235200"/>
                <a:gd name="connsiteX29" fmla="*/ 2678642 w 5938309"/>
                <a:gd name="connsiteY29" fmla="*/ 172508 h 2235200"/>
                <a:gd name="connsiteX30" fmla="*/ 2932642 w 5938309"/>
                <a:gd name="connsiteY30" fmla="*/ 13758 h 2235200"/>
                <a:gd name="connsiteX0" fmla="*/ 2932642 w 5938309"/>
                <a:gd name="connsiteY0" fmla="*/ 13758 h 2235200"/>
                <a:gd name="connsiteX1" fmla="*/ 3453342 w 5938309"/>
                <a:gd name="connsiteY1" fmla="*/ 255058 h 2235200"/>
                <a:gd name="connsiteX2" fmla="*/ 4831292 w 5938309"/>
                <a:gd name="connsiteY2" fmla="*/ 147108 h 2235200"/>
                <a:gd name="connsiteX3" fmla="*/ 4843992 w 5938309"/>
                <a:gd name="connsiteY3" fmla="*/ 566208 h 2235200"/>
                <a:gd name="connsiteX4" fmla="*/ 5834592 w 5938309"/>
                <a:gd name="connsiteY4" fmla="*/ 877358 h 2235200"/>
                <a:gd name="connsiteX5" fmla="*/ 5466292 w 5938309"/>
                <a:gd name="connsiteY5" fmla="*/ 1188508 h 2235200"/>
                <a:gd name="connsiteX6" fmla="*/ 5688542 w 5938309"/>
                <a:gd name="connsiteY6" fmla="*/ 1525058 h 2235200"/>
                <a:gd name="connsiteX7" fmla="*/ 4672542 w 5938309"/>
                <a:gd name="connsiteY7" fmla="*/ 1525058 h 2235200"/>
                <a:gd name="connsiteX8" fmla="*/ 4228042 w 5938309"/>
                <a:gd name="connsiteY8" fmla="*/ 1671108 h 2235200"/>
                <a:gd name="connsiteX9" fmla="*/ 3897842 w 5938309"/>
                <a:gd name="connsiteY9" fmla="*/ 1823508 h 2235200"/>
                <a:gd name="connsiteX10" fmla="*/ 3815292 w 5938309"/>
                <a:gd name="connsiteY10" fmla="*/ 2217208 h 2235200"/>
                <a:gd name="connsiteX11" fmla="*/ 2888192 w 5938309"/>
                <a:gd name="connsiteY11" fmla="*/ 1715558 h 2235200"/>
                <a:gd name="connsiteX12" fmla="*/ 2437342 w 5938309"/>
                <a:gd name="connsiteY12" fmla="*/ 1906058 h 2235200"/>
                <a:gd name="connsiteX13" fmla="*/ 2138892 w 5938309"/>
                <a:gd name="connsiteY13" fmla="*/ 1779058 h 2235200"/>
                <a:gd name="connsiteX14" fmla="*/ 1700742 w 5938309"/>
                <a:gd name="connsiteY14" fmla="*/ 1975908 h 2235200"/>
                <a:gd name="connsiteX15" fmla="*/ 1643592 w 5938309"/>
                <a:gd name="connsiteY15" fmla="*/ 1652058 h 2235200"/>
                <a:gd name="connsiteX16" fmla="*/ 1243542 w 5938309"/>
                <a:gd name="connsiteY16" fmla="*/ 1582208 h 2235200"/>
                <a:gd name="connsiteX17" fmla="*/ 919692 w 5938309"/>
                <a:gd name="connsiteY17" fmla="*/ 1493308 h 2235200"/>
                <a:gd name="connsiteX18" fmla="*/ 94192 w 5938309"/>
                <a:gd name="connsiteY18" fmla="*/ 1518708 h 2235200"/>
                <a:gd name="connsiteX19" fmla="*/ 506942 w 5938309"/>
                <a:gd name="connsiteY19" fmla="*/ 1125008 h 2235200"/>
                <a:gd name="connsiteX20" fmla="*/ 43392 w 5938309"/>
                <a:gd name="connsiteY20" fmla="*/ 851958 h 2235200"/>
                <a:gd name="connsiteX21" fmla="*/ 767292 w 5938309"/>
                <a:gd name="connsiteY21" fmla="*/ 744008 h 2235200"/>
                <a:gd name="connsiteX22" fmla="*/ 468842 w 5938309"/>
                <a:gd name="connsiteY22" fmla="*/ 470958 h 2235200"/>
                <a:gd name="connsiteX23" fmla="*/ 926042 w 5938309"/>
                <a:gd name="connsiteY23" fmla="*/ 439208 h 2235200"/>
                <a:gd name="connsiteX24" fmla="*/ 983192 w 5938309"/>
                <a:gd name="connsiteY24" fmla="*/ 223308 h 2235200"/>
                <a:gd name="connsiteX25" fmla="*/ 1554692 w 5938309"/>
                <a:gd name="connsiteY25" fmla="*/ 350308 h 2235200"/>
                <a:gd name="connsiteX26" fmla="*/ 1808692 w 5938309"/>
                <a:gd name="connsiteY26" fmla="*/ 299508 h 2235200"/>
                <a:gd name="connsiteX27" fmla="*/ 2189692 w 5938309"/>
                <a:gd name="connsiteY27" fmla="*/ 299508 h 2235200"/>
                <a:gd name="connsiteX28" fmla="*/ 2411942 w 5938309"/>
                <a:gd name="connsiteY28" fmla="*/ 45508 h 2235200"/>
                <a:gd name="connsiteX29" fmla="*/ 2678642 w 5938309"/>
                <a:gd name="connsiteY29" fmla="*/ 172508 h 2235200"/>
                <a:gd name="connsiteX30" fmla="*/ 2932642 w 5938309"/>
                <a:gd name="connsiteY30" fmla="*/ 13758 h 2235200"/>
                <a:gd name="connsiteX0" fmla="*/ 2773892 w 5938309"/>
                <a:gd name="connsiteY0" fmla="*/ 211667 h 2210859"/>
                <a:gd name="connsiteX1" fmla="*/ 3453342 w 5938309"/>
                <a:gd name="connsiteY1" fmla="*/ 230717 h 2210859"/>
                <a:gd name="connsiteX2" fmla="*/ 4831292 w 5938309"/>
                <a:gd name="connsiteY2" fmla="*/ 122767 h 2210859"/>
                <a:gd name="connsiteX3" fmla="*/ 4843992 w 5938309"/>
                <a:gd name="connsiteY3" fmla="*/ 541867 h 2210859"/>
                <a:gd name="connsiteX4" fmla="*/ 5834592 w 5938309"/>
                <a:gd name="connsiteY4" fmla="*/ 853017 h 2210859"/>
                <a:gd name="connsiteX5" fmla="*/ 5466292 w 5938309"/>
                <a:gd name="connsiteY5" fmla="*/ 1164167 h 2210859"/>
                <a:gd name="connsiteX6" fmla="*/ 5688542 w 5938309"/>
                <a:gd name="connsiteY6" fmla="*/ 1500717 h 2210859"/>
                <a:gd name="connsiteX7" fmla="*/ 4672542 w 5938309"/>
                <a:gd name="connsiteY7" fmla="*/ 1500717 h 2210859"/>
                <a:gd name="connsiteX8" fmla="*/ 4228042 w 5938309"/>
                <a:gd name="connsiteY8" fmla="*/ 1646767 h 2210859"/>
                <a:gd name="connsiteX9" fmla="*/ 3897842 w 5938309"/>
                <a:gd name="connsiteY9" fmla="*/ 1799167 h 2210859"/>
                <a:gd name="connsiteX10" fmla="*/ 3815292 w 5938309"/>
                <a:gd name="connsiteY10" fmla="*/ 2192867 h 2210859"/>
                <a:gd name="connsiteX11" fmla="*/ 2888192 w 5938309"/>
                <a:gd name="connsiteY11" fmla="*/ 1691217 h 2210859"/>
                <a:gd name="connsiteX12" fmla="*/ 2437342 w 5938309"/>
                <a:gd name="connsiteY12" fmla="*/ 1881717 h 2210859"/>
                <a:gd name="connsiteX13" fmla="*/ 2138892 w 5938309"/>
                <a:gd name="connsiteY13" fmla="*/ 1754717 h 2210859"/>
                <a:gd name="connsiteX14" fmla="*/ 1700742 w 5938309"/>
                <a:gd name="connsiteY14" fmla="*/ 1951567 h 2210859"/>
                <a:gd name="connsiteX15" fmla="*/ 1643592 w 5938309"/>
                <a:gd name="connsiteY15" fmla="*/ 1627717 h 2210859"/>
                <a:gd name="connsiteX16" fmla="*/ 1243542 w 5938309"/>
                <a:gd name="connsiteY16" fmla="*/ 1557867 h 2210859"/>
                <a:gd name="connsiteX17" fmla="*/ 919692 w 5938309"/>
                <a:gd name="connsiteY17" fmla="*/ 1468967 h 2210859"/>
                <a:gd name="connsiteX18" fmla="*/ 94192 w 5938309"/>
                <a:gd name="connsiteY18" fmla="*/ 1494367 h 2210859"/>
                <a:gd name="connsiteX19" fmla="*/ 506942 w 5938309"/>
                <a:gd name="connsiteY19" fmla="*/ 1100667 h 2210859"/>
                <a:gd name="connsiteX20" fmla="*/ 43392 w 5938309"/>
                <a:gd name="connsiteY20" fmla="*/ 827617 h 2210859"/>
                <a:gd name="connsiteX21" fmla="*/ 767292 w 5938309"/>
                <a:gd name="connsiteY21" fmla="*/ 719667 h 2210859"/>
                <a:gd name="connsiteX22" fmla="*/ 468842 w 5938309"/>
                <a:gd name="connsiteY22" fmla="*/ 446617 h 2210859"/>
                <a:gd name="connsiteX23" fmla="*/ 926042 w 5938309"/>
                <a:gd name="connsiteY23" fmla="*/ 414867 h 2210859"/>
                <a:gd name="connsiteX24" fmla="*/ 983192 w 5938309"/>
                <a:gd name="connsiteY24" fmla="*/ 198967 h 2210859"/>
                <a:gd name="connsiteX25" fmla="*/ 1554692 w 5938309"/>
                <a:gd name="connsiteY25" fmla="*/ 325967 h 2210859"/>
                <a:gd name="connsiteX26" fmla="*/ 1808692 w 5938309"/>
                <a:gd name="connsiteY26" fmla="*/ 275167 h 2210859"/>
                <a:gd name="connsiteX27" fmla="*/ 2189692 w 5938309"/>
                <a:gd name="connsiteY27" fmla="*/ 275167 h 2210859"/>
                <a:gd name="connsiteX28" fmla="*/ 2411942 w 5938309"/>
                <a:gd name="connsiteY28" fmla="*/ 21167 h 2210859"/>
                <a:gd name="connsiteX29" fmla="*/ 2678642 w 5938309"/>
                <a:gd name="connsiteY29" fmla="*/ 148167 h 2210859"/>
                <a:gd name="connsiteX30" fmla="*/ 2773892 w 5938309"/>
                <a:gd name="connsiteY30" fmla="*/ 211667 h 2210859"/>
                <a:gd name="connsiteX0" fmla="*/ 2773892 w 5938309"/>
                <a:gd name="connsiteY0" fmla="*/ 200025 h 2199217"/>
                <a:gd name="connsiteX1" fmla="*/ 3453342 w 5938309"/>
                <a:gd name="connsiteY1" fmla="*/ 219075 h 2199217"/>
                <a:gd name="connsiteX2" fmla="*/ 4831292 w 5938309"/>
                <a:gd name="connsiteY2" fmla="*/ 111125 h 2199217"/>
                <a:gd name="connsiteX3" fmla="*/ 4843992 w 5938309"/>
                <a:gd name="connsiteY3" fmla="*/ 530225 h 2199217"/>
                <a:gd name="connsiteX4" fmla="*/ 5834592 w 5938309"/>
                <a:gd name="connsiteY4" fmla="*/ 841375 h 2199217"/>
                <a:gd name="connsiteX5" fmla="*/ 5466292 w 5938309"/>
                <a:gd name="connsiteY5" fmla="*/ 1152525 h 2199217"/>
                <a:gd name="connsiteX6" fmla="*/ 5688542 w 5938309"/>
                <a:gd name="connsiteY6" fmla="*/ 1489075 h 2199217"/>
                <a:gd name="connsiteX7" fmla="*/ 4672542 w 5938309"/>
                <a:gd name="connsiteY7" fmla="*/ 1489075 h 2199217"/>
                <a:gd name="connsiteX8" fmla="*/ 4228042 w 5938309"/>
                <a:gd name="connsiteY8" fmla="*/ 1635125 h 2199217"/>
                <a:gd name="connsiteX9" fmla="*/ 3897842 w 5938309"/>
                <a:gd name="connsiteY9" fmla="*/ 1787525 h 2199217"/>
                <a:gd name="connsiteX10" fmla="*/ 3815292 w 5938309"/>
                <a:gd name="connsiteY10" fmla="*/ 2181225 h 2199217"/>
                <a:gd name="connsiteX11" fmla="*/ 2888192 w 5938309"/>
                <a:gd name="connsiteY11" fmla="*/ 1679575 h 2199217"/>
                <a:gd name="connsiteX12" fmla="*/ 2437342 w 5938309"/>
                <a:gd name="connsiteY12" fmla="*/ 1870075 h 2199217"/>
                <a:gd name="connsiteX13" fmla="*/ 2138892 w 5938309"/>
                <a:gd name="connsiteY13" fmla="*/ 1743075 h 2199217"/>
                <a:gd name="connsiteX14" fmla="*/ 1700742 w 5938309"/>
                <a:gd name="connsiteY14" fmla="*/ 1939925 h 2199217"/>
                <a:gd name="connsiteX15" fmla="*/ 1643592 w 5938309"/>
                <a:gd name="connsiteY15" fmla="*/ 1616075 h 2199217"/>
                <a:gd name="connsiteX16" fmla="*/ 1243542 w 5938309"/>
                <a:gd name="connsiteY16" fmla="*/ 1546225 h 2199217"/>
                <a:gd name="connsiteX17" fmla="*/ 919692 w 5938309"/>
                <a:gd name="connsiteY17" fmla="*/ 1457325 h 2199217"/>
                <a:gd name="connsiteX18" fmla="*/ 94192 w 5938309"/>
                <a:gd name="connsiteY18" fmla="*/ 1482725 h 2199217"/>
                <a:gd name="connsiteX19" fmla="*/ 506942 w 5938309"/>
                <a:gd name="connsiteY19" fmla="*/ 1089025 h 2199217"/>
                <a:gd name="connsiteX20" fmla="*/ 43392 w 5938309"/>
                <a:gd name="connsiteY20" fmla="*/ 815975 h 2199217"/>
                <a:gd name="connsiteX21" fmla="*/ 767292 w 5938309"/>
                <a:gd name="connsiteY21" fmla="*/ 708025 h 2199217"/>
                <a:gd name="connsiteX22" fmla="*/ 468842 w 5938309"/>
                <a:gd name="connsiteY22" fmla="*/ 434975 h 2199217"/>
                <a:gd name="connsiteX23" fmla="*/ 926042 w 5938309"/>
                <a:gd name="connsiteY23" fmla="*/ 403225 h 2199217"/>
                <a:gd name="connsiteX24" fmla="*/ 983192 w 5938309"/>
                <a:gd name="connsiteY24" fmla="*/ 187325 h 2199217"/>
                <a:gd name="connsiteX25" fmla="*/ 1554692 w 5938309"/>
                <a:gd name="connsiteY25" fmla="*/ 314325 h 2199217"/>
                <a:gd name="connsiteX26" fmla="*/ 1808692 w 5938309"/>
                <a:gd name="connsiteY26" fmla="*/ 263525 h 2199217"/>
                <a:gd name="connsiteX27" fmla="*/ 2189692 w 5938309"/>
                <a:gd name="connsiteY27" fmla="*/ 263525 h 2199217"/>
                <a:gd name="connsiteX28" fmla="*/ 2411942 w 5938309"/>
                <a:gd name="connsiteY28" fmla="*/ 9525 h 2199217"/>
                <a:gd name="connsiteX29" fmla="*/ 2564342 w 5938309"/>
                <a:gd name="connsiteY29" fmla="*/ 206375 h 2199217"/>
                <a:gd name="connsiteX30" fmla="*/ 2773892 w 5938309"/>
                <a:gd name="connsiteY30" fmla="*/ 200025 h 2199217"/>
                <a:gd name="connsiteX0" fmla="*/ 2773892 w 5938309"/>
                <a:gd name="connsiteY0" fmla="*/ 200025 h 2199217"/>
                <a:gd name="connsiteX1" fmla="*/ 3453342 w 5938309"/>
                <a:gd name="connsiteY1" fmla="*/ 219075 h 2199217"/>
                <a:gd name="connsiteX2" fmla="*/ 4291542 w 5938309"/>
                <a:gd name="connsiteY2" fmla="*/ 231775 h 2199217"/>
                <a:gd name="connsiteX3" fmla="*/ 4843992 w 5938309"/>
                <a:gd name="connsiteY3" fmla="*/ 530225 h 2199217"/>
                <a:gd name="connsiteX4" fmla="*/ 5834592 w 5938309"/>
                <a:gd name="connsiteY4" fmla="*/ 841375 h 2199217"/>
                <a:gd name="connsiteX5" fmla="*/ 5466292 w 5938309"/>
                <a:gd name="connsiteY5" fmla="*/ 1152525 h 2199217"/>
                <a:gd name="connsiteX6" fmla="*/ 5688542 w 5938309"/>
                <a:gd name="connsiteY6" fmla="*/ 1489075 h 2199217"/>
                <a:gd name="connsiteX7" fmla="*/ 4672542 w 5938309"/>
                <a:gd name="connsiteY7" fmla="*/ 1489075 h 2199217"/>
                <a:gd name="connsiteX8" fmla="*/ 4228042 w 5938309"/>
                <a:gd name="connsiteY8" fmla="*/ 1635125 h 2199217"/>
                <a:gd name="connsiteX9" fmla="*/ 3897842 w 5938309"/>
                <a:gd name="connsiteY9" fmla="*/ 1787525 h 2199217"/>
                <a:gd name="connsiteX10" fmla="*/ 3815292 w 5938309"/>
                <a:gd name="connsiteY10" fmla="*/ 2181225 h 2199217"/>
                <a:gd name="connsiteX11" fmla="*/ 2888192 w 5938309"/>
                <a:gd name="connsiteY11" fmla="*/ 1679575 h 2199217"/>
                <a:gd name="connsiteX12" fmla="*/ 2437342 w 5938309"/>
                <a:gd name="connsiteY12" fmla="*/ 1870075 h 2199217"/>
                <a:gd name="connsiteX13" fmla="*/ 2138892 w 5938309"/>
                <a:gd name="connsiteY13" fmla="*/ 1743075 h 2199217"/>
                <a:gd name="connsiteX14" fmla="*/ 1700742 w 5938309"/>
                <a:gd name="connsiteY14" fmla="*/ 1939925 h 2199217"/>
                <a:gd name="connsiteX15" fmla="*/ 1643592 w 5938309"/>
                <a:gd name="connsiteY15" fmla="*/ 1616075 h 2199217"/>
                <a:gd name="connsiteX16" fmla="*/ 1243542 w 5938309"/>
                <a:gd name="connsiteY16" fmla="*/ 1546225 h 2199217"/>
                <a:gd name="connsiteX17" fmla="*/ 919692 w 5938309"/>
                <a:gd name="connsiteY17" fmla="*/ 1457325 h 2199217"/>
                <a:gd name="connsiteX18" fmla="*/ 94192 w 5938309"/>
                <a:gd name="connsiteY18" fmla="*/ 1482725 h 2199217"/>
                <a:gd name="connsiteX19" fmla="*/ 506942 w 5938309"/>
                <a:gd name="connsiteY19" fmla="*/ 1089025 h 2199217"/>
                <a:gd name="connsiteX20" fmla="*/ 43392 w 5938309"/>
                <a:gd name="connsiteY20" fmla="*/ 815975 h 2199217"/>
                <a:gd name="connsiteX21" fmla="*/ 767292 w 5938309"/>
                <a:gd name="connsiteY21" fmla="*/ 708025 h 2199217"/>
                <a:gd name="connsiteX22" fmla="*/ 468842 w 5938309"/>
                <a:gd name="connsiteY22" fmla="*/ 434975 h 2199217"/>
                <a:gd name="connsiteX23" fmla="*/ 926042 w 5938309"/>
                <a:gd name="connsiteY23" fmla="*/ 403225 h 2199217"/>
                <a:gd name="connsiteX24" fmla="*/ 983192 w 5938309"/>
                <a:gd name="connsiteY24" fmla="*/ 187325 h 2199217"/>
                <a:gd name="connsiteX25" fmla="*/ 1554692 w 5938309"/>
                <a:gd name="connsiteY25" fmla="*/ 314325 h 2199217"/>
                <a:gd name="connsiteX26" fmla="*/ 1808692 w 5938309"/>
                <a:gd name="connsiteY26" fmla="*/ 263525 h 2199217"/>
                <a:gd name="connsiteX27" fmla="*/ 2189692 w 5938309"/>
                <a:gd name="connsiteY27" fmla="*/ 263525 h 2199217"/>
                <a:gd name="connsiteX28" fmla="*/ 2411942 w 5938309"/>
                <a:gd name="connsiteY28" fmla="*/ 9525 h 2199217"/>
                <a:gd name="connsiteX29" fmla="*/ 2564342 w 5938309"/>
                <a:gd name="connsiteY29" fmla="*/ 206375 h 2199217"/>
                <a:gd name="connsiteX30" fmla="*/ 2773892 w 5938309"/>
                <a:gd name="connsiteY30" fmla="*/ 200025 h 2199217"/>
                <a:gd name="connsiteX0" fmla="*/ 2773892 w 5938309"/>
                <a:gd name="connsiteY0" fmla="*/ 200025 h 1970617"/>
                <a:gd name="connsiteX1" fmla="*/ 3453342 w 5938309"/>
                <a:gd name="connsiteY1" fmla="*/ 219075 h 1970617"/>
                <a:gd name="connsiteX2" fmla="*/ 4291542 w 5938309"/>
                <a:gd name="connsiteY2" fmla="*/ 231775 h 1970617"/>
                <a:gd name="connsiteX3" fmla="*/ 4843992 w 5938309"/>
                <a:gd name="connsiteY3" fmla="*/ 530225 h 1970617"/>
                <a:gd name="connsiteX4" fmla="*/ 5834592 w 5938309"/>
                <a:gd name="connsiteY4" fmla="*/ 841375 h 1970617"/>
                <a:gd name="connsiteX5" fmla="*/ 5466292 w 5938309"/>
                <a:gd name="connsiteY5" fmla="*/ 1152525 h 1970617"/>
                <a:gd name="connsiteX6" fmla="*/ 5688542 w 5938309"/>
                <a:gd name="connsiteY6" fmla="*/ 1489075 h 1970617"/>
                <a:gd name="connsiteX7" fmla="*/ 4672542 w 5938309"/>
                <a:gd name="connsiteY7" fmla="*/ 1489075 h 1970617"/>
                <a:gd name="connsiteX8" fmla="*/ 4228042 w 5938309"/>
                <a:gd name="connsiteY8" fmla="*/ 1635125 h 1970617"/>
                <a:gd name="connsiteX9" fmla="*/ 3897842 w 5938309"/>
                <a:gd name="connsiteY9" fmla="*/ 1787525 h 1970617"/>
                <a:gd name="connsiteX10" fmla="*/ 3624792 w 5938309"/>
                <a:gd name="connsiteY10" fmla="*/ 1952625 h 1970617"/>
                <a:gd name="connsiteX11" fmla="*/ 2888192 w 5938309"/>
                <a:gd name="connsiteY11" fmla="*/ 1679575 h 1970617"/>
                <a:gd name="connsiteX12" fmla="*/ 2437342 w 5938309"/>
                <a:gd name="connsiteY12" fmla="*/ 1870075 h 1970617"/>
                <a:gd name="connsiteX13" fmla="*/ 2138892 w 5938309"/>
                <a:gd name="connsiteY13" fmla="*/ 1743075 h 1970617"/>
                <a:gd name="connsiteX14" fmla="*/ 1700742 w 5938309"/>
                <a:gd name="connsiteY14" fmla="*/ 1939925 h 1970617"/>
                <a:gd name="connsiteX15" fmla="*/ 1643592 w 5938309"/>
                <a:gd name="connsiteY15" fmla="*/ 1616075 h 1970617"/>
                <a:gd name="connsiteX16" fmla="*/ 1243542 w 5938309"/>
                <a:gd name="connsiteY16" fmla="*/ 1546225 h 1970617"/>
                <a:gd name="connsiteX17" fmla="*/ 919692 w 5938309"/>
                <a:gd name="connsiteY17" fmla="*/ 1457325 h 1970617"/>
                <a:gd name="connsiteX18" fmla="*/ 94192 w 5938309"/>
                <a:gd name="connsiteY18" fmla="*/ 1482725 h 1970617"/>
                <a:gd name="connsiteX19" fmla="*/ 506942 w 5938309"/>
                <a:gd name="connsiteY19" fmla="*/ 1089025 h 1970617"/>
                <a:gd name="connsiteX20" fmla="*/ 43392 w 5938309"/>
                <a:gd name="connsiteY20" fmla="*/ 815975 h 1970617"/>
                <a:gd name="connsiteX21" fmla="*/ 767292 w 5938309"/>
                <a:gd name="connsiteY21" fmla="*/ 708025 h 1970617"/>
                <a:gd name="connsiteX22" fmla="*/ 468842 w 5938309"/>
                <a:gd name="connsiteY22" fmla="*/ 434975 h 1970617"/>
                <a:gd name="connsiteX23" fmla="*/ 926042 w 5938309"/>
                <a:gd name="connsiteY23" fmla="*/ 403225 h 1970617"/>
                <a:gd name="connsiteX24" fmla="*/ 983192 w 5938309"/>
                <a:gd name="connsiteY24" fmla="*/ 187325 h 1970617"/>
                <a:gd name="connsiteX25" fmla="*/ 1554692 w 5938309"/>
                <a:gd name="connsiteY25" fmla="*/ 314325 h 1970617"/>
                <a:gd name="connsiteX26" fmla="*/ 1808692 w 5938309"/>
                <a:gd name="connsiteY26" fmla="*/ 263525 h 1970617"/>
                <a:gd name="connsiteX27" fmla="*/ 2189692 w 5938309"/>
                <a:gd name="connsiteY27" fmla="*/ 263525 h 1970617"/>
                <a:gd name="connsiteX28" fmla="*/ 2411942 w 5938309"/>
                <a:gd name="connsiteY28" fmla="*/ 9525 h 1970617"/>
                <a:gd name="connsiteX29" fmla="*/ 2564342 w 5938309"/>
                <a:gd name="connsiteY29" fmla="*/ 206375 h 1970617"/>
                <a:gd name="connsiteX30" fmla="*/ 2773892 w 5938309"/>
                <a:gd name="connsiteY30" fmla="*/ 200025 h 1970617"/>
                <a:gd name="connsiteX0" fmla="*/ 2748492 w 5912909"/>
                <a:gd name="connsiteY0" fmla="*/ 200025 h 1970617"/>
                <a:gd name="connsiteX1" fmla="*/ 3427942 w 5912909"/>
                <a:gd name="connsiteY1" fmla="*/ 219075 h 1970617"/>
                <a:gd name="connsiteX2" fmla="*/ 4266142 w 5912909"/>
                <a:gd name="connsiteY2" fmla="*/ 231775 h 1970617"/>
                <a:gd name="connsiteX3" fmla="*/ 4818592 w 5912909"/>
                <a:gd name="connsiteY3" fmla="*/ 530225 h 1970617"/>
                <a:gd name="connsiteX4" fmla="*/ 5809192 w 5912909"/>
                <a:gd name="connsiteY4" fmla="*/ 841375 h 1970617"/>
                <a:gd name="connsiteX5" fmla="*/ 5440892 w 5912909"/>
                <a:gd name="connsiteY5" fmla="*/ 1152525 h 1970617"/>
                <a:gd name="connsiteX6" fmla="*/ 5663142 w 5912909"/>
                <a:gd name="connsiteY6" fmla="*/ 1489075 h 1970617"/>
                <a:gd name="connsiteX7" fmla="*/ 4647142 w 5912909"/>
                <a:gd name="connsiteY7" fmla="*/ 1489075 h 1970617"/>
                <a:gd name="connsiteX8" fmla="*/ 4202642 w 5912909"/>
                <a:gd name="connsiteY8" fmla="*/ 1635125 h 1970617"/>
                <a:gd name="connsiteX9" fmla="*/ 3872442 w 5912909"/>
                <a:gd name="connsiteY9" fmla="*/ 1787525 h 1970617"/>
                <a:gd name="connsiteX10" fmla="*/ 3599392 w 5912909"/>
                <a:gd name="connsiteY10" fmla="*/ 1952625 h 1970617"/>
                <a:gd name="connsiteX11" fmla="*/ 2862792 w 5912909"/>
                <a:gd name="connsiteY11" fmla="*/ 1679575 h 1970617"/>
                <a:gd name="connsiteX12" fmla="*/ 2411942 w 5912909"/>
                <a:gd name="connsiteY12" fmla="*/ 1870075 h 1970617"/>
                <a:gd name="connsiteX13" fmla="*/ 2113492 w 5912909"/>
                <a:gd name="connsiteY13" fmla="*/ 1743075 h 1970617"/>
                <a:gd name="connsiteX14" fmla="*/ 1675342 w 5912909"/>
                <a:gd name="connsiteY14" fmla="*/ 1939925 h 1970617"/>
                <a:gd name="connsiteX15" fmla="*/ 1618192 w 5912909"/>
                <a:gd name="connsiteY15" fmla="*/ 1616075 h 1970617"/>
                <a:gd name="connsiteX16" fmla="*/ 1218142 w 5912909"/>
                <a:gd name="connsiteY16" fmla="*/ 1546225 h 1970617"/>
                <a:gd name="connsiteX17" fmla="*/ 894292 w 5912909"/>
                <a:gd name="connsiteY17" fmla="*/ 1457325 h 1970617"/>
                <a:gd name="connsiteX18" fmla="*/ 68792 w 5912909"/>
                <a:gd name="connsiteY18" fmla="*/ 1482725 h 1970617"/>
                <a:gd name="connsiteX19" fmla="*/ 481542 w 5912909"/>
                <a:gd name="connsiteY19" fmla="*/ 1089025 h 1970617"/>
                <a:gd name="connsiteX20" fmla="*/ 405342 w 5912909"/>
                <a:gd name="connsiteY20" fmla="*/ 854075 h 1970617"/>
                <a:gd name="connsiteX21" fmla="*/ 741892 w 5912909"/>
                <a:gd name="connsiteY21" fmla="*/ 708025 h 1970617"/>
                <a:gd name="connsiteX22" fmla="*/ 443442 w 5912909"/>
                <a:gd name="connsiteY22" fmla="*/ 434975 h 1970617"/>
                <a:gd name="connsiteX23" fmla="*/ 900642 w 5912909"/>
                <a:gd name="connsiteY23" fmla="*/ 403225 h 1970617"/>
                <a:gd name="connsiteX24" fmla="*/ 957792 w 5912909"/>
                <a:gd name="connsiteY24" fmla="*/ 187325 h 1970617"/>
                <a:gd name="connsiteX25" fmla="*/ 1529292 w 5912909"/>
                <a:gd name="connsiteY25" fmla="*/ 314325 h 1970617"/>
                <a:gd name="connsiteX26" fmla="*/ 1783292 w 5912909"/>
                <a:gd name="connsiteY26" fmla="*/ 263525 h 1970617"/>
                <a:gd name="connsiteX27" fmla="*/ 2164292 w 5912909"/>
                <a:gd name="connsiteY27" fmla="*/ 263525 h 1970617"/>
                <a:gd name="connsiteX28" fmla="*/ 2386542 w 5912909"/>
                <a:gd name="connsiteY28" fmla="*/ 9525 h 1970617"/>
                <a:gd name="connsiteX29" fmla="*/ 2538942 w 5912909"/>
                <a:gd name="connsiteY29" fmla="*/ 206375 h 1970617"/>
                <a:gd name="connsiteX30" fmla="*/ 2748492 w 5912909"/>
                <a:gd name="connsiteY30" fmla="*/ 200025 h 1970617"/>
                <a:gd name="connsiteX0" fmla="*/ 2748492 w 5912909"/>
                <a:gd name="connsiteY0" fmla="*/ 200025 h 1970617"/>
                <a:gd name="connsiteX1" fmla="*/ 3427942 w 5912909"/>
                <a:gd name="connsiteY1" fmla="*/ 219075 h 1970617"/>
                <a:gd name="connsiteX2" fmla="*/ 4266142 w 5912909"/>
                <a:gd name="connsiteY2" fmla="*/ 231775 h 1970617"/>
                <a:gd name="connsiteX3" fmla="*/ 4818592 w 5912909"/>
                <a:gd name="connsiteY3" fmla="*/ 530225 h 1970617"/>
                <a:gd name="connsiteX4" fmla="*/ 5809192 w 5912909"/>
                <a:gd name="connsiteY4" fmla="*/ 841375 h 1970617"/>
                <a:gd name="connsiteX5" fmla="*/ 5440892 w 5912909"/>
                <a:gd name="connsiteY5" fmla="*/ 1152525 h 1970617"/>
                <a:gd name="connsiteX6" fmla="*/ 5663142 w 5912909"/>
                <a:gd name="connsiteY6" fmla="*/ 1489075 h 1970617"/>
                <a:gd name="connsiteX7" fmla="*/ 4647142 w 5912909"/>
                <a:gd name="connsiteY7" fmla="*/ 1489075 h 1970617"/>
                <a:gd name="connsiteX8" fmla="*/ 4202642 w 5912909"/>
                <a:gd name="connsiteY8" fmla="*/ 1635125 h 1970617"/>
                <a:gd name="connsiteX9" fmla="*/ 3872442 w 5912909"/>
                <a:gd name="connsiteY9" fmla="*/ 1787525 h 1970617"/>
                <a:gd name="connsiteX10" fmla="*/ 3599392 w 5912909"/>
                <a:gd name="connsiteY10" fmla="*/ 1952625 h 1970617"/>
                <a:gd name="connsiteX11" fmla="*/ 2862792 w 5912909"/>
                <a:gd name="connsiteY11" fmla="*/ 1679575 h 1970617"/>
                <a:gd name="connsiteX12" fmla="*/ 2411942 w 5912909"/>
                <a:gd name="connsiteY12" fmla="*/ 1870075 h 1970617"/>
                <a:gd name="connsiteX13" fmla="*/ 2113492 w 5912909"/>
                <a:gd name="connsiteY13" fmla="*/ 1743075 h 1970617"/>
                <a:gd name="connsiteX14" fmla="*/ 1675342 w 5912909"/>
                <a:gd name="connsiteY14" fmla="*/ 1939925 h 1970617"/>
                <a:gd name="connsiteX15" fmla="*/ 1618192 w 5912909"/>
                <a:gd name="connsiteY15" fmla="*/ 1616075 h 1970617"/>
                <a:gd name="connsiteX16" fmla="*/ 1548342 w 5912909"/>
                <a:gd name="connsiteY16" fmla="*/ 1355725 h 1970617"/>
                <a:gd name="connsiteX17" fmla="*/ 894292 w 5912909"/>
                <a:gd name="connsiteY17" fmla="*/ 1457325 h 1970617"/>
                <a:gd name="connsiteX18" fmla="*/ 68792 w 5912909"/>
                <a:gd name="connsiteY18" fmla="*/ 1482725 h 1970617"/>
                <a:gd name="connsiteX19" fmla="*/ 481542 w 5912909"/>
                <a:gd name="connsiteY19" fmla="*/ 1089025 h 1970617"/>
                <a:gd name="connsiteX20" fmla="*/ 405342 w 5912909"/>
                <a:gd name="connsiteY20" fmla="*/ 854075 h 1970617"/>
                <a:gd name="connsiteX21" fmla="*/ 741892 w 5912909"/>
                <a:gd name="connsiteY21" fmla="*/ 708025 h 1970617"/>
                <a:gd name="connsiteX22" fmla="*/ 443442 w 5912909"/>
                <a:gd name="connsiteY22" fmla="*/ 434975 h 1970617"/>
                <a:gd name="connsiteX23" fmla="*/ 900642 w 5912909"/>
                <a:gd name="connsiteY23" fmla="*/ 403225 h 1970617"/>
                <a:gd name="connsiteX24" fmla="*/ 957792 w 5912909"/>
                <a:gd name="connsiteY24" fmla="*/ 187325 h 1970617"/>
                <a:gd name="connsiteX25" fmla="*/ 1529292 w 5912909"/>
                <a:gd name="connsiteY25" fmla="*/ 314325 h 1970617"/>
                <a:gd name="connsiteX26" fmla="*/ 1783292 w 5912909"/>
                <a:gd name="connsiteY26" fmla="*/ 263525 h 1970617"/>
                <a:gd name="connsiteX27" fmla="*/ 2164292 w 5912909"/>
                <a:gd name="connsiteY27" fmla="*/ 263525 h 1970617"/>
                <a:gd name="connsiteX28" fmla="*/ 2386542 w 5912909"/>
                <a:gd name="connsiteY28" fmla="*/ 9525 h 1970617"/>
                <a:gd name="connsiteX29" fmla="*/ 2538942 w 5912909"/>
                <a:gd name="connsiteY29" fmla="*/ 206375 h 1970617"/>
                <a:gd name="connsiteX30" fmla="*/ 2748492 w 5912909"/>
                <a:gd name="connsiteY30" fmla="*/ 200025 h 1970617"/>
                <a:gd name="connsiteX0" fmla="*/ 2748492 w 5912909"/>
                <a:gd name="connsiteY0" fmla="*/ 200025 h 1970617"/>
                <a:gd name="connsiteX1" fmla="*/ 3427942 w 5912909"/>
                <a:gd name="connsiteY1" fmla="*/ 219075 h 1970617"/>
                <a:gd name="connsiteX2" fmla="*/ 4266142 w 5912909"/>
                <a:gd name="connsiteY2" fmla="*/ 231775 h 1970617"/>
                <a:gd name="connsiteX3" fmla="*/ 4818592 w 5912909"/>
                <a:gd name="connsiteY3" fmla="*/ 530225 h 1970617"/>
                <a:gd name="connsiteX4" fmla="*/ 5809192 w 5912909"/>
                <a:gd name="connsiteY4" fmla="*/ 841375 h 1970617"/>
                <a:gd name="connsiteX5" fmla="*/ 5440892 w 5912909"/>
                <a:gd name="connsiteY5" fmla="*/ 1152525 h 1970617"/>
                <a:gd name="connsiteX6" fmla="*/ 5663142 w 5912909"/>
                <a:gd name="connsiteY6" fmla="*/ 1489075 h 1970617"/>
                <a:gd name="connsiteX7" fmla="*/ 4647142 w 5912909"/>
                <a:gd name="connsiteY7" fmla="*/ 1489075 h 1970617"/>
                <a:gd name="connsiteX8" fmla="*/ 3872442 w 5912909"/>
                <a:gd name="connsiteY8" fmla="*/ 1489075 h 1970617"/>
                <a:gd name="connsiteX9" fmla="*/ 3872442 w 5912909"/>
                <a:gd name="connsiteY9" fmla="*/ 1787525 h 1970617"/>
                <a:gd name="connsiteX10" fmla="*/ 3599392 w 5912909"/>
                <a:gd name="connsiteY10" fmla="*/ 1952625 h 1970617"/>
                <a:gd name="connsiteX11" fmla="*/ 2862792 w 5912909"/>
                <a:gd name="connsiteY11" fmla="*/ 1679575 h 1970617"/>
                <a:gd name="connsiteX12" fmla="*/ 2411942 w 5912909"/>
                <a:gd name="connsiteY12" fmla="*/ 1870075 h 1970617"/>
                <a:gd name="connsiteX13" fmla="*/ 2113492 w 5912909"/>
                <a:gd name="connsiteY13" fmla="*/ 1743075 h 1970617"/>
                <a:gd name="connsiteX14" fmla="*/ 1675342 w 5912909"/>
                <a:gd name="connsiteY14" fmla="*/ 1939925 h 1970617"/>
                <a:gd name="connsiteX15" fmla="*/ 1618192 w 5912909"/>
                <a:gd name="connsiteY15" fmla="*/ 1616075 h 1970617"/>
                <a:gd name="connsiteX16" fmla="*/ 1548342 w 5912909"/>
                <a:gd name="connsiteY16" fmla="*/ 1355725 h 1970617"/>
                <a:gd name="connsiteX17" fmla="*/ 894292 w 5912909"/>
                <a:gd name="connsiteY17" fmla="*/ 1457325 h 1970617"/>
                <a:gd name="connsiteX18" fmla="*/ 68792 w 5912909"/>
                <a:gd name="connsiteY18" fmla="*/ 1482725 h 1970617"/>
                <a:gd name="connsiteX19" fmla="*/ 481542 w 5912909"/>
                <a:gd name="connsiteY19" fmla="*/ 1089025 h 1970617"/>
                <a:gd name="connsiteX20" fmla="*/ 405342 w 5912909"/>
                <a:gd name="connsiteY20" fmla="*/ 854075 h 1970617"/>
                <a:gd name="connsiteX21" fmla="*/ 741892 w 5912909"/>
                <a:gd name="connsiteY21" fmla="*/ 708025 h 1970617"/>
                <a:gd name="connsiteX22" fmla="*/ 443442 w 5912909"/>
                <a:gd name="connsiteY22" fmla="*/ 434975 h 1970617"/>
                <a:gd name="connsiteX23" fmla="*/ 900642 w 5912909"/>
                <a:gd name="connsiteY23" fmla="*/ 403225 h 1970617"/>
                <a:gd name="connsiteX24" fmla="*/ 957792 w 5912909"/>
                <a:gd name="connsiteY24" fmla="*/ 187325 h 1970617"/>
                <a:gd name="connsiteX25" fmla="*/ 1529292 w 5912909"/>
                <a:gd name="connsiteY25" fmla="*/ 314325 h 1970617"/>
                <a:gd name="connsiteX26" fmla="*/ 1783292 w 5912909"/>
                <a:gd name="connsiteY26" fmla="*/ 263525 h 1970617"/>
                <a:gd name="connsiteX27" fmla="*/ 2164292 w 5912909"/>
                <a:gd name="connsiteY27" fmla="*/ 263525 h 1970617"/>
                <a:gd name="connsiteX28" fmla="*/ 2386542 w 5912909"/>
                <a:gd name="connsiteY28" fmla="*/ 9525 h 1970617"/>
                <a:gd name="connsiteX29" fmla="*/ 2538942 w 5912909"/>
                <a:gd name="connsiteY29" fmla="*/ 206375 h 1970617"/>
                <a:gd name="connsiteX30" fmla="*/ 2748492 w 5912909"/>
                <a:gd name="connsiteY30" fmla="*/ 200025 h 1970617"/>
                <a:gd name="connsiteX0" fmla="*/ 2748492 w 5912909"/>
                <a:gd name="connsiteY0" fmla="*/ 200025 h 1961092"/>
                <a:gd name="connsiteX1" fmla="*/ 3427942 w 5912909"/>
                <a:gd name="connsiteY1" fmla="*/ 219075 h 1961092"/>
                <a:gd name="connsiteX2" fmla="*/ 4266142 w 5912909"/>
                <a:gd name="connsiteY2" fmla="*/ 231775 h 1961092"/>
                <a:gd name="connsiteX3" fmla="*/ 4818592 w 5912909"/>
                <a:gd name="connsiteY3" fmla="*/ 530225 h 1961092"/>
                <a:gd name="connsiteX4" fmla="*/ 5809192 w 5912909"/>
                <a:gd name="connsiteY4" fmla="*/ 841375 h 1961092"/>
                <a:gd name="connsiteX5" fmla="*/ 5440892 w 5912909"/>
                <a:gd name="connsiteY5" fmla="*/ 1152525 h 1961092"/>
                <a:gd name="connsiteX6" fmla="*/ 5663142 w 5912909"/>
                <a:gd name="connsiteY6" fmla="*/ 1489075 h 1961092"/>
                <a:gd name="connsiteX7" fmla="*/ 4647142 w 5912909"/>
                <a:gd name="connsiteY7" fmla="*/ 1489075 h 1961092"/>
                <a:gd name="connsiteX8" fmla="*/ 3872442 w 5912909"/>
                <a:gd name="connsiteY8" fmla="*/ 1489075 h 1961092"/>
                <a:gd name="connsiteX9" fmla="*/ 3688292 w 5912909"/>
                <a:gd name="connsiteY9" fmla="*/ 1692275 h 1961092"/>
                <a:gd name="connsiteX10" fmla="*/ 3599392 w 5912909"/>
                <a:gd name="connsiteY10" fmla="*/ 1952625 h 1961092"/>
                <a:gd name="connsiteX11" fmla="*/ 2862792 w 5912909"/>
                <a:gd name="connsiteY11" fmla="*/ 1679575 h 1961092"/>
                <a:gd name="connsiteX12" fmla="*/ 2411942 w 5912909"/>
                <a:gd name="connsiteY12" fmla="*/ 1870075 h 1961092"/>
                <a:gd name="connsiteX13" fmla="*/ 2113492 w 5912909"/>
                <a:gd name="connsiteY13" fmla="*/ 1743075 h 1961092"/>
                <a:gd name="connsiteX14" fmla="*/ 1675342 w 5912909"/>
                <a:gd name="connsiteY14" fmla="*/ 1939925 h 1961092"/>
                <a:gd name="connsiteX15" fmla="*/ 1618192 w 5912909"/>
                <a:gd name="connsiteY15" fmla="*/ 1616075 h 1961092"/>
                <a:gd name="connsiteX16" fmla="*/ 1548342 w 5912909"/>
                <a:gd name="connsiteY16" fmla="*/ 1355725 h 1961092"/>
                <a:gd name="connsiteX17" fmla="*/ 894292 w 5912909"/>
                <a:gd name="connsiteY17" fmla="*/ 1457325 h 1961092"/>
                <a:gd name="connsiteX18" fmla="*/ 68792 w 5912909"/>
                <a:gd name="connsiteY18" fmla="*/ 1482725 h 1961092"/>
                <a:gd name="connsiteX19" fmla="*/ 481542 w 5912909"/>
                <a:gd name="connsiteY19" fmla="*/ 1089025 h 1961092"/>
                <a:gd name="connsiteX20" fmla="*/ 405342 w 5912909"/>
                <a:gd name="connsiteY20" fmla="*/ 854075 h 1961092"/>
                <a:gd name="connsiteX21" fmla="*/ 741892 w 5912909"/>
                <a:gd name="connsiteY21" fmla="*/ 708025 h 1961092"/>
                <a:gd name="connsiteX22" fmla="*/ 443442 w 5912909"/>
                <a:gd name="connsiteY22" fmla="*/ 434975 h 1961092"/>
                <a:gd name="connsiteX23" fmla="*/ 900642 w 5912909"/>
                <a:gd name="connsiteY23" fmla="*/ 403225 h 1961092"/>
                <a:gd name="connsiteX24" fmla="*/ 957792 w 5912909"/>
                <a:gd name="connsiteY24" fmla="*/ 187325 h 1961092"/>
                <a:gd name="connsiteX25" fmla="*/ 1529292 w 5912909"/>
                <a:gd name="connsiteY25" fmla="*/ 314325 h 1961092"/>
                <a:gd name="connsiteX26" fmla="*/ 1783292 w 5912909"/>
                <a:gd name="connsiteY26" fmla="*/ 263525 h 1961092"/>
                <a:gd name="connsiteX27" fmla="*/ 2164292 w 5912909"/>
                <a:gd name="connsiteY27" fmla="*/ 263525 h 1961092"/>
                <a:gd name="connsiteX28" fmla="*/ 2386542 w 5912909"/>
                <a:gd name="connsiteY28" fmla="*/ 9525 h 1961092"/>
                <a:gd name="connsiteX29" fmla="*/ 2538942 w 5912909"/>
                <a:gd name="connsiteY29" fmla="*/ 206375 h 1961092"/>
                <a:gd name="connsiteX30" fmla="*/ 2748492 w 5912909"/>
                <a:gd name="connsiteY30" fmla="*/ 200025 h 1961092"/>
                <a:gd name="connsiteX0" fmla="*/ 2748492 w 5912909"/>
                <a:gd name="connsiteY0" fmla="*/ 200025 h 1961092"/>
                <a:gd name="connsiteX1" fmla="*/ 3427942 w 5912909"/>
                <a:gd name="connsiteY1" fmla="*/ 219075 h 1961092"/>
                <a:gd name="connsiteX2" fmla="*/ 4266142 w 5912909"/>
                <a:gd name="connsiteY2" fmla="*/ 231775 h 1961092"/>
                <a:gd name="connsiteX3" fmla="*/ 4818592 w 5912909"/>
                <a:gd name="connsiteY3" fmla="*/ 530225 h 1961092"/>
                <a:gd name="connsiteX4" fmla="*/ 5809192 w 5912909"/>
                <a:gd name="connsiteY4" fmla="*/ 841375 h 1961092"/>
                <a:gd name="connsiteX5" fmla="*/ 5440892 w 5912909"/>
                <a:gd name="connsiteY5" fmla="*/ 1152525 h 1961092"/>
                <a:gd name="connsiteX6" fmla="*/ 5663142 w 5912909"/>
                <a:gd name="connsiteY6" fmla="*/ 1489075 h 1961092"/>
                <a:gd name="connsiteX7" fmla="*/ 4647142 w 5912909"/>
                <a:gd name="connsiteY7" fmla="*/ 1489075 h 1961092"/>
                <a:gd name="connsiteX8" fmla="*/ 3872442 w 5912909"/>
                <a:gd name="connsiteY8" fmla="*/ 1489075 h 1961092"/>
                <a:gd name="connsiteX9" fmla="*/ 3688292 w 5912909"/>
                <a:gd name="connsiteY9" fmla="*/ 1692275 h 1961092"/>
                <a:gd name="connsiteX10" fmla="*/ 3599392 w 5912909"/>
                <a:gd name="connsiteY10" fmla="*/ 1952625 h 1961092"/>
                <a:gd name="connsiteX11" fmla="*/ 2862792 w 5912909"/>
                <a:gd name="connsiteY11" fmla="*/ 1679575 h 1961092"/>
                <a:gd name="connsiteX12" fmla="*/ 2411942 w 5912909"/>
                <a:gd name="connsiteY12" fmla="*/ 1870075 h 1961092"/>
                <a:gd name="connsiteX13" fmla="*/ 2113492 w 5912909"/>
                <a:gd name="connsiteY13" fmla="*/ 1743075 h 1961092"/>
                <a:gd name="connsiteX14" fmla="*/ 1675342 w 5912909"/>
                <a:gd name="connsiteY14" fmla="*/ 1939925 h 1961092"/>
                <a:gd name="connsiteX15" fmla="*/ 1618192 w 5912909"/>
                <a:gd name="connsiteY15" fmla="*/ 1616075 h 1961092"/>
                <a:gd name="connsiteX16" fmla="*/ 1548342 w 5912909"/>
                <a:gd name="connsiteY16" fmla="*/ 1355725 h 1961092"/>
                <a:gd name="connsiteX17" fmla="*/ 894292 w 5912909"/>
                <a:gd name="connsiteY17" fmla="*/ 1457325 h 1961092"/>
                <a:gd name="connsiteX18" fmla="*/ 68792 w 5912909"/>
                <a:gd name="connsiteY18" fmla="*/ 1482725 h 1961092"/>
                <a:gd name="connsiteX19" fmla="*/ 481542 w 5912909"/>
                <a:gd name="connsiteY19" fmla="*/ 1089025 h 1961092"/>
                <a:gd name="connsiteX20" fmla="*/ 405342 w 5912909"/>
                <a:gd name="connsiteY20" fmla="*/ 854075 h 1961092"/>
                <a:gd name="connsiteX21" fmla="*/ 741892 w 5912909"/>
                <a:gd name="connsiteY21" fmla="*/ 708025 h 1961092"/>
                <a:gd name="connsiteX22" fmla="*/ 443442 w 5912909"/>
                <a:gd name="connsiteY22" fmla="*/ 434975 h 1961092"/>
                <a:gd name="connsiteX23" fmla="*/ 900642 w 5912909"/>
                <a:gd name="connsiteY23" fmla="*/ 403225 h 1961092"/>
                <a:gd name="connsiteX24" fmla="*/ 957792 w 5912909"/>
                <a:gd name="connsiteY24" fmla="*/ 187325 h 1961092"/>
                <a:gd name="connsiteX25" fmla="*/ 1529292 w 5912909"/>
                <a:gd name="connsiteY25" fmla="*/ 314325 h 1961092"/>
                <a:gd name="connsiteX26" fmla="*/ 1783292 w 5912909"/>
                <a:gd name="connsiteY26" fmla="*/ 263525 h 1961092"/>
                <a:gd name="connsiteX27" fmla="*/ 2164292 w 5912909"/>
                <a:gd name="connsiteY27" fmla="*/ 263525 h 1961092"/>
                <a:gd name="connsiteX28" fmla="*/ 2386542 w 5912909"/>
                <a:gd name="connsiteY28" fmla="*/ 9525 h 1961092"/>
                <a:gd name="connsiteX29" fmla="*/ 2538942 w 5912909"/>
                <a:gd name="connsiteY29" fmla="*/ 206375 h 1961092"/>
                <a:gd name="connsiteX30" fmla="*/ 2748492 w 5912909"/>
                <a:gd name="connsiteY30" fmla="*/ 200025 h 1961092"/>
                <a:gd name="connsiteX0" fmla="*/ 2748492 w 5912909"/>
                <a:gd name="connsiteY0" fmla="*/ 200025 h 1961092"/>
                <a:gd name="connsiteX1" fmla="*/ 3427942 w 5912909"/>
                <a:gd name="connsiteY1" fmla="*/ 219075 h 1961092"/>
                <a:gd name="connsiteX2" fmla="*/ 4266142 w 5912909"/>
                <a:gd name="connsiteY2" fmla="*/ 231775 h 1961092"/>
                <a:gd name="connsiteX3" fmla="*/ 4818592 w 5912909"/>
                <a:gd name="connsiteY3" fmla="*/ 530225 h 1961092"/>
                <a:gd name="connsiteX4" fmla="*/ 5809192 w 5912909"/>
                <a:gd name="connsiteY4" fmla="*/ 841375 h 1961092"/>
                <a:gd name="connsiteX5" fmla="*/ 5440892 w 5912909"/>
                <a:gd name="connsiteY5" fmla="*/ 1152525 h 1961092"/>
                <a:gd name="connsiteX6" fmla="*/ 5663142 w 5912909"/>
                <a:gd name="connsiteY6" fmla="*/ 1489075 h 1961092"/>
                <a:gd name="connsiteX7" fmla="*/ 4647142 w 5912909"/>
                <a:gd name="connsiteY7" fmla="*/ 1489075 h 1961092"/>
                <a:gd name="connsiteX8" fmla="*/ 3872442 w 5912909"/>
                <a:gd name="connsiteY8" fmla="*/ 1489075 h 1961092"/>
                <a:gd name="connsiteX9" fmla="*/ 3688292 w 5912909"/>
                <a:gd name="connsiteY9" fmla="*/ 1692275 h 1961092"/>
                <a:gd name="connsiteX10" fmla="*/ 3599392 w 5912909"/>
                <a:gd name="connsiteY10" fmla="*/ 1952625 h 1961092"/>
                <a:gd name="connsiteX11" fmla="*/ 2862792 w 5912909"/>
                <a:gd name="connsiteY11" fmla="*/ 1679575 h 1961092"/>
                <a:gd name="connsiteX12" fmla="*/ 2411942 w 5912909"/>
                <a:gd name="connsiteY12" fmla="*/ 1870075 h 1961092"/>
                <a:gd name="connsiteX13" fmla="*/ 2113492 w 5912909"/>
                <a:gd name="connsiteY13" fmla="*/ 1743075 h 1961092"/>
                <a:gd name="connsiteX14" fmla="*/ 1675342 w 5912909"/>
                <a:gd name="connsiteY14" fmla="*/ 1939925 h 1961092"/>
                <a:gd name="connsiteX15" fmla="*/ 1618192 w 5912909"/>
                <a:gd name="connsiteY15" fmla="*/ 1616075 h 1961092"/>
                <a:gd name="connsiteX16" fmla="*/ 1548342 w 5912909"/>
                <a:gd name="connsiteY16" fmla="*/ 1355725 h 1961092"/>
                <a:gd name="connsiteX17" fmla="*/ 894292 w 5912909"/>
                <a:gd name="connsiteY17" fmla="*/ 1457325 h 1961092"/>
                <a:gd name="connsiteX18" fmla="*/ 68792 w 5912909"/>
                <a:gd name="connsiteY18" fmla="*/ 1482725 h 1961092"/>
                <a:gd name="connsiteX19" fmla="*/ 481542 w 5912909"/>
                <a:gd name="connsiteY19" fmla="*/ 1089025 h 1961092"/>
                <a:gd name="connsiteX20" fmla="*/ 405342 w 5912909"/>
                <a:gd name="connsiteY20" fmla="*/ 854075 h 1961092"/>
                <a:gd name="connsiteX21" fmla="*/ 741892 w 5912909"/>
                <a:gd name="connsiteY21" fmla="*/ 708025 h 1961092"/>
                <a:gd name="connsiteX22" fmla="*/ 443442 w 5912909"/>
                <a:gd name="connsiteY22" fmla="*/ 434975 h 1961092"/>
                <a:gd name="connsiteX23" fmla="*/ 900642 w 5912909"/>
                <a:gd name="connsiteY23" fmla="*/ 403225 h 1961092"/>
                <a:gd name="connsiteX24" fmla="*/ 957792 w 5912909"/>
                <a:gd name="connsiteY24" fmla="*/ 187325 h 1961092"/>
                <a:gd name="connsiteX25" fmla="*/ 1529292 w 5912909"/>
                <a:gd name="connsiteY25" fmla="*/ 314325 h 1961092"/>
                <a:gd name="connsiteX26" fmla="*/ 1884892 w 5912909"/>
                <a:gd name="connsiteY26" fmla="*/ 358775 h 1961092"/>
                <a:gd name="connsiteX27" fmla="*/ 2164292 w 5912909"/>
                <a:gd name="connsiteY27" fmla="*/ 263525 h 1961092"/>
                <a:gd name="connsiteX28" fmla="*/ 2386542 w 5912909"/>
                <a:gd name="connsiteY28" fmla="*/ 9525 h 1961092"/>
                <a:gd name="connsiteX29" fmla="*/ 2538942 w 5912909"/>
                <a:gd name="connsiteY29" fmla="*/ 206375 h 1961092"/>
                <a:gd name="connsiteX30" fmla="*/ 2748492 w 5912909"/>
                <a:gd name="connsiteY30" fmla="*/ 200025 h 1961092"/>
                <a:gd name="connsiteX0" fmla="*/ 2748492 w 5912909"/>
                <a:gd name="connsiteY0" fmla="*/ 200025 h 1954742"/>
                <a:gd name="connsiteX1" fmla="*/ 3427942 w 5912909"/>
                <a:gd name="connsiteY1" fmla="*/ 219075 h 1954742"/>
                <a:gd name="connsiteX2" fmla="*/ 4266142 w 5912909"/>
                <a:gd name="connsiteY2" fmla="*/ 231775 h 1954742"/>
                <a:gd name="connsiteX3" fmla="*/ 4818592 w 5912909"/>
                <a:gd name="connsiteY3" fmla="*/ 530225 h 1954742"/>
                <a:gd name="connsiteX4" fmla="*/ 5809192 w 5912909"/>
                <a:gd name="connsiteY4" fmla="*/ 841375 h 1954742"/>
                <a:gd name="connsiteX5" fmla="*/ 5440892 w 5912909"/>
                <a:gd name="connsiteY5" fmla="*/ 1152525 h 1954742"/>
                <a:gd name="connsiteX6" fmla="*/ 5663142 w 5912909"/>
                <a:gd name="connsiteY6" fmla="*/ 1489075 h 1954742"/>
                <a:gd name="connsiteX7" fmla="*/ 4647142 w 5912909"/>
                <a:gd name="connsiteY7" fmla="*/ 1489075 h 1954742"/>
                <a:gd name="connsiteX8" fmla="*/ 3872442 w 5912909"/>
                <a:gd name="connsiteY8" fmla="*/ 1489075 h 1954742"/>
                <a:gd name="connsiteX9" fmla="*/ 3688292 w 5912909"/>
                <a:gd name="connsiteY9" fmla="*/ 1692275 h 1954742"/>
                <a:gd name="connsiteX10" fmla="*/ 3599392 w 5912909"/>
                <a:gd name="connsiteY10" fmla="*/ 1952625 h 1954742"/>
                <a:gd name="connsiteX11" fmla="*/ 2862792 w 5912909"/>
                <a:gd name="connsiteY11" fmla="*/ 1679575 h 1954742"/>
                <a:gd name="connsiteX12" fmla="*/ 2411942 w 5912909"/>
                <a:gd name="connsiteY12" fmla="*/ 1870075 h 1954742"/>
                <a:gd name="connsiteX13" fmla="*/ 2113492 w 5912909"/>
                <a:gd name="connsiteY13" fmla="*/ 1743075 h 1954742"/>
                <a:gd name="connsiteX14" fmla="*/ 1878542 w 5912909"/>
                <a:gd name="connsiteY14" fmla="*/ 1647825 h 1954742"/>
                <a:gd name="connsiteX15" fmla="*/ 1618192 w 5912909"/>
                <a:gd name="connsiteY15" fmla="*/ 1616075 h 1954742"/>
                <a:gd name="connsiteX16" fmla="*/ 1548342 w 5912909"/>
                <a:gd name="connsiteY16" fmla="*/ 1355725 h 1954742"/>
                <a:gd name="connsiteX17" fmla="*/ 894292 w 5912909"/>
                <a:gd name="connsiteY17" fmla="*/ 1457325 h 1954742"/>
                <a:gd name="connsiteX18" fmla="*/ 68792 w 5912909"/>
                <a:gd name="connsiteY18" fmla="*/ 1482725 h 1954742"/>
                <a:gd name="connsiteX19" fmla="*/ 481542 w 5912909"/>
                <a:gd name="connsiteY19" fmla="*/ 1089025 h 1954742"/>
                <a:gd name="connsiteX20" fmla="*/ 405342 w 5912909"/>
                <a:gd name="connsiteY20" fmla="*/ 854075 h 1954742"/>
                <a:gd name="connsiteX21" fmla="*/ 741892 w 5912909"/>
                <a:gd name="connsiteY21" fmla="*/ 708025 h 1954742"/>
                <a:gd name="connsiteX22" fmla="*/ 443442 w 5912909"/>
                <a:gd name="connsiteY22" fmla="*/ 434975 h 1954742"/>
                <a:gd name="connsiteX23" fmla="*/ 900642 w 5912909"/>
                <a:gd name="connsiteY23" fmla="*/ 403225 h 1954742"/>
                <a:gd name="connsiteX24" fmla="*/ 957792 w 5912909"/>
                <a:gd name="connsiteY24" fmla="*/ 187325 h 1954742"/>
                <a:gd name="connsiteX25" fmla="*/ 1529292 w 5912909"/>
                <a:gd name="connsiteY25" fmla="*/ 314325 h 1954742"/>
                <a:gd name="connsiteX26" fmla="*/ 1884892 w 5912909"/>
                <a:gd name="connsiteY26" fmla="*/ 358775 h 1954742"/>
                <a:gd name="connsiteX27" fmla="*/ 2164292 w 5912909"/>
                <a:gd name="connsiteY27" fmla="*/ 263525 h 1954742"/>
                <a:gd name="connsiteX28" fmla="*/ 2386542 w 5912909"/>
                <a:gd name="connsiteY28" fmla="*/ 9525 h 1954742"/>
                <a:gd name="connsiteX29" fmla="*/ 2538942 w 5912909"/>
                <a:gd name="connsiteY29" fmla="*/ 206375 h 1954742"/>
                <a:gd name="connsiteX30" fmla="*/ 2748492 w 5912909"/>
                <a:gd name="connsiteY30" fmla="*/ 200025 h 1954742"/>
                <a:gd name="connsiteX0" fmla="*/ 2748492 w 5912909"/>
                <a:gd name="connsiteY0" fmla="*/ 200025 h 1954742"/>
                <a:gd name="connsiteX1" fmla="*/ 3427942 w 5912909"/>
                <a:gd name="connsiteY1" fmla="*/ 219075 h 1954742"/>
                <a:gd name="connsiteX2" fmla="*/ 4266142 w 5912909"/>
                <a:gd name="connsiteY2" fmla="*/ 231775 h 1954742"/>
                <a:gd name="connsiteX3" fmla="*/ 4818592 w 5912909"/>
                <a:gd name="connsiteY3" fmla="*/ 530225 h 1954742"/>
                <a:gd name="connsiteX4" fmla="*/ 5809192 w 5912909"/>
                <a:gd name="connsiteY4" fmla="*/ 841375 h 1954742"/>
                <a:gd name="connsiteX5" fmla="*/ 5440892 w 5912909"/>
                <a:gd name="connsiteY5" fmla="*/ 1152525 h 1954742"/>
                <a:gd name="connsiteX6" fmla="*/ 5663142 w 5912909"/>
                <a:gd name="connsiteY6" fmla="*/ 1489075 h 1954742"/>
                <a:gd name="connsiteX7" fmla="*/ 4647142 w 5912909"/>
                <a:gd name="connsiteY7" fmla="*/ 1489075 h 1954742"/>
                <a:gd name="connsiteX8" fmla="*/ 3872442 w 5912909"/>
                <a:gd name="connsiteY8" fmla="*/ 1489075 h 1954742"/>
                <a:gd name="connsiteX9" fmla="*/ 3688292 w 5912909"/>
                <a:gd name="connsiteY9" fmla="*/ 1692275 h 1954742"/>
                <a:gd name="connsiteX10" fmla="*/ 3599392 w 5912909"/>
                <a:gd name="connsiteY10" fmla="*/ 1952625 h 1954742"/>
                <a:gd name="connsiteX11" fmla="*/ 2862792 w 5912909"/>
                <a:gd name="connsiteY11" fmla="*/ 1679575 h 1954742"/>
                <a:gd name="connsiteX12" fmla="*/ 2411942 w 5912909"/>
                <a:gd name="connsiteY12" fmla="*/ 1870075 h 1954742"/>
                <a:gd name="connsiteX13" fmla="*/ 2113492 w 5912909"/>
                <a:gd name="connsiteY13" fmla="*/ 1743075 h 1954742"/>
                <a:gd name="connsiteX14" fmla="*/ 1878542 w 5912909"/>
                <a:gd name="connsiteY14" fmla="*/ 1647825 h 1954742"/>
                <a:gd name="connsiteX15" fmla="*/ 1618192 w 5912909"/>
                <a:gd name="connsiteY15" fmla="*/ 1616075 h 1954742"/>
                <a:gd name="connsiteX16" fmla="*/ 1548342 w 5912909"/>
                <a:gd name="connsiteY16" fmla="*/ 1355725 h 1954742"/>
                <a:gd name="connsiteX17" fmla="*/ 894292 w 5912909"/>
                <a:gd name="connsiteY17" fmla="*/ 1457325 h 1954742"/>
                <a:gd name="connsiteX18" fmla="*/ 68792 w 5912909"/>
                <a:gd name="connsiteY18" fmla="*/ 1482725 h 1954742"/>
                <a:gd name="connsiteX19" fmla="*/ 481542 w 5912909"/>
                <a:gd name="connsiteY19" fmla="*/ 1089025 h 1954742"/>
                <a:gd name="connsiteX20" fmla="*/ 405342 w 5912909"/>
                <a:gd name="connsiteY20" fmla="*/ 854075 h 1954742"/>
                <a:gd name="connsiteX21" fmla="*/ 741892 w 5912909"/>
                <a:gd name="connsiteY21" fmla="*/ 708025 h 1954742"/>
                <a:gd name="connsiteX22" fmla="*/ 443442 w 5912909"/>
                <a:gd name="connsiteY22" fmla="*/ 434975 h 1954742"/>
                <a:gd name="connsiteX23" fmla="*/ 900642 w 5912909"/>
                <a:gd name="connsiteY23" fmla="*/ 403225 h 1954742"/>
                <a:gd name="connsiteX24" fmla="*/ 957792 w 5912909"/>
                <a:gd name="connsiteY24" fmla="*/ 187325 h 1954742"/>
                <a:gd name="connsiteX25" fmla="*/ 1529292 w 5912909"/>
                <a:gd name="connsiteY25" fmla="*/ 314325 h 1954742"/>
                <a:gd name="connsiteX26" fmla="*/ 1884892 w 5912909"/>
                <a:gd name="connsiteY26" fmla="*/ 358775 h 1954742"/>
                <a:gd name="connsiteX27" fmla="*/ 2164292 w 5912909"/>
                <a:gd name="connsiteY27" fmla="*/ 263525 h 1954742"/>
                <a:gd name="connsiteX28" fmla="*/ 2386542 w 5912909"/>
                <a:gd name="connsiteY28" fmla="*/ 9525 h 1954742"/>
                <a:gd name="connsiteX29" fmla="*/ 2538942 w 5912909"/>
                <a:gd name="connsiteY29" fmla="*/ 206375 h 1954742"/>
                <a:gd name="connsiteX30" fmla="*/ 2748492 w 5912909"/>
                <a:gd name="connsiteY30" fmla="*/ 200025 h 195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12909" h="1954742">
                  <a:moveTo>
                    <a:pt x="2748492" y="200025"/>
                  </a:moveTo>
                  <a:cubicBezTo>
                    <a:pt x="2896659" y="202142"/>
                    <a:pt x="3175000" y="213783"/>
                    <a:pt x="3427942" y="219075"/>
                  </a:cubicBezTo>
                  <a:cubicBezTo>
                    <a:pt x="3680884" y="224367"/>
                    <a:pt x="4034367" y="179917"/>
                    <a:pt x="4266142" y="231775"/>
                  </a:cubicBezTo>
                  <a:cubicBezTo>
                    <a:pt x="4497917" y="283633"/>
                    <a:pt x="4561417" y="428625"/>
                    <a:pt x="4818592" y="530225"/>
                  </a:cubicBezTo>
                  <a:cubicBezTo>
                    <a:pt x="5075767" y="631825"/>
                    <a:pt x="5705475" y="737658"/>
                    <a:pt x="5809192" y="841375"/>
                  </a:cubicBezTo>
                  <a:cubicBezTo>
                    <a:pt x="5912909" y="945092"/>
                    <a:pt x="5465234" y="1044575"/>
                    <a:pt x="5440892" y="1152525"/>
                  </a:cubicBezTo>
                  <a:cubicBezTo>
                    <a:pt x="5416550" y="1260475"/>
                    <a:pt x="5795434" y="1432983"/>
                    <a:pt x="5663142" y="1489075"/>
                  </a:cubicBezTo>
                  <a:cubicBezTo>
                    <a:pt x="5530850" y="1545167"/>
                    <a:pt x="4945592" y="1489075"/>
                    <a:pt x="4647142" y="1489075"/>
                  </a:cubicBezTo>
                  <a:cubicBezTo>
                    <a:pt x="4348692" y="1489075"/>
                    <a:pt x="4032250" y="1455208"/>
                    <a:pt x="3872442" y="1489075"/>
                  </a:cubicBezTo>
                  <a:cubicBezTo>
                    <a:pt x="3712634" y="1522942"/>
                    <a:pt x="3848100" y="1697567"/>
                    <a:pt x="3688292" y="1692275"/>
                  </a:cubicBezTo>
                  <a:cubicBezTo>
                    <a:pt x="3642784" y="1769533"/>
                    <a:pt x="3736975" y="1954742"/>
                    <a:pt x="3599392" y="1952625"/>
                  </a:cubicBezTo>
                  <a:cubicBezTo>
                    <a:pt x="3461809" y="1950508"/>
                    <a:pt x="3060700" y="1693333"/>
                    <a:pt x="2862792" y="1679575"/>
                  </a:cubicBezTo>
                  <a:cubicBezTo>
                    <a:pt x="2664884" y="1665817"/>
                    <a:pt x="2536825" y="1859492"/>
                    <a:pt x="2411942" y="1870075"/>
                  </a:cubicBezTo>
                  <a:cubicBezTo>
                    <a:pt x="2287059" y="1880658"/>
                    <a:pt x="2202392" y="1780117"/>
                    <a:pt x="2113492" y="1743075"/>
                  </a:cubicBezTo>
                  <a:cubicBezTo>
                    <a:pt x="2024592" y="1706033"/>
                    <a:pt x="1961092" y="1668992"/>
                    <a:pt x="1878542" y="1647825"/>
                  </a:cubicBezTo>
                  <a:cubicBezTo>
                    <a:pt x="1795992" y="1626658"/>
                    <a:pt x="1673225" y="1664758"/>
                    <a:pt x="1618192" y="1616075"/>
                  </a:cubicBezTo>
                  <a:cubicBezTo>
                    <a:pt x="1563159" y="1567392"/>
                    <a:pt x="1668992" y="1382183"/>
                    <a:pt x="1548342" y="1355725"/>
                  </a:cubicBezTo>
                  <a:cubicBezTo>
                    <a:pt x="1427692" y="1329267"/>
                    <a:pt x="1140884" y="1436158"/>
                    <a:pt x="894292" y="1457325"/>
                  </a:cubicBezTo>
                  <a:cubicBezTo>
                    <a:pt x="647700" y="1478492"/>
                    <a:pt x="137584" y="1544108"/>
                    <a:pt x="68792" y="1482725"/>
                  </a:cubicBezTo>
                  <a:cubicBezTo>
                    <a:pt x="0" y="1421342"/>
                    <a:pt x="425450" y="1193800"/>
                    <a:pt x="481542" y="1089025"/>
                  </a:cubicBezTo>
                  <a:cubicBezTo>
                    <a:pt x="537634" y="984250"/>
                    <a:pt x="361950" y="917575"/>
                    <a:pt x="405342" y="854075"/>
                  </a:cubicBezTo>
                  <a:cubicBezTo>
                    <a:pt x="448734" y="790575"/>
                    <a:pt x="735542" y="777875"/>
                    <a:pt x="741892" y="708025"/>
                  </a:cubicBezTo>
                  <a:cubicBezTo>
                    <a:pt x="748242" y="638175"/>
                    <a:pt x="416984" y="485775"/>
                    <a:pt x="443442" y="434975"/>
                  </a:cubicBezTo>
                  <a:cubicBezTo>
                    <a:pt x="469900" y="384175"/>
                    <a:pt x="814917" y="444500"/>
                    <a:pt x="900642" y="403225"/>
                  </a:cubicBezTo>
                  <a:cubicBezTo>
                    <a:pt x="986367" y="361950"/>
                    <a:pt x="853017" y="202142"/>
                    <a:pt x="957792" y="187325"/>
                  </a:cubicBezTo>
                  <a:cubicBezTo>
                    <a:pt x="1062567" y="172508"/>
                    <a:pt x="1374775" y="285750"/>
                    <a:pt x="1529292" y="314325"/>
                  </a:cubicBezTo>
                  <a:cubicBezTo>
                    <a:pt x="1683809" y="342900"/>
                    <a:pt x="1779059" y="367242"/>
                    <a:pt x="1884892" y="358775"/>
                  </a:cubicBezTo>
                  <a:cubicBezTo>
                    <a:pt x="1990725" y="350308"/>
                    <a:pt x="2080684" y="321733"/>
                    <a:pt x="2164292" y="263525"/>
                  </a:cubicBezTo>
                  <a:cubicBezTo>
                    <a:pt x="2247900" y="205317"/>
                    <a:pt x="2324100" y="19050"/>
                    <a:pt x="2386542" y="9525"/>
                  </a:cubicBezTo>
                  <a:cubicBezTo>
                    <a:pt x="2448984" y="0"/>
                    <a:pt x="2478617" y="174625"/>
                    <a:pt x="2538942" y="206375"/>
                  </a:cubicBezTo>
                  <a:cubicBezTo>
                    <a:pt x="2599267" y="238125"/>
                    <a:pt x="2600325" y="197908"/>
                    <a:pt x="2748492" y="200025"/>
                  </a:cubicBezTo>
                  <a:close/>
                </a:path>
              </a:pathLst>
            </a:custGeom>
            <a:noFill/>
            <a:ln w="12700" cap="flat" cmpd="sng" algn="ctr">
              <a:solidFill>
                <a:srgbClr val="44546A"/>
              </a:solidFill>
              <a:prstDash val="solid"/>
              <a:miter lim="800000"/>
              <a:headEnd type="triangle" w="med" len="med"/>
              <a:tailEnd type="triangle" w="med" len="med"/>
            </a:ln>
            <a:effectLst/>
          </p:spPr>
          <p:txBody>
            <a:bodyPr rtlCol="0" anchor="ctr"/>
            <a:lstStyle/>
            <a:p>
              <a:pPr algn="ctr" defTabSz="685766">
                <a:defRPr/>
              </a:pPr>
              <a:endParaRPr lang="en-US" sz="800" kern="0" dirty="0">
                <a:ln w="28575">
                  <a:solidFill>
                    <a:prstClr val="black"/>
                  </a:solidFill>
                </a:ln>
                <a:solidFill>
                  <a:prstClr val="black"/>
                </a:solidFill>
              </a:endParaRPr>
            </a:p>
          </p:txBody>
        </p:sp>
        <p:cxnSp>
          <p:nvCxnSpPr>
            <p:cNvPr id="30" name="Straight Arrow Connector 29">
              <a:extLst>
                <a:ext uri="{FF2B5EF4-FFF2-40B4-BE49-F238E27FC236}">
                  <a16:creationId xmlns:a16="http://schemas.microsoft.com/office/drawing/2014/main" id="{2663B093-77BE-814F-85EF-36789B4FFAE0}"/>
                </a:ext>
              </a:extLst>
            </p:cNvPr>
            <p:cNvCxnSpPr/>
            <p:nvPr/>
          </p:nvCxnSpPr>
          <p:spPr>
            <a:xfrm>
              <a:off x="4337944" y="2322116"/>
              <a:ext cx="3323367" cy="0"/>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31" name="Straight Arrow Connector 30">
              <a:extLst>
                <a:ext uri="{FF2B5EF4-FFF2-40B4-BE49-F238E27FC236}">
                  <a16:creationId xmlns:a16="http://schemas.microsoft.com/office/drawing/2014/main" id="{5182DC30-D151-3A46-95CA-73F6884E721E}"/>
                </a:ext>
              </a:extLst>
            </p:cNvPr>
            <p:cNvCxnSpPr/>
            <p:nvPr/>
          </p:nvCxnSpPr>
          <p:spPr>
            <a:xfrm flipV="1">
              <a:off x="4418800" y="1820878"/>
              <a:ext cx="2686676" cy="1004635"/>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32" name="Straight Arrow Connector 31">
              <a:extLst>
                <a:ext uri="{FF2B5EF4-FFF2-40B4-BE49-F238E27FC236}">
                  <a16:creationId xmlns:a16="http://schemas.microsoft.com/office/drawing/2014/main" id="{40776CBE-4971-BA4C-BC24-95C2CA88BF9E}"/>
                </a:ext>
              </a:extLst>
            </p:cNvPr>
            <p:cNvCxnSpPr/>
            <p:nvPr/>
          </p:nvCxnSpPr>
          <p:spPr>
            <a:xfrm>
              <a:off x="4800451" y="1725187"/>
              <a:ext cx="2397618" cy="1291289"/>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33" name="Straight Arrow Connector 32">
              <a:extLst>
                <a:ext uri="{FF2B5EF4-FFF2-40B4-BE49-F238E27FC236}">
                  <a16:creationId xmlns:a16="http://schemas.microsoft.com/office/drawing/2014/main" id="{231F0FE4-026D-5643-9D58-D5A3C1865B53}"/>
                </a:ext>
              </a:extLst>
            </p:cNvPr>
            <p:cNvCxnSpPr/>
            <p:nvPr/>
          </p:nvCxnSpPr>
          <p:spPr>
            <a:xfrm>
              <a:off x="4353587" y="1941818"/>
              <a:ext cx="3160692" cy="760166"/>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34" name="Straight Arrow Connector 33">
              <a:extLst>
                <a:ext uri="{FF2B5EF4-FFF2-40B4-BE49-F238E27FC236}">
                  <a16:creationId xmlns:a16="http://schemas.microsoft.com/office/drawing/2014/main" id="{5E3B35A2-DF6F-3641-AA45-332918B85A67}"/>
                </a:ext>
              </a:extLst>
            </p:cNvPr>
            <p:cNvCxnSpPr/>
            <p:nvPr/>
          </p:nvCxnSpPr>
          <p:spPr>
            <a:xfrm flipV="1">
              <a:off x="5641443" y="1635874"/>
              <a:ext cx="974409" cy="1670196"/>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35" name="Straight Connector 34">
              <a:extLst>
                <a:ext uri="{FF2B5EF4-FFF2-40B4-BE49-F238E27FC236}">
                  <a16:creationId xmlns:a16="http://schemas.microsoft.com/office/drawing/2014/main" id="{1B7DC59C-F3F8-6F4B-B6CE-76DB103B4678}"/>
                </a:ext>
              </a:extLst>
            </p:cNvPr>
            <p:cNvCxnSpPr/>
            <p:nvPr/>
          </p:nvCxnSpPr>
          <p:spPr>
            <a:xfrm>
              <a:off x="6071557" y="1559447"/>
              <a:ext cx="27325" cy="823130"/>
            </a:xfrm>
            <a:prstGeom prst="line">
              <a:avLst/>
            </a:prstGeom>
            <a:noFill/>
            <a:ln w="12700" cap="flat" cmpd="sng" algn="ctr">
              <a:solidFill>
                <a:sysClr val="windowText" lastClr="000000">
                  <a:lumMod val="50000"/>
                  <a:lumOff val="50000"/>
                </a:sysClr>
              </a:solidFill>
              <a:prstDash val="solid"/>
              <a:miter lim="800000"/>
              <a:headEnd type="triangle" w="med" len="med"/>
              <a:tailEnd type="none" w="med" len="med"/>
            </a:ln>
            <a:effectLst/>
          </p:spPr>
        </p:cxnSp>
        <p:cxnSp>
          <p:nvCxnSpPr>
            <p:cNvPr id="36" name="Straight Connector 35">
              <a:extLst>
                <a:ext uri="{FF2B5EF4-FFF2-40B4-BE49-F238E27FC236}">
                  <a16:creationId xmlns:a16="http://schemas.microsoft.com/office/drawing/2014/main" id="{06EB3053-6B3C-E446-8EF8-EA3AFE32126B}"/>
                </a:ext>
              </a:extLst>
            </p:cNvPr>
            <p:cNvCxnSpPr>
              <a:stCxn id="37" idx="7"/>
            </p:cNvCxnSpPr>
            <p:nvPr/>
          </p:nvCxnSpPr>
          <p:spPr>
            <a:xfrm rot="16200000" flipH="1" flipV="1">
              <a:off x="5001106" y="2135943"/>
              <a:ext cx="823736" cy="1061223"/>
            </a:xfrm>
            <a:prstGeom prst="line">
              <a:avLst/>
            </a:prstGeom>
            <a:noFill/>
            <a:ln w="12700" cap="flat" cmpd="sng" algn="ctr">
              <a:solidFill>
                <a:sysClr val="windowText" lastClr="000000">
                  <a:lumMod val="50000"/>
                  <a:lumOff val="50000"/>
                </a:sysClr>
              </a:solidFill>
              <a:prstDash val="solid"/>
              <a:miter lim="800000"/>
              <a:headEnd type="none" w="med" len="med"/>
              <a:tailEnd type="triangle" w="med" len="med"/>
            </a:ln>
            <a:effectLst/>
          </p:spPr>
        </p:cxnSp>
        <p:sp>
          <p:nvSpPr>
            <p:cNvPr id="37" name="Oval 36">
              <a:extLst>
                <a:ext uri="{FF2B5EF4-FFF2-40B4-BE49-F238E27FC236}">
                  <a16:creationId xmlns:a16="http://schemas.microsoft.com/office/drawing/2014/main" id="{FF746BA6-906B-5646-87E8-228C7DD2115D}"/>
                </a:ext>
              </a:extLst>
            </p:cNvPr>
            <p:cNvSpPr/>
            <p:nvPr/>
          </p:nvSpPr>
          <p:spPr>
            <a:xfrm>
              <a:off x="5827757" y="2230716"/>
              <a:ext cx="135703" cy="163684"/>
            </a:xfrm>
            <a:prstGeom prst="ellipse">
              <a:avLst/>
            </a:prstGeom>
            <a:solidFill>
              <a:srgbClr val="70AD47">
                <a:lumMod val="20000"/>
                <a:lumOff val="80000"/>
              </a:srgbClr>
            </a:solidFill>
            <a:ln w="6350" cap="flat" cmpd="sng" algn="ctr">
              <a:noFill/>
              <a:prstDash val="solid"/>
              <a:miter lim="800000"/>
            </a:ln>
            <a:effectLst/>
          </p:spPr>
          <p:txBody>
            <a:bodyPr rtlCol="0" anchor="ctr"/>
            <a:lstStyle/>
            <a:p>
              <a:pPr algn="ctr" defTabSz="685766">
                <a:defRPr/>
              </a:pPr>
              <a:endParaRPr lang="en-US" sz="800" kern="0" dirty="0">
                <a:solidFill>
                  <a:prstClr val="black"/>
                </a:solidFill>
              </a:endParaRPr>
            </a:p>
          </p:txBody>
        </p:sp>
        <p:sp>
          <p:nvSpPr>
            <p:cNvPr id="38" name="Rectangle 37">
              <a:extLst>
                <a:ext uri="{FF2B5EF4-FFF2-40B4-BE49-F238E27FC236}">
                  <a16:creationId xmlns:a16="http://schemas.microsoft.com/office/drawing/2014/main" id="{9361347B-5BEF-0B40-9426-5CB532D191B4}"/>
                </a:ext>
              </a:extLst>
            </p:cNvPr>
            <p:cNvSpPr/>
            <p:nvPr/>
          </p:nvSpPr>
          <p:spPr>
            <a:xfrm>
              <a:off x="3933922" y="1456438"/>
              <a:ext cx="956532" cy="21544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prstClr val="black">
                      <a:lumMod val="50000"/>
                    </a:prstClr>
                  </a:solidFill>
                  <a:ea typeface="Times New Roman" pitchFamily="18" charset="0"/>
                  <a:cs typeface="Arial" pitchFamily="34" charset="0"/>
                </a:rPr>
                <a:t>Order Frequency</a:t>
              </a:r>
              <a:endParaRPr lang="en-US" sz="800" kern="0" dirty="0">
                <a:solidFill>
                  <a:prstClr val="black">
                    <a:lumMod val="50000"/>
                  </a:prstClr>
                </a:solidFill>
                <a:ea typeface="Calibri" pitchFamily="34" charset="0"/>
                <a:cs typeface="Arial" pitchFamily="34" charset="0"/>
              </a:endParaRPr>
            </a:p>
          </p:txBody>
        </p:sp>
        <p:sp>
          <p:nvSpPr>
            <p:cNvPr id="39" name="Rectangle 38">
              <a:extLst>
                <a:ext uri="{FF2B5EF4-FFF2-40B4-BE49-F238E27FC236}">
                  <a16:creationId xmlns:a16="http://schemas.microsoft.com/office/drawing/2014/main" id="{06445A51-3B1F-9642-A1F3-FA0219C9E183}"/>
                </a:ext>
              </a:extLst>
            </p:cNvPr>
            <p:cNvSpPr/>
            <p:nvPr/>
          </p:nvSpPr>
          <p:spPr>
            <a:xfrm>
              <a:off x="7703540" y="2190105"/>
              <a:ext cx="1043697" cy="215444"/>
            </a:xfrm>
            <a:prstGeom prst="rect">
              <a:avLst/>
            </a:prstGeom>
          </p:spPr>
          <p:txBody>
            <a:bodyPr wrap="square">
              <a:spAutoFit/>
            </a:bodyPr>
            <a:lstStyle/>
            <a:p>
              <a:pPr defTabSz="685766" eaLnBrk="0" fontAlgn="base" hangingPunct="0">
                <a:spcBef>
                  <a:spcPct val="0"/>
                </a:spcBef>
                <a:spcAft>
                  <a:spcPct val="0"/>
                </a:spcAft>
                <a:defRPr/>
              </a:pPr>
              <a:r>
                <a:rPr lang="en-US" sz="800" kern="0" dirty="0">
                  <a:solidFill>
                    <a:srgbClr val="0070C0"/>
                  </a:solidFill>
                  <a:ea typeface="Times New Roman" pitchFamily="18" charset="0"/>
                  <a:cs typeface="Arial" pitchFamily="34" charset="0"/>
                </a:rPr>
                <a:t>Segmentation</a:t>
              </a:r>
              <a:endParaRPr lang="en-US" sz="800" kern="0" dirty="0">
                <a:solidFill>
                  <a:srgbClr val="0070C0"/>
                </a:solidFill>
                <a:ea typeface="Calibri" pitchFamily="34" charset="0"/>
                <a:cs typeface="Arial" pitchFamily="34" charset="0"/>
              </a:endParaRPr>
            </a:p>
          </p:txBody>
        </p:sp>
        <p:sp>
          <p:nvSpPr>
            <p:cNvPr id="40" name="Rectangle 39">
              <a:extLst>
                <a:ext uri="{FF2B5EF4-FFF2-40B4-BE49-F238E27FC236}">
                  <a16:creationId xmlns:a16="http://schemas.microsoft.com/office/drawing/2014/main" id="{CC910EE0-8DF2-D148-BF5B-E4F6FBE3368F}"/>
                </a:ext>
              </a:extLst>
            </p:cNvPr>
            <p:cNvSpPr/>
            <p:nvPr/>
          </p:nvSpPr>
          <p:spPr>
            <a:xfrm>
              <a:off x="4795309" y="3342845"/>
              <a:ext cx="1005590" cy="33855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chemeClr val="accent1"/>
                  </a:solidFill>
                  <a:ea typeface="Times New Roman" pitchFamily="18" charset="0"/>
                  <a:cs typeface="Arial" pitchFamily="34" charset="0"/>
                </a:rPr>
                <a:t>Online transactions</a:t>
              </a:r>
              <a:endParaRPr lang="en-US" sz="800" kern="0" dirty="0">
                <a:solidFill>
                  <a:schemeClr val="accent1"/>
                </a:solidFill>
                <a:ea typeface="Calibri" pitchFamily="34" charset="0"/>
                <a:cs typeface="Arial" pitchFamily="34" charset="0"/>
              </a:endParaRPr>
            </a:p>
          </p:txBody>
        </p:sp>
        <p:sp>
          <p:nvSpPr>
            <p:cNvPr id="41" name="Rectangle 40">
              <a:extLst>
                <a:ext uri="{FF2B5EF4-FFF2-40B4-BE49-F238E27FC236}">
                  <a16:creationId xmlns:a16="http://schemas.microsoft.com/office/drawing/2014/main" id="{DAB3779A-89CB-CC49-B853-09F9951C209A}"/>
                </a:ext>
              </a:extLst>
            </p:cNvPr>
            <p:cNvSpPr/>
            <p:nvPr/>
          </p:nvSpPr>
          <p:spPr>
            <a:xfrm>
              <a:off x="3552548" y="2148438"/>
              <a:ext cx="863178" cy="338554"/>
            </a:xfrm>
            <a:prstGeom prst="rect">
              <a:avLst/>
            </a:prstGeom>
          </p:spPr>
          <p:txBody>
            <a:bodyPr wrap="square">
              <a:spAutoFit/>
            </a:bodyPr>
            <a:lstStyle/>
            <a:p>
              <a:pPr defTabSz="685766" eaLnBrk="0" fontAlgn="base" hangingPunct="0">
                <a:spcBef>
                  <a:spcPct val="0"/>
                </a:spcBef>
                <a:spcAft>
                  <a:spcPct val="0"/>
                </a:spcAft>
                <a:defRPr/>
              </a:pPr>
              <a:r>
                <a:rPr lang="en-US" sz="800" kern="0" dirty="0">
                  <a:solidFill>
                    <a:prstClr val="black">
                      <a:lumMod val="50000"/>
                    </a:prstClr>
                  </a:solidFill>
                  <a:ea typeface="Calibri" pitchFamily="34" charset="0"/>
                  <a:cs typeface="Arial" pitchFamily="34" charset="0"/>
                </a:rPr>
                <a:t>Fulfillment channels</a:t>
              </a:r>
            </a:p>
          </p:txBody>
        </p:sp>
        <p:sp>
          <p:nvSpPr>
            <p:cNvPr id="42" name="Rectangle 41">
              <a:extLst>
                <a:ext uri="{FF2B5EF4-FFF2-40B4-BE49-F238E27FC236}">
                  <a16:creationId xmlns:a16="http://schemas.microsoft.com/office/drawing/2014/main" id="{8E6F7BDB-7ABB-F64C-A12B-0E0225034071}"/>
                </a:ext>
              </a:extLst>
            </p:cNvPr>
            <p:cNvSpPr/>
            <p:nvPr/>
          </p:nvSpPr>
          <p:spPr>
            <a:xfrm>
              <a:off x="3920996" y="3030250"/>
              <a:ext cx="1126058" cy="21544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chemeClr val="accent1"/>
                  </a:solidFill>
                  <a:ea typeface="Times New Roman" pitchFamily="18" charset="0"/>
                  <a:cs typeface="Arial" pitchFamily="34" charset="0"/>
                </a:rPr>
                <a:t>Purchase Data</a:t>
              </a:r>
              <a:endParaRPr lang="en-US" sz="800" kern="0" dirty="0">
                <a:solidFill>
                  <a:schemeClr val="accent1"/>
                </a:solidFill>
                <a:ea typeface="Calibri" pitchFamily="34" charset="0"/>
                <a:cs typeface="Arial" pitchFamily="34" charset="0"/>
              </a:endParaRPr>
            </a:p>
          </p:txBody>
        </p:sp>
        <p:sp>
          <p:nvSpPr>
            <p:cNvPr id="43" name="Rectangle 42">
              <a:extLst>
                <a:ext uri="{FF2B5EF4-FFF2-40B4-BE49-F238E27FC236}">
                  <a16:creationId xmlns:a16="http://schemas.microsoft.com/office/drawing/2014/main" id="{4A98D345-8436-B54C-BE17-6BB97F44FF4C}"/>
                </a:ext>
              </a:extLst>
            </p:cNvPr>
            <p:cNvSpPr/>
            <p:nvPr/>
          </p:nvSpPr>
          <p:spPr>
            <a:xfrm>
              <a:off x="6265265" y="1284418"/>
              <a:ext cx="1267786" cy="33855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rgbClr val="F26D20"/>
                  </a:solidFill>
                  <a:ea typeface="Times New Roman" pitchFamily="18" charset="0"/>
                  <a:cs typeface="Arial" pitchFamily="34" charset="0"/>
                </a:rPr>
                <a:t>Response for Campaigns</a:t>
              </a:r>
              <a:endParaRPr lang="en-US" sz="800" kern="0" dirty="0">
                <a:solidFill>
                  <a:srgbClr val="F26D20"/>
                </a:solidFill>
                <a:cs typeface="Arial" pitchFamily="34" charset="0"/>
              </a:endParaRPr>
            </a:p>
          </p:txBody>
        </p:sp>
        <p:sp>
          <p:nvSpPr>
            <p:cNvPr id="44" name="Rectangle 43">
              <a:extLst>
                <a:ext uri="{FF2B5EF4-FFF2-40B4-BE49-F238E27FC236}">
                  <a16:creationId xmlns:a16="http://schemas.microsoft.com/office/drawing/2014/main" id="{BCE24E9D-9117-CD42-A1A4-EF6A35178BF5}"/>
                </a:ext>
              </a:extLst>
            </p:cNvPr>
            <p:cNvSpPr/>
            <p:nvPr/>
          </p:nvSpPr>
          <p:spPr>
            <a:xfrm>
              <a:off x="6883293" y="1553401"/>
              <a:ext cx="1103502" cy="33855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rgbClr val="0070C0"/>
                  </a:solidFill>
                  <a:ea typeface="Times New Roman" pitchFamily="18" charset="0"/>
                  <a:cs typeface="Arial" pitchFamily="34" charset="0"/>
                </a:rPr>
                <a:t>Channel Preferences</a:t>
              </a:r>
              <a:endParaRPr lang="en-US" sz="800" kern="0" dirty="0">
                <a:solidFill>
                  <a:srgbClr val="0070C0"/>
                </a:solidFill>
                <a:ea typeface="Calibri" pitchFamily="34" charset="0"/>
                <a:cs typeface="Arial" pitchFamily="34" charset="0"/>
              </a:endParaRPr>
            </a:p>
          </p:txBody>
        </p:sp>
        <p:sp>
          <p:nvSpPr>
            <p:cNvPr id="45" name="Rectangle 44">
              <a:extLst>
                <a:ext uri="{FF2B5EF4-FFF2-40B4-BE49-F238E27FC236}">
                  <a16:creationId xmlns:a16="http://schemas.microsoft.com/office/drawing/2014/main" id="{9F4E995C-9282-AB42-BEA5-D53E75E3F1EC}"/>
                </a:ext>
              </a:extLst>
            </p:cNvPr>
            <p:cNvSpPr/>
            <p:nvPr/>
          </p:nvSpPr>
          <p:spPr>
            <a:xfrm>
              <a:off x="7091768" y="2874812"/>
              <a:ext cx="998642" cy="461665"/>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chemeClr val="accent6"/>
                  </a:solidFill>
                  <a:ea typeface="Times New Roman" pitchFamily="18" charset="0"/>
                  <a:cs typeface="Arial" pitchFamily="34" charset="0"/>
                </a:rPr>
                <a:t>Birthday/ Anniversary details</a:t>
              </a:r>
              <a:endParaRPr lang="en-US" sz="800" kern="0" dirty="0">
                <a:solidFill>
                  <a:schemeClr val="accent6"/>
                </a:solidFill>
                <a:ea typeface="Calibri" pitchFamily="34" charset="0"/>
                <a:cs typeface="Arial" pitchFamily="34" charset="0"/>
              </a:endParaRPr>
            </a:p>
          </p:txBody>
        </p:sp>
        <p:sp>
          <p:nvSpPr>
            <p:cNvPr id="46" name="Rectangle 45">
              <a:extLst>
                <a:ext uri="{FF2B5EF4-FFF2-40B4-BE49-F238E27FC236}">
                  <a16:creationId xmlns:a16="http://schemas.microsoft.com/office/drawing/2014/main" id="{8799C6B0-E858-D145-A65C-A10B0D398FE8}"/>
                </a:ext>
              </a:extLst>
            </p:cNvPr>
            <p:cNvSpPr/>
            <p:nvPr/>
          </p:nvSpPr>
          <p:spPr>
            <a:xfrm>
              <a:off x="7457566" y="2546442"/>
              <a:ext cx="1248100" cy="215444"/>
            </a:xfrm>
            <a:prstGeom prst="rect">
              <a:avLst/>
            </a:prstGeom>
          </p:spPr>
          <p:txBody>
            <a:bodyPr wrap="square">
              <a:spAutoFit/>
            </a:bodyPr>
            <a:lstStyle/>
            <a:p>
              <a:pPr marL="274301" indent="-274301" algn="ctr" defTabSz="685766" eaLnBrk="0" fontAlgn="base" hangingPunct="0">
                <a:spcBef>
                  <a:spcPct val="0"/>
                </a:spcBef>
                <a:spcAft>
                  <a:spcPct val="0"/>
                </a:spcAft>
                <a:defRPr/>
              </a:pPr>
              <a:r>
                <a:rPr lang="en-US" sz="800" kern="0" dirty="0">
                  <a:solidFill>
                    <a:srgbClr val="0070C0"/>
                  </a:solidFill>
                  <a:ea typeface="Times New Roman" pitchFamily="18" charset="0"/>
                  <a:cs typeface="Arial" pitchFamily="34" charset="0"/>
                </a:rPr>
                <a:t>Next visit indicator</a:t>
              </a:r>
            </a:p>
          </p:txBody>
        </p:sp>
        <p:sp>
          <p:nvSpPr>
            <p:cNvPr id="47" name="Rectangle 46">
              <a:extLst>
                <a:ext uri="{FF2B5EF4-FFF2-40B4-BE49-F238E27FC236}">
                  <a16:creationId xmlns:a16="http://schemas.microsoft.com/office/drawing/2014/main" id="{18C43688-6814-5C4F-9D28-D59153F9F64D}"/>
                </a:ext>
              </a:extLst>
            </p:cNvPr>
            <p:cNvSpPr/>
            <p:nvPr/>
          </p:nvSpPr>
          <p:spPr>
            <a:xfrm>
              <a:off x="6685997" y="3248332"/>
              <a:ext cx="1064741" cy="215444"/>
            </a:xfrm>
            <a:prstGeom prst="rect">
              <a:avLst/>
            </a:prstGeom>
          </p:spPr>
          <p:txBody>
            <a:bodyPr wrap="square">
              <a:spAutoFit/>
            </a:bodyPr>
            <a:lstStyle/>
            <a:p>
              <a:pPr defTabSz="685766" eaLnBrk="0" fontAlgn="base" hangingPunct="0">
                <a:spcBef>
                  <a:spcPct val="0"/>
                </a:spcBef>
                <a:spcAft>
                  <a:spcPct val="0"/>
                </a:spcAft>
                <a:defRPr/>
              </a:pPr>
              <a:r>
                <a:rPr lang="en-US" sz="800" kern="0" dirty="0">
                  <a:solidFill>
                    <a:schemeClr val="accent6"/>
                  </a:solidFill>
                  <a:ea typeface="Times New Roman" pitchFamily="18" charset="0"/>
                  <a:cs typeface="Arial" pitchFamily="34" charset="0"/>
                </a:rPr>
                <a:t>Contact Details</a:t>
              </a:r>
              <a:endParaRPr lang="en-US" sz="800" kern="0" dirty="0">
                <a:solidFill>
                  <a:schemeClr val="accent6"/>
                </a:solidFill>
                <a:ea typeface="Calibri" pitchFamily="34" charset="0"/>
                <a:cs typeface="Arial" pitchFamily="34" charset="0"/>
              </a:endParaRPr>
            </a:p>
          </p:txBody>
        </p:sp>
        <p:sp>
          <p:nvSpPr>
            <p:cNvPr id="48" name="Rectangle 47">
              <a:extLst>
                <a:ext uri="{FF2B5EF4-FFF2-40B4-BE49-F238E27FC236}">
                  <a16:creationId xmlns:a16="http://schemas.microsoft.com/office/drawing/2014/main" id="{9F5B5086-A9AA-524F-9357-F0C179C4A6F3}"/>
                </a:ext>
              </a:extLst>
            </p:cNvPr>
            <p:cNvSpPr/>
            <p:nvPr/>
          </p:nvSpPr>
          <p:spPr>
            <a:xfrm>
              <a:off x="5778626" y="3364259"/>
              <a:ext cx="1160749" cy="338554"/>
            </a:xfrm>
            <a:prstGeom prst="rect">
              <a:avLst/>
            </a:prstGeom>
          </p:spPr>
          <p:txBody>
            <a:bodyPr wrap="square">
              <a:spAutoFit/>
            </a:bodyPr>
            <a:lstStyle/>
            <a:p>
              <a:pPr marL="274301" indent="-274301" defTabSz="685766" eaLnBrk="0" fontAlgn="base" hangingPunct="0">
                <a:spcBef>
                  <a:spcPct val="0"/>
                </a:spcBef>
                <a:spcAft>
                  <a:spcPct val="0"/>
                </a:spcAft>
                <a:defRPr/>
              </a:pPr>
              <a:r>
                <a:rPr lang="en-US" sz="800" kern="0" dirty="0">
                  <a:solidFill>
                    <a:schemeClr val="accent6"/>
                  </a:solidFill>
                  <a:ea typeface="Times New Roman" pitchFamily="18" charset="0"/>
                  <a:cs typeface="Arial" pitchFamily="34" charset="0"/>
                </a:rPr>
                <a:t>Loyalty enrollment details</a:t>
              </a:r>
              <a:endParaRPr lang="en-US" sz="800" kern="0" dirty="0">
                <a:solidFill>
                  <a:schemeClr val="accent6"/>
                </a:solidFill>
                <a:ea typeface="Calibri" pitchFamily="34" charset="0"/>
                <a:cs typeface="Arial" pitchFamily="34" charset="0"/>
              </a:endParaRPr>
            </a:p>
          </p:txBody>
        </p:sp>
        <p:sp>
          <p:nvSpPr>
            <p:cNvPr id="49" name="Rectangle 48">
              <a:extLst>
                <a:ext uri="{FF2B5EF4-FFF2-40B4-BE49-F238E27FC236}">
                  <a16:creationId xmlns:a16="http://schemas.microsoft.com/office/drawing/2014/main" id="{701A7178-E06F-864C-A755-C665C6E948B4}"/>
                </a:ext>
              </a:extLst>
            </p:cNvPr>
            <p:cNvSpPr/>
            <p:nvPr/>
          </p:nvSpPr>
          <p:spPr>
            <a:xfrm>
              <a:off x="3375671" y="1661956"/>
              <a:ext cx="1217497" cy="33855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prstClr val="black">
                      <a:lumMod val="50000"/>
                    </a:prstClr>
                  </a:solidFill>
                  <a:ea typeface="Times New Roman" pitchFamily="18" charset="0"/>
                  <a:cs typeface="Arial" pitchFamily="34" charset="0"/>
                </a:rPr>
                <a:t>Order</a:t>
              </a:r>
            </a:p>
            <a:p>
              <a:pPr algn="ctr" defTabSz="685766" eaLnBrk="0" fontAlgn="base" hangingPunct="0">
                <a:spcBef>
                  <a:spcPct val="0"/>
                </a:spcBef>
                <a:spcAft>
                  <a:spcPct val="0"/>
                </a:spcAft>
                <a:defRPr/>
              </a:pPr>
              <a:r>
                <a:rPr lang="en-US" sz="800" kern="0" dirty="0">
                  <a:solidFill>
                    <a:prstClr val="black">
                      <a:lumMod val="50000"/>
                    </a:prstClr>
                  </a:solidFill>
                  <a:ea typeface="Calibri" pitchFamily="34" charset="0"/>
                  <a:cs typeface="Arial" pitchFamily="34" charset="0"/>
                </a:rPr>
                <a:t>History</a:t>
              </a:r>
            </a:p>
          </p:txBody>
        </p:sp>
        <p:sp>
          <p:nvSpPr>
            <p:cNvPr id="50" name="Freeform 49">
              <a:extLst>
                <a:ext uri="{FF2B5EF4-FFF2-40B4-BE49-F238E27FC236}">
                  <a16:creationId xmlns:a16="http://schemas.microsoft.com/office/drawing/2014/main" id="{9009DB83-04FD-154A-A930-8FD1CA9C7741}"/>
                </a:ext>
              </a:extLst>
            </p:cNvPr>
            <p:cNvSpPr/>
            <p:nvPr/>
          </p:nvSpPr>
          <p:spPr>
            <a:xfrm>
              <a:off x="4522634" y="1891102"/>
              <a:ext cx="2278445" cy="1010843"/>
            </a:xfrm>
            <a:custGeom>
              <a:avLst/>
              <a:gdLst>
                <a:gd name="connsiteX0" fmla="*/ 0 w 4787900"/>
                <a:gd name="connsiteY0" fmla="*/ 768350 h 2051050"/>
                <a:gd name="connsiteX1" fmla="*/ 425450 w 4787900"/>
                <a:gd name="connsiteY1" fmla="*/ 603250 h 2051050"/>
                <a:gd name="connsiteX2" fmla="*/ 876300 w 4787900"/>
                <a:gd name="connsiteY2" fmla="*/ 482600 h 2051050"/>
                <a:gd name="connsiteX3" fmla="*/ 946150 w 4787900"/>
                <a:gd name="connsiteY3" fmla="*/ 381000 h 2051050"/>
                <a:gd name="connsiteX4" fmla="*/ 1270000 w 4787900"/>
                <a:gd name="connsiteY4" fmla="*/ 311150 h 2051050"/>
                <a:gd name="connsiteX5" fmla="*/ 1631950 w 4787900"/>
                <a:gd name="connsiteY5" fmla="*/ 323850 h 2051050"/>
                <a:gd name="connsiteX6" fmla="*/ 1790700 w 4787900"/>
                <a:gd name="connsiteY6" fmla="*/ 323850 h 2051050"/>
                <a:gd name="connsiteX7" fmla="*/ 2025650 w 4787900"/>
                <a:gd name="connsiteY7" fmla="*/ 292100 h 2051050"/>
                <a:gd name="connsiteX8" fmla="*/ 2254250 w 4787900"/>
                <a:gd name="connsiteY8" fmla="*/ 139700 h 2051050"/>
                <a:gd name="connsiteX9" fmla="*/ 2387600 w 4787900"/>
                <a:gd name="connsiteY9" fmla="*/ 215900 h 2051050"/>
                <a:gd name="connsiteX10" fmla="*/ 2724150 w 4787900"/>
                <a:gd name="connsiteY10" fmla="*/ 0 h 2051050"/>
                <a:gd name="connsiteX11" fmla="*/ 3498850 w 4787900"/>
                <a:gd name="connsiteY11" fmla="*/ 0 h 2051050"/>
                <a:gd name="connsiteX12" fmla="*/ 4572000 w 4787900"/>
                <a:gd name="connsiteY12" fmla="*/ 31750 h 2051050"/>
                <a:gd name="connsiteX13" fmla="*/ 4381500 w 4787900"/>
                <a:gd name="connsiteY13" fmla="*/ 577850 h 2051050"/>
                <a:gd name="connsiteX14" fmla="*/ 4787900 w 4787900"/>
                <a:gd name="connsiteY14" fmla="*/ 755650 h 2051050"/>
                <a:gd name="connsiteX15" fmla="*/ 4603750 w 4787900"/>
                <a:gd name="connsiteY15" fmla="*/ 971550 h 2051050"/>
                <a:gd name="connsiteX16" fmla="*/ 4711700 w 4787900"/>
                <a:gd name="connsiteY16" fmla="*/ 1244600 h 2051050"/>
                <a:gd name="connsiteX17" fmla="*/ 3740150 w 4787900"/>
                <a:gd name="connsiteY17" fmla="*/ 1238250 h 2051050"/>
                <a:gd name="connsiteX18" fmla="*/ 3663950 w 4787900"/>
                <a:gd name="connsiteY18" fmla="*/ 1390650 h 2051050"/>
                <a:gd name="connsiteX19" fmla="*/ 3568700 w 4787900"/>
                <a:gd name="connsiteY19" fmla="*/ 1612900 h 2051050"/>
                <a:gd name="connsiteX20" fmla="*/ 3638550 w 4787900"/>
                <a:gd name="connsiteY20" fmla="*/ 2051050 h 2051050"/>
                <a:gd name="connsiteX21" fmla="*/ 2781300 w 4787900"/>
                <a:gd name="connsiteY21" fmla="*/ 1765300 h 2051050"/>
                <a:gd name="connsiteX22" fmla="*/ 2266950 w 4787900"/>
                <a:gd name="connsiteY22" fmla="*/ 1492250 h 2051050"/>
                <a:gd name="connsiteX23" fmla="*/ 1790700 w 4787900"/>
                <a:gd name="connsiteY23" fmla="*/ 1479550 h 2051050"/>
                <a:gd name="connsiteX24" fmla="*/ 1625600 w 4787900"/>
                <a:gd name="connsiteY24" fmla="*/ 1327150 h 2051050"/>
                <a:gd name="connsiteX25" fmla="*/ 1308100 w 4787900"/>
                <a:gd name="connsiteY25" fmla="*/ 1333500 h 2051050"/>
                <a:gd name="connsiteX26" fmla="*/ 1060450 w 4787900"/>
                <a:gd name="connsiteY26" fmla="*/ 1263650 h 2051050"/>
                <a:gd name="connsiteX27" fmla="*/ 508000 w 4787900"/>
                <a:gd name="connsiteY27" fmla="*/ 1263650 h 2051050"/>
                <a:gd name="connsiteX28" fmla="*/ 711200 w 4787900"/>
                <a:gd name="connsiteY28" fmla="*/ 971550 h 2051050"/>
                <a:gd name="connsiteX29" fmla="*/ 0 w 4787900"/>
                <a:gd name="connsiteY29" fmla="*/ 768350 h 2051050"/>
                <a:gd name="connsiteX0" fmla="*/ 0 w 4787900"/>
                <a:gd name="connsiteY0" fmla="*/ 768350 h 2051050"/>
                <a:gd name="connsiteX1" fmla="*/ 425450 w 4787900"/>
                <a:gd name="connsiteY1" fmla="*/ 603250 h 2051050"/>
                <a:gd name="connsiteX2" fmla="*/ 876300 w 4787900"/>
                <a:gd name="connsiteY2" fmla="*/ 482600 h 2051050"/>
                <a:gd name="connsiteX3" fmla="*/ 946150 w 4787900"/>
                <a:gd name="connsiteY3" fmla="*/ 381000 h 2051050"/>
                <a:gd name="connsiteX4" fmla="*/ 1270000 w 4787900"/>
                <a:gd name="connsiteY4" fmla="*/ 311150 h 2051050"/>
                <a:gd name="connsiteX5" fmla="*/ 1631950 w 4787900"/>
                <a:gd name="connsiteY5" fmla="*/ 323850 h 2051050"/>
                <a:gd name="connsiteX6" fmla="*/ 1790700 w 4787900"/>
                <a:gd name="connsiteY6" fmla="*/ 323850 h 2051050"/>
                <a:gd name="connsiteX7" fmla="*/ 2025650 w 4787900"/>
                <a:gd name="connsiteY7" fmla="*/ 292100 h 2051050"/>
                <a:gd name="connsiteX8" fmla="*/ 2254250 w 4787900"/>
                <a:gd name="connsiteY8" fmla="*/ 139700 h 2051050"/>
                <a:gd name="connsiteX9" fmla="*/ 2387600 w 4787900"/>
                <a:gd name="connsiteY9" fmla="*/ 215900 h 2051050"/>
                <a:gd name="connsiteX10" fmla="*/ 2724150 w 4787900"/>
                <a:gd name="connsiteY10" fmla="*/ 0 h 2051050"/>
                <a:gd name="connsiteX11" fmla="*/ 3498850 w 4787900"/>
                <a:gd name="connsiteY11" fmla="*/ 0 h 2051050"/>
                <a:gd name="connsiteX12" fmla="*/ 4572000 w 4787900"/>
                <a:gd name="connsiteY12" fmla="*/ 31750 h 2051050"/>
                <a:gd name="connsiteX13" fmla="*/ 4381500 w 4787900"/>
                <a:gd name="connsiteY13" fmla="*/ 577850 h 2051050"/>
                <a:gd name="connsiteX14" fmla="*/ 4787900 w 4787900"/>
                <a:gd name="connsiteY14" fmla="*/ 755650 h 2051050"/>
                <a:gd name="connsiteX15" fmla="*/ 4603750 w 4787900"/>
                <a:gd name="connsiteY15" fmla="*/ 971550 h 2051050"/>
                <a:gd name="connsiteX16" fmla="*/ 4711700 w 4787900"/>
                <a:gd name="connsiteY16" fmla="*/ 1244600 h 2051050"/>
                <a:gd name="connsiteX17" fmla="*/ 3740150 w 4787900"/>
                <a:gd name="connsiteY17" fmla="*/ 1238250 h 2051050"/>
                <a:gd name="connsiteX18" fmla="*/ 3663950 w 4787900"/>
                <a:gd name="connsiteY18" fmla="*/ 1390650 h 2051050"/>
                <a:gd name="connsiteX19" fmla="*/ 3568700 w 4787900"/>
                <a:gd name="connsiteY19" fmla="*/ 1612900 h 2051050"/>
                <a:gd name="connsiteX20" fmla="*/ 3638550 w 4787900"/>
                <a:gd name="connsiteY20" fmla="*/ 2051050 h 2051050"/>
                <a:gd name="connsiteX21" fmla="*/ 2781300 w 4787900"/>
                <a:gd name="connsiteY21" fmla="*/ 1765300 h 2051050"/>
                <a:gd name="connsiteX22" fmla="*/ 2266950 w 4787900"/>
                <a:gd name="connsiteY22" fmla="*/ 1492250 h 2051050"/>
                <a:gd name="connsiteX23" fmla="*/ 1790700 w 4787900"/>
                <a:gd name="connsiteY23" fmla="*/ 1479550 h 2051050"/>
                <a:gd name="connsiteX24" fmla="*/ 1625600 w 4787900"/>
                <a:gd name="connsiteY24" fmla="*/ 1327150 h 2051050"/>
                <a:gd name="connsiteX25" fmla="*/ 1308100 w 4787900"/>
                <a:gd name="connsiteY25" fmla="*/ 1333500 h 2051050"/>
                <a:gd name="connsiteX26" fmla="*/ 1060450 w 4787900"/>
                <a:gd name="connsiteY26" fmla="*/ 1263650 h 2051050"/>
                <a:gd name="connsiteX27" fmla="*/ 508000 w 4787900"/>
                <a:gd name="connsiteY27" fmla="*/ 1263650 h 2051050"/>
                <a:gd name="connsiteX28" fmla="*/ 711200 w 4787900"/>
                <a:gd name="connsiteY28" fmla="*/ 971550 h 2051050"/>
                <a:gd name="connsiteX29" fmla="*/ 0 w 4787900"/>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76450"/>
                <a:gd name="connsiteX1" fmla="*/ 473075 w 4835525"/>
                <a:gd name="connsiteY1" fmla="*/ 603250 h 2076450"/>
                <a:gd name="connsiteX2" fmla="*/ 923925 w 4835525"/>
                <a:gd name="connsiteY2" fmla="*/ 482600 h 2076450"/>
                <a:gd name="connsiteX3" fmla="*/ 993775 w 4835525"/>
                <a:gd name="connsiteY3" fmla="*/ 381000 h 2076450"/>
                <a:gd name="connsiteX4" fmla="*/ 1317625 w 4835525"/>
                <a:gd name="connsiteY4" fmla="*/ 311150 h 2076450"/>
                <a:gd name="connsiteX5" fmla="*/ 1679575 w 4835525"/>
                <a:gd name="connsiteY5" fmla="*/ 323850 h 2076450"/>
                <a:gd name="connsiteX6" fmla="*/ 1838325 w 4835525"/>
                <a:gd name="connsiteY6" fmla="*/ 323850 h 2076450"/>
                <a:gd name="connsiteX7" fmla="*/ 2073275 w 4835525"/>
                <a:gd name="connsiteY7" fmla="*/ 292100 h 2076450"/>
                <a:gd name="connsiteX8" fmla="*/ 2301875 w 4835525"/>
                <a:gd name="connsiteY8" fmla="*/ 139700 h 2076450"/>
                <a:gd name="connsiteX9" fmla="*/ 2435225 w 4835525"/>
                <a:gd name="connsiteY9" fmla="*/ 215900 h 2076450"/>
                <a:gd name="connsiteX10" fmla="*/ 2771775 w 4835525"/>
                <a:gd name="connsiteY10" fmla="*/ 0 h 2076450"/>
                <a:gd name="connsiteX11" fmla="*/ 3546475 w 4835525"/>
                <a:gd name="connsiteY11" fmla="*/ 0 h 2076450"/>
                <a:gd name="connsiteX12" fmla="*/ 4619625 w 4835525"/>
                <a:gd name="connsiteY12" fmla="*/ 31750 h 2076450"/>
                <a:gd name="connsiteX13" fmla="*/ 4429125 w 4835525"/>
                <a:gd name="connsiteY13" fmla="*/ 577850 h 2076450"/>
                <a:gd name="connsiteX14" fmla="*/ 4835525 w 4835525"/>
                <a:gd name="connsiteY14" fmla="*/ 755650 h 2076450"/>
                <a:gd name="connsiteX15" fmla="*/ 4651375 w 4835525"/>
                <a:gd name="connsiteY15" fmla="*/ 971550 h 2076450"/>
                <a:gd name="connsiteX16" fmla="*/ 4759325 w 4835525"/>
                <a:gd name="connsiteY16" fmla="*/ 1244600 h 2076450"/>
                <a:gd name="connsiteX17" fmla="*/ 3787775 w 4835525"/>
                <a:gd name="connsiteY17" fmla="*/ 1238250 h 2076450"/>
                <a:gd name="connsiteX18" fmla="*/ 3711575 w 4835525"/>
                <a:gd name="connsiteY18" fmla="*/ 1390650 h 2076450"/>
                <a:gd name="connsiteX19" fmla="*/ 3616325 w 4835525"/>
                <a:gd name="connsiteY19" fmla="*/ 1612900 h 2076450"/>
                <a:gd name="connsiteX20" fmla="*/ 3686175 w 4835525"/>
                <a:gd name="connsiteY20" fmla="*/ 2051050 h 2076450"/>
                <a:gd name="connsiteX21" fmla="*/ 2828925 w 4835525"/>
                <a:gd name="connsiteY21" fmla="*/ 1765300 h 2076450"/>
                <a:gd name="connsiteX22" fmla="*/ 2314575 w 4835525"/>
                <a:gd name="connsiteY22" fmla="*/ 1492250 h 2076450"/>
                <a:gd name="connsiteX23" fmla="*/ 1838325 w 4835525"/>
                <a:gd name="connsiteY23" fmla="*/ 1479550 h 2076450"/>
                <a:gd name="connsiteX24" fmla="*/ 1673225 w 4835525"/>
                <a:gd name="connsiteY24" fmla="*/ 1327150 h 2076450"/>
                <a:gd name="connsiteX25" fmla="*/ 1355725 w 4835525"/>
                <a:gd name="connsiteY25" fmla="*/ 1333500 h 2076450"/>
                <a:gd name="connsiteX26" fmla="*/ 1108075 w 4835525"/>
                <a:gd name="connsiteY26" fmla="*/ 1263650 h 2076450"/>
                <a:gd name="connsiteX27" fmla="*/ 555625 w 4835525"/>
                <a:gd name="connsiteY27" fmla="*/ 1263650 h 2076450"/>
                <a:gd name="connsiteX28" fmla="*/ 758825 w 4835525"/>
                <a:gd name="connsiteY28" fmla="*/ 971550 h 2076450"/>
                <a:gd name="connsiteX29" fmla="*/ 47625 w 4835525"/>
                <a:gd name="connsiteY29" fmla="*/ 768350 h 2076450"/>
                <a:gd name="connsiteX0" fmla="*/ 47625 w 4835525"/>
                <a:gd name="connsiteY0" fmla="*/ 768350 h 2076450"/>
                <a:gd name="connsiteX1" fmla="*/ 473075 w 4835525"/>
                <a:gd name="connsiteY1" fmla="*/ 603250 h 2076450"/>
                <a:gd name="connsiteX2" fmla="*/ 923925 w 4835525"/>
                <a:gd name="connsiteY2" fmla="*/ 482600 h 2076450"/>
                <a:gd name="connsiteX3" fmla="*/ 993775 w 4835525"/>
                <a:gd name="connsiteY3" fmla="*/ 381000 h 2076450"/>
                <a:gd name="connsiteX4" fmla="*/ 1317625 w 4835525"/>
                <a:gd name="connsiteY4" fmla="*/ 311150 h 2076450"/>
                <a:gd name="connsiteX5" fmla="*/ 1679575 w 4835525"/>
                <a:gd name="connsiteY5" fmla="*/ 323850 h 2076450"/>
                <a:gd name="connsiteX6" fmla="*/ 1838325 w 4835525"/>
                <a:gd name="connsiteY6" fmla="*/ 323850 h 2076450"/>
                <a:gd name="connsiteX7" fmla="*/ 2073275 w 4835525"/>
                <a:gd name="connsiteY7" fmla="*/ 292100 h 2076450"/>
                <a:gd name="connsiteX8" fmla="*/ 2301875 w 4835525"/>
                <a:gd name="connsiteY8" fmla="*/ 139700 h 2076450"/>
                <a:gd name="connsiteX9" fmla="*/ 2435225 w 4835525"/>
                <a:gd name="connsiteY9" fmla="*/ 215900 h 2076450"/>
                <a:gd name="connsiteX10" fmla="*/ 2771775 w 4835525"/>
                <a:gd name="connsiteY10" fmla="*/ 0 h 2076450"/>
                <a:gd name="connsiteX11" fmla="*/ 3546475 w 4835525"/>
                <a:gd name="connsiteY11" fmla="*/ 0 h 2076450"/>
                <a:gd name="connsiteX12" fmla="*/ 4619625 w 4835525"/>
                <a:gd name="connsiteY12" fmla="*/ 31750 h 2076450"/>
                <a:gd name="connsiteX13" fmla="*/ 4429125 w 4835525"/>
                <a:gd name="connsiteY13" fmla="*/ 577850 h 2076450"/>
                <a:gd name="connsiteX14" fmla="*/ 4835525 w 4835525"/>
                <a:gd name="connsiteY14" fmla="*/ 755650 h 2076450"/>
                <a:gd name="connsiteX15" fmla="*/ 4651375 w 4835525"/>
                <a:gd name="connsiteY15" fmla="*/ 971550 h 2076450"/>
                <a:gd name="connsiteX16" fmla="*/ 4759325 w 4835525"/>
                <a:gd name="connsiteY16" fmla="*/ 1244600 h 2076450"/>
                <a:gd name="connsiteX17" fmla="*/ 3787775 w 4835525"/>
                <a:gd name="connsiteY17" fmla="*/ 1238250 h 2076450"/>
                <a:gd name="connsiteX18" fmla="*/ 3711575 w 4835525"/>
                <a:gd name="connsiteY18" fmla="*/ 1390650 h 2076450"/>
                <a:gd name="connsiteX19" fmla="*/ 3616325 w 4835525"/>
                <a:gd name="connsiteY19" fmla="*/ 1612900 h 2076450"/>
                <a:gd name="connsiteX20" fmla="*/ 3686175 w 4835525"/>
                <a:gd name="connsiteY20" fmla="*/ 2051050 h 2076450"/>
                <a:gd name="connsiteX21" fmla="*/ 2828925 w 4835525"/>
                <a:gd name="connsiteY21" fmla="*/ 1765300 h 2076450"/>
                <a:gd name="connsiteX22" fmla="*/ 2314575 w 4835525"/>
                <a:gd name="connsiteY22" fmla="*/ 1492250 h 2076450"/>
                <a:gd name="connsiteX23" fmla="*/ 1838325 w 4835525"/>
                <a:gd name="connsiteY23" fmla="*/ 1479550 h 2076450"/>
                <a:gd name="connsiteX24" fmla="*/ 1673225 w 4835525"/>
                <a:gd name="connsiteY24" fmla="*/ 1327150 h 2076450"/>
                <a:gd name="connsiteX25" fmla="*/ 1355725 w 4835525"/>
                <a:gd name="connsiteY25" fmla="*/ 1333500 h 2076450"/>
                <a:gd name="connsiteX26" fmla="*/ 1108075 w 4835525"/>
                <a:gd name="connsiteY26" fmla="*/ 1263650 h 2076450"/>
                <a:gd name="connsiteX27" fmla="*/ 555625 w 4835525"/>
                <a:gd name="connsiteY27" fmla="*/ 1263650 h 2076450"/>
                <a:gd name="connsiteX28" fmla="*/ 758825 w 4835525"/>
                <a:gd name="connsiteY28" fmla="*/ 971550 h 2076450"/>
                <a:gd name="connsiteX29" fmla="*/ 47625 w 4835525"/>
                <a:gd name="connsiteY29" fmla="*/ 768350 h 2076450"/>
                <a:gd name="connsiteX0" fmla="*/ 47625 w 4835525"/>
                <a:gd name="connsiteY0" fmla="*/ 768350 h 2076450"/>
                <a:gd name="connsiteX1" fmla="*/ 473075 w 4835525"/>
                <a:gd name="connsiteY1" fmla="*/ 603250 h 2076450"/>
                <a:gd name="connsiteX2" fmla="*/ 923925 w 4835525"/>
                <a:gd name="connsiteY2" fmla="*/ 482600 h 2076450"/>
                <a:gd name="connsiteX3" fmla="*/ 993775 w 4835525"/>
                <a:gd name="connsiteY3" fmla="*/ 381000 h 2076450"/>
                <a:gd name="connsiteX4" fmla="*/ 1317625 w 4835525"/>
                <a:gd name="connsiteY4" fmla="*/ 311150 h 2076450"/>
                <a:gd name="connsiteX5" fmla="*/ 1679575 w 4835525"/>
                <a:gd name="connsiteY5" fmla="*/ 323850 h 2076450"/>
                <a:gd name="connsiteX6" fmla="*/ 1838325 w 4835525"/>
                <a:gd name="connsiteY6" fmla="*/ 323850 h 2076450"/>
                <a:gd name="connsiteX7" fmla="*/ 2073275 w 4835525"/>
                <a:gd name="connsiteY7" fmla="*/ 292100 h 2076450"/>
                <a:gd name="connsiteX8" fmla="*/ 2301875 w 4835525"/>
                <a:gd name="connsiteY8" fmla="*/ 139700 h 2076450"/>
                <a:gd name="connsiteX9" fmla="*/ 2435225 w 4835525"/>
                <a:gd name="connsiteY9" fmla="*/ 215900 h 2076450"/>
                <a:gd name="connsiteX10" fmla="*/ 2771775 w 4835525"/>
                <a:gd name="connsiteY10" fmla="*/ 0 h 2076450"/>
                <a:gd name="connsiteX11" fmla="*/ 3546475 w 4835525"/>
                <a:gd name="connsiteY11" fmla="*/ 0 h 2076450"/>
                <a:gd name="connsiteX12" fmla="*/ 4619625 w 4835525"/>
                <a:gd name="connsiteY12" fmla="*/ 31750 h 2076450"/>
                <a:gd name="connsiteX13" fmla="*/ 4429125 w 4835525"/>
                <a:gd name="connsiteY13" fmla="*/ 577850 h 2076450"/>
                <a:gd name="connsiteX14" fmla="*/ 4835525 w 4835525"/>
                <a:gd name="connsiteY14" fmla="*/ 755650 h 2076450"/>
                <a:gd name="connsiteX15" fmla="*/ 4651375 w 4835525"/>
                <a:gd name="connsiteY15" fmla="*/ 971550 h 2076450"/>
                <a:gd name="connsiteX16" fmla="*/ 4759325 w 4835525"/>
                <a:gd name="connsiteY16" fmla="*/ 1244600 h 2076450"/>
                <a:gd name="connsiteX17" fmla="*/ 3787775 w 4835525"/>
                <a:gd name="connsiteY17" fmla="*/ 1238250 h 2076450"/>
                <a:gd name="connsiteX18" fmla="*/ 3711575 w 4835525"/>
                <a:gd name="connsiteY18" fmla="*/ 1390650 h 2076450"/>
                <a:gd name="connsiteX19" fmla="*/ 3616325 w 4835525"/>
                <a:gd name="connsiteY19" fmla="*/ 1612900 h 2076450"/>
                <a:gd name="connsiteX20" fmla="*/ 3686175 w 4835525"/>
                <a:gd name="connsiteY20" fmla="*/ 2051050 h 2076450"/>
                <a:gd name="connsiteX21" fmla="*/ 2828925 w 4835525"/>
                <a:gd name="connsiteY21" fmla="*/ 1765300 h 2076450"/>
                <a:gd name="connsiteX22" fmla="*/ 2314575 w 4835525"/>
                <a:gd name="connsiteY22" fmla="*/ 1492250 h 2076450"/>
                <a:gd name="connsiteX23" fmla="*/ 1838325 w 4835525"/>
                <a:gd name="connsiteY23" fmla="*/ 1479550 h 2076450"/>
                <a:gd name="connsiteX24" fmla="*/ 1673225 w 4835525"/>
                <a:gd name="connsiteY24" fmla="*/ 1327150 h 2076450"/>
                <a:gd name="connsiteX25" fmla="*/ 1355725 w 4835525"/>
                <a:gd name="connsiteY25" fmla="*/ 1333500 h 2076450"/>
                <a:gd name="connsiteX26" fmla="*/ 1108075 w 4835525"/>
                <a:gd name="connsiteY26" fmla="*/ 1263650 h 2076450"/>
                <a:gd name="connsiteX27" fmla="*/ 555625 w 4835525"/>
                <a:gd name="connsiteY27" fmla="*/ 1263650 h 2076450"/>
                <a:gd name="connsiteX28" fmla="*/ 758825 w 4835525"/>
                <a:gd name="connsiteY28" fmla="*/ 971550 h 2076450"/>
                <a:gd name="connsiteX29" fmla="*/ 47625 w 4835525"/>
                <a:gd name="connsiteY29" fmla="*/ 768350 h 2076450"/>
                <a:gd name="connsiteX0" fmla="*/ 47625 w 4903258"/>
                <a:gd name="connsiteY0" fmla="*/ 768350 h 2076450"/>
                <a:gd name="connsiteX1" fmla="*/ 473075 w 4903258"/>
                <a:gd name="connsiteY1" fmla="*/ 603250 h 2076450"/>
                <a:gd name="connsiteX2" fmla="*/ 923925 w 4903258"/>
                <a:gd name="connsiteY2" fmla="*/ 482600 h 2076450"/>
                <a:gd name="connsiteX3" fmla="*/ 993775 w 4903258"/>
                <a:gd name="connsiteY3" fmla="*/ 381000 h 2076450"/>
                <a:gd name="connsiteX4" fmla="*/ 1317625 w 4903258"/>
                <a:gd name="connsiteY4" fmla="*/ 311150 h 2076450"/>
                <a:gd name="connsiteX5" fmla="*/ 1679575 w 4903258"/>
                <a:gd name="connsiteY5" fmla="*/ 323850 h 2076450"/>
                <a:gd name="connsiteX6" fmla="*/ 1838325 w 4903258"/>
                <a:gd name="connsiteY6" fmla="*/ 323850 h 2076450"/>
                <a:gd name="connsiteX7" fmla="*/ 2073275 w 4903258"/>
                <a:gd name="connsiteY7" fmla="*/ 292100 h 2076450"/>
                <a:gd name="connsiteX8" fmla="*/ 2301875 w 4903258"/>
                <a:gd name="connsiteY8" fmla="*/ 139700 h 2076450"/>
                <a:gd name="connsiteX9" fmla="*/ 2435225 w 4903258"/>
                <a:gd name="connsiteY9" fmla="*/ 215900 h 2076450"/>
                <a:gd name="connsiteX10" fmla="*/ 2771775 w 4903258"/>
                <a:gd name="connsiteY10" fmla="*/ 0 h 2076450"/>
                <a:gd name="connsiteX11" fmla="*/ 3546475 w 4903258"/>
                <a:gd name="connsiteY11" fmla="*/ 0 h 2076450"/>
                <a:gd name="connsiteX12" fmla="*/ 4619625 w 4903258"/>
                <a:gd name="connsiteY12" fmla="*/ 31750 h 2076450"/>
                <a:gd name="connsiteX13" fmla="*/ 4429125 w 4903258"/>
                <a:gd name="connsiteY13" fmla="*/ 577850 h 2076450"/>
                <a:gd name="connsiteX14" fmla="*/ 4835525 w 4903258"/>
                <a:gd name="connsiteY14" fmla="*/ 755650 h 2076450"/>
                <a:gd name="connsiteX15" fmla="*/ 4651375 w 4903258"/>
                <a:gd name="connsiteY15" fmla="*/ 971550 h 2076450"/>
                <a:gd name="connsiteX16" fmla="*/ 4759325 w 4903258"/>
                <a:gd name="connsiteY16" fmla="*/ 1244600 h 2076450"/>
                <a:gd name="connsiteX17" fmla="*/ 3787775 w 4903258"/>
                <a:gd name="connsiteY17" fmla="*/ 1238250 h 2076450"/>
                <a:gd name="connsiteX18" fmla="*/ 3711575 w 4903258"/>
                <a:gd name="connsiteY18" fmla="*/ 1390650 h 2076450"/>
                <a:gd name="connsiteX19" fmla="*/ 3616325 w 4903258"/>
                <a:gd name="connsiteY19" fmla="*/ 1612900 h 2076450"/>
                <a:gd name="connsiteX20" fmla="*/ 3686175 w 4903258"/>
                <a:gd name="connsiteY20" fmla="*/ 2051050 h 2076450"/>
                <a:gd name="connsiteX21" fmla="*/ 2828925 w 4903258"/>
                <a:gd name="connsiteY21" fmla="*/ 1765300 h 2076450"/>
                <a:gd name="connsiteX22" fmla="*/ 2314575 w 4903258"/>
                <a:gd name="connsiteY22" fmla="*/ 1492250 h 2076450"/>
                <a:gd name="connsiteX23" fmla="*/ 1838325 w 4903258"/>
                <a:gd name="connsiteY23" fmla="*/ 1479550 h 2076450"/>
                <a:gd name="connsiteX24" fmla="*/ 1673225 w 4903258"/>
                <a:gd name="connsiteY24" fmla="*/ 1327150 h 2076450"/>
                <a:gd name="connsiteX25" fmla="*/ 1355725 w 4903258"/>
                <a:gd name="connsiteY25" fmla="*/ 1333500 h 2076450"/>
                <a:gd name="connsiteX26" fmla="*/ 1108075 w 4903258"/>
                <a:gd name="connsiteY26" fmla="*/ 1263650 h 2076450"/>
                <a:gd name="connsiteX27" fmla="*/ 555625 w 4903258"/>
                <a:gd name="connsiteY27" fmla="*/ 1263650 h 2076450"/>
                <a:gd name="connsiteX28" fmla="*/ 758825 w 4903258"/>
                <a:gd name="connsiteY28" fmla="*/ 971550 h 2076450"/>
                <a:gd name="connsiteX29" fmla="*/ 47625 w 4903258"/>
                <a:gd name="connsiteY29" fmla="*/ 768350 h 2076450"/>
                <a:gd name="connsiteX0" fmla="*/ 47625 w 4903258"/>
                <a:gd name="connsiteY0" fmla="*/ 768350 h 2076450"/>
                <a:gd name="connsiteX1" fmla="*/ 473075 w 4903258"/>
                <a:gd name="connsiteY1" fmla="*/ 603250 h 2076450"/>
                <a:gd name="connsiteX2" fmla="*/ 923925 w 4903258"/>
                <a:gd name="connsiteY2" fmla="*/ 482600 h 2076450"/>
                <a:gd name="connsiteX3" fmla="*/ 993775 w 4903258"/>
                <a:gd name="connsiteY3" fmla="*/ 381000 h 2076450"/>
                <a:gd name="connsiteX4" fmla="*/ 1317625 w 4903258"/>
                <a:gd name="connsiteY4" fmla="*/ 311150 h 2076450"/>
                <a:gd name="connsiteX5" fmla="*/ 1679575 w 4903258"/>
                <a:gd name="connsiteY5" fmla="*/ 323850 h 2076450"/>
                <a:gd name="connsiteX6" fmla="*/ 1838325 w 4903258"/>
                <a:gd name="connsiteY6" fmla="*/ 323850 h 2076450"/>
                <a:gd name="connsiteX7" fmla="*/ 2073275 w 4903258"/>
                <a:gd name="connsiteY7" fmla="*/ 292100 h 2076450"/>
                <a:gd name="connsiteX8" fmla="*/ 2301875 w 4903258"/>
                <a:gd name="connsiteY8" fmla="*/ 139700 h 2076450"/>
                <a:gd name="connsiteX9" fmla="*/ 2435225 w 4903258"/>
                <a:gd name="connsiteY9" fmla="*/ 215900 h 2076450"/>
                <a:gd name="connsiteX10" fmla="*/ 2771775 w 4903258"/>
                <a:gd name="connsiteY10" fmla="*/ 0 h 2076450"/>
                <a:gd name="connsiteX11" fmla="*/ 3546475 w 4903258"/>
                <a:gd name="connsiteY11" fmla="*/ 0 h 2076450"/>
                <a:gd name="connsiteX12" fmla="*/ 4619625 w 4903258"/>
                <a:gd name="connsiteY12" fmla="*/ 31750 h 2076450"/>
                <a:gd name="connsiteX13" fmla="*/ 4429125 w 4903258"/>
                <a:gd name="connsiteY13" fmla="*/ 577850 h 2076450"/>
                <a:gd name="connsiteX14" fmla="*/ 4835525 w 4903258"/>
                <a:gd name="connsiteY14" fmla="*/ 755650 h 2076450"/>
                <a:gd name="connsiteX15" fmla="*/ 4651375 w 4903258"/>
                <a:gd name="connsiteY15" fmla="*/ 971550 h 2076450"/>
                <a:gd name="connsiteX16" fmla="*/ 4759325 w 4903258"/>
                <a:gd name="connsiteY16" fmla="*/ 1244600 h 2076450"/>
                <a:gd name="connsiteX17" fmla="*/ 3787775 w 4903258"/>
                <a:gd name="connsiteY17" fmla="*/ 1238250 h 2076450"/>
                <a:gd name="connsiteX18" fmla="*/ 3711575 w 4903258"/>
                <a:gd name="connsiteY18" fmla="*/ 1390650 h 2076450"/>
                <a:gd name="connsiteX19" fmla="*/ 3616325 w 4903258"/>
                <a:gd name="connsiteY19" fmla="*/ 1612900 h 2076450"/>
                <a:gd name="connsiteX20" fmla="*/ 3686175 w 4903258"/>
                <a:gd name="connsiteY20" fmla="*/ 2051050 h 2076450"/>
                <a:gd name="connsiteX21" fmla="*/ 2828925 w 4903258"/>
                <a:gd name="connsiteY21" fmla="*/ 1765300 h 2076450"/>
                <a:gd name="connsiteX22" fmla="*/ 2314575 w 4903258"/>
                <a:gd name="connsiteY22" fmla="*/ 1492250 h 2076450"/>
                <a:gd name="connsiteX23" fmla="*/ 1838325 w 4903258"/>
                <a:gd name="connsiteY23" fmla="*/ 1479550 h 2076450"/>
                <a:gd name="connsiteX24" fmla="*/ 1673225 w 4903258"/>
                <a:gd name="connsiteY24" fmla="*/ 1327150 h 2076450"/>
                <a:gd name="connsiteX25" fmla="*/ 1355725 w 4903258"/>
                <a:gd name="connsiteY25" fmla="*/ 1333500 h 2076450"/>
                <a:gd name="connsiteX26" fmla="*/ 1108075 w 4903258"/>
                <a:gd name="connsiteY26" fmla="*/ 1263650 h 2076450"/>
                <a:gd name="connsiteX27" fmla="*/ 555625 w 4903258"/>
                <a:gd name="connsiteY27" fmla="*/ 1263650 h 2076450"/>
                <a:gd name="connsiteX28" fmla="*/ 758825 w 4903258"/>
                <a:gd name="connsiteY28" fmla="*/ 971550 h 2076450"/>
                <a:gd name="connsiteX29" fmla="*/ 47625 w 4903258"/>
                <a:gd name="connsiteY29" fmla="*/ 768350 h 2076450"/>
                <a:gd name="connsiteX0" fmla="*/ 47625 w 4903258"/>
                <a:gd name="connsiteY0" fmla="*/ 832908 h 2141008"/>
                <a:gd name="connsiteX1" fmla="*/ 473075 w 4903258"/>
                <a:gd name="connsiteY1" fmla="*/ 667808 h 2141008"/>
                <a:gd name="connsiteX2" fmla="*/ 923925 w 4903258"/>
                <a:gd name="connsiteY2" fmla="*/ 547158 h 2141008"/>
                <a:gd name="connsiteX3" fmla="*/ 993775 w 4903258"/>
                <a:gd name="connsiteY3" fmla="*/ 445558 h 2141008"/>
                <a:gd name="connsiteX4" fmla="*/ 1317625 w 4903258"/>
                <a:gd name="connsiteY4" fmla="*/ 375708 h 2141008"/>
                <a:gd name="connsiteX5" fmla="*/ 1679575 w 4903258"/>
                <a:gd name="connsiteY5" fmla="*/ 388408 h 2141008"/>
                <a:gd name="connsiteX6" fmla="*/ 1838325 w 4903258"/>
                <a:gd name="connsiteY6" fmla="*/ 388408 h 2141008"/>
                <a:gd name="connsiteX7" fmla="*/ 2073275 w 4903258"/>
                <a:gd name="connsiteY7" fmla="*/ 356658 h 2141008"/>
                <a:gd name="connsiteX8" fmla="*/ 2301875 w 4903258"/>
                <a:gd name="connsiteY8" fmla="*/ 204258 h 2141008"/>
                <a:gd name="connsiteX9" fmla="*/ 2435225 w 4903258"/>
                <a:gd name="connsiteY9" fmla="*/ 280458 h 2141008"/>
                <a:gd name="connsiteX10" fmla="*/ 2771775 w 4903258"/>
                <a:gd name="connsiteY10" fmla="*/ 64558 h 2141008"/>
                <a:gd name="connsiteX11" fmla="*/ 3546475 w 4903258"/>
                <a:gd name="connsiteY11" fmla="*/ 64558 h 2141008"/>
                <a:gd name="connsiteX12" fmla="*/ 4619625 w 4903258"/>
                <a:gd name="connsiteY12" fmla="*/ 96308 h 2141008"/>
                <a:gd name="connsiteX13" fmla="*/ 4429125 w 4903258"/>
                <a:gd name="connsiteY13" fmla="*/ 642408 h 2141008"/>
                <a:gd name="connsiteX14" fmla="*/ 4835525 w 4903258"/>
                <a:gd name="connsiteY14" fmla="*/ 820208 h 2141008"/>
                <a:gd name="connsiteX15" fmla="*/ 4651375 w 4903258"/>
                <a:gd name="connsiteY15" fmla="*/ 1036108 h 2141008"/>
                <a:gd name="connsiteX16" fmla="*/ 4759325 w 4903258"/>
                <a:gd name="connsiteY16" fmla="*/ 1309158 h 2141008"/>
                <a:gd name="connsiteX17" fmla="*/ 3787775 w 4903258"/>
                <a:gd name="connsiteY17" fmla="*/ 1302808 h 2141008"/>
                <a:gd name="connsiteX18" fmla="*/ 3711575 w 4903258"/>
                <a:gd name="connsiteY18" fmla="*/ 1455208 h 2141008"/>
                <a:gd name="connsiteX19" fmla="*/ 3616325 w 4903258"/>
                <a:gd name="connsiteY19" fmla="*/ 1677458 h 2141008"/>
                <a:gd name="connsiteX20" fmla="*/ 3686175 w 4903258"/>
                <a:gd name="connsiteY20" fmla="*/ 2115608 h 2141008"/>
                <a:gd name="connsiteX21" fmla="*/ 2828925 w 4903258"/>
                <a:gd name="connsiteY21" fmla="*/ 1829858 h 2141008"/>
                <a:gd name="connsiteX22" fmla="*/ 2314575 w 4903258"/>
                <a:gd name="connsiteY22" fmla="*/ 1556808 h 2141008"/>
                <a:gd name="connsiteX23" fmla="*/ 1838325 w 4903258"/>
                <a:gd name="connsiteY23" fmla="*/ 1544108 h 2141008"/>
                <a:gd name="connsiteX24" fmla="*/ 1673225 w 4903258"/>
                <a:gd name="connsiteY24" fmla="*/ 1391708 h 2141008"/>
                <a:gd name="connsiteX25" fmla="*/ 1355725 w 4903258"/>
                <a:gd name="connsiteY25" fmla="*/ 1398058 h 2141008"/>
                <a:gd name="connsiteX26" fmla="*/ 1108075 w 4903258"/>
                <a:gd name="connsiteY26" fmla="*/ 1328208 h 2141008"/>
                <a:gd name="connsiteX27" fmla="*/ 555625 w 4903258"/>
                <a:gd name="connsiteY27" fmla="*/ 1328208 h 2141008"/>
                <a:gd name="connsiteX28" fmla="*/ 758825 w 4903258"/>
                <a:gd name="connsiteY28" fmla="*/ 1036108 h 2141008"/>
                <a:gd name="connsiteX29" fmla="*/ 47625 w 4903258"/>
                <a:gd name="connsiteY29" fmla="*/ 832908 h 2141008"/>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71775 w 4903258"/>
                <a:gd name="connsiteY10" fmla="*/ 529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673225 w 4903258"/>
                <a:gd name="connsiteY23" fmla="*/ 180551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673225 w 4903258"/>
                <a:gd name="connsiteY23" fmla="*/ 1805517 h 2129367"/>
                <a:gd name="connsiteX24" fmla="*/ 1609725 w 4903258"/>
                <a:gd name="connsiteY24" fmla="*/ 1507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952875 w 4903258"/>
                <a:gd name="connsiteY18" fmla="*/ 156421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673225 w 4903258"/>
                <a:gd name="connsiteY23" fmla="*/ 1805517 h 2129367"/>
                <a:gd name="connsiteX24" fmla="*/ 1609725 w 4903258"/>
                <a:gd name="connsiteY24" fmla="*/ 1507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679575 w 4903258"/>
                <a:gd name="connsiteY5" fmla="*/ 376767 h 2118784"/>
                <a:gd name="connsiteX6" fmla="*/ 1838325 w 4903258"/>
                <a:gd name="connsiteY6" fmla="*/ 3767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355725 w 4903258"/>
                <a:gd name="connsiteY25" fmla="*/ 1386417 h 2118784"/>
                <a:gd name="connsiteX26" fmla="*/ 1108075 w 4903258"/>
                <a:gd name="connsiteY26" fmla="*/ 13165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679575 w 4903258"/>
                <a:gd name="connsiteY5" fmla="*/ 3767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355725 w 4903258"/>
                <a:gd name="connsiteY25" fmla="*/ 1386417 h 2118784"/>
                <a:gd name="connsiteX26" fmla="*/ 1108075 w 4903258"/>
                <a:gd name="connsiteY26" fmla="*/ 13165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597025 w 4903258"/>
                <a:gd name="connsiteY5" fmla="*/ 3513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355725 w 4903258"/>
                <a:gd name="connsiteY25" fmla="*/ 1386417 h 2118784"/>
                <a:gd name="connsiteX26" fmla="*/ 1108075 w 4903258"/>
                <a:gd name="connsiteY26" fmla="*/ 13165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597025 w 4903258"/>
                <a:gd name="connsiteY5" fmla="*/ 3513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292225 w 4903258"/>
                <a:gd name="connsiteY25" fmla="*/ 1462617 h 2118784"/>
                <a:gd name="connsiteX26" fmla="*/ 1108075 w 4903258"/>
                <a:gd name="connsiteY26" fmla="*/ 13165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597025 w 4903258"/>
                <a:gd name="connsiteY5" fmla="*/ 3513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292225 w 4903258"/>
                <a:gd name="connsiteY25" fmla="*/ 1462617 h 2118784"/>
                <a:gd name="connsiteX26" fmla="*/ 1000125 w 4903258"/>
                <a:gd name="connsiteY26" fmla="*/ 13292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597025 w 4903258"/>
                <a:gd name="connsiteY5" fmla="*/ 3513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450975 w 4903258"/>
                <a:gd name="connsiteY24" fmla="*/ 1640417 h 2118784"/>
                <a:gd name="connsiteX25" fmla="*/ 1292225 w 4903258"/>
                <a:gd name="connsiteY25" fmla="*/ 1462617 h 2118784"/>
                <a:gd name="connsiteX26" fmla="*/ 1000125 w 4903258"/>
                <a:gd name="connsiteY26" fmla="*/ 1329267 h 2118784"/>
                <a:gd name="connsiteX27" fmla="*/ 555625 w 4903258"/>
                <a:gd name="connsiteY27" fmla="*/ 1316567 h 2118784"/>
                <a:gd name="connsiteX28" fmla="*/ 758825 w 4903258"/>
                <a:gd name="connsiteY28" fmla="*/ 1024467 h 2118784"/>
                <a:gd name="connsiteX29" fmla="*/ 47625 w 4903258"/>
                <a:gd name="connsiteY29" fmla="*/ 821267 h 21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03258" h="2118784">
                  <a:moveTo>
                    <a:pt x="47625" y="821267"/>
                  </a:moveTo>
                  <a:cubicBezTo>
                    <a:pt x="0" y="759884"/>
                    <a:pt x="327025" y="703792"/>
                    <a:pt x="473075" y="656167"/>
                  </a:cubicBezTo>
                  <a:cubicBezTo>
                    <a:pt x="619125" y="608542"/>
                    <a:pt x="833967" y="577850"/>
                    <a:pt x="923925" y="535517"/>
                  </a:cubicBezTo>
                  <a:cubicBezTo>
                    <a:pt x="1013883" y="493184"/>
                    <a:pt x="947208" y="430742"/>
                    <a:pt x="1012825" y="402167"/>
                  </a:cubicBezTo>
                  <a:cubicBezTo>
                    <a:pt x="1078442" y="373592"/>
                    <a:pt x="1206500" y="368300"/>
                    <a:pt x="1317625" y="364067"/>
                  </a:cubicBezTo>
                  <a:cubicBezTo>
                    <a:pt x="1431925" y="354542"/>
                    <a:pt x="1532467" y="372534"/>
                    <a:pt x="1597025" y="351367"/>
                  </a:cubicBezTo>
                  <a:cubicBezTo>
                    <a:pt x="1661583" y="330200"/>
                    <a:pt x="1625600" y="238125"/>
                    <a:pt x="1704975" y="237067"/>
                  </a:cubicBezTo>
                  <a:cubicBezTo>
                    <a:pt x="1784350" y="236009"/>
                    <a:pt x="1973792" y="352425"/>
                    <a:pt x="2073275" y="345017"/>
                  </a:cubicBezTo>
                  <a:cubicBezTo>
                    <a:pt x="2172758" y="337609"/>
                    <a:pt x="2241550" y="205317"/>
                    <a:pt x="2301875" y="192617"/>
                  </a:cubicBezTo>
                  <a:cubicBezTo>
                    <a:pt x="2362200" y="179917"/>
                    <a:pt x="2357967" y="294217"/>
                    <a:pt x="2435225" y="268817"/>
                  </a:cubicBezTo>
                  <a:cubicBezTo>
                    <a:pt x="2512483" y="243417"/>
                    <a:pt x="2601383" y="64559"/>
                    <a:pt x="2765425" y="40217"/>
                  </a:cubicBezTo>
                  <a:cubicBezTo>
                    <a:pt x="2950633" y="4234"/>
                    <a:pt x="3110442" y="115359"/>
                    <a:pt x="3419475" y="122767"/>
                  </a:cubicBezTo>
                  <a:cubicBezTo>
                    <a:pt x="3728508" y="130175"/>
                    <a:pt x="4451350" y="0"/>
                    <a:pt x="4619625" y="84667"/>
                  </a:cubicBezTo>
                  <a:cubicBezTo>
                    <a:pt x="4787900" y="169334"/>
                    <a:pt x="4393142" y="510117"/>
                    <a:pt x="4429125" y="630767"/>
                  </a:cubicBezTo>
                  <a:cubicBezTo>
                    <a:pt x="4465108" y="751417"/>
                    <a:pt x="4798483" y="742950"/>
                    <a:pt x="4835525" y="808567"/>
                  </a:cubicBezTo>
                  <a:cubicBezTo>
                    <a:pt x="4872567" y="874184"/>
                    <a:pt x="4664075" y="942975"/>
                    <a:pt x="4651375" y="1024467"/>
                  </a:cubicBezTo>
                  <a:cubicBezTo>
                    <a:pt x="4638675" y="1105959"/>
                    <a:pt x="4903258" y="1253067"/>
                    <a:pt x="4759325" y="1297517"/>
                  </a:cubicBezTo>
                  <a:cubicBezTo>
                    <a:pt x="4615392" y="1341967"/>
                    <a:pt x="3922183" y="1246717"/>
                    <a:pt x="3787775" y="1291167"/>
                  </a:cubicBezTo>
                  <a:cubicBezTo>
                    <a:pt x="3653367" y="1335617"/>
                    <a:pt x="3954992" y="1491192"/>
                    <a:pt x="3952875" y="1564217"/>
                  </a:cubicBezTo>
                  <a:cubicBezTo>
                    <a:pt x="3950758" y="1637242"/>
                    <a:pt x="3819525" y="1639359"/>
                    <a:pt x="3775075" y="1729317"/>
                  </a:cubicBezTo>
                  <a:cubicBezTo>
                    <a:pt x="3730625" y="1819275"/>
                    <a:pt x="3843867" y="2089150"/>
                    <a:pt x="3686175" y="2103967"/>
                  </a:cubicBezTo>
                  <a:cubicBezTo>
                    <a:pt x="3528483" y="2118784"/>
                    <a:pt x="3057525" y="1911350"/>
                    <a:pt x="2828925" y="1818217"/>
                  </a:cubicBezTo>
                  <a:cubicBezTo>
                    <a:pt x="2600325" y="1725084"/>
                    <a:pt x="2507192" y="1547284"/>
                    <a:pt x="2314575" y="1545167"/>
                  </a:cubicBezTo>
                  <a:cubicBezTo>
                    <a:pt x="2121958" y="1543050"/>
                    <a:pt x="1799167" y="1775884"/>
                    <a:pt x="1673225" y="1805517"/>
                  </a:cubicBezTo>
                  <a:cubicBezTo>
                    <a:pt x="1566333" y="1778000"/>
                    <a:pt x="1514475" y="1697567"/>
                    <a:pt x="1450975" y="1640417"/>
                  </a:cubicBezTo>
                  <a:cubicBezTo>
                    <a:pt x="1387475" y="1583267"/>
                    <a:pt x="1367367" y="1514475"/>
                    <a:pt x="1292225" y="1462617"/>
                  </a:cubicBezTo>
                  <a:cubicBezTo>
                    <a:pt x="1217083" y="1410759"/>
                    <a:pt x="1122892" y="1353609"/>
                    <a:pt x="1000125" y="1329267"/>
                  </a:cubicBezTo>
                  <a:cubicBezTo>
                    <a:pt x="877358" y="1304925"/>
                    <a:pt x="595842" y="1367367"/>
                    <a:pt x="555625" y="1316567"/>
                  </a:cubicBezTo>
                  <a:cubicBezTo>
                    <a:pt x="515408" y="1265767"/>
                    <a:pt x="843492" y="1107017"/>
                    <a:pt x="758825" y="1024467"/>
                  </a:cubicBezTo>
                  <a:cubicBezTo>
                    <a:pt x="674158" y="941917"/>
                    <a:pt x="95250" y="882650"/>
                    <a:pt x="47625" y="821267"/>
                  </a:cubicBezTo>
                  <a:close/>
                </a:path>
              </a:pathLst>
            </a:custGeom>
            <a:noFill/>
            <a:ln w="12700" cap="flat" cmpd="sng" algn="ctr">
              <a:solidFill>
                <a:srgbClr val="44546A"/>
              </a:solidFill>
              <a:prstDash val="dash"/>
              <a:miter lim="800000"/>
              <a:headEnd type="triangle" w="med" len="med"/>
              <a:tailEnd type="triangle" w="med" len="med"/>
            </a:ln>
            <a:effectLst/>
          </p:spPr>
          <p:txBody>
            <a:bodyPr rtlCol="0" anchor="ctr"/>
            <a:lstStyle/>
            <a:p>
              <a:pPr algn="ctr" defTabSz="685766">
                <a:defRPr/>
              </a:pPr>
              <a:endParaRPr lang="en-US" sz="800" kern="0" dirty="0">
                <a:solidFill>
                  <a:prstClr val="black"/>
                </a:solidFill>
              </a:endParaRPr>
            </a:p>
          </p:txBody>
        </p:sp>
        <p:sp>
          <p:nvSpPr>
            <p:cNvPr id="51" name="Rectangle 50">
              <a:extLst>
                <a:ext uri="{FF2B5EF4-FFF2-40B4-BE49-F238E27FC236}">
                  <a16:creationId xmlns:a16="http://schemas.microsoft.com/office/drawing/2014/main" id="{DFBD867D-2B6A-A643-BFD3-0D84844B8F3A}"/>
                </a:ext>
              </a:extLst>
            </p:cNvPr>
            <p:cNvSpPr/>
            <p:nvPr/>
          </p:nvSpPr>
          <p:spPr>
            <a:xfrm>
              <a:off x="5537038" y="1296677"/>
              <a:ext cx="1059541" cy="21544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rgbClr val="F26D20"/>
                  </a:solidFill>
                  <a:ea typeface="Times New Roman" pitchFamily="18" charset="0"/>
                  <a:cs typeface="Arial" pitchFamily="34" charset="0"/>
                </a:rPr>
                <a:t>Ratings &amp; Reviews</a:t>
              </a:r>
            </a:p>
          </p:txBody>
        </p:sp>
        <p:cxnSp>
          <p:nvCxnSpPr>
            <p:cNvPr id="52" name="Straight Connector 51">
              <a:extLst>
                <a:ext uri="{FF2B5EF4-FFF2-40B4-BE49-F238E27FC236}">
                  <a16:creationId xmlns:a16="http://schemas.microsoft.com/office/drawing/2014/main" id="{D7BAFFCC-E5A6-3348-81C4-38A9AFCB9810}"/>
                </a:ext>
              </a:extLst>
            </p:cNvPr>
            <p:cNvCxnSpPr/>
            <p:nvPr/>
          </p:nvCxnSpPr>
          <p:spPr>
            <a:xfrm flipH="1" flipV="1">
              <a:off x="5891043" y="2293432"/>
              <a:ext cx="393062" cy="1035347"/>
            </a:xfrm>
            <a:prstGeom prst="line">
              <a:avLst/>
            </a:prstGeom>
            <a:noFill/>
            <a:ln w="12700" cap="flat" cmpd="sng" algn="ctr">
              <a:solidFill>
                <a:sysClr val="windowText" lastClr="000000">
                  <a:lumMod val="50000"/>
                  <a:lumOff val="50000"/>
                </a:sysClr>
              </a:solidFill>
              <a:prstDash val="solid"/>
              <a:miter lim="800000"/>
              <a:headEnd type="triangle" w="med" len="med"/>
              <a:tailEnd type="none" w="med" len="med"/>
            </a:ln>
            <a:effectLst/>
          </p:spPr>
        </p:cxnSp>
        <p:grpSp>
          <p:nvGrpSpPr>
            <p:cNvPr id="53" name="Group 52">
              <a:extLst>
                <a:ext uri="{FF2B5EF4-FFF2-40B4-BE49-F238E27FC236}">
                  <a16:creationId xmlns:a16="http://schemas.microsoft.com/office/drawing/2014/main" id="{807D86B5-1B70-2045-B006-E0999330348D}"/>
                </a:ext>
              </a:extLst>
            </p:cNvPr>
            <p:cNvGrpSpPr/>
            <p:nvPr/>
          </p:nvGrpSpPr>
          <p:grpSpPr>
            <a:xfrm>
              <a:off x="5778626" y="1837758"/>
              <a:ext cx="426900" cy="1072143"/>
              <a:chOff x="388938" y="942975"/>
              <a:chExt cx="1323975" cy="3563938"/>
            </a:xfrm>
          </p:grpSpPr>
          <p:sp>
            <p:nvSpPr>
              <p:cNvPr id="56" name="Freeform 5">
                <a:extLst>
                  <a:ext uri="{FF2B5EF4-FFF2-40B4-BE49-F238E27FC236}">
                    <a16:creationId xmlns:a16="http://schemas.microsoft.com/office/drawing/2014/main" id="{993B7DDE-4F03-7346-9EB0-1E28314A1E9B}"/>
                  </a:ext>
                </a:extLst>
              </p:cNvPr>
              <p:cNvSpPr>
                <a:spLocks/>
              </p:cNvSpPr>
              <p:nvPr/>
            </p:nvSpPr>
            <p:spPr bwMode="auto">
              <a:xfrm>
                <a:off x="582613" y="942975"/>
                <a:ext cx="960438" cy="1550988"/>
              </a:xfrm>
              <a:custGeom>
                <a:avLst/>
                <a:gdLst>
                  <a:gd name="T0" fmla="*/ 3094 w 3565"/>
                  <a:gd name="T1" fmla="*/ 2895 h 5798"/>
                  <a:gd name="T2" fmla="*/ 1749 w 3565"/>
                  <a:gd name="T3" fmla="*/ 0 h 5798"/>
                  <a:gd name="T4" fmla="*/ 431 w 3565"/>
                  <a:gd name="T5" fmla="*/ 2895 h 5798"/>
                  <a:gd name="T6" fmla="*/ 1479 w 3565"/>
                  <a:gd name="T7" fmla="*/ 2895 h 5798"/>
                  <a:gd name="T8" fmla="*/ 1479 w 3565"/>
                  <a:gd name="T9" fmla="*/ 3132 h 5798"/>
                  <a:gd name="T10" fmla="*/ 570 w 3565"/>
                  <a:gd name="T11" fmla="*/ 3451 h 5798"/>
                  <a:gd name="T12" fmla="*/ 980 w 3565"/>
                  <a:gd name="T13" fmla="*/ 5455 h 5798"/>
                  <a:gd name="T14" fmla="*/ 944 w 3565"/>
                  <a:gd name="T15" fmla="*/ 5798 h 5798"/>
                  <a:gd name="T16" fmla="*/ 1749 w 3565"/>
                  <a:gd name="T17" fmla="*/ 5798 h 5798"/>
                  <a:gd name="T18" fmla="*/ 2537 w 3565"/>
                  <a:gd name="T19" fmla="*/ 5798 h 5798"/>
                  <a:gd name="T20" fmla="*/ 2501 w 3565"/>
                  <a:gd name="T21" fmla="*/ 5455 h 5798"/>
                  <a:gd name="T22" fmla="*/ 2911 w 3565"/>
                  <a:gd name="T23" fmla="*/ 3451 h 5798"/>
                  <a:gd name="T24" fmla="*/ 2047 w 3565"/>
                  <a:gd name="T25" fmla="*/ 3132 h 5798"/>
                  <a:gd name="T26" fmla="*/ 2047 w 3565"/>
                  <a:gd name="T27" fmla="*/ 2895 h 5798"/>
                  <a:gd name="T28" fmla="*/ 3094 w 3565"/>
                  <a:gd name="T29" fmla="*/ 2895 h 5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5" h="5798">
                    <a:moveTo>
                      <a:pt x="3094" y="2895"/>
                    </a:moveTo>
                    <a:cubicBezTo>
                      <a:pt x="3090" y="2173"/>
                      <a:pt x="3565" y="69"/>
                      <a:pt x="1749" y="0"/>
                    </a:cubicBezTo>
                    <a:cubicBezTo>
                      <a:pt x="0" y="36"/>
                      <a:pt x="435" y="2173"/>
                      <a:pt x="431" y="2895"/>
                    </a:cubicBezTo>
                    <a:lnTo>
                      <a:pt x="1479" y="2895"/>
                    </a:lnTo>
                    <a:lnTo>
                      <a:pt x="1479" y="3132"/>
                    </a:lnTo>
                    <a:cubicBezTo>
                      <a:pt x="1193" y="3129"/>
                      <a:pt x="772" y="3176"/>
                      <a:pt x="570" y="3451"/>
                    </a:cubicBezTo>
                    <a:cubicBezTo>
                      <a:pt x="350" y="3752"/>
                      <a:pt x="907" y="4885"/>
                      <a:pt x="980" y="5455"/>
                    </a:cubicBezTo>
                    <a:cubicBezTo>
                      <a:pt x="995" y="5572"/>
                      <a:pt x="978" y="5686"/>
                      <a:pt x="944" y="5798"/>
                    </a:cubicBezTo>
                    <a:lnTo>
                      <a:pt x="1749" y="5798"/>
                    </a:lnTo>
                    <a:lnTo>
                      <a:pt x="2537" y="5798"/>
                    </a:lnTo>
                    <a:cubicBezTo>
                      <a:pt x="2503" y="5686"/>
                      <a:pt x="2486" y="5572"/>
                      <a:pt x="2501" y="5455"/>
                    </a:cubicBezTo>
                    <a:cubicBezTo>
                      <a:pt x="2574" y="4885"/>
                      <a:pt x="3131" y="3752"/>
                      <a:pt x="2911" y="3451"/>
                    </a:cubicBezTo>
                    <a:cubicBezTo>
                      <a:pt x="2717" y="3187"/>
                      <a:pt x="2326" y="3133"/>
                      <a:pt x="2047" y="3132"/>
                    </a:cubicBezTo>
                    <a:lnTo>
                      <a:pt x="2047" y="2895"/>
                    </a:lnTo>
                    <a:lnTo>
                      <a:pt x="3094" y="2895"/>
                    </a:lnTo>
                    <a:close/>
                  </a:path>
                </a:pathLst>
              </a:custGeom>
              <a:solidFill>
                <a:srgbClr val="EDA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57" name="Freeform 7">
                <a:extLst>
                  <a:ext uri="{FF2B5EF4-FFF2-40B4-BE49-F238E27FC236}">
                    <a16:creationId xmlns:a16="http://schemas.microsoft.com/office/drawing/2014/main" id="{7A199806-440A-6647-B032-D0B71005335C}"/>
                  </a:ext>
                </a:extLst>
              </p:cNvPr>
              <p:cNvSpPr>
                <a:spLocks/>
              </p:cNvSpPr>
              <p:nvPr/>
            </p:nvSpPr>
            <p:spPr bwMode="auto">
              <a:xfrm>
                <a:off x="665163" y="2719388"/>
                <a:ext cx="331788" cy="1658938"/>
              </a:xfrm>
              <a:custGeom>
                <a:avLst/>
                <a:gdLst>
                  <a:gd name="T0" fmla="*/ 1229 w 1229"/>
                  <a:gd name="T1" fmla="*/ 984 h 6207"/>
                  <a:gd name="T2" fmla="*/ 375 w 1229"/>
                  <a:gd name="T3" fmla="*/ 0 h 6207"/>
                  <a:gd name="T4" fmla="*/ 834 w 1229"/>
                  <a:gd name="T5" fmla="*/ 6207 h 6207"/>
                  <a:gd name="T6" fmla="*/ 1141 w 1229"/>
                  <a:gd name="T7" fmla="*/ 6207 h 6207"/>
                  <a:gd name="T8" fmla="*/ 1229 w 1229"/>
                  <a:gd name="T9" fmla="*/ 984 h 6207"/>
                </a:gdLst>
                <a:ahLst/>
                <a:cxnLst>
                  <a:cxn ang="0">
                    <a:pos x="T0" y="T1"/>
                  </a:cxn>
                  <a:cxn ang="0">
                    <a:pos x="T2" y="T3"/>
                  </a:cxn>
                  <a:cxn ang="0">
                    <a:pos x="T4" y="T5"/>
                  </a:cxn>
                  <a:cxn ang="0">
                    <a:pos x="T6" y="T7"/>
                  </a:cxn>
                  <a:cxn ang="0">
                    <a:pos x="T8" y="T9"/>
                  </a:cxn>
                </a:cxnLst>
                <a:rect l="0" t="0" r="r" b="b"/>
                <a:pathLst>
                  <a:path w="1229" h="6207">
                    <a:moveTo>
                      <a:pt x="1229" y="984"/>
                    </a:moveTo>
                    <a:lnTo>
                      <a:pt x="375" y="0"/>
                    </a:lnTo>
                    <a:cubicBezTo>
                      <a:pt x="375" y="0"/>
                      <a:pt x="0" y="1336"/>
                      <a:pt x="834" y="6207"/>
                    </a:cubicBezTo>
                    <a:lnTo>
                      <a:pt x="1141" y="6207"/>
                    </a:lnTo>
                    <a:lnTo>
                      <a:pt x="1229" y="984"/>
                    </a:lnTo>
                    <a:close/>
                  </a:path>
                </a:pathLst>
              </a:custGeom>
              <a:solidFill>
                <a:srgbClr val="EDA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58" name="Freeform 8">
                <a:extLst>
                  <a:ext uri="{FF2B5EF4-FFF2-40B4-BE49-F238E27FC236}">
                    <a16:creationId xmlns:a16="http://schemas.microsoft.com/office/drawing/2014/main" id="{D360D01E-FCD5-3E42-AAB2-F77AB25BBD61}"/>
                  </a:ext>
                </a:extLst>
              </p:cNvPr>
              <p:cNvSpPr>
                <a:spLocks/>
              </p:cNvSpPr>
              <p:nvPr/>
            </p:nvSpPr>
            <p:spPr bwMode="auto">
              <a:xfrm>
                <a:off x="676276" y="4378325"/>
                <a:ext cx="301625" cy="128588"/>
              </a:xfrm>
              <a:custGeom>
                <a:avLst/>
                <a:gdLst>
                  <a:gd name="T0" fmla="*/ 1101 w 1119"/>
                  <a:gd name="T1" fmla="*/ 0 h 482"/>
                  <a:gd name="T2" fmla="*/ 794 w 1119"/>
                  <a:gd name="T3" fmla="*/ 0 h 482"/>
                  <a:gd name="T4" fmla="*/ 88 w 1119"/>
                  <a:gd name="T5" fmla="*/ 482 h 482"/>
                  <a:gd name="T6" fmla="*/ 1119 w 1119"/>
                  <a:gd name="T7" fmla="*/ 482 h 482"/>
                  <a:gd name="T8" fmla="*/ 1101 w 1119"/>
                  <a:gd name="T9" fmla="*/ 0 h 482"/>
                </a:gdLst>
                <a:ahLst/>
                <a:cxnLst>
                  <a:cxn ang="0">
                    <a:pos x="T0" y="T1"/>
                  </a:cxn>
                  <a:cxn ang="0">
                    <a:pos x="T2" y="T3"/>
                  </a:cxn>
                  <a:cxn ang="0">
                    <a:pos x="T4" y="T5"/>
                  </a:cxn>
                  <a:cxn ang="0">
                    <a:pos x="T6" y="T7"/>
                  </a:cxn>
                  <a:cxn ang="0">
                    <a:pos x="T8" y="T9"/>
                  </a:cxn>
                </a:cxnLst>
                <a:rect l="0" t="0" r="r" b="b"/>
                <a:pathLst>
                  <a:path w="1119" h="482">
                    <a:moveTo>
                      <a:pt x="1101" y="0"/>
                    </a:moveTo>
                    <a:lnTo>
                      <a:pt x="794" y="0"/>
                    </a:lnTo>
                    <a:cubicBezTo>
                      <a:pt x="794" y="0"/>
                      <a:pt x="0" y="307"/>
                      <a:pt x="88" y="482"/>
                    </a:cubicBezTo>
                    <a:lnTo>
                      <a:pt x="1119" y="482"/>
                    </a:lnTo>
                    <a:lnTo>
                      <a:pt x="1101" y="0"/>
                    </a:lnTo>
                    <a:close/>
                  </a:path>
                </a:pathLst>
              </a:custGeom>
              <a:solidFill>
                <a:srgbClr val="C6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59" name="Freeform 9">
                <a:extLst>
                  <a:ext uri="{FF2B5EF4-FFF2-40B4-BE49-F238E27FC236}">
                    <a16:creationId xmlns:a16="http://schemas.microsoft.com/office/drawing/2014/main" id="{D39A4050-CBB7-484A-94FE-A8D66D6FF3ED}"/>
                  </a:ext>
                </a:extLst>
              </p:cNvPr>
              <p:cNvSpPr>
                <a:spLocks/>
              </p:cNvSpPr>
              <p:nvPr/>
            </p:nvSpPr>
            <p:spPr bwMode="auto">
              <a:xfrm>
                <a:off x="1106488" y="2719388"/>
                <a:ext cx="330200" cy="1658938"/>
              </a:xfrm>
              <a:custGeom>
                <a:avLst/>
                <a:gdLst>
                  <a:gd name="T0" fmla="*/ 0 w 1228"/>
                  <a:gd name="T1" fmla="*/ 984 h 6207"/>
                  <a:gd name="T2" fmla="*/ 853 w 1228"/>
                  <a:gd name="T3" fmla="*/ 0 h 6207"/>
                  <a:gd name="T4" fmla="*/ 395 w 1228"/>
                  <a:gd name="T5" fmla="*/ 6207 h 6207"/>
                  <a:gd name="T6" fmla="*/ 87 w 1228"/>
                  <a:gd name="T7" fmla="*/ 6207 h 6207"/>
                  <a:gd name="T8" fmla="*/ 0 w 1228"/>
                  <a:gd name="T9" fmla="*/ 984 h 6207"/>
                </a:gdLst>
                <a:ahLst/>
                <a:cxnLst>
                  <a:cxn ang="0">
                    <a:pos x="T0" y="T1"/>
                  </a:cxn>
                  <a:cxn ang="0">
                    <a:pos x="T2" y="T3"/>
                  </a:cxn>
                  <a:cxn ang="0">
                    <a:pos x="T4" y="T5"/>
                  </a:cxn>
                  <a:cxn ang="0">
                    <a:pos x="T6" y="T7"/>
                  </a:cxn>
                  <a:cxn ang="0">
                    <a:pos x="T8" y="T9"/>
                  </a:cxn>
                </a:cxnLst>
                <a:rect l="0" t="0" r="r" b="b"/>
                <a:pathLst>
                  <a:path w="1228" h="6207">
                    <a:moveTo>
                      <a:pt x="0" y="984"/>
                    </a:moveTo>
                    <a:lnTo>
                      <a:pt x="853" y="0"/>
                    </a:lnTo>
                    <a:cubicBezTo>
                      <a:pt x="853" y="0"/>
                      <a:pt x="1228" y="1336"/>
                      <a:pt x="395" y="6207"/>
                    </a:cubicBezTo>
                    <a:lnTo>
                      <a:pt x="87" y="6207"/>
                    </a:lnTo>
                    <a:lnTo>
                      <a:pt x="0" y="984"/>
                    </a:lnTo>
                    <a:close/>
                  </a:path>
                </a:pathLst>
              </a:custGeom>
              <a:solidFill>
                <a:srgbClr val="F4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0" name="Freeform 10">
                <a:extLst>
                  <a:ext uri="{FF2B5EF4-FFF2-40B4-BE49-F238E27FC236}">
                    <a16:creationId xmlns:a16="http://schemas.microsoft.com/office/drawing/2014/main" id="{82D22A13-BECC-7242-813D-CCD21E290D3A}"/>
                  </a:ext>
                </a:extLst>
              </p:cNvPr>
              <p:cNvSpPr>
                <a:spLocks/>
              </p:cNvSpPr>
              <p:nvPr/>
            </p:nvSpPr>
            <p:spPr bwMode="auto">
              <a:xfrm>
                <a:off x="1127126" y="4378325"/>
                <a:ext cx="311150" cy="128588"/>
              </a:xfrm>
              <a:custGeom>
                <a:avLst/>
                <a:gdLst>
                  <a:gd name="T0" fmla="*/ 18 w 1161"/>
                  <a:gd name="T1" fmla="*/ 0 h 482"/>
                  <a:gd name="T2" fmla="*/ 325 w 1161"/>
                  <a:gd name="T3" fmla="*/ 0 h 482"/>
                  <a:gd name="T4" fmla="*/ 1073 w 1161"/>
                  <a:gd name="T5" fmla="*/ 482 h 482"/>
                  <a:gd name="T6" fmla="*/ 0 w 1161"/>
                  <a:gd name="T7" fmla="*/ 482 h 482"/>
                  <a:gd name="T8" fmla="*/ 18 w 1161"/>
                  <a:gd name="T9" fmla="*/ 0 h 482"/>
                </a:gdLst>
                <a:ahLst/>
                <a:cxnLst>
                  <a:cxn ang="0">
                    <a:pos x="T0" y="T1"/>
                  </a:cxn>
                  <a:cxn ang="0">
                    <a:pos x="T2" y="T3"/>
                  </a:cxn>
                  <a:cxn ang="0">
                    <a:pos x="T4" y="T5"/>
                  </a:cxn>
                  <a:cxn ang="0">
                    <a:pos x="T6" y="T7"/>
                  </a:cxn>
                  <a:cxn ang="0">
                    <a:pos x="T8" y="T9"/>
                  </a:cxn>
                </a:cxnLst>
                <a:rect l="0" t="0" r="r" b="b"/>
                <a:pathLst>
                  <a:path w="1161" h="482">
                    <a:moveTo>
                      <a:pt x="18" y="0"/>
                    </a:moveTo>
                    <a:lnTo>
                      <a:pt x="325" y="0"/>
                    </a:lnTo>
                    <a:cubicBezTo>
                      <a:pt x="325" y="0"/>
                      <a:pt x="1161" y="307"/>
                      <a:pt x="1073" y="482"/>
                    </a:cubicBezTo>
                    <a:lnTo>
                      <a:pt x="0" y="482"/>
                    </a:lnTo>
                    <a:lnTo>
                      <a:pt x="18" y="0"/>
                    </a:lnTo>
                    <a:close/>
                  </a:path>
                </a:pathLst>
              </a:custGeom>
              <a:solidFill>
                <a:srgbClr val="F4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1" name="Freeform 11">
                <a:extLst>
                  <a:ext uri="{FF2B5EF4-FFF2-40B4-BE49-F238E27FC236}">
                    <a16:creationId xmlns:a16="http://schemas.microsoft.com/office/drawing/2014/main" id="{83F13E03-B169-3B4D-A19C-0C1DE989D2C5}"/>
                  </a:ext>
                </a:extLst>
              </p:cNvPr>
              <p:cNvSpPr>
                <a:spLocks/>
              </p:cNvSpPr>
              <p:nvPr/>
            </p:nvSpPr>
            <p:spPr bwMode="auto">
              <a:xfrm>
                <a:off x="388938" y="2538413"/>
                <a:ext cx="665163" cy="1135063"/>
              </a:xfrm>
              <a:custGeom>
                <a:avLst/>
                <a:gdLst>
                  <a:gd name="T0" fmla="*/ 1540 w 2468"/>
                  <a:gd name="T1" fmla="*/ 0 h 4245"/>
                  <a:gd name="T2" fmla="*/ 2468 w 2468"/>
                  <a:gd name="T3" fmla="*/ 0 h 4245"/>
                  <a:gd name="T4" fmla="*/ 2468 w 2468"/>
                  <a:gd name="T5" fmla="*/ 4245 h 4245"/>
                  <a:gd name="T6" fmla="*/ 440 w 2468"/>
                  <a:gd name="T7" fmla="*/ 4245 h 4245"/>
                  <a:gd name="T8" fmla="*/ 1540 w 2468"/>
                  <a:gd name="T9" fmla="*/ 0 h 4245"/>
                </a:gdLst>
                <a:ahLst/>
                <a:cxnLst>
                  <a:cxn ang="0">
                    <a:pos x="T0" y="T1"/>
                  </a:cxn>
                  <a:cxn ang="0">
                    <a:pos x="T2" y="T3"/>
                  </a:cxn>
                  <a:cxn ang="0">
                    <a:pos x="T4" y="T5"/>
                  </a:cxn>
                  <a:cxn ang="0">
                    <a:pos x="T6" y="T7"/>
                  </a:cxn>
                  <a:cxn ang="0">
                    <a:pos x="T8" y="T9"/>
                  </a:cxn>
                </a:cxnLst>
                <a:rect l="0" t="0" r="r" b="b"/>
                <a:pathLst>
                  <a:path w="2468" h="4245">
                    <a:moveTo>
                      <a:pt x="1540" y="0"/>
                    </a:moveTo>
                    <a:lnTo>
                      <a:pt x="2468" y="0"/>
                    </a:lnTo>
                    <a:lnTo>
                      <a:pt x="2468" y="4245"/>
                    </a:lnTo>
                    <a:lnTo>
                      <a:pt x="440" y="4245"/>
                    </a:lnTo>
                    <a:cubicBezTo>
                      <a:pt x="440" y="4245"/>
                      <a:pt x="0" y="1415"/>
                      <a:pt x="1540" y="0"/>
                    </a:cubicBezTo>
                    <a:close/>
                  </a:path>
                </a:pathLst>
              </a:custGeom>
              <a:solidFill>
                <a:srgbClr val="006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2" name="Freeform 12">
                <a:extLst>
                  <a:ext uri="{FF2B5EF4-FFF2-40B4-BE49-F238E27FC236}">
                    <a16:creationId xmlns:a16="http://schemas.microsoft.com/office/drawing/2014/main" id="{FDA72394-E46D-9E48-A320-437AAEC6BDEF}"/>
                  </a:ext>
                </a:extLst>
              </p:cNvPr>
              <p:cNvSpPr>
                <a:spLocks/>
              </p:cNvSpPr>
              <p:nvPr/>
            </p:nvSpPr>
            <p:spPr bwMode="auto">
              <a:xfrm>
                <a:off x="1049338" y="2538413"/>
                <a:ext cx="663575" cy="1135063"/>
              </a:xfrm>
              <a:custGeom>
                <a:avLst/>
                <a:gdLst>
                  <a:gd name="T0" fmla="*/ 927 w 2467"/>
                  <a:gd name="T1" fmla="*/ 0 h 4245"/>
                  <a:gd name="T2" fmla="*/ 0 w 2467"/>
                  <a:gd name="T3" fmla="*/ 0 h 4245"/>
                  <a:gd name="T4" fmla="*/ 0 w 2467"/>
                  <a:gd name="T5" fmla="*/ 4245 h 4245"/>
                  <a:gd name="T6" fmla="*/ 2027 w 2467"/>
                  <a:gd name="T7" fmla="*/ 4245 h 4245"/>
                  <a:gd name="T8" fmla="*/ 927 w 2467"/>
                  <a:gd name="T9" fmla="*/ 0 h 4245"/>
                </a:gdLst>
                <a:ahLst/>
                <a:cxnLst>
                  <a:cxn ang="0">
                    <a:pos x="T0" y="T1"/>
                  </a:cxn>
                  <a:cxn ang="0">
                    <a:pos x="T2" y="T3"/>
                  </a:cxn>
                  <a:cxn ang="0">
                    <a:pos x="T4" y="T5"/>
                  </a:cxn>
                  <a:cxn ang="0">
                    <a:pos x="T6" y="T7"/>
                  </a:cxn>
                  <a:cxn ang="0">
                    <a:pos x="T8" y="T9"/>
                  </a:cxn>
                </a:cxnLst>
                <a:rect l="0" t="0" r="r" b="b"/>
                <a:pathLst>
                  <a:path w="2467" h="4245">
                    <a:moveTo>
                      <a:pt x="927" y="0"/>
                    </a:moveTo>
                    <a:lnTo>
                      <a:pt x="0" y="0"/>
                    </a:lnTo>
                    <a:lnTo>
                      <a:pt x="0" y="4245"/>
                    </a:lnTo>
                    <a:lnTo>
                      <a:pt x="2027" y="4245"/>
                    </a:lnTo>
                    <a:cubicBezTo>
                      <a:pt x="2027" y="4245"/>
                      <a:pt x="2467" y="1415"/>
                      <a:pt x="927" y="0"/>
                    </a:cubicBezTo>
                    <a:close/>
                  </a:path>
                </a:pathLst>
              </a:custGeom>
              <a:solidFill>
                <a:srgbClr val="0F8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3" name="Freeform 13">
                <a:extLst>
                  <a:ext uri="{FF2B5EF4-FFF2-40B4-BE49-F238E27FC236}">
                    <a16:creationId xmlns:a16="http://schemas.microsoft.com/office/drawing/2014/main" id="{DDFA900E-7AE9-AB49-9102-19A55F791538}"/>
                  </a:ext>
                </a:extLst>
              </p:cNvPr>
              <p:cNvSpPr>
                <a:spLocks/>
              </p:cNvSpPr>
              <p:nvPr/>
            </p:nvSpPr>
            <p:spPr bwMode="auto">
              <a:xfrm>
                <a:off x="582613" y="942975"/>
                <a:ext cx="471488" cy="774700"/>
              </a:xfrm>
              <a:custGeom>
                <a:avLst/>
                <a:gdLst>
                  <a:gd name="T0" fmla="*/ 1749 w 1749"/>
                  <a:gd name="T1" fmla="*/ 0 h 2895"/>
                  <a:gd name="T2" fmla="*/ 431 w 1749"/>
                  <a:gd name="T3" fmla="*/ 2895 h 2895"/>
                  <a:gd name="T4" fmla="*/ 1749 w 1749"/>
                  <a:gd name="T5" fmla="*/ 2895 h 2895"/>
                  <a:gd name="T6" fmla="*/ 1749 w 1749"/>
                  <a:gd name="T7" fmla="*/ 0 h 2895"/>
                </a:gdLst>
                <a:ahLst/>
                <a:cxnLst>
                  <a:cxn ang="0">
                    <a:pos x="T0" y="T1"/>
                  </a:cxn>
                  <a:cxn ang="0">
                    <a:pos x="T2" y="T3"/>
                  </a:cxn>
                  <a:cxn ang="0">
                    <a:pos x="T4" y="T5"/>
                  </a:cxn>
                  <a:cxn ang="0">
                    <a:pos x="T6" y="T7"/>
                  </a:cxn>
                </a:cxnLst>
                <a:rect l="0" t="0" r="r" b="b"/>
                <a:pathLst>
                  <a:path w="1749" h="2895">
                    <a:moveTo>
                      <a:pt x="1749" y="0"/>
                    </a:moveTo>
                    <a:cubicBezTo>
                      <a:pt x="0" y="36"/>
                      <a:pt x="435" y="2173"/>
                      <a:pt x="431" y="2895"/>
                    </a:cubicBezTo>
                    <a:lnTo>
                      <a:pt x="1749" y="2895"/>
                    </a:lnTo>
                    <a:lnTo>
                      <a:pt x="1749" y="0"/>
                    </a:lnTo>
                    <a:close/>
                  </a:path>
                </a:pathLst>
              </a:custGeom>
              <a:solidFill>
                <a:srgbClr val="FBA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4" name="Freeform 14">
                <a:extLst>
                  <a:ext uri="{FF2B5EF4-FFF2-40B4-BE49-F238E27FC236}">
                    <a16:creationId xmlns:a16="http://schemas.microsoft.com/office/drawing/2014/main" id="{3B4C283F-9B1F-1742-9DA5-8DD24B9B97BA}"/>
                  </a:ext>
                </a:extLst>
              </p:cNvPr>
              <p:cNvSpPr>
                <a:spLocks/>
              </p:cNvSpPr>
              <p:nvPr/>
            </p:nvSpPr>
            <p:spPr bwMode="auto">
              <a:xfrm>
                <a:off x="1054101" y="942975"/>
                <a:ext cx="488950" cy="774700"/>
              </a:xfrm>
              <a:custGeom>
                <a:avLst/>
                <a:gdLst>
                  <a:gd name="T0" fmla="*/ 0 w 1816"/>
                  <a:gd name="T1" fmla="*/ 0 h 2895"/>
                  <a:gd name="T2" fmla="*/ 1345 w 1816"/>
                  <a:gd name="T3" fmla="*/ 2895 h 2895"/>
                  <a:gd name="T4" fmla="*/ 0 w 1816"/>
                  <a:gd name="T5" fmla="*/ 2895 h 2895"/>
                  <a:gd name="T6" fmla="*/ 0 w 1816"/>
                  <a:gd name="T7" fmla="*/ 0 h 2895"/>
                </a:gdLst>
                <a:ahLst/>
                <a:cxnLst>
                  <a:cxn ang="0">
                    <a:pos x="T0" y="T1"/>
                  </a:cxn>
                  <a:cxn ang="0">
                    <a:pos x="T2" y="T3"/>
                  </a:cxn>
                  <a:cxn ang="0">
                    <a:pos x="T4" y="T5"/>
                  </a:cxn>
                  <a:cxn ang="0">
                    <a:pos x="T6" y="T7"/>
                  </a:cxn>
                </a:cxnLst>
                <a:rect l="0" t="0" r="r" b="b"/>
                <a:pathLst>
                  <a:path w="1816" h="2895">
                    <a:moveTo>
                      <a:pt x="0" y="0"/>
                    </a:moveTo>
                    <a:cubicBezTo>
                      <a:pt x="1816" y="69"/>
                      <a:pt x="1341" y="2173"/>
                      <a:pt x="1345" y="2895"/>
                    </a:cubicBezTo>
                    <a:lnTo>
                      <a:pt x="0" y="2895"/>
                    </a:lnTo>
                    <a:lnTo>
                      <a:pt x="0" y="0"/>
                    </a:lnTo>
                    <a:close/>
                  </a:path>
                </a:pathLst>
              </a:custGeom>
              <a:solidFill>
                <a:srgbClr val="FFC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5" name="Freeform 15">
                <a:extLst>
                  <a:ext uri="{FF2B5EF4-FFF2-40B4-BE49-F238E27FC236}">
                    <a16:creationId xmlns:a16="http://schemas.microsoft.com/office/drawing/2014/main" id="{1B1C8225-E568-E341-8012-6A0CECDBA45E}"/>
                  </a:ext>
                </a:extLst>
              </p:cNvPr>
              <p:cNvSpPr>
                <a:spLocks/>
              </p:cNvSpPr>
              <p:nvPr/>
            </p:nvSpPr>
            <p:spPr bwMode="auto">
              <a:xfrm>
                <a:off x="676276" y="1352550"/>
                <a:ext cx="176213" cy="177800"/>
              </a:xfrm>
              <a:custGeom>
                <a:avLst/>
                <a:gdLst>
                  <a:gd name="T0" fmla="*/ 577 w 653"/>
                  <a:gd name="T1" fmla="*/ 365 h 661"/>
                  <a:gd name="T2" fmla="*/ 549 w 653"/>
                  <a:gd name="T3" fmla="*/ 617 h 661"/>
                  <a:gd name="T4" fmla="*/ 528 w 653"/>
                  <a:gd name="T5" fmla="*/ 617 h 661"/>
                  <a:gd name="T6" fmla="*/ 331 w 653"/>
                  <a:gd name="T7" fmla="*/ 16 h 661"/>
                  <a:gd name="T8" fmla="*/ 553 w 653"/>
                  <a:gd name="T9" fmla="*/ 211 h 661"/>
                  <a:gd name="T10" fmla="*/ 577 w 653"/>
                  <a:gd name="T11" fmla="*/ 365 h 661"/>
                </a:gdLst>
                <a:ahLst/>
                <a:cxnLst>
                  <a:cxn ang="0">
                    <a:pos x="T0" y="T1"/>
                  </a:cxn>
                  <a:cxn ang="0">
                    <a:pos x="T2" y="T3"/>
                  </a:cxn>
                  <a:cxn ang="0">
                    <a:pos x="T4" y="T5"/>
                  </a:cxn>
                  <a:cxn ang="0">
                    <a:pos x="T6" y="T7"/>
                  </a:cxn>
                  <a:cxn ang="0">
                    <a:pos x="T8" y="T9"/>
                  </a:cxn>
                  <a:cxn ang="0">
                    <a:pos x="T10" y="T11"/>
                  </a:cxn>
                </a:cxnLst>
                <a:rect l="0" t="0" r="r" b="b"/>
                <a:pathLst>
                  <a:path w="653" h="661">
                    <a:moveTo>
                      <a:pt x="577" y="365"/>
                    </a:moveTo>
                    <a:cubicBezTo>
                      <a:pt x="596" y="488"/>
                      <a:pt x="653" y="601"/>
                      <a:pt x="549" y="617"/>
                    </a:cubicBezTo>
                    <a:cubicBezTo>
                      <a:pt x="549" y="617"/>
                      <a:pt x="528" y="617"/>
                      <a:pt x="528" y="617"/>
                    </a:cubicBezTo>
                    <a:cubicBezTo>
                      <a:pt x="237" y="661"/>
                      <a:pt x="0" y="67"/>
                      <a:pt x="331" y="16"/>
                    </a:cubicBezTo>
                    <a:cubicBezTo>
                      <a:pt x="435" y="0"/>
                      <a:pt x="534" y="87"/>
                      <a:pt x="553" y="211"/>
                    </a:cubicBezTo>
                    <a:lnTo>
                      <a:pt x="577" y="365"/>
                    </a:lnTo>
                    <a:close/>
                  </a:path>
                </a:pathLst>
              </a:custGeom>
              <a:solidFill>
                <a:srgbClr val="D383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6" name="Freeform 16">
                <a:extLst>
                  <a:ext uri="{FF2B5EF4-FFF2-40B4-BE49-F238E27FC236}">
                    <a16:creationId xmlns:a16="http://schemas.microsoft.com/office/drawing/2014/main" id="{290717E3-D2F5-584D-9A0B-D7947511DC0D}"/>
                  </a:ext>
                </a:extLst>
              </p:cNvPr>
              <p:cNvSpPr>
                <a:spLocks/>
              </p:cNvSpPr>
              <p:nvPr/>
            </p:nvSpPr>
            <p:spPr bwMode="auto">
              <a:xfrm>
                <a:off x="1265238" y="1352550"/>
                <a:ext cx="174625" cy="177800"/>
              </a:xfrm>
              <a:custGeom>
                <a:avLst/>
                <a:gdLst>
                  <a:gd name="T0" fmla="*/ 76 w 653"/>
                  <a:gd name="T1" fmla="*/ 365 h 661"/>
                  <a:gd name="T2" fmla="*/ 104 w 653"/>
                  <a:gd name="T3" fmla="*/ 617 h 661"/>
                  <a:gd name="T4" fmla="*/ 125 w 653"/>
                  <a:gd name="T5" fmla="*/ 617 h 661"/>
                  <a:gd name="T6" fmla="*/ 322 w 653"/>
                  <a:gd name="T7" fmla="*/ 16 h 661"/>
                  <a:gd name="T8" fmla="*/ 100 w 653"/>
                  <a:gd name="T9" fmla="*/ 211 h 661"/>
                  <a:gd name="T10" fmla="*/ 76 w 653"/>
                  <a:gd name="T11" fmla="*/ 365 h 661"/>
                </a:gdLst>
                <a:ahLst/>
                <a:cxnLst>
                  <a:cxn ang="0">
                    <a:pos x="T0" y="T1"/>
                  </a:cxn>
                  <a:cxn ang="0">
                    <a:pos x="T2" y="T3"/>
                  </a:cxn>
                  <a:cxn ang="0">
                    <a:pos x="T4" y="T5"/>
                  </a:cxn>
                  <a:cxn ang="0">
                    <a:pos x="T6" y="T7"/>
                  </a:cxn>
                  <a:cxn ang="0">
                    <a:pos x="T8" y="T9"/>
                  </a:cxn>
                  <a:cxn ang="0">
                    <a:pos x="T10" y="T11"/>
                  </a:cxn>
                </a:cxnLst>
                <a:rect l="0" t="0" r="r" b="b"/>
                <a:pathLst>
                  <a:path w="653" h="661">
                    <a:moveTo>
                      <a:pt x="76" y="365"/>
                    </a:moveTo>
                    <a:cubicBezTo>
                      <a:pt x="57" y="488"/>
                      <a:pt x="0" y="601"/>
                      <a:pt x="104" y="617"/>
                    </a:cubicBezTo>
                    <a:lnTo>
                      <a:pt x="125" y="617"/>
                    </a:lnTo>
                    <a:cubicBezTo>
                      <a:pt x="416" y="661"/>
                      <a:pt x="653" y="67"/>
                      <a:pt x="322" y="16"/>
                    </a:cubicBezTo>
                    <a:cubicBezTo>
                      <a:pt x="218" y="0"/>
                      <a:pt x="119" y="87"/>
                      <a:pt x="100" y="211"/>
                    </a:cubicBezTo>
                    <a:lnTo>
                      <a:pt x="76" y="365"/>
                    </a:lnTo>
                    <a:close/>
                  </a:path>
                </a:pathLst>
              </a:custGeom>
              <a:solidFill>
                <a:srgbClr val="DDA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7" name="Rectangle 17">
                <a:extLst>
                  <a:ext uri="{FF2B5EF4-FFF2-40B4-BE49-F238E27FC236}">
                    <a16:creationId xmlns:a16="http://schemas.microsoft.com/office/drawing/2014/main" id="{354858CD-A934-1E4A-A1C1-DE348A8FCE16}"/>
                  </a:ext>
                </a:extLst>
              </p:cNvPr>
              <p:cNvSpPr>
                <a:spLocks noChangeArrowheads="1"/>
              </p:cNvSpPr>
              <p:nvPr/>
            </p:nvSpPr>
            <p:spPr bwMode="auto">
              <a:xfrm>
                <a:off x="981076" y="1576388"/>
                <a:ext cx="73025" cy="236538"/>
              </a:xfrm>
              <a:prstGeom prst="rect">
                <a:avLst/>
              </a:prstGeom>
              <a:solidFill>
                <a:srgbClr val="DF9A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8" name="Rectangle 18">
                <a:extLst>
                  <a:ext uri="{FF2B5EF4-FFF2-40B4-BE49-F238E27FC236}">
                    <a16:creationId xmlns:a16="http://schemas.microsoft.com/office/drawing/2014/main" id="{56570E29-DF88-8A4F-907F-49185810E376}"/>
                  </a:ext>
                </a:extLst>
              </p:cNvPr>
              <p:cNvSpPr>
                <a:spLocks noChangeArrowheads="1"/>
              </p:cNvSpPr>
              <p:nvPr/>
            </p:nvSpPr>
            <p:spPr bwMode="auto">
              <a:xfrm>
                <a:off x="1054101" y="1576388"/>
                <a:ext cx="79375" cy="236538"/>
              </a:xfrm>
              <a:prstGeom prst="rect">
                <a:avLst/>
              </a:prstGeom>
              <a:solidFill>
                <a:srgbClr val="EDB6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69" name="Freeform 19">
                <a:extLst>
                  <a:ext uri="{FF2B5EF4-FFF2-40B4-BE49-F238E27FC236}">
                    <a16:creationId xmlns:a16="http://schemas.microsoft.com/office/drawing/2014/main" id="{3D05AF99-02B9-CB44-AE74-9CE98854932E}"/>
                  </a:ext>
                </a:extLst>
              </p:cNvPr>
              <p:cNvSpPr>
                <a:spLocks/>
              </p:cNvSpPr>
              <p:nvPr/>
            </p:nvSpPr>
            <p:spPr bwMode="auto">
              <a:xfrm>
                <a:off x="763588" y="1239838"/>
                <a:ext cx="290513" cy="446088"/>
              </a:xfrm>
              <a:custGeom>
                <a:avLst/>
                <a:gdLst>
                  <a:gd name="T0" fmla="*/ 5 w 1076"/>
                  <a:gd name="T1" fmla="*/ 0 h 1670"/>
                  <a:gd name="T2" fmla="*/ 1076 w 1076"/>
                  <a:gd name="T3" fmla="*/ 1670 h 1670"/>
                  <a:gd name="T4" fmla="*/ 1076 w 1076"/>
                  <a:gd name="T5" fmla="*/ 0 h 1670"/>
                  <a:gd name="T6" fmla="*/ 5 w 1076"/>
                  <a:gd name="T7" fmla="*/ 0 h 1670"/>
                </a:gdLst>
                <a:ahLst/>
                <a:cxnLst>
                  <a:cxn ang="0">
                    <a:pos x="T0" y="T1"/>
                  </a:cxn>
                  <a:cxn ang="0">
                    <a:pos x="T2" y="T3"/>
                  </a:cxn>
                  <a:cxn ang="0">
                    <a:pos x="T4" y="T5"/>
                  </a:cxn>
                  <a:cxn ang="0">
                    <a:pos x="T6" y="T7"/>
                  </a:cxn>
                </a:cxnLst>
                <a:rect l="0" t="0" r="r" b="b"/>
                <a:pathLst>
                  <a:path w="1076" h="1670">
                    <a:moveTo>
                      <a:pt x="5" y="0"/>
                    </a:moveTo>
                    <a:cubicBezTo>
                      <a:pt x="0" y="504"/>
                      <a:pt x="96" y="1660"/>
                      <a:pt x="1076" y="1670"/>
                    </a:cubicBezTo>
                    <a:lnTo>
                      <a:pt x="1076" y="0"/>
                    </a:lnTo>
                    <a:lnTo>
                      <a:pt x="5" y="0"/>
                    </a:lnTo>
                    <a:close/>
                  </a:path>
                </a:pathLst>
              </a:custGeom>
              <a:solidFill>
                <a:srgbClr val="DDA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0" name="Freeform 20">
                <a:extLst>
                  <a:ext uri="{FF2B5EF4-FFF2-40B4-BE49-F238E27FC236}">
                    <a16:creationId xmlns:a16="http://schemas.microsoft.com/office/drawing/2014/main" id="{F83BC5B0-FC02-0C4B-BB1A-18F6957B8B59}"/>
                  </a:ext>
                </a:extLst>
              </p:cNvPr>
              <p:cNvSpPr>
                <a:spLocks/>
              </p:cNvSpPr>
              <p:nvPr/>
            </p:nvSpPr>
            <p:spPr bwMode="auto">
              <a:xfrm>
                <a:off x="1054101" y="1239838"/>
                <a:ext cx="293688" cy="446088"/>
              </a:xfrm>
              <a:custGeom>
                <a:avLst/>
                <a:gdLst>
                  <a:gd name="T0" fmla="*/ 0 w 1094"/>
                  <a:gd name="T1" fmla="*/ 0 h 1670"/>
                  <a:gd name="T2" fmla="*/ 0 w 1094"/>
                  <a:gd name="T3" fmla="*/ 1670 h 1670"/>
                  <a:gd name="T4" fmla="*/ 1094 w 1094"/>
                  <a:gd name="T5" fmla="*/ 0 h 1670"/>
                  <a:gd name="T6" fmla="*/ 0 w 1094"/>
                  <a:gd name="T7" fmla="*/ 0 h 1670"/>
                </a:gdLst>
                <a:ahLst/>
                <a:cxnLst>
                  <a:cxn ang="0">
                    <a:pos x="T0" y="T1"/>
                  </a:cxn>
                  <a:cxn ang="0">
                    <a:pos x="T2" y="T3"/>
                  </a:cxn>
                  <a:cxn ang="0">
                    <a:pos x="T4" y="T5"/>
                  </a:cxn>
                  <a:cxn ang="0">
                    <a:pos x="T6" y="T7"/>
                  </a:cxn>
                </a:cxnLst>
                <a:rect l="0" t="0" r="r" b="b"/>
                <a:pathLst>
                  <a:path w="1094" h="1670">
                    <a:moveTo>
                      <a:pt x="0" y="0"/>
                    </a:moveTo>
                    <a:lnTo>
                      <a:pt x="0" y="1670"/>
                    </a:lnTo>
                    <a:cubicBezTo>
                      <a:pt x="979" y="1660"/>
                      <a:pt x="1092" y="504"/>
                      <a:pt x="1094" y="0"/>
                    </a:cubicBezTo>
                    <a:lnTo>
                      <a:pt x="0" y="0"/>
                    </a:lnTo>
                    <a:close/>
                  </a:path>
                </a:pathLst>
              </a:custGeom>
              <a:solidFill>
                <a:srgbClr val="F4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1" name="Freeform 21">
                <a:extLst>
                  <a:ext uri="{FF2B5EF4-FFF2-40B4-BE49-F238E27FC236}">
                    <a16:creationId xmlns:a16="http://schemas.microsoft.com/office/drawing/2014/main" id="{D51C1A0F-1C09-AE4D-A71E-280E7342B202}"/>
                  </a:ext>
                </a:extLst>
              </p:cNvPr>
              <p:cNvSpPr>
                <a:spLocks/>
              </p:cNvSpPr>
              <p:nvPr/>
            </p:nvSpPr>
            <p:spPr bwMode="auto">
              <a:xfrm>
                <a:off x="738188" y="981075"/>
                <a:ext cx="315913" cy="334963"/>
              </a:xfrm>
              <a:custGeom>
                <a:avLst/>
                <a:gdLst>
                  <a:gd name="T0" fmla="*/ 1171 w 1171"/>
                  <a:gd name="T1" fmla="*/ 0 h 1258"/>
                  <a:gd name="T2" fmla="*/ 0 w 1171"/>
                  <a:gd name="T3" fmla="*/ 1258 h 1258"/>
                  <a:gd name="T4" fmla="*/ 1171 w 1171"/>
                  <a:gd name="T5" fmla="*/ 1258 h 1258"/>
                  <a:gd name="T6" fmla="*/ 1171 w 1171"/>
                  <a:gd name="T7" fmla="*/ 0 h 1258"/>
                </a:gdLst>
                <a:ahLst/>
                <a:cxnLst>
                  <a:cxn ang="0">
                    <a:pos x="T0" y="T1"/>
                  </a:cxn>
                  <a:cxn ang="0">
                    <a:pos x="T2" y="T3"/>
                  </a:cxn>
                  <a:cxn ang="0">
                    <a:pos x="T4" y="T5"/>
                  </a:cxn>
                  <a:cxn ang="0">
                    <a:pos x="T6" y="T7"/>
                  </a:cxn>
                </a:cxnLst>
                <a:rect l="0" t="0" r="r" b="b"/>
                <a:pathLst>
                  <a:path w="1171" h="1258">
                    <a:moveTo>
                      <a:pt x="1171" y="0"/>
                    </a:moveTo>
                    <a:cubicBezTo>
                      <a:pt x="517" y="8"/>
                      <a:pt x="4" y="616"/>
                      <a:pt x="0" y="1258"/>
                    </a:cubicBezTo>
                    <a:lnTo>
                      <a:pt x="1171" y="1258"/>
                    </a:lnTo>
                    <a:lnTo>
                      <a:pt x="1171" y="0"/>
                    </a:lnTo>
                    <a:close/>
                  </a:path>
                </a:pathLst>
              </a:custGeom>
              <a:solidFill>
                <a:srgbClr val="FBA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2" name="Freeform 22">
                <a:extLst>
                  <a:ext uri="{FF2B5EF4-FFF2-40B4-BE49-F238E27FC236}">
                    <a16:creationId xmlns:a16="http://schemas.microsoft.com/office/drawing/2014/main" id="{979AB8A6-FCAB-FC45-9FA0-8524AF2ED219}"/>
                  </a:ext>
                </a:extLst>
              </p:cNvPr>
              <p:cNvSpPr>
                <a:spLocks/>
              </p:cNvSpPr>
              <p:nvPr/>
            </p:nvSpPr>
            <p:spPr bwMode="auto">
              <a:xfrm>
                <a:off x="1054101" y="981075"/>
                <a:ext cx="322263" cy="334963"/>
              </a:xfrm>
              <a:custGeom>
                <a:avLst/>
                <a:gdLst>
                  <a:gd name="T0" fmla="*/ 0 w 1198"/>
                  <a:gd name="T1" fmla="*/ 0 h 1258"/>
                  <a:gd name="T2" fmla="*/ 1198 w 1198"/>
                  <a:gd name="T3" fmla="*/ 1258 h 1258"/>
                  <a:gd name="T4" fmla="*/ 0 w 1198"/>
                  <a:gd name="T5" fmla="*/ 1258 h 1258"/>
                  <a:gd name="T6" fmla="*/ 0 w 1198"/>
                  <a:gd name="T7" fmla="*/ 0 h 1258"/>
                </a:gdLst>
                <a:ahLst/>
                <a:cxnLst>
                  <a:cxn ang="0">
                    <a:pos x="T0" y="T1"/>
                  </a:cxn>
                  <a:cxn ang="0">
                    <a:pos x="T2" y="T3"/>
                  </a:cxn>
                  <a:cxn ang="0">
                    <a:pos x="T4" y="T5"/>
                  </a:cxn>
                  <a:cxn ang="0">
                    <a:pos x="T6" y="T7"/>
                  </a:cxn>
                </a:cxnLst>
                <a:rect l="0" t="0" r="r" b="b"/>
                <a:pathLst>
                  <a:path w="1198" h="1258">
                    <a:moveTo>
                      <a:pt x="0" y="0"/>
                    </a:moveTo>
                    <a:cubicBezTo>
                      <a:pt x="653" y="8"/>
                      <a:pt x="1194" y="616"/>
                      <a:pt x="1198" y="1258"/>
                    </a:cubicBezTo>
                    <a:lnTo>
                      <a:pt x="0" y="1258"/>
                    </a:lnTo>
                    <a:lnTo>
                      <a:pt x="0" y="0"/>
                    </a:lnTo>
                    <a:close/>
                  </a:path>
                </a:pathLst>
              </a:custGeom>
              <a:solidFill>
                <a:srgbClr val="FFC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3" name="Oval 23">
                <a:extLst>
                  <a:ext uri="{FF2B5EF4-FFF2-40B4-BE49-F238E27FC236}">
                    <a16:creationId xmlns:a16="http://schemas.microsoft.com/office/drawing/2014/main" id="{1FB4A627-B1F9-EF40-A490-58D64FA1E4CC}"/>
                  </a:ext>
                </a:extLst>
              </p:cNvPr>
              <p:cNvSpPr>
                <a:spLocks noChangeArrowheads="1"/>
              </p:cNvSpPr>
              <p:nvPr/>
            </p:nvSpPr>
            <p:spPr bwMode="auto">
              <a:xfrm>
                <a:off x="900113" y="1366838"/>
                <a:ext cx="53975" cy="80963"/>
              </a:xfrm>
              <a:prstGeom prst="ellipse">
                <a:avLst/>
              </a:pr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4" name="Oval 24">
                <a:extLst>
                  <a:ext uri="{FF2B5EF4-FFF2-40B4-BE49-F238E27FC236}">
                    <a16:creationId xmlns:a16="http://schemas.microsoft.com/office/drawing/2014/main" id="{B0DE845C-AB01-A149-85B1-A69A470BBD1F}"/>
                  </a:ext>
                </a:extLst>
              </p:cNvPr>
              <p:cNvSpPr>
                <a:spLocks noChangeArrowheads="1"/>
              </p:cNvSpPr>
              <p:nvPr/>
            </p:nvSpPr>
            <p:spPr bwMode="auto">
              <a:xfrm>
                <a:off x="1162051" y="1366838"/>
                <a:ext cx="52388" cy="80963"/>
              </a:xfrm>
              <a:prstGeom prst="ellipse">
                <a:avLst/>
              </a:pr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5" name="Freeform 25">
                <a:extLst>
                  <a:ext uri="{FF2B5EF4-FFF2-40B4-BE49-F238E27FC236}">
                    <a16:creationId xmlns:a16="http://schemas.microsoft.com/office/drawing/2014/main" id="{8BFD1C49-144E-B848-BDFA-5128F6DF45B4}"/>
                  </a:ext>
                </a:extLst>
              </p:cNvPr>
              <p:cNvSpPr>
                <a:spLocks/>
              </p:cNvSpPr>
              <p:nvPr/>
            </p:nvSpPr>
            <p:spPr bwMode="auto">
              <a:xfrm>
                <a:off x="1014413" y="1373188"/>
                <a:ext cx="79375" cy="130175"/>
              </a:xfrm>
              <a:custGeom>
                <a:avLst/>
                <a:gdLst>
                  <a:gd name="T0" fmla="*/ 148 w 295"/>
                  <a:gd name="T1" fmla="*/ 0 h 485"/>
                  <a:gd name="T2" fmla="*/ 0 w 295"/>
                  <a:gd name="T3" fmla="*/ 485 h 485"/>
                  <a:gd name="T4" fmla="*/ 295 w 295"/>
                  <a:gd name="T5" fmla="*/ 485 h 485"/>
                  <a:gd name="T6" fmla="*/ 148 w 295"/>
                  <a:gd name="T7" fmla="*/ 0 h 485"/>
                </a:gdLst>
                <a:ahLst/>
                <a:cxnLst>
                  <a:cxn ang="0">
                    <a:pos x="T0" y="T1"/>
                  </a:cxn>
                  <a:cxn ang="0">
                    <a:pos x="T2" y="T3"/>
                  </a:cxn>
                  <a:cxn ang="0">
                    <a:pos x="T4" y="T5"/>
                  </a:cxn>
                  <a:cxn ang="0">
                    <a:pos x="T6" y="T7"/>
                  </a:cxn>
                </a:cxnLst>
                <a:rect l="0" t="0" r="r" b="b"/>
                <a:pathLst>
                  <a:path w="295" h="485">
                    <a:moveTo>
                      <a:pt x="148" y="0"/>
                    </a:moveTo>
                    <a:lnTo>
                      <a:pt x="0" y="485"/>
                    </a:lnTo>
                    <a:lnTo>
                      <a:pt x="295" y="485"/>
                    </a:lnTo>
                    <a:lnTo>
                      <a:pt x="148" y="0"/>
                    </a:lnTo>
                    <a:close/>
                  </a:path>
                </a:pathLst>
              </a:custGeom>
              <a:solidFill>
                <a:srgbClr val="DDA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6" name="Freeform 26">
                <a:extLst>
                  <a:ext uri="{FF2B5EF4-FFF2-40B4-BE49-F238E27FC236}">
                    <a16:creationId xmlns:a16="http://schemas.microsoft.com/office/drawing/2014/main" id="{B9BEFE05-58E0-F74D-8D73-B85DFF3F4CC3}"/>
                  </a:ext>
                </a:extLst>
              </p:cNvPr>
              <p:cNvSpPr>
                <a:spLocks/>
              </p:cNvSpPr>
              <p:nvPr/>
            </p:nvSpPr>
            <p:spPr bwMode="auto">
              <a:xfrm>
                <a:off x="958851" y="1543050"/>
                <a:ext cx="93663" cy="71438"/>
              </a:xfrm>
              <a:custGeom>
                <a:avLst/>
                <a:gdLst>
                  <a:gd name="T0" fmla="*/ 344 w 344"/>
                  <a:gd name="T1" fmla="*/ 69 h 267"/>
                  <a:gd name="T2" fmla="*/ 0 w 344"/>
                  <a:gd name="T3" fmla="*/ 0 h 267"/>
                  <a:gd name="T4" fmla="*/ 344 w 344"/>
                  <a:gd name="T5" fmla="*/ 267 h 267"/>
                  <a:gd name="T6" fmla="*/ 344 w 344"/>
                  <a:gd name="T7" fmla="*/ 69 h 267"/>
                </a:gdLst>
                <a:ahLst/>
                <a:cxnLst>
                  <a:cxn ang="0">
                    <a:pos x="T0" y="T1"/>
                  </a:cxn>
                  <a:cxn ang="0">
                    <a:pos x="T2" y="T3"/>
                  </a:cxn>
                  <a:cxn ang="0">
                    <a:pos x="T4" y="T5"/>
                  </a:cxn>
                  <a:cxn ang="0">
                    <a:pos x="T6" y="T7"/>
                  </a:cxn>
                </a:cxnLst>
                <a:rect l="0" t="0" r="r" b="b"/>
                <a:pathLst>
                  <a:path w="344" h="267">
                    <a:moveTo>
                      <a:pt x="344" y="69"/>
                    </a:moveTo>
                    <a:cubicBezTo>
                      <a:pt x="142" y="72"/>
                      <a:pt x="0" y="0"/>
                      <a:pt x="0" y="0"/>
                    </a:cubicBezTo>
                    <a:cubicBezTo>
                      <a:pt x="0" y="0"/>
                      <a:pt x="54" y="250"/>
                      <a:pt x="344" y="267"/>
                    </a:cubicBezTo>
                    <a:lnTo>
                      <a:pt x="344" y="69"/>
                    </a:lnTo>
                    <a:close/>
                  </a:path>
                </a:pathLst>
              </a:custGeom>
              <a:solidFill>
                <a:srgbClr val="90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7" name="Freeform 27">
                <a:extLst>
                  <a:ext uri="{FF2B5EF4-FFF2-40B4-BE49-F238E27FC236}">
                    <a16:creationId xmlns:a16="http://schemas.microsoft.com/office/drawing/2014/main" id="{701B52EB-FB8C-964F-9172-4C7334C3AE21}"/>
                  </a:ext>
                </a:extLst>
              </p:cNvPr>
              <p:cNvSpPr>
                <a:spLocks/>
              </p:cNvSpPr>
              <p:nvPr/>
            </p:nvSpPr>
            <p:spPr bwMode="auto">
              <a:xfrm>
                <a:off x="1052513" y="1543050"/>
                <a:ext cx="92075" cy="71438"/>
              </a:xfrm>
              <a:custGeom>
                <a:avLst/>
                <a:gdLst>
                  <a:gd name="T0" fmla="*/ 0 w 345"/>
                  <a:gd name="T1" fmla="*/ 69 h 267"/>
                  <a:gd name="T2" fmla="*/ 345 w 345"/>
                  <a:gd name="T3" fmla="*/ 0 h 267"/>
                  <a:gd name="T4" fmla="*/ 0 w 345"/>
                  <a:gd name="T5" fmla="*/ 267 h 267"/>
                  <a:gd name="T6" fmla="*/ 0 w 345"/>
                  <a:gd name="T7" fmla="*/ 69 h 267"/>
                </a:gdLst>
                <a:ahLst/>
                <a:cxnLst>
                  <a:cxn ang="0">
                    <a:pos x="T0" y="T1"/>
                  </a:cxn>
                  <a:cxn ang="0">
                    <a:pos x="T2" y="T3"/>
                  </a:cxn>
                  <a:cxn ang="0">
                    <a:pos x="T4" y="T5"/>
                  </a:cxn>
                  <a:cxn ang="0">
                    <a:pos x="T6" y="T7"/>
                  </a:cxn>
                </a:cxnLst>
                <a:rect l="0" t="0" r="r" b="b"/>
                <a:pathLst>
                  <a:path w="345" h="267">
                    <a:moveTo>
                      <a:pt x="0" y="69"/>
                    </a:moveTo>
                    <a:cubicBezTo>
                      <a:pt x="203" y="72"/>
                      <a:pt x="345" y="0"/>
                      <a:pt x="345" y="0"/>
                    </a:cubicBezTo>
                    <a:cubicBezTo>
                      <a:pt x="345" y="0"/>
                      <a:pt x="291" y="250"/>
                      <a:pt x="0" y="267"/>
                    </a:cubicBezTo>
                    <a:lnTo>
                      <a:pt x="0" y="69"/>
                    </a:lnTo>
                    <a:close/>
                  </a:path>
                </a:pathLst>
              </a:custGeom>
              <a:solidFill>
                <a:srgbClr val="C6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8" name="Freeform 28">
                <a:extLst>
                  <a:ext uri="{FF2B5EF4-FFF2-40B4-BE49-F238E27FC236}">
                    <a16:creationId xmlns:a16="http://schemas.microsoft.com/office/drawing/2014/main" id="{CB9E9915-5881-F64F-9613-2B62B7DC6B1C}"/>
                  </a:ext>
                </a:extLst>
              </p:cNvPr>
              <p:cNvSpPr>
                <a:spLocks/>
              </p:cNvSpPr>
              <p:nvPr/>
            </p:nvSpPr>
            <p:spPr bwMode="auto">
              <a:xfrm>
                <a:off x="958851" y="1543050"/>
                <a:ext cx="185738" cy="42863"/>
              </a:xfrm>
              <a:custGeom>
                <a:avLst/>
                <a:gdLst>
                  <a:gd name="T0" fmla="*/ 344 w 689"/>
                  <a:gd name="T1" fmla="*/ 56 h 159"/>
                  <a:gd name="T2" fmla="*/ 0 w 689"/>
                  <a:gd name="T3" fmla="*/ 0 h 159"/>
                  <a:gd name="T4" fmla="*/ 344 w 689"/>
                  <a:gd name="T5" fmla="*/ 154 h 159"/>
                  <a:gd name="T6" fmla="*/ 689 w 689"/>
                  <a:gd name="T7" fmla="*/ 0 h 159"/>
                  <a:gd name="T8" fmla="*/ 344 w 689"/>
                  <a:gd name="T9" fmla="*/ 56 h 159"/>
                </a:gdLst>
                <a:ahLst/>
                <a:cxnLst>
                  <a:cxn ang="0">
                    <a:pos x="T0" y="T1"/>
                  </a:cxn>
                  <a:cxn ang="0">
                    <a:pos x="T2" y="T3"/>
                  </a:cxn>
                  <a:cxn ang="0">
                    <a:pos x="T4" y="T5"/>
                  </a:cxn>
                  <a:cxn ang="0">
                    <a:pos x="T6" y="T7"/>
                  </a:cxn>
                  <a:cxn ang="0">
                    <a:pos x="T8" y="T9"/>
                  </a:cxn>
                </a:cxnLst>
                <a:rect l="0" t="0" r="r" b="b"/>
                <a:pathLst>
                  <a:path w="689" h="159">
                    <a:moveTo>
                      <a:pt x="344" y="56"/>
                    </a:moveTo>
                    <a:cubicBezTo>
                      <a:pt x="139" y="60"/>
                      <a:pt x="0" y="0"/>
                      <a:pt x="0" y="0"/>
                    </a:cubicBezTo>
                    <a:cubicBezTo>
                      <a:pt x="125" y="123"/>
                      <a:pt x="243" y="159"/>
                      <a:pt x="344" y="154"/>
                    </a:cubicBezTo>
                    <a:cubicBezTo>
                      <a:pt x="446" y="159"/>
                      <a:pt x="564" y="123"/>
                      <a:pt x="689" y="0"/>
                    </a:cubicBezTo>
                    <a:cubicBezTo>
                      <a:pt x="689" y="0"/>
                      <a:pt x="550" y="60"/>
                      <a:pt x="344"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79" name="Freeform 29">
                <a:extLst>
                  <a:ext uri="{FF2B5EF4-FFF2-40B4-BE49-F238E27FC236}">
                    <a16:creationId xmlns:a16="http://schemas.microsoft.com/office/drawing/2014/main" id="{1F33F18D-BEA0-CD48-A8CB-27466A2A27D6}"/>
                  </a:ext>
                </a:extLst>
              </p:cNvPr>
              <p:cNvSpPr>
                <a:spLocks/>
              </p:cNvSpPr>
              <p:nvPr/>
            </p:nvSpPr>
            <p:spPr bwMode="auto">
              <a:xfrm>
                <a:off x="958851" y="1543050"/>
                <a:ext cx="93663" cy="42863"/>
              </a:xfrm>
              <a:custGeom>
                <a:avLst/>
                <a:gdLst>
                  <a:gd name="T0" fmla="*/ 344 w 344"/>
                  <a:gd name="T1" fmla="*/ 56 h 159"/>
                  <a:gd name="T2" fmla="*/ 0 w 344"/>
                  <a:gd name="T3" fmla="*/ 0 h 159"/>
                  <a:gd name="T4" fmla="*/ 344 w 344"/>
                  <a:gd name="T5" fmla="*/ 154 h 159"/>
                  <a:gd name="T6" fmla="*/ 344 w 344"/>
                  <a:gd name="T7" fmla="*/ 56 h 159"/>
                </a:gdLst>
                <a:ahLst/>
                <a:cxnLst>
                  <a:cxn ang="0">
                    <a:pos x="T0" y="T1"/>
                  </a:cxn>
                  <a:cxn ang="0">
                    <a:pos x="T2" y="T3"/>
                  </a:cxn>
                  <a:cxn ang="0">
                    <a:pos x="T4" y="T5"/>
                  </a:cxn>
                  <a:cxn ang="0">
                    <a:pos x="T6" y="T7"/>
                  </a:cxn>
                </a:cxnLst>
                <a:rect l="0" t="0" r="r" b="b"/>
                <a:pathLst>
                  <a:path w="344" h="159">
                    <a:moveTo>
                      <a:pt x="344" y="56"/>
                    </a:moveTo>
                    <a:cubicBezTo>
                      <a:pt x="139" y="60"/>
                      <a:pt x="0" y="0"/>
                      <a:pt x="0" y="0"/>
                    </a:cubicBezTo>
                    <a:cubicBezTo>
                      <a:pt x="125" y="123"/>
                      <a:pt x="243" y="159"/>
                      <a:pt x="344" y="154"/>
                    </a:cubicBezTo>
                    <a:lnTo>
                      <a:pt x="344" y="56"/>
                    </a:lnTo>
                    <a:close/>
                  </a:path>
                </a:pathLst>
              </a:custGeom>
              <a:solidFill>
                <a:srgbClr val="F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0" name="Freeform 30">
                <a:extLst>
                  <a:ext uri="{FF2B5EF4-FFF2-40B4-BE49-F238E27FC236}">
                    <a16:creationId xmlns:a16="http://schemas.microsoft.com/office/drawing/2014/main" id="{D9598198-EAA6-974D-A508-3D198DC95384}"/>
                  </a:ext>
                </a:extLst>
              </p:cNvPr>
              <p:cNvSpPr>
                <a:spLocks/>
              </p:cNvSpPr>
              <p:nvPr/>
            </p:nvSpPr>
            <p:spPr bwMode="auto">
              <a:xfrm>
                <a:off x="1052513" y="1543050"/>
                <a:ext cx="92075" cy="42863"/>
              </a:xfrm>
              <a:custGeom>
                <a:avLst/>
                <a:gdLst>
                  <a:gd name="T0" fmla="*/ 0 w 345"/>
                  <a:gd name="T1" fmla="*/ 56 h 159"/>
                  <a:gd name="T2" fmla="*/ 345 w 345"/>
                  <a:gd name="T3" fmla="*/ 0 h 159"/>
                  <a:gd name="T4" fmla="*/ 0 w 345"/>
                  <a:gd name="T5" fmla="*/ 154 h 159"/>
                  <a:gd name="T6" fmla="*/ 0 w 345"/>
                  <a:gd name="T7" fmla="*/ 56 h 159"/>
                </a:gdLst>
                <a:ahLst/>
                <a:cxnLst>
                  <a:cxn ang="0">
                    <a:pos x="T0" y="T1"/>
                  </a:cxn>
                  <a:cxn ang="0">
                    <a:pos x="T2" y="T3"/>
                  </a:cxn>
                  <a:cxn ang="0">
                    <a:pos x="T4" y="T5"/>
                  </a:cxn>
                  <a:cxn ang="0">
                    <a:pos x="T6" y="T7"/>
                  </a:cxn>
                </a:cxnLst>
                <a:rect l="0" t="0" r="r" b="b"/>
                <a:pathLst>
                  <a:path w="345" h="159">
                    <a:moveTo>
                      <a:pt x="0" y="56"/>
                    </a:moveTo>
                    <a:cubicBezTo>
                      <a:pt x="206" y="60"/>
                      <a:pt x="345" y="0"/>
                      <a:pt x="345" y="0"/>
                    </a:cubicBezTo>
                    <a:cubicBezTo>
                      <a:pt x="220" y="123"/>
                      <a:pt x="102" y="159"/>
                      <a:pt x="0" y="154"/>
                    </a:cubicBez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1" name="Oval 31">
                <a:extLst>
                  <a:ext uri="{FF2B5EF4-FFF2-40B4-BE49-F238E27FC236}">
                    <a16:creationId xmlns:a16="http://schemas.microsoft.com/office/drawing/2014/main" id="{6981E3EE-8DE3-5643-8D51-F91A84A2AD65}"/>
                  </a:ext>
                </a:extLst>
              </p:cNvPr>
              <p:cNvSpPr>
                <a:spLocks noChangeArrowheads="1"/>
              </p:cNvSpPr>
              <p:nvPr/>
            </p:nvSpPr>
            <p:spPr bwMode="auto">
              <a:xfrm>
                <a:off x="765176" y="1509713"/>
                <a:ext cx="53975" cy="52388"/>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2" name="Oval 32">
                <a:extLst>
                  <a:ext uri="{FF2B5EF4-FFF2-40B4-BE49-F238E27FC236}">
                    <a16:creationId xmlns:a16="http://schemas.microsoft.com/office/drawing/2014/main" id="{31269A18-E59A-0D44-94ED-44DE85612AD9}"/>
                  </a:ext>
                </a:extLst>
              </p:cNvPr>
              <p:cNvSpPr>
                <a:spLocks noChangeArrowheads="1"/>
              </p:cNvSpPr>
              <p:nvPr/>
            </p:nvSpPr>
            <p:spPr bwMode="auto">
              <a:xfrm>
                <a:off x="1290638" y="150971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3" name="Freeform 33">
                <a:extLst>
                  <a:ext uri="{FF2B5EF4-FFF2-40B4-BE49-F238E27FC236}">
                    <a16:creationId xmlns:a16="http://schemas.microsoft.com/office/drawing/2014/main" id="{92EF714D-3D08-2343-B1C4-62A126E15F15}"/>
                  </a:ext>
                </a:extLst>
              </p:cNvPr>
              <p:cNvSpPr>
                <a:spLocks/>
              </p:cNvSpPr>
              <p:nvPr/>
            </p:nvSpPr>
            <p:spPr bwMode="auto">
              <a:xfrm>
                <a:off x="1262063" y="1812925"/>
                <a:ext cx="300038" cy="1008063"/>
              </a:xfrm>
              <a:custGeom>
                <a:avLst/>
                <a:gdLst>
                  <a:gd name="T0" fmla="*/ 121 w 1114"/>
                  <a:gd name="T1" fmla="*/ 0 h 3774"/>
                  <a:gd name="T2" fmla="*/ 1087 w 1114"/>
                  <a:gd name="T3" fmla="*/ 3774 h 3774"/>
                  <a:gd name="T4" fmla="*/ 724 w 1114"/>
                  <a:gd name="T5" fmla="*/ 3763 h 3774"/>
                  <a:gd name="T6" fmla="*/ 0 w 1114"/>
                  <a:gd name="T7" fmla="*/ 812 h 3774"/>
                  <a:gd name="T8" fmla="*/ 121 w 1114"/>
                  <a:gd name="T9" fmla="*/ 0 h 3774"/>
                </a:gdLst>
                <a:ahLst/>
                <a:cxnLst>
                  <a:cxn ang="0">
                    <a:pos x="T0" y="T1"/>
                  </a:cxn>
                  <a:cxn ang="0">
                    <a:pos x="T2" y="T3"/>
                  </a:cxn>
                  <a:cxn ang="0">
                    <a:pos x="T4" y="T5"/>
                  </a:cxn>
                  <a:cxn ang="0">
                    <a:pos x="T6" y="T7"/>
                  </a:cxn>
                  <a:cxn ang="0">
                    <a:pos x="T8" y="T9"/>
                  </a:cxn>
                </a:cxnLst>
                <a:rect l="0" t="0" r="r" b="b"/>
                <a:pathLst>
                  <a:path w="1114" h="3774">
                    <a:moveTo>
                      <a:pt x="121" y="0"/>
                    </a:moveTo>
                    <a:cubicBezTo>
                      <a:pt x="121" y="0"/>
                      <a:pt x="1114" y="43"/>
                      <a:pt x="1087" y="3774"/>
                    </a:cubicBezTo>
                    <a:lnTo>
                      <a:pt x="724" y="3763"/>
                    </a:lnTo>
                    <a:cubicBezTo>
                      <a:pt x="685" y="3325"/>
                      <a:pt x="440" y="952"/>
                      <a:pt x="0" y="812"/>
                    </a:cubicBezTo>
                    <a:lnTo>
                      <a:pt x="121" y="0"/>
                    </a:lnTo>
                    <a:close/>
                  </a:path>
                </a:pathLst>
              </a:custGeom>
              <a:solidFill>
                <a:srgbClr val="EDA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4" name="Freeform 34">
                <a:extLst>
                  <a:ext uri="{FF2B5EF4-FFF2-40B4-BE49-F238E27FC236}">
                    <a16:creationId xmlns:a16="http://schemas.microsoft.com/office/drawing/2014/main" id="{E3C66CBE-21B3-F04D-9E15-621A449B6D9E}"/>
                  </a:ext>
                </a:extLst>
              </p:cNvPr>
              <p:cNvSpPr>
                <a:spLocks/>
              </p:cNvSpPr>
              <p:nvPr/>
            </p:nvSpPr>
            <p:spPr bwMode="auto">
              <a:xfrm>
                <a:off x="1393826" y="2806700"/>
                <a:ext cx="254000" cy="468313"/>
              </a:xfrm>
              <a:custGeom>
                <a:avLst/>
                <a:gdLst>
                  <a:gd name="T0" fmla="*/ 47 w 943"/>
                  <a:gd name="T1" fmla="*/ 835 h 1755"/>
                  <a:gd name="T2" fmla="*/ 266 w 943"/>
                  <a:gd name="T3" fmla="*/ 0 h 1755"/>
                  <a:gd name="T4" fmla="*/ 595 w 943"/>
                  <a:gd name="T5" fmla="*/ 22 h 1755"/>
                  <a:gd name="T6" fmla="*/ 47 w 943"/>
                  <a:gd name="T7" fmla="*/ 835 h 1755"/>
                </a:gdLst>
                <a:ahLst/>
                <a:cxnLst>
                  <a:cxn ang="0">
                    <a:pos x="T0" y="T1"/>
                  </a:cxn>
                  <a:cxn ang="0">
                    <a:pos x="T2" y="T3"/>
                  </a:cxn>
                  <a:cxn ang="0">
                    <a:pos x="T4" y="T5"/>
                  </a:cxn>
                  <a:cxn ang="0">
                    <a:pos x="T6" y="T7"/>
                  </a:cxn>
                </a:cxnLst>
                <a:rect l="0" t="0" r="r" b="b"/>
                <a:pathLst>
                  <a:path w="943" h="1755">
                    <a:moveTo>
                      <a:pt x="47" y="835"/>
                    </a:moveTo>
                    <a:cubicBezTo>
                      <a:pt x="56" y="643"/>
                      <a:pt x="197" y="82"/>
                      <a:pt x="266" y="0"/>
                    </a:cubicBezTo>
                    <a:cubicBezTo>
                      <a:pt x="266" y="0"/>
                      <a:pt x="595" y="21"/>
                      <a:pt x="595" y="22"/>
                    </a:cubicBezTo>
                    <a:cubicBezTo>
                      <a:pt x="943" y="840"/>
                      <a:pt x="0" y="1755"/>
                      <a:pt x="47" y="835"/>
                    </a:cubicBezTo>
                    <a:close/>
                  </a:path>
                </a:pathLst>
              </a:custGeom>
              <a:solidFill>
                <a:srgbClr val="EDA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5" name="Freeform 35">
                <a:extLst>
                  <a:ext uri="{FF2B5EF4-FFF2-40B4-BE49-F238E27FC236}">
                    <a16:creationId xmlns:a16="http://schemas.microsoft.com/office/drawing/2014/main" id="{3F80F0E3-0C42-9842-95A3-D9716698FAC6}"/>
                  </a:ext>
                </a:extLst>
              </p:cNvPr>
              <p:cNvSpPr>
                <a:spLocks/>
              </p:cNvSpPr>
              <p:nvPr/>
            </p:nvSpPr>
            <p:spPr bwMode="auto">
              <a:xfrm>
                <a:off x="677863" y="1760538"/>
                <a:ext cx="376238" cy="733425"/>
              </a:xfrm>
              <a:custGeom>
                <a:avLst/>
                <a:gdLst>
                  <a:gd name="T0" fmla="*/ 594 w 1399"/>
                  <a:gd name="T1" fmla="*/ 2743 h 2743"/>
                  <a:gd name="T2" fmla="*/ 1399 w 1399"/>
                  <a:gd name="T3" fmla="*/ 2743 h 2743"/>
                  <a:gd name="T4" fmla="*/ 1399 w 1399"/>
                  <a:gd name="T5" fmla="*/ 95 h 2743"/>
                  <a:gd name="T6" fmla="*/ 220 w 1399"/>
                  <a:gd name="T7" fmla="*/ 396 h 2743"/>
                  <a:gd name="T8" fmla="*/ 630 w 1399"/>
                  <a:gd name="T9" fmla="*/ 2400 h 2743"/>
                  <a:gd name="T10" fmla="*/ 594 w 1399"/>
                  <a:gd name="T11" fmla="*/ 2743 h 2743"/>
                </a:gdLst>
                <a:ahLst/>
                <a:cxnLst>
                  <a:cxn ang="0">
                    <a:pos x="T0" y="T1"/>
                  </a:cxn>
                  <a:cxn ang="0">
                    <a:pos x="T2" y="T3"/>
                  </a:cxn>
                  <a:cxn ang="0">
                    <a:pos x="T4" y="T5"/>
                  </a:cxn>
                  <a:cxn ang="0">
                    <a:pos x="T6" y="T7"/>
                  </a:cxn>
                  <a:cxn ang="0">
                    <a:pos x="T8" y="T9"/>
                  </a:cxn>
                  <a:cxn ang="0">
                    <a:pos x="T10" y="T11"/>
                  </a:cxn>
                </a:cxnLst>
                <a:rect l="0" t="0" r="r" b="b"/>
                <a:pathLst>
                  <a:path w="1399" h="2743">
                    <a:moveTo>
                      <a:pt x="594" y="2743"/>
                    </a:moveTo>
                    <a:lnTo>
                      <a:pt x="1399" y="2743"/>
                    </a:lnTo>
                    <a:lnTo>
                      <a:pt x="1399" y="95"/>
                    </a:lnTo>
                    <a:cubicBezTo>
                      <a:pt x="1259" y="76"/>
                      <a:pt x="511" y="0"/>
                      <a:pt x="220" y="396"/>
                    </a:cubicBezTo>
                    <a:cubicBezTo>
                      <a:pt x="0" y="697"/>
                      <a:pt x="557" y="1830"/>
                      <a:pt x="630" y="2400"/>
                    </a:cubicBezTo>
                    <a:cubicBezTo>
                      <a:pt x="645" y="2517"/>
                      <a:pt x="628" y="2631"/>
                      <a:pt x="594" y="2743"/>
                    </a:cubicBezTo>
                    <a:close/>
                  </a:path>
                </a:pathLst>
              </a:custGeom>
              <a:solidFill>
                <a:srgbClr val="E29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6" name="Freeform 36">
                <a:extLst>
                  <a:ext uri="{FF2B5EF4-FFF2-40B4-BE49-F238E27FC236}">
                    <a16:creationId xmlns:a16="http://schemas.microsoft.com/office/drawing/2014/main" id="{951737F3-2BAB-814B-87F9-F92AC8D32027}"/>
                  </a:ext>
                </a:extLst>
              </p:cNvPr>
              <p:cNvSpPr>
                <a:spLocks/>
              </p:cNvSpPr>
              <p:nvPr/>
            </p:nvSpPr>
            <p:spPr bwMode="auto">
              <a:xfrm>
                <a:off x="1054101" y="1760538"/>
                <a:ext cx="371475" cy="733425"/>
              </a:xfrm>
              <a:custGeom>
                <a:avLst/>
                <a:gdLst>
                  <a:gd name="T0" fmla="*/ 788 w 1382"/>
                  <a:gd name="T1" fmla="*/ 2743 h 2743"/>
                  <a:gd name="T2" fmla="*/ 752 w 1382"/>
                  <a:gd name="T3" fmla="*/ 2400 h 2743"/>
                  <a:gd name="T4" fmla="*/ 1162 w 1382"/>
                  <a:gd name="T5" fmla="*/ 396 h 2743"/>
                  <a:gd name="T6" fmla="*/ 0 w 1382"/>
                  <a:gd name="T7" fmla="*/ 95 h 2743"/>
                  <a:gd name="T8" fmla="*/ 0 w 1382"/>
                  <a:gd name="T9" fmla="*/ 2743 h 2743"/>
                  <a:gd name="T10" fmla="*/ 788 w 1382"/>
                  <a:gd name="T11" fmla="*/ 2743 h 2743"/>
                </a:gdLst>
                <a:ahLst/>
                <a:cxnLst>
                  <a:cxn ang="0">
                    <a:pos x="T0" y="T1"/>
                  </a:cxn>
                  <a:cxn ang="0">
                    <a:pos x="T2" y="T3"/>
                  </a:cxn>
                  <a:cxn ang="0">
                    <a:pos x="T4" y="T5"/>
                  </a:cxn>
                  <a:cxn ang="0">
                    <a:pos x="T6" y="T7"/>
                  </a:cxn>
                  <a:cxn ang="0">
                    <a:pos x="T8" y="T9"/>
                  </a:cxn>
                  <a:cxn ang="0">
                    <a:pos x="T10" y="T11"/>
                  </a:cxn>
                </a:cxnLst>
                <a:rect l="0" t="0" r="r" b="b"/>
                <a:pathLst>
                  <a:path w="1382" h="2743">
                    <a:moveTo>
                      <a:pt x="788" y="2743"/>
                    </a:moveTo>
                    <a:cubicBezTo>
                      <a:pt x="754" y="2631"/>
                      <a:pt x="737" y="2517"/>
                      <a:pt x="752" y="2400"/>
                    </a:cubicBezTo>
                    <a:cubicBezTo>
                      <a:pt x="825" y="1830"/>
                      <a:pt x="1382" y="697"/>
                      <a:pt x="1162" y="396"/>
                    </a:cubicBezTo>
                    <a:cubicBezTo>
                      <a:pt x="871" y="0"/>
                      <a:pt x="139" y="76"/>
                      <a:pt x="0" y="95"/>
                    </a:cubicBezTo>
                    <a:lnTo>
                      <a:pt x="0" y="2743"/>
                    </a:lnTo>
                    <a:lnTo>
                      <a:pt x="788" y="2743"/>
                    </a:lnTo>
                    <a:close/>
                  </a:path>
                </a:pathLst>
              </a:custGeom>
              <a:solidFill>
                <a:srgbClr val="EDA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7" name="Freeform 38">
                <a:extLst>
                  <a:ext uri="{FF2B5EF4-FFF2-40B4-BE49-F238E27FC236}">
                    <a16:creationId xmlns:a16="http://schemas.microsoft.com/office/drawing/2014/main" id="{10D0B5DE-F84D-AD47-A200-ECC099FD1EC7}"/>
                  </a:ext>
                </a:extLst>
              </p:cNvPr>
              <p:cNvSpPr>
                <a:spLocks/>
              </p:cNvSpPr>
              <p:nvPr/>
            </p:nvSpPr>
            <p:spPr bwMode="auto">
              <a:xfrm>
                <a:off x="1262063" y="1812925"/>
                <a:ext cx="252413" cy="412750"/>
              </a:xfrm>
              <a:custGeom>
                <a:avLst/>
                <a:gdLst>
                  <a:gd name="T0" fmla="*/ 376 w 936"/>
                  <a:gd name="T1" fmla="*/ 1547 h 1547"/>
                  <a:gd name="T2" fmla="*/ 936 w 936"/>
                  <a:gd name="T3" fmla="*/ 1547 h 1547"/>
                  <a:gd name="T4" fmla="*/ 121 w 936"/>
                  <a:gd name="T5" fmla="*/ 0 h 1547"/>
                  <a:gd name="T6" fmla="*/ 0 w 936"/>
                  <a:gd name="T7" fmla="*/ 812 h 1547"/>
                  <a:gd name="T8" fmla="*/ 376 w 936"/>
                  <a:gd name="T9" fmla="*/ 1547 h 1547"/>
                </a:gdLst>
                <a:ahLst/>
                <a:cxnLst>
                  <a:cxn ang="0">
                    <a:pos x="T0" y="T1"/>
                  </a:cxn>
                  <a:cxn ang="0">
                    <a:pos x="T2" y="T3"/>
                  </a:cxn>
                  <a:cxn ang="0">
                    <a:pos x="T4" y="T5"/>
                  </a:cxn>
                  <a:cxn ang="0">
                    <a:pos x="T6" y="T7"/>
                  </a:cxn>
                  <a:cxn ang="0">
                    <a:pos x="T8" y="T9"/>
                  </a:cxn>
                </a:cxnLst>
                <a:rect l="0" t="0" r="r" b="b"/>
                <a:pathLst>
                  <a:path w="936" h="1547">
                    <a:moveTo>
                      <a:pt x="376" y="1547"/>
                    </a:moveTo>
                    <a:lnTo>
                      <a:pt x="936" y="1547"/>
                    </a:lnTo>
                    <a:cubicBezTo>
                      <a:pt x="664" y="24"/>
                      <a:pt x="121" y="0"/>
                      <a:pt x="121" y="0"/>
                    </a:cubicBezTo>
                    <a:lnTo>
                      <a:pt x="0" y="812"/>
                    </a:lnTo>
                    <a:cubicBezTo>
                      <a:pt x="147" y="859"/>
                      <a:pt x="273" y="1156"/>
                      <a:pt x="376" y="1547"/>
                    </a:cubicBezTo>
                    <a:close/>
                  </a:path>
                </a:pathLst>
              </a:custGeom>
              <a:solidFill>
                <a:srgbClr val="00A8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8" name="Freeform 39">
                <a:extLst>
                  <a:ext uri="{FF2B5EF4-FFF2-40B4-BE49-F238E27FC236}">
                    <a16:creationId xmlns:a16="http://schemas.microsoft.com/office/drawing/2014/main" id="{DA12F3CF-56EE-7A48-9E4D-1D4FCF561B62}"/>
                  </a:ext>
                </a:extLst>
              </p:cNvPr>
              <p:cNvSpPr>
                <a:spLocks/>
              </p:cNvSpPr>
              <p:nvPr/>
            </p:nvSpPr>
            <p:spPr bwMode="auto">
              <a:xfrm>
                <a:off x="677863" y="1781175"/>
                <a:ext cx="376238" cy="728663"/>
              </a:xfrm>
              <a:custGeom>
                <a:avLst/>
                <a:gdLst>
                  <a:gd name="T0" fmla="*/ 573 w 1399"/>
                  <a:gd name="T1" fmla="*/ 2725 h 2725"/>
                  <a:gd name="T2" fmla="*/ 1399 w 1399"/>
                  <a:gd name="T3" fmla="*/ 2725 h 2725"/>
                  <a:gd name="T4" fmla="*/ 1399 w 1399"/>
                  <a:gd name="T5" fmla="*/ 743 h 2725"/>
                  <a:gd name="T6" fmla="*/ 954 w 1399"/>
                  <a:gd name="T7" fmla="*/ 0 h 2725"/>
                  <a:gd name="T8" fmla="*/ 220 w 1399"/>
                  <a:gd name="T9" fmla="*/ 315 h 2725"/>
                  <a:gd name="T10" fmla="*/ 630 w 1399"/>
                  <a:gd name="T11" fmla="*/ 2319 h 2725"/>
                  <a:gd name="T12" fmla="*/ 573 w 1399"/>
                  <a:gd name="T13" fmla="*/ 2725 h 2725"/>
                </a:gdLst>
                <a:ahLst/>
                <a:cxnLst>
                  <a:cxn ang="0">
                    <a:pos x="T0" y="T1"/>
                  </a:cxn>
                  <a:cxn ang="0">
                    <a:pos x="T2" y="T3"/>
                  </a:cxn>
                  <a:cxn ang="0">
                    <a:pos x="T4" y="T5"/>
                  </a:cxn>
                  <a:cxn ang="0">
                    <a:pos x="T6" y="T7"/>
                  </a:cxn>
                  <a:cxn ang="0">
                    <a:pos x="T8" y="T9"/>
                  </a:cxn>
                  <a:cxn ang="0">
                    <a:pos x="T10" y="T11"/>
                  </a:cxn>
                  <a:cxn ang="0">
                    <a:pos x="T12" y="T13"/>
                  </a:cxn>
                </a:cxnLst>
                <a:rect l="0" t="0" r="r" b="b"/>
                <a:pathLst>
                  <a:path w="1399" h="2725">
                    <a:moveTo>
                      <a:pt x="573" y="2725"/>
                    </a:moveTo>
                    <a:lnTo>
                      <a:pt x="1399" y="2725"/>
                    </a:lnTo>
                    <a:lnTo>
                      <a:pt x="1399" y="743"/>
                    </a:lnTo>
                    <a:lnTo>
                      <a:pt x="954" y="0"/>
                    </a:lnTo>
                    <a:cubicBezTo>
                      <a:pt x="692" y="18"/>
                      <a:pt x="385" y="91"/>
                      <a:pt x="220" y="315"/>
                    </a:cubicBezTo>
                    <a:cubicBezTo>
                      <a:pt x="0" y="616"/>
                      <a:pt x="557" y="1749"/>
                      <a:pt x="630" y="2319"/>
                    </a:cubicBezTo>
                    <a:cubicBezTo>
                      <a:pt x="648" y="2458"/>
                      <a:pt x="620" y="2593"/>
                      <a:pt x="573" y="2725"/>
                    </a:cubicBezTo>
                    <a:close/>
                  </a:path>
                </a:pathLst>
              </a:custGeom>
              <a:solidFill>
                <a:srgbClr val="00A8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89" name="Freeform 40">
                <a:extLst>
                  <a:ext uri="{FF2B5EF4-FFF2-40B4-BE49-F238E27FC236}">
                    <a16:creationId xmlns:a16="http://schemas.microsoft.com/office/drawing/2014/main" id="{1B4A6FAE-19F4-1941-8BEC-6EF2CB95CC36}"/>
                  </a:ext>
                </a:extLst>
              </p:cNvPr>
              <p:cNvSpPr>
                <a:spLocks/>
              </p:cNvSpPr>
              <p:nvPr/>
            </p:nvSpPr>
            <p:spPr bwMode="auto">
              <a:xfrm>
                <a:off x="1054101" y="1782763"/>
                <a:ext cx="371475" cy="727075"/>
              </a:xfrm>
              <a:custGeom>
                <a:avLst/>
                <a:gdLst>
                  <a:gd name="T0" fmla="*/ 809 w 1382"/>
                  <a:gd name="T1" fmla="*/ 2721 h 2721"/>
                  <a:gd name="T2" fmla="*/ 752 w 1382"/>
                  <a:gd name="T3" fmla="*/ 2315 h 2721"/>
                  <a:gd name="T4" fmla="*/ 1162 w 1382"/>
                  <a:gd name="T5" fmla="*/ 311 h 2721"/>
                  <a:gd name="T6" fmla="*/ 477 w 1382"/>
                  <a:gd name="T7" fmla="*/ 0 h 2721"/>
                  <a:gd name="T8" fmla="*/ 0 w 1382"/>
                  <a:gd name="T9" fmla="*/ 739 h 2721"/>
                  <a:gd name="T10" fmla="*/ 0 w 1382"/>
                  <a:gd name="T11" fmla="*/ 2721 h 2721"/>
                  <a:gd name="T12" fmla="*/ 809 w 1382"/>
                  <a:gd name="T13" fmla="*/ 2721 h 2721"/>
                </a:gdLst>
                <a:ahLst/>
                <a:cxnLst>
                  <a:cxn ang="0">
                    <a:pos x="T0" y="T1"/>
                  </a:cxn>
                  <a:cxn ang="0">
                    <a:pos x="T2" y="T3"/>
                  </a:cxn>
                  <a:cxn ang="0">
                    <a:pos x="T4" y="T5"/>
                  </a:cxn>
                  <a:cxn ang="0">
                    <a:pos x="T6" y="T7"/>
                  </a:cxn>
                  <a:cxn ang="0">
                    <a:pos x="T8" y="T9"/>
                  </a:cxn>
                  <a:cxn ang="0">
                    <a:pos x="T10" y="T11"/>
                  </a:cxn>
                  <a:cxn ang="0">
                    <a:pos x="T12" y="T13"/>
                  </a:cxn>
                </a:cxnLst>
                <a:rect l="0" t="0" r="r" b="b"/>
                <a:pathLst>
                  <a:path w="1382" h="2721">
                    <a:moveTo>
                      <a:pt x="809" y="2721"/>
                    </a:moveTo>
                    <a:cubicBezTo>
                      <a:pt x="762" y="2589"/>
                      <a:pt x="734" y="2454"/>
                      <a:pt x="752" y="2315"/>
                    </a:cubicBezTo>
                    <a:cubicBezTo>
                      <a:pt x="825" y="1745"/>
                      <a:pt x="1382" y="612"/>
                      <a:pt x="1162" y="311"/>
                    </a:cubicBezTo>
                    <a:cubicBezTo>
                      <a:pt x="1008" y="101"/>
                      <a:pt x="727" y="24"/>
                      <a:pt x="477" y="0"/>
                    </a:cubicBezTo>
                    <a:lnTo>
                      <a:pt x="0" y="739"/>
                    </a:lnTo>
                    <a:lnTo>
                      <a:pt x="0" y="2721"/>
                    </a:lnTo>
                    <a:lnTo>
                      <a:pt x="809" y="2721"/>
                    </a:lnTo>
                    <a:close/>
                  </a:path>
                </a:pathLst>
              </a:custGeom>
              <a:solidFill>
                <a:srgbClr val="21B6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90" name="Freeform 42">
                <a:extLst>
                  <a:ext uri="{FF2B5EF4-FFF2-40B4-BE49-F238E27FC236}">
                    <a16:creationId xmlns:a16="http://schemas.microsoft.com/office/drawing/2014/main" id="{545E56B7-E565-804B-B924-70E144C94B76}"/>
                  </a:ext>
                </a:extLst>
              </p:cNvPr>
              <p:cNvSpPr>
                <a:spLocks/>
              </p:cNvSpPr>
              <p:nvPr/>
            </p:nvSpPr>
            <p:spPr bwMode="auto">
              <a:xfrm>
                <a:off x="1347788" y="2189163"/>
                <a:ext cx="204788" cy="112713"/>
              </a:xfrm>
              <a:custGeom>
                <a:avLst/>
                <a:gdLst>
                  <a:gd name="T0" fmla="*/ 54 w 758"/>
                  <a:gd name="T1" fmla="*/ 419 h 419"/>
                  <a:gd name="T2" fmla="*/ 758 w 758"/>
                  <a:gd name="T3" fmla="*/ 287 h 419"/>
                  <a:gd name="T4" fmla="*/ 705 w 758"/>
                  <a:gd name="T5" fmla="*/ 0 h 419"/>
                  <a:gd name="T6" fmla="*/ 0 w 758"/>
                  <a:gd name="T7" fmla="*/ 131 h 419"/>
                  <a:gd name="T8" fmla="*/ 54 w 758"/>
                  <a:gd name="T9" fmla="*/ 419 h 419"/>
                </a:gdLst>
                <a:ahLst/>
                <a:cxnLst>
                  <a:cxn ang="0">
                    <a:pos x="T0" y="T1"/>
                  </a:cxn>
                  <a:cxn ang="0">
                    <a:pos x="T2" y="T3"/>
                  </a:cxn>
                  <a:cxn ang="0">
                    <a:pos x="T4" y="T5"/>
                  </a:cxn>
                  <a:cxn ang="0">
                    <a:pos x="T6" y="T7"/>
                  </a:cxn>
                  <a:cxn ang="0">
                    <a:pos x="T8" y="T9"/>
                  </a:cxn>
                </a:cxnLst>
                <a:rect l="0" t="0" r="r" b="b"/>
                <a:pathLst>
                  <a:path w="758" h="419">
                    <a:moveTo>
                      <a:pt x="54" y="419"/>
                    </a:moveTo>
                    <a:lnTo>
                      <a:pt x="758" y="287"/>
                    </a:lnTo>
                    <a:lnTo>
                      <a:pt x="705" y="0"/>
                    </a:lnTo>
                    <a:lnTo>
                      <a:pt x="0" y="131"/>
                    </a:lnTo>
                    <a:lnTo>
                      <a:pt x="54" y="419"/>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91" name="Freeform 43">
                <a:extLst>
                  <a:ext uri="{FF2B5EF4-FFF2-40B4-BE49-F238E27FC236}">
                    <a16:creationId xmlns:a16="http://schemas.microsoft.com/office/drawing/2014/main" id="{4D9499A6-9921-EC4B-A147-B7E91EC0FA9E}"/>
                  </a:ext>
                </a:extLst>
              </p:cNvPr>
              <p:cNvSpPr>
                <a:spLocks/>
              </p:cNvSpPr>
              <p:nvPr/>
            </p:nvSpPr>
            <p:spPr bwMode="auto">
              <a:xfrm>
                <a:off x="796926" y="1760538"/>
                <a:ext cx="257175" cy="242888"/>
              </a:xfrm>
              <a:custGeom>
                <a:avLst/>
                <a:gdLst>
                  <a:gd name="T0" fmla="*/ 512 w 957"/>
                  <a:gd name="T1" fmla="*/ 66 h 911"/>
                  <a:gd name="T2" fmla="*/ 0 w 957"/>
                  <a:gd name="T3" fmla="*/ 176 h 911"/>
                  <a:gd name="T4" fmla="*/ 957 w 957"/>
                  <a:gd name="T5" fmla="*/ 823 h 911"/>
                  <a:gd name="T6" fmla="*/ 512 w 957"/>
                  <a:gd name="T7" fmla="*/ 66 h 911"/>
                </a:gdLst>
                <a:ahLst/>
                <a:cxnLst>
                  <a:cxn ang="0">
                    <a:pos x="T0" y="T1"/>
                  </a:cxn>
                  <a:cxn ang="0">
                    <a:pos x="T2" y="T3"/>
                  </a:cxn>
                  <a:cxn ang="0">
                    <a:pos x="T4" y="T5"/>
                  </a:cxn>
                  <a:cxn ang="0">
                    <a:pos x="T6" y="T7"/>
                  </a:cxn>
                </a:cxnLst>
                <a:rect l="0" t="0" r="r" b="b"/>
                <a:pathLst>
                  <a:path w="957" h="911">
                    <a:moveTo>
                      <a:pt x="512" y="66"/>
                    </a:moveTo>
                    <a:cubicBezTo>
                      <a:pt x="512" y="66"/>
                      <a:pt x="292" y="0"/>
                      <a:pt x="0" y="176"/>
                    </a:cubicBezTo>
                    <a:cubicBezTo>
                      <a:pt x="0" y="176"/>
                      <a:pt x="311" y="911"/>
                      <a:pt x="957" y="823"/>
                    </a:cubicBezTo>
                    <a:lnTo>
                      <a:pt x="512" y="6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92" name="Freeform 44">
                <a:extLst>
                  <a:ext uri="{FF2B5EF4-FFF2-40B4-BE49-F238E27FC236}">
                    <a16:creationId xmlns:a16="http://schemas.microsoft.com/office/drawing/2014/main" id="{29E60FC8-83A0-D54F-BA56-0EB187E2276B}"/>
                  </a:ext>
                </a:extLst>
              </p:cNvPr>
              <p:cNvSpPr>
                <a:spLocks/>
              </p:cNvSpPr>
              <p:nvPr/>
            </p:nvSpPr>
            <p:spPr bwMode="auto">
              <a:xfrm>
                <a:off x="1054101" y="1760538"/>
                <a:ext cx="257175" cy="242888"/>
              </a:xfrm>
              <a:custGeom>
                <a:avLst/>
                <a:gdLst>
                  <a:gd name="T0" fmla="*/ 445 w 957"/>
                  <a:gd name="T1" fmla="*/ 66 h 911"/>
                  <a:gd name="T2" fmla="*/ 957 w 957"/>
                  <a:gd name="T3" fmla="*/ 176 h 911"/>
                  <a:gd name="T4" fmla="*/ 0 w 957"/>
                  <a:gd name="T5" fmla="*/ 823 h 911"/>
                  <a:gd name="T6" fmla="*/ 445 w 957"/>
                  <a:gd name="T7" fmla="*/ 66 h 911"/>
                </a:gdLst>
                <a:ahLst/>
                <a:cxnLst>
                  <a:cxn ang="0">
                    <a:pos x="T0" y="T1"/>
                  </a:cxn>
                  <a:cxn ang="0">
                    <a:pos x="T2" y="T3"/>
                  </a:cxn>
                  <a:cxn ang="0">
                    <a:pos x="T4" y="T5"/>
                  </a:cxn>
                  <a:cxn ang="0">
                    <a:pos x="T6" y="T7"/>
                  </a:cxn>
                </a:cxnLst>
                <a:rect l="0" t="0" r="r" b="b"/>
                <a:pathLst>
                  <a:path w="957" h="911">
                    <a:moveTo>
                      <a:pt x="445" y="66"/>
                    </a:moveTo>
                    <a:cubicBezTo>
                      <a:pt x="445" y="66"/>
                      <a:pt x="664" y="0"/>
                      <a:pt x="957" y="176"/>
                    </a:cubicBezTo>
                    <a:cubicBezTo>
                      <a:pt x="957" y="176"/>
                      <a:pt x="646" y="911"/>
                      <a:pt x="0" y="823"/>
                    </a:cubicBezTo>
                    <a:lnTo>
                      <a:pt x="445" y="6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93" name="Freeform 45">
                <a:extLst>
                  <a:ext uri="{FF2B5EF4-FFF2-40B4-BE49-F238E27FC236}">
                    <a16:creationId xmlns:a16="http://schemas.microsoft.com/office/drawing/2014/main" id="{3EAD5CC2-9A12-E44E-AC8D-78CF03A919B1}"/>
                  </a:ext>
                </a:extLst>
              </p:cNvPr>
              <p:cNvSpPr>
                <a:spLocks/>
              </p:cNvSpPr>
              <p:nvPr/>
            </p:nvSpPr>
            <p:spPr bwMode="auto">
              <a:xfrm>
                <a:off x="804863" y="2452688"/>
                <a:ext cx="249238" cy="85725"/>
              </a:xfrm>
              <a:custGeom>
                <a:avLst/>
                <a:gdLst>
                  <a:gd name="T0" fmla="*/ 88 w 928"/>
                  <a:gd name="T1" fmla="*/ 0 h 322"/>
                  <a:gd name="T2" fmla="*/ 0 w 928"/>
                  <a:gd name="T3" fmla="*/ 322 h 322"/>
                  <a:gd name="T4" fmla="*/ 928 w 928"/>
                  <a:gd name="T5" fmla="*/ 322 h 322"/>
                  <a:gd name="T6" fmla="*/ 928 w 928"/>
                  <a:gd name="T7" fmla="*/ 0 h 322"/>
                  <a:gd name="T8" fmla="*/ 88 w 928"/>
                  <a:gd name="T9" fmla="*/ 0 h 322"/>
                </a:gdLst>
                <a:ahLst/>
                <a:cxnLst>
                  <a:cxn ang="0">
                    <a:pos x="T0" y="T1"/>
                  </a:cxn>
                  <a:cxn ang="0">
                    <a:pos x="T2" y="T3"/>
                  </a:cxn>
                  <a:cxn ang="0">
                    <a:pos x="T4" y="T5"/>
                  </a:cxn>
                  <a:cxn ang="0">
                    <a:pos x="T6" y="T7"/>
                  </a:cxn>
                  <a:cxn ang="0">
                    <a:pos x="T8" y="T9"/>
                  </a:cxn>
                </a:cxnLst>
                <a:rect l="0" t="0" r="r" b="b"/>
                <a:pathLst>
                  <a:path w="928" h="322">
                    <a:moveTo>
                      <a:pt x="88" y="0"/>
                    </a:moveTo>
                    <a:lnTo>
                      <a:pt x="0" y="322"/>
                    </a:lnTo>
                    <a:lnTo>
                      <a:pt x="928" y="322"/>
                    </a:lnTo>
                    <a:lnTo>
                      <a:pt x="928" y="0"/>
                    </a:lnTo>
                    <a:lnTo>
                      <a:pt x="88" y="0"/>
                    </a:lnTo>
                    <a:close/>
                  </a:path>
                </a:pathLst>
              </a:custGeom>
              <a:solidFill>
                <a:srgbClr val="C6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94" name="Freeform 46">
                <a:extLst>
                  <a:ext uri="{FF2B5EF4-FFF2-40B4-BE49-F238E27FC236}">
                    <a16:creationId xmlns:a16="http://schemas.microsoft.com/office/drawing/2014/main" id="{8E74453E-E068-BD40-BF4B-08473869F0FF}"/>
                  </a:ext>
                </a:extLst>
              </p:cNvPr>
              <p:cNvSpPr>
                <a:spLocks/>
              </p:cNvSpPr>
              <p:nvPr/>
            </p:nvSpPr>
            <p:spPr bwMode="auto">
              <a:xfrm>
                <a:off x="1054101" y="2452688"/>
                <a:ext cx="246063" cy="85725"/>
              </a:xfrm>
              <a:custGeom>
                <a:avLst/>
                <a:gdLst>
                  <a:gd name="T0" fmla="*/ 828 w 915"/>
                  <a:gd name="T1" fmla="*/ 0 h 322"/>
                  <a:gd name="T2" fmla="*/ 0 w 915"/>
                  <a:gd name="T3" fmla="*/ 0 h 322"/>
                  <a:gd name="T4" fmla="*/ 0 w 915"/>
                  <a:gd name="T5" fmla="*/ 322 h 322"/>
                  <a:gd name="T6" fmla="*/ 915 w 915"/>
                  <a:gd name="T7" fmla="*/ 322 h 322"/>
                  <a:gd name="T8" fmla="*/ 828 w 915"/>
                  <a:gd name="T9" fmla="*/ 0 h 322"/>
                </a:gdLst>
                <a:ahLst/>
                <a:cxnLst>
                  <a:cxn ang="0">
                    <a:pos x="T0" y="T1"/>
                  </a:cxn>
                  <a:cxn ang="0">
                    <a:pos x="T2" y="T3"/>
                  </a:cxn>
                  <a:cxn ang="0">
                    <a:pos x="T4" y="T5"/>
                  </a:cxn>
                  <a:cxn ang="0">
                    <a:pos x="T6" y="T7"/>
                  </a:cxn>
                  <a:cxn ang="0">
                    <a:pos x="T8" y="T9"/>
                  </a:cxn>
                </a:cxnLst>
                <a:rect l="0" t="0" r="r" b="b"/>
                <a:pathLst>
                  <a:path w="915" h="322">
                    <a:moveTo>
                      <a:pt x="828" y="0"/>
                    </a:moveTo>
                    <a:lnTo>
                      <a:pt x="0" y="0"/>
                    </a:lnTo>
                    <a:lnTo>
                      <a:pt x="0" y="322"/>
                    </a:lnTo>
                    <a:lnTo>
                      <a:pt x="915" y="322"/>
                    </a:lnTo>
                    <a:lnTo>
                      <a:pt x="828" y="0"/>
                    </a:lnTo>
                    <a:close/>
                  </a:path>
                </a:pathLst>
              </a:custGeom>
              <a:solidFill>
                <a:srgbClr val="F4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95" name="Oval 47">
                <a:extLst>
                  <a:ext uri="{FF2B5EF4-FFF2-40B4-BE49-F238E27FC236}">
                    <a16:creationId xmlns:a16="http://schemas.microsoft.com/office/drawing/2014/main" id="{01E38461-B8F8-7F40-88E6-CE8E771FB8BC}"/>
                  </a:ext>
                </a:extLst>
              </p:cNvPr>
              <p:cNvSpPr>
                <a:spLocks noChangeArrowheads="1"/>
              </p:cNvSpPr>
              <p:nvPr/>
            </p:nvSpPr>
            <p:spPr bwMode="auto">
              <a:xfrm>
                <a:off x="987426" y="2422525"/>
                <a:ext cx="133350" cy="133350"/>
              </a:xfrm>
              <a:prstGeom prst="ellipse">
                <a:avLst/>
              </a:prstGeom>
              <a:solidFill>
                <a:srgbClr val="754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96" name="Freeform 48">
                <a:extLst>
                  <a:ext uri="{FF2B5EF4-FFF2-40B4-BE49-F238E27FC236}">
                    <a16:creationId xmlns:a16="http://schemas.microsoft.com/office/drawing/2014/main" id="{9DF996B9-AA00-2248-B0C5-B702204244C5}"/>
                  </a:ext>
                </a:extLst>
              </p:cNvPr>
              <p:cNvSpPr>
                <a:spLocks/>
              </p:cNvSpPr>
              <p:nvPr/>
            </p:nvSpPr>
            <p:spPr bwMode="auto">
              <a:xfrm>
                <a:off x="987426" y="2422525"/>
                <a:ext cx="63500" cy="133350"/>
              </a:xfrm>
              <a:custGeom>
                <a:avLst/>
                <a:gdLst>
                  <a:gd name="T0" fmla="*/ 239 w 239"/>
                  <a:gd name="T1" fmla="*/ 0 h 495"/>
                  <a:gd name="T2" fmla="*/ 0 w 239"/>
                  <a:gd name="T3" fmla="*/ 247 h 495"/>
                  <a:gd name="T4" fmla="*/ 239 w 239"/>
                  <a:gd name="T5" fmla="*/ 495 h 495"/>
                  <a:gd name="T6" fmla="*/ 239 w 239"/>
                  <a:gd name="T7" fmla="*/ 0 h 495"/>
                </a:gdLst>
                <a:ahLst/>
                <a:cxnLst>
                  <a:cxn ang="0">
                    <a:pos x="T0" y="T1"/>
                  </a:cxn>
                  <a:cxn ang="0">
                    <a:pos x="T2" y="T3"/>
                  </a:cxn>
                  <a:cxn ang="0">
                    <a:pos x="T4" y="T5"/>
                  </a:cxn>
                  <a:cxn ang="0">
                    <a:pos x="T6" y="T7"/>
                  </a:cxn>
                </a:cxnLst>
                <a:rect l="0" t="0" r="r" b="b"/>
                <a:pathLst>
                  <a:path w="239" h="495">
                    <a:moveTo>
                      <a:pt x="239" y="0"/>
                    </a:moveTo>
                    <a:cubicBezTo>
                      <a:pt x="106" y="4"/>
                      <a:pt x="0" y="113"/>
                      <a:pt x="0" y="247"/>
                    </a:cubicBezTo>
                    <a:cubicBezTo>
                      <a:pt x="0" y="382"/>
                      <a:pt x="106" y="491"/>
                      <a:pt x="239" y="495"/>
                    </a:cubicBezTo>
                    <a:lnTo>
                      <a:pt x="239" y="0"/>
                    </a:ln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grpSp>
            <p:nvGrpSpPr>
              <p:cNvPr id="97" name="Group 96">
                <a:extLst>
                  <a:ext uri="{FF2B5EF4-FFF2-40B4-BE49-F238E27FC236}">
                    <a16:creationId xmlns:a16="http://schemas.microsoft.com/office/drawing/2014/main" id="{DFE39B6D-B8B6-2649-B462-0D300EF44916}"/>
                  </a:ext>
                </a:extLst>
              </p:cNvPr>
              <p:cNvGrpSpPr/>
              <p:nvPr/>
            </p:nvGrpSpPr>
            <p:grpSpPr>
              <a:xfrm flipH="1">
                <a:off x="448470" y="1812925"/>
                <a:ext cx="385763" cy="1462088"/>
                <a:chOff x="2006601" y="1812925"/>
                <a:chExt cx="385763" cy="1462088"/>
              </a:xfrm>
            </p:grpSpPr>
            <p:sp>
              <p:nvSpPr>
                <p:cNvPr id="98" name="Freeform 33">
                  <a:extLst>
                    <a:ext uri="{FF2B5EF4-FFF2-40B4-BE49-F238E27FC236}">
                      <a16:creationId xmlns:a16="http://schemas.microsoft.com/office/drawing/2014/main" id="{1B7FF7C3-2BF0-6541-B41E-E410B275A578}"/>
                    </a:ext>
                  </a:extLst>
                </p:cNvPr>
                <p:cNvSpPr>
                  <a:spLocks/>
                </p:cNvSpPr>
                <p:nvPr/>
              </p:nvSpPr>
              <p:spPr bwMode="auto">
                <a:xfrm>
                  <a:off x="2006601" y="1812925"/>
                  <a:ext cx="300038" cy="1008063"/>
                </a:xfrm>
                <a:custGeom>
                  <a:avLst/>
                  <a:gdLst>
                    <a:gd name="T0" fmla="*/ 121 w 1114"/>
                    <a:gd name="T1" fmla="*/ 0 h 3774"/>
                    <a:gd name="T2" fmla="*/ 1087 w 1114"/>
                    <a:gd name="T3" fmla="*/ 3774 h 3774"/>
                    <a:gd name="T4" fmla="*/ 724 w 1114"/>
                    <a:gd name="T5" fmla="*/ 3763 h 3774"/>
                    <a:gd name="T6" fmla="*/ 0 w 1114"/>
                    <a:gd name="T7" fmla="*/ 812 h 3774"/>
                    <a:gd name="T8" fmla="*/ 121 w 1114"/>
                    <a:gd name="T9" fmla="*/ 0 h 3774"/>
                  </a:gdLst>
                  <a:ahLst/>
                  <a:cxnLst>
                    <a:cxn ang="0">
                      <a:pos x="T0" y="T1"/>
                    </a:cxn>
                    <a:cxn ang="0">
                      <a:pos x="T2" y="T3"/>
                    </a:cxn>
                    <a:cxn ang="0">
                      <a:pos x="T4" y="T5"/>
                    </a:cxn>
                    <a:cxn ang="0">
                      <a:pos x="T6" y="T7"/>
                    </a:cxn>
                    <a:cxn ang="0">
                      <a:pos x="T8" y="T9"/>
                    </a:cxn>
                  </a:cxnLst>
                  <a:rect l="0" t="0" r="r" b="b"/>
                  <a:pathLst>
                    <a:path w="1114" h="3774">
                      <a:moveTo>
                        <a:pt x="121" y="0"/>
                      </a:moveTo>
                      <a:cubicBezTo>
                        <a:pt x="121" y="0"/>
                        <a:pt x="1114" y="43"/>
                        <a:pt x="1087" y="3774"/>
                      </a:cubicBezTo>
                      <a:lnTo>
                        <a:pt x="724" y="3763"/>
                      </a:lnTo>
                      <a:cubicBezTo>
                        <a:pt x="685" y="3325"/>
                        <a:pt x="440" y="952"/>
                        <a:pt x="0" y="812"/>
                      </a:cubicBezTo>
                      <a:lnTo>
                        <a:pt x="121" y="0"/>
                      </a:lnTo>
                      <a:close/>
                    </a:path>
                  </a:pathLst>
                </a:custGeom>
                <a:solidFill>
                  <a:srgbClr val="EDA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99" name="Freeform 34">
                  <a:extLst>
                    <a:ext uri="{FF2B5EF4-FFF2-40B4-BE49-F238E27FC236}">
                      <a16:creationId xmlns:a16="http://schemas.microsoft.com/office/drawing/2014/main" id="{569DB450-01E0-4041-805D-4A628E324F62}"/>
                    </a:ext>
                  </a:extLst>
                </p:cNvPr>
                <p:cNvSpPr>
                  <a:spLocks/>
                </p:cNvSpPr>
                <p:nvPr/>
              </p:nvSpPr>
              <p:spPr bwMode="auto">
                <a:xfrm>
                  <a:off x="2138364" y="2806700"/>
                  <a:ext cx="254000" cy="468313"/>
                </a:xfrm>
                <a:custGeom>
                  <a:avLst/>
                  <a:gdLst>
                    <a:gd name="T0" fmla="*/ 47 w 943"/>
                    <a:gd name="T1" fmla="*/ 835 h 1755"/>
                    <a:gd name="T2" fmla="*/ 266 w 943"/>
                    <a:gd name="T3" fmla="*/ 0 h 1755"/>
                    <a:gd name="T4" fmla="*/ 595 w 943"/>
                    <a:gd name="T5" fmla="*/ 22 h 1755"/>
                    <a:gd name="T6" fmla="*/ 47 w 943"/>
                    <a:gd name="T7" fmla="*/ 835 h 1755"/>
                  </a:gdLst>
                  <a:ahLst/>
                  <a:cxnLst>
                    <a:cxn ang="0">
                      <a:pos x="T0" y="T1"/>
                    </a:cxn>
                    <a:cxn ang="0">
                      <a:pos x="T2" y="T3"/>
                    </a:cxn>
                    <a:cxn ang="0">
                      <a:pos x="T4" y="T5"/>
                    </a:cxn>
                    <a:cxn ang="0">
                      <a:pos x="T6" y="T7"/>
                    </a:cxn>
                  </a:cxnLst>
                  <a:rect l="0" t="0" r="r" b="b"/>
                  <a:pathLst>
                    <a:path w="943" h="1755">
                      <a:moveTo>
                        <a:pt x="47" y="835"/>
                      </a:moveTo>
                      <a:cubicBezTo>
                        <a:pt x="56" y="643"/>
                        <a:pt x="197" y="82"/>
                        <a:pt x="266" y="0"/>
                      </a:cubicBezTo>
                      <a:cubicBezTo>
                        <a:pt x="266" y="0"/>
                        <a:pt x="595" y="21"/>
                        <a:pt x="595" y="22"/>
                      </a:cubicBezTo>
                      <a:cubicBezTo>
                        <a:pt x="943" y="840"/>
                        <a:pt x="0" y="1755"/>
                        <a:pt x="47" y="835"/>
                      </a:cubicBezTo>
                      <a:close/>
                    </a:path>
                  </a:pathLst>
                </a:custGeom>
                <a:solidFill>
                  <a:srgbClr val="EDA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100" name="Freeform 38">
                  <a:extLst>
                    <a:ext uri="{FF2B5EF4-FFF2-40B4-BE49-F238E27FC236}">
                      <a16:creationId xmlns:a16="http://schemas.microsoft.com/office/drawing/2014/main" id="{BC3A7C55-B6F5-0745-A8CC-E5D6E5479311}"/>
                    </a:ext>
                  </a:extLst>
                </p:cNvPr>
                <p:cNvSpPr>
                  <a:spLocks/>
                </p:cNvSpPr>
                <p:nvPr/>
              </p:nvSpPr>
              <p:spPr bwMode="auto">
                <a:xfrm>
                  <a:off x="2006601" y="1812925"/>
                  <a:ext cx="252413" cy="412750"/>
                </a:xfrm>
                <a:custGeom>
                  <a:avLst/>
                  <a:gdLst>
                    <a:gd name="T0" fmla="*/ 376 w 936"/>
                    <a:gd name="T1" fmla="*/ 1547 h 1547"/>
                    <a:gd name="T2" fmla="*/ 936 w 936"/>
                    <a:gd name="T3" fmla="*/ 1547 h 1547"/>
                    <a:gd name="T4" fmla="*/ 121 w 936"/>
                    <a:gd name="T5" fmla="*/ 0 h 1547"/>
                    <a:gd name="T6" fmla="*/ 0 w 936"/>
                    <a:gd name="T7" fmla="*/ 812 h 1547"/>
                    <a:gd name="T8" fmla="*/ 376 w 936"/>
                    <a:gd name="T9" fmla="*/ 1547 h 1547"/>
                  </a:gdLst>
                  <a:ahLst/>
                  <a:cxnLst>
                    <a:cxn ang="0">
                      <a:pos x="T0" y="T1"/>
                    </a:cxn>
                    <a:cxn ang="0">
                      <a:pos x="T2" y="T3"/>
                    </a:cxn>
                    <a:cxn ang="0">
                      <a:pos x="T4" y="T5"/>
                    </a:cxn>
                    <a:cxn ang="0">
                      <a:pos x="T6" y="T7"/>
                    </a:cxn>
                    <a:cxn ang="0">
                      <a:pos x="T8" y="T9"/>
                    </a:cxn>
                  </a:cxnLst>
                  <a:rect l="0" t="0" r="r" b="b"/>
                  <a:pathLst>
                    <a:path w="936" h="1547">
                      <a:moveTo>
                        <a:pt x="376" y="1547"/>
                      </a:moveTo>
                      <a:lnTo>
                        <a:pt x="936" y="1547"/>
                      </a:lnTo>
                      <a:cubicBezTo>
                        <a:pt x="664" y="24"/>
                        <a:pt x="121" y="0"/>
                        <a:pt x="121" y="0"/>
                      </a:cubicBezTo>
                      <a:lnTo>
                        <a:pt x="0" y="812"/>
                      </a:lnTo>
                      <a:cubicBezTo>
                        <a:pt x="147" y="859"/>
                        <a:pt x="273" y="1156"/>
                        <a:pt x="376" y="1547"/>
                      </a:cubicBezTo>
                      <a:close/>
                    </a:path>
                  </a:pathLst>
                </a:custGeom>
                <a:solidFill>
                  <a:srgbClr val="00A8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101" name="Freeform 42">
                  <a:extLst>
                    <a:ext uri="{FF2B5EF4-FFF2-40B4-BE49-F238E27FC236}">
                      <a16:creationId xmlns:a16="http://schemas.microsoft.com/office/drawing/2014/main" id="{0C3510FC-5207-1D44-BACB-07D75C66910E}"/>
                    </a:ext>
                  </a:extLst>
                </p:cNvPr>
                <p:cNvSpPr>
                  <a:spLocks/>
                </p:cNvSpPr>
                <p:nvPr/>
              </p:nvSpPr>
              <p:spPr bwMode="auto">
                <a:xfrm>
                  <a:off x="2092326" y="2189163"/>
                  <a:ext cx="204788" cy="112713"/>
                </a:xfrm>
                <a:custGeom>
                  <a:avLst/>
                  <a:gdLst>
                    <a:gd name="T0" fmla="*/ 54 w 758"/>
                    <a:gd name="T1" fmla="*/ 419 h 419"/>
                    <a:gd name="T2" fmla="*/ 758 w 758"/>
                    <a:gd name="T3" fmla="*/ 287 h 419"/>
                    <a:gd name="T4" fmla="*/ 705 w 758"/>
                    <a:gd name="T5" fmla="*/ 0 h 419"/>
                    <a:gd name="T6" fmla="*/ 0 w 758"/>
                    <a:gd name="T7" fmla="*/ 131 h 419"/>
                    <a:gd name="T8" fmla="*/ 54 w 758"/>
                    <a:gd name="T9" fmla="*/ 419 h 419"/>
                  </a:gdLst>
                  <a:ahLst/>
                  <a:cxnLst>
                    <a:cxn ang="0">
                      <a:pos x="T0" y="T1"/>
                    </a:cxn>
                    <a:cxn ang="0">
                      <a:pos x="T2" y="T3"/>
                    </a:cxn>
                    <a:cxn ang="0">
                      <a:pos x="T4" y="T5"/>
                    </a:cxn>
                    <a:cxn ang="0">
                      <a:pos x="T6" y="T7"/>
                    </a:cxn>
                    <a:cxn ang="0">
                      <a:pos x="T8" y="T9"/>
                    </a:cxn>
                  </a:cxnLst>
                  <a:rect l="0" t="0" r="r" b="b"/>
                  <a:pathLst>
                    <a:path w="758" h="419">
                      <a:moveTo>
                        <a:pt x="54" y="419"/>
                      </a:moveTo>
                      <a:lnTo>
                        <a:pt x="758" y="287"/>
                      </a:lnTo>
                      <a:lnTo>
                        <a:pt x="705" y="0"/>
                      </a:lnTo>
                      <a:lnTo>
                        <a:pt x="0" y="131"/>
                      </a:lnTo>
                      <a:lnTo>
                        <a:pt x="54" y="419"/>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grpSp>
        </p:grpSp>
        <p:sp>
          <p:nvSpPr>
            <p:cNvPr id="54" name="TextBox 53">
              <a:extLst>
                <a:ext uri="{FF2B5EF4-FFF2-40B4-BE49-F238E27FC236}">
                  <a16:creationId xmlns:a16="http://schemas.microsoft.com/office/drawing/2014/main" id="{67942064-2F71-8543-95D5-E54BCCAA2A33}"/>
                </a:ext>
              </a:extLst>
            </p:cNvPr>
            <p:cNvSpPr txBox="1"/>
            <p:nvPr/>
          </p:nvSpPr>
          <p:spPr>
            <a:xfrm>
              <a:off x="4795309" y="1324232"/>
              <a:ext cx="924510" cy="215444"/>
            </a:xfrm>
            <a:prstGeom prst="rect">
              <a:avLst/>
            </a:prstGeom>
            <a:noFill/>
          </p:spPr>
          <p:txBody>
            <a:bodyPr wrap="square" rtlCol="0">
              <a:spAutoFit/>
            </a:bodyPr>
            <a:lstStyle/>
            <a:p>
              <a:pPr defTabSz="685766">
                <a:defRPr/>
              </a:pPr>
              <a:r>
                <a:rPr lang="en-US" sz="800" dirty="0">
                  <a:solidFill>
                    <a:prstClr val="black">
                      <a:lumMod val="50000"/>
                    </a:prstClr>
                  </a:solidFill>
                  <a:ea typeface="Times New Roman" pitchFamily="18" charset="0"/>
                  <a:cs typeface="Arial" pitchFamily="34" charset="0"/>
                </a:rPr>
                <a:t>Next Booking</a:t>
              </a:r>
            </a:p>
          </p:txBody>
        </p:sp>
        <p:sp>
          <p:nvSpPr>
            <p:cNvPr id="55" name="Rectangle 54">
              <a:extLst>
                <a:ext uri="{FF2B5EF4-FFF2-40B4-BE49-F238E27FC236}">
                  <a16:creationId xmlns:a16="http://schemas.microsoft.com/office/drawing/2014/main" id="{FDE9A872-39B8-2C40-AC41-FE86ADAAB53F}"/>
                </a:ext>
              </a:extLst>
            </p:cNvPr>
            <p:cNvSpPr/>
            <p:nvPr/>
          </p:nvSpPr>
          <p:spPr>
            <a:xfrm>
              <a:off x="3459797" y="2747742"/>
              <a:ext cx="1126058" cy="215444"/>
            </a:xfrm>
            <a:prstGeom prst="rect">
              <a:avLst/>
            </a:prstGeom>
          </p:spPr>
          <p:txBody>
            <a:bodyPr wrap="square">
              <a:spAutoFit/>
            </a:bodyPr>
            <a:lstStyle/>
            <a:p>
              <a:pPr algn="ctr" defTabSz="685766" eaLnBrk="0" fontAlgn="base" hangingPunct="0">
                <a:spcBef>
                  <a:spcPct val="0"/>
                </a:spcBef>
                <a:spcAft>
                  <a:spcPct val="0"/>
                </a:spcAft>
                <a:defRPr/>
              </a:pPr>
              <a:r>
                <a:rPr lang="en-US" sz="800" dirty="0">
                  <a:solidFill>
                    <a:schemeClr val="accent1"/>
                  </a:solidFill>
                  <a:ea typeface="Times New Roman" pitchFamily="18" charset="0"/>
                  <a:cs typeface="Arial" pitchFamily="34" charset="0"/>
                </a:rPr>
                <a:t>Available Offers</a:t>
              </a:r>
              <a:endParaRPr lang="en-US" sz="800" dirty="0">
                <a:solidFill>
                  <a:schemeClr val="accent1"/>
                </a:solidFill>
                <a:ea typeface="Calibri" pitchFamily="34" charset="0"/>
                <a:cs typeface="Arial" pitchFamily="34" charset="0"/>
              </a:endParaRPr>
            </a:p>
          </p:txBody>
        </p:sp>
      </p:grpSp>
      <p:sp>
        <p:nvSpPr>
          <p:cNvPr id="105" name="TextBox 104">
            <a:extLst>
              <a:ext uri="{FF2B5EF4-FFF2-40B4-BE49-F238E27FC236}">
                <a16:creationId xmlns:a16="http://schemas.microsoft.com/office/drawing/2014/main" id="{5BC9EE1A-D111-AE46-836E-DF1E8034DFCA}"/>
              </a:ext>
            </a:extLst>
          </p:cNvPr>
          <p:cNvSpPr txBox="1"/>
          <p:nvPr/>
        </p:nvSpPr>
        <p:spPr>
          <a:xfrm>
            <a:off x="594844" y="1697121"/>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CDI</a:t>
            </a:r>
          </a:p>
        </p:txBody>
      </p:sp>
      <p:sp>
        <p:nvSpPr>
          <p:cNvPr id="106" name="TextBox 105">
            <a:extLst>
              <a:ext uri="{FF2B5EF4-FFF2-40B4-BE49-F238E27FC236}">
                <a16:creationId xmlns:a16="http://schemas.microsoft.com/office/drawing/2014/main" id="{0AF0C78F-061F-F540-B051-58E962609E5C}"/>
              </a:ext>
            </a:extLst>
          </p:cNvPr>
          <p:cNvSpPr txBox="1"/>
          <p:nvPr/>
        </p:nvSpPr>
        <p:spPr>
          <a:xfrm>
            <a:off x="594844" y="2066509"/>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CPM</a:t>
            </a:r>
          </a:p>
        </p:txBody>
      </p:sp>
      <p:sp>
        <p:nvSpPr>
          <p:cNvPr id="107" name="TextBox 106">
            <a:extLst>
              <a:ext uri="{FF2B5EF4-FFF2-40B4-BE49-F238E27FC236}">
                <a16:creationId xmlns:a16="http://schemas.microsoft.com/office/drawing/2014/main" id="{9AE120CB-2495-AD49-B258-3E37D25223B9}"/>
              </a:ext>
            </a:extLst>
          </p:cNvPr>
          <p:cNvSpPr txBox="1"/>
          <p:nvPr/>
        </p:nvSpPr>
        <p:spPr>
          <a:xfrm>
            <a:off x="594844" y="2425792"/>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IC+</a:t>
            </a:r>
          </a:p>
        </p:txBody>
      </p:sp>
      <p:sp>
        <p:nvSpPr>
          <p:cNvPr id="108" name="TextBox 107">
            <a:extLst>
              <a:ext uri="{FF2B5EF4-FFF2-40B4-BE49-F238E27FC236}">
                <a16:creationId xmlns:a16="http://schemas.microsoft.com/office/drawing/2014/main" id="{2EF55191-FA76-7A45-AF12-9FA894C3DBA7}"/>
              </a:ext>
            </a:extLst>
          </p:cNvPr>
          <p:cNvSpPr txBox="1"/>
          <p:nvPr/>
        </p:nvSpPr>
        <p:spPr>
          <a:xfrm>
            <a:off x="594844" y="2800081"/>
            <a:ext cx="783029" cy="3693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One Walgreens</a:t>
            </a:r>
          </a:p>
        </p:txBody>
      </p:sp>
      <p:sp>
        <p:nvSpPr>
          <p:cNvPr id="109" name="TextBox 108">
            <a:extLst>
              <a:ext uri="{FF2B5EF4-FFF2-40B4-BE49-F238E27FC236}">
                <a16:creationId xmlns:a16="http://schemas.microsoft.com/office/drawing/2014/main" id="{B7A56940-3674-1441-9014-4CAB04EE2976}"/>
              </a:ext>
            </a:extLst>
          </p:cNvPr>
          <p:cNvSpPr txBox="1"/>
          <p:nvPr/>
        </p:nvSpPr>
        <p:spPr>
          <a:xfrm>
            <a:off x="594843" y="3366927"/>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Epsilon</a:t>
            </a:r>
          </a:p>
        </p:txBody>
      </p:sp>
      <p:sp>
        <p:nvSpPr>
          <p:cNvPr id="110" name="TextBox 109">
            <a:extLst>
              <a:ext uri="{FF2B5EF4-FFF2-40B4-BE49-F238E27FC236}">
                <a16:creationId xmlns:a16="http://schemas.microsoft.com/office/drawing/2014/main" id="{3313419E-1DEA-DF40-9D6C-B7DA317E7883}"/>
              </a:ext>
            </a:extLst>
          </p:cNvPr>
          <p:cNvSpPr txBox="1"/>
          <p:nvPr/>
        </p:nvSpPr>
        <p:spPr>
          <a:xfrm>
            <a:off x="594843" y="3759396"/>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ACAP</a:t>
            </a:r>
          </a:p>
        </p:txBody>
      </p:sp>
      <p:sp>
        <p:nvSpPr>
          <p:cNvPr id="111" name="TextBox 110">
            <a:extLst>
              <a:ext uri="{FF2B5EF4-FFF2-40B4-BE49-F238E27FC236}">
                <a16:creationId xmlns:a16="http://schemas.microsoft.com/office/drawing/2014/main" id="{EC0E5765-1FC3-594C-AB98-B0975F040DF3}"/>
              </a:ext>
            </a:extLst>
          </p:cNvPr>
          <p:cNvSpPr txBox="1"/>
          <p:nvPr/>
        </p:nvSpPr>
        <p:spPr>
          <a:xfrm>
            <a:off x="594843" y="4131005"/>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Response</a:t>
            </a:r>
          </a:p>
        </p:txBody>
      </p:sp>
      <p:sp>
        <p:nvSpPr>
          <p:cNvPr id="112" name="Rectangle 111">
            <a:extLst>
              <a:ext uri="{FF2B5EF4-FFF2-40B4-BE49-F238E27FC236}">
                <a16:creationId xmlns:a16="http://schemas.microsoft.com/office/drawing/2014/main" id="{370E4D27-7366-9D4D-8E0E-F2C2C891C800}"/>
              </a:ext>
            </a:extLst>
          </p:cNvPr>
          <p:cNvSpPr/>
          <p:nvPr/>
        </p:nvSpPr>
        <p:spPr>
          <a:xfrm>
            <a:off x="327424" y="633943"/>
            <a:ext cx="8894331" cy="253916"/>
          </a:xfrm>
          <a:prstGeom prst="rect">
            <a:avLst/>
          </a:prstGeom>
        </p:spPr>
        <p:txBody>
          <a:bodyPr wrap="square">
            <a:spAutoFit/>
          </a:bodyPr>
          <a:lstStyle/>
          <a:p>
            <a:pPr defTabSz="342884">
              <a:defRPr/>
            </a:pPr>
            <a:r>
              <a:rPr lang="en-US" sz="1050" dirty="0">
                <a:solidFill>
                  <a:schemeClr val="accent3"/>
                </a:solidFill>
                <a:latin typeface="Arial" panose="020B0604020202020204" pitchFamily="34" charset="0"/>
                <a:cs typeface="Arial" panose="020B0604020202020204" pitchFamily="34" charset="0"/>
              </a:rPr>
              <a:t>WE’LL IMPLEMENT DYNAMICS CI TO CONSOLIDATE WALGREENS’S DATA AND ENABLE CUSTOMER 360</a:t>
            </a:r>
          </a:p>
        </p:txBody>
      </p:sp>
    </p:spTree>
    <p:extLst>
      <p:ext uri="{BB962C8B-B14F-4D97-AF65-F5344CB8AC3E}">
        <p14:creationId xmlns:p14="http://schemas.microsoft.com/office/powerpoint/2010/main" val="130236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8417379" cy="390748"/>
          </a:xfrm>
        </p:spPr>
        <p:txBody>
          <a:bodyPr/>
          <a:lstStyle/>
          <a:p>
            <a:r>
              <a:rPr lang="en-US" sz="2100" dirty="0"/>
              <a:t>What we’re going to build: Harmony’s technical architecture</a:t>
            </a:r>
            <a:endParaRPr lang="en-US" sz="2100" b="0" dirty="0">
              <a:solidFill>
                <a:schemeClr val="tx1">
                  <a:lumMod val="50000"/>
                  <a:lumOff val="50000"/>
                </a:schemeClr>
              </a:solidFill>
              <a:latin typeface="Avenir Next" charset="0"/>
              <a:cs typeface="Avenir Next" charset="0"/>
            </a:endParaRPr>
          </a:p>
        </p:txBody>
      </p:sp>
      <p:sp>
        <p:nvSpPr>
          <p:cNvPr id="2" name="Footer Placeholder 1">
            <a:extLst>
              <a:ext uri="{FF2B5EF4-FFF2-40B4-BE49-F238E27FC236}">
                <a16:creationId xmlns:a16="http://schemas.microsoft.com/office/drawing/2014/main" id="{D3D7A4F4-612D-D345-896E-22F9ACD72598}"/>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E13369FD-5806-9A46-9CFD-CE282A3B6117}"/>
              </a:ext>
            </a:extLst>
          </p:cNvPr>
          <p:cNvSpPr>
            <a:spLocks noGrp="1"/>
          </p:cNvSpPr>
          <p:nvPr>
            <p:ph type="sldNum" sz="quarter" idx="13"/>
          </p:nvPr>
        </p:nvSpPr>
        <p:spPr/>
        <p:txBody>
          <a:bodyPr/>
          <a:lstStyle/>
          <a:p>
            <a:fld id="{CDEE2954-54E9-4846-B9AA-9D6731F553AF}" type="slidenum">
              <a:rPr lang="en-US" smtClean="0"/>
              <a:pPr/>
              <a:t>48</a:t>
            </a:fld>
            <a:endParaRPr lang="en-US" dirty="0"/>
          </a:p>
        </p:txBody>
      </p:sp>
      <p:pic>
        <p:nvPicPr>
          <p:cNvPr id="5" name="Picture 4">
            <a:extLst>
              <a:ext uri="{FF2B5EF4-FFF2-40B4-BE49-F238E27FC236}">
                <a16:creationId xmlns:a16="http://schemas.microsoft.com/office/drawing/2014/main" id="{028C01B1-F6AB-C74D-92DE-36F37D71AB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698" y="879227"/>
            <a:ext cx="5997953" cy="3960294"/>
          </a:xfrm>
          <a:prstGeom prst="rect">
            <a:avLst/>
          </a:prstGeom>
          <a:ln>
            <a:noFill/>
          </a:ln>
        </p:spPr>
      </p:pic>
      <p:sp>
        <p:nvSpPr>
          <p:cNvPr id="7" name="Rectangle 6">
            <a:extLst>
              <a:ext uri="{FF2B5EF4-FFF2-40B4-BE49-F238E27FC236}">
                <a16:creationId xmlns:a16="http://schemas.microsoft.com/office/drawing/2014/main" id="{7C63CA27-1D39-B14B-A7D5-60C36B071405}"/>
              </a:ext>
            </a:extLst>
          </p:cNvPr>
          <p:cNvSpPr/>
          <p:nvPr/>
        </p:nvSpPr>
        <p:spPr>
          <a:xfrm>
            <a:off x="184409" y="788969"/>
            <a:ext cx="6194620" cy="4113957"/>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600" b="1">
              <a:solidFill>
                <a:srgbClr val="FFFFFF"/>
              </a:solidFill>
              <a:latin typeface="+mj-lt"/>
            </a:endParaRPr>
          </a:p>
        </p:txBody>
      </p:sp>
      <p:sp>
        <p:nvSpPr>
          <p:cNvPr id="9" name="Rectangle 8">
            <a:extLst>
              <a:ext uri="{FF2B5EF4-FFF2-40B4-BE49-F238E27FC236}">
                <a16:creationId xmlns:a16="http://schemas.microsoft.com/office/drawing/2014/main" id="{2EB095E1-A617-0140-95E7-A0EAE362088B}"/>
              </a:ext>
            </a:extLst>
          </p:cNvPr>
          <p:cNvSpPr/>
          <p:nvPr/>
        </p:nvSpPr>
        <p:spPr>
          <a:xfrm>
            <a:off x="6508386" y="828427"/>
            <a:ext cx="2451205" cy="5816977"/>
          </a:xfrm>
          <a:prstGeom prst="rect">
            <a:avLst/>
          </a:prstGeom>
        </p:spPr>
        <p:txBody>
          <a:bodyPr wrap="square">
            <a:spAutoFit/>
          </a:bodyPr>
          <a:lstStyle/>
          <a:p>
            <a:pPr marL="60325" indent="-52388"/>
            <a:endParaRPr lang="en-US" sz="800" i="1" kern="0" dirty="0"/>
          </a:p>
          <a:p>
            <a:pPr marL="60325" indent="-60325"/>
            <a:r>
              <a:rPr lang="en-US" sz="1000" b="1" kern="0" dirty="0"/>
              <a:t>Required for Harmony</a:t>
            </a:r>
          </a:p>
          <a:p>
            <a:pPr marL="60325" indent="-60325"/>
            <a:endParaRPr lang="en-US" sz="800" kern="0" dirty="0"/>
          </a:p>
          <a:p>
            <a:pPr marL="60325" indent="-60325"/>
            <a:r>
              <a:rPr lang="en-US" sz="700" b="1" kern="0" dirty="0"/>
              <a:t>1a: </a:t>
            </a:r>
            <a:r>
              <a:rPr lang="en-US" sz="700" kern="0" dirty="0"/>
              <a:t>CDI - Customer address &amp; demographic data send to CI via service layer (batch)</a:t>
            </a:r>
          </a:p>
          <a:p>
            <a:pPr marL="60325" indent="-60325"/>
            <a:r>
              <a:rPr lang="en-US" sz="700" b="1" dirty="0"/>
              <a:t>1b: </a:t>
            </a:r>
            <a:r>
              <a:rPr lang="en-US" sz="700" dirty="0"/>
              <a:t>CPM - Rx Notification Consent data send to CI via service layer (batch)</a:t>
            </a:r>
            <a:endParaRPr lang="en-US" sz="600" kern="0" dirty="0"/>
          </a:p>
          <a:p>
            <a:pPr marL="60325" indent="-60325"/>
            <a:r>
              <a:rPr lang="en-US" sz="700" b="1" dirty="0"/>
              <a:t>1c: </a:t>
            </a:r>
            <a:r>
              <a:rPr lang="en-US" sz="700" dirty="0"/>
              <a:t>IC+ - Rx Fulfillment events, Store pickup info send to CI via service layer (batch)</a:t>
            </a:r>
          </a:p>
          <a:p>
            <a:pPr marL="60325" indent="-60325"/>
            <a:r>
              <a:rPr lang="en-US" sz="700" b="1" dirty="0"/>
              <a:t>1d: </a:t>
            </a:r>
            <a:r>
              <a:rPr lang="en-US" sz="700" dirty="0"/>
              <a:t>One Walgreens - Rx Insurance and payment details send to CI via service layer (batch)</a:t>
            </a:r>
          </a:p>
          <a:p>
            <a:pPr marL="60325" indent="-60325"/>
            <a:r>
              <a:rPr lang="en-US" sz="700" b="1" dirty="0"/>
              <a:t>2a: </a:t>
            </a:r>
            <a:r>
              <a:rPr lang="en-US" sz="700" dirty="0"/>
              <a:t>OMS Sales order transactions (create, modify, cancel, delete)</a:t>
            </a:r>
          </a:p>
          <a:p>
            <a:pPr marL="60325" indent="-60325"/>
            <a:r>
              <a:rPr lang="en-US" sz="700" b="1" dirty="0"/>
              <a:t>2b: </a:t>
            </a:r>
            <a:r>
              <a:rPr lang="en-US" sz="700" dirty="0"/>
              <a:t>Pharmacy order status (real time)</a:t>
            </a:r>
          </a:p>
          <a:p>
            <a:pPr marL="60325" indent="-60325"/>
            <a:r>
              <a:rPr lang="en-US" sz="700" b="1" dirty="0"/>
              <a:t>2c: </a:t>
            </a:r>
            <a:r>
              <a:rPr lang="en-US" sz="700" dirty="0"/>
              <a:t>Customer demographic and preferences data from CI via domain services (real time)</a:t>
            </a:r>
          </a:p>
          <a:p>
            <a:pPr marL="60325" indent="-60325"/>
            <a:r>
              <a:rPr lang="en-US" sz="700" b="1" dirty="0"/>
              <a:t>2d: </a:t>
            </a:r>
            <a:r>
              <a:rPr lang="en-US" sz="700" dirty="0"/>
              <a:t>CI data stored in DLS Gen2 storage</a:t>
            </a:r>
          </a:p>
          <a:p>
            <a:pPr marL="60325" indent="-60325"/>
            <a:endParaRPr lang="en-US" sz="800" kern="0" dirty="0">
              <a:solidFill>
                <a:schemeClr val="tx1">
                  <a:lumMod val="65000"/>
                  <a:lumOff val="35000"/>
                </a:schemeClr>
              </a:solidFill>
            </a:endParaRPr>
          </a:p>
          <a:p>
            <a:pPr marL="60325" indent="-60325"/>
            <a:r>
              <a:rPr lang="en-US" sz="1000" b="1" kern="0" dirty="0">
                <a:solidFill>
                  <a:schemeClr val="tx1">
                    <a:lumMod val="65000"/>
                    <a:lumOff val="35000"/>
                  </a:schemeClr>
                </a:solidFill>
              </a:rPr>
              <a:t>Not required for Harmony</a:t>
            </a:r>
          </a:p>
          <a:p>
            <a:pPr marL="60325" indent="-60325"/>
            <a:endParaRPr lang="en-US" sz="1000" b="1" kern="0" dirty="0">
              <a:solidFill>
                <a:schemeClr val="tx1">
                  <a:lumMod val="65000"/>
                  <a:lumOff val="35000"/>
                </a:schemeClr>
              </a:solidFill>
            </a:endParaRPr>
          </a:p>
          <a:p>
            <a:pPr marL="60325" indent="-60325"/>
            <a:r>
              <a:rPr lang="en-US" sz="700" b="1" dirty="0">
                <a:solidFill>
                  <a:schemeClr val="tx2"/>
                </a:solidFill>
              </a:rPr>
              <a:t>1e: </a:t>
            </a:r>
            <a:r>
              <a:rPr lang="en-US" sz="700" dirty="0">
                <a:solidFill>
                  <a:schemeClr val="tx2"/>
                </a:solidFill>
              </a:rPr>
              <a:t>Epsilon Loyalty and digital customer details send to CI via service layer (batch)</a:t>
            </a:r>
          </a:p>
          <a:p>
            <a:pPr marL="60325" indent="-60325"/>
            <a:r>
              <a:rPr lang="en-US" sz="700" b="1" dirty="0">
                <a:solidFill>
                  <a:schemeClr val="tx2"/>
                </a:solidFill>
              </a:rPr>
              <a:t>1f: </a:t>
            </a:r>
            <a:r>
              <a:rPr lang="en-US" sz="700" dirty="0">
                <a:solidFill>
                  <a:schemeClr val="tx2"/>
                </a:solidFill>
              </a:rPr>
              <a:t>ACAP-Customer profile, segmentation predictive model scores from Adobe Analytics send to CI via service layer (Batch)</a:t>
            </a:r>
          </a:p>
          <a:p>
            <a:pPr marL="60325" indent="-60325"/>
            <a:r>
              <a:rPr lang="en-US" sz="700" b="1" dirty="0">
                <a:solidFill>
                  <a:schemeClr val="tx2"/>
                </a:solidFill>
              </a:rPr>
              <a:t>3a: </a:t>
            </a:r>
            <a:r>
              <a:rPr lang="en-US" sz="700" dirty="0">
                <a:solidFill>
                  <a:schemeClr val="tx2"/>
                </a:solidFill>
              </a:rPr>
              <a:t>CI send segment details to adobe audience manager via service layer  every 24 </a:t>
            </a:r>
            <a:r>
              <a:rPr lang="en-US" sz="700" dirty="0" err="1">
                <a:solidFill>
                  <a:schemeClr val="tx2"/>
                </a:solidFill>
              </a:rPr>
              <a:t>hrs</a:t>
            </a:r>
            <a:r>
              <a:rPr lang="en-US" sz="700" dirty="0">
                <a:solidFill>
                  <a:schemeClr val="tx2"/>
                </a:solidFill>
              </a:rPr>
              <a:t> (batch)</a:t>
            </a:r>
          </a:p>
          <a:p>
            <a:pPr marL="60325" indent="-60325"/>
            <a:r>
              <a:rPr lang="en-US" sz="700" b="1" dirty="0">
                <a:solidFill>
                  <a:schemeClr val="tx2"/>
                </a:solidFill>
              </a:rPr>
              <a:t>3b: </a:t>
            </a:r>
            <a:r>
              <a:rPr lang="en-US" sz="700" dirty="0">
                <a:solidFill>
                  <a:schemeClr val="tx2"/>
                </a:solidFill>
              </a:rPr>
              <a:t>CI send profile data to Adobe Campaign manager via service layer (batch)</a:t>
            </a:r>
          </a:p>
          <a:p>
            <a:pPr marL="60325" indent="-60325"/>
            <a:r>
              <a:rPr lang="en-US" sz="700" b="1" dirty="0">
                <a:solidFill>
                  <a:schemeClr val="tx2"/>
                </a:solidFill>
              </a:rPr>
              <a:t>3c: </a:t>
            </a:r>
            <a:r>
              <a:rPr lang="en-US" sz="700" dirty="0">
                <a:solidFill>
                  <a:schemeClr val="tx2"/>
                </a:solidFill>
              </a:rPr>
              <a:t>Batch load of Tracking details from Adobe campaign to CI via service layer -every 6 hours (batch)</a:t>
            </a:r>
          </a:p>
          <a:p>
            <a:pPr marL="60325" indent="-60325"/>
            <a:r>
              <a:rPr lang="en-US" sz="700" b="1" dirty="0">
                <a:solidFill>
                  <a:schemeClr val="tx2"/>
                </a:solidFill>
              </a:rPr>
              <a:t>3d: </a:t>
            </a:r>
            <a:r>
              <a:rPr lang="en-US" sz="700" dirty="0">
                <a:solidFill>
                  <a:schemeClr val="tx2"/>
                </a:solidFill>
              </a:rPr>
              <a:t>Adobe Analytics data send back to ACAP</a:t>
            </a:r>
          </a:p>
          <a:p>
            <a:pPr marL="60325" indent="-60325"/>
            <a:r>
              <a:rPr lang="en-US" sz="700" b="1" dirty="0">
                <a:solidFill>
                  <a:schemeClr val="tx2"/>
                </a:solidFill>
              </a:rPr>
              <a:t>3e: </a:t>
            </a:r>
            <a:r>
              <a:rPr lang="en-US" sz="700" dirty="0">
                <a:solidFill>
                  <a:schemeClr val="tx2"/>
                </a:solidFill>
              </a:rPr>
              <a:t>Marketing details shared to customers</a:t>
            </a:r>
          </a:p>
          <a:p>
            <a:pPr marL="60325" indent="-60325"/>
            <a:r>
              <a:rPr lang="en-US" sz="700" b="1" dirty="0">
                <a:solidFill>
                  <a:schemeClr val="tx2"/>
                </a:solidFill>
              </a:rPr>
              <a:t>3f: </a:t>
            </a:r>
            <a:r>
              <a:rPr lang="en-US" sz="700" dirty="0">
                <a:solidFill>
                  <a:schemeClr val="tx2"/>
                </a:solidFill>
              </a:rPr>
              <a:t>Analytics data collected from customers</a:t>
            </a:r>
          </a:p>
          <a:p>
            <a:pPr marL="60325" indent="-60325"/>
            <a:endParaRPr lang="en-US" sz="800" dirty="0"/>
          </a:p>
          <a:p>
            <a:pPr marL="60325" indent="-60325"/>
            <a:endParaRPr lang="en-US" sz="800" dirty="0"/>
          </a:p>
          <a:p>
            <a:pPr marL="60325" indent="-60325"/>
            <a:endParaRPr lang="en-US" sz="800" dirty="0"/>
          </a:p>
          <a:p>
            <a:pPr marL="60325" indent="-60325"/>
            <a:endParaRPr lang="en-US" sz="800" dirty="0"/>
          </a:p>
          <a:p>
            <a:pPr marL="60325" indent="-60325"/>
            <a:r>
              <a:rPr lang="en-US" sz="800" dirty="0"/>
              <a:t> </a:t>
            </a:r>
          </a:p>
          <a:p>
            <a:pPr marL="60325" indent="-60325"/>
            <a:endParaRPr lang="en-US" sz="800" dirty="0"/>
          </a:p>
          <a:p>
            <a:pPr marL="60325" indent="-60325"/>
            <a:endParaRPr lang="en-US" sz="800" dirty="0"/>
          </a:p>
          <a:p>
            <a:pPr marL="60325" indent="-60325"/>
            <a:endParaRPr lang="en-US" sz="700" dirty="0">
              <a:solidFill>
                <a:schemeClr val="tx2"/>
              </a:solidFill>
            </a:endParaRPr>
          </a:p>
          <a:p>
            <a:pPr marL="60325" indent="-60325"/>
            <a:endParaRPr lang="en-US" sz="800" dirty="0"/>
          </a:p>
          <a:p>
            <a:pPr marL="60325" indent="-60325"/>
            <a:endParaRPr lang="en-US" sz="800" dirty="0"/>
          </a:p>
          <a:p>
            <a:pPr marL="60325" indent="-60325"/>
            <a:endParaRPr lang="en-US" sz="800" dirty="0"/>
          </a:p>
          <a:p>
            <a:pPr marL="60325" indent="-60325"/>
            <a:endParaRPr lang="en-US" sz="800" dirty="0"/>
          </a:p>
          <a:p>
            <a:pPr marL="60325" indent="-60325"/>
            <a:endParaRPr lang="en-US" sz="800" dirty="0"/>
          </a:p>
          <a:p>
            <a:pPr marL="60325" indent="-60325"/>
            <a:endParaRPr lang="en-US" sz="800" dirty="0">
              <a:solidFill>
                <a:schemeClr val="tx2"/>
              </a:solidFill>
            </a:endParaRPr>
          </a:p>
          <a:p>
            <a:pPr marL="60325" indent="-60325"/>
            <a:endParaRPr lang="en-US" sz="1100" b="1" kern="0" dirty="0">
              <a:solidFill>
                <a:schemeClr val="tx1">
                  <a:lumMod val="65000"/>
                  <a:lumOff val="35000"/>
                </a:schemeClr>
              </a:solidFill>
            </a:endParaRPr>
          </a:p>
        </p:txBody>
      </p:sp>
    </p:spTree>
    <p:extLst>
      <p:ext uri="{BB962C8B-B14F-4D97-AF65-F5344CB8AC3E}">
        <p14:creationId xmlns:p14="http://schemas.microsoft.com/office/powerpoint/2010/main" val="12781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298A1EEE-26DE-E44A-9DB4-1C5CB66EF194}"/>
              </a:ext>
            </a:extLst>
          </p:cNvPr>
          <p:cNvCxnSpPr>
            <a:cxnSpLocks/>
          </p:cNvCxnSpPr>
          <p:nvPr/>
        </p:nvCxnSpPr>
        <p:spPr>
          <a:xfrm>
            <a:off x="1758643" y="960678"/>
            <a:ext cx="4663440" cy="0"/>
          </a:xfrm>
          <a:prstGeom prst="line">
            <a:avLst/>
          </a:prstGeom>
          <a:ln w="9525" cmpd="sng">
            <a:solidFill>
              <a:schemeClr val="bg1">
                <a:lumMod val="6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8417379" cy="390748"/>
          </a:xfrm>
        </p:spPr>
        <p:txBody>
          <a:bodyPr/>
          <a:lstStyle/>
          <a:p>
            <a:r>
              <a:rPr lang="en-US" sz="2100" dirty="0"/>
              <a:t>Enabling Harmony: track sprint activities &amp; dependencies</a:t>
            </a:r>
            <a:endParaRPr lang="en-US" sz="2100" b="0" dirty="0">
              <a:solidFill>
                <a:schemeClr val="tx1">
                  <a:lumMod val="50000"/>
                  <a:lumOff val="50000"/>
                </a:schemeClr>
              </a:solidFill>
              <a:latin typeface="Avenir Next" charset="0"/>
              <a:cs typeface="Avenir Next" charset="0"/>
            </a:endParaRPr>
          </a:p>
        </p:txBody>
      </p:sp>
      <p:graphicFrame>
        <p:nvGraphicFramePr>
          <p:cNvPr id="15" name="Table 14">
            <a:extLst>
              <a:ext uri="{FF2B5EF4-FFF2-40B4-BE49-F238E27FC236}">
                <a16:creationId xmlns:a16="http://schemas.microsoft.com/office/drawing/2014/main" id="{4F50082E-9421-3244-BA8C-375D26BE39A9}"/>
              </a:ext>
            </a:extLst>
          </p:cNvPr>
          <p:cNvGraphicFramePr>
            <a:graphicFrameLocks noGrp="1"/>
          </p:cNvGraphicFramePr>
          <p:nvPr/>
        </p:nvGraphicFramePr>
        <p:xfrm>
          <a:off x="606343" y="1109380"/>
          <a:ext cx="8417379" cy="4056492"/>
        </p:xfrm>
        <a:graphic>
          <a:graphicData uri="http://schemas.openxmlformats.org/drawingml/2006/table">
            <a:tbl>
              <a:tblPr firstRow="1" bandRow="1">
                <a:effectLst/>
                <a:tableStyleId>{2D5ABB26-0587-4C30-8999-92F81FD0307C}</a:tableStyleId>
              </a:tblPr>
              <a:tblGrid>
                <a:gridCol w="1068078">
                  <a:extLst>
                    <a:ext uri="{9D8B030D-6E8A-4147-A177-3AD203B41FA5}">
                      <a16:colId xmlns:a16="http://schemas.microsoft.com/office/drawing/2014/main" val="20000"/>
                    </a:ext>
                  </a:extLst>
                </a:gridCol>
                <a:gridCol w="1107580">
                  <a:extLst>
                    <a:ext uri="{9D8B030D-6E8A-4147-A177-3AD203B41FA5}">
                      <a16:colId xmlns:a16="http://schemas.microsoft.com/office/drawing/2014/main" val="20001"/>
                    </a:ext>
                  </a:extLst>
                </a:gridCol>
                <a:gridCol w="1265833">
                  <a:extLst>
                    <a:ext uri="{9D8B030D-6E8A-4147-A177-3AD203B41FA5}">
                      <a16:colId xmlns:a16="http://schemas.microsoft.com/office/drawing/2014/main" val="1177807697"/>
                    </a:ext>
                  </a:extLst>
                </a:gridCol>
                <a:gridCol w="1243972">
                  <a:extLst>
                    <a:ext uri="{9D8B030D-6E8A-4147-A177-3AD203B41FA5}">
                      <a16:colId xmlns:a16="http://schemas.microsoft.com/office/drawing/2014/main" val="20002"/>
                    </a:ext>
                  </a:extLst>
                </a:gridCol>
                <a:gridCol w="1243972">
                  <a:extLst>
                    <a:ext uri="{9D8B030D-6E8A-4147-A177-3AD203B41FA5}">
                      <a16:colId xmlns:a16="http://schemas.microsoft.com/office/drawing/2014/main" val="2506494377"/>
                    </a:ext>
                  </a:extLst>
                </a:gridCol>
                <a:gridCol w="1243972">
                  <a:extLst>
                    <a:ext uri="{9D8B030D-6E8A-4147-A177-3AD203B41FA5}">
                      <a16:colId xmlns:a16="http://schemas.microsoft.com/office/drawing/2014/main" val="413517031"/>
                    </a:ext>
                  </a:extLst>
                </a:gridCol>
                <a:gridCol w="1243972">
                  <a:extLst>
                    <a:ext uri="{9D8B030D-6E8A-4147-A177-3AD203B41FA5}">
                      <a16:colId xmlns:a16="http://schemas.microsoft.com/office/drawing/2014/main" val="4284082309"/>
                    </a:ext>
                  </a:extLst>
                </a:gridCol>
              </a:tblGrid>
              <a:tr h="443596">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i="0" dirty="0">
                          <a:solidFill>
                            <a:schemeClr val="tx1"/>
                          </a:solidFill>
                          <a:latin typeface="Arial" panose="020B0604020202020204" pitchFamily="34" charset="0"/>
                          <a:cs typeface="Arial" panose="020B0604020202020204" pitchFamily="34" charset="0"/>
                        </a:rPr>
                        <a:t>Sprint 1</a:t>
                      </a:r>
                    </a:p>
                  </a:txBody>
                  <a:tcPr marB="91440">
                    <a:lnL w="12700" cap="flat" cmpd="sng" algn="ctr">
                      <a:noFill/>
                      <a:prstDash val="solid"/>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dirty="0">
                          <a:solidFill>
                            <a:schemeClr val="tx1"/>
                          </a:solidFill>
                          <a:latin typeface="Arial" panose="020B0604020202020204" pitchFamily="34" charset="0"/>
                          <a:cs typeface="Arial" panose="020B0604020202020204" pitchFamily="34" charset="0"/>
                        </a:rPr>
                        <a:t>Sprint 2</a:t>
                      </a:r>
                      <a:endParaRPr lang="en-US" sz="1000" b="1" dirty="0">
                        <a:solidFill>
                          <a:schemeClr val="tx1"/>
                        </a:solidFill>
                        <a:latin typeface="Arial" panose="020B0604020202020204" pitchFamily="34" charset="0"/>
                        <a:cs typeface="Arial" panose="020B0604020202020204" pitchFamily="34" charset="0"/>
                      </a:endParaRP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dirty="0">
                          <a:solidFill>
                            <a:schemeClr val="tx1"/>
                          </a:solidFill>
                          <a:latin typeface="Arial" panose="020B0604020202020204" pitchFamily="34" charset="0"/>
                          <a:cs typeface="Arial" panose="020B0604020202020204" pitchFamily="34" charset="0"/>
                        </a:rPr>
                        <a:t>Sprint 3</a:t>
                      </a:r>
                    </a:p>
                    <a:p>
                      <a:pPr marL="0" marR="0" lvl="0" indent="0" algn="l" defTabSz="457200" rtl="0" eaLnBrk="1" fontAlgn="auto" latinLnBrk="0" hangingPunct="1">
                        <a:lnSpc>
                          <a:spcPct val="90000"/>
                        </a:lnSpc>
                        <a:spcBef>
                          <a:spcPts val="0"/>
                        </a:spcBef>
                        <a:spcAft>
                          <a:spcPts val="300"/>
                        </a:spcAft>
                        <a:buClrTx/>
                        <a:buSzTx/>
                        <a:buFontTx/>
                        <a:buNone/>
                        <a:tabLst/>
                        <a:defRPr/>
                      </a:pPr>
                      <a:endParaRPr lang="en-US" sz="800" b="0" i="0" dirty="0">
                        <a:solidFill>
                          <a:schemeClr val="tx1"/>
                        </a:solidFill>
                        <a:latin typeface="Arial" panose="020B0604020202020204" pitchFamily="34" charset="0"/>
                        <a:cs typeface="Arial" panose="020B0604020202020204" pitchFamily="34" charset="0"/>
                      </a:endParaRP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baseline="0" dirty="0">
                          <a:solidFill>
                            <a:schemeClr val="tx1"/>
                          </a:solidFill>
                          <a:latin typeface="Arial" panose="020B0604020202020204" pitchFamily="34" charset="0"/>
                          <a:cs typeface="Arial" panose="020B0604020202020204" pitchFamily="34" charset="0"/>
                        </a:rPr>
                        <a:t>Sprint 4</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baseline="0" dirty="0">
                          <a:solidFill>
                            <a:schemeClr val="tx1"/>
                          </a:solidFill>
                          <a:latin typeface="Arial" panose="020B0604020202020204" pitchFamily="34" charset="0"/>
                          <a:cs typeface="Arial" panose="020B0604020202020204" pitchFamily="34" charset="0"/>
                        </a:rPr>
                        <a:t>Sprint 5</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baseline="0" dirty="0">
                          <a:solidFill>
                            <a:schemeClr val="tx1"/>
                          </a:solidFill>
                          <a:latin typeface="Arial" panose="020B0604020202020204" pitchFamily="34" charset="0"/>
                          <a:cs typeface="Arial" panose="020B0604020202020204" pitchFamily="34" charset="0"/>
                        </a:rPr>
                        <a:t>Sprint 6</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baseline="0" dirty="0">
                          <a:solidFill>
                            <a:schemeClr val="tx1"/>
                          </a:solidFill>
                          <a:latin typeface="Arial" panose="020B0604020202020204" pitchFamily="34" charset="0"/>
                          <a:cs typeface="Arial" panose="020B0604020202020204" pitchFamily="34" charset="0"/>
                        </a:rPr>
                        <a:t>Sprint 7</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49655">
                <a:tc>
                  <a:txBody>
                    <a:bodyPr/>
                    <a:lstStyle/>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Full team onboarding</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System design</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Team environment setup</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Discuss with Product Owner and prioritize requirements</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Firm up Sprints and timelines, POD teams</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Create Backlog items for Sprint 1</a:t>
                      </a: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Unifying  Customer Data,&amp; Setting up Search &amp; Filter Index</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Setting up Relationships, &amp; Activities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OMS : D365 F&amp;O Configuration Build - Domain API - CDI, CPM </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CI Data Ingestion- CDI, CPM</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CI Profile Unification-CDI, CPM</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Domain API - IC+, </a:t>
                      </a:r>
                      <a:r>
                        <a:rPr lang="en-US" sz="700" kern="1200" dirty="0" err="1">
                          <a:solidFill>
                            <a:schemeClr val="dk1"/>
                          </a:solidFill>
                          <a:latin typeface="Arial" panose="020B0604020202020204" pitchFamily="34" charset="0"/>
                          <a:ea typeface="+mn-ea"/>
                          <a:cs typeface="Arial" panose="020B0604020202020204" pitchFamily="34" charset="0"/>
                        </a:rPr>
                        <a:t>OneWalgreens</a:t>
                      </a: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Data Ingestion  CI : IC+, </a:t>
                      </a:r>
                      <a:r>
                        <a:rPr lang="en-US" sz="700" kern="1200" dirty="0" err="1">
                          <a:solidFill>
                            <a:schemeClr val="dk1"/>
                          </a:solidFill>
                          <a:latin typeface="Arial" panose="020B0604020202020204" pitchFamily="34" charset="0"/>
                          <a:ea typeface="+mn-ea"/>
                          <a:cs typeface="Arial" panose="020B0604020202020204" pitchFamily="34" charset="0"/>
                        </a:rPr>
                        <a:t>OneWalgreens</a:t>
                      </a: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Profile Unification CDI, CPM</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OMS : D365 F&amp;O - Item &amp; Sub-Master and Sales Order Setup </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Outbound, Unified Profile, OMS: D365 F&amp;O : Develop Integration with inbound and outbound</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Service Bus – Topic creation for OMS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Create Unified Profile API</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CI Measures/Segments Configuration (Set 1)</a:t>
                      </a:r>
                    </a:p>
                    <a:p>
                      <a:pPr marL="137160" indent="-137160">
                        <a:spcAft>
                          <a:spcPts val="150"/>
                        </a:spcAft>
                        <a:buAutoNum type="arabicPeriod"/>
                      </a:pPr>
                      <a:endParaRPr lang="en-US" sz="700" dirty="0">
                        <a:solidFill>
                          <a:schemeClr val="tx1">
                            <a:lumMod val="50000"/>
                            <a:lumOff val="50000"/>
                          </a:schemeClr>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Data Access for Downstream Apps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Domain API - RT API for Harmony</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CI Outbound Integration </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CI Measures/Segments (Set 2)</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Activities, Segment, Export, Refresh, D365 : Sales Order Lookup API , D365 - Data Sync</a:t>
                      </a:r>
                    </a:p>
                    <a:p>
                      <a:pPr marL="137160" indent="-137160">
                        <a:spcAft>
                          <a:spcPts val="150"/>
                        </a:spcAft>
                        <a:buAutoNum type="arabicPeriod"/>
                      </a:pPr>
                      <a:endParaRPr lang="en-US" sz="700" dirty="0">
                        <a:solidFill>
                          <a:schemeClr val="tx1">
                            <a:lumMod val="50000"/>
                            <a:lumOff val="50000"/>
                          </a:schemeClr>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Regression Testing</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Perform upstream to Domain to CI/OMS system flow</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Validate failure scenarios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Performance Testing with production/near production volumes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UAT Support</a:t>
                      </a:r>
                    </a:p>
                    <a:p>
                      <a:pPr marL="137160" indent="-137160">
                        <a:spcAft>
                          <a:spcPts val="150"/>
                        </a:spcAft>
                        <a:buAutoNum type="arabicPeriod"/>
                      </a:pPr>
                      <a:endParaRPr lang="en-US" sz="700" dirty="0">
                        <a:solidFill>
                          <a:schemeClr val="tx1">
                            <a:lumMod val="50000"/>
                            <a:lumOff val="50000"/>
                          </a:schemeClr>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GO – Live</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Production rollout Planning</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Production Deployment  ( through CI/CD Pipeline) and Initial Data Load to CI </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Hyper Care Support</a:t>
                      </a:r>
                    </a:p>
                    <a:p>
                      <a:pPr marL="137160" indent="-137160">
                        <a:spcAft>
                          <a:spcPts val="150"/>
                        </a:spcAft>
                        <a:buAutoNum type="arabicPeriod"/>
                      </a:pPr>
                      <a:endParaRPr lang="en-US" sz="700" dirty="0">
                        <a:solidFill>
                          <a:schemeClr val="tx1">
                            <a:lumMod val="50000"/>
                            <a:lumOff val="50000"/>
                          </a:schemeClr>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4691501"/>
                  </a:ext>
                </a:extLst>
              </a:tr>
              <a:tr h="1549655">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Environment access for developers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Guiding Principles about the Data Schema for Customers, Transactions an Attributes</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endParaRPr lang="en-US" sz="700" dirty="0">
                        <a:solidFill>
                          <a:schemeClr val="bg1">
                            <a:lumMod val="50000"/>
                          </a:schemeClr>
                        </a:solidFill>
                        <a:latin typeface="Arial" panose="020B0604020202020204" pitchFamily="34" charset="0"/>
                        <a:cs typeface="Arial" panose="020B0604020202020204" pitchFamily="34" charset="0"/>
                      </a:endParaRP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20650" indent="-60325"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CDI, CPM – </a:t>
                      </a:r>
                      <a:r>
                        <a:rPr lang="en-US" sz="700" kern="1200" dirty="0" err="1">
                          <a:solidFill>
                            <a:schemeClr val="dk1"/>
                          </a:solidFill>
                          <a:latin typeface="Arial" panose="020B0604020202020204" pitchFamily="34" charset="0"/>
                          <a:ea typeface="+mn-ea"/>
                          <a:cs typeface="Arial" panose="020B0604020202020204" pitchFamily="34" charset="0"/>
                        </a:rPr>
                        <a:t>eAPI</a:t>
                      </a:r>
                      <a:r>
                        <a:rPr lang="en-US" sz="700" kern="1200" dirty="0">
                          <a:solidFill>
                            <a:schemeClr val="dk1"/>
                          </a:solidFill>
                          <a:latin typeface="Arial" panose="020B0604020202020204" pitchFamily="34" charset="0"/>
                          <a:ea typeface="+mn-ea"/>
                          <a:cs typeface="Arial" panose="020B0604020202020204" pitchFamily="34" charset="0"/>
                        </a:rPr>
                        <a:t> API availability</a:t>
                      </a:r>
                    </a:p>
                    <a:p>
                      <a:pPr marL="120650" indent="-60325"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Conceptual Data Model for CI</a:t>
                      </a:r>
                    </a:p>
                    <a:p>
                      <a:pPr marL="120650" indent="-60325"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Availability of Source Data - CDI, CPM</a:t>
                      </a:r>
                    </a:p>
                    <a:p>
                      <a:pPr marL="120650" marR="0" lvl="0" indent="-60325" algn="l" defTabSz="914400" rtl="0" eaLnBrk="1" fontAlgn="auto" latinLnBrk="0" hangingPunct="1">
                        <a:lnSpc>
                          <a:spcPts val="740"/>
                        </a:lnSpc>
                        <a:spcBef>
                          <a:spcPts val="0"/>
                        </a:spcBef>
                        <a:spcAft>
                          <a:spcPts val="30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environments for development &amp; in-sprint testing</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txBody>
                  <a:tcPr marL="27432" marR="27432" marT="91440"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Availability of </a:t>
                      </a:r>
                      <a:r>
                        <a:rPr lang="en-US" sz="700" kern="1200" dirty="0" err="1">
                          <a:solidFill>
                            <a:schemeClr val="dk1"/>
                          </a:solidFill>
                          <a:latin typeface="Arial" panose="020B0604020202020204" pitchFamily="34" charset="0"/>
                          <a:ea typeface="+mn-ea"/>
                          <a:cs typeface="Arial" panose="020B0604020202020204" pitchFamily="34" charset="0"/>
                        </a:rPr>
                        <a:t>OneWalgreens</a:t>
                      </a:r>
                      <a:r>
                        <a:rPr lang="en-US" sz="700" kern="1200" dirty="0">
                          <a:solidFill>
                            <a:schemeClr val="dk1"/>
                          </a:solidFill>
                          <a:latin typeface="Arial" panose="020B0604020202020204" pitchFamily="34" charset="0"/>
                          <a:ea typeface="+mn-ea"/>
                          <a:cs typeface="Arial" panose="020B0604020202020204" pitchFamily="34" charset="0"/>
                        </a:rPr>
                        <a:t>/IC+ </a:t>
                      </a:r>
                      <a:r>
                        <a:rPr lang="en-US" sz="700" kern="1200" dirty="0" err="1">
                          <a:solidFill>
                            <a:schemeClr val="dk1"/>
                          </a:solidFill>
                          <a:latin typeface="Arial" panose="020B0604020202020204" pitchFamily="34" charset="0"/>
                          <a:ea typeface="+mn-ea"/>
                          <a:cs typeface="Arial" panose="020B0604020202020204" pitchFamily="34" charset="0"/>
                        </a:rPr>
                        <a:t>eAPI</a:t>
                      </a:r>
                      <a:r>
                        <a:rPr lang="en-US" sz="700" kern="1200" dirty="0">
                          <a:solidFill>
                            <a:schemeClr val="dk1"/>
                          </a:solidFill>
                          <a:latin typeface="Arial" panose="020B0604020202020204" pitchFamily="34" charset="0"/>
                          <a:ea typeface="+mn-ea"/>
                          <a:cs typeface="Arial" panose="020B0604020202020204" pitchFamily="34" charset="0"/>
                        </a:rPr>
                        <a:t> contract &amp; API readiness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OMS – Service Bus Access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Availability of Source Data -IC+, </a:t>
                      </a:r>
                      <a:r>
                        <a:rPr lang="en-US" sz="700" kern="1200" dirty="0" err="1">
                          <a:solidFill>
                            <a:schemeClr val="dk1"/>
                          </a:solidFill>
                          <a:latin typeface="Arial" panose="020B0604020202020204" pitchFamily="34" charset="0"/>
                          <a:ea typeface="+mn-ea"/>
                          <a:cs typeface="Arial" panose="020B0604020202020204" pitchFamily="34" charset="0"/>
                        </a:rPr>
                        <a:t>OneWalgreens</a:t>
                      </a: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Review and Confirm Test Plan, and test cases.</a:t>
                      </a:r>
                    </a:p>
                    <a:p>
                      <a:pPr marL="63500" marR="0" lvl="0" indent="-63500" algn="l" defTabSz="914400" rtl="0" eaLnBrk="1" fontAlgn="auto" latinLnBrk="0" hangingPunct="1">
                        <a:lnSpc>
                          <a:spcPts val="740"/>
                        </a:lnSpc>
                        <a:spcBef>
                          <a:spcPts val="0"/>
                        </a:spcBef>
                        <a:spcAft>
                          <a:spcPts val="30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environments for development &amp; in-sprint testing</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Segmentation and KPI’s to be configured based Campaign Management </a:t>
                      </a:r>
                    </a:p>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environments for development &amp; in-sprint testing</a:t>
                      </a: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Segment, Activities, KPI – Parameters (based on campaign requirement)</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SIT environment</a:t>
                      </a:r>
                    </a:p>
                    <a:p>
                      <a:pPr marL="63500" marR="0" lvl="0" indent="-63500" algn="l" defTabSz="914400" rtl="0" eaLnBrk="1" fontAlgn="auto" latinLnBrk="0" hangingPunct="1">
                        <a:lnSpc>
                          <a:spcPts val="740"/>
                        </a:lnSpc>
                        <a:spcBef>
                          <a:spcPts val="0"/>
                        </a:spcBef>
                        <a:spcAft>
                          <a:spcPts val="30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environments for development &amp; in-sprint testing</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Coordinate with upstream and downstream systems for User Acceptance Test flows &amp; Sign Off</a:t>
                      </a:r>
                    </a:p>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testing environment</a:t>
                      </a: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Cut Over Plan Signoff</a:t>
                      </a:r>
                    </a:p>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Production Environment, Source System readiness</a:t>
                      </a: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724653"/>
                  </a:ext>
                </a:extLst>
              </a:tr>
            </a:tbl>
          </a:graphicData>
        </a:graphic>
      </p:graphicFrame>
      <p:sp>
        <p:nvSpPr>
          <p:cNvPr id="16" name="TextBox 15">
            <a:extLst>
              <a:ext uri="{FF2B5EF4-FFF2-40B4-BE49-F238E27FC236}">
                <a16:creationId xmlns:a16="http://schemas.microsoft.com/office/drawing/2014/main" id="{747770CD-1294-404C-A7A5-BDD846E78582}"/>
              </a:ext>
            </a:extLst>
          </p:cNvPr>
          <p:cNvSpPr txBox="1"/>
          <p:nvPr/>
        </p:nvSpPr>
        <p:spPr bwMode="auto">
          <a:xfrm rot="16200000">
            <a:off x="-250204" y="2321641"/>
            <a:ext cx="1222433" cy="227755"/>
          </a:xfrm>
          <a:prstGeom prst="rect">
            <a:avLst/>
          </a:prstGeom>
          <a:noFill/>
          <a:ln w="6350">
            <a:noFill/>
            <a:miter lim="800000"/>
            <a:headEnd/>
            <a:tailEnd/>
          </a:ln>
        </p:spPr>
        <p:txBody>
          <a:bodyPr wrap="square" bIns="27432" rtlCol="0" anchor="ctr">
            <a:prstTxWarp prst="textNoShape">
              <a:avLst/>
            </a:prstTxWarp>
            <a:spAutoFit/>
          </a:bodyPr>
          <a:lstStyle/>
          <a:p>
            <a:pPr eaLnBrk="0" hangingPunct="0"/>
            <a:r>
              <a:rPr lang="en-US" sz="1000" b="1" spc="100" dirty="0">
                <a:solidFill>
                  <a:schemeClr val="accent3"/>
                </a:solidFill>
                <a:latin typeface="Arial" panose="020B0604020202020204" pitchFamily="34" charset="0"/>
                <a:ea typeface="Avenir Next" charset="0"/>
                <a:cs typeface="Arial" panose="020B0604020202020204" pitchFamily="34" charset="0"/>
              </a:rPr>
              <a:t>//</a:t>
            </a:r>
            <a:r>
              <a:rPr lang="en-US" sz="1000" b="1" spc="100" dirty="0">
                <a:solidFill>
                  <a:schemeClr val="accent2"/>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ACTIVITIES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sp>
        <p:nvSpPr>
          <p:cNvPr id="29" name="TextBox 28">
            <a:extLst>
              <a:ext uri="{FF2B5EF4-FFF2-40B4-BE49-F238E27FC236}">
                <a16:creationId xmlns:a16="http://schemas.microsoft.com/office/drawing/2014/main" id="{2B8E48C5-4FB9-2645-9771-2D5D049B687C}"/>
              </a:ext>
            </a:extLst>
          </p:cNvPr>
          <p:cNvSpPr txBox="1"/>
          <p:nvPr/>
        </p:nvSpPr>
        <p:spPr bwMode="auto">
          <a:xfrm rot="16200000">
            <a:off x="-394767" y="3997250"/>
            <a:ext cx="1529747" cy="227755"/>
          </a:xfrm>
          <a:prstGeom prst="rect">
            <a:avLst/>
          </a:prstGeom>
          <a:noFill/>
          <a:ln w="6350">
            <a:noFill/>
            <a:miter lim="800000"/>
            <a:headEnd/>
            <a:tailEnd/>
          </a:ln>
        </p:spPr>
        <p:txBody>
          <a:bodyPr wrap="square" bIns="27432" rtlCol="0" anchor="ctr">
            <a:prstTxWarp prst="textNoShape">
              <a:avLst/>
            </a:prstTxWarp>
            <a:spAutoFit/>
          </a:bodyPr>
          <a:lstStyle/>
          <a:p>
            <a:pPr eaLnBrk="0" hangingPunct="0"/>
            <a:r>
              <a:rPr lang="en-US" sz="1000" b="1" spc="100" dirty="0">
                <a:solidFill>
                  <a:schemeClr val="accent3"/>
                </a:solidFill>
                <a:latin typeface="Arial" panose="020B0604020202020204" pitchFamily="34" charset="0"/>
                <a:ea typeface="Avenir Next" charset="0"/>
                <a:cs typeface="Arial" panose="020B0604020202020204" pitchFamily="34" charset="0"/>
              </a:rPr>
              <a:t>//</a:t>
            </a:r>
            <a:r>
              <a:rPr lang="en-US" sz="1000" b="1" spc="100" dirty="0">
                <a:solidFill>
                  <a:schemeClr val="accent2"/>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DEPENDENCIES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sp>
        <p:nvSpPr>
          <p:cNvPr id="3" name="Footer Placeholder 2">
            <a:extLst>
              <a:ext uri="{FF2B5EF4-FFF2-40B4-BE49-F238E27FC236}">
                <a16:creationId xmlns:a16="http://schemas.microsoft.com/office/drawing/2014/main" id="{FD822BAB-1F40-D842-92E1-312550FF013B}"/>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CB89259E-9FCF-5D44-89D8-5C513FD0D084}"/>
              </a:ext>
            </a:extLst>
          </p:cNvPr>
          <p:cNvSpPr>
            <a:spLocks noGrp="1"/>
          </p:cNvSpPr>
          <p:nvPr>
            <p:ph type="sldNum" sz="quarter" idx="13"/>
          </p:nvPr>
        </p:nvSpPr>
        <p:spPr/>
        <p:txBody>
          <a:bodyPr/>
          <a:lstStyle/>
          <a:p>
            <a:fld id="{CDEE2954-54E9-4846-B9AA-9D6731F553AF}" type="slidenum">
              <a:rPr lang="en-US" smtClean="0"/>
              <a:pPr/>
              <a:t>49</a:t>
            </a:fld>
            <a:endParaRPr lang="en-US" dirty="0"/>
          </a:p>
        </p:txBody>
      </p:sp>
      <p:grpSp>
        <p:nvGrpSpPr>
          <p:cNvPr id="5" name="Group 4">
            <a:extLst>
              <a:ext uri="{FF2B5EF4-FFF2-40B4-BE49-F238E27FC236}">
                <a16:creationId xmlns:a16="http://schemas.microsoft.com/office/drawing/2014/main" id="{57109281-1F2A-2B4A-AD39-CE406A7DC4B0}"/>
              </a:ext>
            </a:extLst>
          </p:cNvPr>
          <p:cNvGrpSpPr/>
          <p:nvPr/>
        </p:nvGrpSpPr>
        <p:grpSpPr>
          <a:xfrm>
            <a:off x="703587" y="3209284"/>
            <a:ext cx="8332317" cy="86794"/>
            <a:chOff x="703587" y="3520466"/>
            <a:chExt cx="8332317" cy="86794"/>
          </a:xfrm>
          <a:solidFill>
            <a:schemeClr val="accent3"/>
          </a:solidFill>
        </p:grpSpPr>
        <p:grpSp>
          <p:nvGrpSpPr>
            <p:cNvPr id="2" name="Group 1">
              <a:extLst>
                <a:ext uri="{FF2B5EF4-FFF2-40B4-BE49-F238E27FC236}">
                  <a16:creationId xmlns:a16="http://schemas.microsoft.com/office/drawing/2014/main" id="{55F18029-6C34-6C44-9A9F-EF1FBC5E76BF}"/>
                </a:ext>
              </a:extLst>
            </p:cNvPr>
            <p:cNvGrpSpPr/>
            <p:nvPr/>
          </p:nvGrpSpPr>
          <p:grpSpPr>
            <a:xfrm>
              <a:off x="703587" y="3523295"/>
              <a:ext cx="4619885" cy="83965"/>
              <a:chOff x="1133353" y="3042795"/>
              <a:chExt cx="4619885" cy="83965"/>
            </a:xfrm>
            <a:grpFill/>
          </p:grpSpPr>
          <p:cxnSp>
            <p:nvCxnSpPr>
              <p:cNvPr id="26" name="Straight Connector 25">
                <a:extLst>
                  <a:ext uri="{FF2B5EF4-FFF2-40B4-BE49-F238E27FC236}">
                    <a16:creationId xmlns:a16="http://schemas.microsoft.com/office/drawing/2014/main" id="{C6E2FF3B-F1D4-F745-BB94-349EA59D47B6}"/>
                  </a:ext>
                </a:extLst>
              </p:cNvPr>
              <p:cNvCxnSpPr/>
              <p:nvPr/>
            </p:nvCxnSpPr>
            <p:spPr>
              <a:xfrm>
                <a:off x="4574159" y="3088708"/>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sp>
            <p:nvSpPr>
              <p:cNvPr id="27" name="Isosceles Triangle 81">
                <a:extLst>
                  <a:ext uri="{FF2B5EF4-FFF2-40B4-BE49-F238E27FC236}">
                    <a16:creationId xmlns:a16="http://schemas.microsoft.com/office/drawing/2014/main" id="{01FA32D0-DF78-584E-B755-473E67FF7497}"/>
                  </a:ext>
                </a:extLst>
              </p:cNvPr>
              <p:cNvSpPr/>
              <p:nvPr/>
            </p:nvSpPr>
            <p:spPr>
              <a:xfrm rot="5400000">
                <a:off x="2023037" y="3048371"/>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Isosceles Triangle 82">
                <a:extLst>
                  <a:ext uri="{FF2B5EF4-FFF2-40B4-BE49-F238E27FC236}">
                    <a16:creationId xmlns:a16="http://schemas.microsoft.com/office/drawing/2014/main" id="{04E25343-79F5-AD45-A4BC-DD7DA5F3A2CF}"/>
                  </a:ext>
                </a:extLst>
              </p:cNvPr>
              <p:cNvSpPr/>
              <p:nvPr/>
            </p:nvSpPr>
            <p:spPr>
              <a:xfrm rot="5400000">
                <a:off x="3192206" y="3048372"/>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Isosceles Triangle 82">
                <a:extLst>
                  <a:ext uri="{FF2B5EF4-FFF2-40B4-BE49-F238E27FC236}">
                    <a16:creationId xmlns:a16="http://schemas.microsoft.com/office/drawing/2014/main" id="{E8D0E9C6-4833-A049-97E7-CF53A1464576}"/>
                  </a:ext>
                </a:extLst>
              </p:cNvPr>
              <p:cNvSpPr/>
              <p:nvPr/>
            </p:nvSpPr>
            <p:spPr>
              <a:xfrm rot="5400000">
                <a:off x="5677957" y="3051478"/>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4" name="Straight Connector 13">
                <a:extLst>
                  <a:ext uri="{FF2B5EF4-FFF2-40B4-BE49-F238E27FC236}">
                    <a16:creationId xmlns:a16="http://schemas.microsoft.com/office/drawing/2014/main" id="{D06CEB4E-512F-B942-847E-F629DF368EE1}"/>
                  </a:ext>
                </a:extLst>
              </p:cNvPr>
              <p:cNvCxnSpPr/>
              <p:nvPr/>
            </p:nvCxnSpPr>
            <p:spPr>
              <a:xfrm>
                <a:off x="3298352" y="3086730"/>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5AA2E40-A0DB-5D4D-BFD2-0D58D732CFA7}"/>
                  </a:ext>
                </a:extLst>
              </p:cNvPr>
              <p:cNvCxnSpPr/>
              <p:nvPr/>
            </p:nvCxnSpPr>
            <p:spPr>
              <a:xfrm>
                <a:off x="2188410" y="3084751"/>
                <a:ext cx="100584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C250827-9ED6-C447-B420-99F47CEF74AD}"/>
                  </a:ext>
                </a:extLst>
              </p:cNvPr>
              <p:cNvCxnSpPr/>
              <p:nvPr/>
            </p:nvCxnSpPr>
            <p:spPr>
              <a:xfrm>
                <a:off x="1133353" y="3082772"/>
                <a:ext cx="82296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grpSp>
        <p:sp>
          <p:nvSpPr>
            <p:cNvPr id="19" name="Isosceles Triangle 82">
              <a:extLst>
                <a:ext uri="{FF2B5EF4-FFF2-40B4-BE49-F238E27FC236}">
                  <a16:creationId xmlns:a16="http://schemas.microsoft.com/office/drawing/2014/main" id="{B376898C-D79D-2F47-8E7A-97429C1C3292}"/>
                </a:ext>
              </a:extLst>
            </p:cNvPr>
            <p:cNvSpPr/>
            <p:nvPr/>
          </p:nvSpPr>
          <p:spPr>
            <a:xfrm rot="5400000">
              <a:off x="4008671" y="3531978"/>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0" name="Straight Connector 19">
              <a:extLst>
                <a:ext uri="{FF2B5EF4-FFF2-40B4-BE49-F238E27FC236}">
                  <a16:creationId xmlns:a16="http://schemas.microsoft.com/office/drawing/2014/main" id="{AA405EFD-3195-474F-A653-D154419AC3D1}"/>
                </a:ext>
              </a:extLst>
            </p:cNvPr>
            <p:cNvCxnSpPr/>
            <p:nvPr/>
          </p:nvCxnSpPr>
          <p:spPr>
            <a:xfrm>
              <a:off x="5396007" y="3566101"/>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sp>
          <p:nvSpPr>
            <p:cNvPr id="21" name="Isosceles Triangle 82">
              <a:extLst>
                <a:ext uri="{FF2B5EF4-FFF2-40B4-BE49-F238E27FC236}">
                  <a16:creationId xmlns:a16="http://schemas.microsoft.com/office/drawing/2014/main" id="{CD8DF58B-5EAF-0245-A079-D670AE404211}"/>
                </a:ext>
              </a:extLst>
            </p:cNvPr>
            <p:cNvSpPr/>
            <p:nvPr/>
          </p:nvSpPr>
          <p:spPr>
            <a:xfrm rot="5400000">
              <a:off x="6499805" y="3528871"/>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2" name="Straight Connector 21">
              <a:extLst>
                <a:ext uri="{FF2B5EF4-FFF2-40B4-BE49-F238E27FC236}">
                  <a16:creationId xmlns:a16="http://schemas.microsoft.com/office/drawing/2014/main" id="{F6C5C00B-14A8-8B41-B019-1945D5B80536}"/>
                </a:ext>
              </a:extLst>
            </p:cNvPr>
            <p:cNvCxnSpPr/>
            <p:nvPr/>
          </p:nvCxnSpPr>
          <p:spPr>
            <a:xfrm>
              <a:off x="6625478" y="3566100"/>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sp>
          <p:nvSpPr>
            <p:cNvPr id="23" name="Isosceles Triangle 82">
              <a:extLst>
                <a:ext uri="{FF2B5EF4-FFF2-40B4-BE49-F238E27FC236}">
                  <a16:creationId xmlns:a16="http://schemas.microsoft.com/office/drawing/2014/main" id="{C57BC61A-215B-3547-9E64-8DB45536E199}"/>
                </a:ext>
              </a:extLst>
            </p:cNvPr>
            <p:cNvSpPr/>
            <p:nvPr/>
          </p:nvSpPr>
          <p:spPr>
            <a:xfrm rot="5400000">
              <a:off x="7729276" y="3528870"/>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4" name="Straight Connector 23">
              <a:extLst>
                <a:ext uri="{FF2B5EF4-FFF2-40B4-BE49-F238E27FC236}">
                  <a16:creationId xmlns:a16="http://schemas.microsoft.com/office/drawing/2014/main" id="{C99EEBF6-90DE-1949-8C4E-69D8195419E3}"/>
                </a:ext>
              </a:extLst>
            </p:cNvPr>
            <p:cNvCxnSpPr/>
            <p:nvPr/>
          </p:nvCxnSpPr>
          <p:spPr>
            <a:xfrm>
              <a:off x="7856825" y="3563272"/>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sp>
          <p:nvSpPr>
            <p:cNvPr id="31" name="Isosceles Triangle 82">
              <a:extLst>
                <a:ext uri="{FF2B5EF4-FFF2-40B4-BE49-F238E27FC236}">
                  <a16:creationId xmlns:a16="http://schemas.microsoft.com/office/drawing/2014/main" id="{ABAB9B06-4F8D-C14F-880D-118433133381}"/>
                </a:ext>
              </a:extLst>
            </p:cNvPr>
            <p:cNvSpPr/>
            <p:nvPr/>
          </p:nvSpPr>
          <p:spPr>
            <a:xfrm rot="5400000">
              <a:off x="8960623" y="3526042"/>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6" name="Rectangle 5">
            <a:extLst>
              <a:ext uri="{FF2B5EF4-FFF2-40B4-BE49-F238E27FC236}">
                <a16:creationId xmlns:a16="http://schemas.microsoft.com/office/drawing/2014/main" id="{A5B8AD5F-2DC0-C748-8C2C-CEE70ECB22A2}"/>
              </a:ext>
            </a:extLst>
          </p:cNvPr>
          <p:cNvSpPr/>
          <p:nvPr/>
        </p:nvSpPr>
        <p:spPr>
          <a:xfrm>
            <a:off x="594160" y="823148"/>
            <a:ext cx="930063" cy="286232"/>
          </a:xfrm>
          <a:prstGeom prst="rect">
            <a:avLst/>
          </a:prstGeom>
        </p:spPr>
        <p:txBody>
          <a:bodyPr wrap="none">
            <a:spAutoFit/>
          </a:bodyPr>
          <a:lstStyle/>
          <a:p>
            <a:pPr defTabSz="457200">
              <a:lnSpc>
                <a:spcPct val="90000"/>
              </a:lnSpc>
              <a:spcAft>
                <a:spcPts val="300"/>
              </a:spcAft>
              <a:defRPr/>
            </a:pPr>
            <a:r>
              <a:rPr lang="en-US" sz="1400" b="1" dirty="0">
                <a:latin typeface="Arial" panose="020B0604020202020204" pitchFamily="34" charset="0"/>
                <a:cs typeface="Arial" panose="020B0604020202020204" pitchFamily="34" charset="0"/>
              </a:rPr>
              <a:t>Onboard</a:t>
            </a:r>
          </a:p>
        </p:txBody>
      </p:sp>
      <p:sp>
        <p:nvSpPr>
          <p:cNvPr id="32" name="Rectangle 31">
            <a:extLst>
              <a:ext uri="{FF2B5EF4-FFF2-40B4-BE49-F238E27FC236}">
                <a16:creationId xmlns:a16="http://schemas.microsoft.com/office/drawing/2014/main" id="{DEEE3D8F-60D7-E445-A2FF-146822859D9D}"/>
              </a:ext>
            </a:extLst>
          </p:cNvPr>
          <p:cNvSpPr/>
          <p:nvPr/>
        </p:nvSpPr>
        <p:spPr>
          <a:xfrm>
            <a:off x="3357851" y="823148"/>
            <a:ext cx="1130438" cy="286232"/>
          </a:xfrm>
          <a:prstGeom prst="rect">
            <a:avLst/>
          </a:prstGeom>
          <a:solidFill>
            <a:schemeClr val="bg1"/>
          </a:solidFill>
        </p:spPr>
        <p:txBody>
          <a:bodyPr wrap="none">
            <a:spAutoFit/>
          </a:bodyPr>
          <a:lstStyle/>
          <a:p>
            <a:pPr defTabSz="457200">
              <a:lnSpc>
                <a:spcPct val="90000"/>
              </a:lnSpc>
              <a:spcAft>
                <a:spcPts val="300"/>
              </a:spcAft>
              <a:defRPr/>
            </a:pPr>
            <a:r>
              <a:rPr lang="en-US" sz="1400" b="1" dirty="0">
                <a:latin typeface="Arial" panose="020B0604020202020204" pitchFamily="34" charset="0"/>
                <a:cs typeface="Arial" panose="020B0604020202020204" pitchFamily="34" charset="0"/>
              </a:rPr>
              <a:t>Build &amp; QA</a:t>
            </a:r>
          </a:p>
        </p:txBody>
      </p:sp>
      <p:sp>
        <p:nvSpPr>
          <p:cNvPr id="33" name="Rectangle 32">
            <a:extLst>
              <a:ext uri="{FF2B5EF4-FFF2-40B4-BE49-F238E27FC236}">
                <a16:creationId xmlns:a16="http://schemas.microsoft.com/office/drawing/2014/main" id="{E07E9135-D17B-BB4D-B304-E832DCDA9D52}"/>
              </a:ext>
            </a:extLst>
          </p:cNvPr>
          <p:cNvSpPr/>
          <p:nvPr/>
        </p:nvSpPr>
        <p:spPr>
          <a:xfrm>
            <a:off x="6528009" y="823148"/>
            <a:ext cx="1069524" cy="286232"/>
          </a:xfrm>
          <a:prstGeom prst="rect">
            <a:avLst/>
          </a:prstGeom>
        </p:spPr>
        <p:txBody>
          <a:bodyPr wrap="none">
            <a:spAutoFit/>
          </a:bodyPr>
          <a:lstStyle/>
          <a:p>
            <a:pPr defTabSz="457200">
              <a:lnSpc>
                <a:spcPct val="90000"/>
              </a:lnSpc>
              <a:spcAft>
                <a:spcPts val="300"/>
              </a:spcAft>
              <a:defRPr/>
            </a:pPr>
            <a:r>
              <a:rPr lang="en-US" sz="1400" b="1" dirty="0">
                <a:latin typeface="Arial" panose="020B0604020202020204" pitchFamily="34" charset="0"/>
                <a:cs typeface="Arial" panose="020B0604020202020204" pitchFamily="34" charset="0"/>
              </a:rPr>
              <a:t>Hardening</a:t>
            </a:r>
          </a:p>
        </p:txBody>
      </p:sp>
      <p:sp>
        <p:nvSpPr>
          <p:cNvPr id="34" name="Rectangle 33">
            <a:extLst>
              <a:ext uri="{FF2B5EF4-FFF2-40B4-BE49-F238E27FC236}">
                <a16:creationId xmlns:a16="http://schemas.microsoft.com/office/drawing/2014/main" id="{02E90E46-336F-D746-819F-1FFE9118C899}"/>
              </a:ext>
            </a:extLst>
          </p:cNvPr>
          <p:cNvSpPr/>
          <p:nvPr/>
        </p:nvSpPr>
        <p:spPr>
          <a:xfrm>
            <a:off x="7751952" y="826443"/>
            <a:ext cx="840295" cy="286232"/>
          </a:xfrm>
          <a:prstGeom prst="rect">
            <a:avLst/>
          </a:prstGeom>
        </p:spPr>
        <p:txBody>
          <a:bodyPr wrap="none">
            <a:spAutoFit/>
          </a:bodyPr>
          <a:lstStyle/>
          <a:p>
            <a:pPr defTabSz="457200">
              <a:lnSpc>
                <a:spcPct val="90000"/>
              </a:lnSpc>
              <a:spcAft>
                <a:spcPts val="300"/>
              </a:spcAft>
              <a:defRPr/>
            </a:pPr>
            <a:r>
              <a:rPr lang="en-US" sz="1400" b="1" dirty="0">
                <a:latin typeface="Arial" panose="020B0604020202020204" pitchFamily="34" charset="0"/>
                <a:cs typeface="Arial" panose="020B0604020202020204" pitchFamily="34" charset="0"/>
              </a:rPr>
              <a:t>Go Live</a:t>
            </a:r>
          </a:p>
        </p:txBody>
      </p:sp>
      <p:cxnSp>
        <p:nvCxnSpPr>
          <p:cNvPr id="35" name="Straight Connector 34">
            <a:extLst>
              <a:ext uri="{FF2B5EF4-FFF2-40B4-BE49-F238E27FC236}">
                <a16:creationId xmlns:a16="http://schemas.microsoft.com/office/drawing/2014/main" id="{3084EE4D-1D60-0F46-AD04-A6D5D56EC119}"/>
              </a:ext>
            </a:extLst>
          </p:cNvPr>
          <p:cNvCxnSpPr>
            <a:cxnSpLocks/>
          </p:cNvCxnSpPr>
          <p:nvPr/>
        </p:nvCxnSpPr>
        <p:spPr>
          <a:xfrm>
            <a:off x="1438974" y="960678"/>
            <a:ext cx="229579" cy="0"/>
          </a:xfrm>
          <a:prstGeom prst="line">
            <a:avLst/>
          </a:prstGeom>
          <a:ln w="9525" cmpd="sng">
            <a:solidFill>
              <a:schemeClr val="bg1">
                <a:lumMod val="6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B8968DE-6DC1-784E-BADD-2A251DDEB307}"/>
              </a:ext>
            </a:extLst>
          </p:cNvPr>
          <p:cNvCxnSpPr>
            <a:cxnSpLocks/>
          </p:cNvCxnSpPr>
          <p:nvPr/>
        </p:nvCxnSpPr>
        <p:spPr>
          <a:xfrm>
            <a:off x="7505273" y="974273"/>
            <a:ext cx="229579" cy="0"/>
          </a:xfrm>
          <a:prstGeom prst="line">
            <a:avLst/>
          </a:prstGeom>
          <a:ln w="9525" cmpd="sng">
            <a:solidFill>
              <a:schemeClr val="bg1">
                <a:lumMod val="6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864DCFB-864C-9B42-86E3-05AA5DB53261}"/>
              </a:ext>
            </a:extLst>
          </p:cNvPr>
          <p:cNvCxnSpPr>
            <a:cxnSpLocks/>
          </p:cNvCxnSpPr>
          <p:nvPr/>
        </p:nvCxnSpPr>
        <p:spPr>
          <a:xfrm>
            <a:off x="8565232" y="969559"/>
            <a:ext cx="229579" cy="0"/>
          </a:xfrm>
          <a:prstGeom prst="line">
            <a:avLst/>
          </a:prstGeom>
          <a:ln w="9525" cmpd="sng">
            <a:solidFill>
              <a:schemeClr val="bg1">
                <a:lumMod val="6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571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766" y="1177684"/>
            <a:ext cx="3153816" cy="1588127"/>
          </a:xfrm>
        </p:spPr>
        <p:txBody>
          <a:bodyPr/>
          <a:lstStyle/>
          <a:p>
            <a:r>
              <a:rPr lang="en-US" dirty="0">
                <a:latin typeface="+mj-lt"/>
              </a:rPr>
              <a:t>What we understand</a:t>
            </a:r>
          </a:p>
        </p:txBody>
      </p:sp>
      <p:sp>
        <p:nvSpPr>
          <p:cNvPr id="3" name="Footer Placeholder 2">
            <a:extLst>
              <a:ext uri="{FF2B5EF4-FFF2-40B4-BE49-F238E27FC236}">
                <a16:creationId xmlns:a16="http://schemas.microsoft.com/office/drawing/2014/main" id="{2EC8F564-C7AF-234C-91B7-342E7C34A696}"/>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E3085ADD-5DEE-3C46-AC7C-08125C4F08CC}"/>
              </a:ext>
            </a:extLst>
          </p:cNvPr>
          <p:cNvSpPr>
            <a:spLocks noGrp="1"/>
          </p:cNvSpPr>
          <p:nvPr>
            <p:ph type="sldNum" sz="quarter" idx="13"/>
          </p:nvPr>
        </p:nvSpPr>
        <p:spPr/>
        <p:txBody>
          <a:bodyPr/>
          <a:lstStyle/>
          <a:p>
            <a:fld id="{CDEE2954-54E9-4846-B9AA-9D6731F553AF}" type="slidenum">
              <a:rPr lang="en-US" smtClean="0"/>
              <a:pPr/>
              <a:t>5</a:t>
            </a:fld>
            <a:endParaRPr lang="en-US"/>
          </a:p>
        </p:txBody>
      </p:sp>
      <p:sp>
        <p:nvSpPr>
          <p:cNvPr id="4" name="Rectangle 3">
            <a:extLst>
              <a:ext uri="{FF2B5EF4-FFF2-40B4-BE49-F238E27FC236}">
                <a16:creationId xmlns:a16="http://schemas.microsoft.com/office/drawing/2014/main" id="{2222A4A4-6378-424D-9D8F-E1A8EA1E4E04}"/>
              </a:ext>
            </a:extLst>
          </p:cNvPr>
          <p:cNvSpPr/>
          <p:nvPr/>
        </p:nvSpPr>
        <p:spPr>
          <a:xfrm>
            <a:off x="414448" y="2611810"/>
            <a:ext cx="580304" cy="56777"/>
          </a:xfrm>
          <a:prstGeom prst="rect">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3" tIns="34286" rIns="68573" bIns="34286" numCol="1" spcCol="0" rtlCol="0" fromWordArt="0" anchor="ctr" anchorCtr="0" forceAA="0" compatLnSpc="1">
            <a:prstTxWarp prst="textNoShape">
              <a:avLst/>
            </a:prstTxWarp>
            <a:noAutofit/>
          </a:bodyPr>
          <a:lstStyle/>
          <a:p>
            <a:pPr algn="ctr"/>
            <a:endParaRPr lang="en-US" sz="1013" dirty="0">
              <a:solidFill>
                <a:srgbClr val="F95547"/>
              </a:solidFill>
              <a:latin typeface="+mj-lt"/>
              <a:cs typeface="Helvetica"/>
            </a:endParaRPr>
          </a:p>
        </p:txBody>
      </p:sp>
      <p:sp>
        <p:nvSpPr>
          <p:cNvPr id="5" name="Title 1"/>
          <p:cNvSpPr txBox="1">
            <a:spLocks/>
          </p:cNvSpPr>
          <p:nvPr/>
        </p:nvSpPr>
        <p:spPr>
          <a:xfrm>
            <a:off x="336809" y="2856744"/>
            <a:ext cx="2862131" cy="992579"/>
          </a:xfrm>
          <a:prstGeom prst="rect">
            <a:avLst/>
          </a:prstGeom>
        </p:spPr>
        <p:txBody>
          <a:bodyPr vert="horz" wrap="square" lIns="68580" tIns="34290" rIns="68580" bIns="3429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pPr>
              <a:lnSpc>
                <a:spcPct val="100000"/>
              </a:lnSpc>
            </a:pPr>
            <a:r>
              <a:rPr lang="en-US" sz="1500" b="0" dirty="0">
                <a:latin typeface="+mj-lt"/>
                <a:ea typeface="Avenir Book" charset="0"/>
                <a:cs typeface="Arial" panose="020B0604020202020204" pitchFamily="34" charset="0"/>
              </a:rPr>
              <a:t>WBA is eager to find a partner to help power Project Fiore as part of its digital CX modernization efforts. </a:t>
            </a:r>
          </a:p>
        </p:txBody>
      </p:sp>
      <p:graphicFrame>
        <p:nvGraphicFramePr>
          <p:cNvPr id="8" name="Table 7">
            <a:extLst>
              <a:ext uri="{FF2B5EF4-FFF2-40B4-BE49-F238E27FC236}">
                <a16:creationId xmlns:a16="http://schemas.microsoft.com/office/drawing/2014/main" id="{A7AA9796-746D-9646-84A2-4318461E22B7}"/>
              </a:ext>
            </a:extLst>
          </p:cNvPr>
          <p:cNvGraphicFramePr>
            <a:graphicFrameLocks noGrp="1"/>
          </p:cNvGraphicFramePr>
          <p:nvPr>
            <p:extLst>
              <p:ext uri="{D42A27DB-BD31-4B8C-83A1-F6EECF244321}">
                <p14:modId xmlns:p14="http://schemas.microsoft.com/office/powerpoint/2010/main" val="3589176495"/>
              </p:ext>
            </p:extLst>
          </p:nvPr>
        </p:nvGraphicFramePr>
        <p:xfrm>
          <a:off x="4048240" y="812592"/>
          <a:ext cx="4571887" cy="3728241"/>
        </p:xfrm>
        <a:graphic>
          <a:graphicData uri="http://schemas.openxmlformats.org/drawingml/2006/table">
            <a:tbl>
              <a:tblPr firstRow="1" bandRow="1">
                <a:tableStyleId>{2D5ABB26-0587-4C30-8999-92F81FD0307C}</a:tableStyleId>
              </a:tblPr>
              <a:tblGrid>
                <a:gridCol w="4571887">
                  <a:extLst>
                    <a:ext uri="{9D8B030D-6E8A-4147-A177-3AD203B41FA5}">
                      <a16:colId xmlns:a16="http://schemas.microsoft.com/office/drawing/2014/main" val="20000"/>
                    </a:ext>
                  </a:extLst>
                </a:gridCol>
              </a:tblGrid>
              <a:tr h="930327">
                <a:tc>
                  <a:txBody>
                    <a:bodyPr/>
                    <a:lstStyle/>
                    <a:p>
                      <a:r>
                        <a:rPr lang="en-US" sz="1200" b="1" dirty="0">
                          <a:solidFill>
                            <a:srgbClr val="232C64"/>
                          </a:solidFill>
                          <a:latin typeface="Arial" panose="020B0604020202020204" pitchFamily="34" charset="0"/>
                          <a:cs typeface="Arial" panose="020B0604020202020204" pitchFamily="34" charset="0"/>
                        </a:rPr>
                        <a:t>CREATE A MODERN UNIFIED WBA CX</a:t>
                      </a:r>
                    </a:p>
                    <a:p>
                      <a:r>
                        <a:rPr lang="en-US" sz="1100" dirty="0">
                          <a:solidFill>
                            <a:srgbClr val="000000"/>
                          </a:solidFill>
                          <a:latin typeface="Arial" panose="020B0604020202020204" pitchFamily="34" charset="0"/>
                          <a:cs typeface="Arial" panose="020B0604020202020204" pitchFamily="34" charset="0"/>
                        </a:rPr>
                        <a:t>Integrate pharmacy, retail, in-store, and digital channels into a differentiated personalized, individual customer experience</a:t>
                      </a:r>
                    </a:p>
                  </a:txBody>
                  <a:tcPr marL="617220" marR="68580" marT="34290" marB="34290" anchor="ctr">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937260">
                <a:tc>
                  <a:txBody>
                    <a:bodyPr/>
                    <a:lstStyle/>
                    <a:p>
                      <a:r>
                        <a:rPr lang="en-US" sz="1200" b="1" dirty="0">
                          <a:solidFill>
                            <a:srgbClr val="00B050"/>
                          </a:solidFill>
                          <a:latin typeface="Arial" panose="020B0604020202020204" pitchFamily="34" charset="0"/>
                          <a:cs typeface="Arial" panose="020B0604020202020204" pitchFamily="34" charset="0"/>
                        </a:rPr>
                        <a:t>DRIVE MEANINGFUL HUMAN CONNECTIONS</a:t>
                      </a:r>
                    </a:p>
                    <a:p>
                      <a:r>
                        <a:rPr lang="en-US" sz="1100" dirty="0">
                          <a:solidFill>
                            <a:srgbClr val="000000"/>
                          </a:solidFill>
                          <a:latin typeface="Arial" panose="020B0604020202020204" pitchFamily="34" charset="0"/>
                          <a:cs typeface="Arial" panose="020B0604020202020204" pitchFamily="34" charset="0"/>
                        </a:rPr>
                        <a:t>Connect with customers and patients in new ways, taking advantage of the breadth of WBA’s service offerings to drive growth through more personal, intimate relationships</a:t>
                      </a:r>
                    </a:p>
                  </a:txBody>
                  <a:tcPr marL="617220" marR="68580" marT="34290" marB="3429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930327">
                <a:tc>
                  <a:txBody>
                    <a:bodyPr/>
                    <a:lstStyle/>
                    <a:p>
                      <a:r>
                        <a:rPr lang="en-US" sz="1200" b="1" dirty="0">
                          <a:solidFill>
                            <a:srgbClr val="1E2558"/>
                          </a:solidFill>
                          <a:latin typeface="Arial" panose="020B0604020202020204" pitchFamily="34" charset="0"/>
                          <a:cs typeface="Arial" panose="020B0604020202020204" pitchFamily="34" charset="0"/>
                        </a:rPr>
                        <a:t>HARNESS THE POWER OF DATA</a:t>
                      </a:r>
                    </a:p>
                    <a:p>
                      <a:r>
                        <a:rPr lang="en-US" sz="1100" dirty="0">
                          <a:solidFill>
                            <a:srgbClr val="000000"/>
                          </a:solidFill>
                          <a:latin typeface="Arial" panose="020B0604020202020204" pitchFamily="34" charset="0"/>
                          <a:cs typeface="Arial" panose="020B0604020202020204" pitchFamily="34" charset="0"/>
                        </a:rPr>
                        <a:t>Provide deeper integration, engagement, and federated data across the WBA enterprise to expose new experiences and information to customers and patients</a:t>
                      </a:r>
                      <a:endParaRPr lang="en-US" sz="1200" dirty="0">
                        <a:solidFill>
                          <a:srgbClr val="000000"/>
                        </a:solidFill>
                        <a:latin typeface="Arial" panose="020B0604020202020204" pitchFamily="34" charset="0"/>
                        <a:cs typeface="Arial" panose="020B0604020202020204" pitchFamily="34" charset="0"/>
                      </a:endParaRPr>
                    </a:p>
                  </a:txBody>
                  <a:tcPr marL="617220" marR="68580" marT="34290" marB="3429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930327">
                <a:tc>
                  <a:txBody>
                    <a:bodyPr/>
                    <a:lstStyle/>
                    <a:p>
                      <a:r>
                        <a:rPr lang="en-US" sz="1200" b="1" dirty="0">
                          <a:solidFill>
                            <a:srgbClr val="00B050"/>
                          </a:solidFill>
                          <a:latin typeface="Arial" panose="020B0604020202020204" pitchFamily="34" charset="0"/>
                          <a:cs typeface="Arial" panose="020B0604020202020204" pitchFamily="34" charset="0"/>
                        </a:rPr>
                        <a:t>DEVELOP A MODERN SCALABLE TECH PLATFORM</a:t>
                      </a:r>
                    </a:p>
                    <a:p>
                      <a:r>
                        <a:rPr lang="en-US" sz="1100" dirty="0">
                          <a:solidFill>
                            <a:srgbClr val="000000"/>
                          </a:solidFill>
                          <a:latin typeface="Arial" panose="020B0604020202020204" pitchFamily="34" charset="0"/>
                          <a:cs typeface="Arial" panose="020B0604020202020204" pitchFamily="34" charset="0"/>
                        </a:rPr>
                        <a:t>Build a modern, scalable, agile technology platform to enable world-class digital capabilities today and in the future</a:t>
                      </a:r>
                    </a:p>
                    <a:p>
                      <a:endParaRPr lang="en-US" sz="1200" dirty="0">
                        <a:solidFill>
                          <a:srgbClr val="000000"/>
                        </a:solidFill>
                        <a:latin typeface="Arial" panose="020B0604020202020204" pitchFamily="34" charset="0"/>
                        <a:cs typeface="Arial" panose="020B0604020202020204" pitchFamily="34" charset="0"/>
                      </a:endParaRPr>
                    </a:p>
                  </a:txBody>
                  <a:tcPr marL="617220" marR="68580" marT="34290" marB="34290" anchor="ct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2225179556"/>
                  </a:ext>
                </a:extLst>
              </a:tr>
            </a:tbl>
          </a:graphicData>
        </a:graphic>
      </p:graphicFrame>
      <p:pic>
        <p:nvPicPr>
          <p:cNvPr id="9" name="Picture 8">
            <a:extLst>
              <a:ext uri="{FF2B5EF4-FFF2-40B4-BE49-F238E27FC236}">
                <a16:creationId xmlns:a16="http://schemas.microsoft.com/office/drawing/2014/main" id="{7C5F6FE2-48E9-3E4C-9E6B-E2DF3AB363CE}"/>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048240" y="2044507"/>
            <a:ext cx="423097" cy="317323"/>
          </a:xfrm>
          <a:prstGeom prst="rect">
            <a:avLst/>
          </a:prstGeom>
        </p:spPr>
      </p:pic>
      <p:pic>
        <p:nvPicPr>
          <p:cNvPr id="11" name="Picture 10">
            <a:extLst>
              <a:ext uri="{FF2B5EF4-FFF2-40B4-BE49-F238E27FC236}">
                <a16:creationId xmlns:a16="http://schemas.microsoft.com/office/drawing/2014/main" id="{DA0A1853-EC31-D246-8A74-0BC09F15A2D0}"/>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998938" y="1182704"/>
            <a:ext cx="507962" cy="252321"/>
          </a:xfrm>
          <a:prstGeom prst="rect">
            <a:avLst/>
          </a:prstGeom>
        </p:spPr>
      </p:pic>
      <p:pic>
        <p:nvPicPr>
          <p:cNvPr id="13" name="Picture 12">
            <a:extLst>
              <a:ext uri="{FF2B5EF4-FFF2-40B4-BE49-F238E27FC236}">
                <a16:creationId xmlns:a16="http://schemas.microsoft.com/office/drawing/2014/main" id="{D7E70872-A666-CD46-A4B6-EC5E3BDBFFEC}"/>
              </a:ext>
            </a:extLst>
          </p:cNvPr>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4052896" y="3779823"/>
            <a:ext cx="380999" cy="380999"/>
          </a:xfrm>
          <a:prstGeom prst="rect">
            <a:avLst/>
          </a:prstGeom>
        </p:spPr>
      </p:pic>
      <p:pic>
        <p:nvPicPr>
          <p:cNvPr id="15" name="Picture 14">
            <a:extLst>
              <a:ext uri="{FF2B5EF4-FFF2-40B4-BE49-F238E27FC236}">
                <a16:creationId xmlns:a16="http://schemas.microsoft.com/office/drawing/2014/main" id="{09F12592-6A54-774D-B02C-317B2C075D63}"/>
              </a:ext>
            </a:extLst>
          </p:cNvPr>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051007" y="2929217"/>
            <a:ext cx="411480" cy="411480"/>
          </a:xfrm>
          <a:prstGeom prst="rect">
            <a:avLst/>
          </a:prstGeom>
        </p:spPr>
      </p:pic>
    </p:spTree>
    <p:extLst>
      <p:ext uri="{BB962C8B-B14F-4D97-AF65-F5344CB8AC3E}">
        <p14:creationId xmlns:p14="http://schemas.microsoft.com/office/powerpoint/2010/main" val="31717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2" dirty="0">
                <a:solidFill>
                  <a:srgbClr val="000000"/>
                </a:solidFill>
              </a:rPr>
              <a:t>Timeline view of the Harmony track</a:t>
            </a:r>
            <a:endParaRPr lang="en-US" sz="2002" dirty="0">
              <a:latin typeface="+mj-lt"/>
            </a:endParaRPr>
          </a:p>
        </p:txBody>
      </p:sp>
      <p:graphicFrame>
        <p:nvGraphicFramePr>
          <p:cNvPr id="22" name="Table 21"/>
          <p:cNvGraphicFramePr>
            <a:graphicFrameLocks noGrp="1"/>
          </p:cNvGraphicFramePr>
          <p:nvPr>
            <p:extLst>
              <p:ext uri="{D42A27DB-BD31-4B8C-83A1-F6EECF244321}">
                <p14:modId xmlns:p14="http://schemas.microsoft.com/office/powerpoint/2010/main" val="1133662090"/>
              </p:ext>
            </p:extLst>
          </p:nvPr>
        </p:nvGraphicFramePr>
        <p:xfrm>
          <a:off x="326649" y="1104211"/>
          <a:ext cx="8489140" cy="466677"/>
        </p:xfrm>
        <a:graphic>
          <a:graphicData uri="http://schemas.openxmlformats.org/drawingml/2006/table">
            <a:tbl>
              <a:tblPr firstRow="1" bandRow="1">
                <a:tableStyleId>{5C22544A-7EE6-4342-B048-85BDC9FD1C3A}</a:tableStyleId>
              </a:tblPr>
              <a:tblGrid>
                <a:gridCol w="385870">
                  <a:extLst>
                    <a:ext uri="{9D8B030D-6E8A-4147-A177-3AD203B41FA5}">
                      <a16:colId xmlns:a16="http://schemas.microsoft.com/office/drawing/2014/main" val="4229697725"/>
                    </a:ext>
                  </a:extLst>
                </a:gridCol>
                <a:gridCol w="385870">
                  <a:extLst>
                    <a:ext uri="{9D8B030D-6E8A-4147-A177-3AD203B41FA5}">
                      <a16:colId xmlns:a16="http://schemas.microsoft.com/office/drawing/2014/main" val="3233127069"/>
                    </a:ext>
                  </a:extLst>
                </a:gridCol>
                <a:gridCol w="385870">
                  <a:extLst>
                    <a:ext uri="{9D8B030D-6E8A-4147-A177-3AD203B41FA5}">
                      <a16:colId xmlns:a16="http://schemas.microsoft.com/office/drawing/2014/main" val="3086080853"/>
                    </a:ext>
                  </a:extLst>
                </a:gridCol>
                <a:gridCol w="385870">
                  <a:extLst>
                    <a:ext uri="{9D8B030D-6E8A-4147-A177-3AD203B41FA5}">
                      <a16:colId xmlns:a16="http://schemas.microsoft.com/office/drawing/2014/main" val="2418021418"/>
                    </a:ext>
                  </a:extLst>
                </a:gridCol>
                <a:gridCol w="385870">
                  <a:extLst>
                    <a:ext uri="{9D8B030D-6E8A-4147-A177-3AD203B41FA5}">
                      <a16:colId xmlns:a16="http://schemas.microsoft.com/office/drawing/2014/main" val="3923723052"/>
                    </a:ext>
                  </a:extLst>
                </a:gridCol>
                <a:gridCol w="385870">
                  <a:extLst>
                    <a:ext uri="{9D8B030D-6E8A-4147-A177-3AD203B41FA5}">
                      <a16:colId xmlns:a16="http://schemas.microsoft.com/office/drawing/2014/main" val="4027485890"/>
                    </a:ext>
                  </a:extLst>
                </a:gridCol>
                <a:gridCol w="385870">
                  <a:extLst>
                    <a:ext uri="{9D8B030D-6E8A-4147-A177-3AD203B41FA5}">
                      <a16:colId xmlns:a16="http://schemas.microsoft.com/office/drawing/2014/main" val="856814367"/>
                    </a:ext>
                  </a:extLst>
                </a:gridCol>
                <a:gridCol w="385870">
                  <a:extLst>
                    <a:ext uri="{9D8B030D-6E8A-4147-A177-3AD203B41FA5}">
                      <a16:colId xmlns:a16="http://schemas.microsoft.com/office/drawing/2014/main" val="3633896083"/>
                    </a:ext>
                  </a:extLst>
                </a:gridCol>
                <a:gridCol w="385870">
                  <a:extLst>
                    <a:ext uri="{9D8B030D-6E8A-4147-A177-3AD203B41FA5}">
                      <a16:colId xmlns:a16="http://schemas.microsoft.com/office/drawing/2014/main" val="3664992606"/>
                    </a:ext>
                  </a:extLst>
                </a:gridCol>
                <a:gridCol w="385870">
                  <a:extLst>
                    <a:ext uri="{9D8B030D-6E8A-4147-A177-3AD203B41FA5}">
                      <a16:colId xmlns:a16="http://schemas.microsoft.com/office/drawing/2014/main" val="840624301"/>
                    </a:ext>
                  </a:extLst>
                </a:gridCol>
                <a:gridCol w="385870">
                  <a:extLst>
                    <a:ext uri="{9D8B030D-6E8A-4147-A177-3AD203B41FA5}">
                      <a16:colId xmlns:a16="http://schemas.microsoft.com/office/drawing/2014/main" val="1141850413"/>
                    </a:ext>
                  </a:extLst>
                </a:gridCol>
                <a:gridCol w="385870">
                  <a:extLst>
                    <a:ext uri="{9D8B030D-6E8A-4147-A177-3AD203B41FA5}">
                      <a16:colId xmlns:a16="http://schemas.microsoft.com/office/drawing/2014/main" val="471734940"/>
                    </a:ext>
                  </a:extLst>
                </a:gridCol>
                <a:gridCol w="385870">
                  <a:extLst>
                    <a:ext uri="{9D8B030D-6E8A-4147-A177-3AD203B41FA5}">
                      <a16:colId xmlns:a16="http://schemas.microsoft.com/office/drawing/2014/main" val="2817776469"/>
                    </a:ext>
                  </a:extLst>
                </a:gridCol>
                <a:gridCol w="385870">
                  <a:extLst>
                    <a:ext uri="{9D8B030D-6E8A-4147-A177-3AD203B41FA5}">
                      <a16:colId xmlns:a16="http://schemas.microsoft.com/office/drawing/2014/main" val="4186709924"/>
                    </a:ext>
                  </a:extLst>
                </a:gridCol>
                <a:gridCol w="385870">
                  <a:extLst>
                    <a:ext uri="{9D8B030D-6E8A-4147-A177-3AD203B41FA5}">
                      <a16:colId xmlns:a16="http://schemas.microsoft.com/office/drawing/2014/main" val="277949020"/>
                    </a:ext>
                  </a:extLst>
                </a:gridCol>
                <a:gridCol w="385870">
                  <a:extLst>
                    <a:ext uri="{9D8B030D-6E8A-4147-A177-3AD203B41FA5}">
                      <a16:colId xmlns:a16="http://schemas.microsoft.com/office/drawing/2014/main" val="4149177809"/>
                    </a:ext>
                  </a:extLst>
                </a:gridCol>
                <a:gridCol w="385870">
                  <a:extLst>
                    <a:ext uri="{9D8B030D-6E8A-4147-A177-3AD203B41FA5}">
                      <a16:colId xmlns:a16="http://schemas.microsoft.com/office/drawing/2014/main" val="3742384133"/>
                    </a:ext>
                  </a:extLst>
                </a:gridCol>
                <a:gridCol w="385870">
                  <a:extLst>
                    <a:ext uri="{9D8B030D-6E8A-4147-A177-3AD203B41FA5}">
                      <a16:colId xmlns:a16="http://schemas.microsoft.com/office/drawing/2014/main" val="2074047669"/>
                    </a:ext>
                  </a:extLst>
                </a:gridCol>
                <a:gridCol w="385870">
                  <a:extLst>
                    <a:ext uri="{9D8B030D-6E8A-4147-A177-3AD203B41FA5}">
                      <a16:colId xmlns:a16="http://schemas.microsoft.com/office/drawing/2014/main" val="4239288322"/>
                    </a:ext>
                  </a:extLst>
                </a:gridCol>
                <a:gridCol w="385870">
                  <a:extLst>
                    <a:ext uri="{9D8B030D-6E8A-4147-A177-3AD203B41FA5}">
                      <a16:colId xmlns:a16="http://schemas.microsoft.com/office/drawing/2014/main" val="2131119880"/>
                    </a:ext>
                  </a:extLst>
                </a:gridCol>
                <a:gridCol w="385870">
                  <a:extLst>
                    <a:ext uri="{9D8B030D-6E8A-4147-A177-3AD203B41FA5}">
                      <a16:colId xmlns:a16="http://schemas.microsoft.com/office/drawing/2014/main" val="140744879"/>
                    </a:ext>
                  </a:extLst>
                </a:gridCol>
                <a:gridCol w="385870">
                  <a:extLst>
                    <a:ext uri="{9D8B030D-6E8A-4147-A177-3AD203B41FA5}">
                      <a16:colId xmlns:a16="http://schemas.microsoft.com/office/drawing/2014/main" val="2249172176"/>
                    </a:ext>
                  </a:extLst>
                </a:gridCol>
              </a:tblGrid>
              <a:tr h="185299">
                <a:tc gridSpan="2">
                  <a:txBody>
                    <a:bodyPr/>
                    <a:lstStyle/>
                    <a:p>
                      <a:pPr algn="ctr"/>
                      <a:r>
                        <a:rPr lang="en-US" sz="600" dirty="0">
                          <a:solidFill>
                            <a:schemeClr val="bg1"/>
                          </a:solidFill>
                          <a:latin typeface="+mj-lt"/>
                        </a:rPr>
                        <a:t>APRIL</a:t>
                      </a:r>
                    </a:p>
                  </a:txBody>
                  <a:tcPr marL="68580" marR="68580" marT="34290" marB="34290" anchor="b">
                    <a:solidFill>
                      <a:schemeClr val="tx1"/>
                    </a:solidFill>
                  </a:tcPr>
                </a:tc>
                <a:tc hMerge="1">
                  <a:txBody>
                    <a:bodyPr/>
                    <a:lstStyle/>
                    <a:p>
                      <a:pPr algn="ctr"/>
                      <a:endParaRPr lang="en-US" sz="600" dirty="0">
                        <a:solidFill>
                          <a:schemeClr val="bg1"/>
                        </a:solidFill>
                        <a:latin typeface="+mj-lt"/>
                      </a:endParaRPr>
                    </a:p>
                  </a:txBody>
                  <a:tcPr marL="68580" marR="68580" marT="34290" marB="34290" anchor="b">
                    <a:solidFill>
                      <a:schemeClr val="tx1"/>
                    </a:solidFill>
                  </a:tcPr>
                </a:tc>
                <a:tc gridSpan="4">
                  <a:txBody>
                    <a:bodyPr/>
                    <a:lstStyle/>
                    <a:p>
                      <a:pPr algn="ctr"/>
                      <a:r>
                        <a:rPr lang="en-US" sz="600" dirty="0">
                          <a:solidFill>
                            <a:schemeClr val="bg1"/>
                          </a:solidFill>
                          <a:latin typeface="+mj-lt"/>
                        </a:rPr>
                        <a:t>MAY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JUNE</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600" dirty="0">
                          <a:solidFill>
                            <a:schemeClr val="bg1"/>
                          </a:solidFill>
                          <a:latin typeface="+mj-lt"/>
                        </a:rPr>
                        <a:t>JULY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AUG</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2">
                  <a:txBody>
                    <a:bodyPr/>
                    <a:lstStyle/>
                    <a:p>
                      <a:pPr algn="ctr"/>
                      <a:r>
                        <a:rPr lang="en-US" sz="600" dirty="0">
                          <a:solidFill>
                            <a:schemeClr val="bg1"/>
                          </a:solidFill>
                          <a:latin typeface="+mj-lt"/>
                        </a:rPr>
                        <a:t>SEP</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extLst>
                  <a:ext uri="{0D108BD9-81ED-4DB2-BD59-A6C34878D82A}">
                    <a16:rowId xmlns:a16="http://schemas.microsoft.com/office/drawing/2014/main" val="1547355224"/>
                  </a:ext>
                </a:extLst>
              </a:tr>
              <a:tr h="281378">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27</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4</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18</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25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8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15</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22</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29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6 </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13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27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24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31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14</a:t>
                      </a:r>
                    </a:p>
                  </a:txBody>
                  <a:tcPr marL="68580" marR="68580" marT="34290" marB="34290" anchor="ctr">
                    <a:solidFill>
                      <a:schemeClr val="bg2">
                        <a:lumMod val="20000"/>
                        <a:lumOff val="80000"/>
                      </a:schemeClr>
                    </a:solidFill>
                  </a:tcPr>
                </a:tc>
                <a:extLst>
                  <a:ext uri="{0D108BD9-81ED-4DB2-BD59-A6C34878D82A}">
                    <a16:rowId xmlns:a16="http://schemas.microsoft.com/office/drawing/2014/main" val="3753951477"/>
                  </a:ext>
                </a:extLst>
              </a:tr>
            </a:tbl>
          </a:graphicData>
        </a:graphic>
      </p:graphicFrame>
      <p:cxnSp>
        <p:nvCxnSpPr>
          <p:cNvPr id="105" name="Straight Connector 104">
            <a:extLst>
              <a:ext uri="{FF2B5EF4-FFF2-40B4-BE49-F238E27FC236}">
                <a16:creationId xmlns:a16="http://schemas.microsoft.com/office/drawing/2014/main" id="{98156314-C3EE-CC4E-93FB-4EED3912627B}"/>
              </a:ext>
            </a:extLst>
          </p:cNvPr>
          <p:cNvCxnSpPr>
            <a:cxnSpLocks/>
          </p:cNvCxnSpPr>
          <p:nvPr/>
        </p:nvCxnSpPr>
        <p:spPr>
          <a:xfrm>
            <a:off x="317925" y="1615343"/>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36CEDE2-C1D6-524A-BC91-3B078EC97EC1}"/>
              </a:ext>
            </a:extLst>
          </p:cNvPr>
          <p:cNvCxnSpPr>
            <a:cxnSpLocks/>
          </p:cNvCxnSpPr>
          <p:nvPr/>
        </p:nvCxnSpPr>
        <p:spPr>
          <a:xfrm>
            <a:off x="317925" y="2301515"/>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3F08847-C39A-FF47-BCF9-0BB2757EE442}"/>
              </a:ext>
            </a:extLst>
          </p:cNvPr>
          <p:cNvCxnSpPr>
            <a:cxnSpLocks/>
          </p:cNvCxnSpPr>
          <p:nvPr/>
        </p:nvCxnSpPr>
        <p:spPr>
          <a:xfrm>
            <a:off x="317925" y="2987686"/>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A673A152-5140-504E-B901-8425D49093C7}"/>
              </a:ext>
            </a:extLst>
          </p:cNvPr>
          <p:cNvSpPr/>
          <p:nvPr/>
        </p:nvSpPr>
        <p:spPr>
          <a:xfrm>
            <a:off x="1876101" y="1603690"/>
            <a:ext cx="748748" cy="618118"/>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Story Elaboration</a:t>
            </a:r>
          </a:p>
          <a:p>
            <a:r>
              <a:rPr lang="en-US" sz="600" dirty="0">
                <a:latin typeface="+mj-lt"/>
              </a:rPr>
              <a:t>Backlog Grooming</a:t>
            </a:r>
          </a:p>
          <a:p>
            <a:r>
              <a:rPr lang="en-US" sz="600" dirty="0">
                <a:latin typeface="+mj-lt"/>
              </a:rPr>
              <a:t>System Design</a:t>
            </a:r>
          </a:p>
          <a:p>
            <a:r>
              <a:rPr lang="en-US" sz="600" dirty="0">
                <a:latin typeface="+mj-lt"/>
              </a:rPr>
              <a:t>Env. Setup</a:t>
            </a:r>
          </a:p>
        </p:txBody>
      </p:sp>
      <p:cxnSp>
        <p:nvCxnSpPr>
          <p:cNvPr id="121" name="Straight Connector 120">
            <a:extLst>
              <a:ext uri="{FF2B5EF4-FFF2-40B4-BE49-F238E27FC236}">
                <a16:creationId xmlns:a16="http://schemas.microsoft.com/office/drawing/2014/main" id="{5588A8A9-0577-634D-A0AC-66C0DB05A8E5}"/>
              </a:ext>
            </a:extLst>
          </p:cNvPr>
          <p:cNvCxnSpPr>
            <a:cxnSpLocks/>
          </p:cNvCxnSpPr>
          <p:nvPr/>
        </p:nvCxnSpPr>
        <p:spPr>
          <a:xfrm>
            <a:off x="1899646" y="178092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F42E0319-7252-FB45-9D55-ECBA32967018}"/>
              </a:ext>
            </a:extLst>
          </p:cNvPr>
          <p:cNvSpPr/>
          <p:nvPr/>
        </p:nvSpPr>
        <p:spPr>
          <a:xfrm>
            <a:off x="1876101" y="2302070"/>
            <a:ext cx="748748" cy="433452"/>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 </a:t>
            </a:r>
          </a:p>
          <a:p>
            <a:endParaRPr lang="en-US" sz="600" dirty="0">
              <a:latin typeface="+mj-lt"/>
            </a:endParaRPr>
          </a:p>
        </p:txBody>
      </p:sp>
      <p:cxnSp>
        <p:nvCxnSpPr>
          <p:cNvPr id="142" name="Straight Connector 141">
            <a:extLst>
              <a:ext uri="{FF2B5EF4-FFF2-40B4-BE49-F238E27FC236}">
                <a16:creationId xmlns:a16="http://schemas.microsoft.com/office/drawing/2014/main" id="{01FBAA88-2F32-844C-B452-2B644863FBFC}"/>
              </a:ext>
            </a:extLst>
          </p:cNvPr>
          <p:cNvCxnSpPr>
            <a:cxnSpLocks/>
          </p:cNvCxnSpPr>
          <p:nvPr/>
        </p:nvCxnSpPr>
        <p:spPr>
          <a:xfrm>
            <a:off x="1899646" y="247930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3168DF39-303D-454A-8B8C-D669012553FD}"/>
              </a:ext>
            </a:extLst>
          </p:cNvPr>
          <p:cNvSpPr/>
          <p:nvPr/>
        </p:nvSpPr>
        <p:spPr>
          <a:xfrm>
            <a:off x="1876101" y="2952958"/>
            <a:ext cx="748748" cy="433452"/>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 </a:t>
            </a:r>
          </a:p>
          <a:p>
            <a:pPr>
              <a:spcAft>
                <a:spcPts val="500"/>
              </a:spcAft>
            </a:pPr>
            <a:endParaRPr lang="en-US" sz="600" dirty="0"/>
          </a:p>
        </p:txBody>
      </p:sp>
      <p:cxnSp>
        <p:nvCxnSpPr>
          <p:cNvPr id="200" name="Straight Connector 199">
            <a:extLst>
              <a:ext uri="{FF2B5EF4-FFF2-40B4-BE49-F238E27FC236}">
                <a16:creationId xmlns:a16="http://schemas.microsoft.com/office/drawing/2014/main" id="{FDF81440-6C60-424D-BE18-9FE5F6269665}"/>
              </a:ext>
            </a:extLst>
          </p:cNvPr>
          <p:cNvCxnSpPr>
            <a:cxnSpLocks/>
          </p:cNvCxnSpPr>
          <p:nvPr/>
        </p:nvCxnSpPr>
        <p:spPr>
          <a:xfrm>
            <a:off x="1899646" y="31301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C381123-7BD5-7F46-8DB9-F657301D62E8}"/>
              </a:ext>
            </a:extLst>
          </p:cNvPr>
          <p:cNvSpPr/>
          <p:nvPr/>
        </p:nvSpPr>
        <p:spPr>
          <a:xfrm>
            <a:off x="2664736" y="2301515"/>
            <a:ext cx="748748" cy="525785"/>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Configuration Build - Domain API - CDI, CPM </a:t>
            </a:r>
          </a:p>
        </p:txBody>
      </p:sp>
      <p:cxnSp>
        <p:nvCxnSpPr>
          <p:cNvPr id="77" name="Straight Connector 76">
            <a:extLst>
              <a:ext uri="{FF2B5EF4-FFF2-40B4-BE49-F238E27FC236}">
                <a16:creationId xmlns:a16="http://schemas.microsoft.com/office/drawing/2014/main" id="{0878FF1B-92CB-BF41-A65F-145A6B321F90}"/>
              </a:ext>
            </a:extLst>
          </p:cNvPr>
          <p:cNvCxnSpPr>
            <a:cxnSpLocks/>
          </p:cNvCxnSpPr>
          <p:nvPr/>
        </p:nvCxnSpPr>
        <p:spPr>
          <a:xfrm>
            <a:off x="2688281" y="2478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F5DB44E-B850-EE4B-9081-54226D02E0A1}"/>
              </a:ext>
            </a:extLst>
          </p:cNvPr>
          <p:cNvSpPr/>
          <p:nvPr/>
        </p:nvSpPr>
        <p:spPr>
          <a:xfrm>
            <a:off x="3451067" y="2301515"/>
            <a:ext cx="748748" cy="525785"/>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latin typeface="+mj-lt"/>
              </a:rPr>
              <a:t>Item &amp; Sub-Master and Sales Order Setup</a:t>
            </a:r>
          </a:p>
        </p:txBody>
      </p:sp>
      <p:cxnSp>
        <p:nvCxnSpPr>
          <p:cNvPr id="79" name="Straight Connector 78">
            <a:extLst>
              <a:ext uri="{FF2B5EF4-FFF2-40B4-BE49-F238E27FC236}">
                <a16:creationId xmlns:a16="http://schemas.microsoft.com/office/drawing/2014/main" id="{6690D799-39B5-184C-9089-CC211786653C}"/>
              </a:ext>
            </a:extLst>
          </p:cNvPr>
          <p:cNvCxnSpPr>
            <a:cxnSpLocks/>
          </p:cNvCxnSpPr>
          <p:nvPr/>
        </p:nvCxnSpPr>
        <p:spPr>
          <a:xfrm>
            <a:off x="3474612" y="2478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8C4C27A-E012-C543-BFBA-3EA35FD36808}"/>
              </a:ext>
            </a:extLst>
          </p:cNvPr>
          <p:cNvSpPr/>
          <p:nvPr/>
        </p:nvSpPr>
        <p:spPr>
          <a:xfrm>
            <a:off x="4223360" y="2301515"/>
            <a:ext cx="748748" cy="895117"/>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latin typeface="+mj-lt"/>
              </a:rPr>
              <a:t>Outbound, Unified Profile–Integrate  with In and Outbound</a:t>
            </a:r>
          </a:p>
          <a:p>
            <a:r>
              <a:rPr lang="en-US" sz="600" dirty="0">
                <a:latin typeface="+mj-lt"/>
              </a:rPr>
              <a:t>Service Bus–Topic creation</a:t>
            </a:r>
          </a:p>
          <a:p>
            <a:endParaRPr lang="en-US" sz="600" dirty="0">
              <a:latin typeface="+mj-lt"/>
            </a:endParaRPr>
          </a:p>
          <a:p>
            <a:endParaRPr lang="en-US" sz="600" dirty="0">
              <a:latin typeface="+mj-lt"/>
            </a:endParaRPr>
          </a:p>
        </p:txBody>
      </p:sp>
      <p:cxnSp>
        <p:nvCxnSpPr>
          <p:cNvPr id="81" name="Straight Connector 80">
            <a:extLst>
              <a:ext uri="{FF2B5EF4-FFF2-40B4-BE49-F238E27FC236}">
                <a16:creationId xmlns:a16="http://schemas.microsoft.com/office/drawing/2014/main" id="{F63E6994-A55D-2C41-99BA-78B5531246B4}"/>
              </a:ext>
            </a:extLst>
          </p:cNvPr>
          <p:cNvCxnSpPr>
            <a:cxnSpLocks/>
          </p:cNvCxnSpPr>
          <p:nvPr/>
        </p:nvCxnSpPr>
        <p:spPr>
          <a:xfrm>
            <a:off x="4246905" y="2478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D816B1C9-425B-D04C-BDCA-5AB8F153FD1A}"/>
              </a:ext>
            </a:extLst>
          </p:cNvPr>
          <p:cNvSpPr/>
          <p:nvPr/>
        </p:nvSpPr>
        <p:spPr>
          <a:xfrm>
            <a:off x="4995653" y="2301515"/>
            <a:ext cx="748748" cy="802784"/>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latin typeface="+mj-lt"/>
              </a:rPr>
              <a:t>Activities, Segment, Export, Refresh - Sales Order Lookup API , D365 - Data Sync</a:t>
            </a:r>
          </a:p>
          <a:p>
            <a:endParaRPr lang="en-US" sz="600" dirty="0">
              <a:latin typeface="+mj-lt"/>
            </a:endParaRPr>
          </a:p>
        </p:txBody>
      </p:sp>
      <p:cxnSp>
        <p:nvCxnSpPr>
          <p:cNvPr id="83" name="Straight Connector 82">
            <a:extLst>
              <a:ext uri="{FF2B5EF4-FFF2-40B4-BE49-F238E27FC236}">
                <a16:creationId xmlns:a16="http://schemas.microsoft.com/office/drawing/2014/main" id="{969DA6B3-9C70-D84B-9C55-AB250DC0AF5B}"/>
              </a:ext>
            </a:extLst>
          </p:cNvPr>
          <p:cNvCxnSpPr>
            <a:cxnSpLocks/>
          </p:cNvCxnSpPr>
          <p:nvPr/>
        </p:nvCxnSpPr>
        <p:spPr>
          <a:xfrm>
            <a:off x="5019198" y="2478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E523C3EC-128C-4247-A3FF-6BB2ABD34025}"/>
              </a:ext>
            </a:extLst>
          </p:cNvPr>
          <p:cNvSpPr/>
          <p:nvPr/>
        </p:nvSpPr>
        <p:spPr>
          <a:xfrm>
            <a:off x="5766125" y="2301515"/>
            <a:ext cx="1472819" cy="433452"/>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 </a:t>
            </a:r>
          </a:p>
          <a:p>
            <a:endParaRPr lang="en-US" sz="600" dirty="0">
              <a:latin typeface="+mj-lt"/>
            </a:endParaRPr>
          </a:p>
        </p:txBody>
      </p:sp>
      <p:cxnSp>
        <p:nvCxnSpPr>
          <p:cNvPr id="85" name="Straight Connector 84">
            <a:extLst>
              <a:ext uri="{FF2B5EF4-FFF2-40B4-BE49-F238E27FC236}">
                <a16:creationId xmlns:a16="http://schemas.microsoft.com/office/drawing/2014/main" id="{04C00EE0-0315-9A49-9E8F-8C8340F7FD16}"/>
              </a:ext>
            </a:extLst>
          </p:cNvPr>
          <p:cNvCxnSpPr>
            <a:cxnSpLocks/>
          </p:cNvCxnSpPr>
          <p:nvPr/>
        </p:nvCxnSpPr>
        <p:spPr>
          <a:xfrm>
            <a:off x="5789671" y="2478291"/>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345EE26-459E-BF47-B714-69B3D983E500}"/>
              </a:ext>
            </a:extLst>
          </p:cNvPr>
          <p:cNvSpPr/>
          <p:nvPr/>
        </p:nvSpPr>
        <p:spPr>
          <a:xfrm>
            <a:off x="6538419" y="2301515"/>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87" name="Straight Connector 86">
            <a:extLst>
              <a:ext uri="{FF2B5EF4-FFF2-40B4-BE49-F238E27FC236}">
                <a16:creationId xmlns:a16="http://schemas.microsoft.com/office/drawing/2014/main" id="{CACB995F-1C8A-EC47-975E-CD6252895799}"/>
              </a:ext>
            </a:extLst>
          </p:cNvPr>
          <p:cNvCxnSpPr>
            <a:cxnSpLocks/>
          </p:cNvCxnSpPr>
          <p:nvPr/>
        </p:nvCxnSpPr>
        <p:spPr>
          <a:xfrm>
            <a:off x="7334258" y="2478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A39B284C-BD6A-C443-9955-3E5073C3C6E3}"/>
              </a:ext>
            </a:extLst>
          </p:cNvPr>
          <p:cNvSpPr/>
          <p:nvPr/>
        </p:nvSpPr>
        <p:spPr>
          <a:xfrm>
            <a:off x="7326570" y="2301515"/>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 </a:t>
            </a:r>
          </a:p>
        </p:txBody>
      </p:sp>
      <p:sp>
        <p:nvSpPr>
          <p:cNvPr id="89" name="Diamond 88">
            <a:extLst>
              <a:ext uri="{FF2B5EF4-FFF2-40B4-BE49-F238E27FC236}">
                <a16:creationId xmlns:a16="http://schemas.microsoft.com/office/drawing/2014/main" id="{41B9A4BC-531A-A84D-8FFD-48273E0B3047}"/>
              </a:ext>
            </a:extLst>
          </p:cNvPr>
          <p:cNvSpPr/>
          <p:nvPr/>
        </p:nvSpPr>
        <p:spPr>
          <a:xfrm>
            <a:off x="8411784" y="2419816"/>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 name="Rectangle 89">
            <a:extLst>
              <a:ext uri="{FF2B5EF4-FFF2-40B4-BE49-F238E27FC236}">
                <a16:creationId xmlns:a16="http://schemas.microsoft.com/office/drawing/2014/main" id="{D63E5CDC-21DF-E343-B45B-7BED1D7D2975}"/>
              </a:ext>
            </a:extLst>
          </p:cNvPr>
          <p:cNvSpPr/>
          <p:nvPr/>
        </p:nvSpPr>
        <p:spPr>
          <a:xfrm>
            <a:off x="2664252" y="2956697"/>
            <a:ext cx="748748" cy="802784"/>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Unify Customer Data, Search &amp; Filter Index</a:t>
            </a:r>
          </a:p>
          <a:p>
            <a:r>
              <a:rPr lang="en-US" sz="600" dirty="0">
                <a:latin typeface="+mj-lt"/>
              </a:rPr>
              <a:t>Setup Relationships &amp; Activities</a:t>
            </a:r>
          </a:p>
          <a:p>
            <a:r>
              <a:rPr lang="en-US" sz="600" dirty="0">
                <a:latin typeface="+mj-lt"/>
              </a:rPr>
              <a:t>Data Ingest-CDI,CPM</a:t>
            </a:r>
          </a:p>
          <a:p>
            <a:r>
              <a:rPr lang="en-US" sz="600" dirty="0">
                <a:latin typeface="+mj-lt"/>
              </a:rPr>
              <a:t>Profile </a:t>
            </a:r>
            <a:r>
              <a:rPr lang="en-US" sz="600" dirty="0" err="1">
                <a:latin typeface="+mj-lt"/>
              </a:rPr>
              <a:t>Unif</a:t>
            </a:r>
            <a:r>
              <a:rPr lang="en-US" sz="600" dirty="0">
                <a:latin typeface="+mj-lt"/>
              </a:rPr>
              <a:t>-CDI, CPM</a:t>
            </a:r>
          </a:p>
        </p:txBody>
      </p:sp>
      <p:cxnSp>
        <p:nvCxnSpPr>
          <p:cNvPr id="91" name="Straight Connector 90">
            <a:extLst>
              <a:ext uri="{FF2B5EF4-FFF2-40B4-BE49-F238E27FC236}">
                <a16:creationId xmlns:a16="http://schemas.microsoft.com/office/drawing/2014/main" id="{85F64561-0994-2F44-B1A8-CA0498410031}"/>
              </a:ext>
            </a:extLst>
          </p:cNvPr>
          <p:cNvCxnSpPr>
            <a:cxnSpLocks/>
          </p:cNvCxnSpPr>
          <p:nvPr/>
        </p:nvCxnSpPr>
        <p:spPr>
          <a:xfrm>
            <a:off x="2687797" y="312691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F2F6DD6-D4AE-6540-A893-9AF71F84C8FC}"/>
              </a:ext>
            </a:extLst>
          </p:cNvPr>
          <p:cNvSpPr/>
          <p:nvPr/>
        </p:nvSpPr>
        <p:spPr>
          <a:xfrm>
            <a:off x="3450583" y="2956697"/>
            <a:ext cx="748748" cy="802784"/>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Data Ingestion: IC+, </a:t>
            </a:r>
            <a:r>
              <a:rPr lang="en-US" sz="600" dirty="0" err="1"/>
              <a:t>OneWalgreens</a:t>
            </a:r>
            <a:r>
              <a:rPr lang="en-US" sz="600" dirty="0"/>
              <a:t>, ACAP</a:t>
            </a:r>
          </a:p>
          <a:p>
            <a:r>
              <a:rPr lang="en-US" sz="600" dirty="0"/>
              <a:t>Profile Unification CDI, CPM</a:t>
            </a:r>
          </a:p>
          <a:p>
            <a:endParaRPr lang="en-US" sz="600" dirty="0"/>
          </a:p>
        </p:txBody>
      </p:sp>
      <p:cxnSp>
        <p:nvCxnSpPr>
          <p:cNvPr id="93" name="Straight Connector 92">
            <a:extLst>
              <a:ext uri="{FF2B5EF4-FFF2-40B4-BE49-F238E27FC236}">
                <a16:creationId xmlns:a16="http://schemas.microsoft.com/office/drawing/2014/main" id="{7CA9AD35-80B1-604E-9E24-0673BB4C8B0C}"/>
              </a:ext>
            </a:extLst>
          </p:cNvPr>
          <p:cNvCxnSpPr>
            <a:cxnSpLocks/>
          </p:cNvCxnSpPr>
          <p:nvPr/>
        </p:nvCxnSpPr>
        <p:spPr>
          <a:xfrm>
            <a:off x="3474128" y="312691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D9CFFD4C-F595-164D-AA37-84F537ECD223}"/>
              </a:ext>
            </a:extLst>
          </p:cNvPr>
          <p:cNvSpPr/>
          <p:nvPr/>
        </p:nvSpPr>
        <p:spPr>
          <a:xfrm>
            <a:off x="4222876" y="2956697"/>
            <a:ext cx="748748" cy="525785"/>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Measures/Segments Configuration</a:t>
            </a:r>
          </a:p>
          <a:p>
            <a:endParaRPr lang="en-US" sz="600" dirty="0"/>
          </a:p>
        </p:txBody>
      </p:sp>
      <p:cxnSp>
        <p:nvCxnSpPr>
          <p:cNvPr id="95" name="Straight Connector 94">
            <a:extLst>
              <a:ext uri="{FF2B5EF4-FFF2-40B4-BE49-F238E27FC236}">
                <a16:creationId xmlns:a16="http://schemas.microsoft.com/office/drawing/2014/main" id="{5FF57BC4-BA27-004E-BC5A-770D859018B2}"/>
              </a:ext>
            </a:extLst>
          </p:cNvPr>
          <p:cNvCxnSpPr>
            <a:cxnSpLocks/>
          </p:cNvCxnSpPr>
          <p:nvPr/>
        </p:nvCxnSpPr>
        <p:spPr>
          <a:xfrm>
            <a:off x="4246421" y="312691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1076473-D784-9347-98B5-6B91AB4A8E69}"/>
              </a:ext>
            </a:extLst>
          </p:cNvPr>
          <p:cNvSpPr/>
          <p:nvPr/>
        </p:nvSpPr>
        <p:spPr>
          <a:xfrm>
            <a:off x="4995169" y="2956697"/>
            <a:ext cx="748748" cy="802784"/>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Data Access for Downstream Apps</a:t>
            </a:r>
          </a:p>
          <a:p>
            <a:r>
              <a:rPr lang="en-US" sz="600" dirty="0"/>
              <a:t>Outbound Integration </a:t>
            </a:r>
          </a:p>
          <a:p>
            <a:r>
              <a:rPr lang="en-US" sz="600" dirty="0"/>
              <a:t>Measures/Segments (Set 2)</a:t>
            </a:r>
          </a:p>
          <a:p>
            <a:endParaRPr lang="en-US" sz="600" dirty="0"/>
          </a:p>
        </p:txBody>
      </p:sp>
      <p:cxnSp>
        <p:nvCxnSpPr>
          <p:cNvPr id="97" name="Straight Connector 96">
            <a:extLst>
              <a:ext uri="{FF2B5EF4-FFF2-40B4-BE49-F238E27FC236}">
                <a16:creationId xmlns:a16="http://schemas.microsoft.com/office/drawing/2014/main" id="{3F370A12-644A-294D-875C-548BD1BB2BAB}"/>
              </a:ext>
            </a:extLst>
          </p:cNvPr>
          <p:cNvCxnSpPr>
            <a:cxnSpLocks/>
          </p:cNvCxnSpPr>
          <p:nvPr/>
        </p:nvCxnSpPr>
        <p:spPr>
          <a:xfrm>
            <a:off x="5018714" y="312691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D97A380B-F23A-DE4C-8E46-AC07B382936D}"/>
              </a:ext>
            </a:extLst>
          </p:cNvPr>
          <p:cNvSpPr/>
          <p:nvPr/>
        </p:nvSpPr>
        <p:spPr>
          <a:xfrm>
            <a:off x="5765641" y="2956697"/>
            <a:ext cx="1472819" cy="433452"/>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 </a:t>
            </a:r>
          </a:p>
          <a:p>
            <a:endParaRPr lang="en-US" sz="600" dirty="0">
              <a:latin typeface="+mj-lt"/>
            </a:endParaRPr>
          </a:p>
        </p:txBody>
      </p:sp>
      <p:cxnSp>
        <p:nvCxnSpPr>
          <p:cNvPr id="99" name="Straight Connector 98">
            <a:extLst>
              <a:ext uri="{FF2B5EF4-FFF2-40B4-BE49-F238E27FC236}">
                <a16:creationId xmlns:a16="http://schemas.microsoft.com/office/drawing/2014/main" id="{ABA5FB2A-B65B-034E-A143-BFD8D9499285}"/>
              </a:ext>
            </a:extLst>
          </p:cNvPr>
          <p:cNvCxnSpPr>
            <a:cxnSpLocks/>
          </p:cNvCxnSpPr>
          <p:nvPr/>
        </p:nvCxnSpPr>
        <p:spPr>
          <a:xfrm>
            <a:off x="5789187" y="3126919"/>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B3A7012-DB7B-7D40-AD0E-9BB7DEBC5E49}"/>
              </a:ext>
            </a:extLst>
          </p:cNvPr>
          <p:cNvSpPr/>
          <p:nvPr/>
        </p:nvSpPr>
        <p:spPr>
          <a:xfrm>
            <a:off x="6537935" y="295669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01" name="Straight Connector 100">
            <a:extLst>
              <a:ext uri="{FF2B5EF4-FFF2-40B4-BE49-F238E27FC236}">
                <a16:creationId xmlns:a16="http://schemas.microsoft.com/office/drawing/2014/main" id="{FDD5230A-1127-774F-B40E-334D35854C62}"/>
              </a:ext>
            </a:extLst>
          </p:cNvPr>
          <p:cNvCxnSpPr>
            <a:cxnSpLocks/>
          </p:cNvCxnSpPr>
          <p:nvPr/>
        </p:nvCxnSpPr>
        <p:spPr>
          <a:xfrm>
            <a:off x="7333774" y="312691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61CF038-760F-DD4F-B597-4A21EAAF005B}"/>
              </a:ext>
            </a:extLst>
          </p:cNvPr>
          <p:cNvSpPr/>
          <p:nvPr/>
        </p:nvSpPr>
        <p:spPr>
          <a:xfrm>
            <a:off x="7326086" y="2956697"/>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 </a:t>
            </a:r>
          </a:p>
        </p:txBody>
      </p:sp>
      <p:cxnSp>
        <p:nvCxnSpPr>
          <p:cNvPr id="103" name="Straight Connector 102">
            <a:extLst>
              <a:ext uri="{FF2B5EF4-FFF2-40B4-BE49-F238E27FC236}">
                <a16:creationId xmlns:a16="http://schemas.microsoft.com/office/drawing/2014/main" id="{EA8CA94C-C0EC-814F-92F2-DAB06B2D0D7C}"/>
              </a:ext>
            </a:extLst>
          </p:cNvPr>
          <p:cNvCxnSpPr>
            <a:cxnSpLocks/>
          </p:cNvCxnSpPr>
          <p:nvPr/>
        </p:nvCxnSpPr>
        <p:spPr>
          <a:xfrm>
            <a:off x="8092408" y="2478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89A9E886-654A-3547-92AE-05E4BE392767}"/>
              </a:ext>
            </a:extLst>
          </p:cNvPr>
          <p:cNvSpPr/>
          <p:nvPr/>
        </p:nvSpPr>
        <p:spPr>
          <a:xfrm>
            <a:off x="8084720" y="2301515"/>
            <a:ext cx="748748" cy="341119"/>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 </a:t>
            </a:r>
          </a:p>
        </p:txBody>
      </p:sp>
      <p:sp>
        <p:nvSpPr>
          <p:cNvPr id="107" name="Diamond 106">
            <a:extLst>
              <a:ext uri="{FF2B5EF4-FFF2-40B4-BE49-F238E27FC236}">
                <a16:creationId xmlns:a16="http://schemas.microsoft.com/office/drawing/2014/main" id="{8114C500-5598-3347-A64F-06DBE6009399}"/>
              </a:ext>
            </a:extLst>
          </p:cNvPr>
          <p:cNvSpPr/>
          <p:nvPr/>
        </p:nvSpPr>
        <p:spPr>
          <a:xfrm>
            <a:off x="8419472" y="3068444"/>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09" name="Straight Connector 108">
            <a:extLst>
              <a:ext uri="{FF2B5EF4-FFF2-40B4-BE49-F238E27FC236}">
                <a16:creationId xmlns:a16="http://schemas.microsoft.com/office/drawing/2014/main" id="{1756F89A-F8B3-DD41-9BF7-B98C7BEB06B9}"/>
              </a:ext>
            </a:extLst>
          </p:cNvPr>
          <p:cNvCxnSpPr>
            <a:cxnSpLocks/>
          </p:cNvCxnSpPr>
          <p:nvPr/>
        </p:nvCxnSpPr>
        <p:spPr>
          <a:xfrm>
            <a:off x="8100096" y="312691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0AA435A9-FF85-B344-80F1-9BE16D0FC136}"/>
              </a:ext>
            </a:extLst>
          </p:cNvPr>
          <p:cNvSpPr/>
          <p:nvPr/>
        </p:nvSpPr>
        <p:spPr>
          <a:xfrm>
            <a:off x="8092408" y="2956697"/>
            <a:ext cx="748748" cy="341119"/>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 </a:t>
            </a:r>
          </a:p>
        </p:txBody>
      </p:sp>
      <p:sp>
        <p:nvSpPr>
          <p:cNvPr id="124" name="Rectangle 123">
            <a:extLst>
              <a:ext uri="{FF2B5EF4-FFF2-40B4-BE49-F238E27FC236}">
                <a16:creationId xmlns:a16="http://schemas.microsoft.com/office/drawing/2014/main" id="{9A8F07A7-F3C1-7A46-821A-91CE9BFFD178}"/>
              </a:ext>
            </a:extLst>
          </p:cNvPr>
          <p:cNvSpPr/>
          <p:nvPr/>
        </p:nvSpPr>
        <p:spPr>
          <a:xfrm>
            <a:off x="2664736" y="1603497"/>
            <a:ext cx="748748" cy="433452"/>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 </a:t>
            </a:r>
          </a:p>
          <a:p>
            <a:endParaRPr lang="en-US" sz="600" dirty="0">
              <a:latin typeface="+mj-lt"/>
            </a:endParaRPr>
          </a:p>
        </p:txBody>
      </p:sp>
      <p:cxnSp>
        <p:nvCxnSpPr>
          <p:cNvPr id="127" name="Straight Connector 126">
            <a:extLst>
              <a:ext uri="{FF2B5EF4-FFF2-40B4-BE49-F238E27FC236}">
                <a16:creationId xmlns:a16="http://schemas.microsoft.com/office/drawing/2014/main" id="{1E3D79B2-D0C7-EE4F-909B-BE2EECFCA044}"/>
              </a:ext>
            </a:extLst>
          </p:cNvPr>
          <p:cNvCxnSpPr>
            <a:cxnSpLocks/>
          </p:cNvCxnSpPr>
          <p:nvPr/>
        </p:nvCxnSpPr>
        <p:spPr>
          <a:xfrm>
            <a:off x="2688281" y="178027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AB9758FF-7921-C047-9682-B7EE674989E9}"/>
              </a:ext>
            </a:extLst>
          </p:cNvPr>
          <p:cNvSpPr/>
          <p:nvPr/>
        </p:nvSpPr>
        <p:spPr>
          <a:xfrm>
            <a:off x="3451067" y="1603497"/>
            <a:ext cx="748748" cy="341119"/>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latin typeface="+mj-lt"/>
              </a:rPr>
              <a:t> </a:t>
            </a:r>
          </a:p>
        </p:txBody>
      </p:sp>
      <p:cxnSp>
        <p:nvCxnSpPr>
          <p:cNvPr id="129" name="Straight Connector 128">
            <a:extLst>
              <a:ext uri="{FF2B5EF4-FFF2-40B4-BE49-F238E27FC236}">
                <a16:creationId xmlns:a16="http://schemas.microsoft.com/office/drawing/2014/main" id="{37D1BF75-3C74-2245-B353-066E0FE0DC3B}"/>
              </a:ext>
            </a:extLst>
          </p:cNvPr>
          <p:cNvCxnSpPr>
            <a:cxnSpLocks/>
          </p:cNvCxnSpPr>
          <p:nvPr/>
        </p:nvCxnSpPr>
        <p:spPr>
          <a:xfrm>
            <a:off x="3474612" y="178027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0F5CFD72-9024-8A49-9030-F377EF893876}"/>
              </a:ext>
            </a:extLst>
          </p:cNvPr>
          <p:cNvSpPr/>
          <p:nvPr/>
        </p:nvSpPr>
        <p:spPr>
          <a:xfrm>
            <a:off x="4223360" y="1603497"/>
            <a:ext cx="748748" cy="341119"/>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latin typeface="+mj-lt"/>
              </a:rPr>
              <a:t> </a:t>
            </a:r>
          </a:p>
        </p:txBody>
      </p:sp>
      <p:cxnSp>
        <p:nvCxnSpPr>
          <p:cNvPr id="131" name="Straight Connector 130">
            <a:extLst>
              <a:ext uri="{FF2B5EF4-FFF2-40B4-BE49-F238E27FC236}">
                <a16:creationId xmlns:a16="http://schemas.microsoft.com/office/drawing/2014/main" id="{7AB8ADE4-F8E3-CB4A-BBC1-A02A92AAF8BD}"/>
              </a:ext>
            </a:extLst>
          </p:cNvPr>
          <p:cNvCxnSpPr>
            <a:cxnSpLocks/>
          </p:cNvCxnSpPr>
          <p:nvPr/>
        </p:nvCxnSpPr>
        <p:spPr>
          <a:xfrm>
            <a:off x="4246905" y="178027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2AEE0884-B430-FC4A-80C5-FD6496BC9D6F}"/>
              </a:ext>
            </a:extLst>
          </p:cNvPr>
          <p:cNvSpPr/>
          <p:nvPr/>
        </p:nvSpPr>
        <p:spPr>
          <a:xfrm>
            <a:off x="4995653" y="1603497"/>
            <a:ext cx="748748" cy="341119"/>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latin typeface="+mj-lt"/>
              </a:rPr>
              <a:t> </a:t>
            </a:r>
          </a:p>
        </p:txBody>
      </p:sp>
      <p:cxnSp>
        <p:nvCxnSpPr>
          <p:cNvPr id="133" name="Straight Connector 132">
            <a:extLst>
              <a:ext uri="{FF2B5EF4-FFF2-40B4-BE49-F238E27FC236}">
                <a16:creationId xmlns:a16="http://schemas.microsoft.com/office/drawing/2014/main" id="{C43237B2-FB12-114D-B77F-04A0BC97CA5C}"/>
              </a:ext>
            </a:extLst>
          </p:cNvPr>
          <p:cNvCxnSpPr>
            <a:cxnSpLocks/>
          </p:cNvCxnSpPr>
          <p:nvPr/>
        </p:nvCxnSpPr>
        <p:spPr>
          <a:xfrm>
            <a:off x="5019198" y="178027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D32238B5-A322-6F48-B5A8-D253680F1D32}"/>
              </a:ext>
            </a:extLst>
          </p:cNvPr>
          <p:cNvSpPr/>
          <p:nvPr/>
        </p:nvSpPr>
        <p:spPr>
          <a:xfrm>
            <a:off x="5766125" y="1603497"/>
            <a:ext cx="1472819" cy="710451"/>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Upstream to CI/OMS System Flow</a:t>
            </a:r>
          </a:p>
          <a:p>
            <a:r>
              <a:rPr lang="en-US" sz="600" dirty="0">
                <a:latin typeface="+mj-lt"/>
              </a:rPr>
              <a:t>Regression &amp; Performance Testing</a:t>
            </a:r>
          </a:p>
          <a:p>
            <a:r>
              <a:rPr lang="en-US" sz="600" dirty="0">
                <a:latin typeface="+mj-lt"/>
              </a:rPr>
              <a:t>UAT Support</a:t>
            </a:r>
          </a:p>
          <a:p>
            <a:r>
              <a:rPr lang="en-US" sz="600" dirty="0">
                <a:latin typeface="+mj-lt"/>
              </a:rPr>
              <a:t>Validate Failure Scenarios</a:t>
            </a:r>
          </a:p>
          <a:p>
            <a:endParaRPr lang="en-US" sz="600" dirty="0">
              <a:latin typeface="+mj-lt"/>
            </a:endParaRPr>
          </a:p>
        </p:txBody>
      </p:sp>
      <p:cxnSp>
        <p:nvCxnSpPr>
          <p:cNvPr id="135" name="Straight Connector 134">
            <a:extLst>
              <a:ext uri="{FF2B5EF4-FFF2-40B4-BE49-F238E27FC236}">
                <a16:creationId xmlns:a16="http://schemas.microsoft.com/office/drawing/2014/main" id="{772C14B2-06E2-664A-B361-1ACDC986CA67}"/>
              </a:ext>
            </a:extLst>
          </p:cNvPr>
          <p:cNvCxnSpPr>
            <a:cxnSpLocks/>
          </p:cNvCxnSpPr>
          <p:nvPr/>
        </p:nvCxnSpPr>
        <p:spPr>
          <a:xfrm>
            <a:off x="5789671" y="1780273"/>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92ACB7F-883C-4642-B90F-5F34ACB6D910}"/>
              </a:ext>
            </a:extLst>
          </p:cNvPr>
          <p:cNvSpPr/>
          <p:nvPr/>
        </p:nvSpPr>
        <p:spPr>
          <a:xfrm>
            <a:off x="6538419" y="160349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39" name="Straight Connector 138">
            <a:extLst>
              <a:ext uri="{FF2B5EF4-FFF2-40B4-BE49-F238E27FC236}">
                <a16:creationId xmlns:a16="http://schemas.microsoft.com/office/drawing/2014/main" id="{8BFD8A95-D768-AF41-8463-32868DA66E23}"/>
              </a:ext>
            </a:extLst>
          </p:cNvPr>
          <p:cNvCxnSpPr>
            <a:cxnSpLocks/>
          </p:cNvCxnSpPr>
          <p:nvPr/>
        </p:nvCxnSpPr>
        <p:spPr>
          <a:xfrm>
            <a:off x="7334258" y="178027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34E87500-9885-004E-B927-29F4520334C6}"/>
              </a:ext>
            </a:extLst>
          </p:cNvPr>
          <p:cNvSpPr/>
          <p:nvPr/>
        </p:nvSpPr>
        <p:spPr>
          <a:xfrm>
            <a:off x="7326570" y="1603497"/>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sp>
        <p:nvSpPr>
          <p:cNvPr id="141" name="Diamond 140">
            <a:extLst>
              <a:ext uri="{FF2B5EF4-FFF2-40B4-BE49-F238E27FC236}">
                <a16:creationId xmlns:a16="http://schemas.microsoft.com/office/drawing/2014/main" id="{E0D3A0D1-DD63-1745-B05B-90EC1F0FA8F8}"/>
              </a:ext>
            </a:extLst>
          </p:cNvPr>
          <p:cNvSpPr/>
          <p:nvPr/>
        </p:nvSpPr>
        <p:spPr>
          <a:xfrm>
            <a:off x="8411784" y="1721798"/>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44" name="Straight Connector 143">
            <a:extLst>
              <a:ext uri="{FF2B5EF4-FFF2-40B4-BE49-F238E27FC236}">
                <a16:creationId xmlns:a16="http://schemas.microsoft.com/office/drawing/2014/main" id="{9D6E0AEE-F0A1-5043-89CF-49979B44E5FA}"/>
              </a:ext>
            </a:extLst>
          </p:cNvPr>
          <p:cNvCxnSpPr>
            <a:cxnSpLocks/>
          </p:cNvCxnSpPr>
          <p:nvPr/>
        </p:nvCxnSpPr>
        <p:spPr>
          <a:xfrm>
            <a:off x="8092408" y="178027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ACFB0920-69D3-B54F-9CC3-1EE8C3814F2B}"/>
              </a:ext>
            </a:extLst>
          </p:cNvPr>
          <p:cNvSpPr/>
          <p:nvPr/>
        </p:nvSpPr>
        <p:spPr>
          <a:xfrm>
            <a:off x="8084720" y="1603497"/>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cxnSp>
        <p:nvCxnSpPr>
          <p:cNvPr id="146" name="Straight Connector 145">
            <a:extLst>
              <a:ext uri="{FF2B5EF4-FFF2-40B4-BE49-F238E27FC236}">
                <a16:creationId xmlns:a16="http://schemas.microsoft.com/office/drawing/2014/main" id="{3475F06D-F4C5-1147-96CF-C226439E8477}"/>
              </a:ext>
            </a:extLst>
          </p:cNvPr>
          <p:cNvCxnSpPr>
            <a:cxnSpLocks/>
          </p:cNvCxnSpPr>
          <p:nvPr/>
        </p:nvCxnSpPr>
        <p:spPr>
          <a:xfrm>
            <a:off x="317925" y="3673858"/>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7" name="Table 146">
            <a:extLst>
              <a:ext uri="{FF2B5EF4-FFF2-40B4-BE49-F238E27FC236}">
                <a16:creationId xmlns:a16="http://schemas.microsoft.com/office/drawing/2014/main" id="{8E47B338-0250-6849-A835-77C9DBF0CA7B}"/>
              </a:ext>
            </a:extLst>
          </p:cNvPr>
          <p:cNvGraphicFramePr>
            <a:graphicFrameLocks noGrp="1"/>
          </p:cNvGraphicFramePr>
          <p:nvPr>
            <p:extLst>
              <p:ext uri="{D42A27DB-BD31-4B8C-83A1-F6EECF244321}">
                <p14:modId xmlns:p14="http://schemas.microsoft.com/office/powerpoint/2010/main" val="1084765339"/>
              </p:ext>
            </p:extLst>
          </p:nvPr>
        </p:nvGraphicFramePr>
        <p:xfrm>
          <a:off x="17218" y="1588769"/>
          <a:ext cx="319591" cy="3423915"/>
        </p:xfrm>
        <a:graphic>
          <a:graphicData uri="http://schemas.openxmlformats.org/drawingml/2006/table">
            <a:tbl>
              <a:tblPr firstRow="1" bandRow="1">
                <a:tableStyleId>{2D5ABB26-0587-4C30-8999-92F81FD0307C}</a:tableStyleId>
              </a:tblPr>
              <a:tblGrid>
                <a:gridCol w="319591">
                  <a:extLst>
                    <a:ext uri="{9D8B030D-6E8A-4147-A177-3AD203B41FA5}">
                      <a16:colId xmlns:a16="http://schemas.microsoft.com/office/drawing/2014/main" val="202864645"/>
                    </a:ext>
                  </a:extLst>
                </a:gridCol>
              </a:tblGrid>
              <a:tr h="684783">
                <a:tc>
                  <a:txBody>
                    <a:bodyPr/>
                    <a:lstStyle/>
                    <a:p>
                      <a:pPr algn="ctr"/>
                      <a:r>
                        <a:rPr lang="en-US" sz="800" b="1" dirty="0"/>
                        <a:t>All</a:t>
                      </a:r>
                    </a:p>
                  </a:txBody>
                  <a:tcPr vert="vert270" anchor="ctr"/>
                </a:tc>
                <a:extLst>
                  <a:ext uri="{0D108BD9-81ED-4DB2-BD59-A6C34878D82A}">
                    <a16:rowId xmlns:a16="http://schemas.microsoft.com/office/drawing/2014/main" val="3381198771"/>
                  </a:ext>
                </a:extLst>
              </a:tr>
              <a:tr h="684783">
                <a:tc>
                  <a:txBody>
                    <a:bodyPr/>
                    <a:lstStyle/>
                    <a:p>
                      <a:pPr algn="ctr"/>
                      <a:r>
                        <a:rPr lang="en-US" sz="800" b="1" dirty="0"/>
                        <a:t>Dynamics F&amp;O</a:t>
                      </a:r>
                    </a:p>
                  </a:txBody>
                  <a:tcPr vert="vert270" anchor="ctr"/>
                </a:tc>
                <a:extLst>
                  <a:ext uri="{0D108BD9-81ED-4DB2-BD59-A6C34878D82A}">
                    <a16:rowId xmlns:a16="http://schemas.microsoft.com/office/drawing/2014/main" val="3357944576"/>
                  </a:ext>
                </a:extLst>
              </a:tr>
              <a:tr h="684783">
                <a:tc>
                  <a:txBody>
                    <a:bodyPr/>
                    <a:lstStyle/>
                    <a:p>
                      <a:pPr algn="ctr"/>
                      <a:r>
                        <a:rPr lang="en-US" sz="800" b="1" dirty="0"/>
                        <a:t>CI</a:t>
                      </a:r>
                    </a:p>
                  </a:txBody>
                  <a:tcPr vert="vert270" anchor="ctr"/>
                </a:tc>
                <a:extLst>
                  <a:ext uri="{0D108BD9-81ED-4DB2-BD59-A6C34878D82A}">
                    <a16:rowId xmlns:a16="http://schemas.microsoft.com/office/drawing/2014/main" val="1076561760"/>
                  </a:ext>
                </a:extLst>
              </a:tr>
              <a:tr h="684783">
                <a:tc>
                  <a:txBody>
                    <a:bodyPr/>
                    <a:lstStyle/>
                    <a:p>
                      <a:pPr algn="ctr"/>
                      <a:r>
                        <a:rPr lang="en-US" sz="800" b="1" dirty="0"/>
                        <a:t>API</a:t>
                      </a:r>
                    </a:p>
                  </a:txBody>
                  <a:tcPr vert="vert270" anchor="ctr"/>
                </a:tc>
                <a:extLst>
                  <a:ext uri="{0D108BD9-81ED-4DB2-BD59-A6C34878D82A}">
                    <a16:rowId xmlns:a16="http://schemas.microsoft.com/office/drawing/2014/main" val="3921346767"/>
                  </a:ext>
                </a:extLst>
              </a:tr>
              <a:tr h="684783">
                <a:tc>
                  <a:txBody>
                    <a:bodyPr/>
                    <a:lstStyle/>
                    <a:p>
                      <a:pPr algn="ctr"/>
                      <a:endParaRPr lang="en-US" sz="800" b="1" dirty="0"/>
                    </a:p>
                  </a:txBody>
                  <a:tcPr vert="vert270" anchor="ctr"/>
                </a:tc>
                <a:extLst>
                  <a:ext uri="{0D108BD9-81ED-4DB2-BD59-A6C34878D82A}">
                    <a16:rowId xmlns:a16="http://schemas.microsoft.com/office/drawing/2014/main" val="793328987"/>
                  </a:ext>
                </a:extLst>
              </a:tr>
            </a:tbl>
          </a:graphicData>
        </a:graphic>
      </p:graphicFrame>
      <p:sp>
        <p:nvSpPr>
          <p:cNvPr id="148" name="Rectangle 147">
            <a:extLst>
              <a:ext uri="{FF2B5EF4-FFF2-40B4-BE49-F238E27FC236}">
                <a16:creationId xmlns:a16="http://schemas.microsoft.com/office/drawing/2014/main" id="{B9E30B67-2656-F643-B9EC-D764B56669FC}"/>
              </a:ext>
            </a:extLst>
          </p:cNvPr>
          <p:cNvSpPr/>
          <p:nvPr/>
        </p:nvSpPr>
        <p:spPr>
          <a:xfrm>
            <a:off x="1876101" y="3684554"/>
            <a:ext cx="748748" cy="433452"/>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 </a:t>
            </a:r>
          </a:p>
          <a:p>
            <a:pPr>
              <a:spcAft>
                <a:spcPts val="500"/>
              </a:spcAft>
            </a:pPr>
            <a:endParaRPr lang="en-US" sz="600" dirty="0"/>
          </a:p>
        </p:txBody>
      </p:sp>
      <p:cxnSp>
        <p:nvCxnSpPr>
          <p:cNvPr id="149" name="Straight Connector 148">
            <a:extLst>
              <a:ext uri="{FF2B5EF4-FFF2-40B4-BE49-F238E27FC236}">
                <a16:creationId xmlns:a16="http://schemas.microsoft.com/office/drawing/2014/main" id="{DD8EBBDE-26B1-0B48-845D-F83632A4154E}"/>
              </a:ext>
            </a:extLst>
          </p:cNvPr>
          <p:cNvCxnSpPr>
            <a:cxnSpLocks/>
          </p:cNvCxnSpPr>
          <p:nvPr/>
        </p:nvCxnSpPr>
        <p:spPr>
          <a:xfrm>
            <a:off x="1899646" y="3861787"/>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E3CC8050-B2A8-D448-B0C6-2D321D38E9AD}"/>
              </a:ext>
            </a:extLst>
          </p:cNvPr>
          <p:cNvSpPr/>
          <p:nvPr/>
        </p:nvSpPr>
        <p:spPr>
          <a:xfrm>
            <a:off x="2664252" y="3688293"/>
            <a:ext cx="748748" cy="341119"/>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Unify Customer Data  </a:t>
            </a:r>
          </a:p>
        </p:txBody>
      </p:sp>
      <p:cxnSp>
        <p:nvCxnSpPr>
          <p:cNvPr id="151" name="Straight Connector 150">
            <a:extLst>
              <a:ext uri="{FF2B5EF4-FFF2-40B4-BE49-F238E27FC236}">
                <a16:creationId xmlns:a16="http://schemas.microsoft.com/office/drawing/2014/main" id="{94C31177-113E-D345-99B6-94F72F9630E8}"/>
              </a:ext>
            </a:extLst>
          </p:cNvPr>
          <p:cNvCxnSpPr>
            <a:cxnSpLocks/>
          </p:cNvCxnSpPr>
          <p:nvPr/>
        </p:nvCxnSpPr>
        <p:spPr>
          <a:xfrm>
            <a:off x="2687797" y="3858515"/>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DE56E372-4BB5-7240-9008-3F0AE201AEF0}"/>
              </a:ext>
            </a:extLst>
          </p:cNvPr>
          <p:cNvSpPr/>
          <p:nvPr/>
        </p:nvSpPr>
        <p:spPr>
          <a:xfrm>
            <a:off x="3450583" y="3688293"/>
            <a:ext cx="748748" cy="433452"/>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IC+, </a:t>
            </a:r>
            <a:r>
              <a:rPr lang="en-US" sz="600" dirty="0" err="1"/>
              <a:t>OneWalgreens</a:t>
            </a:r>
            <a:r>
              <a:rPr lang="en-US" sz="600" dirty="0"/>
              <a:t>, ACAP (Profile)</a:t>
            </a:r>
          </a:p>
        </p:txBody>
      </p:sp>
      <p:cxnSp>
        <p:nvCxnSpPr>
          <p:cNvPr id="154" name="Straight Connector 153">
            <a:extLst>
              <a:ext uri="{FF2B5EF4-FFF2-40B4-BE49-F238E27FC236}">
                <a16:creationId xmlns:a16="http://schemas.microsoft.com/office/drawing/2014/main" id="{51A7FA33-E131-4C44-A6CB-15EE1DCE3570}"/>
              </a:ext>
            </a:extLst>
          </p:cNvPr>
          <p:cNvCxnSpPr>
            <a:cxnSpLocks/>
          </p:cNvCxnSpPr>
          <p:nvPr/>
        </p:nvCxnSpPr>
        <p:spPr>
          <a:xfrm>
            <a:off x="3474128" y="3858515"/>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F258ED47-9F0C-B848-AF6A-35D3DB6C5EB1}"/>
              </a:ext>
            </a:extLst>
          </p:cNvPr>
          <p:cNvSpPr/>
          <p:nvPr/>
        </p:nvSpPr>
        <p:spPr>
          <a:xfrm>
            <a:off x="4222876" y="3688293"/>
            <a:ext cx="748748" cy="433452"/>
          </a:xfrm>
          <a:prstGeom prst="rect">
            <a:avLst/>
          </a:prstGeom>
        </p:spPr>
        <p:txBody>
          <a:bodyPr wrap="square" lIns="0" rIns="0">
            <a:spAutoFit/>
          </a:bodyPr>
          <a:lstStyle/>
          <a:p>
            <a:pPr>
              <a:spcBef>
                <a:spcPts val="600"/>
              </a:spcBef>
              <a:spcAft>
                <a:spcPts val="500"/>
              </a:spcAft>
            </a:pPr>
            <a:r>
              <a:rPr lang="en-US" sz="600" dirty="0">
                <a:latin typeface="+mj-lt"/>
              </a:rPr>
              <a:t>S6</a:t>
            </a:r>
          </a:p>
          <a:p>
            <a:pPr>
              <a:spcAft>
                <a:spcPts val="500"/>
              </a:spcAft>
            </a:pPr>
            <a:r>
              <a:rPr lang="en-US" sz="600" dirty="0">
                <a:latin typeface="+mj-lt"/>
              </a:rPr>
              <a:t>Create Unified Profile API</a:t>
            </a:r>
            <a:endParaRPr lang="en-US" sz="600" dirty="0"/>
          </a:p>
        </p:txBody>
      </p:sp>
      <p:cxnSp>
        <p:nvCxnSpPr>
          <p:cNvPr id="157" name="Straight Connector 156">
            <a:extLst>
              <a:ext uri="{FF2B5EF4-FFF2-40B4-BE49-F238E27FC236}">
                <a16:creationId xmlns:a16="http://schemas.microsoft.com/office/drawing/2014/main" id="{5065DA19-1E03-1B4C-B557-D265918846EB}"/>
              </a:ext>
            </a:extLst>
          </p:cNvPr>
          <p:cNvCxnSpPr>
            <a:cxnSpLocks/>
          </p:cNvCxnSpPr>
          <p:nvPr/>
        </p:nvCxnSpPr>
        <p:spPr>
          <a:xfrm>
            <a:off x="4246421" y="3858515"/>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AE252BC5-A531-3143-A83F-4604BCC72834}"/>
              </a:ext>
            </a:extLst>
          </p:cNvPr>
          <p:cNvSpPr/>
          <p:nvPr/>
        </p:nvSpPr>
        <p:spPr>
          <a:xfrm>
            <a:off x="4995169" y="3688293"/>
            <a:ext cx="748748" cy="341119"/>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RT API for Harmony</a:t>
            </a:r>
          </a:p>
        </p:txBody>
      </p:sp>
      <p:cxnSp>
        <p:nvCxnSpPr>
          <p:cNvPr id="159" name="Straight Connector 158">
            <a:extLst>
              <a:ext uri="{FF2B5EF4-FFF2-40B4-BE49-F238E27FC236}">
                <a16:creationId xmlns:a16="http://schemas.microsoft.com/office/drawing/2014/main" id="{E6F134CB-C31A-3644-946B-ACFE5A6C10DF}"/>
              </a:ext>
            </a:extLst>
          </p:cNvPr>
          <p:cNvCxnSpPr>
            <a:cxnSpLocks/>
          </p:cNvCxnSpPr>
          <p:nvPr/>
        </p:nvCxnSpPr>
        <p:spPr>
          <a:xfrm>
            <a:off x="5018714" y="3858515"/>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33366680-A8D7-7F41-BC73-83DC6D60A6C4}"/>
              </a:ext>
            </a:extLst>
          </p:cNvPr>
          <p:cNvSpPr/>
          <p:nvPr/>
        </p:nvSpPr>
        <p:spPr>
          <a:xfrm>
            <a:off x="5765641" y="3688293"/>
            <a:ext cx="1472819" cy="433452"/>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 </a:t>
            </a:r>
          </a:p>
          <a:p>
            <a:endParaRPr lang="en-US" sz="600" dirty="0">
              <a:latin typeface="+mj-lt"/>
            </a:endParaRPr>
          </a:p>
        </p:txBody>
      </p:sp>
      <p:cxnSp>
        <p:nvCxnSpPr>
          <p:cNvPr id="161" name="Straight Connector 160">
            <a:extLst>
              <a:ext uri="{FF2B5EF4-FFF2-40B4-BE49-F238E27FC236}">
                <a16:creationId xmlns:a16="http://schemas.microsoft.com/office/drawing/2014/main" id="{0FE1E45B-1FE2-9C4C-BCED-04B922FECDC2}"/>
              </a:ext>
            </a:extLst>
          </p:cNvPr>
          <p:cNvCxnSpPr>
            <a:cxnSpLocks/>
          </p:cNvCxnSpPr>
          <p:nvPr/>
        </p:nvCxnSpPr>
        <p:spPr>
          <a:xfrm>
            <a:off x="5789187" y="3858515"/>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F8C58270-7E5D-CE41-85CD-6AED53B1B5DB}"/>
              </a:ext>
            </a:extLst>
          </p:cNvPr>
          <p:cNvSpPr/>
          <p:nvPr/>
        </p:nvSpPr>
        <p:spPr>
          <a:xfrm>
            <a:off x="6537935" y="3688293"/>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63" name="Straight Connector 162">
            <a:extLst>
              <a:ext uri="{FF2B5EF4-FFF2-40B4-BE49-F238E27FC236}">
                <a16:creationId xmlns:a16="http://schemas.microsoft.com/office/drawing/2014/main" id="{6F7C1E53-7D47-9542-A27A-B930586C55F1}"/>
              </a:ext>
            </a:extLst>
          </p:cNvPr>
          <p:cNvCxnSpPr>
            <a:cxnSpLocks/>
          </p:cNvCxnSpPr>
          <p:nvPr/>
        </p:nvCxnSpPr>
        <p:spPr>
          <a:xfrm>
            <a:off x="7333774" y="3858515"/>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D150E887-C130-2A4E-868A-575FBB6AB761}"/>
              </a:ext>
            </a:extLst>
          </p:cNvPr>
          <p:cNvSpPr/>
          <p:nvPr/>
        </p:nvSpPr>
        <p:spPr>
          <a:xfrm>
            <a:off x="7326086" y="3688293"/>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 </a:t>
            </a:r>
          </a:p>
        </p:txBody>
      </p:sp>
      <p:sp>
        <p:nvSpPr>
          <p:cNvPr id="165" name="Diamond 164">
            <a:extLst>
              <a:ext uri="{FF2B5EF4-FFF2-40B4-BE49-F238E27FC236}">
                <a16:creationId xmlns:a16="http://schemas.microsoft.com/office/drawing/2014/main" id="{AB6F316F-0A6C-454B-905D-8AE2C9B7C67C}"/>
              </a:ext>
            </a:extLst>
          </p:cNvPr>
          <p:cNvSpPr/>
          <p:nvPr/>
        </p:nvSpPr>
        <p:spPr>
          <a:xfrm>
            <a:off x="8419472" y="3800040"/>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66" name="Straight Connector 165">
            <a:extLst>
              <a:ext uri="{FF2B5EF4-FFF2-40B4-BE49-F238E27FC236}">
                <a16:creationId xmlns:a16="http://schemas.microsoft.com/office/drawing/2014/main" id="{27F4ED93-5BE1-3742-ABB9-5620E7895C90}"/>
              </a:ext>
            </a:extLst>
          </p:cNvPr>
          <p:cNvCxnSpPr>
            <a:cxnSpLocks/>
          </p:cNvCxnSpPr>
          <p:nvPr/>
        </p:nvCxnSpPr>
        <p:spPr>
          <a:xfrm>
            <a:off x="8100096" y="3858515"/>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5819C7A0-9989-2A4E-A85F-4D9FD33C067F}"/>
              </a:ext>
            </a:extLst>
          </p:cNvPr>
          <p:cNvSpPr/>
          <p:nvPr/>
        </p:nvSpPr>
        <p:spPr>
          <a:xfrm>
            <a:off x="8092408" y="3688293"/>
            <a:ext cx="748748" cy="341119"/>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 </a:t>
            </a:r>
          </a:p>
        </p:txBody>
      </p:sp>
      <p:sp>
        <p:nvSpPr>
          <p:cNvPr id="3" name="Footer Placeholder 2">
            <a:extLst>
              <a:ext uri="{FF2B5EF4-FFF2-40B4-BE49-F238E27FC236}">
                <a16:creationId xmlns:a16="http://schemas.microsoft.com/office/drawing/2014/main" id="{2DADF1A9-BCEB-ED4A-9B8F-FD3F0AEDADE8}"/>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2EE765B8-02CA-F845-B756-160492F19334}"/>
              </a:ext>
            </a:extLst>
          </p:cNvPr>
          <p:cNvSpPr>
            <a:spLocks noGrp="1"/>
          </p:cNvSpPr>
          <p:nvPr>
            <p:ph type="sldNum" sz="quarter" idx="13"/>
          </p:nvPr>
        </p:nvSpPr>
        <p:spPr/>
        <p:txBody>
          <a:bodyPr/>
          <a:lstStyle/>
          <a:p>
            <a:fld id="{CDEE2954-54E9-4846-B9AA-9D6731F553AF}" type="slidenum">
              <a:rPr lang="en-US" smtClean="0"/>
              <a:pPr/>
              <a:t>50</a:t>
            </a:fld>
            <a:endParaRPr lang="en-US" dirty="0"/>
          </a:p>
        </p:txBody>
      </p:sp>
    </p:spTree>
    <p:extLst>
      <p:ext uri="{BB962C8B-B14F-4D97-AF65-F5344CB8AC3E}">
        <p14:creationId xmlns:p14="http://schemas.microsoft.com/office/powerpoint/2010/main" val="53898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0EEC-6769-6844-9EFC-1ECC3D5B951C}"/>
              </a:ext>
            </a:extLst>
          </p:cNvPr>
          <p:cNvSpPr>
            <a:spLocks noGrp="1"/>
          </p:cNvSpPr>
          <p:nvPr>
            <p:ph type="title"/>
          </p:nvPr>
        </p:nvSpPr>
        <p:spPr/>
        <p:txBody>
          <a:bodyPr/>
          <a:lstStyle/>
          <a:p>
            <a:r>
              <a:rPr lang="en-US" dirty="0"/>
              <a:t>Enabling Harmony: pod structure</a:t>
            </a:r>
            <a:endParaRPr lang="en-US" sz="1200" dirty="0"/>
          </a:p>
        </p:txBody>
      </p:sp>
      <p:sp>
        <p:nvSpPr>
          <p:cNvPr id="5" name="Footer Placeholder 4">
            <a:extLst>
              <a:ext uri="{FF2B5EF4-FFF2-40B4-BE49-F238E27FC236}">
                <a16:creationId xmlns:a16="http://schemas.microsoft.com/office/drawing/2014/main" id="{61E48CFC-F465-AC4B-AB86-D068C8D764C9}"/>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1025F5A9-DD9B-F641-A303-D10828CC6BDC}"/>
              </a:ext>
            </a:extLst>
          </p:cNvPr>
          <p:cNvSpPr>
            <a:spLocks noGrp="1"/>
          </p:cNvSpPr>
          <p:nvPr>
            <p:ph type="sldNum" sz="quarter" idx="13"/>
          </p:nvPr>
        </p:nvSpPr>
        <p:spPr/>
        <p:txBody>
          <a:bodyPr/>
          <a:lstStyle/>
          <a:p>
            <a:fld id="{CDEE2954-54E9-4846-B9AA-9D6731F553AF}" type="slidenum">
              <a:rPr lang="en-US" smtClean="0"/>
              <a:pPr/>
              <a:t>51</a:t>
            </a:fld>
            <a:endParaRPr lang="en-US" dirty="0"/>
          </a:p>
        </p:txBody>
      </p:sp>
      <p:graphicFrame>
        <p:nvGraphicFramePr>
          <p:cNvPr id="85" name="Table 84">
            <a:extLst>
              <a:ext uri="{FF2B5EF4-FFF2-40B4-BE49-F238E27FC236}">
                <a16:creationId xmlns:a16="http://schemas.microsoft.com/office/drawing/2014/main" id="{9F269DB5-7491-1044-AFF1-707C373C3CB8}"/>
              </a:ext>
            </a:extLst>
          </p:cNvPr>
          <p:cNvGraphicFramePr>
            <a:graphicFrameLocks noGrp="1"/>
          </p:cNvGraphicFramePr>
          <p:nvPr/>
        </p:nvGraphicFramePr>
        <p:xfrm>
          <a:off x="500330" y="715063"/>
          <a:ext cx="6051541" cy="4342208"/>
        </p:xfrm>
        <a:graphic>
          <a:graphicData uri="http://schemas.openxmlformats.org/drawingml/2006/table">
            <a:tbl>
              <a:tblPr firstRow="1" bandRow="1">
                <a:tableStyleId>{2D5ABB26-0587-4C30-8999-92F81FD0307C}</a:tableStyleId>
              </a:tblPr>
              <a:tblGrid>
                <a:gridCol w="1569496">
                  <a:extLst>
                    <a:ext uri="{9D8B030D-6E8A-4147-A177-3AD203B41FA5}">
                      <a16:colId xmlns:a16="http://schemas.microsoft.com/office/drawing/2014/main" val="1452087304"/>
                    </a:ext>
                  </a:extLst>
                </a:gridCol>
                <a:gridCol w="2146783">
                  <a:extLst>
                    <a:ext uri="{9D8B030D-6E8A-4147-A177-3AD203B41FA5}">
                      <a16:colId xmlns:a16="http://schemas.microsoft.com/office/drawing/2014/main" val="1758035257"/>
                    </a:ext>
                  </a:extLst>
                </a:gridCol>
                <a:gridCol w="2335262">
                  <a:extLst>
                    <a:ext uri="{9D8B030D-6E8A-4147-A177-3AD203B41FA5}">
                      <a16:colId xmlns:a16="http://schemas.microsoft.com/office/drawing/2014/main" val="2924263434"/>
                    </a:ext>
                  </a:extLst>
                </a:gridCol>
              </a:tblGrid>
              <a:tr h="284032">
                <a:tc>
                  <a:txBody>
                    <a:bodyPr/>
                    <a:lstStyle/>
                    <a:p>
                      <a:endParaRPr lang="en-US" sz="900">
                        <a:solidFill>
                          <a:schemeClr val="tx1">
                            <a:lumMod val="85000"/>
                            <a:lumOff val="15000"/>
                          </a:schemeClr>
                        </a:solidFill>
                      </a:endParaRPr>
                    </a:p>
                  </a:txBody>
                  <a:tcPr>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cap="all" spc="50" baseline="0" dirty="0">
                          <a:solidFill>
                            <a:schemeClr val="accent2"/>
                          </a:solidFill>
                        </a:rPr>
                        <a:t>Program pod</a:t>
                      </a: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700" cap="all" spc="50" baseline="0" dirty="0">
                          <a:solidFill>
                            <a:schemeClr val="accent2"/>
                          </a:solidFill>
                        </a:rPr>
                        <a:t>H</a:t>
                      </a:r>
                      <a:r>
                        <a:rPr lang="en" sz="700" cap="all" spc="50" baseline="0" dirty="0" err="1">
                          <a:solidFill>
                            <a:schemeClr val="accent2"/>
                          </a:solidFill>
                        </a:rPr>
                        <a:t>armony</a:t>
                      </a:r>
                      <a:r>
                        <a:rPr lang="en" sz="700" cap="all" spc="50" baseline="0" dirty="0">
                          <a:solidFill>
                            <a:schemeClr val="accent2"/>
                          </a:solidFill>
                        </a:rPr>
                        <a:t> execution pod</a:t>
                      </a:r>
                      <a:endParaRPr lang="en-US" sz="800" cap="all" spc="50" baseline="0" dirty="0">
                        <a:solidFill>
                          <a:schemeClr val="accent2"/>
                        </a:solidFill>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974900014"/>
                  </a:ext>
                </a:extLst>
              </a:tr>
              <a:tr h="284032">
                <a:tc>
                  <a:txBody>
                    <a:bodyPr/>
                    <a:lstStyle/>
                    <a:p>
                      <a:pPr marL="79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Product Manager</a:t>
                      </a:r>
                    </a:p>
                  </a:txBody>
                  <a:tcPr marL="228600" marR="45720">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432926961"/>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Enterprise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4744100"/>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Azure Cloud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858123194"/>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OMS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extLst>
                  <a:ext uri="{0D108BD9-81ED-4DB2-BD59-A6C34878D82A}">
                    <a16:rowId xmlns:a16="http://schemas.microsoft.com/office/drawing/2014/main" val="871048349"/>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Scrum Master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384590100"/>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CDP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extLst>
                  <a:ext uri="{0D108BD9-81ED-4DB2-BD59-A6C34878D82A}">
                    <a16:rowId xmlns:a16="http://schemas.microsoft.com/office/drawing/2014/main" val="2170396527"/>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Integration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1212163163"/>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Functional Consultant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extLst>
                  <a:ext uri="{0D108BD9-81ED-4DB2-BD59-A6C34878D82A}">
                    <a16:rowId xmlns:a16="http://schemas.microsoft.com/office/drawing/2014/main" val="790654852"/>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Technical Consultant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3519896390"/>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85000"/>
                              <a:lumOff val="15000"/>
                            </a:schemeClr>
                          </a:solidFill>
                          <a:latin typeface="+mn-lt"/>
                          <a:ea typeface="+mn-ea"/>
                          <a:cs typeface="+mn-cs"/>
                        </a:rPr>
                        <a:t>CDP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extLst>
                  <a:ext uri="{0D108BD9-81ED-4DB2-BD59-A6C34878D82A}">
                    <a16:rowId xmlns:a16="http://schemas.microsoft.com/office/drawing/2014/main" val="2434970705"/>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CDP Developer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935255777"/>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Analytics Developer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extLst>
                  <a:ext uri="{0D108BD9-81ED-4DB2-BD59-A6C34878D82A}">
                    <a16:rowId xmlns:a16="http://schemas.microsoft.com/office/drawing/2014/main" val="3333027207"/>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Full Stack/DevOps Engineers</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390075514"/>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Quality Engineers*</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rgbClr val="F3F1F2"/>
                    </a:solidFill>
                  </a:tcPr>
                </a:tc>
                <a:extLst>
                  <a:ext uri="{0D108BD9-81ED-4DB2-BD59-A6C34878D82A}">
                    <a16:rowId xmlns:a16="http://schemas.microsoft.com/office/drawing/2014/main" val="400623770"/>
                  </a:ext>
                </a:extLst>
              </a:tr>
            </a:tbl>
          </a:graphicData>
        </a:graphic>
      </p:graphicFrame>
      <p:sp>
        <p:nvSpPr>
          <p:cNvPr id="86" name="Rectangle 85">
            <a:extLst>
              <a:ext uri="{FF2B5EF4-FFF2-40B4-BE49-F238E27FC236}">
                <a16:creationId xmlns:a16="http://schemas.microsoft.com/office/drawing/2014/main" id="{1899593E-4F2F-7946-9EFB-AC02CAD88006}"/>
              </a:ext>
            </a:extLst>
          </p:cNvPr>
          <p:cNvSpPr/>
          <p:nvPr/>
        </p:nvSpPr>
        <p:spPr>
          <a:xfrm>
            <a:off x="7491344" y="1425122"/>
            <a:ext cx="704039" cy="230832"/>
          </a:xfrm>
          <a:prstGeom prst="rect">
            <a:avLst/>
          </a:prstGeom>
        </p:spPr>
        <p:txBody>
          <a:bodyPr wrap="none">
            <a:spAutoFit/>
          </a:bodyPr>
          <a:lstStyle/>
          <a:p>
            <a:r>
              <a:rPr lang="en-US" sz="900" b="1" cap="all" spc="50" dirty="0">
                <a:solidFill>
                  <a:srgbClr val="00B050"/>
                </a:solidFill>
              </a:rPr>
              <a:t>legend</a:t>
            </a:r>
          </a:p>
        </p:txBody>
      </p:sp>
      <p:cxnSp>
        <p:nvCxnSpPr>
          <p:cNvPr id="87" name="Straight Connector 86">
            <a:extLst>
              <a:ext uri="{FF2B5EF4-FFF2-40B4-BE49-F238E27FC236}">
                <a16:creationId xmlns:a16="http://schemas.microsoft.com/office/drawing/2014/main" id="{6381F4D8-78C4-CD4F-9BC6-F6521E9BE576}"/>
              </a:ext>
            </a:extLst>
          </p:cNvPr>
          <p:cNvCxnSpPr/>
          <p:nvPr/>
        </p:nvCxnSpPr>
        <p:spPr>
          <a:xfrm>
            <a:off x="6786022" y="1189270"/>
            <a:ext cx="0" cy="231383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154" name="Picture 153">
            <a:extLst>
              <a:ext uri="{FF2B5EF4-FFF2-40B4-BE49-F238E27FC236}">
                <a16:creationId xmlns:a16="http://schemas.microsoft.com/office/drawing/2014/main" id="{E9288EC4-2D2C-724E-9873-CE85535E87CF}"/>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8119913" y="2803378"/>
            <a:ext cx="226455" cy="243719"/>
          </a:xfrm>
          <a:prstGeom prst="rect">
            <a:avLst/>
          </a:prstGeom>
        </p:spPr>
      </p:pic>
      <p:pic>
        <p:nvPicPr>
          <p:cNvPr id="52" name="Picture 51">
            <a:extLst>
              <a:ext uri="{FF2B5EF4-FFF2-40B4-BE49-F238E27FC236}">
                <a16:creationId xmlns:a16="http://schemas.microsoft.com/office/drawing/2014/main" id="{5AC48E69-9A1E-1D44-AB37-BE9CA9A4575C}"/>
              </a:ext>
            </a:extLst>
          </p:cNvPr>
          <p:cNvPicPr>
            <a:picLocks noChangeAspect="1"/>
          </p:cNvPicPr>
          <p:nvPr/>
        </p:nvPicPr>
        <p:blipFill rotWithShape="1">
          <a:blip r:embed="rId2" cstate="print">
            <a:biLevel thresh="75000"/>
            <a:extLst>
              <a:ext uri="{28A0092B-C50C-407E-A947-70E740481C1C}">
                <a14:useLocalDpi xmlns:a14="http://schemas.microsoft.com/office/drawing/2010/main"/>
              </a:ext>
            </a:extLst>
          </a:blip>
          <a:srcRect t="-1" b="11594"/>
          <a:stretch/>
        </p:blipFill>
        <p:spPr>
          <a:xfrm>
            <a:off x="8105363" y="1838082"/>
            <a:ext cx="226455" cy="243719"/>
          </a:xfrm>
          <a:prstGeom prst="rect">
            <a:avLst/>
          </a:prstGeom>
        </p:spPr>
      </p:pic>
      <p:pic>
        <p:nvPicPr>
          <p:cNvPr id="53" name="Picture 52">
            <a:extLst>
              <a:ext uri="{FF2B5EF4-FFF2-40B4-BE49-F238E27FC236}">
                <a16:creationId xmlns:a16="http://schemas.microsoft.com/office/drawing/2014/main" id="{45B95348-95F3-C94E-B2E5-29A40656EF92}"/>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8115100" y="2330145"/>
            <a:ext cx="226455" cy="243719"/>
          </a:xfrm>
          <a:prstGeom prst="rect">
            <a:avLst/>
          </a:prstGeom>
        </p:spPr>
      </p:pic>
      <p:pic>
        <p:nvPicPr>
          <p:cNvPr id="54" name="Picture 53">
            <a:extLst>
              <a:ext uri="{FF2B5EF4-FFF2-40B4-BE49-F238E27FC236}">
                <a16:creationId xmlns:a16="http://schemas.microsoft.com/office/drawing/2014/main" id="{AA8F96E3-4E92-7F47-9422-529B43F8E86C}"/>
              </a:ext>
            </a:extLst>
          </p:cNvPr>
          <p:cNvPicPr>
            <a:picLocks noChangeAspect="1"/>
          </p:cNvPicPr>
          <p:nvPr/>
        </p:nvPicPr>
        <p:blipFill rotWithShape="1">
          <a:blip r:embed="rId2" cstate="print">
            <a:biLevel thresh="75000"/>
            <a:extLst>
              <a:ext uri="{28A0092B-C50C-407E-A947-70E740481C1C}">
                <a14:useLocalDpi xmlns:a14="http://schemas.microsoft.com/office/drawing/2010/main"/>
              </a:ext>
            </a:extLst>
          </a:blip>
          <a:srcRect t="-1" b="11594"/>
          <a:stretch/>
        </p:blipFill>
        <p:spPr>
          <a:xfrm>
            <a:off x="2728584" y="1039391"/>
            <a:ext cx="226455" cy="243719"/>
          </a:xfrm>
          <a:prstGeom prst="rect">
            <a:avLst/>
          </a:prstGeom>
        </p:spPr>
      </p:pic>
      <p:pic>
        <p:nvPicPr>
          <p:cNvPr id="55" name="Picture 54">
            <a:extLst>
              <a:ext uri="{FF2B5EF4-FFF2-40B4-BE49-F238E27FC236}">
                <a16:creationId xmlns:a16="http://schemas.microsoft.com/office/drawing/2014/main" id="{37B14258-D803-2A4E-BAFA-D4906280D7FE}"/>
              </a:ext>
            </a:extLst>
          </p:cNvPr>
          <p:cNvPicPr>
            <a:picLocks noChangeAspect="1"/>
          </p:cNvPicPr>
          <p:nvPr/>
        </p:nvPicPr>
        <p:blipFill rotWithShape="1">
          <a:blip r:embed="rId2" cstate="print">
            <a:biLevel thresh="75000"/>
            <a:extLst>
              <a:ext uri="{28A0092B-C50C-407E-A947-70E740481C1C}">
                <a14:useLocalDpi xmlns:a14="http://schemas.microsoft.com/office/drawing/2010/main"/>
              </a:ext>
            </a:extLst>
          </a:blip>
          <a:srcRect t="-1" b="11594"/>
          <a:stretch/>
        </p:blipFill>
        <p:spPr>
          <a:xfrm>
            <a:off x="2737052" y="1303095"/>
            <a:ext cx="226455" cy="243719"/>
          </a:xfrm>
          <a:prstGeom prst="rect">
            <a:avLst/>
          </a:prstGeom>
        </p:spPr>
      </p:pic>
      <p:pic>
        <p:nvPicPr>
          <p:cNvPr id="56" name="Picture 55">
            <a:extLst>
              <a:ext uri="{FF2B5EF4-FFF2-40B4-BE49-F238E27FC236}">
                <a16:creationId xmlns:a16="http://schemas.microsoft.com/office/drawing/2014/main" id="{E4190540-5FA2-A645-9E5F-F4DCAE8800CD}"/>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3367094" y="1303094"/>
            <a:ext cx="226455" cy="243719"/>
          </a:xfrm>
          <a:prstGeom prst="rect">
            <a:avLst/>
          </a:prstGeom>
        </p:spPr>
      </p:pic>
      <p:pic>
        <p:nvPicPr>
          <p:cNvPr id="57" name="Picture 56">
            <a:extLst>
              <a:ext uri="{FF2B5EF4-FFF2-40B4-BE49-F238E27FC236}">
                <a16:creationId xmlns:a16="http://schemas.microsoft.com/office/drawing/2014/main" id="{596884FF-96D9-724A-A25B-4CE6DB9F15C9}"/>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3059511" y="1584991"/>
            <a:ext cx="226455" cy="243719"/>
          </a:xfrm>
          <a:prstGeom prst="rect">
            <a:avLst/>
          </a:prstGeom>
        </p:spPr>
      </p:pic>
      <p:pic>
        <p:nvPicPr>
          <p:cNvPr id="61" name="Picture 60">
            <a:extLst>
              <a:ext uri="{FF2B5EF4-FFF2-40B4-BE49-F238E27FC236}">
                <a16:creationId xmlns:a16="http://schemas.microsoft.com/office/drawing/2014/main" id="{FE30EC12-5C21-6F4C-8569-B89CE581E812}"/>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933493" y="2712700"/>
            <a:ext cx="226455" cy="243719"/>
          </a:xfrm>
          <a:prstGeom prst="rect">
            <a:avLst/>
          </a:prstGeom>
        </p:spPr>
      </p:pic>
      <p:pic>
        <p:nvPicPr>
          <p:cNvPr id="62" name="Picture 61">
            <a:extLst>
              <a:ext uri="{FF2B5EF4-FFF2-40B4-BE49-F238E27FC236}">
                <a16:creationId xmlns:a16="http://schemas.microsoft.com/office/drawing/2014/main" id="{BD3AB41E-A34A-EC4A-84D3-9B031C21D5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63536" y="2712700"/>
            <a:ext cx="226455" cy="243719"/>
          </a:xfrm>
          <a:prstGeom prst="rect">
            <a:avLst/>
          </a:prstGeom>
        </p:spPr>
      </p:pic>
      <p:pic>
        <p:nvPicPr>
          <p:cNvPr id="65" name="Picture 64">
            <a:extLst>
              <a:ext uri="{FF2B5EF4-FFF2-40B4-BE49-F238E27FC236}">
                <a16:creationId xmlns:a16="http://schemas.microsoft.com/office/drawing/2014/main" id="{E3BEF210-F074-0E4E-AE6D-EB61F5EDAD4A}"/>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258719" y="3561249"/>
            <a:ext cx="226455" cy="243719"/>
          </a:xfrm>
          <a:prstGeom prst="rect">
            <a:avLst/>
          </a:prstGeom>
        </p:spPr>
      </p:pic>
      <p:pic>
        <p:nvPicPr>
          <p:cNvPr id="68" name="Picture 2">
            <a:extLst>
              <a:ext uri="{FF2B5EF4-FFF2-40B4-BE49-F238E27FC236}">
                <a16:creationId xmlns:a16="http://schemas.microsoft.com/office/drawing/2014/main" id="{4678B6CE-C154-8A41-9DD6-1383FDC9A21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7451767" y="1808902"/>
            <a:ext cx="285405" cy="28837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34ADFA4-0FB9-8B42-BDB6-BA1D4B884C1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292924" y="2325698"/>
            <a:ext cx="603089" cy="128366"/>
          </a:xfrm>
          <a:prstGeom prst="rect">
            <a:avLst/>
          </a:prstGeom>
        </p:spPr>
      </p:pic>
      <p:pic>
        <p:nvPicPr>
          <p:cNvPr id="70" name="Picture 69">
            <a:extLst>
              <a:ext uri="{FF2B5EF4-FFF2-40B4-BE49-F238E27FC236}">
                <a16:creationId xmlns:a16="http://schemas.microsoft.com/office/drawing/2014/main" id="{B886BADD-1752-C44D-A854-922A3A0D5B0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292924" y="2828183"/>
            <a:ext cx="603089" cy="128366"/>
          </a:xfrm>
          <a:prstGeom prst="rect">
            <a:avLst/>
          </a:prstGeom>
        </p:spPr>
      </p:pic>
      <p:sp>
        <p:nvSpPr>
          <p:cNvPr id="3" name="Rectangle 2">
            <a:extLst>
              <a:ext uri="{FF2B5EF4-FFF2-40B4-BE49-F238E27FC236}">
                <a16:creationId xmlns:a16="http://schemas.microsoft.com/office/drawing/2014/main" id="{6D27B157-7680-2142-A591-BF901F41F6B9}"/>
              </a:ext>
            </a:extLst>
          </p:cNvPr>
          <p:cNvSpPr/>
          <p:nvPr/>
        </p:nvSpPr>
        <p:spPr>
          <a:xfrm>
            <a:off x="7229623" y="2424908"/>
            <a:ext cx="704039" cy="215444"/>
          </a:xfrm>
          <a:prstGeom prst="rect">
            <a:avLst/>
          </a:prstGeom>
        </p:spPr>
        <p:txBody>
          <a:bodyPr wrap="none">
            <a:spAutoFit/>
          </a:bodyPr>
          <a:lstStyle/>
          <a:p>
            <a:r>
              <a:rPr lang="en-US" sz="800" kern="0" dirty="0">
                <a:solidFill>
                  <a:schemeClr val="tx1">
                    <a:lumMod val="65000"/>
                    <a:lumOff val="35000"/>
                  </a:schemeClr>
                </a:solidFill>
              </a:rPr>
              <a:t>ONSHORE</a:t>
            </a:r>
            <a:endParaRPr lang="en-US" sz="1000" kern="0" dirty="0">
              <a:solidFill>
                <a:schemeClr val="tx1">
                  <a:lumMod val="65000"/>
                  <a:lumOff val="35000"/>
                </a:schemeClr>
              </a:solidFill>
            </a:endParaRPr>
          </a:p>
        </p:txBody>
      </p:sp>
      <p:sp>
        <p:nvSpPr>
          <p:cNvPr id="72" name="Rectangle 71">
            <a:extLst>
              <a:ext uri="{FF2B5EF4-FFF2-40B4-BE49-F238E27FC236}">
                <a16:creationId xmlns:a16="http://schemas.microsoft.com/office/drawing/2014/main" id="{4F0564B2-548C-8A43-9CE0-AD114FA9E279}"/>
              </a:ext>
            </a:extLst>
          </p:cNvPr>
          <p:cNvSpPr/>
          <p:nvPr/>
        </p:nvSpPr>
        <p:spPr>
          <a:xfrm>
            <a:off x="7229623" y="2926340"/>
            <a:ext cx="755335" cy="215444"/>
          </a:xfrm>
          <a:prstGeom prst="rect">
            <a:avLst/>
          </a:prstGeom>
        </p:spPr>
        <p:txBody>
          <a:bodyPr wrap="none">
            <a:spAutoFit/>
          </a:bodyPr>
          <a:lstStyle/>
          <a:p>
            <a:r>
              <a:rPr lang="en-US" sz="800" kern="0" dirty="0">
                <a:solidFill>
                  <a:schemeClr val="tx1">
                    <a:lumMod val="65000"/>
                    <a:lumOff val="35000"/>
                  </a:schemeClr>
                </a:solidFill>
              </a:rPr>
              <a:t>OFFSHORE</a:t>
            </a:r>
            <a:endParaRPr lang="en-US" sz="1000" kern="0" dirty="0">
              <a:solidFill>
                <a:schemeClr val="tx1">
                  <a:lumMod val="65000"/>
                  <a:lumOff val="35000"/>
                </a:schemeClr>
              </a:solidFill>
            </a:endParaRPr>
          </a:p>
        </p:txBody>
      </p:sp>
      <p:sp>
        <p:nvSpPr>
          <p:cNvPr id="4" name="Rectangle 3">
            <a:extLst>
              <a:ext uri="{FF2B5EF4-FFF2-40B4-BE49-F238E27FC236}">
                <a16:creationId xmlns:a16="http://schemas.microsoft.com/office/drawing/2014/main" id="{977F5D24-879E-0E4B-ACC9-A1F89E7BA79A}"/>
              </a:ext>
            </a:extLst>
          </p:cNvPr>
          <p:cNvSpPr/>
          <p:nvPr/>
        </p:nvSpPr>
        <p:spPr>
          <a:xfrm>
            <a:off x="7042351" y="1283240"/>
            <a:ext cx="1598594" cy="2118746"/>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F692E98B-4008-7E40-907A-4B03DFDF9A84}"/>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933493" y="1863867"/>
            <a:ext cx="226455" cy="243719"/>
          </a:xfrm>
          <a:prstGeom prst="rect">
            <a:avLst/>
          </a:prstGeom>
        </p:spPr>
      </p:pic>
      <p:pic>
        <p:nvPicPr>
          <p:cNvPr id="36" name="Picture 35">
            <a:extLst>
              <a:ext uri="{FF2B5EF4-FFF2-40B4-BE49-F238E27FC236}">
                <a16:creationId xmlns:a16="http://schemas.microsoft.com/office/drawing/2014/main" id="{50116BFF-A56A-8248-93FE-309D9B46B77A}"/>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5563536" y="1863867"/>
            <a:ext cx="226455" cy="243719"/>
          </a:xfrm>
          <a:prstGeom prst="rect">
            <a:avLst/>
          </a:prstGeom>
        </p:spPr>
      </p:pic>
      <p:pic>
        <p:nvPicPr>
          <p:cNvPr id="37" name="Picture 36">
            <a:extLst>
              <a:ext uri="{FF2B5EF4-FFF2-40B4-BE49-F238E27FC236}">
                <a16:creationId xmlns:a16="http://schemas.microsoft.com/office/drawing/2014/main" id="{F2864B99-2A15-5441-99E4-18E6321284F0}"/>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5247005" y="2428496"/>
            <a:ext cx="226455" cy="243719"/>
          </a:xfrm>
          <a:prstGeom prst="rect">
            <a:avLst/>
          </a:prstGeom>
        </p:spPr>
      </p:pic>
      <p:pic>
        <p:nvPicPr>
          <p:cNvPr id="39" name="Picture 38">
            <a:extLst>
              <a:ext uri="{FF2B5EF4-FFF2-40B4-BE49-F238E27FC236}">
                <a16:creationId xmlns:a16="http://schemas.microsoft.com/office/drawing/2014/main" id="{EBDBB2FC-FD4B-1F4C-80F8-47F6EE447AC1}"/>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929337" y="3004932"/>
            <a:ext cx="226455" cy="243719"/>
          </a:xfrm>
          <a:prstGeom prst="rect">
            <a:avLst/>
          </a:prstGeom>
        </p:spPr>
      </p:pic>
      <p:pic>
        <p:nvPicPr>
          <p:cNvPr id="40" name="Picture 39">
            <a:extLst>
              <a:ext uri="{FF2B5EF4-FFF2-40B4-BE49-F238E27FC236}">
                <a16:creationId xmlns:a16="http://schemas.microsoft.com/office/drawing/2014/main" id="{7255E5F9-8A9D-6E4E-91A9-DA42C81985FA}"/>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59380" y="3004932"/>
            <a:ext cx="226455" cy="243719"/>
          </a:xfrm>
          <a:prstGeom prst="rect">
            <a:avLst/>
          </a:prstGeom>
        </p:spPr>
      </p:pic>
      <p:pic>
        <p:nvPicPr>
          <p:cNvPr id="45" name="Picture 44">
            <a:extLst>
              <a:ext uri="{FF2B5EF4-FFF2-40B4-BE49-F238E27FC236}">
                <a16:creationId xmlns:a16="http://schemas.microsoft.com/office/drawing/2014/main" id="{309C7142-077D-D443-A1B1-160CDDA0B29D}"/>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953916" y="4136111"/>
            <a:ext cx="226455" cy="243719"/>
          </a:xfrm>
          <a:prstGeom prst="rect">
            <a:avLst/>
          </a:prstGeom>
        </p:spPr>
      </p:pic>
      <p:pic>
        <p:nvPicPr>
          <p:cNvPr id="46" name="Picture 45">
            <a:extLst>
              <a:ext uri="{FF2B5EF4-FFF2-40B4-BE49-F238E27FC236}">
                <a16:creationId xmlns:a16="http://schemas.microsoft.com/office/drawing/2014/main" id="{ABED6956-5EB2-474D-ADD5-383A2287AF0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82145" y="4144253"/>
            <a:ext cx="226455" cy="243719"/>
          </a:xfrm>
          <a:prstGeom prst="rect">
            <a:avLst/>
          </a:prstGeom>
        </p:spPr>
      </p:pic>
      <p:pic>
        <p:nvPicPr>
          <p:cNvPr id="49" name="Picture 48">
            <a:extLst>
              <a:ext uri="{FF2B5EF4-FFF2-40B4-BE49-F238E27FC236}">
                <a16:creationId xmlns:a16="http://schemas.microsoft.com/office/drawing/2014/main" id="{D6EBDFDF-35B6-8044-9550-41559B39EC18}"/>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968311" y="4796997"/>
            <a:ext cx="226455" cy="243719"/>
          </a:xfrm>
          <a:prstGeom prst="rect">
            <a:avLst/>
          </a:prstGeom>
        </p:spPr>
      </p:pic>
      <p:pic>
        <p:nvPicPr>
          <p:cNvPr id="50" name="Picture 49">
            <a:extLst>
              <a:ext uri="{FF2B5EF4-FFF2-40B4-BE49-F238E27FC236}">
                <a16:creationId xmlns:a16="http://schemas.microsoft.com/office/drawing/2014/main" id="{0A53F4BE-73E1-D343-AC24-582FBD36AFEB}"/>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76388" y="4796997"/>
            <a:ext cx="226455" cy="243719"/>
          </a:xfrm>
          <a:prstGeom prst="rect">
            <a:avLst/>
          </a:prstGeom>
        </p:spPr>
      </p:pic>
      <p:pic>
        <p:nvPicPr>
          <p:cNvPr id="76" name="Picture 75">
            <a:extLst>
              <a:ext uri="{FF2B5EF4-FFF2-40B4-BE49-F238E27FC236}">
                <a16:creationId xmlns:a16="http://schemas.microsoft.com/office/drawing/2014/main" id="{DCC2F834-BC5F-A442-80FA-DA9B6A481363}"/>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3371446" y="1028772"/>
            <a:ext cx="226455" cy="243719"/>
          </a:xfrm>
          <a:prstGeom prst="rect">
            <a:avLst/>
          </a:prstGeom>
        </p:spPr>
      </p:pic>
      <p:pic>
        <p:nvPicPr>
          <p:cNvPr id="77" name="Picture 76">
            <a:extLst>
              <a:ext uri="{FF2B5EF4-FFF2-40B4-BE49-F238E27FC236}">
                <a16:creationId xmlns:a16="http://schemas.microsoft.com/office/drawing/2014/main" id="{568CEFC6-8E0F-704F-BCF8-329156F1981E}"/>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936362" y="2144292"/>
            <a:ext cx="226455" cy="243719"/>
          </a:xfrm>
          <a:prstGeom prst="rect">
            <a:avLst/>
          </a:prstGeom>
        </p:spPr>
      </p:pic>
      <p:pic>
        <p:nvPicPr>
          <p:cNvPr id="78" name="Picture 77">
            <a:extLst>
              <a:ext uri="{FF2B5EF4-FFF2-40B4-BE49-F238E27FC236}">
                <a16:creationId xmlns:a16="http://schemas.microsoft.com/office/drawing/2014/main" id="{8469C540-C950-4A4D-8DDF-440AC105DCCC}"/>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66405" y="2144292"/>
            <a:ext cx="226455" cy="243719"/>
          </a:xfrm>
          <a:prstGeom prst="rect">
            <a:avLst/>
          </a:prstGeom>
        </p:spPr>
      </p:pic>
      <p:pic>
        <p:nvPicPr>
          <p:cNvPr id="79" name="Picture 78">
            <a:extLst>
              <a:ext uri="{FF2B5EF4-FFF2-40B4-BE49-F238E27FC236}">
                <a16:creationId xmlns:a16="http://schemas.microsoft.com/office/drawing/2014/main" id="{8A877751-885D-2348-9878-9829412BACA0}"/>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926151" y="3287912"/>
            <a:ext cx="226455" cy="243719"/>
          </a:xfrm>
          <a:prstGeom prst="rect">
            <a:avLst/>
          </a:prstGeom>
        </p:spPr>
      </p:pic>
      <p:pic>
        <p:nvPicPr>
          <p:cNvPr id="80" name="Picture 79">
            <a:extLst>
              <a:ext uri="{FF2B5EF4-FFF2-40B4-BE49-F238E27FC236}">
                <a16:creationId xmlns:a16="http://schemas.microsoft.com/office/drawing/2014/main" id="{C81BDE17-DE76-9146-AC93-52D388CC11CB}"/>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56194" y="3287912"/>
            <a:ext cx="226455" cy="243719"/>
          </a:xfrm>
          <a:prstGeom prst="rect">
            <a:avLst/>
          </a:prstGeom>
        </p:spPr>
      </p:pic>
      <p:pic>
        <p:nvPicPr>
          <p:cNvPr id="83" name="Picture 82">
            <a:extLst>
              <a:ext uri="{FF2B5EF4-FFF2-40B4-BE49-F238E27FC236}">
                <a16:creationId xmlns:a16="http://schemas.microsoft.com/office/drawing/2014/main" id="{21896F4A-01AF-1F47-AF22-F59CFF66AF44}"/>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323873" y="3843937"/>
            <a:ext cx="226455" cy="243719"/>
          </a:xfrm>
          <a:prstGeom prst="rect">
            <a:avLst/>
          </a:prstGeom>
        </p:spPr>
      </p:pic>
      <p:pic>
        <p:nvPicPr>
          <p:cNvPr id="88" name="Picture 87">
            <a:extLst>
              <a:ext uri="{FF2B5EF4-FFF2-40B4-BE49-F238E27FC236}">
                <a16:creationId xmlns:a16="http://schemas.microsoft.com/office/drawing/2014/main" id="{69F4559D-E6A7-324C-87CF-E52317908356}"/>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953916" y="3843937"/>
            <a:ext cx="226455" cy="243719"/>
          </a:xfrm>
          <a:prstGeom prst="rect">
            <a:avLst/>
          </a:prstGeom>
        </p:spPr>
      </p:pic>
      <p:pic>
        <p:nvPicPr>
          <p:cNvPr id="89" name="Picture 88">
            <a:extLst>
              <a:ext uri="{FF2B5EF4-FFF2-40B4-BE49-F238E27FC236}">
                <a16:creationId xmlns:a16="http://schemas.microsoft.com/office/drawing/2014/main" id="{9E270906-B327-F643-A5A1-45D798B5F90E}"/>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82145" y="3852079"/>
            <a:ext cx="226455" cy="243719"/>
          </a:xfrm>
          <a:prstGeom prst="rect">
            <a:avLst/>
          </a:prstGeom>
        </p:spPr>
      </p:pic>
      <p:pic>
        <p:nvPicPr>
          <p:cNvPr id="90" name="Picture 89">
            <a:extLst>
              <a:ext uri="{FF2B5EF4-FFF2-40B4-BE49-F238E27FC236}">
                <a16:creationId xmlns:a16="http://schemas.microsoft.com/office/drawing/2014/main" id="{30B8E9FA-E9E8-9F4E-852D-FC1C1D8F4F87}"/>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212188" y="3852079"/>
            <a:ext cx="226455" cy="243719"/>
          </a:xfrm>
          <a:prstGeom prst="rect">
            <a:avLst/>
          </a:prstGeom>
        </p:spPr>
      </p:pic>
      <p:pic>
        <p:nvPicPr>
          <p:cNvPr id="91" name="Picture 90">
            <a:extLst>
              <a:ext uri="{FF2B5EF4-FFF2-40B4-BE49-F238E27FC236}">
                <a16:creationId xmlns:a16="http://schemas.microsoft.com/office/drawing/2014/main" id="{13448BEF-5FE0-1941-B6E1-6EE6DA57F6F7}"/>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711621" y="4466895"/>
            <a:ext cx="226455" cy="243719"/>
          </a:xfrm>
          <a:prstGeom prst="rect">
            <a:avLst/>
          </a:prstGeom>
        </p:spPr>
      </p:pic>
      <p:pic>
        <p:nvPicPr>
          <p:cNvPr id="92" name="Picture 91">
            <a:extLst>
              <a:ext uri="{FF2B5EF4-FFF2-40B4-BE49-F238E27FC236}">
                <a16:creationId xmlns:a16="http://schemas.microsoft.com/office/drawing/2014/main" id="{85C1FA6A-364C-694A-A9A6-E19502ABD877}"/>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086308" y="4468070"/>
            <a:ext cx="226455" cy="243719"/>
          </a:xfrm>
          <a:prstGeom prst="rect">
            <a:avLst/>
          </a:prstGeom>
        </p:spPr>
      </p:pic>
      <p:pic>
        <p:nvPicPr>
          <p:cNvPr id="93" name="Picture 92">
            <a:extLst>
              <a:ext uri="{FF2B5EF4-FFF2-40B4-BE49-F238E27FC236}">
                <a16:creationId xmlns:a16="http://schemas.microsoft.com/office/drawing/2014/main" id="{59C232BC-C8D0-B742-9E8E-38A4063C21A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460995" y="4469245"/>
            <a:ext cx="226455" cy="243719"/>
          </a:xfrm>
          <a:prstGeom prst="rect">
            <a:avLst/>
          </a:prstGeom>
        </p:spPr>
      </p:pic>
      <p:pic>
        <p:nvPicPr>
          <p:cNvPr id="94" name="Picture 93">
            <a:extLst>
              <a:ext uri="{FF2B5EF4-FFF2-40B4-BE49-F238E27FC236}">
                <a16:creationId xmlns:a16="http://schemas.microsoft.com/office/drawing/2014/main" id="{7E9DBD8F-E593-2940-8E57-656031728033}"/>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835682" y="4470421"/>
            <a:ext cx="226455" cy="243719"/>
          </a:xfrm>
          <a:prstGeom prst="rect">
            <a:avLst/>
          </a:prstGeom>
        </p:spPr>
      </p:pic>
      <p:pic>
        <p:nvPicPr>
          <p:cNvPr id="95" name="Picture 94">
            <a:extLst>
              <a:ext uri="{FF2B5EF4-FFF2-40B4-BE49-F238E27FC236}">
                <a16:creationId xmlns:a16="http://schemas.microsoft.com/office/drawing/2014/main" id="{62215741-FB60-E045-86A1-2007361EA463}"/>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210371" y="4465720"/>
            <a:ext cx="226455" cy="243719"/>
          </a:xfrm>
          <a:prstGeom prst="rect">
            <a:avLst/>
          </a:prstGeom>
        </p:spPr>
      </p:pic>
      <p:sp>
        <p:nvSpPr>
          <p:cNvPr id="96" name="Rectangle 95">
            <a:extLst>
              <a:ext uri="{FF2B5EF4-FFF2-40B4-BE49-F238E27FC236}">
                <a16:creationId xmlns:a16="http://schemas.microsoft.com/office/drawing/2014/main" id="{9787C207-B6BF-144E-B538-F3D4056A5144}"/>
              </a:ext>
            </a:extLst>
          </p:cNvPr>
          <p:cNvSpPr/>
          <p:nvPr/>
        </p:nvSpPr>
        <p:spPr>
          <a:xfrm>
            <a:off x="7074099" y="3594308"/>
            <a:ext cx="1419209" cy="584775"/>
          </a:xfrm>
          <a:prstGeom prst="rect">
            <a:avLst/>
          </a:prstGeom>
        </p:spPr>
        <p:txBody>
          <a:bodyPr wrap="square">
            <a:spAutoFit/>
          </a:bodyPr>
          <a:lstStyle/>
          <a:p>
            <a:pPr marL="60325" indent="-52388"/>
            <a:r>
              <a:rPr lang="en-US" sz="800" i="1" kern="0" dirty="0">
                <a:solidFill>
                  <a:schemeClr val="tx1">
                    <a:lumMod val="65000"/>
                    <a:lumOff val="35000"/>
                  </a:schemeClr>
                </a:solidFill>
              </a:rPr>
              <a:t>*Quality engineering includes performance, security, automation, and functional testing.</a:t>
            </a:r>
            <a:endParaRPr lang="en-US" sz="1000" i="1" kern="0" dirty="0">
              <a:solidFill>
                <a:schemeClr val="tx1">
                  <a:lumMod val="65000"/>
                  <a:lumOff val="35000"/>
                </a:schemeClr>
              </a:solidFill>
            </a:endParaRPr>
          </a:p>
        </p:txBody>
      </p:sp>
      <p:sp>
        <p:nvSpPr>
          <p:cNvPr id="97" name="Rectangle 96">
            <a:extLst>
              <a:ext uri="{FF2B5EF4-FFF2-40B4-BE49-F238E27FC236}">
                <a16:creationId xmlns:a16="http://schemas.microsoft.com/office/drawing/2014/main" id="{A344739B-314E-8C4B-A4E9-A64576978DD3}"/>
              </a:ext>
            </a:extLst>
          </p:cNvPr>
          <p:cNvSpPr/>
          <p:nvPr/>
        </p:nvSpPr>
        <p:spPr>
          <a:xfrm>
            <a:off x="5812994" y="4837704"/>
            <a:ext cx="474811" cy="215444"/>
          </a:xfrm>
          <a:prstGeom prst="rect">
            <a:avLst/>
          </a:prstGeom>
        </p:spPr>
        <p:txBody>
          <a:bodyPr wrap="square">
            <a:spAutoFit/>
          </a:bodyPr>
          <a:lstStyle/>
          <a:p>
            <a:pPr marL="60325" indent="-52388"/>
            <a:r>
              <a:rPr lang="en-US" sz="800" i="1" kern="0" dirty="0">
                <a:solidFill>
                  <a:schemeClr val="tx1">
                    <a:lumMod val="65000"/>
                    <a:lumOff val="35000"/>
                  </a:schemeClr>
                </a:solidFill>
              </a:rPr>
              <a:t>(x11)</a:t>
            </a:r>
            <a:endParaRPr lang="en-US" sz="1000" i="1" kern="0" dirty="0">
              <a:solidFill>
                <a:schemeClr val="tx1">
                  <a:lumMod val="65000"/>
                  <a:lumOff val="35000"/>
                </a:schemeClr>
              </a:solidFill>
            </a:endParaRPr>
          </a:p>
        </p:txBody>
      </p:sp>
      <p:pic>
        <p:nvPicPr>
          <p:cNvPr id="98" name="Picture 97">
            <a:extLst>
              <a:ext uri="{FF2B5EF4-FFF2-40B4-BE49-F238E27FC236}">
                <a16:creationId xmlns:a16="http://schemas.microsoft.com/office/drawing/2014/main" id="{ACBBEDC8-C2B4-684E-B00E-4BA79DA1610E}"/>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336934" y="4464545"/>
            <a:ext cx="226455" cy="243719"/>
          </a:xfrm>
          <a:prstGeom prst="rect">
            <a:avLst/>
          </a:prstGeom>
        </p:spPr>
      </p:pic>
      <p:sp>
        <p:nvSpPr>
          <p:cNvPr id="51" name="Rectangle 50">
            <a:extLst>
              <a:ext uri="{FF2B5EF4-FFF2-40B4-BE49-F238E27FC236}">
                <a16:creationId xmlns:a16="http://schemas.microsoft.com/office/drawing/2014/main" id="{C1632729-B52E-0C47-894B-A333E3E4C559}"/>
              </a:ext>
            </a:extLst>
          </p:cNvPr>
          <p:cNvSpPr/>
          <p:nvPr/>
        </p:nvSpPr>
        <p:spPr>
          <a:xfrm>
            <a:off x="327424" y="633943"/>
            <a:ext cx="8894331" cy="253916"/>
          </a:xfrm>
          <a:prstGeom prst="rect">
            <a:avLst/>
          </a:prstGeom>
        </p:spPr>
        <p:txBody>
          <a:bodyPr wrap="square">
            <a:spAutoFit/>
          </a:bodyPr>
          <a:lstStyle/>
          <a:p>
            <a:pPr defTabSz="342884">
              <a:defRPr/>
            </a:pPr>
            <a:r>
              <a:rPr lang="en-US" sz="1050" dirty="0">
                <a:solidFill>
                  <a:schemeClr val="accent3"/>
                </a:solidFill>
                <a:latin typeface="Arial" panose="020B0604020202020204" pitchFamily="34" charset="0"/>
                <a:cs typeface="Arial" panose="020B0604020202020204" pitchFamily="34" charset="0"/>
              </a:rPr>
              <a:t>BASED ON EXECUTION PLAN, THE HARMONY POD WILL BE DIVIDED INTO MULTIPLE PODS TO STREAMLINE DELIVERY</a:t>
            </a:r>
          </a:p>
        </p:txBody>
      </p:sp>
    </p:spTree>
    <p:extLst>
      <p:ext uri="{BB962C8B-B14F-4D97-AF65-F5344CB8AC3E}">
        <p14:creationId xmlns:p14="http://schemas.microsoft.com/office/powerpoint/2010/main" val="2524230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8"/>
            <a:ext cx="8417379" cy="390748"/>
          </a:xfrm>
        </p:spPr>
        <p:txBody>
          <a:bodyPr/>
          <a:lstStyle/>
          <a:p>
            <a:r>
              <a:rPr lang="en-US" sz="2100" dirty="0"/>
              <a:t>Scope &amp; assumptions: Harmony track – 1 of 2</a:t>
            </a:r>
            <a:endParaRPr lang="en-US" sz="1800" b="0" dirty="0">
              <a:solidFill>
                <a:schemeClr val="tx1">
                  <a:lumMod val="50000"/>
                  <a:lumOff val="50000"/>
                </a:schemeClr>
              </a:solidFill>
              <a:latin typeface="Avenir Next" charset="0"/>
            </a:endParaRPr>
          </a:p>
        </p:txBody>
      </p:sp>
      <p:sp>
        <p:nvSpPr>
          <p:cNvPr id="2" name="Footer Placeholder 1">
            <a:extLst>
              <a:ext uri="{FF2B5EF4-FFF2-40B4-BE49-F238E27FC236}">
                <a16:creationId xmlns:a16="http://schemas.microsoft.com/office/drawing/2014/main" id="{C6EAE077-B3D0-7F47-A163-65B4610D7EEA}"/>
              </a:ext>
            </a:extLst>
          </p:cNvPr>
          <p:cNvSpPr>
            <a:spLocks noGrp="1"/>
          </p:cNvSpPr>
          <p:nvPr>
            <p:ph type="ftr" sz="quarter" idx="12"/>
          </p:nvPr>
        </p:nvSpPr>
        <p:spPr/>
        <p:txBody>
          <a:bodyPr/>
          <a:lstStyle/>
          <a:p>
            <a:r>
              <a:rPr lang="en-US"/>
              <a:t>© 2020</a:t>
            </a:r>
          </a:p>
        </p:txBody>
      </p:sp>
      <p:sp>
        <p:nvSpPr>
          <p:cNvPr id="28" name="Slide Number Placeholder 27">
            <a:extLst>
              <a:ext uri="{FF2B5EF4-FFF2-40B4-BE49-F238E27FC236}">
                <a16:creationId xmlns:a16="http://schemas.microsoft.com/office/drawing/2014/main" id="{056DC12F-9B3C-6546-8D96-0AD0954FE2DD}"/>
              </a:ext>
            </a:extLst>
          </p:cNvPr>
          <p:cNvSpPr>
            <a:spLocks noGrp="1"/>
          </p:cNvSpPr>
          <p:nvPr>
            <p:ph type="sldNum" sz="quarter" idx="13"/>
          </p:nvPr>
        </p:nvSpPr>
        <p:spPr/>
        <p:txBody>
          <a:bodyPr/>
          <a:lstStyle/>
          <a:p>
            <a:fld id="{CDEE2954-54E9-4846-B9AA-9D6731F553AF}" type="slidenum">
              <a:rPr lang="en-US" smtClean="0"/>
              <a:pPr/>
              <a:t>52</a:t>
            </a:fld>
            <a:endParaRPr lang="en-US" dirty="0"/>
          </a:p>
        </p:txBody>
      </p:sp>
      <p:graphicFrame>
        <p:nvGraphicFramePr>
          <p:cNvPr id="98" name="Table 97">
            <a:extLst>
              <a:ext uri="{FF2B5EF4-FFF2-40B4-BE49-F238E27FC236}">
                <a16:creationId xmlns:a16="http://schemas.microsoft.com/office/drawing/2014/main" id="{B77F6342-78D7-4E4E-9015-6B8D381D5019}"/>
              </a:ext>
            </a:extLst>
          </p:cNvPr>
          <p:cNvGraphicFramePr>
            <a:graphicFrameLocks noGrp="1"/>
          </p:cNvGraphicFramePr>
          <p:nvPr/>
        </p:nvGraphicFramePr>
        <p:xfrm>
          <a:off x="498347" y="718865"/>
          <a:ext cx="8278508" cy="3934415"/>
        </p:xfrm>
        <a:graphic>
          <a:graphicData uri="http://schemas.openxmlformats.org/drawingml/2006/table">
            <a:tbl>
              <a:tblPr firstRow="1">
                <a:tableStyleId>{073A0DAA-6AF3-43AB-8588-CEC1D06C72B9}</a:tableStyleId>
              </a:tblPr>
              <a:tblGrid>
                <a:gridCol w="1198373">
                  <a:extLst>
                    <a:ext uri="{9D8B030D-6E8A-4147-A177-3AD203B41FA5}">
                      <a16:colId xmlns:a16="http://schemas.microsoft.com/office/drawing/2014/main" val="2408294853"/>
                    </a:ext>
                  </a:extLst>
                </a:gridCol>
                <a:gridCol w="7080135">
                  <a:extLst>
                    <a:ext uri="{9D8B030D-6E8A-4147-A177-3AD203B41FA5}">
                      <a16:colId xmlns:a16="http://schemas.microsoft.com/office/drawing/2014/main" val="3688345454"/>
                    </a:ext>
                  </a:extLst>
                </a:gridCol>
              </a:tblGrid>
              <a:tr h="473490">
                <a:tc>
                  <a:txBody>
                    <a:bodyPr/>
                    <a:lstStyle/>
                    <a:p>
                      <a:pPr algn="ctr" fontAlgn="t"/>
                      <a:r>
                        <a:rPr lang="en-US" sz="1100" u="none" strike="noStrike" dirty="0">
                          <a:solidFill>
                            <a:schemeClr val="tx1"/>
                          </a:solidFill>
                          <a:effectLst/>
                        </a:rPr>
                        <a:t>Scope</a:t>
                      </a:r>
                      <a:r>
                        <a:rPr lang="en-US" sz="1100" u="none" strike="noStrike" baseline="0" dirty="0">
                          <a:solidFill>
                            <a:schemeClr val="tx1"/>
                          </a:solidFill>
                          <a:effectLst/>
                        </a:rPr>
                        <a:t> Area</a:t>
                      </a:r>
                      <a:endParaRPr lang="en-GB" sz="1100" b="0" i="0" u="none" strike="noStrike" dirty="0">
                        <a:solidFill>
                          <a:schemeClr val="tx1"/>
                        </a:solidFill>
                        <a:effectLst/>
                        <a:latin typeface="+mn-lt"/>
                      </a:endParaRPr>
                    </a:p>
                  </a:txBody>
                  <a:tcPr marL="0" marR="0" marT="0" marB="0" anchor="ctr">
                    <a:solidFill>
                      <a:schemeClr val="bg1">
                        <a:lumMod val="95000"/>
                      </a:schemeClr>
                    </a:solidFill>
                  </a:tcPr>
                </a:tc>
                <a:tc>
                  <a:txBody>
                    <a:bodyPr/>
                    <a:lstStyle/>
                    <a:p>
                      <a:pPr algn="ctr" fontAlgn="b"/>
                      <a:r>
                        <a:rPr lang="en-US" sz="1100" u="none" strike="noStrike" dirty="0">
                          <a:solidFill>
                            <a:schemeClr val="tx1"/>
                          </a:solidFill>
                          <a:effectLst/>
                        </a:rPr>
                        <a:t>Scope/Assumption</a:t>
                      </a:r>
                      <a:endParaRPr lang="en-US" sz="1100" b="0" i="0" u="none" strike="noStrike" dirty="0">
                        <a:solidFill>
                          <a:schemeClr val="tx1"/>
                        </a:solidFill>
                        <a:effectLst/>
                        <a:latin typeface="+mn-lt"/>
                      </a:endParaRPr>
                    </a:p>
                  </a:txBody>
                  <a:tcPr marL="0" marR="0" marT="0" marB="0" anchor="ctr">
                    <a:solidFill>
                      <a:schemeClr val="bg1">
                        <a:lumMod val="95000"/>
                      </a:schemeClr>
                    </a:solidFill>
                  </a:tcPr>
                </a:tc>
                <a:extLst>
                  <a:ext uri="{0D108BD9-81ED-4DB2-BD59-A6C34878D82A}">
                    <a16:rowId xmlns:a16="http://schemas.microsoft.com/office/drawing/2014/main" val="4279039932"/>
                  </a:ext>
                </a:extLst>
              </a:tr>
              <a:tr h="683176">
                <a:tc>
                  <a:txBody>
                    <a:bodyPr/>
                    <a:lstStyle/>
                    <a:p>
                      <a:pPr marL="0" algn="ctr" defTabSz="914400" rtl="0" eaLnBrk="1" fontAlgn="b" latinLnBrk="0" hangingPunct="1"/>
                      <a:r>
                        <a:rPr lang="en-US" sz="800" u="none" strike="noStrike" kern="1200" dirty="0">
                          <a:effectLst/>
                        </a:rPr>
                        <a:t>CI - Environment</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WBA will engage Microsoft to provide CI as SaaS solution</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Walgreens and Boots will have separate CI instances and Data Lakes</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WBA will procure necessary Tenants on Microsoft Cloud along with respective tools before start of the engagement</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Number of environments will be 4- Dev, QA, UAT/Pre-Prod and Production</a:t>
                      </a:r>
                      <a:endParaRPr lang="en-US" sz="800" b="0" i="0" u="none" strike="noStrike" kern="1200" dirty="0">
                        <a:solidFill>
                          <a:schemeClr val="tx2"/>
                        </a:solidFill>
                        <a:effectLst/>
                        <a:latin typeface="+mn-lt"/>
                        <a:ea typeface="+mn-ea"/>
                        <a:cs typeface="+mn-cs"/>
                      </a:endParaRPr>
                    </a:p>
                  </a:txBody>
                  <a:tcPr marL="0" marR="0" marT="0" marB="0" anchor="ctr">
                    <a:solidFill>
                      <a:schemeClr val="bg1"/>
                    </a:solidFill>
                  </a:tcPr>
                </a:tc>
                <a:extLst>
                  <a:ext uri="{0D108BD9-81ED-4DB2-BD59-A6C34878D82A}">
                    <a16:rowId xmlns:a16="http://schemas.microsoft.com/office/drawing/2014/main" val="2374170492"/>
                  </a:ext>
                </a:extLst>
              </a:tr>
              <a:tr h="197287">
                <a:tc>
                  <a:txBody>
                    <a:bodyPr/>
                    <a:lstStyle/>
                    <a:p>
                      <a:pPr marL="0" algn="ctr" defTabSz="914400" rtl="0" eaLnBrk="1" fontAlgn="b" latinLnBrk="0" hangingPunct="1"/>
                      <a:r>
                        <a:rPr lang="en-US" sz="800" u="none" strike="noStrike" kern="1200" dirty="0">
                          <a:effectLst/>
                        </a:rPr>
                        <a:t>CI -Data Source</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Harmony - CDI, CPM, IC+, </a:t>
                      </a:r>
                      <a:r>
                        <a:rPr lang="en-US" sz="800" u="none" strike="noStrike" kern="1200" dirty="0" err="1">
                          <a:effectLst/>
                        </a:rPr>
                        <a:t>OneWalgreens</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2849801594"/>
                  </a:ext>
                </a:extLst>
              </a:tr>
              <a:tr h="179352">
                <a:tc>
                  <a:txBody>
                    <a:bodyPr/>
                    <a:lstStyle/>
                    <a:p>
                      <a:pPr marL="0" algn="ctr" defTabSz="914400" rtl="0" eaLnBrk="1" fontAlgn="b" latinLnBrk="0" hangingPunct="1"/>
                      <a:r>
                        <a:rPr lang="en-US" sz="800" u="none" strike="noStrike" kern="1200" dirty="0">
                          <a:effectLst/>
                        </a:rPr>
                        <a:t>CI - Data Model</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Entities: Customer Demographics, Consent &amp; Preferences, Rx Pickup data, Insurance &amp; Payment details</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4168136515"/>
                  </a:ext>
                </a:extLst>
              </a:tr>
              <a:tr h="645669">
                <a:tc>
                  <a:txBody>
                    <a:bodyPr/>
                    <a:lstStyle/>
                    <a:p>
                      <a:pPr marL="0" algn="ctr" defTabSz="914400" rtl="0" eaLnBrk="1" fontAlgn="b" latinLnBrk="0" hangingPunct="1"/>
                      <a:r>
                        <a:rPr lang="en-US" sz="800" u="none" strike="noStrike" kern="1200" dirty="0">
                          <a:effectLst/>
                        </a:rPr>
                        <a:t>CI -Data Ingestion</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Only structured data and Batch mode only for all the sources.</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Ingestion will be carried out through OOTB connectors; no custom ingestion method is considered</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Only OOTB transformation rules are considered</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Total number of attributes per source &lt; 100</a:t>
                      </a:r>
                      <a:endParaRPr lang="en-US" sz="800" b="0" i="0" u="none" strike="noStrike" kern="1200" dirty="0">
                        <a:solidFill>
                          <a:schemeClr val="tx2"/>
                        </a:solidFill>
                        <a:effectLst/>
                        <a:latin typeface="+mn-lt"/>
                        <a:ea typeface="+mn-ea"/>
                        <a:cs typeface="+mn-cs"/>
                      </a:endParaRPr>
                    </a:p>
                  </a:txBody>
                  <a:tcPr marL="0" marR="0" marT="0" marB="0" anchor="ctr">
                    <a:solidFill>
                      <a:schemeClr val="bg1"/>
                    </a:solidFill>
                  </a:tcPr>
                </a:tc>
                <a:extLst>
                  <a:ext uri="{0D108BD9-81ED-4DB2-BD59-A6C34878D82A}">
                    <a16:rowId xmlns:a16="http://schemas.microsoft.com/office/drawing/2014/main" val="893275818"/>
                  </a:ext>
                </a:extLst>
              </a:tr>
              <a:tr h="502185">
                <a:tc>
                  <a:txBody>
                    <a:bodyPr/>
                    <a:lstStyle/>
                    <a:p>
                      <a:pPr marL="0" algn="ctr" defTabSz="914400" rtl="0" eaLnBrk="1" fontAlgn="b" latinLnBrk="0" hangingPunct="1"/>
                      <a:r>
                        <a:rPr lang="en-US" sz="800" u="none" strike="noStrike" kern="1200" dirty="0">
                          <a:effectLst/>
                        </a:rPr>
                        <a:t>CI - Unification</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Unification of profile will be carried based on common IDs provided by the source systems</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Unification of activity data will be carried out through IDs</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Probabilistic matching is not considered and no real time matching is considered as part of scope</a:t>
                      </a:r>
                      <a:endParaRPr lang="en-US" sz="800" b="0" i="0" u="none" strike="noStrike" kern="1200" dirty="0">
                        <a:solidFill>
                          <a:schemeClr val="tx2"/>
                        </a:solidFill>
                        <a:effectLst/>
                        <a:latin typeface="+mn-lt"/>
                        <a:ea typeface="+mn-ea"/>
                        <a:cs typeface="+mn-cs"/>
                      </a:endParaRPr>
                    </a:p>
                  </a:txBody>
                  <a:tcPr marL="0" marR="0" marT="0" marB="0" anchor="ctr">
                    <a:solidFill>
                      <a:schemeClr val="bg1"/>
                    </a:solidFill>
                  </a:tcPr>
                </a:tc>
                <a:extLst>
                  <a:ext uri="{0D108BD9-81ED-4DB2-BD59-A6C34878D82A}">
                    <a16:rowId xmlns:a16="http://schemas.microsoft.com/office/drawing/2014/main" val="248301713"/>
                  </a:ext>
                </a:extLst>
              </a:tr>
              <a:tr h="409892">
                <a:tc>
                  <a:txBody>
                    <a:bodyPr/>
                    <a:lstStyle/>
                    <a:p>
                      <a:pPr marL="0" algn="ctr" defTabSz="914400" rtl="0" eaLnBrk="1" fontAlgn="b" latinLnBrk="0" hangingPunct="1"/>
                      <a:r>
                        <a:rPr lang="en-US" sz="800" u="none" strike="noStrike" kern="1200" dirty="0">
                          <a:effectLst/>
                        </a:rPr>
                        <a:t>CI - Data Quality and Enrichment</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Integration with any enrichment source/tool is NOT considered</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Data cleansing &amp; standardization will be achieved through CI OOTB capabilities and will be limited to basic cleansing and standardization, such as case conversion, noise character/white space removal, etc.</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2166577903"/>
                  </a:ext>
                </a:extLst>
              </a:tr>
              <a:tr h="843364">
                <a:tc>
                  <a:txBody>
                    <a:bodyPr/>
                    <a:lstStyle/>
                    <a:p>
                      <a:pPr algn="ctr" fontAlgn="b"/>
                      <a:r>
                        <a:rPr lang="en-GB" sz="800" u="none" strike="noStrike" dirty="0">
                          <a:effectLst/>
                        </a:rPr>
                        <a:t>CI -Analysis/Insight</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Number of Static &amp; Dynamic Segments per CI implementation will be 8-10</a:t>
                      </a:r>
                      <a:endParaRPr lang="en-US" sz="800" b="0" i="0" u="none" strike="noStrike" dirty="0">
                        <a:solidFill>
                          <a:schemeClr val="tx2"/>
                        </a:solidFill>
                        <a:effectLst/>
                        <a:latin typeface="+mn-lt"/>
                      </a:endParaRPr>
                    </a:p>
                    <a:p>
                      <a:pPr marL="514342" lvl="1" indent="-171450" algn="l" fontAlgn="b">
                        <a:buFont typeface="Arial" panose="020B0604020202020204" pitchFamily="34" charset="0"/>
                        <a:buChar char="•"/>
                      </a:pPr>
                      <a:r>
                        <a:rPr lang="en-US" sz="800" u="none" strike="noStrike" dirty="0">
                          <a:effectLst/>
                        </a:rPr>
                        <a:t>Number of Customer &amp; Business Measures per CI implementation will be 8-10</a:t>
                      </a:r>
                      <a:endParaRPr lang="en-US" sz="800" b="0" i="0" u="none" strike="noStrike" dirty="0">
                        <a:solidFill>
                          <a:schemeClr val="tx2"/>
                        </a:solidFill>
                        <a:effectLst/>
                        <a:latin typeface="+mn-lt"/>
                      </a:endParaRPr>
                    </a:p>
                    <a:p>
                      <a:pPr marL="514342" lvl="1" indent="-171450" algn="l" fontAlgn="b">
                        <a:buFont typeface="Arial" panose="020B0604020202020204" pitchFamily="34" charset="0"/>
                        <a:buChar char="•"/>
                      </a:pPr>
                      <a:r>
                        <a:rPr lang="en-US" sz="800" u="none" strike="noStrike" dirty="0">
                          <a:effectLst/>
                        </a:rPr>
                        <a:t>All the required segmentation, KPIs/Measures can be configured leveraging the CI OOTB capabilities</a:t>
                      </a:r>
                      <a:endParaRPr lang="en-US" sz="800" b="0" i="0" u="none" strike="noStrike" dirty="0">
                        <a:solidFill>
                          <a:schemeClr val="tx2"/>
                        </a:solidFill>
                        <a:effectLst/>
                        <a:latin typeface="+mn-lt"/>
                      </a:endParaRPr>
                    </a:p>
                    <a:p>
                      <a:pPr marL="514342" lvl="1" indent="-171450" algn="l" fontAlgn="b">
                        <a:buFont typeface="Arial" panose="020B0604020202020204" pitchFamily="34" charset="0"/>
                        <a:buChar char="•"/>
                      </a:pPr>
                      <a:r>
                        <a:rPr lang="en-US" sz="800" u="none" strike="noStrike" dirty="0">
                          <a:effectLst/>
                        </a:rPr>
                        <a:t>No external / custom machine learning models are considered (e.g. building models in Azure ML and integrate them with CI)</a:t>
                      </a:r>
                      <a:endParaRPr lang="en-US" sz="800" b="0" i="0" u="none" strike="noStrike" dirty="0">
                        <a:solidFill>
                          <a:schemeClr val="tx2"/>
                        </a:solidFill>
                        <a:effectLst/>
                        <a:latin typeface="+mn-lt"/>
                      </a:endParaRPr>
                    </a:p>
                    <a:p>
                      <a:pPr marL="514342" lvl="1" indent="-171450" algn="l" fontAlgn="b">
                        <a:buFont typeface="Arial" panose="020B0604020202020204" pitchFamily="34" charset="0"/>
                        <a:buChar char="•"/>
                      </a:pPr>
                      <a:r>
                        <a:rPr lang="en-US" sz="800" u="none" strike="noStrike" dirty="0">
                          <a:effectLst/>
                        </a:rPr>
                        <a:t>Inference of NBA, NBO is not in scope for CI</a:t>
                      </a:r>
                      <a:endParaRPr lang="en-US" sz="800" b="0" i="0" u="none" strike="noStrike" dirty="0">
                        <a:solidFill>
                          <a:schemeClr val="tx2"/>
                        </a:solidFill>
                        <a:effectLst/>
                        <a:latin typeface="+mn-lt"/>
                      </a:endParaRPr>
                    </a:p>
                  </a:txBody>
                  <a:tcPr marL="0" marR="0" marT="0" marB="0" anchor="ctr">
                    <a:solidFill>
                      <a:schemeClr val="bg1"/>
                    </a:solidFill>
                  </a:tcPr>
                </a:tc>
                <a:extLst>
                  <a:ext uri="{0D108BD9-81ED-4DB2-BD59-A6C34878D82A}">
                    <a16:rowId xmlns:a16="http://schemas.microsoft.com/office/drawing/2014/main" val="3234208063"/>
                  </a:ext>
                </a:extLst>
              </a:tr>
            </a:tbl>
          </a:graphicData>
        </a:graphic>
      </p:graphicFrame>
    </p:spTree>
    <p:extLst>
      <p:ext uri="{BB962C8B-B14F-4D97-AF65-F5344CB8AC3E}">
        <p14:creationId xmlns:p14="http://schemas.microsoft.com/office/powerpoint/2010/main" val="54795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8"/>
            <a:ext cx="8417379" cy="390748"/>
          </a:xfrm>
        </p:spPr>
        <p:txBody>
          <a:bodyPr/>
          <a:lstStyle/>
          <a:p>
            <a:r>
              <a:rPr lang="en-US" sz="2100" dirty="0"/>
              <a:t>Scope &amp; assumptions: Harmony track – 2 of 2</a:t>
            </a:r>
            <a:endParaRPr lang="en-US" sz="1800" b="0" dirty="0">
              <a:solidFill>
                <a:schemeClr val="tx1">
                  <a:lumMod val="50000"/>
                  <a:lumOff val="50000"/>
                </a:schemeClr>
              </a:solidFill>
              <a:latin typeface="Avenir Next" charset="0"/>
            </a:endParaRPr>
          </a:p>
        </p:txBody>
      </p:sp>
      <p:sp>
        <p:nvSpPr>
          <p:cNvPr id="2" name="Footer Placeholder 1">
            <a:extLst>
              <a:ext uri="{FF2B5EF4-FFF2-40B4-BE49-F238E27FC236}">
                <a16:creationId xmlns:a16="http://schemas.microsoft.com/office/drawing/2014/main" id="{C6EAE077-B3D0-7F47-A163-65B4610D7EEA}"/>
              </a:ext>
            </a:extLst>
          </p:cNvPr>
          <p:cNvSpPr>
            <a:spLocks noGrp="1"/>
          </p:cNvSpPr>
          <p:nvPr>
            <p:ph type="ftr" sz="quarter" idx="12"/>
          </p:nvPr>
        </p:nvSpPr>
        <p:spPr/>
        <p:txBody>
          <a:bodyPr/>
          <a:lstStyle/>
          <a:p>
            <a:r>
              <a:rPr lang="en-US"/>
              <a:t>© 2020</a:t>
            </a:r>
          </a:p>
        </p:txBody>
      </p:sp>
      <p:sp>
        <p:nvSpPr>
          <p:cNvPr id="28" name="Slide Number Placeholder 27">
            <a:extLst>
              <a:ext uri="{FF2B5EF4-FFF2-40B4-BE49-F238E27FC236}">
                <a16:creationId xmlns:a16="http://schemas.microsoft.com/office/drawing/2014/main" id="{056DC12F-9B3C-6546-8D96-0AD0954FE2DD}"/>
              </a:ext>
            </a:extLst>
          </p:cNvPr>
          <p:cNvSpPr>
            <a:spLocks noGrp="1"/>
          </p:cNvSpPr>
          <p:nvPr>
            <p:ph type="sldNum" sz="quarter" idx="13"/>
          </p:nvPr>
        </p:nvSpPr>
        <p:spPr/>
        <p:txBody>
          <a:bodyPr/>
          <a:lstStyle/>
          <a:p>
            <a:fld id="{CDEE2954-54E9-4846-B9AA-9D6731F553AF}" type="slidenum">
              <a:rPr lang="en-US" smtClean="0"/>
              <a:pPr/>
              <a:t>53</a:t>
            </a:fld>
            <a:endParaRPr lang="en-US" dirty="0"/>
          </a:p>
        </p:txBody>
      </p:sp>
      <p:graphicFrame>
        <p:nvGraphicFramePr>
          <p:cNvPr id="6" name="Table 5">
            <a:extLst>
              <a:ext uri="{FF2B5EF4-FFF2-40B4-BE49-F238E27FC236}">
                <a16:creationId xmlns:a16="http://schemas.microsoft.com/office/drawing/2014/main" id="{9F177887-351F-E94A-8031-728354056A4A}"/>
              </a:ext>
            </a:extLst>
          </p:cNvPr>
          <p:cNvGraphicFramePr>
            <a:graphicFrameLocks noGrp="1"/>
          </p:cNvGraphicFramePr>
          <p:nvPr/>
        </p:nvGraphicFramePr>
        <p:xfrm>
          <a:off x="498348" y="718866"/>
          <a:ext cx="8087388" cy="3987886"/>
        </p:xfrm>
        <a:graphic>
          <a:graphicData uri="http://schemas.openxmlformats.org/drawingml/2006/table">
            <a:tbl>
              <a:tblPr firstRow="1">
                <a:tableStyleId>{5C22544A-7EE6-4342-B048-85BDC9FD1C3A}</a:tableStyleId>
              </a:tblPr>
              <a:tblGrid>
                <a:gridCol w="1025367">
                  <a:extLst>
                    <a:ext uri="{9D8B030D-6E8A-4147-A177-3AD203B41FA5}">
                      <a16:colId xmlns:a16="http://schemas.microsoft.com/office/drawing/2014/main" val="2408294853"/>
                    </a:ext>
                  </a:extLst>
                </a:gridCol>
                <a:gridCol w="7062021">
                  <a:extLst>
                    <a:ext uri="{9D8B030D-6E8A-4147-A177-3AD203B41FA5}">
                      <a16:colId xmlns:a16="http://schemas.microsoft.com/office/drawing/2014/main" val="3688345454"/>
                    </a:ext>
                  </a:extLst>
                </a:gridCol>
              </a:tblGrid>
              <a:tr h="310823">
                <a:tc>
                  <a:txBody>
                    <a:bodyPr/>
                    <a:lstStyle/>
                    <a:p>
                      <a:pPr algn="ctr" fontAlgn="t"/>
                      <a:r>
                        <a:rPr lang="en-US" sz="1100" u="none" strike="noStrike" dirty="0">
                          <a:solidFill>
                            <a:schemeClr val="tx1"/>
                          </a:solidFill>
                          <a:effectLst/>
                        </a:rPr>
                        <a:t>Scope</a:t>
                      </a:r>
                      <a:r>
                        <a:rPr lang="en-US" sz="1100" u="none" strike="noStrike" baseline="0" dirty="0">
                          <a:solidFill>
                            <a:schemeClr val="tx1"/>
                          </a:solidFill>
                          <a:effectLst/>
                        </a:rPr>
                        <a:t> Area</a:t>
                      </a:r>
                      <a:endParaRPr lang="en-GB" sz="1100" b="0" i="0" u="none" strike="noStrike" dirty="0">
                        <a:solidFill>
                          <a:schemeClr val="tx1"/>
                        </a:solidFill>
                        <a:effectLst/>
                        <a:latin typeface="+mn-lt"/>
                      </a:endParaRPr>
                    </a:p>
                  </a:txBody>
                  <a:tcPr marL="0" marR="0" marT="0" marB="0" anchor="ctr">
                    <a:solidFill>
                      <a:schemeClr val="bg1">
                        <a:lumMod val="95000"/>
                      </a:schemeClr>
                    </a:solidFill>
                  </a:tcPr>
                </a:tc>
                <a:tc>
                  <a:txBody>
                    <a:bodyPr/>
                    <a:lstStyle/>
                    <a:p>
                      <a:pPr algn="ctr" fontAlgn="b"/>
                      <a:r>
                        <a:rPr lang="en-US" sz="1100" u="none" strike="noStrike" dirty="0">
                          <a:solidFill>
                            <a:schemeClr val="tx1"/>
                          </a:solidFill>
                          <a:effectLst/>
                        </a:rPr>
                        <a:t>Scope/Assumption</a:t>
                      </a:r>
                      <a:endParaRPr lang="en-US" sz="1100" b="0" i="0" u="none" strike="noStrike" dirty="0">
                        <a:solidFill>
                          <a:schemeClr val="tx1"/>
                        </a:solidFill>
                        <a:effectLst/>
                        <a:latin typeface="+mn-lt"/>
                      </a:endParaRPr>
                    </a:p>
                  </a:txBody>
                  <a:tcPr marL="0" marR="0" marT="0" marB="0" anchor="ctr">
                    <a:solidFill>
                      <a:schemeClr val="bg1">
                        <a:lumMod val="95000"/>
                      </a:schemeClr>
                    </a:solidFill>
                  </a:tcPr>
                </a:tc>
                <a:extLst>
                  <a:ext uri="{0D108BD9-81ED-4DB2-BD59-A6C34878D82A}">
                    <a16:rowId xmlns:a16="http://schemas.microsoft.com/office/drawing/2014/main" val="4279039932"/>
                  </a:ext>
                </a:extLst>
              </a:tr>
              <a:tr h="459126">
                <a:tc>
                  <a:txBody>
                    <a:bodyPr/>
                    <a:lstStyle/>
                    <a:p>
                      <a:pPr marL="0" indent="0" algn="ctr" fontAlgn="b">
                        <a:buFont typeface="Arial" panose="020B0604020202020204" pitchFamily="34" charset="0"/>
                        <a:buNone/>
                      </a:pPr>
                      <a:r>
                        <a:rPr lang="en-GB" sz="800" u="none" strike="noStrike" dirty="0">
                          <a:effectLst/>
                        </a:rPr>
                        <a:t>CI</a:t>
                      </a:r>
                      <a:r>
                        <a:rPr lang="en-GB" sz="800" u="none" strike="noStrike" baseline="0" dirty="0">
                          <a:effectLst/>
                        </a:rPr>
                        <a:t> - </a:t>
                      </a:r>
                      <a:r>
                        <a:rPr lang="en-GB" sz="800" u="none" strike="noStrike" dirty="0">
                          <a:effectLst/>
                        </a:rPr>
                        <a:t>Outbound Integration</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Harmony Business Logic</a:t>
                      </a:r>
                      <a:r>
                        <a:rPr lang="en-US" sz="800" u="none" strike="noStrike" baseline="0" dirty="0">
                          <a:effectLst/>
                        </a:rPr>
                        <a:t> tier</a:t>
                      </a:r>
                      <a:r>
                        <a:rPr lang="en-US" sz="800" u="none" strike="noStrike" dirty="0">
                          <a:effectLst/>
                        </a:rPr>
                        <a:t> will be integrated through Real Time services via Domain APIs; MS CI OOTB APIs will be invoked by the Domain APIs to access Customer Demographic and Preference data and will be using</a:t>
                      </a:r>
                      <a:r>
                        <a:rPr lang="en-US" sz="800" u="none" strike="noStrike" baseline="0" dirty="0">
                          <a:effectLst/>
                        </a:rPr>
                        <a:t> </a:t>
                      </a:r>
                      <a:r>
                        <a:rPr lang="en-US" sz="800" u="none" strike="noStrike" dirty="0">
                          <a:effectLst/>
                        </a:rPr>
                        <a:t>canonical model for exposing the data</a:t>
                      </a:r>
                      <a:r>
                        <a:rPr lang="en-US" sz="800" u="none" strike="noStrike" baseline="0" dirty="0">
                          <a:effectLst/>
                        </a:rPr>
                        <a:t> from CI.</a:t>
                      </a:r>
                      <a:endParaRPr lang="en-US" sz="800" b="0" i="0" u="none" strike="noStrike" dirty="0">
                        <a:solidFill>
                          <a:schemeClr val="tx2"/>
                        </a:solidFill>
                        <a:effectLst/>
                        <a:latin typeface="+mn-lt"/>
                      </a:endParaRPr>
                    </a:p>
                  </a:txBody>
                  <a:tcPr marL="0" marR="0" marT="0" marB="0" anchor="ctr">
                    <a:solidFill>
                      <a:schemeClr val="bg1"/>
                    </a:solidFill>
                  </a:tcPr>
                </a:tc>
                <a:extLst>
                  <a:ext uri="{0D108BD9-81ED-4DB2-BD59-A6C34878D82A}">
                    <a16:rowId xmlns:a16="http://schemas.microsoft.com/office/drawing/2014/main" val="2374170492"/>
                  </a:ext>
                </a:extLst>
              </a:tr>
              <a:tr h="340093">
                <a:tc>
                  <a:txBody>
                    <a:bodyPr/>
                    <a:lstStyle/>
                    <a:p>
                      <a:pPr marL="0" indent="0" algn="ctr" fontAlgn="b">
                        <a:buFont typeface="Arial" panose="020B0604020202020204" pitchFamily="34" charset="0"/>
                        <a:buNone/>
                      </a:pPr>
                      <a:r>
                        <a:rPr lang="en-GB" sz="800" u="none" strike="noStrike" dirty="0">
                          <a:effectLst/>
                        </a:rPr>
                        <a:t>CI to</a:t>
                      </a:r>
                      <a:r>
                        <a:rPr lang="en-GB" sz="800" u="none" strike="noStrike" baseline="0" dirty="0">
                          <a:effectLst/>
                        </a:rPr>
                        <a:t> </a:t>
                      </a:r>
                      <a:r>
                        <a:rPr lang="en-GB" sz="800" u="none" strike="noStrike" dirty="0">
                          <a:effectLst/>
                        </a:rPr>
                        <a:t>Data Lake Integration</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Integration with Walgreens Data Lake (Read and Write) will be carried out via OOTB connectors</a:t>
                      </a:r>
                      <a:endParaRPr lang="en-US" sz="800" b="0" i="0" u="none" strike="noStrike" dirty="0">
                        <a:solidFill>
                          <a:schemeClr val="tx2"/>
                        </a:solidFill>
                        <a:effectLst/>
                        <a:latin typeface="+mn-lt"/>
                      </a:endParaRPr>
                    </a:p>
                  </a:txBody>
                  <a:tcPr marL="0" marR="0" marT="0" marB="0" anchor="ctr">
                    <a:solidFill>
                      <a:schemeClr val="bg1"/>
                    </a:solidFill>
                  </a:tcPr>
                </a:tc>
                <a:extLst>
                  <a:ext uri="{0D108BD9-81ED-4DB2-BD59-A6C34878D82A}">
                    <a16:rowId xmlns:a16="http://schemas.microsoft.com/office/drawing/2014/main" val="2861361766"/>
                  </a:ext>
                </a:extLst>
              </a:tr>
              <a:tr h="170046">
                <a:tc>
                  <a:txBody>
                    <a:bodyPr/>
                    <a:lstStyle/>
                    <a:p>
                      <a:pPr marL="0" indent="0" algn="ctr" fontAlgn="b">
                        <a:buFont typeface="Arial" panose="020B0604020202020204" pitchFamily="34" charset="0"/>
                        <a:buNone/>
                      </a:pPr>
                      <a:r>
                        <a:rPr lang="en-GB" sz="800" u="none" strike="noStrike" dirty="0">
                          <a:effectLst/>
                        </a:rPr>
                        <a:t>CI - Reporting</a:t>
                      </a:r>
                      <a:r>
                        <a:rPr lang="en-GB" sz="800" u="none" strike="noStrike" baseline="0" dirty="0">
                          <a:effectLst/>
                        </a:rPr>
                        <a:t> </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Reporting</a:t>
                      </a:r>
                      <a:r>
                        <a:rPr lang="en-US" sz="800" u="none" strike="noStrike" baseline="0" dirty="0">
                          <a:effectLst/>
                        </a:rPr>
                        <a:t> is out of scope on CI</a:t>
                      </a:r>
                      <a:endParaRPr lang="en-US" sz="800" b="0" i="0" u="none" strike="noStrike" dirty="0">
                        <a:solidFill>
                          <a:schemeClr val="tx2"/>
                        </a:solidFill>
                        <a:effectLst/>
                        <a:latin typeface="+mn-lt"/>
                      </a:endParaRPr>
                    </a:p>
                  </a:txBody>
                  <a:tcPr marL="0" marR="0" marT="0" marB="0" anchor="ctr">
                    <a:solidFill>
                      <a:schemeClr val="bg1"/>
                    </a:solidFill>
                  </a:tcPr>
                </a:tc>
                <a:extLst>
                  <a:ext uri="{0D108BD9-81ED-4DB2-BD59-A6C34878D82A}">
                    <a16:rowId xmlns:a16="http://schemas.microsoft.com/office/drawing/2014/main" val="3234208063"/>
                  </a:ext>
                </a:extLst>
              </a:tr>
              <a:tr h="257819">
                <a:tc>
                  <a:txBody>
                    <a:bodyPr/>
                    <a:lstStyle/>
                    <a:p>
                      <a:pPr marL="0" indent="0" algn="ctr" fontAlgn="b">
                        <a:buFont typeface="Arial" panose="020B0604020202020204" pitchFamily="34" charset="0"/>
                        <a:buNone/>
                      </a:pPr>
                      <a:r>
                        <a:rPr lang="en-GB" sz="800" u="none" strike="noStrike" dirty="0">
                          <a:effectLst/>
                        </a:rPr>
                        <a:t>CI - Performance</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Performance of the CI will be evaluated based</a:t>
                      </a:r>
                      <a:r>
                        <a:rPr lang="en-US" sz="800" u="none" strike="noStrike" baseline="0" dirty="0">
                          <a:effectLst/>
                        </a:rPr>
                        <a:t> on volume of the incoming data for delta loads. Have not estimated anything on Performance metrics as we assumed the delta load for every 6hrs would be less.</a:t>
                      </a:r>
                      <a:endParaRPr lang="en-US" sz="800" b="0" i="0" u="none" strike="noStrike" dirty="0">
                        <a:solidFill>
                          <a:schemeClr val="tx2"/>
                        </a:solidFill>
                        <a:effectLst/>
                        <a:latin typeface="+mn-lt"/>
                      </a:endParaRPr>
                    </a:p>
                  </a:txBody>
                  <a:tcPr marL="0" marR="0" marT="0" marB="0" anchor="ctr">
                    <a:solidFill>
                      <a:schemeClr val="bg1"/>
                    </a:solidFill>
                  </a:tcPr>
                </a:tc>
                <a:extLst>
                  <a:ext uri="{0D108BD9-81ED-4DB2-BD59-A6C34878D82A}">
                    <a16:rowId xmlns:a16="http://schemas.microsoft.com/office/drawing/2014/main" val="924306263"/>
                  </a:ext>
                </a:extLst>
              </a:tr>
              <a:tr h="170046">
                <a:tc>
                  <a:txBody>
                    <a:bodyPr/>
                    <a:lstStyle/>
                    <a:p>
                      <a:pPr marL="0" indent="0" algn="ctr" fontAlgn="b">
                        <a:buFont typeface="Arial" panose="020B0604020202020204" pitchFamily="34" charset="0"/>
                        <a:buNone/>
                      </a:pPr>
                      <a:r>
                        <a:rPr lang="en-GB" sz="800" u="none" strike="noStrike" dirty="0">
                          <a:effectLst/>
                        </a:rPr>
                        <a:t>System API Layer</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Assumption is to have System</a:t>
                      </a:r>
                      <a:r>
                        <a:rPr lang="en-US" sz="800" u="none" strike="noStrike" baseline="0" dirty="0">
                          <a:effectLst/>
                        </a:rPr>
                        <a:t> API layer to be available with source system specific data pipes before start of the engagement</a:t>
                      </a:r>
                      <a:endParaRPr lang="en-US" sz="800" b="0" i="0" u="none" strike="noStrike" dirty="0">
                        <a:solidFill>
                          <a:schemeClr val="tx2"/>
                        </a:solidFill>
                        <a:effectLst/>
                        <a:latin typeface="+mn-lt"/>
                      </a:endParaRPr>
                    </a:p>
                  </a:txBody>
                  <a:tcPr marL="0" marR="0" marT="0" marB="0" anchor="ctr">
                    <a:solidFill>
                      <a:schemeClr val="bg1"/>
                    </a:solidFill>
                  </a:tcPr>
                </a:tc>
                <a:extLst>
                  <a:ext uri="{0D108BD9-81ED-4DB2-BD59-A6C34878D82A}">
                    <a16:rowId xmlns:a16="http://schemas.microsoft.com/office/drawing/2014/main" val="3595336543"/>
                  </a:ext>
                </a:extLst>
              </a:tr>
              <a:tr h="306083">
                <a:tc>
                  <a:txBody>
                    <a:bodyPr/>
                    <a:lstStyle/>
                    <a:p>
                      <a:pPr marL="0" indent="0" algn="ctr" fontAlgn="b">
                        <a:buFont typeface="Arial" panose="020B0604020202020204" pitchFamily="34" charset="0"/>
                        <a:buNone/>
                      </a:pPr>
                      <a:r>
                        <a:rPr lang="en-GB" sz="800" u="none" strike="noStrike" dirty="0">
                          <a:effectLst/>
                        </a:rPr>
                        <a:t>Quality of Source</a:t>
                      </a:r>
                      <a:r>
                        <a:rPr lang="en-GB" sz="800" u="none" strike="noStrike" baseline="0" dirty="0">
                          <a:effectLst/>
                        </a:rPr>
                        <a:t> </a:t>
                      </a:r>
                      <a:r>
                        <a:rPr lang="en-GB" sz="800" u="none" strike="noStrike" dirty="0">
                          <a:effectLst/>
                        </a:rPr>
                        <a:t>Data</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Assuming</a:t>
                      </a:r>
                      <a:r>
                        <a:rPr lang="en-US" sz="800" u="none" strike="noStrike" baseline="0" dirty="0">
                          <a:effectLst/>
                        </a:rPr>
                        <a:t> the quality of data is good for CI ingestion for Matching. Data Profiling Reports will determine the health of data. Effort of development will vary based on Data Profiling reports shared by WBA.</a:t>
                      </a:r>
                      <a:endParaRPr lang="en-US" sz="800" b="0" i="0" u="none" strike="noStrike" dirty="0">
                        <a:solidFill>
                          <a:schemeClr val="tx2"/>
                        </a:solidFill>
                        <a:effectLst/>
                        <a:latin typeface="+mn-lt"/>
                      </a:endParaRPr>
                    </a:p>
                  </a:txBody>
                  <a:tcPr marL="0" marR="0" marT="0" marB="0" anchor="ctr">
                    <a:solidFill>
                      <a:schemeClr val="bg1"/>
                    </a:solidFill>
                  </a:tcPr>
                </a:tc>
                <a:extLst>
                  <a:ext uri="{0D108BD9-81ED-4DB2-BD59-A6C34878D82A}">
                    <a16:rowId xmlns:a16="http://schemas.microsoft.com/office/drawing/2014/main" val="2877590519"/>
                  </a:ext>
                </a:extLst>
              </a:tr>
              <a:tr h="515638">
                <a:tc>
                  <a:txBody>
                    <a:bodyPr/>
                    <a:lstStyle/>
                    <a:p>
                      <a:pPr marL="0" indent="0" algn="ctr" fontAlgn="b">
                        <a:buFont typeface="Arial" panose="020B0604020202020204" pitchFamily="34" charset="0"/>
                        <a:buNone/>
                      </a:pPr>
                      <a:r>
                        <a:rPr lang="en-GB" sz="800" u="none" strike="noStrike" dirty="0">
                          <a:effectLst/>
                        </a:rPr>
                        <a:t>OMS</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Scope of OMS system is to create only below functionalities. Create Sales Order, Update Sales Order (RX, RX#),RX Lookup (Order number RX Number),Order Lookup (Order Number),Order Lookup (Customer ID)</a:t>
                      </a:r>
                      <a:endParaRPr lang="en-US" sz="800" b="0" i="0" u="none" strike="noStrike" dirty="0">
                        <a:solidFill>
                          <a:schemeClr val="tx2"/>
                        </a:solidFill>
                        <a:effectLst/>
                        <a:latin typeface="+mn-lt"/>
                      </a:endParaRPr>
                    </a:p>
                    <a:p>
                      <a:pPr marL="514342" lvl="1" indent="-171450" algn="l" defTabSz="685800" rtl="0" eaLnBrk="1" fontAlgn="b" latinLnBrk="0" hangingPunct="1">
                        <a:buFont typeface="Arial" panose="020B0604020202020204" pitchFamily="34" charset="0"/>
                        <a:buChar char="•"/>
                      </a:pPr>
                      <a:r>
                        <a:rPr lang="en-US" sz="800" kern="1200" dirty="0"/>
                        <a:t>Sales order Domain API will send order details to OMS via Azure service Bus. Further processing is done  by F&amp;O system  </a:t>
                      </a:r>
                      <a:r>
                        <a:rPr lang="en-US" sz="800" kern="1200" dirty="0" err="1"/>
                        <a:t>Eg</a:t>
                      </a:r>
                      <a:r>
                        <a:rPr lang="en-US" sz="800" kern="1200" dirty="0"/>
                        <a:t>. Pick up Order details ,send to downstream systems and receive response </a:t>
                      </a:r>
                      <a:endParaRPr lang="en-US" sz="800" kern="1200" dirty="0">
                        <a:solidFill>
                          <a:srgbClr val="000000"/>
                        </a:solidFill>
                        <a:latin typeface="+mn-lt"/>
                        <a:ea typeface="+mn-ea"/>
                        <a:cs typeface="+mn-cs"/>
                      </a:endParaRPr>
                    </a:p>
                  </a:txBody>
                  <a:tcPr marL="0" marR="0" marT="0" marB="0" anchor="ctr">
                    <a:solidFill>
                      <a:schemeClr val="bg1"/>
                    </a:solidFill>
                  </a:tcPr>
                </a:tc>
                <a:extLst>
                  <a:ext uri="{0D108BD9-81ED-4DB2-BD59-A6C34878D82A}">
                    <a16:rowId xmlns:a16="http://schemas.microsoft.com/office/drawing/2014/main" val="2821726228"/>
                  </a:ext>
                </a:extLst>
              </a:tr>
              <a:tr h="510138">
                <a:tc>
                  <a:txBody>
                    <a:bodyPr/>
                    <a:lstStyle/>
                    <a:p>
                      <a:pPr marL="0" indent="0" algn="ctr" defTabSz="685800" rtl="0" eaLnBrk="1" fontAlgn="b" latinLnBrk="0" hangingPunct="1">
                        <a:buFont typeface="Arial" panose="020B0604020202020204" pitchFamily="34" charset="0"/>
                        <a:buNone/>
                      </a:pPr>
                      <a:r>
                        <a:rPr lang="en-GB" sz="800" kern="1200" dirty="0" err="1"/>
                        <a:t>eAPI</a:t>
                      </a:r>
                      <a:endParaRPr lang="en-GB" sz="800" kern="1200" dirty="0">
                        <a:solidFill>
                          <a:srgbClr val="000000"/>
                        </a:solidFill>
                        <a:latin typeface="+mn-lt"/>
                        <a:ea typeface="+mn-ea"/>
                        <a:cs typeface="+mn-cs"/>
                      </a:endParaRPr>
                    </a:p>
                  </a:txBody>
                  <a:tcPr marL="0" marR="0" marT="0" marB="0" anchor="ctr">
                    <a:solidFill>
                      <a:schemeClr val="bg1">
                        <a:lumMod val="95000"/>
                      </a:schemeClr>
                    </a:solidFill>
                  </a:tcPr>
                </a:tc>
                <a:tc>
                  <a:txBody>
                    <a:bodyPr/>
                    <a:lstStyle/>
                    <a:p>
                      <a:pPr marL="514342" lvl="1" indent="-171450" algn="l" defTabSz="685800" rtl="0" eaLnBrk="1" fontAlgn="t" latinLnBrk="0" hangingPunct="1">
                        <a:buFont typeface="Arial" panose="020B0604020202020204" pitchFamily="34" charset="0"/>
                        <a:buChar char="•"/>
                      </a:pPr>
                      <a:r>
                        <a:rPr lang="en-US" sz="800" kern="1200" dirty="0"/>
                        <a:t>We assume all e-API's required to implement the use cased mentioned in the RFP are already exist, if not it will impact project timelines</a:t>
                      </a:r>
                      <a:endParaRPr lang="en-US" sz="800" kern="1200" dirty="0">
                        <a:solidFill>
                          <a:srgbClr val="000000"/>
                        </a:solidFill>
                        <a:latin typeface="+mn-lt"/>
                        <a:ea typeface="+mn-ea"/>
                        <a:cs typeface="+mn-cs"/>
                      </a:endParaRPr>
                    </a:p>
                    <a:p>
                      <a:pPr marL="514342" lvl="1" indent="-171450" algn="l" defTabSz="685800" rtl="0" eaLnBrk="1" fontAlgn="t" latinLnBrk="0" hangingPunct="1">
                        <a:buFont typeface="Arial" panose="020B0604020202020204" pitchFamily="34" charset="0"/>
                        <a:buChar char="•"/>
                      </a:pPr>
                      <a:r>
                        <a:rPr lang="en-US" sz="800" kern="1200" dirty="0"/>
                        <a:t>E-API interface specification document made available during design phase of Domain API Layer</a:t>
                      </a:r>
                      <a:endParaRPr lang="en-US" sz="800" kern="1200" dirty="0">
                        <a:solidFill>
                          <a:srgbClr val="000000"/>
                        </a:solidFill>
                        <a:latin typeface="+mn-lt"/>
                        <a:ea typeface="+mn-ea"/>
                        <a:cs typeface="+mn-cs"/>
                      </a:endParaRPr>
                    </a:p>
                    <a:p>
                      <a:pPr marL="514342" lvl="1" indent="-171450" algn="l" defTabSz="685800" rtl="0" eaLnBrk="1" fontAlgn="t" latinLnBrk="0" hangingPunct="1">
                        <a:buFont typeface="Arial" panose="020B0604020202020204" pitchFamily="34" charset="0"/>
                        <a:buChar char="•"/>
                      </a:pPr>
                      <a:r>
                        <a:rPr lang="en-US" sz="800" kern="1200" dirty="0"/>
                        <a:t>Design and development of e-</a:t>
                      </a:r>
                      <a:r>
                        <a:rPr lang="en-US" sz="800" kern="1200" dirty="0" err="1"/>
                        <a:t>Api</a:t>
                      </a:r>
                      <a:r>
                        <a:rPr lang="en-US" sz="800" kern="1200" dirty="0"/>
                        <a:t> is not part of the RFP Scope</a:t>
                      </a:r>
                      <a:endParaRPr lang="en-US" sz="800" kern="1200" dirty="0">
                        <a:solidFill>
                          <a:srgbClr val="000000"/>
                        </a:solidFill>
                        <a:latin typeface="+mn-lt"/>
                        <a:ea typeface="+mn-ea"/>
                        <a:cs typeface="+mn-cs"/>
                      </a:endParaRPr>
                    </a:p>
                  </a:txBody>
                  <a:tcPr marL="9525" marR="9525" marT="9525" marB="0" anchor="ctr">
                    <a:solidFill>
                      <a:schemeClr val="bg1"/>
                    </a:solidFill>
                  </a:tcPr>
                </a:tc>
                <a:extLst>
                  <a:ext uri="{0D108BD9-81ED-4DB2-BD59-A6C34878D82A}">
                    <a16:rowId xmlns:a16="http://schemas.microsoft.com/office/drawing/2014/main" val="1953716421"/>
                  </a:ext>
                </a:extLst>
              </a:tr>
              <a:tr h="170046">
                <a:tc rowSpan="5">
                  <a:txBody>
                    <a:bodyPr/>
                    <a:lstStyle/>
                    <a:p>
                      <a:pPr marL="0" indent="0" algn="ctr" defTabSz="685800" rtl="0" eaLnBrk="1" fontAlgn="b" latinLnBrk="0" hangingPunct="1">
                        <a:buFont typeface="Arial" panose="020B0604020202020204" pitchFamily="34" charset="0"/>
                        <a:buNone/>
                      </a:pPr>
                      <a:r>
                        <a:rPr lang="en-GB" sz="800" kern="1200" dirty="0"/>
                        <a:t>Domain API</a:t>
                      </a:r>
                      <a:endParaRPr lang="en-GB" sz="800" kern="1200" dirty="0">
                        <a:solidFill>
                          <a:srgbClr val="000000"/>
                        </a:solidFill>
                        <a:latin typeface="+mn-lt"/>
                        <a:ea typeface="+mn-ea"/>
                        <a:cs typeface="+mn-cs"/>
                      </a:endParaRPr>
                    </a:p>
                  </a:txBody>
                  <a:tcPr marL="0" marR="0" marT="0" marB="0" anchor="ctr">
                    <a:solidFill>
                      <a:schemeClr val="bg1">
                        <a:lumMod val="95000"/>
                      </a:schemeClr>
                    </a:solidFill>
                  </a:tcPr>
                </a:tc>
                <a:tc>
                  <a:txBody>
                    <a:bodyPr/>
                    <a:lstStyle/>
                    <a:p>
                      <a:pPr marL="514342" lvl="1" indent="-171450" algn="l" defTabSz="685800" rtl="0" eaLnBrk="1" fontAlgn="t" latinLnBrk="0" hangingPunct="1">
                        <a:buFont typeface="Arial" panose="020B0604020202020204" pitchFamily="34" charset="0"/>
                        <a:buChar char="•"/>
                      </a:pPr>
                      <a:r>
                        <a:rPr lang="en-US" sz="800" kern="1200" dirty="0"/>
                        <a:t>Exact list of Domain API needs to created and its input and output parameters determined during foundation phase </a:t>
                      </a:r>
                      <a:endParaRPr lang="en-US" sz="800" kern="1200" dirty="0">
                        <a:solidFill>
                          <a:srgbClr val="000000"/>
                        </a:solidFill>
                        <a:latin typeface="+mn-lt"/>
                        <a:ea typeface="+mn-ea"/>
                        <a:cs typeface="+mn-cs"/>
                      </a:endParaRPr>
                    </a:p>
                  </a:txBody>
                  <a:tcPr marL="9525" marR="9525" marT="9525" marB="0" anchor="ctr">
                    <a:solidFill>
                      <a:schemeClr val="bg1"/>
                    </a:solidFill>
                  </a:tcPr>
                </a:tc>
                <a:extLst>
                  <a:ext uri="{0D108BD9-81ED-4DB2-BD59-A6C34878D82A}">
                    <a16:rowId xmlns:a16="http://schemas.microsoft.com/office/drawing/2014/main" val="2869215700"/>
                  </a:ext>
                </a:extLst>
              </a:tr>
              <a:tr h="170046">
                <a:tc vMerge="1">
                  <a:txBody>
                    <a:bodyPr/>
                    <a:lstStyle/>
                    <a:p>
                      <a:pPr marL="0" marR="0" lvl="0" indent="0" algn="l" defTabSz="685800" rtl="0" eaLnBrk="1" fontAlgn="b" latinLnBrk="0" hangingPunct="1">
                        <a:lnSpc>
                          <a:spcPct val="100000"/>
                        </a:lnSpc>
                        <a:spcBef>
                          <a:spcPts val="0"/>
                        </a:spcBef>
                        <a:spcAft>
                          <a:spcPts val="0"/>
                        </a:spcAft>
                        <a:buClrTx/>
                        <a:buSzTx/>
                        <a:buFont typeface="Arial" panose="020B0604020202020204" pitchFamily="34" charset="0"/>
                        <a:buNone/>
                        <a:tabLst/>
                        <a:defRPr/>
                      </a:pPr>
                      <a:endParaRPr lang="en-GB" sz="800" kern="1200" dirty="0">
                        <a:solidFill>
                          <a:srgbClr val="000000"/>
                        </a:solidFill>
                        <a:latin typeface="+mn-lt"/>
                        <a:ea typeface="+mn-ea"/>
                        <a:cs typeface="+mn-cs"/>
                      </a:endParaRPr>
                    </a:p>
                  </a:txBody>
                  <a:tcPr marL="0" marR="0" marT="0" marB="0"/>
                </a:tc>
                <a:tc>
                  <a:txBody>
                    <a:bodyPr/>
                    <a:lstStyle/>
                    <a:p>
                      <a:pPr marL="514342" lvl="1" indent="-171450" algn="l" defTabSz="685800" rtl="0" eaLnBrk="1" fontAlgn="t" latinLnBrk="0" hangingPunct="1">
                        <a:buFont typeface="Arial" panose="020B0604020202020204" pitchFamily="34" charset="0"/>
                        <a:buChar char="•"/>
                      </a:pPr>
                      <a:r>
                        <a:rPr lang="en-US" sz="800" kern="1200" dirty="0"/>
                        <a:t>Initial data load of Customer demographics into CI is not done through Domain API Layer</a:t>
                      </a:r>
                      <a:endParaRPr lang="en-US" sz="800" kern="1200" dirty="0">
                        <a:solidFill>
                          <a:srgbClr val="000000"/>
                        </a:solidFill>
                        <a:latin typeface="+mn-lt"/>
                        <a:ea typeface="+mn-ea"/>
                        <a:cs typeface="+mn-cs"/>
                      </a:endParaRPr>
                    </a:p>
                  </a:txBody>
                  <a:tcPr marL="9525" marR="9525" marT="9525" marB="0" anchor="ctr">
                    <a:solidFill>
                      <a:schemeClr val="bg1"/>
                    </a:solidFill>
                  </a:tcPr>
                </a:tc>
                <a:extLst>
                  <a:ext uri="{0D108BD9-81ED-4DB2-BD59-A6C34878D82A}">
                    <a16:rowId xmlns:a16="http://schemas.microsoft.com/office/drawing/2014/main" val="3586591122"/>
                  </a:ext>
                </a:extLst>
              </a:tr>
              <a:tr h="267890">
                <a:tc vMerge="1">
                  <a:txBody>
                    <a:bodyPr/>
                    <a:lstStyle/>
                    <a:p>
                      <a:pPr marL="0" marR="0" lvl="0" indent="0" algn="l" defTabSz="685800" rtl="0" eaLnBrk="1" fontAlgn="b" latinLnBrk="0" hangingPunct="1">
                        <a:lnSpc>
                          <a:spcPct val="100000"/>
                        </a:lnSpc>
                        <a:spcBef>
                          <a:spcPts val="0"/>
                        </a:spcBef>
                        <a:spcAft>
                          <a:spcPts val="0"/>
                        </a:spcAft>
                        <a:buClrTx/>
                        <a:buSzTx/>
                        <a:buFont typeface="Arial" panose="020B0604020202020204" pitchFamily="34" charset="0"/>
                        <a:buNone/>
                        <a:tabLst/>
                        <a:defRPr/>
                      </a:pPr>
                      <a:endParaRPr lang="en-GB" sz="800" kern="1200" dirty="0">
                        <a:solidFill>
                          <a:srgbClr val="000000"/>
                        </a:solidFill>
                        <a:latin typeface="+mn-lt"/>
                        <a:ea typeface="+mn-ea"/>
                        <a:cs typeface="+mn-cs"/>
                      </a:endParaRPr>
                    </a:p>
                  </a:txBody>
                  <a:tcPr marL="0" marR="0" marT="0" marB="0"/>
                </a:tc>
                <a:tc>
                  <a:txBody>
                    <a:bodyPr/>
                    <a:lstStyle/>
                    <a:p>
                      <a:pPr marL="514342" lvl="1" indent="-171450" algn="l" defTabSz="685800" rtl="0" eaLnBrk="1" fontAlgn="t" latinLnBrk="0" hangingPunct="1">
                        <a:buFont typeface="Arial" panose="020B0604020202020204" pitchFamily="34" charset="0"/>
                        <a:buChar char="•"/>
                      </a:pPr>
                      <a:r>
                        <a:rPr lang="en-US" sz="800" kern="1200" dirty="0"/>
                        <a:t>Inbound Data To CI : Domain API layer will get the data from Source systems through e-API and upload the file in Azure blob storage that will be consumed by CI </a:t>
                      </a:r>
                      <a:endParaRPr lang="en-US" sz="800" kern="1200" dirty="0">
                        <a:solidFill>
                          <a:srgbClr val="000000"/>
                        </a:solidFill>
                        <a:latin typeface="+mn-lt"/>
                        <a:ea typeface="+mn-ea"/>
                        <a:cs typeface="+mn-cs"/>
                      </a:endParaRPr>
                    </a:p>
                  </a:txBody>
                  <a:tcPr marL="9525" marR="9525" marT="9525" marB="0" anchor="ctr">
                    <a:solidFill>
                      <a:schemeClr val="bg1"/>
                    </a:solidFill>
                  </a:tcPr>
                </a:tc>
                <a:extLst>
                  <a:ext uri="{0D108BD9-81ED-4DB2-BD59-A6C34878D82A}">
                    <a16:rowId xmlns:a16="http://schemas.microsoft.com/office/drawing/2014/main" val="772547457"/>
                  </a:ext>
                </a:extLst>
              </a:tr>
              <a:tr h="170046">
                <a:tc vMerge="1">
                  <a:txBody>
                    <a:bodyPr/>
                    <a:lstStyle/>
                    <a:p>
                      <a:pPr marL="0" marR="0" lvl="0" indent="0" algn="l" defTabSz="685800" rtl="0" eaLnBrk="1" fontAlgn="b" latinLnBrk="0" hangingPunct="1">
                        <a:lnSpc>
                          <a:spcPct val="100000"/>
                        </a:lnSpc>
                        <a:spcBef>
                          <a:spcPts val="0"/>
                        </a:spcBef>
                        <a:spcAft>
                          <a:spcPts val="0"/>
                        </a:spcAft>
                        <a:buClrTx/>
                        <a:buSzTx/>
                        <a:buFont typeface="Arial" panose="020B0604020202020204" pitchFamily="34" charset="0"/>
                        <a:buNone/>
                        <a:tabLst/>
                        <a:defRPr/>
                      </a:pPr>
                      <a:endParaRPr lang="en-GB" sz="800" kern="1200" dirty="0">
                        <a:solidFill>
                          <a:srgbClr val="000000"/>
                        </a:solidFill>
                        <a:latin typeface="+mn-lt"/>
                        <a:ea typeface="+mn-ea"/>
                        <a:cs typeface="+mn-cs"/>
                      </a:endParaRPr>
                    </a:p>
                  </a:txBody>
                  <a:tcPr marL="0" marR="0" marT="0" marB="0"/>
                </a:tc>
                <a:tc>
                  <a:txBody>
                    <a:bodyPr/>
                    <a:lstStyle/>
                    <a:p>
                      <a:pPr marL="514342" lvl="1" indent="-171450" algn="l" defTabSz="685800" rtl="0" eaLnBrk="1" fontAlgn="t" latinLnBrk="0" hangingPunct="1">
                        <a:buFont typeface="Arial" panose="020B0604020202020204" pitchFamily="34" charset="0"/>
                        <a:buChar char="•"/>
                      </a:pPr>
                      <a:r>
                        <a:rPr lang="en-US" sz="800" kern="1200" dirty="0"/>
                        <a:t>WBA team needs to provide Identify Access management(IAM) provider details  to secure Domain API's using JWT Tokens. </a:t>
                      </a:r>
                      <a:endParaRPr lang="en-US" sz="800" kern="1200" dirty="0">
                        <a:solidFill>
                          <a:srgbClr val="000000"/>
                        </a:solidFill>
                        <a:latin typeface="+mn-lt"/>
                        <a:ea typeface="+mn-ea"/>
                        <a:cs typeface="+mn-cs"/>
                      </a:endParaRPr>
                    </a:p>
                  </a:txBody>
                  <a:tcPr marL="9525" marR="9525" marT="9525" marB="0" anchor="ctr">
                    <a:solidFill>
                      <a:schemeClr val="bg1"/>
                    </a:solidFill>
                  </a:tcPr>
                </a:tc>
                <a:extLst>
                  <a:ext uri="{0D108BD9-81ED-4DB2-BD59-A6C34878D82A}">
                    <a16:rowId xmlns:a16="http://schemas.microsoft.com/office/drawing/2014/main" val="3909432146"/>
                  </a:ext>
                </a:extLst>
              </a:tr>
              <a:tr h="170046">
                <a:tc vMerge="1">
                  <a:txBody>
                    <a:bodyPr/>
                    <a:lstStyle/>
                    <a:p>
                      <a:pPr marL="0" marR="0" lvl="0" indent="0" algn="l" defTabSz="685800" rtl="0" eaLnBrk="1" fontAlgn="b" latinLnBrk="0" hangingPunct="1">
                        <a:lnSpc>
                          <a:spcPct val="100000"/>
                        </a:lnSpc>
                        <a:spcBef>
                          <a:spcPts val="0"/>
                        </a:spcBef>
                        <a:spcAft>
                          <a:spcPts val="0"/>
                        </a:spcAft>
                        <a:buClrTx/>
                        <a:buSzTx/>
                        <a:buFont typeface="Arial" panose="020B0604020202020204" pitchFamily="34" charset="0"/>
                        <a:buNone/>
                        <a:tabLst/>
                        <a:defRPr/>
                      </a:pPr>
                      <a:endParaRPr lang="en-GB" sz="800" kern="1200" dirty="0">
                        <a:solidFill>
                          <a:srgbClr val="000000"/>
                        </a:solidFill>
                        <a:latin typeface="+mn-lt"/>
                        <a:ea typeface="+mn-ea"/>
                        <a:cs typeface="+mn-cs"/>
                      </a:endParaRPr>
                    </a:p>
                  </a:txBody>
                  <a:tcPr marL="0" marR="0" marT="0" marB="0"/>
                </a:tc>
                <a:tc>
                  <a:txBody>
                    <a:bodyPr/>
                    <a:lstStyle/>
                    <a:p>
                      <a:pPr marL="514342" lvl="1" indent="-171450" algn="l" defTabSz="685800" rtl="0" eaLnBrk="1" fontAlgn="t" latinLnBrk="0" hangingPunct="1">
                        <a:buFont typeface="Arial" panose="020B0604020202020204" pitchFamily="34" charset="0"/>
                        <a:buChar char="•"/>
                      </a:pPr>
                      <a:r>
                        <a:rPr lang="en-US" sz="800" kern="1200" dirty="0"/>
                        <a:t>WBA will provide Azure Access credentials to set up  components and services used for this RFP.</a:t>
                      </a:r>
                      <a:endParaRPr lang="en-US" sz="800" kern="1200" dirty="0">
                        <a:solidFill>
                          <a:srgbClr val="000000"/>
                        </a:solidFill>
                        <a:latin typeface="+mn-lt"/>
                        <a:ea typeface="+mn-ea"/>
                        <a:cs typeface="+mn-cs"/>
                      </a:endParaRPr>
                    </a:p>
                  </a:txBody>
                  <a:tcPr marL="9525" marR="9525" marT="9525" marB="0" anchor="ctr">
                    <a:solidFill>
                      <a:schemeClr val="bg1"/>
                    </a:solidFill>
                  </a:tcPr>
                </a:tc>
                <a:extLst>
                  <a:ext uri="{0D108BD9-81ED-4DB2-BD59-A6C34878D82A}">
                    <a16:rowId xmlns:a16="http://schemas.microsoft.com/office/drawing/2014/main" val="3421321103"/>
                  </a:ext>
                </a:extLst>
              </a:tr>
            </a:tbl>
          </a:graphicData>
        </a:graphic>
      </p:graphicFrame>
    </p:spTree>
    <p:extLst>
      <p:ext uri="{BB962C8B-B14F-4D97-AF65-F5344CB8AC3E}">
        <p14:creationId xmlns:p14="http://schemas.microsoft.com/office/powerpoint/2010/main" val="7897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26E179-E1FA-004E-A766-802EBC939170}"/>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A325548B-6B9F-0C4A-AED7-F4378A97F2A3}"/>
              </a:ext>
            </a:extLst>
          </p:cNvPr>
          <p:cNvSpPr>
            <a:spLocks noGrp="1"/>
          </p:cNvSpPr>
          <p:nvPr>
            <p:ph type="sldNum" sz="quarter" idx="13"/>
          </p:nvPr>
        </p:nvSpPr>
        <p:spPr/>
        <p:txBody>
          <a:bodyPr/>
          <a:lstStyle/>
          <a:p>
            <a:fld id="{CDEE2954-54E9-4846-B9AA-9D6731F553AF}" type="slidenum">
              <a:rPr lang="en-US" smtClean="0"/>
              <a:pPr/>
              <a:t>54</a:t>
            </a:fld>
            <a:endParaRPr lang="en-US" dirty="0"/>
          </a:p>
        </p:txBody>
      </p:sp>
      <p:sp>
        <p:nvSpPr>
          <p:cNvPr id="9" name="Title 1">
            <a:extLst>
              <a:ext uri="{FF2B5EF4-FFF2-40B4-BE49-F238E27FC236}">
                <a16:creationId xmlns:a16="http://schemas.microsoft.com/office/drawing/2014/main" id="{ACAD2346-3737-AB45-8B9B-FBF7DC0007AB}"/>
              </a:ext>
            </a:extLst>
          </p:cNvPr>
          <p:cNvSpPr>
            <a:spLocks noGrp="1"/>
          </p:cNvSpPr>
          <p:nvPr>
            <p:ph type="title"/>
          </p:nvPr>
        </p:nvSpPr>
        <p:spPr>
          <a:xfrm>
            <a:off x="336809" y="303978"/>
            <a:ext cx="8417379" cy="390748"/>
          </a:xfrm>
        </p:spPr>
        <p:txBody>
          <a:bodyPr/>
          <a:lstStyle/>
          <a:p>
            <a:r>
              <a:rPr lang="en-US" sz="2100" dirty="0"/>
              <a:t>Implementing a </a:t>
            </a:r>
            <a:r>
              <a:rPr lang="en-US" sz="2100" dirty="0" err="1"/>
              <a:t>nextgen</a:t>
            </a:r>
            <a:r>
              <a:rPr lang="en-US" sz="2100" dirty="0"/>
              <a:t> CDP, fueled by GA360 behavioral data</a:t>
            </a:r>
            <a:endParaRPr lang="en-US" sz="1800" b="0" dirty="0">
              <a:solidFill>
                <a:schemeClr val="tx1">
                  <a:lumMod val="50000"/>
                  <a:lumOff val="50000"/>
                </a:schemeClr>
              </a:solidFill>
              <a:latin typeface="Avenir Next" charset="0"/>
            </a:endParaRPr>
          </a:p>
        </p:txBody>
      </p:sp>
      <p:sp>
        <p:nvSpPr>
          <p:cNvPr id="10" name="Rectangle 9">
            <a:extLst>
              <a:ext uri="{FF2B5EF4-FFF2-40B4-BE49-F238E27FC236}">
                <a16:creationId xmlns:a16="http://schemas.microsoft.com/office/drawing/2014/main" id="{74311097-ECAB-6A4F-A34A-027DF8D4C9C1}"/>
              </a:ext>
            </a:extLst>
          </p:cNvPr>
          <p:cNvSpPr/>
          <p:nvPr/>
        </p:nvSpPr>
        <p:spPr>
          <a:xfrm>
            <a:off x="431144" y="642148"/>
            <a:ext cx="4998882" cy="276999"/>
          </a:xfrm>
          <a:prstGeom prst="rect">
            <a:avLst/>
          </a:prstGeom>
        </p:spPr>
        <p:txBody>
          <a:bodyPr vert="horz" lIns="0" tIns="0" rIns="0" bIns="0" rtlCol="0" anchor="t">
            <a:noAutofit/>
          </a:bodyPr>
          <a:lstStyle/>
          <a:p>
            <a:pPr lvl="0" defTabSz="685783">
              <a:spcBef>
                <a:spcPct val="0"/>
              </a:spcBef>
              <a:spcAft>
                <a:spcPct val="0"/>
              </a:spcAft>
              <a:defRPr/>
            </a:pPr>
            <a:r>
              <a:rPr lang="en-US" dirty="0">
                <a:solidFill>
                  <a:srgbClr val="000000">
                    <a:lumMod val="50000"/>
                    <a:lumOff val="50000"/>
                  </a:srgbClr>
                </a:solidFill>
                <a:latin typeface="Arial" panose="020B0604020202020204" pitchFamily="34" charset="0"/>
                <a:ea typeface="Helvetica" charset="0"/>
                <a:cs typeface="Arial" panose="020B0604020202020204" pitchFamily="34" charset="0"/>
              </a:rPr>
              <a:t>For a leading life sciences client</a:t>
            </a:r>
          </a:p>
          <a:p>
            <a:pPr lvl="0" defTabSz="685783">
              <a:spcBef>
                <a:spcPct val="0"/>
              </a:spcBef>
              <a:spcAft>
                <a:spcPct val="0"/>
              </a:spcAft>
              <a:defRPr/>
            </a:pPr>
            <a:endParaRPr lang="en-US" dirty="0">
              <a:solidFill>
                <a:srgbClr val="000000">
                  <a:lumMod val="50000"/>
                  <a:lumOff val="50000"/>
                </a:srgbClr>
              </a:solidFill>
              <a:latin typeface="Arial" panose="020B0604020202020204" pitchFamily="34" charset="0"/>
              <a:ea typeface="Helvetica" charset="0"/>
              <a:cs typeface="Arial" panose="020B0604020202020204" pitchFamily="34" charset="0"/>
            </a:endParaRPr>
          </a:p>
        </p:txBody>
      </p:sp>
      <p:sp>
        <p:nvSpPr>
          <p:cNvPr id="11" name="Rectangle 10">
            <a:extLst>
              <a:ext uri="{FF2B5EF4-FFF2-40B4-BE49-F238E27FC236}">
                <a16:creationId xmlns:a16="http://schemas.microsoft.com/office/drawing/2014/main" id="{BF1B3A5B-8D6E-BE43-822A-60F7386A4362}"/>
              </a:ext>
            </a:extLst>
          </p:cNvPr>
          <p:cNvSpPr/>
          <p:nvPr/>
        </p:nvSpPr>
        <p:spPr>
          <a:xfrm>
            <a:off x="283405" y="3825981"/>
            <a:ext cx="5510269" cy="7710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81" dirty="0">
              <a:solidFill>
                <a:prstClr val="white"/>
              </a:solidFill>
              <a:latin typeface="Calibri"/>
            </a:endParaRPr>
          </a:p>
        </p:txBody>
      </p:sp>
      <p:sp>
        <p:nvSpPr>
          <p:cNvPr id="12" name="TextBox 11">
            <a:extLst>
              <a:ext uri="{FF2B5EF4-FFF2-40B4-BE49-F238E27FC236}">
                <a16:creationId xmlns:a16="http://schemas.microsoft.com/office/drawing/2014/main" id="{29831F22-2213-1E4A-BD38-132A71AF919F}"/>
              </a:ext>
            </a:extLst>
          </p:cNvPr>
          <p:cNvSpPr txBox="1"/>
          <p:nvPr/>
        </p:nvSpPr>
        <p:spPr>
          <a:xfrm>
            <a:off x="3500717" y="1327593"/>
            <a:ext cx="2196699" cy="2065950"/>
          </a:xfrm>
          <a:prstGeom prst="rect">
            <a:avLst/>
          </a:prstGeom>
          <a:noFill/>
        </p:spPr>
        <p:txBody>
          <a:bodyPr wrap="square" rtlCol="0">
            <a:spAutoFit/>
          </a:bodyPr>
          <a:lstStyle/>
          <a:p>
            <a:pPr marL="132157" indent="-132157" defTabSz="684145" fontAlgn="base">
              <a:lnSpc>
                <a:spcPct val="90000"/>
              </a:lnSpc>
              <a:spcAft>
                <a:spcPct val="0"/>
              </a:spcAft>
              <a:buFont typeface="Arial" charset="0"/>
              <a:buChar char="•"/>
              <a:defRPr/>
            </a:pPr>
            <a:r>
              <a:rPr lang="en-US" sz="900" dirty="0" err="1">
                <a:solidFill>
                  <a:prstClr val="black"/>
                </a:solidFill>
                <a:ea typeface="Avenir Next" charset="0"/>
                <a:cs typeface="Avenir Next" charset="0"/>
              </a:rPr>
              <a:t>Tealium</a:t>
            </a:r>
            <a:r>
              <a:rPr lang="en-US" sz="900" dirty="0">
                <a:solidFill>
                  <a:prstClr val="black"/>
                </a:solidFill>
                <a:ea typeface="Avenir Next" charset="0"/>
                <a:cs typeface="Avenir Next" charset="0"/>
              </a:rPr>
              <a:t> IQ for data collection from multiple digital properties across geographies in Google Analytics 360.</a:t>
            </a:r>
          </a:p>
          <a:p>
            <a:pPr marL="132157" indent="-132157" defTabSz="684145" fontAlgn="base">
              <a:lnSpc>
                <a:spcPct val="90000"/>
              </a:lnSpc>
              <a:spcAft>
                <a:spcPct val="0"/>
              </a:spcAft>
              <a:buFont typeface="Arial" charset="0"/>
              <a:buChar char="•"/>
              <a:defRPr/>
            </a:pPr>
            <a:r>
              <a:rPr lang="en-US" sz="900" dirty="0">
                <a:solidFill>
                  <a:prstClr val="black"/>
                </a:solidFill>
                <a:ea typeface="Avenir Next" charset="0"/>
                <a:cs typeface="Avenir Next" charset="0"/>
              </a:rPr>
              <a:t>Data collected in </a:t>
            </a:r>
            <a:r>
              <a:rPr lang="en-US" sz="900" dirty="0" err="1">
                <a:solidFill>
                  <a:prstClr val="black"/>
                </a:solidFill>
                <a:ea typeface="Avenir Next" charset="0"/>
                <a:cs typeface="Avenir Next" charset="0"/>
              </a:rPr>
              <a:t>Tealium</a:t>
            </a:r>
            <a:r>
              <a:rPr lang="en-US" sz="900" dirty="0">
                <a:solidFill>
                  <a:prstClr val="black"/>
                </a:solidFill>
                <a:ea typeface="Avenir Next" charset="0"/>
                <a:cs typeface="Avenir Next" charset="0"/>
              </a:rPr>
              <a:t> and transferred real time to Adobe Campaign to trigger remarketing email campaign.</a:t>
            </a:r>
          </a:p>
          <a:p>
            <a:pPr marL="132157" indent="-132157" defTabSz="684145" fontAlgn="base">
              <a:lnSpc>
                <a:spcPct val="90000"/>
              </a:lnSpc>
              <a:spcAft>
                <a:spcPct val="0"/>
              </a:spcAft>
              <a:buFont typeface="Arial" charset="0"/>
              <a:buChar char="•"/>
              <a:defRPr/>
            </a:pPr>
            <a:r>
              <a:rPr lang="en-US" sz="900" dirty="0" err="1">
                <a:solidFill>
                  <a:prstClr val="black"/>
                </a:solidFill>
                <a:ea typeface="Avenir Next" charset="0"/>
                <a:cs typeface="Avenir Next" charset="0"/>
              </a:rPr>
              <a:t>Tealium</a:t>
            </a:r>
            <a:r>
              <a:rPr lang="en-US" sz="900" dirty="0">
                <a:solidFill>
                  <a:prstClr val="black"/>
                </a:solidFill>
                <a:ea typeface="Avenir Next" charset="0"/>
                <a:cs typeface="Avenir Next" charset="0"/>
              </a:rPr>
              <a:t> </a:t>
            </a:r>
            <a:r>
              <a:rPr lang="en-US" sz="900" dirty="0" err="1">
                <a:solidFill>
                  <a:prstClr val="black"/>
                </a:solidFill>
                <a:ea typeface="Avenir Next" charset="0"/>
                <a:cs typeface="Avenir Next" charset="0"/>
              </a:rPr>
              <a:t>Eventstream</a:t>
            </a:r>
            <a:r>
              <a:rPr lang="en-US" sz="900" dirty="0">
                <a:solidFill>
                  <a:prstClr val="black"/>
                </a:solidFill>
                <a:ea typeface="Avenir Next" charset="0"/>
                <a:cs typeface="Avenir Next" charset="0"/>
              </a:rPr>
              <a:t> and Audience stream being set up for connecting event data &amp; audience data to downstream systems for personalized remarketing and reporting/</a:t>
            </a:r>
            <a:r>
              <a:rPr lang="en-US" sz="900" dirty="0" err="1">
                <a:solidFill>
                  <a:prstClr val="black"/>
                </a:solidFill>
                <a:ea typeface="Avenir Next" charset="0"/>
                <a:cs typeface="Avenir Next" charset="0"/>
              </a:rPr>
              <a:t>dashboarding</a:t>
            </a:r>
            <a:r>
              <a:rPr lang="en-US" sz="900" dirty="0">
                <a:solidFill>
                  <a:prstClr val="black"/>
                </a:solidFill>
                <a:ea typeface="Avenir Next" charset="0"/>
                <a:cs typeface="Avenir Next" charset="0"/>
              </a:rPr>
              <a:t>.</a:t>
            </a:r>
          </a:p>
          <a:p>
            <a:pPr marL="132157" indent="-132157" defTabSz="684145" fontAlgn="base">
              <a:lnSpc>
                <a:spcPct val="90000"/>
              </a:lnSpc>
              <a:spcAft>
                <a:spcPct val="0"/>
              </a:spcAft>
              <a:buFont typeface="Arial" charset="0"/>
              <a:buChar char="•"/>
              <a:defRPr/>
            </a:pPr>
            <a:endParaRPr lang="en-US" sz="825" dirty="0">
              <a:solidFill>
                <a:prstClr val="black"/>
              </a:solidFill>
              <a:ea typeface="Avenir Next" charset="0"/>
              <a:cs typeface="Avenir Next" charset="0"/>
            </a:endParaRPr>
          </a:p>
          <a:p>
            <a:pPr marL="132157" indent="-132157" defTabSz="684145" fontAlgn="base">
              <a:lnSpc>
                <a:spcPct val="90000"/>
              </a:lnSpc>
              <a:spcAft>
                <a:spcPct val="0"/>
              </a:spcAft>
              <a:buFont typeface="Arial" charset="0"/>
              <a:buChar char="•"/>
              <a:defRPr/>
            </a:pPr>
            <a:endParaRPr lang="en-US" sz="825" dirty="0">
              <a:solidFill>
                <a:prstClr val="black"/>
              </a:solidFill>
              <a:ea typeface="Avenir Next" charset="0"/>
              <a:cs typeface="Avenir Next" charset="0"/>
            </a:endParaRPr>
          </a:p>
        </p:txBody>
      </p:sp>
      <p:sp>
        <p:nvSpPr>
          <p:cNvPr id="13" name="Rectangle 12">
            <a:extLst>
              <a:ext uri="{FF2B5EF4-FFF2-40B4-BE49-F238E27FC236}">
                <a16:creationId xmlns:a16="http://schemas.microsoft.com/office/drawing/2014/main" id="{952D11FB-537A-C241-B9DD-AB7D4BA9ED2F}"/>
              </a:ext>
            </a:extLst>
          </p:cNvPr>
          <p:cNvSpPr/>
          <p:nvPr/>
        </p:nvSpPr>
        <p:spPr>
          <a:xfrm>
            <a:off x="336617" y="1339954"/>
            <a:ext cx="2988549" cy="1061829"/>
          </a:xfrm>
          <a:prstGeom prst="rect">
            <a:avLst/>
          </a:prstGeom>
        </p:spPr>
        <p:txBody>
          <a:bodyPr wrap="square">
            <a:spAutoFit/>
          </a:bodyPr>
          <a:lstStyle/>
          <a:p>
            <a:pPr defTabSz="457079">
              <a:defRPr/>
            </a:pPr>
            <a:r>
              <a:rPr lang="en-US" sz="900" dirty="0">
                <a:solidFill>
                  <a:srgbClr val="000000"/>
                </a:solidFill>
                <a:ea typeface="Calibri" charset="0"/>
                <a:cs typeface="Avenir Book"/>
              </a:rPr>
              <a:t>The client needed to capture data on visitor journey and visitor engagement and conversion at hit level, process it and then connect it to downstream systems for remarketing and reporting in dashboards</a:t>
            </a:r>
          </a:p>
          <a:p>
            <a:pPr defTabSz="457079">
              <a:defRPr/>
            </a:pPr>
            <a:endParaRPr lang="en-US" sz="900" dirty="0">
              <a:solidFill>
                <a:srgbClr val="000000"/>
              </a:solidFill>
              <a:ea typeface="Calibri" charset="0"/>
              <a:cs typeface="Avenir Book"/>
            </a:endParaRPr>
          </a:p>
          <a:p>
            <a:pPr defTabSz="457079">
              <a:defRPr/>
            </a:pPr>
            <a:r>
              <a:rPr lang="en-US" sz="900" dirty="0">
                <a:solidFill>
                  <a:srgbClr val="000000"/>
                </a:solidFill>
                <a:ea typeface="Calibri" charset="0"/>
                <a:cs typeface="Avenir Book"/>
              </a:rPr>
              <a:t>The client currently collects user data across its several digital properties in silos</a:t>
            </a:r>
          </a:p>
        </p:txBody>
      </p:sp>
      <p:sp>
        <p:nvSpPr>
          <p:cNvPr id="14" name="TextBox 13">
            <a:extLst>
              <a:ext uri="{FF2B5EF4-FFF2-40B4-BE49-F238E27FC236}">
                <a16:creationId xmlns:a16="http://schemas.microsoft.com/office/drawing/2014/main" id="{FEBA600B-9485-D942-BCCC-C58818C89599}"/>
              </a:ext>
            </a:extLst>
          </p:cNvPr>
          <p:cNvSpPr txBox="1"/>
          <p:nvPr/>
        </p:nvSpPr>
        <p:spPr>
          <a:xfrm>
            <a:off x="336619" y="1055789"/>
            <a:ext cx="795411"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THE STORY</a:t>
            </a:r>
          </a:p>
        </p:txBody>
      </p:sp>
      <p:sp>
        <p:nvSpPr>
          <p:cNvPr id="15" name="TextBox 14">
            <a:extLst>
              <a:ext uri="{FF2B5EF4-FFF2-40B4-BE49-F238E27FC236}">
                <a16:creationId xmlns:a16="http://schemas.microsoft.com/office/drawing/2014/main" id="{3BB09425-6DC1-D94E-96A1-79655352A32C}"/>
              </a:ext>
            </a:extLst>
          </p:cNvPr>
          <p:cNvSpPr txBox="1"/>
          <p:nvPr/>
        </p:nvSpPr>
        <p:spPr>
          <a:xfrm>
            <a:off x="3497375" y="1055789"/>
            <a:ext cx="998991"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WE DELIVERED</a:t>
            </a:r>
          </a:p>
        </p:txBody>
      </p:sp>
      <p:grpSp>
        <p:nvGrpSpPr>
          <p:cNvPr id="16" name="Group 15">
            <a:extLst>
              <a:ext uri="{FF2B5EF4-FFF2-40B4-BE49-F238E27FC236}">
                <a16:creationId xmlns:a16="http://schemas.microsoft.com/office/drawing/2014/main" id="{E2394E24-B788-2645-8E76-B3E2B679855F}"/>
              </a:ext>
            </a:extLst>
          </p:cNvPr>
          <p:cNvGrpSpPr/>
          <p:nvPr/>
        </p:nvGrpSpPr>
        <p:grpSpPr>
          <a:xfrm>
            <a:off x="283405" y="920744"/>
            <a:ext cx="5563481" cy="2810030"/>
            <a:chOff x="320023" y="1052628"/>
            <a:chExt cx="11864304" cy="2810030"/>
          </a:xfrm>
        </p:grpSpPr>
        <p:cxnSp>
          <p:nvCxnSpPr>
            <p:cNvPr id="17" name="Straight Connector 16">
              <a:extLst>
                <a:ext uri="{FF2B5EF4-FFF2-40B4-BE49-F238E27FC236}">
                  <a16:creationId xmlns:a16="http://schemas.microsoft.com/office/drawing/2014/main" id="{C80CACBF-46F6-4647-9226-ECF8459B574C}"/>
                </a:ext>
              </a:extLst>
            </p:cNvPr>
            <p:cNvCxnSpPr/>
            <p:nvPr/>
          </p:nvCxnSpPr>
          <p:spPr>
            <a:xfrm flipV="1">
              <a:off x="474383" y="1052628"/>
              <a:ext cx="11709944" cy="1"/>
            </a:xfrm>
            <a:prstGeom prst="line">
              <a:avLst/>
            </a:prstGeom>
            <a:ln w="12700" cmpd="sng">
              <a:solidFill>
                <a:schemeClr val="bg1">
                  <a:lumMod val="7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801A92-041F-A44F-8A76-02CB9D4F8705}"/>
                </a:ext>
              </a:extLst>
            </p:cNvPr>
            <p:cNvCxnSpPr/>
            <p:nvPr/>
          </p:nvCxnSpPr>
          <p:spPr>
            <a:xfrm flipV="1">
              <a:off x="320023" y="3862657"/>
              <a:ext cx="11709945" cy="1"/>
            </a:xfrm>
            <a:prstGeom prst="line">
              <a:avLst/>
            </a:prstGeom>
            <a:ln w="12700" cmpd="sng">
              <a:solidFill>
                <a:schemeClr val="bg1">
                  <a:lumMod val="75000"/>
                </a:schemeClr>
              </a:solidFill>
              <a:prstDash val="dot"/>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A4A5A327-B67C-124F-B352-DB2C7B64A18B}"/>
              </a:ext>
            </a:extLst>
          </p:cNvPr>
          <p:cNvCxnSpPr/>
          <p:nvPr/>
        </p:nvCxnSpPr>
        <p:spPr>
          <a:xfrm>
            <a:off x="394568" y="1297041"/>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6231DE-E9EB-C94E-B1B6-693DED85A80D}"/>
              </a:ext>
            </a:extLst>
          </p:cNvPr>
          <p:cNvCxnSpPr/>
          <p:nvPr/>
        </p:nvCxnSpPr>
        <p:spPr>
          <a:xfrm>
            <a:off x="3572660" y="1263538"/>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F8529E0-7138-6A42-8ED7-5F90223A8BB5}"/>
              </a:ext>
            </a:extLst>
          </p:cNvPr>
          <p:cNvSpPr/>
          <p:nvPr/>
        </p:nvSpPr>
        <p:spPr>
          <a:xfrm>
            <a:off x="270557" y="2513229"/>
            <a:ext cx="3208599" cy="123413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81" dirty="0">
              <a:solidFill>
                <a:prstClr val="white"/>
              </a:solidFill>
              <a:latin typeface="Calibri"/>
            </a:endParaRPr>
          </a:p>
        </p:txBody>
      </p:sp>
      <p:sp>
        <p:nvSpPr>
          <p:cNvPr id="22" name="TextBox 21">
            <a:extLst>
              <a:ext uri="{FF2B5EF4-FFF2-40B4-BE49-F238E27FC236}">
                <a16:creationId xmlns:a16="http://schemas.microsoft.com/office/drawing/2014/main" id="{75019342-47C1-994A-AD75-3417DB795376}"/>
              </a:ext>
            </a:extLst>
          </p:cNvPr>
          <p:cNvSpPr txBox="1"/>
          <p:nvPr/>
        </p:nvSpPr>
        <p:spPr>
          <a:xfrm>
            <a:off x="329385" y="2586086"/>
            <a:ext cx="1053494" cy="346249"/>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825" dirty="0">
                <a:solidFill>
                  <a:srgbClr val="FFFFFF">
                    <a:lumMod val="50000"/>
                  </a:srgbClr>
                </a:solidFill>
                <a:latin typeface="Arial"/>
              </a:rPr>
              <a:t>TECHNOLOGIES </a:t>
            </a:r>
          </a:p>
          <a:p>
            <a:pPr defTabSz="457079">
              <a:defRPr/>
            </a:pPr>
            <a:r>
              <a:rPr lang="en-US" sz="825" dirty="0">
                <a:solidFill>
                  <a:srgbClr val="FFFFFF">
                    <a:lumMod val="50000"/>
                  </a:srgbClr>
                </a:solidFill>
                <a:latin typeface="Arial"/>
              </a:rPr>
              <a:t>LEVERAGED</a:t>
            </a:r>
          </a:p>
        </p:txBody>
      </p:sp>
      <p:cxnSp>
        <p:nvCxnSpPr>
          <p:cNvPr id="23" name="Straight Connector 22">
            <a:extLst>
              <a:ext uri="{FF2B5EF4-FFF2-40B4-BE49-F238E27FC236}">
                <a16:creationId xmlns:a16="http://schemas.microsoft.com/office/drawing/2014/main" id="{4F2D8E62-CD74-6446-B1F2-96F1FA186EA9}"/>
              </a:ext>
            </a:extLst>
          </p:cNvPr>
          <p:cNvCxnSpPr/>
          <p:nvPr/>
        </p:nvCxnSpPr>
        <p:spPr>
          <a:xfrm>
            <a:off x="3552685" y="4016973"/>
            <a:ext cx="0" cy="51676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FEA5601-AC80-2745-907D-B9E6A8D80939}"/>
              </a:ext>
            </a:extLst>
          </p:cNvPr>
          <p:cNvSpPr txBox="1">
            <a:spLocks/>
          </p:cNvSpPr>
          <p:nvPr/>
        </p:nvSpPr>
        <p:spPr>
          <a:xfrm>
            <a:off x="482456" y="3637808"/>
            <a:ext cx="1547211" cy="54771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892">
              <a:spcBef>
                <a:spcPts val="0"/>
              </a:spcBef>
              <a:spcAft>
                <a:spcPts val="600"/>
              </a:spcAft>
              <a:defRPr/>
            </a:pPr>
            <a:r>
              <a:rPr lang="en-US" sz="825" spc="-30" dirty="0">
                <a:solidFill>
                  <a:srgbClr val="FFFFFF"/>
                </a:solidFill>
                <a:latin typeface="Arial"/>
                <a:ea typeface="SF UI Display Light"/>
                <a:cs typeface="SF UI Display Light"/>
              </a:rPr>
              <a:t>View of customer</a:t>
            </a:r>
          </a:p>
        </p:txBody>
      </p:sp>
      <p:sp>
        <p:nvSpPr>
          <p:cNvPr id="26" name="Content Placeholder 2">
            <a:extLst>
              <a:ext uri="{FF2B5EF4-FFF2-40B4-BE49-F238E27FC236}">
                <a16:creationId xmlns:a16="http://schemas.microsoft.com/office/drawing/2014/main" id="{64BFF178-C7DD-1B41-BDAA-2449BCAB86DE}"/>
              </a:ext>
            </a:extLst>
          </p:cNvPr>
          <p:cNvSpPr txBox="1">
            <a:spLocks/>
          </p:cNvSpPr>
          <p:nvPr/>
        </p:nvSpPr>
        <p:spPr>
          <a:xfrm>
            <a:off x="539451" y="3235220"/>
            <a:ext cx="1199104" cy="68055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892">
              <a:spcBef>
                <a:spcPts val="0"/>
              </a:spcBef>
              <a:spcAft>
                <a:spcPts val="600"/>
              </a:spcAft>
              <a:defRPr/>
            </a:pPr>
            <a:r>
              <a:rPr lang="en-US" b="1" spc="-150" dirty="0">
                <a:solidFill>
                  <a:srgbClr val="FFFFFF"/>
                </a:solidFill>
                <a:latin typeface="Arial"/>
                <a:ea typeface="SF UI Display Light"/>
                <a:cs typeface="SF UI Display Light"/>
              </a:rPr>
              <a:t>360*</a:t>
            </a:r>
          </a:p>
        </p:txBody>
      </p:sp>
      <p:cxnSp>
        <p:nvCxnSpPr>
          <p:cNvPr id="27" name="Straight Connector 26">
            <a:extLst>
              <a:ext uri="{FF2B5EF4-FFF2-40B4-BE49-F238E27FC236}">
                <a16:creationId xmlns:a16="http://schemas.microsoft.com/office/drawing/2014/main" id="{0F9F5BD1-2C7A-544F-A999-496C6A4C782A}"/>
              </a:ext>
            </a:extLst>
          </p:cNvPr>
          <p:cNvCxnSpPr/>
          <p:nvPr/>
        </p:nvCxnSpPr>
        <p:spPr>
          <a:xfrm>
            <a:off x="1924377" y="4029752"/>
            <a:ext cx="0" cy="51676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85E193F-0D69-3A41-9DF6-5ECCF3FFC2AD}"/>
              </a:ext>
            </a:extLst>
          </p:cNvPr>
          <p:cNvSpPr txBox="1">
            <a:spLocks/>
          </p:cNvSpPr>
          <p:nvPr/>
        </p:nvSpPr>
        <p:spPr>
          <a:xfrm>
            <a:off x="1999709" y="3295231"/>
            <a:ext cx="1602911" cy="528606"/>
          </a:xfrm>
          <a:prstGeom prst="rect">
            <a:avLst/>
          </a:prstGeom>
        </p:spPr>
        <p:txBody>
          <a:bodyPr wrap="square">
            <a:spAutoFit/>
          </a:bodyPr>
          <a:lstStyle>
            <a:defPPr>
              <a:defRPr lang="en-US"/>
            </a:defPPr>
            <a:lvl1pPr defTabSz="914355">
              <a:lnSpc>
                <a:spcPct val="90000"/>
              </a:lnSpc>
              <a:defRPr sz="1200" b="1">
                <a:solidFill>
                  <a:srgbClr val="FFFFFF"/>
                </a:solidFill>
              </a:defRPr>
            </a:lvl1pPr>
          </a:lstStyle>
          <a:p>
            <a:pPr>
              <a:defRPr/>
            </a:pPr>
            <a:r>
              <a:rPr lang="en-US" sz="1050" b="0" dirty="0">
                <a:latin typeface="Arial"/>
              </a:rPr>
              <a:t>Simplified, customized marketing with cross-functional integration</a:t>
            </a:r>
          </a:p>
        </p:txBody>
      </p:sp>
      <p:sp>
        <p:nvSpPr>
          <p:cNvPr id="29" name="Rectangle 28">
            <a:extLst>
              <a:ext uri="{FF2B5EF4-FFF2-40B4-BE49-F238E27FC236}">
                <a16:creationId xmlns:a16="http://schemas.microsoft.com/office/drawing/2014/main" id="{2C30DE6F-ACD9-C348-85ED-0BF3BD5BA193}"/>
              </a:ext>
            </a:extLst>
          </p:cNvPr>
          <p:cNvSpPr/>
          <p:nvPr/>
        </p:nvSpPr>
        <p:spPr>
          <a:xfrm>
            <a:off x="2006098" y="3948367"/>
            <a:ext cx="1387728" cy="383182"/>
          </a:xfrm>
          <a:prstGeom prst="rect">
            <a:avLst/>
          </a:prstGeom>
        </p:spPr>
        <p:txBody>
          <a:bodyPr wrap="square">
            <a:spAutoFit/>
          </a:bodyPr>
          <a:lstStyle/>
          <a:p>
            <a:pPr defTabSz="914333">
              <a:lnSpc>
                <a:spcPct val="90000"/>
              </a:lnSpc>
            </a:pPr>
            <a:r>
              <a:rPr lang="en-US" sz="1050" dirty="0">
                <a:solidFill>
                  <a:srgbClr val="FFFFFF"/>
                </a:solidFill>
              </a:rPr>
              <a:t>Integrated with cloud ecosystem </a:t>
            </a:r>
          </a:p>
        </p:txBody>
      </p:sp>
      <p:sp>
        <p:nvSpPr>
          <p:cNvPr id="30" name="Rectangle 29">
            <a:extLst>
              <a:ext uri="{FF2B5EF4-FFF2-40B4-BE49-F238E27FC236}">
                <a16:creationId xmlns:a16="http://schemas.microsoft.com/office/drawing/2014/main" id="{DC7E2316-9169-F241-B5CF-94F50E5C235B}"/>
              </a:ext>
            </a:extLst>
          </p:cNvPr>
          <p:cNvSpPr/>
          <p:nvPr/>
        </p:nvSpPr>
        <p:spPr>
          <a:xfrm>
            <a:off x="330850" y="3908852"/>
            <a:ext cx="1641138" cy="646331"/>
          </a:xfrm>
          <a:prstGeom prst="rect">
            <a:avLst/>
          </a:prstGeom>
        </p:spPr>
        <p:txBody>
          <a:bodyPr wrap="square">
            <a:spAutoFit/>
          </a:bodyPr>
          <a:lstStyle/>
          <a:p>
            <a:pPr defTabSz="914333">
              <a:lnSpc>
                <a:spcPct val="90000"/>
              </a:lnSpc>
            </a:pPr>
            <a:r>
              <a:rPr lang="en-US" sz="1000" dirty="0">
                <a:solidFill>
                  <a:srgbClr val="FFFFFF"/>
                </a:solidFill>
              </a:rPr>
              <a:t>Real time data collection and transfer using </a:t>
            </a:r>
            <a:r>
              <a:rPr lang="en-US" sz="1000" dirty="0" err="1">
                <a:solidFill>
                  <a:srgbClr val="FFFFFF"/>
                </a:solidFill>
              </a:rPr>
              <a:t>Tealium</a:t>
            </a:r>
            <a:r>
              <a:rPr lang="en-US" sz="1000" dirty="0">
                <a:solidFill>
                  <a:srgbClr val="FFFFFF"/>
                </a:solidFill>
              </a:rPr>
              <a:t> customer data platform</a:t>
            </a:r>
          </a:p>
        </p:txBody>
      </p:sp>
      <p:sp>
        <p:nvSpPr>
          <p:cNvPr id="31" name="Rectangle 30">
            <a:extLst>
              <a:ext uri="{FF2B5EF4-FFF2-40B4-BE49-F238E27FC236}">
                <a16:creationId xmlns:a16="http://schemas.microsoft.com/office/drawing/2014/main" id="{3BD1A9F1-163E-EA4D-AF2B-6C24A98B3E85}"/>
              </a:ext>
            </a:extLst>
          </p:cNvPr>
          <p:cNvSpPr/>
          <p:nvPr/>
        </p:nvSpPr>
        <p:spPr>
          <a:xfrm>
            <a:off x="3721459" y="3894154"/>
            <a:ext cx="1955983" cy="528606"/>
          </a:xfrm>
          <a:prstGeom prst="rect">
            <a:avLst/>
          </a:prstGeom>
        </p:spPr>
        <p:txBody>
          <a:bodyPr wrap="square">
            <a:spAutoFit/>
          </a:bodyPr>
          <a:lstStyle/>
          <a:p>
            <a:pPr defTabSz="914333">
              <a:lnSpc>
                <a:spcPct val="90000"/>
              </a:lnSpc>
            </a:pPr>
            <a:r>
              <a:rPr lang="en-US" sz="1050" dirty="0">
                <a:solidFill>
                  <a:srgbClr val="FFFFFF"/>
                </a:solidFill>
              </a:rPr>
              <a:t>Increased Page Views per Session caused a lift in Ad Revenue</a:t>
            </a:r>
          </a:p>
        </p:txBody>
      </p:sp>
      <p:pic>
        <p:nvPicPr>
          <p:cNvPr id="32" name="Picture 31">
            <a:extLst>
              <a:ext uri="{FF2B5EF4-FFF2-40B4-BE49-F238E27FC236}">
                <a16:creationId xmlns:a16="http://schemas.microsoft.com/office/drawing/2014/main" id="{6CBDBED5-0E13-7346-A3B3-0DA4A43CA0D3}"/>
              </a:ext>
            </a:extLst>
          </p:cNvPr>
          <p:cNvPicPr>
            <a:picLocks noChangeAspect="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28213" y="3020954"/>
            <a:ext cx="283638" cy="355242"/>
          </a:xfrm>
          <a:prstGeom prst="rect">
            <a:avLst/>
          </a:prstGeom>
        </p:spPr>
      </p:pic>
      <p:sp>
        <p:nvSpPr>
          <p:cNvPr id="33" name="TextBox 32">
            <a:extLst>
              <a:ext uri="{FF2B5EF4-FFF2-40B4-BE49-F238E27FC236}">
                <a16:creationId xmlns:a16="http://schemas.microsoft.com/office/drawing/2014/main" id="{E127F239-98C4-A545-B1C1-46DAAD2B51DA}"/>
              </a:ext>
            </a:extLst>
          </p:cNvPr>
          <p:cNvSpPr txBox="1"/>
          <p:nvPr/>
        </p:nvSpPr>
        <p:spPr>
          <a:xfrm>
            <a:off x="1385656" y="2727258"/>
            <a:ext cx="1885863" cy="353943"/>
          </a:xfrm>
          <a:prstGeom prst="rect">
            <a:avLst/>
          </a:prstGeom>
          <a:noFill/>
          <a:ln>
            <a:solidFill>
              <a:schemeClr val="bg1"/>
            </a:solidFill>
          </a:ln>
        </p:spPr>
        <p:txBody>
          <a:bodyPr wrap="square" rtlCol="0" anchor="ctr" anchorCtr="0">
            <a:noAutofit/>
          </a:bodyPr>
          <a:lstStyle/>
          <a:p>
            <a:pPr marL="128267" indent="-128267" defTabSz="464588" eaLnBrk="0" fontAlgn="base" hangingPunct="0">
              <a:spcBef>
                <a:spcPct val="0"/>
              </a:spcBef>
              <a:spcAft>
                <a:spcPct val="0"/>
              </a:spcAft>
              <a:buClr>
                <a:srgbClr val="00B050"/>
              </a:buClr>
              <a:buFont typeface="Wingdings" panose="05000000000000000000" pitchFamily="2" charset="2"/>
              <a:buChar char="ü"/>
              <a:defRPr/>
            </a:pPr>
            <a:r>
              <a:rPr lang="en-US" sz="900" kern="0" dirty="0" err="1">
                <a:solidFill>
                  <a:srgbClr val="000000"/>
                </a:solidFill>
                <a:latin typeface="Arial" panose="020B0604020202020204" pitchFamily="34" charset="0"/>
                <a:ea typeface="Segoe UI" panose="020B0502040204020203" pitchFamily="34" charset="0"/>
                <a:cs typeface="Arial" panose="020B0604020202020204" pitchFamily="34" charset="0"/>
              </a:rPr>
              <a:t>Tealium</a:t>
            </a:r>
            <a:r>
              <a:rPr lang="en-US" sz="900" kern="0" dirty="0">
                <a:solidFill>
                  <a:srgbClr val="000000"/>
                </a:solidFill>
                <a:latin typeface="Arial" panose="020B0604020202020204" pitchFamily="34" charset="0"/>
                <a:ea typeface="Segoe UI" panose="020B0502040204020203" pitchFamily="34" charset="0"/>
                <a:cs typeface="Arial" panose="020B0604020202020204" pitchFamily="34" charset="0"/>
              </a:rPr>
              <a:t> IQ, </a:t>
            </a:r>
            <a:r>
              <a:rPr lang="en-US" sz="900" kern="0" dirty="0" err="1">
                <a:solidFill>
                  <a:srgbClr val="000000"/>
                </a:solidFill>
                <a:latin typeface="Arial" panose="020B0604020202020204" pitchFamily="34" charset="0"/>
                <a:ea typeface="Segoe UI" panose="020B0502040204020203" pitchFamily="34" charset="0"/>
                <a:cs typeface="Arial" panose="020B0604020202020204" pitchFamily="34" charset="0"/>
              </a:rPr>
              <a:t>Tealium</a:t>
            </a:r>
            <a:r>
              <a:rPr lang="en-US" sz="900" kern="0" dirty="0">
                <a:solidFill>
                  <a:srgbClr val="000000"/>
                </a:solidFill>
                <a:latin typeface="Arial" panose="020B0604020202020204" pitchFamily="34" charset="0"/>
                <a:ea typeface="Segoe UI" panose="020B0502040204020203" pitchFamily="34" charset="0"/>
                <a:cs typeface="Arial" panose="020B0604020202020204" pitchFamily="34" charset="0"/>
              </a:rPr>
              <a:t> </a:t>
            </a:r>
            <a:r>
              <a:rPr lang="en-US" sz="900" kern="0" dirty="0" err="1">
                <a:solidFill>
                  <a:srgbClr val="000000"/>
                </a:solidFill>
                <a:latin typeface="Arial" panose="020B0604020202020204" pitchFamily="34" charset="0"/>
                <a:ea typeface="Segoe UI" panose="020B0502040204020203" pitchFamily="34" charset="0"/>
                <a:cs typeface="Arial" panose="020B0604020202020204" pitchFamily="34" charset="0"/>
              </a:rPr>
              <a:t>Eventstream</a:t>
            </a:r>
            <a:r>
              <a:rPr lang="en-US" sz="900" kern="0" dirty="0">
                <a:solidFill>
                  <a:srgbClr val="000000"/>
                </a:solidFill>
                <a:latin typeface="Arial" panose="020B0604020202020204" pitchFamily="34" charset="0"/>
                <a:ea typeface="Segoe UI" panose="020B0502040204020203" pitchFamily="34" charset="0"/>
                <a:cs typeface="Arial" panose="020B0604020202020204" pitchFamily="34" charset="0"/>
              </a:rPr>
              <a:t>, </a:t>
            </a:r>
            <a:r>
              <a:rPr lang="en-US" sz="900" kern="0" dirty="0" err="1">
                <a:solidFill>
                  <a:srgbClr val="000000"/>
                </a:solidFill>
                <a:latin typeface="Arial" panose="020B0604020202020204" pitchFamily="34" charset="0"/>
                <a:ea typeface="Segoe UI" panose="020B0502040204020203" pitchFamily="34" charset="0"/>
                <a:cs typeface="Arial" panose="020B0604020202020204" pitchFamily="34" charset="0"/>
              </a:rPr>
              <a:t>Tealium</a:t>
            </a:r>
            <a:r>
              <a:rPr lang="en-US" sz="900" kern="0" dirty="0">
                <a:solidFill>
                  <a:srgbClr val="000000"/>
                </a:solidFill>
                <a:latin typeface="Arial" panose="020B0604020202020204" pitchFamily="34" charset="0"/>
                <a:ea typeface="Segoe UI" panose="020B0502040204020203" pitchFamily="34" charset="0"/>
                <a:cs typeface="Arial" panose="020B0604020202020204" pitchFamily="34" charset="0"/>
              </a:rPr>
              <a:t> Audience stream</a:t>
            </a:r>
          </a:p>
        </p:txBody>
      </p:sp>
      <p:sp>
        <p:nvSpPr>
          <p:cNvPr id="34" name="TextBox 33">
            <a:extLst>
              <a:ext uri="{FF2B5EF4-FFF2-40B4-BE49-F238E27FC236}">
                <a16:creationId xmlns:a16="http://schemas.microsoft.com/office/drawing/2014/main" id="{781B1264-C618-394E-B8EF-1190A8CEB078}"/>
              </a:ext>
            </a:extLst>
          </p:cNvPr>
          <p:cNvSpPr txBox="1"/>
          <p:nvPr/>
        </p:nvSpPr>
        <p:spPr>
          <a:xfrm>
            <a:off x="1378893" y="3144240"/>
            <a:ext cx="1398069" cy="353942"/>
          </a:xfrm>
          <a:prstGeom prst="rect">
            <a:avLst/>
          </a:prstGeom>
          <a:noFill/>
          <a:ln>
            <a:solidFill>
              <a:schemeClr val="bg1"/>
            </a:solidFill>
          </a:ln>
        </p:spPr>
        <p:txBody>
          <a:bodyPr wrap="square" rtlCol="0" anchor="ctr" anchorCtr="0">
            <a:noAutofit/>
          </a:bodyPr>
          <a:lstStyle>
            <a:defPPr>
              <a:defRPr lang="en-US"/>
            </a:defPPr>
            <a:lvl1pPr marL="128267" indent="-128267" algn="ctr" defTabSz="464588" eaLnBrk="0" fontAlgn="base" hangingPunct="0">
              <a:spcBef>
                <a:spcPct val="0"/>
              </a:spcBef>
              <a:spcAft>
                <a:spcPct val="0"/>
              </a:spcAft>
              <a:buClr>
                <a:srgbClr val="00B050"/>
              </a:buClr>
              <a:buFont typeface="Wingdings" panose="05000000000000000000" pitchFamily="2" charset="2"/>
              <a:buChar char="ü"/>
              <a:defRPr sz="900" kern="0">
                <a:solidFill>
                  <a:srgbClr val="000000"/>
                </a:solidFill>
                <a:ea typeface="Segoe UI" panose="020B0502040204020203" pitchFamily="34" charset="0"/>
                <a:cs typeface="Segoe UI" panose="020B0502040204020203" pitchFamily="34" charset="0"/>
              </a:defRPr>
            </a:lvl1pPr>
          </a:lstStyle>
          <a:p>
            <a:r>
              <a:rPr lang="en-US" dirty="0">
                <a:latin typeface="Arial" panose="020B0604020202020204" pitchFamily="34" charset="0"/>
                <a:cs typeface="Arial" panose="020B0604020202020204" pitchFamily="34" charset="0"/>
              </a:rPr>
              <a:t>Google Analytics 360</a:t>
            </a:r>
          </a:p>
        </p:txBody>
      </p:sp>
      <p:pic>
        <p:nvPicPr>
          <p:cNvPr id="35" name="Picture 34">
            <a:extLst>
              <a:ext uri="{FF2B5EF4-FFF2-40B4-BE49-F238E27FC236}">
                <a16:creationId xmlns:a16="http://schemas.microsoft.com/office/drawing/2014/main" id="{B874148E-E7C9-594E-9CED-1089CC817E7B}"/>
              </a:ext>
            </a:extLst>
          </p:cNvPr>
          <p:cNvPicPr>
            <a:picLocks noChangeAspect="1"/>
          </p:cNvPicPr>
          <p:nvPr/>
        </p:nvPicPr>
        <p:blipFill>
          <a:blip r:embed="rId4"/>
          <a:stretch>
            <a:fillRect/>
          </a:stretch>
        </p:blipFill>
        <p:spPr>
          <a:xfrm>
            <a:off x="5872967" y="1339954"/>
            <a:ext cx="3060130" cy="1696706"/>
          </a:xfrm>
          <a:prstGeom prst="rect">
            <a:avLst/>
          </a:prstGeom>
        </p:spPr>
      </p:pic>
      <p:sp>
        <p:nvSpPr>
          <p:cNvPr id="36" name="TextBox 35">
            <a:extLst>
              <a:ext uri="{FF2B5EF4-FFF2-40B4-BE49-F238E27FC236}">
                <a16:creationId xmlns:a16="http://schemas.microsoft.com/office/drawing/2014/main" id="{5AA090A2-4860-BB4C-8385-D5E2D67E117A}"/>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312303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426E179-E1FA-004E-A766-802EBC939170}"/>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A325548B-6B9F-0C4A-AED7-F4378A97F2A3}"/>
              </a:ext>
            </a:extLst>
          </p:cNvPr>
          <p:cNvSpPr>
            <a:spLocks noGrp="1"/>
          </p:cNvSpPr>
          <p:nvPr>
            <p:ph type="sldNum" sz="quarter" idx="13"/>
          </p:nvPr>
        </p:nvSpPr>
        <p:spPr/>
        <p:txBody>
          <a:bodyPr/>
          <a:lstStyle/>
          <a:p>
            <a:fld id="{CDEE2954-54E9-4846-B9AA-9D6731F553AF}" type="slidenum">
              <a:rPr lang="en-US" smtClean="0"/>
              <a:pPr/>
              <a:t>55</a:t>
            </a:fld>
            <a:endParaRPr lang="en-US" dirty="0"/>
          </a:p>
        </p:txBody>
      </p:sp>
      <p:sp>
        <p:nvSpPr>
          <p:cNvPr id="9" name="Title 1">
            <a:extLst>
              <a:ext uri="{FF2B5EF4-FFF2-40B4-BE49-F238E27FC236}">
                <a16:creationId xmlns:a16="http://schemas.microsoft.com/office/drawing/2014/main" id="{ACAD2346-3737-AB45-8B9B-FBF7DC0007AB}"/>
              </a:ext>
            </a:extLst>
          </p:cNvPr>
          <p:cNvSpPr>
            <a:spLocks noGrp="1"/>
          </p:cNvSpPr>
          <p:nvPr>
            <p:ph type="title"/>
          </p:nvPr>
        </p:nvSpPr>
        <p:spPr>
          <a:xfrm>
            <a:off x="336809" y="303978"/>
            <a:ext cx="8417379" cy="390748"/>
          </a:xfrm>
        </p:spPr>
        <p:txBody>
          <a:bodyPr/>
          <a:lstStyle/>
          <a:p>
            <a:r>
              <a:rPr lang="en-US" sz="2100" dirty="0"/>
              <a:t>Transforming supply chains using Microsoft Dynamics 365 F&amp;O </a:t>
            </a:r>
            <a:endParaRPr lang="en-US" sz="1800" b="0" dirty="0">
              <a:solidFill>
                <a:schemeClr val="tx1">
                  <a:lumMod val="50000"/>
                  <a:lumOff val="50000"/>
                </a:schemeClr>
              </a:solidFill>
              <a:latin typeface="Avenir Next" charset="0"/>
            </a:endParaRPr>
          </a:p>
        </p:txBody>
      </p:sp>
      <p:sp>
        <p:nvSpPr>
          <p:cNvPr id="10" name="Rectangle 9">
            <a:extLst>
              <a:ext uri="{FF2B5EF4-FFF2-40B4-BE49-F238E27FC236}">
                <a16:creationId xmlns:a16="http://schemas.microsoft.com/office/drawing/2014/main" id="{74311097-ECAB-6A4F-A34A-027DF8D4C9C1}"/>
              </a:ext>
            </a:extLst>
          </p:cNvPr>
          <p:cNvSpPr/>
          <p:nvPr/>
        </p:nvSpPr>
        <p:spPr>
          <a:xfrm>
            <a:off x="431144" y="642148"/>
            <a:ext cx="4998882" cy="276999"/>
          </a:xfrm>
          <a:prstGeom prst="rect">
            <a:avLst/>
          </a:prstGeom>
        </p:spPr>
        <p:txBody>
          <a:bodyPr vert="horz" lIns="0" tIns="0" rIns="0" bIns="0" rtlCol="0" anchor="t">
            <a:noAutofit/>
          </a:bodyPr>
          <a:lstStyle/>
          <a:p>
            <a:pPr lvl="0" defTabSz="685783">
              <a:spcBef>
                <a:spcPct val="0"/>
              </a:spcBef>
              <a:spcAft>
                <a:spcPct val="0"/>
              </a:spcAft>
              <a:defRPr/>
            </a:pPr>
            <a:r>
              <a:rPr lang="en-US" dirty="0">
                <a:solidFill>
                  <a:srgbClr val="000000">
                    <a:lumMod val="50000"/>
                    <a:lumOff val="50000"/>
                  </a:srgbClr>
                </a:solidFill>
                <a:latin typeface="Arial" panose="020B0604020202020204" pitchFamily="34" charset="0"/>
                <a:ea typeface="Helvetica" charset="0"/>
                <a:cs typeface="Arial" panose="020B0604020202020204" pitchFamily="34" charset="0"/>
              </a:rPr>
              <a:t>For a leading healthcare company</a:t>
            </a:r>
          </a:p>
        </p:txBody>
      </p:sp>
      <p:sp>
        <p:nvSpPr>
          <p:cNvPr id="11" name="Rectangle 10">
            <a:extLst>
              <a:ext uri="{FF2B5EF4-FFF2-40B4-BE49-F238E27FC236}">
                <a16:creationId xmlns:a16="http://schemas.microsoft.com/office/drawing/2014/main" id="{BF1B3A5B-8D6E-BE43-822A-60F7386A4362}"/>
              </a:ext>
            </a:extLst>
          </p:cNvPr>
          <p:cNvSpPr/>
          <p:nvPr/>
        </p:nvSpPr>
        <p:spPr>
          <a:xfrm>
            <a:off x="283405" y="4002253"/>
            <a:ext cx="5510269" cy="7710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81" dirty="0">
              <a:solidFill>
                <a:prstClr val="white"/>
              </a:solidFill>
              <a:latin typeface="Calibri"/>
            </a:endParaRPr>
          </a:p>
        </p:txBody>
      </p:sp>
      <p:sp>
        <p:nvSpPr>
          <p:cNvPr id="12" name="TextBox 11">
            <a:extLst>
              <a:ext uri="{FF2B5EF4-FFF2-40B4-BE49-F238E27FC236}">
                <a16:creationId xmlns:a16="http://schemas.microsoft.com/office/drawing/2014/main" id="{29831F22-2213-1E4A-BD38-132A71AF919F}"/>
              </a:ext>
            </a:extLst>
          </p:cNvPr>
          <p:cNvSpPr txBox="1"/>
          <p:nvPr/>
        </p:nvSpPr>
        <p:spPr>
          <a:xfrm>
            <a:off x="3500717" y="1327593"/>
            <a:ext cx="2196699" cy="2827697"/>
          </a:xfrm>
          <a:prstGeom prst="rect">
            <a:avLst/>
          </a:prstGeom>
          <a:noFill/>
        </p:spPr>
        <p:txBody>
          <a:bodyPr wrap="square" rtlCol="0">
            <a:spAutoFit/>
          </a:bodyPr>
          <a:lstStyle/>
          <a:p>
            <a:pPr marL="132157" indent="-132157" defTabSz="684145" fontAlgn="base">
              <a:lnSpc>
                <a:spcPct val="90000"/>
              </a:lnSpc>
              <a:spcAft>
                <a:spcPct val="0"/>
              </a:spcAft>
              <a:buFont typeface="Arial" charset="0"/>
              <a:buChar char="•"/>
              <a:defRPr/>
            </a:pPr>
            <a:r>
              <a:rPr lang="en-US" sz="900" dirty="0">
                <a:solidFill>
                  <a:prstClr val="black"/>
                </a:solidFill>
                <a:ea typeface="Avenir Next" charset="0"/>
                <a:cs typeface="Avenir Next" charset="0"/>
              </a:rPr>
              <a:t>Product Assessment exercise was carried out for 6-weeks with recommendation report and implementation Roadmap.</a:t>
            </a:r>
          </a:p>
          <a:p>
            <a:pPr marL="475057" lvl="1" indent="-132157" defTabSz="684145" fontAlgn="base">
              <a:lnSpc>
                <a:spcPct val="90000"/>
              </a:lnSpc>
              <a:spcAft>
                <a:spcPct val="0"/>
              </a:spcAft>
              <a:buFont typeface="Arial" charset="0"/>
              <a:buChar char="•"/>
              <a:defRPr/>
            </a:pPr>
            <a:r>
              <a:rPr lang="en-US" sz="800" dirty="0">
                <a:solidFill>
                  <a:prstClr val="black"/>
                </a:solidFill>
                <a:ea typeface="Avenir Next" charset="0"/>
                <a:cs typeface="Avenir Next" charset="0"/>
              </a:rPr>
              <a:t>Design and development phase for the following functionalities:</a:t>
            </a:r>
          </a:p>
          <a:p>
            <a:pPr marL="475057" lvl="1" indent="-132157" defTabSz="684145" fontAlgn="base">
              <a:lnSpc>
                <a:spcPct val="90000"/>
              </a:lnSpc>
              <a:spcAft>
                <a:spcPct val="0"/>
              </a:spcAft>
              <a:buFont typeface="Arial" charset="0"/>
              <a:buChar char="•"/>
              <a:defRPr/>
            </a:pPr>
            <a:r>
              <a:rPr lang="en-US" sz="800" dirty="0">
                <a:solidFill>
                  <a:prstClr val="black"/>
                </a:solidFill>
                <a:ea typeface="Avenir Next" charset="0"/>
                <a:cs typeface="Avenir Next" charset="0"/>
              </a:rPr>
              <a:t>Master Planning</a:t>
            </a:r>
          </a:p>
          <a:p>
            <a:pPr marL="475057" lvl="1" indent="-132157" defTabSz="684145" fontAlgn="base">
              <a:lnSpc>
                <a:spcPct val="90000"/>
              </a:lnSpc>
              <a:spcAft>
                <a:spcPct val="0"/>
              </a:spcAft>
              <a:buFont typeface="Arial" charset="0"/>
              <a:buChar char="•"/>
              <a:defRPr/>
            </a:pPr>
            <a:r>
              <a:rPr lang="en-US" sz="800" dirty="0">
                <a:solidFill>
                  <a:prstClr val="black"/>
                </a:solidFill>
                <a:ea typeface="Avenir Next" charset="0"/>
                <a:cs typeface="Avenir Next" charset="0"/>
              </a:rPr>
              <a:t>Procure-to-pay</a:t>
            </a:r>
          </a:p>
          <a:p>
            <a:pPr marL="475057" lvl="1" indent="-132157" defTabSz="684145" fontAlgn="base">
              <a:lnSpc>
                <a:spcPct val="90000"/>
              </a:lnSpc>
              <a:spcAft>
                <a:spcPct val="0"/>
              </a:spcAft>
              <a:buFont typeface="Arial" charset="0"/>
              <a:buChar char="•"/>
              <a:defRPr/>
            </a:pPr>
            <a:r>
              <a:rPr lang="en-US" sz="800" dirty="0">
                <a:solidFill>
                  <a:prstClr val="black"/>
                </a:solidFill>
                <a:ea typeface="Avenir Next" charset="0"/>
                <a:cs typeface="Avenir Next" charset="0"/>
              </a:rPr>
              <a:t>Inventory Management</a:t>
            </a:r>
          </a:p>
          <a:p>
            <a:pPr marL="475057" lvl="1" indent="-132157" defTabSz="684145" fontAlgn="base">
              <a:lnSpc>
                <a:spcPct val="90000"/>
              </a:lnSpc>
              <a:spcAft>
                <a:spcPct val="0"/>
              </a:spcAft>
              <a:buFont typeface="Arial" charset="0"/>
              <a:buChar char="•"/>
              <a:defRPr/>
            </a:pPr>
            <a:r>
              <a:rPr lang="en-US" sz="800" dirty="0">
                <a:solidFill>
                  <a:prstClr val="black"/>
                </a:solidFill>
                <a:ea typeface="Avenir Next" charset="0"/>
                <a:cs typeface="Avenir Next" charset="0"/>
              </a:rPr>
              <a:t>Financial/ GL management</a:t>
            </a:r>
          </a:p>
          <a:p>
            <a:pPr marL="475057" lvl="1" indent="-132157" defTabSz="684145" fontAlgn="base">
              <a:lnSpc>
                <a:spcPct val="90000"/>
              </a:lnSpc>
              <a:spcAft>
                <a:spcPct val="0"/>
              </a:spcAft>
              <a:buFont typeface="Arial" charset="0"/>
              <a:buChar char="•"/>
              <a:defRPr/>
            </a:pPr>
            <a:r>
              <a:rPr lang="en-US" sz="800" dirty="0">
                <a:solidFill>
                  <a:prstClr val="black"/>
                </a:solidFill>
                <a:ea typeface="Avenir Next" charset="0"/>
                <a:cs typeface="Avenir Next" charset="0"/>
              </a:rPr>
              <a:t>Accounts Payable and Receivables</a:t>
            </a:r>
          </a:p>
          <a:p>
            <a:pPr marL="132157" indent="-132157" defTabSz="684145" fontAlgn="base">
              <a:lnSpc>
                <a:spcPct val="90000"/>
              </a:lnSpc>
              <a:spcAft>
                <a:spcPct val="0"/>
              </a:spcAft>
              <a:buFont typeface="Arial" charset="0"/>
              <a:buChar char="•"/>
              <a:defRPr/>
            </a:pPr>
            <a:endParaRPr lang="en-US" sz="900" dirty="0">
              <a:solidFill>
                <a:prstClr val="black"/>
              </a:solidFill>
              <a:ea typeface="Avenir Next" charset="0"/>
              <a:cs typeface="Avenir Next" charset="0"/>
            </a:endParaRPr>
          </a:p>
          <a:p>
            <a:pPr marL="132157" indent="-132157" defTabSz="684145" fontAlgn="base">
              <a:lnSpc>
                <a:spcPct val="90000"/>
              </a:lnSpc>
              <a:spcAft>
                <a:spcPct val="0"/>
              </a:spcAft>
              <a:buFont typeface="Arial" charset="0"/>
              <a:buChar char="•"/>
              <a:defRPr/>
            </a:pPr>
            <a:r>
              <a:rPr lang="en-US" sz="900" dirty="0">
                <a:solidFill>
                  <a:prstClr val="black"/>
                </a:solidFill>
                <a:ea typeface="Avenir Next" charset="0"/>
                <a:cs typeface="Avenir Next" charset="0"/>
              </a:rPr>
              <a:t>Vendor punch-out functionality</a:t>
            </a:r>
          </a:p>
          <a:p>
            <a:pPr marL="132157" indent="-132157" defTabSz="684145" fontAlgn="base">
              <a:lnSpc>
                <a:spcPct val="90000"/>
              </a:lnSpc>
              <a:spcAft>
                <a:spcPct val="0"/>
              </a:spcAft>
              <a:buFont typeface="Arial" charset="0"/>
              <a:buChar char="•"/>
              <a:defRPr/>
            </a:pPr>
            <a:r>
              <a:rPr lang="en-US" sz="900" dirty="0">
                <a:solidFill>
                  <a:prstClr val="black"/>
                </a:solidFill>
                <a:ea typeface="Avenir Next" charset="0"/>
                <a:cs typeface="Avenir Next" charset="0"/>
              </a:rPr>
              <a:t>Interfaces with legacy applications</a:t>
            </a:r>
          </a:p>
          <a:p>
            <a:pPr marL="132157" indent="-132157" defTabSz="684145" fontAlgn="base">
              <a:lnSpc>
                <a:spcPct val="90000"/>
              </a:lnSpc>
              <a:spcAft>
                <a:spcPct val="0"/>
              </a:spcAft>
              <a:buFont typeface="Arial" charset="0"/>
              <a:buChar char="•"/>
              <a:defRPr/>
            </a:pPr>
            <a:r>
              <a:rPr lang="en-US" sz="900" dirty="0">
                <a:solidFill>
                  <a:prstClr val="black"/>
                </a:solidFill>
                <a:ea typeface="Avenir Next" charset="0"/>
                <a:cs typeface="Avenir Next" charset="0"/>
              </a:rPr>
              <a:t>5 years historical data migration</a:t>
            </a:r>
          </a:p>
          <a:p>
            <a:pPr marL="132157" indent="-132157" defTabSz="684145" fontAlgn="base">
              <a:lnSpc>
                <a:spcPct val="90000"/>
              </a:lnSpc>
              <a:spcAft>
                <a:spcPct val="0"/>
              </a:spcAft>
              <a:buFont typeface="Arial" charset="0"/>
              <a:buChar char="•"/>
              <a:defRPr/>
            </a:pPr>
            <a:r>
              <a:rPr lang="en-US" sz="900" dirty="0">
                <a:solidFill>
                  <a:prstClr val="black"/>
                </a:solidFill>
                <a:ea typeface="Avenir Next" charset="0"/>
                <a:cs typeface="Avenir Next" charset="0"/>
              </a:rPr>
              <a:t>User Test case creation and providing user training leveraging “Train-the-trainer” approach is currently in progress</a:t>
            </a:r>
          </a:p>
          <a:p>
            <a:pPr marL="132157" indent="-132157" defTabSz="684145" fontAlgn="base">
              <a:lnSpc>
                <a:spcPct val="90000"/>
              </a:lnSpc>
              <a:spcAft>
                <a:spcPct val="0"/>
              </a:spcAft>
              <a:buFont typeface="Arial" charset="0"/>
              <a:buChar char="•"/>
              <a:defRPr/>
            </a:pPr>
            <a:endParaRPr lang="en-US" sz="900" dirty="0">
              <a:solidFill>
                <a:prstClr val="black"/>
              </a:solidFill>
              <a:ea typeface="Avenir Next" charset="0"/>
              <a:cs typeface="Avenir Next" charset="0"/>
            </a:endParaRPr>
          </a:p>
          <a:p>
            <a:pPr marL="132157" indent="-132157" defTabSz="684145" fontAlgn="base">
              <a:lnSpc>
                <a:spcPct val="90000"/>
              </a:lnSpc>
              <a:spcAft>
                <a:spcPct val="0"/>
              </a:spcAft>
              <a:buFont typeface="Arial" charset="0"/>
              <a:buChar char="•"/>
              <a:defRPr/>
            </a:pPr>
            <a:endParaRPr lang="en-US" sz="825" dirty="0">
              <a:solidFill>
                <a:prstClr val="black"/>
              </a:solidFill>
              <a:ea typeface="Avenir Next" charset="0"/>
              <a:cs typeface="Avenir Next" charset="0"/>
            </a:endParaRPr>
          </a:p>
          <a:p>
            <a:pPr marL="132157" indent="-132157" defTabSz="684145" fontAlgn="base">
              <a:lnSpc>
                <a:spcPct val="90000"/>
              </a:lnSpc>
              <a:spcAft>
                <a:spcPct val="0"/>
              </a:spcAft>
              <a:buFont typeface="Arial" charset="0"/>
              <a:buChar char="•"/>
              <a:defRPr/>
            </a:pPr>
            <a:endParaRPr lang="en-US" sz="825" dirty="0">
              <a:solidFill>
                <a:prstClr val="black"/>
              </a:solidFill>
              <a:ea typeface="Avenir Next" charset="0"/>
              <a:cs typeface="Avenir Next" charset="0"/>
            </a:endParaRPr>
          </a:p>
        </p:txBody>
      </p:sp>
      <p:sp>
        <p:nvSpPr>
          <p:cNvPr id="13" name="Rectangle 12">
            <a:extLst>
              <a:ext uri="{FF2B5EF4-FFF2-40B4-BE49-F238E27FC236}">
                <a16:creationId xmlns:a16="http://schemas.microsoft.com/office/drawing/2014/main" id="{952D11FB-537A-C241-B9DD-AB7D4BA9ED2F}"/>
              </a:ext>
            </a:extLst>
          </p:cNvPr>
          <p:cNvSpPr/>
          <p:nvPr/>
        </p:nvSpPr>
        <p:spPr>
          <a:xfrm>
            <a:off x="336617" y="1339954"/>
            <a:ext cx="2988549" cy="2031325"/>
          </a:xfrm>
          <a:prstGeom prst="rect">
            <a:avLst/>
          </a:prstGeom>
        </p:spPr>
        <p:txBody>
          <a:bodyPr wrap="square">
            <a:spAutoFit/>
          </a:bodyPr>
          <a:lstStyle/>
          <a:p>
            <a:pPr defTabSz="457079">
              <a:defRPr/>
            </a:pPr>
            <a:r>
              <a:rPr lang="en-US" sz="900" dirty="0">
                <a:solidFill>
                  <a:srgbClr val="000000"/>
                </a:solidFill>
                <a:ea typeface="Calibri" charset="0"/>
                <a:cs typeface="Avenir Book"/>
              </a:rPr>
              <a:t>The client currently leveraged McKesson system to manage the supply chain and finance functions of their industry. The application supports 12 business units based on U.S. geography with 100+ users leveraging the system</a:t>
            </a:r>
          </a:p>
          <a:p>
            <a:pPr defTabSz="457079">
              <a:defRPr/>
            </a:pPr>
            <a:endParaRPr lang="en-US" sz="900" dirty="0">
              <a:solidFill>
                <a:srgbClr val="000000"/>
              </a:solidFill>
              <a:ea typeface="Calibri" charset="0"/>
              <a:cs typeface="Avenir Book"/>
            </a:endParaRPr>
          </a:p>
          <a:p>
            <a:pPr defTabSz="457079">
              <a:defRPr/>
            </a:pPr>
            <a:r>
              <a:rPr lang="en-US" sz="900" dirty="0">
                <a:solidFill>
                  <a:srgbClr val="000000"/>
                </a:solidFill>
                <a:ea typeface="Calibri" charset="0"/>
                <a:cs typeface="Avenir Book"/>
              </a:rPr>
              <a:t>The current system lacked the robustness and scale and had low user adoptability.</a:t>
            </a:r>
          </a:p>
          <a:p>
            <a:pPr defTabSz="457079">
              <a:defRPr/>
            </a:pPr>
            <a:endParaRPr lang="en-US" sz="900" dirty="0">
              <a:solidFill>
                <a:srgbClr val="000000"/>
              </a:solidFill>
              <a:ea typeface="Calibri" charset="0"/>
              <a:cs typeface="Avenir Book"/>
            </a:endParaRPr>
          </a:p>
          <a:p>
            <a:pPr defTabSz="457079">
              <a:defRPr/>
            </a:pPr>
            <a:r>
              <a:rPr lang="en-US" sz="900" dirty="0">
                <a:solidFill>
                  <a:srgbClr val="000000"/>
                </a:solidFill>
                <a:ea typeface="Calibri" charset="0"/>
                <a:cs typeface="Avenir Book"/>
              </a:rPr>
              <a:t>The key objective of the client was to identify a preferred ERP solution that was robust, scalable, had familiar UI and catered to their business needs preferably hosted on cloud.</a:t>
            </a:r>
          </a:p>
          <a:p>
            <a:pPr defTabSz="457079">
              <a:defRPr/>
            </a:pPr>
            <a:endParaRPr lang="en-US" sz="900" dirty="0">
              <a:solidFill>
                <a:srgbClr val="000000"/>
              </a:solidFill>
              <a:ea typeface="Calibri" charset="0"/>
              <a:cs typeface="Avenir Book"/>
            </a:endParaRPr>
          </a:p>
        </p:txBody>
      </p:sp>
      <p:sp>
        <p:nvSpPr>
          <p:cNvPr id="14" name="TextBox 13">
            <a:extLst>
              <a:ext uri="{FF2B5EF4-FFF2-40B4-BE49-F238E27FC236}">
                <a16:creationId xmlns:a16="http://schemas.microsoft.com/office/drawing/2014/main" id="{FEBA600B-9485-D942-BCCC-C58818C89599}"/>
              </a:ext>
            </a:extLst>
          </p:cNvPr>
          <p:cNvSpPr txBox="1"/>
          <p:nvPr/>
        </p:nvSpPr>
        <p:spPr>
          <a:xfrm>
            <a:off x="336619" y="1055789"/>
            <a:ext cx="795411"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THE STORY</a:t>
            </a:r>
          </a:p>
        </p:txBody>
      </p:sp>
      <p:sp>
        <p:nvSpPr>
          <p:cNvPr id="15" name="TextBox 14">
            <a:extLst>
              <a:ext uri="{FF2B5EF4-FFF2-40B4-BE49-F238E27FC236}">
                <a16:creationId xmlns:a16="http://schemas.microsoft.com/office/drawing/2014/main" id="{3BB09425-6DC1-D94E-96A1-79655352A32C}"/>
              </a:ext>
            </a:extLst>
          </p:cNvPr>
          <p:cNvSpPr txBox="1"/>
          <p:nvPr/>
        </p:nvSpPr>
        <p:spPr>
          <a:xfrm>
            <a:off x="3497375" y="1055789"/>
            <a:ext cx="998991"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WE DELIVERED</a:t>
            </a:r>
          </a:p>
        </p:txBody>
      </p:sp>
      <p:grpSp>
        <p:nvGrpSpPr>
          <p:cNvPr id="16" name="Group 15">
            <a:extLst>
              <a:ext uri="{FF2B5EF4-FFF2-40B4-BE49-F238E27FC236}">
                <a16:creationId xmlns:a16="http://schemas.microsoft.com/office/drawing/2014/main" id="{E2394E24-B788-2645-8E76-B3E2B679855F}"/>
              </a:ext>
            </a:extLst>
          </p:cNvPr>
          <p:cNvGrpSpPr/>
          <p:nvPr/>
        </p:nvGrpSpPr>
        <p:grpSpPr>
          <a:xfrm>
            <a:off x="283405" y="920744"/>
            <a:ext cx="5563481" cy="2953251"/>
            <a:chOff x="320023" y="1052628"/>
            <a:chExt cx="11864304" cy="2953251"/>
          </a:xfrm>
        </p:grpSpPr>
        <p:cxnSp>
          <p:nvCxnSpPr>
            <p:cNvPr id="17" name="Straight Connector 16">
              <a:extLst>
                <a:ext uri="{FF2B5EF4-FFF2-40B4-BE49-F238E27FC236}">
                  <a16:creationId xmlns:a16="http://schemas.microsoft.com/office/drawing/2014/main" id="{C80CACBF-46F6-4647-9226-ECF8459B574C}"/>
                </a:ext>
              </a:extLst>
            </p:cNvPr>
            <p:cNvCxnSpPr/>
            <p:nvPr/>
          </p:nvCxnSpPr>
          <p:spPr>
            <a:xfrm flipV="1">
              <a:off x="474383" y="1052628"/>
              <a:ext cx="11709944" cy="1"/>
            </a:xfrm>
            <a:prstGeom prst="line">
              <a:avLst/>
            </a:prstGeom>
            <a:ln w="12700" cmpd="sng">
              <a:solidFill>
                <a:schemeClr val="bg1">
                  <a:lumMod val="75000"/>
                </a:schemeClr>
              </a:solidFill>
              <a:prstDash val="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801A92-041F-A44F-8A76-02CB9D4F8705}"/>
                </a:ext>
              </a:extLst>
            </p:cNvPr>
            <p:cNvCxnSpPr/>
            <p:nvPr/>
          </p:nvCxnSpPr>
          <p:spPr>
            <a:xfrm flipV="1">
              <a:off x="320023" y="4005878"/>
              <a:ext cx="11709945" cy="1"/>
            </a:xfrm>
            <a:prstGeom prst="line">
              <a:avLst/>
            </a:prstGeom>
            <a:ln w="12700" cmpd="sng">
              <a:solidFill>
                <a:schemeClr val="bg1">
                  <a:lumMod val="75000"/>
                </a:schemeClr>
              </a:solidFill>
              <a:prstDash val="dot"/>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A4A5A327-B67C-124F-B352-DB2C7B64A18B}"/>
              </a:ext>
            </a:extLst>
          </p:cNvPr>
          <p:cNvCxnSpPr/>
          <p:nvPr/>
        </p:nvCxnSpPr>
        <p:spPr>
          <a:xfrm>
            <a:off x="394568" y="1297041"/>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F6231DE-E9EB-C94E-B1B6-693DED85A80D}"/>
              </a:ext>
            </a:extLst>
          </p:cNvPr>
          <p:cNvCxnSpPr/>
          <p:nvPr/>
        </p:nvCxnSpPr>
        <p:spPr>
          <a:xfrm>
            <a:off x="3572660" y="1263538"/>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F8529E0-7138-6A42-8ED7-5F90223A8BB5}"/>
              </a:ext>
            </a:extLst>
          </p:cNvPr>
          <p:cNvSpPr/>
          <p:nvPr/>
        </p:nvSpPr>
        <p:spPr>
          <a:xfrm>
            <a:off x="6245769" y="1121483"/>
            <a:ext cx="2504748" cy="1775953"/>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US" sz="1281" dirty="0">
              <a:solidFill>
                <a:prstClr val="white"/>
              </a:solidFill>
              <a:latin typeface="Calibri"/>
            </a:endParaRPr>
          </a:p>
        </p:txBody>
      </p:sp>
      <p:sp>
        <p:nvSpPr>
          <p:cNvPr id="22" name="TextBox 21">
            <a:extLst>
              <a:ext uri="{FF2B5EF4-FFF2-40B4-BE49-F238E27FC236}">
                <a16:creationId xmlns:a16="http://schemas.microsoft.com/office/drawing/2014/main" id="{75019342-47C1-994A-AD75-3417DB795376}"/>
              </a:ext>
            </a:extLst>
          </p:cNvPr>
          <p:cNvSpPr txBox="1"/>
          <p:nvPr/>
        </p:nvSpPr>
        <p:spPr>
          <a:xfrm>
            <a:off x="6237008" y="1259859"/>
            <a:ext cx="1053494" cy="346249"/>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825" dirty="0">
                <a:solidFill>
                  <a:srgbClr val="FFFFFF">
                    <a:lumMod val="50000"/>
                  </a:srgbClr>
                </a:solidFill>
                <a:latin typeface="Arial"/>
              </a:rPr>
              <a:t>TECHNOLOGIES </a:t>
            </a:r>
          </a:p>
          <a:p>
            <a:pPr defTabSz="457079">
              <a:defRPr/>
            </a:pPr>
            <a:r>
              <a:rPr lang="en-US" sz="825" dirty="0">
                <a:solidFill>
                  <a:srgbClr val="FFFFFF">
                    <a:lumMod val="50000"/>
                  </a:srgbClr>
                </a:solidFill>
                <a:latin typeface="Arial"/>
              </a:rPr>
              <a:t>LEVERAGED</a:t>
            </a:r>
          </a:p>
        </p:txBody>
      </p:sp>
      <p:cxnSp>
        <p:nvCxnSpPr>
          <p:cNvPr id="23" name="Straight Connector 22">
            <a:extLst>
              <a:ext uri="{FF2B5EF4-FFF2-40B4-BE49-F238E27FC236}">
                <a16:creationId xmlns:a16="http://schemas.microsoft.com/office/drawing/2014/main" id="{4F2D8E62-CD74-6446-B1F2-96F1FA186EA9}"/>
              </a:ext>
            </a:extLst>
          </p:cNvPr>
          <p:cNvCxnSpPr/>
          <p:nvPr/>
        </p:nvCxnSpPr>
        <p:spPr>
          <a:xfrm>
            <a:off x="3552685" y="4193245"/>
            <a:ext cx="0" cy="51676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FEA5601-AC80-2745-907D-B9E6A8D80939}"/>
              </a:ext>
            </a:extLst>
          </p:cNvPr>
          <p:cNvSpPr txBox="1">
            <a:spLocks/>
          </p:cNvSpPr>
          <p:nvPr/>
        </p:nvSpPr>
        <p:spPr>
          <a:xfrm>
            <a:off x="482456" y="3814080"/>
            <a:ext cx="1547211" cy="54771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892">
              <a:spcBef>
                <a:spcPts val="0"/>
              </a:spcBef>
              <a:spcAft>
                <a:spcPts val="600"/>
              </a:spcAft>
              <a:defRPr/>
            </a:pPr>
            <a:r>
              <a:rPr lang="en-US" sz="825" spc="-30" dirty="0">
                <a:solidFill>
                  <a:srgbClr val="FFFFFF"/>
                </a:solidFill>
                <a:latin typeface="Arial"/>
                <a:ea typeface="SF UI Display Light"/>
                <a:cs typeface="SF UI Display Light"/>
              </a:rPr>
              <a:t>View of customer</a:t>
            </a:r>
          </a:p>
        </p:txBody>
      </p:sp>
      <p:sp>
        <p:nvSpPr>
          <p:cNvPr id="26" name="Content Placeholder 2">
            <a:extLst>
              <a:ext uri="{FF2B5EF4-FFF2-40B4-BE49-F238E27FC236}">
                <a16:creationId xmlns:a16="http://schemas.microsoft.com/office/drawing/2014/main" id="{64BFF178-C7DD-1B41-BDAA-2449BCAB86DE}"/>
              </a:ext>
            </a:extLst>
          </p:cNvPr>
          <p:cNvSpPr txBox="1">
            <a:spLocks/>
          </p:cNvSpPr>
          <p:nvPr/>
        </p:nvSpPr>
        <p:spPr>
          <a:xfrm>
            <a:off x="539451" y="3235220"/>
            <a:ext cx="1199104" cy="68055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42892">
              <a:spcBef>
                <a:spcPts val="0"/>
              </a:spcBef>
              <a:spcAft>
                <a:spcPts val="600"/>
              </a:spcAft>
              <a:defRPr/>
            </a:pPr>
            <a:r>
              <a:rPr lang="en-US" b="1" spc="-150" dirty="0">
                <a:solidFill>
                  <a:srgbClr val="FFFFFF"/>
                </a:solidFill>
                <a:latin typeface="Arial"/>
                <a:ea typeface="SF UI Display Light"/>
                <a:cs typeface="SF UI Display Light"/>
              </a:rPr>
              <a:t>360*</a:t>
            </a:r>
          </a:p>
        </p:txBody>
      </p:sp>
      <p:cxnSp>
        <p:nvCxnSpPr>
          <p:cNvPr id="27" name="Straight Connector 26">
            <a:extLst>
              <a:ext uri="{FF2B5EF4-FFF2-40B4-BE49-F238E27FC236}">
                <a16:creationId xmlns:a16="http://schemas.microsoft.com/office/drawing/2014/main" id="{0F9F5BD1-2C7A-544F-A999-496C6A4C782A}"/>
              </a:ext>
            </a:extLst>
          </p:cNvPr>
          <p:cNvCxnSpPr/>
          <p:nvPr/>
        </p:nvCxnSpPr>
        <p:spPr>
          <a:xfrm>
            <a:off x="1924377" y="4206024"/>
            <a:ext cx="0" cy="51676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85E193F-0D69-3A41-9DF6-5ECCF3FFC2AD}"/>
              </a:ext>
            </a:extLst>
          </p:cNvPr>
          <p:cNvSpPr txBox="1">
            <a:spLocks/>
          </p:cNvSpPr>
          <p:nvPr/>
        </p:nvSpPr>
        <p:spPr>
          <a:xfrm>
            <a:off x="1999709" y="3295231"/>
            <a:ext cx="1602911" cy="528606"/>
          </a:xfrm>
          <a:prstGeom prst="rect">
            <a:avLst/>
          </a:prstGeom>
        </p:spPr>
        <p:txBody>
          <a:bodyPr wrap="square">
            <a:spAutoFit/>
          </a:bodyPr>
          <a:lstStyle>
            <a:defPPr>
              <a:defRPr lang="en-US"/>
            </a:defPPr>
            <a:lvl1pPr defTabSz="914355">
              <a:lnSpc>
                <a:spcPct val="90000"/>
              </a:lnSpc>
              <a:defRPr sz="1200" b="1">
                <a:solidFill>
                  <a:srgbClr val="FFFFFF"/>
                </a:solidFill>
              </a:defRPr>
            </a:lvl1pPr>
          </a:lstStyle>
          <a:p>
            <a:pPr>
              <a:defRPr/>
            </a:pPr>
            <a:r>
              <a:rPr lang="en-US" sz="1050" b="0" dirty="0">
                <a:latin typeface="Arial"/>
              </a:rPr>
              <a:t>Simplified, customized marketing with cross-functional integration</a:t>
            </a:r>
          </a:p>
        </p:txBody>
      </p:sp>
      <p:sp>
        <p:nvSpPr>
          <p:cNvPr id="29" name="Rectangle 28">
            <a:extLst>
              <a:ext uri="{FF2B5EF4-FFF2-40B4-BE49-F238E27FC236}">
                <a16:creationId xmlns:a16="http://schemas.microsoft.com/office/drawing/2014/main" id="{2C30DE6F-ACD9-C348-85ED-0BF3BD5BA193}"/>
              </a:ext>
            </a:extLst>
          </p:cNvPr>
          <p:cNvSpPr/>
          <p:nvPr/>
        </p:nvSpPr>
        <p:spPr>
          <a:xfrm>
            <a:off x="2006097" y="4080571"/>
            <a:ext cx="1566559" cy="819455"/>
          </a:xfrm>
          <a:prstGeom prst="rect">
            <a:avLst/>
          </a:prstGeom>
        </p:spPr>
        <p:txBody>
          <a:bodyPr wrap="square">
            <a:spAutoFit/>
          </a:bodyPr>
          <a:lstStyle/>
          <a:p>
            <a:pPr defTabSz="914333">
              <a:lnSpc>
                <a:spcPct val="90000"/>
              </a:lnSpc>
            </a:pPr>
            <a:r>
              <a:rPr lang="en-US" sz="1050" dirty="0">
                <a:solidFill>
                  <a:srgbClr val="FFFFFF"/>
                </a:solidFill>
              </a:rPr>
              <a:t>Faster time-to-market due to higher use of OOB functionalities within D365</a:t>
            </a:r>
          </a:p>
          <a:p>
            <a:pPr defTabSz="914333">
              <a:lnSpc>
                <a:spcPct val="90000"/>
              </a:lnSpc>
            </a:pPr>
            <a:endParaRPr lang="en-US" sz="1050" dirty="0">
              <a:solidFill>
                <a:srgbClr val="FFFFFF"/>
              </a:solidFill>
            </a:endParaRPr>
          </a:p>
        </p:txBody>
      </p:sp>
      <p:sp>
        <p:nvSpPr>
          <p:cNvPr id="30" name="Rectangle 29">
            <a:extLst>
              <a:ext uri="{FF2B5EF4-FFF2-40B4-BE49-F238E27FC236}">
                <a16:creationId xmlns:a16="http://schemas.microsoft.com/office/drawing/2014/main" id="{DC7E2316-9169-F241-B5CF-94F50E5C235B}"/>
              </a:ext>
            </a:extLst>
          </p:cNvPr>
          <p:cNvSpPr/>
          <p:nvPr/>
        </p:nvSpPr>
        <p:spPr>
          <a:xfrm>
            <a:off x="330850" y="4228345"/>
            <a:ext cx="1641138" cy="507831"/>
          </a:xfrm>
          <a:prstGeom prst="rect">
            <a:avLst/>
          </a:prstGeom>
        </p:spPr>
        <p:txBody>
          <a:bodyPr wrap="square">
            <a:spAutoFit/>
          </a:bodyPr>
          <a:lstStyle/>
          <a:p>
            <a:pPr defTabSz="914333">
              <a:lnSpc>
                <a:spcPct val="90000"/>
              </a:lnSpc>
            </a:pPr>
            <a:r>
              <a:rPr lang="en-US" sz="1000" dirty="0">
                <a:solidFill>
                  <a:srgbClr val="FFFFFF"/>
                </a:solidFill>
              </a:rPr>
              <a:t>Approx. 30% reduction in license cost</a:t>
            </a:r>
          </a:p>
          <a:p>
            <a:pPr defTabSz="914333">
              <a:lnSpc>
                <a:spcPct val="90000"/>
              </a:lnSpc>
            </a:pPr>
            <a:endParaRPr lang="en-US" sz="1000" dirty="0">
              <a:solidFill>
                <a:srgbClr val="FFFFFF"/>
              </a:solidFill>
            </a:endParaRPr>
          </a:p>
        </p:txBody>
      </p:sp>
      <p:sp>
        <p:nvSpPr>
          <p:cNvPr id="31" name="Rectangle 30">
            <a:extLst>
              <a:ext uri="{FF2B5EF4-FFF2-40B4-BE49-F238E27FC236}">
                <a16:creationId xmlns:a16="http://schemas.microsoft.com/office/drawing/2014/main" id="{3BD1A9F1-163E-EA4D-AF2B-6C24A98B3E85}"/>
              </a:ext>
            </a:extLst>
          </p:cNvPr>
          <p:cNvSpPr/>
          <p:nvPr/>
        </p:nvSpPr>
        <p:spPr>
          <a:xfrm>
            <a:off x="3721459" y="4158562"/>
            <a:ext cx="1955983" cy="674031"/>
          </a:xfrm>
          <a:prstGeom prst="rect">
            <a:avLst/>
          </a:prstGeom>
        </p:spPr>
        <p:txBody>
          <a:bodyPr wrap="square">
            <a:spAutoFit/>
          </a:bodyPr>
          <a:lstStyle/>
          <a:p>
            <a:pPr defTabSz="914333">
              <a:lnSpc>
                <a:spcPct val="90000"/>
              </a:lnSpc>
            </a:pPr>
            <a:r>
              <a:rPr lang="en-US" sz="1050" dirty="0">
                <a:solidFill>
                  <a:srgbClr val="FFFFFF"/>
                </a:solidFill>
              </a:rPr>
              <a:t>Highly scalable and robust infrastructure provided by Microsoft cloud</a:t>
            </a:r>
          </a:p>
          <a:p>
            <a:pPr defTabSz="914333">
              <a:lnSpc>
                <a:spcPct val="90000"/>
              </a:lnSpc>
            </a:pPr>
            <a:endParaRPr lang="en-US" sz="1050" dirty="0">
              <a:solidFill>
                <a:srgbClr val="FFFFFF"/>
              </a:solidFill>
            </a:endParaRPr>
          </a:p>
        </p:txBody>
      </p:sp>
      <p:pic>
        <p:nvPicPr>
          <p:cNvPr id="32" name="Picture 31">
            <a:extLst>
              <a:ext uri="{FF2B5EF4-FFF2-40B4-BE49-F238E27FC236}">
                <a16:creationId xmlns:a16="http://schemas.microsoft.com/office/drawing/2014/main" id="{6CBDBED5-0E13-7346-A3B3-0DA4A43CA0D3}"/>
              </a:ext>
            </a:extLst>
          </p:cNvPr>
          <p:cNvPicPr>
            <a:picLocks noChangeAspect="1"/>
          </p:cNvPicPr>
          <p:nvPr/>
        </p:nvPicPr>
        <p:blipFill>
          <a:blip r:embed="rId3"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6535836" y="1694727"/>
            <a:ext cx="283638" cy="355242"/>
          </a:xfrm>
          <a:prstGeom prst="rect">
            <a:avLst/>
          </a:prstGeom>
        </p:spPr>
      </p:pic>
      <p:sp>
        <p:nvSpPr>
          <p:cNvPr id="33" name="TextBox 32">
            <a:extLst>
              <a:ext uri="{FF2B5EF4-FFF2-40B4-BE49-F238E27FC236}">
                <a16:creationId xmlns:a16="http://schemas.microsoft.com/office/drawing/2014/main" id="{E127F239-98C4-A545-B1C1-46DAAD2B51DA}"/>
              </a:ext>
            </a:extLst>
          </p:cNvPr>
          <p:cNvSpPr txBox="1"/>
          <p:nvPr/>
        </p:nvSpPr>
        <p:spPr>
          <a:xfrm>
            <a:off x="7293280" y="1401031"/>
            <a:ext cx="1727040" cy="353943"/>
          </a:xfrm>
          <a:prstGeom prst="rect">
            <a:avLst/>
          </a:prstGeom>
          <a:noFill/>
          <a:ln>
            <a:solidFill>
              <a:schemeClr val="bg1"/>
            </a:solidFill>
          </a:ln>
        </p:spPr>
        <p:txBody>
          <a:bodyPr wrap="square" rtlCol="0" anchor="ctr" anchorCtr="0">
            <a:noAutofit/>
          </a:bodyPr>
          <a:lstStyle/>
          <a:p>
            <a:pPr marL="128267" indent="-128267" defTabSz="464588" eaLnBrk="0" fontAlgn="base" hangingPunct="0">
              <a:spcBef>
                <a:spcPct val="0"/>
              </a:spcBef>
              <a:spcAft>
                <a:spcPct val="0"/>
              </a:spcAft>
              <a:buClr>
                <a:srgbClr val="00B050"/>
              </a:buClr>
              <a:buFont typeface="Wingdings" panose="05000000000000000000" pitchFamily="2" charset="2"/>
              <a:buChar char="ü"/>
              <a:defRPr/>
            </a:pPr>
            <a:r>
              <a:rPr lang="en-US" sz="900" kern="0" dirty="0">
                <a:solidFill>
                  <a:srgbClr val="000000"/>
                </a:solidFill>
                <a:latin typeface="Arial" panose="020B0604020202020204" pitchFamily="34" charset="0"/>
                <a:ea typeface="Segoe UI" panose="020B0502040204020203" pitchFamily="34" charset="0"/>
                <a:cs typeface="Arial" panose="020B0604020202020204" pitchFamily="34" charset="0"/>
              </a:rPr>
              <a:t>D365 for Finance &amp; Operations</a:t>
            </a:r>
          </a:p>
          <a:p>
            <a:pPr marL="128267" indent="-128267" defTabSz="464588" eaLnBrk="0" fontAlgn="base" hangingPunct="0">
              <a:spcBef>
                <a:spcPct val="0"/>
              </a:spcBef>
              <a:spcAft>
                <a:spcPct val="0"/>
              </a:spcAft>
              <a:buClr>
                <a:srgbClr val="00B050"/>
              </a:buClr>
              <a:buFont typeface="Wingdings" panose="05000000000000000000" pitchFamily="2" charset="2"/>
              <a:buChar char="ü"/>
              <a:defRPr/>
            </a:pPr>
            <a:endParaRPr lang="en-US" sz="900" kern="0" dirty="0" err="1">
              <a:solidFill>
                <a:srgbClr val="000000"/>
              </a:solidFill>
              <a:latin typeface="Arial" panose="020B0604020202020204" pitchFamily="34" charset="0"/>
              <a:ea typeface="Segoe UI" panose="020B0502040204020203" pitchFamily="34" charset="0"/>
              <a:cs typeface="Arial" panose="020B0604020202020204" pitchFamily="34" charset="0"/>
            </a:endParaRPr>
          </a:p>
        </p:txBody>
      </p:sp>
      <p:sp>
        <p:nvSpPr>
          <p:cNvPr id="34" name="TextBox 33">
            <a:extLst>
              <a:ext uri="{FF2B5EF4-FFF2-40B4-BE49-F238E27FC236}">
                <a16:creationId xmlns:a16="http://schemas.microsoft.com/office/drawing/2014/main" id="{781B1264-C618-394E-B8EF-1190A8CEB078}"/>
              </a:ext>
            </a:extLst>
          </p:cNvPr>
          <p:cNvSpPr txBox="1"/>
          <p:nvPr/>
        </p:nvSpPr>
        <p:spPr>
          <a:xfrm>
            <a:off x="7286516" y="2137504"/>
            <a:ext cx="1398069" cy="353942"/>
          </a:xfrm>
          <a:prstGeom prst="rect">
            <a:avLst/>
          </a:prstGeom>
          <a:noFill/>
          <a:ln>
            <a:solidFill>
              <a:schemeClr val="bg1"/>
            </a:solidFill>
          </a:ln>
        </p:spPr>
        <p:txBody>
          <a:bodyPr wrap="square" rtlCol="0" anchor="ctr" anchorCtr="0">
            <a:noAutofit/>
          </a:bodyPr>
          <a:lstStyle>
            <a:defPPr>
              <a:defRPr lang="en-US"/>
            </a:defPPr>
            <a:lvl1pPr marL="128267" indent="-128267" algn="ctr" defTabSz="464588" eaLnBrk="0" fontAlgn="base" hangingPunct="0">
              <a:spcBef>
                <a:spcPct val="0"/>
              </a:spcBef>
              <a:spcAft>
                <a:spcPct val="0"/>
              </a:spcAft>
              <a:buClr>
                <a:srgbClr val="00B050"/>
              </a:buClr>
              <a:buFont typeface="Wingdings" panose="05000000000000000000" pitchFamily="2" charset="2"/>
              <a:buChar char="ü"/>
              <a:defRPr sz="900" kern="0">
                <a:solidFill>
                  <a:srgbClr val="000000"/>
                </a:solidFill>
                <a:ea typeface="Segoe UI" panose="020B0502040204020203" pitchFamily="34" charset="0"/>
                <a:cs typeface="Segoe UI" panose="020B0502040204020203" pitchFamily="34" charset="0"/>
              </a:defRPr>
            </a:lvl1pPr>
          </a:lstStyle>
          <a:p>
            <a:pPr algn="l"/>
            <a:r>
              <a:rPr lang="en-US" dirty="0">
                <a:latin typeface="Arial" panose="020B0604020202020204" pitchFamily="34" charset="0"/>
                <a:cs typeface="Arial" panose="020B0604020202020204" pitchFamily="34" charset="0"/>
              </a:rPr>
              <a:t>GL, Bank Management, AR, AP, Fixed Assets, Inventory, Procurement, Sales, MP</a:t>
            </a:r>
          </a:p>
        </p:txBody>
      </p:sp>
      <p:sp>
        <p:nvSpPr>
          <p:cNvPr id="35" name="TextBox 34">
            <a:extLst>
              <a:ext uri="{FF2B5EF4-FFF2-40B4-BE49-F238E27FC236}">
                <a16:creationId xmlns:a16="http://schemas.microsoft.com/office/drawing/2014/main" id="{54654435-310D-8342-885F-665B814DD31D}"/>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216687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6653-6B06-0346-B287-107A7332EBEF}"/>
              </a:ext>
            </a:extLst>
          </p:cNvPr>
          <p:cNvSpPr>
            <a:spLocks noGrp="1"/>
          </p:cNvSpPr>
          <p:nvPr>
            <p:ph type="title"/>
          </p:nvPr>
        </p:nvSpPr>
        <p:spPr>
          <a:xfrm>
            <a:off x="945256" y="1841390"/>
            <a:ext cx="7838618" cy="701731"/>
          </a:xfrm>
        </p:spPr>
        <p:txBody>
          <a:bodyPr/>
          <a:lstStyle/>
          <a:p>
            <a:r>
              <a:rPr lang="en-US" sz="4400" dirty="0"/>
              <a:t>Enabling Wonder Woman</a:t>
            </a:r>
          </a:p>
        </p:txBody>
      </p:sp>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55154" y="2516303"/>
            <a:ext cx="6239082" cy="1096454"/>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Built on the same foundation as Harmony, but in its own instance, we will implement the Wonder Woman specific use cases into the Boots CDP and enable it through APIs.</a:t>
            </a:r>
          </a:p>
          <a:p>
            <a:endParaRPr lang="en-US" sz="1800" b="0" dirty="0">
              <a:solidFill>
                <a:schemeClr val="bg2"/>
              </a:solidFill>
              <a:latin typeface="Avenir Next" panose="020B0503020202020204" pitchFamily="34" charset="0"/>
            </a:endParaRPr>
          </a:p>
        </p:txBody>
      </p:sp>
      <p:sp>
        <p:nvSpPr>
          <p:cNvPr id="5" name="Footer Placeholder 4">
            <a:extLst>
              <a:ext uri="{FF2B5EF4-FFF2-40B4-BE49-F238E27FC236}">
                <a16:creationId xmlns:a16="http://schemas.microsoft.com/office/drawing/2014/main" id="{1479956B-415F-B046-A372-743CD2D2E4D4}"/>
              </a:ext>
            </a:extLst>
          </p:cNvPr>
          <p:cNvSpPr>
            <a:spLocks noGrp="1"/>
          </p:cNvSpPr>
          <p:nvPr>
            <p:ph type="ftr" sz="quarter" idx="11"/>
          </p:nvPr>
        </p:nvSpPr>
        <p:spPr/>
        <p:txBody>
          <a:bodyPr/>
          <a:lstStyle/>
          <a:p>
            <a:r>
              <a:rPr lang="en-US"/>
              <a:t>© 2020</a:t>
            </a:r>
          </a:p>
        </p:txBody>
      </p:sp>
      <p:sp>
        <p:nvSpPr>
          <p:cNvPr id="6" name="Slide Number Placeholder 5">
            <a:extLst>
              <a:ext uri="{FF2B5EF4-FFF2-40B4-BE49-F238E27FC236}">
                <a16:creationId xmlns:a16="http://schemas.microsoft.com/office/drawing/2014/main" id="{A5569FEE-BD93-684B-8523-8DBCB1795D42}"/>
              </a:ext>
            </a:extLst>
          </p:cNvPr>
          <p:cNvSpPr>
            <a:spLocks noGrp="1"/>
          </p:cNvSpPr>
          <p:nvPr>
            <p:ph type="sldNum" sz="quarter" idx="12"/>
          </p:nvPr>
        </p:nvSpPr>
        <p:spPr/>
        <p:txBody>
          <a:bodyPr/>
          <a:lstStyle/>
          <a:p>
            <a:fld id="{CDEE2954-54E9-4846-B9AA-9D6731F553AF}" type="slidenum">
              <a:rPr lang="en-US" smtClean="0"/>
              <a:pPr/>
              <a:t>56</a:t>
            </a:fld>
            <a:endParaRPr lang="en-US"/>
          </a:p>
        </p:txBody>
      </p:sp>
    </p:spTree>
    <p:extLst>
      <p:ext uri="{BB962C8B-B14F-4D97-AF65-F5344CB8AC3E}">
        <p14:creationId xmlns:p14="http://schemas.microsoft.com/office/powerpoint/2010/main" val="348877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EDC1E2-8EA8-0A45-833D-7B61E15935C2}"/>
              </a:ext>
            </a:extLst>
          </p:cNvPr>
          <p:cNvSpPr txBox="1">
            <a:spLocks/>
          </p:cNvSpPr>
          <p:nvPr/>
        </p:nvSpPr>
        <p:spPr>
          <a:xfrm>
            <a:off x="434295" y="2776116"/>
            <a:ext cx="7833405" cy="1643527"/>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pPr marL="178594" indent="-178594">
              <a:buFont typeface="System Font Regular"/>
              <a:buChar char="/"/>
            </a:pPr>
            <a:r>
              <a:rPr lang="en-US" sz="1400" b="0" dirty="0">
                <a:latin typeface="+mj-lt"/>
              </a:rPr>
              <a:t>Cognizant has the largest, most mature Data &amp; Analytics practice in the world and have implemented multiple CDP technologies – we’ve seen it all</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We are a $1B+ Microsoft partner, and will work closely with Microsoft to help prioritize the CI roadmap based on WBAs needs</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Your timeline is aggressive - we know what data you have and where it is today - we’re best positioned to help you transform to future state without wasting time on KT/Discovery</a:t>
            </a:r>
          </a:p>
        </p:txBody>
      </p:sp>
      <p:sp>
        <p:nvSpPr>
          <p:cNvPr id="4" name="Title 1">
            <a:extLst>
              <a:ext uri="{FF2B5EF4-FFF2-40B4-BE49-F238E27FC236}">
                <a16:creationId xmlns:a16="http://schemas.microsoft.com/office/drawing/2014/main" id="{7F36E104-6A3D-DE40-985E-6CDF3AFA59D2}"/>
              </a:ext>
            </a:extLst>
          </p:cNvPr>
          <p:cNvSpPr txBox="1">
            <a:spLocks/>
          </p:cNvSpPr>
          <p:nvPr/>
        </p:nvSpPr>
        <p:spPr>
          <a:xfrm>
            <a:off x="434295" y="1875031"/>
            <a:ext cx="7257423" cy="817147"/>
          </a:xfrm>
          <a:prstGeom prst="rect">
            <a:avLst/>
          </a:prstGeom>
        </p:spPr>
        <p:txBody>
          <a:bodyPr vert="horz" wrap="square"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pPr defTabSz="914354"/>
            <a:r>
              <a:rPr lang="en-US" sz="2700" dirty="0">
                <a:latin typeface="+mj-lt"/>
                <a:cs typeface="Arial" panose="020B0604020202020204" pitchFamily="34" charset="0"/>
              </a:rPr>
              <a:t>CI is a nascent technology, yet the foundation of your personalization program. </a:t>
            </a:r>
          </a:p>
        </p:txBody>
      </p:sp>
      <p:sp>
        <p:nvSpPr>
          <p:cNvPr id="6" name="Rectangle 5">
            <a:extLst>
              <a:ext uri="{FF2B5EF4-FFF2-40B4-BE49-F238E27FC236}">
                <a16:creationId xmlns:a16="http://schemas.microsoft.com/office/drawing/2014/main" id="{BBD48565-4DBC-0145-A82F-BA77A80F8629}"/>
              </a:ext>
            </a:extLst>
          </p:cNvPr>
          <p:cNvSpPr/>
          <p:nvPr/>
        </p:nvSpPr>
        <p:spPr>
          <a:xfrm>
            <a:off x="514350" y="1360681"/>
            <a:ext cx="3028950" cy="438150"/>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accent3"/>
                </a:solidFill>
              </a:rPr>
              <a:t>OVERCOMING KEY CHALLENGES</a:t>
            </a:r>
          </a:p>
        </p:txBody>
      </p:sp>
      <p:sp>
        <p:nvSpPr>
          <p:cNvPr id="7" name="Footer Placeholder 4">
            <a:extLst>
              <a:ext uri="{FF2B5EF4-FFF2-40B4-BE49-F238E27FC236}">
                <a16:creationId xmlns:a16="http://schemas.microsoft.com/office/drawing/2014/main" id="{5493D765-649F-5343-A42C-35567FFDBC7F}"/>
              </a:ext>
            </a:extLst>
          </p:cNvPr>
          <p:cNvSpPr>
            <a:spLocks noGrp="1"/>
          </p:cNvSpPr>
          <p:nvPr>
            <p:ph type="ftr" sz="quarter" idx="11"/>
          </p:nvPr>
        </p:nvSpPr>
        <p:spPr>
          <a:xfrm>
            <a:off x="6717571" y="4810565"/>
            <a:ext cx="474810" cy="200055"/>
          </a:xfrm>
        </p:spPr>
        <p:txBody>
          <a:bodyPr/>
          <a:lstStyle/>
          <a:p>
            <a:r>
              <a:rPr lang="en-US" dirty="0"/>
              <a:t>© 2020</a:t>
            </a:r>
          </a:p>
        </p:txBody>
      </p:sp>
      <p:sp>
        <p:nvSpPr>
          <p:cNvPr id="8" name="Slide Number Placeholder 5">
            <a:extLst>
              <a:ext uri="{FF2B5EF4-FFF2-40B4-BE49-F238E27FC236}">
                <a16:creationId xmlns:a16="http://schemas.microsoft.com/office/drawing/2014/main" id="{ABED68B0-89E5-0246-8FD8-6A13BC366A24}"/>
              </a:ext>
            </a:extLst>
          </p:cNvPr>
          <p:cNvSpPr>
            <a:spLocks noGrp="1"/>
          </p:cNvSpPr>
          <p:nvPr>
            <p:ph type="sldNum" sz="quarter" idx="12"/>
          </p:nvPr>
        </p:nvSpPr>
        <p:spPr>
          <a:xfrm>
            <a:off x="8728450" y="4810564"/>
            <a:ext cx="295274" cy="200055"/>
          </a:xfrm>
        </p:spPr>
        <p:txBody>
          <a:bodyPr/>
          <a:lstStyle/>
          <a:p>
            <a:fld id="{CDEE2954-54E9-4846-B9AA-9D6731F553AF}" type="slidenum">
              <a:rPr lang="en-US" smtClean="0"/>
              <a:pPr/>
              <a:t>57</a:t>
            </a:fld>
            <a:endParaRPr lang="en-US"/>
          </a:p>
        </p:txBody>
      </p:sp>
    </p:spTree>
    <p:extLst>
      <p:ext uri="{BB962C8B-B14F-4D97-AF65-F5344CB8AC3E}">
        <p14:creationId xmlns:p14="http://schemas.microsoft.com/office/powerpoint/2010/main" val="7750275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10" y="303979"/>
            <a:ext cx="8391640" cy="681597"/>
          </a:xfrm>
        </p:spPr>
        <p:txBody>
          <a:bodyPr/>
          <a:lstStyle/>
          <a:p>
            <a:r>
              <a:rPr lang="en-US" sz="2100" dirty="0"/>
              <a:t>Wonder Woman is about equipping Boots Beauty associates with the data they need to drive breakthrough customer interactions</a:t>
            </a:r>
            <a:endParaRPr lang="en-US" sz="1200" b="0" dirty="0">
              <a:solidFill>
                <a:schemeClr val="tx1">
                  <a:lumMod val="50000"/>
                  <a:lumOff val="50000"/>
                </a:schemeClr>
              </a:solidFill>
              <a:latin typeface="Avenir Next" charset="0"/>
            </a:endParaRPr>
          </a:p>
        </p:txBody>
      </p:sp>
      <p:sp>
        <p:nvSpPr>
          <p:cNvPr id="3" name="Rectangle 2">
            <a:extLst>
              <a:ext uri="{FF2B5EF4-FFF2-40B4-BE49-F238E27FC236}">
                <a16:creationId xmlns:a16="http://schemas.microsoft.com/office/drawing/2014/main" id="{C5915E17-29E1-6541-9E22-9884A5D2467D}"/>
              </a:ext>
            </a:extLst>
          </p:cNvPr>
          <p:cNvSpPr/>
          <p:nvPr/>
        </p:nvSpPr>
        <p:spPr>
          <a:xfrm>
            <a:off x="508334" y="1615839"/>
            <a:ext cx="3504906" cy="43511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lumMod val="90000"/>
                    <a:lumOff val="10000"/>
                  </a:schemeClr>
                </a:solidFill>
              </a:rPr>
              <a:t>ENHANCE CDP FOUNDATION</a:t>
            </a:r>
            <a:endParaRPr lang="en-IE" sz="1050" dirty="0">
              <a:solidFill>
                <a:schemeClr val="tx2">
                  <a:lumMod val="90000"/>
                  <a:lumOff val="10000"/>
                </a:schemeClr>
              </a:solidFill>
            </a:endParaRPr>
          </a:p>
        </p:txBody>
      </p:sp>
      <p:sp>
        <p:nvSpPr>
          <p:cNvPr id="4" name="Rectangle 3">
            <a:extLst>
              <a:ext uri="{FF2B5EF4-FFF2-40B4-BE49-F238E27FC236}">
                <a16:creationId xmlns:a16="http://schemas.microsoft.com/office/drawing/2014/main" id="{72C047BA-6E61-AA4C-B8DA-17DDB8DEF411}"/>
              </a:ext>
            </a:extLst>
          </p:cNvPr>
          <p:cNvSpPr/>
          <p:nvPr/>
        </p:nvSpPr>
        <p:spPr>
          <a:xfrm>
            <a:off x="508334" y="3228542"/>
            <a:ext cx="3504906" cy="43511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lumMod val="90000"/>
                    <a:lumOff val="10000"/>
                  </a:schemeClr>
                </a:solidFill>
              </a:rPr>
              <a:t>BUILD DECISION WORKBENCHES</a:t>
            </a:r>
            <a:endParaRPr lang="en-IE" sz="1050" dirty="0">
              <a:solidFill>
                <a:schemeClr val="tx2">
                  <a:lumMod val="90000"/>
                  <a:lumOff val="10000"/>
                </a:schemeClr>
              </a:solidFill>
            </a:endParaRPr>
          </a:p>
        </p:txBody>
      </p:sp>
      <p:sp>
        <p:nvSpPr>
          <p:cNvPr id="5" name="Rectangle 4">
            <a:extLst>
              <a:ext uri="{FF2B5EF4-FFF2-40B4-BE49-F238E27FC236}">
                <a16:creationId xmlns:a16="http://schemas.microsoft.com/office/drawing/2014/main" id="{B5422036-0CB8-154E-AD9A-2B8DB14CA6EB}"/>
              </a:ext>
            </a:extLst>
          </p:cNvPr>
          <p:cNvSpPr/>
          <p:nvPr/>
        </p:nvSpPr>
        <p:spPr>
          <a:xfrm>
            <a:off x="508334" y="2204634"/>
            <a:ext cx="1688597"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“Persist” current state of Harmony</a:t>
            </a:r>
          </a:p>
        </p:txBody>
      </p:sp>
      <p:sp>
        <p:nvSpPr>
          <p:cNvPr id="7" name="Rectangle 6">
            <a:extLst>
              <a:ext uri="{FF2B5EF4-FFF2-40B4-BE49-F238E27FC236}">
                <a16:creationId xmlns:a16="http://schemas.microsoft.com/office/drawing/2014/main" id="{D9074D5D-84F4-DE44-98AC-D159479EBDDF}"/>
              </a:ext>
            </a:extLst>
          </p:cNvPr>
          <p:cNvSpPr/>
          <p:nvPr/>
        </p:nvSpPr>
        <p:spPr>
          <a:xfrm>
            <a:off x="2324643" y="2204633"/>
            <a:ext cx="1688597"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“Centralize” to enable customer insights</a:t>
            </a:r>
          </a:p>
        </p:txBody>
      </p:sp>
      <p:sp>
        <p:nvSpPr>
          <p:cNvPr id="9" name="Rectangle 8">
            <a:extLst>
              <a:ext uri="{FF2B5EF4-FFF2-40B4-BE49-F238E27FC236}">
                <a16:creationId xmlns:a16="http://schemas.microsoft.com/office/drawing/2014/main" id="{7D27FAEF-CF33-0A45-B35B-E340C700AB47}"/>
              </a:ext>
            </a:extLst>
          </p:cNvPr>
          <p:cNvSpPr/>
          <p:nvPr/>
        </p:nvSpPr>
        <p:spPr>
          <a:xfrm>
            <a:off x="508334" y="3817336"/>
            <a:ext cx="1688597"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“Future ready” customer engagement system</a:t>
            </a:r>
          </a:p>
        </p:txBody>
      </p:sp>
      <p:sp>
        <p:nvSpPr>
          <p:cNvPr id="10" name="Rectangle 9">
            <a:extLst>
              <a:ext uri="{FF2B5EF4-FFF2-40B4-BE49-F238E27FC236}">
                <a16:creationId xmlns:a16="http://schemas.microsoft.com/office/drawing/2014/main" id="{FEBF8DD6-1D9F-0C4E-B0F2-F5D8F276F143}"/>
              </a:ext>
            </a:extLst>
          </p:cNvPr>
          <p:cNvSpPr/>
          <p:nvPr/>
        </p:nvSpPr>
        <p:spPr>
          <a:xfrm>
            <a:off x="2324643" y="3817335"/>
            <a:ext cx="1688597"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“AI/ML enabled” integrated system</a:t>
            </a:r>
          </a:p>
        </p:txBody>
      </p:sp>
      <p:sp>
        <p:nvSpPr>
          <p:cNvPr id="11" name="Rectangle 10">
            <a:extLst>
              <a:ext uri="{FF2B5EF4-FFF2-40B4-BE49-F238E27FC236}">
                <a16:creationId xmlns:a16="http://schemas.microsoft.com/office/drawing/2014/main" id="{FF39E3FD-F56C-644F-9062-2C78D652CEC8}"/>
              </a:ext>
            </a:extLst>
          </p:cNvPr>
          <p:cNvSpPr/>
          <p:nvPr/>
        </p:nvSpPr>
        <p:spPr>
          <a:xfrm>
            <a:off x="5130762" y="1612397"/>
            <a:ext cx="3504906" cy="43511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2">
                    <a:lumMod val="90000"/>
                    <a:lumOff val="10000"/>
                  </a:schemeClr>
                </a:solidFill>
              </a:rPr>
              <a:t>ENABLING THE IN-STORE BEAUTY EXPERIENCE</a:t>
            </a:r>
            <a:endParaRPr lang="en-IE" sz="1050" dirty="0">
              <a:solidFill>
                <a:schemeClr val="tx2">
                  <a:lumMod val="90000"/>
                  <a:lumOff val="10000"/>
                </a:schemeClr>
              </a:solidFill>
            </a:endParaRPr>
          </a:p>
        </p:txBody>
      </p:sp>
      <p:sp>
        <p:nvSpPr>
          <p:cNvPr id="12" name="Rectangle 11">
            <a:extLst>
              <a:ext uri="{FF2B5EF4-FFF2-40B4-BE49-F238E27FC236}">
                <a16:creationId xmlns:a16="http://schemas.microsoft.com/office/drawing/2014/main" id="{55EC224D-5BD8-BE4B-85F1-BC0897DD0D51}"/>
              </a:ext>
            </a:extLst>
          </p:cNvPr>
          <p:cNvSpPr/>
          <p:nvPr/>
        </p:nvSpPr>
        <p:spPr>
          <a:xfrm>
            <a:off x="5712445" y="2197110"/>
            <a:ext cx="2383591"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Welcome the Customer</a:t>
            </a:r>
          </a:p>
          <a:p>
            <a:pPr algn="ctr"/>
            <a:r>
              <a:rPr lang="en-US" sz="830" dirty="0">
                <a:solidFill>
                  <a:schemeClr val="tx1"/>
                </a:solidFill>
                <a:latin typeface="+mj-lt"/>
              </a:rPr>
              <a:t>Efficient search</a:t>
            </a:r>
          </a:p>
        </p:txBody>
      </p:sp>
      <p:sp>
        <p:nvSpPr>
          <p:cNvPr id="13" name="Rectangle 12">
            <a:extLst>
              <a:ext uri="{FF2B5EF4-FFF2-40B4-BE49-F238E27FC236}">
                <a16:creationId xmlns:a16="http://schemas.microsoft.com/office/drawing/2014/main" id="{FE6BB7FC-5F15-324E-9452-AD3B3700F193}"/>
              </a:ext>
            </a:extLst>
          </p:cNvPr>
          <p:cNvSpPr/>
          <p:nvPr/>
        </p:nvSpPr>
        <p:spPr>
          <a:xfrm>
            <a:off x="5712443" y="2737185"/>
            <a:ext cx="2383591"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Understanding Customer Needs</a:t>
            </a:r>
          </a:p>
          <a:p>
            <a:pPr algn="ctr"/>
            <a:r>
              <a:rPr lang="en-US" sz="830" dirty="0">
                <a:solidFill>
                  <a:schemeClr val="tx1"/>
                </a:solidFill>
                <a:latin typeface="+mj-lt"/>
              </a:rPr>
              <a:t>360 View of the Customer</a:t>
            </a:r>
          </a:p>
        </p:txBody>
      </p:sp>
      <p:sp>
        <p:nvSpPr>
          <p:cNvPr id="14" name="Rectangle 13">
            <a:extLst>
              <a:ext uri="{FF2B5EF4-FFF2-40B4-BE49-F238E27FC236}">
                <a16:creationId xmlns:a16="http://schemas.microsoft.com/office/drawing/2014/main" id="{FB3F4C8B-4DF7-1E4B-962F-098834F57334}"/>
              </a:ext>
            </a:extLst>
          </p:cNvPr>
          <p:cNvSpPr/>
          <p:nvPr/>
        </p:nvSpPr>
        <p:spPr>
          <a:xfrm>
            <a:off x="5712444" y="3277260"/>
            <a:ext cx="2383591"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Seamless Journey</a:t>
            </a:r>
          </a:p>
          <a:p>
            <a:pPr algn="ctr"/>
            <a:r>
              <a:rPr lang="en-US" sz="830" dirty="0">
                <a:solidFill>
                  <a:schemeClr val="tx1"/>
                </a:solidFill>
                <a:latin typeface="+mj-lt"/>
              </a:rPr>
              <a:t>Dynamic Experiences </a:t>
            </a:r>
          </a:p>
        </p:txBody>
      </p:sp>
      <p:sp>
        <p:nvSpPr>
          <p:cNvPr id="15" name="Rectangle 14">
            <a:extLst>
              <a:ext uri="{FF2B5EF4-FFF2-40B4-BE49-F238E27FC236}">
                <a16:creationId xmlns:a16="http://schemas.microsoft.com/office/drawing/2014/main" id="{B0835E2C-368E-3147-9557-20D5D1EF7690}"/>
              </a:ext>
            </a:extLst>
          </p:cNvPr>
          <p:cNvSpPr/>
          <p:nvPr/>
        </p:nvSpPr>
        <p:spPr>
          <a:xfrm>
            <a:off x="5712445" y="3817334"/>
            <a:ext cx="2383591" cy="43511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30" b="1" dirty="0">
                <a:solidFill>
                  <a:schemeClr val="tx1"/>
                </a:solidFill>
                <a:latin typeface="+mj-lt"/>
              </a:rPr>
              <a:t>Build Loyalty &amp; Close the Sale</a:t>
            </a:r>
          </a:p>
          <a:p>
            <a:pPr algn="ctr"/>
            <a:r>
              <a:rPr lang="en-US" sz="830" dirty="0">
                <a:solidFill>
                  <a:schemeClr val="tx1"/>
                </a:solidFill>
                <a:latin typeface="+mj-lt"/>
              </a:rPr>
              <a:t>Summarize &amp; Optimize </a:t>
            </a:r>
          </a:p>
        </p:txBody>
      </p:sp>
      <p:sp>
        <p:nvSpPr>
          <p:cNvPr id="2" name="Footer Placeholder 1">
            <a:extLst>
              <a:ext uri="{FF2B5EF4-FFF2-40B4-BE49-F238E27FC236}">
                <a16:creationId xmlns:a16="http://schemas.microsoft.com/office/drawing/2014/main" id="{C17C49FB-B3F1-7648-8ABD-27F8FA46E3BF}"/>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9400E103-AADF-5B45-926F-45696BB52CCA}"/>
              </a:ext>
            </a:extLst>
          </p:cNvPr>
          <p:cNvSpPr>
            <a:spLocks noGrp="1"/>
          </p:cNvSpPr>
          <p:nvPr>
            <p:ph type="sldNum" sz="quarter" idx="13"/>
          </p:nvPr>
        </p:nvSpPr>
        <p:spPr/>
        <p:txBody>
          <a:bodyPr/>
          <a:lstStyle/>
          <a:p>
            <a:fld id="{CDEE2954-54E9-4846-B9AA-9D6731F553AF}" type="slidenum">
              <a:rPr lang="en-US" smtClean="0"/>
              <a:pPr/>
              <a:t>58</a:t>
            </a:fld>
            <a:endParaRPr lang="en-US" dirty="0"/>
          </a:p>
        </p:txBody>
      </p:sp>
      <p:sp>
        <p:nvSpPr>
          <p:cNvPr id="17" name="Arrow: Pentagon 11">
            <a:extLst>
              <a:ext uri="{FF2B5EF4-FFF2-40B4-BE49-F238E27FC236}">
                <a16:creationId xmlns:a16="http://schemas.microsoft.com/office/drawing/2014/main" id="{3CFBE697-AAE6-C346-90DE-EEAC1F945419}"/>
              </a:ext>
            </a:extLst>
          </p:cNvPr>
          <p:cNvSpPr/>
          <p:nvPr/>
        </p:nvSpPr>
        <p:spPr>
          <a:xfrm>
            <a:off x="4692509" y="2519248"/>
            <a:ext cx="340664" cy="870987"/>
          </a:xfrm>
          <a:prstGeom prst="homePlat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IN" sz="1013">
              <a:solidFill>
                <a:srgbClr val="FFFFFF"/>
              </a:solidFill>
              <a:latin typeface="Arial" panose="020B0604020202020204"/>
            </a:endParaRPr>
          </a:p>
        </p:txBody>
      </p:sp>
      <p:sp>
        <p:nvSpPr>
          <p:cNvPr id="18" name="Rectangle 17">
            <a:extLst>
              <a:ext uri="{FF2B5EF4-FFF2-40B4-BE49-F238E27FC236}">
                <a16:creationId xmlns:a16="http://schemas.microsoft.com/office/drawing/2014/main" id="{17C14F91-9C39-7844-AA29-20B528DD658B}"/>
              </a:ext>
            </a:extLst>
          </p:cNvPr>
          <p:cNvSpPr/>
          <p:nvPr/>
        </p:nvSpPr>
        <p:spPr>
          <a:xfrm>
            <a:off x="336811" y="935174"/>
            <a:ext cx="8686914" cy="738664"/>
          </a:xfrm>
          <a:prstGeom prst="rect">
            <a:avLst/>
          </a:prstGeom>
        </p:spPr>
        <p:txBody>
          <a:bodyPr wrap="square">
            <a:spAutoFit/>
          </a:bodyPr>
          <a:lstStyle/>
          <a:p>
            <a:pPr defTabSz="342884">
              <a:defRPr/>
            </a:pPr>
            <a:r>
              <a:rPr lang="en-US" sz="1050" dirty="0">
                <a:solidFill>
                  <a:schemeClr val="accent3"/>
                </a:solidFill>
                <a:latin typeface="Arial" panose="020B0604020202020204" pitchFamily="34" charset="0"/>
                <a:cs typeface="Arial" panose="020B0604020202020204" pitchFamily="34" charset="0"/>
              </a:rPr>
              <a:t>INTEGRATING, ENRICHING, AND USING THE “CUSTOMER CONTEXT” TO ORCHESTRATE BEAUTY INTERACTIONS THAT ARE TARGETED AND RELEVANT FOR EACH CUSTOMER, ACROSS TOUCHPOINTS </a:t>
            </a:r>
            <a:br>
              <a:rPr lang="en-US" sz="1050" dirty="0">
                <a:solidFill>
                  <a:schemeClr val="accent3"/>
                </a:solidFill>
                <a:latin typeface="Arial" panose="020B0604020202020204" pitchFamily="34" charset="0"/>
                <a:cs typeface="Arial" panose="020B0604020202020204" pitchFamily="34" charset="0"/>
              </a:rPr>
            </a:br>
            <a:br>
              <a:rPr lang="en-US" sz="1050" dirty="0">
                <a:solidFill>
                  <a:schemeClr val="accent3"/>
                </a:solidFill>
                <a:latin typeface="Arial" panose="020B0604020202020204" pitchFamily="34" charset="0"/>
                <a:cs typeface="Arial" panose="020B0604020202020204" pitchFamily="34" charset="0"/>
              </a:rPr>
            </a:br>
            <a:endParaRPr lang="en-US" sz="105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985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4987031" cy="844527"/>
          </a:xfrm>
        </p:spPr>
        <p:txBody>
          <a:bodyPr/>
          <a:lstStyle/>
          <a:p>
            <a:r>
              <a:rPr lang="en-US" sz="2100" dirty="0"/>
              <a:t>Like with Harmony, we’ll need a holistic view of Boots’ customers</a:t>
            </a:r>
            <a:br>
              <a:rPr lang="en-US" sz="2100" dirty="0"/>
            </a:br>
            <a:endParaRPr lang="en-US" sz="1200" b="0" dirty="0">
              <a:solidFill>
                <a:schemeClr val="tx1">
                  <a:lumMod val="50000"/>
                  <a:lumOff val="50000"/>
                </a:schemeClr>
              </a:solidFill>
              <a:latin typeface="Avenir Next" charset="0"/>
            </a:endParaRPr>
          </a:p>
        </p:txBody>
      </p:sp>
      <p:sp>
        <p:nvSpPr>
          <p:cNvPr id="2" name="Footer Placeholder 1">
            <a:extLst>
              <a:ext uri="{FF2B5EF4-FFF2-40B4-BE49-F238E27FC236}">
                <a16:creationId xmlns:a16="http://schemas.microsoft.com/office/drawing/2014/main" id="{C17C49FB-B3F1-7648-8ABD-27F8FA46E3BF}"/>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9400E103-AADF-5B45-926F-45696BB52CCA}"/>
              </a:ext>
            </a:extLst>
          </p:cNvPr>
          <p:cNvSpPr>
            <a:spLocks noGrp="1"/>
          </p:cNvSpPr>
          <p:nvPr>
            <p:ph type="sldNum" sz="quarter" idx="13"/>
          </p:nvPr>
        </p:nvSpPr>
        <p:spPr/>
        <p:txBody>
          <a:bodyPr/>
          <a:lstStyle/>
          <a:p>
            <a:fld id="{CDEE2954-54E9-4846-B9AA-9D6731F553AF}" type="slidenum">
              <a:rPr lang="en-US" smtClean="0"/>
              <a:pPr/>
              <a:t>59</a:t>
            </a:fld>
            <a:endParaRPr lang="en-US" dirty="0"/>
          </a:p>
        </p:txBody>
      </p:sp>
      <p:sp>
        <p:nvSpPr>
          <p:cNvPr id="94" name="Rectangle 93">
            <a:extLst>
              <a:ext uri="{FF2B5EF4-FFF2-40B4-BE49-F238E27FC236}">
                <a16:creationId xmlns:a16="http://schemas.microsoft.com/office/drawing/2014/main" id="{3A370541-5150-5F44-944E-A1B4C906C97D}"/>
              </a:ext>
            </a:extLst>
          </p:cNvPr>
          <p:cNvSpPr/>
          <p:nvPr/>
        </p:nvSpPr>
        <p:spPr>
          <a:xfrm>
            <a:off x="3460338" y="1469814"/>
            <a:ext cx="5226462" cy="2693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783"/>
            <a:endParaRPr lang="en-GB" sz="1013">
              <a:solidFill>
                <a:srgbClr val="FFFFFF"/>
              </a:solidFill>
              <a:latin typeface="Arial" panose="020B0604020202020204"/>
            </a:endParaRPr>
          </a:p>
        </p:txBody>
      </p:sp>
      <p:sp>
        <p:nvSpPr>
          <p:cNvPr id="95" name="Rectangle 94">
            <a:extLst>
              <a:ext uri="{FF2B5EF4-FFF2-40B4-BE49-F238E27FC236}">
                <a16:creationId xmlns:a16="http://schemas.microsoft.com/office/drawing/2014/main" id="{9705732E-F03C-8741-9652-92B9A62FCC3B}"/>
              </a:ext>
            </a:extLst>
          </p:cNvPr>
          <p:cNvSpPr/>
          <p:nvPr/>
        </p:nvSpPr>
        <p:spPr>
          <a:xfrm>
            <a:off x="476850" y="1461375"/>
            <a:ext cx="1087789" cy="2998928"/>
          </a:xfrm>
          <a:prstGeom prst="rect">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GB" sz="1013">
              <a:solidFill>
                <a:srgbClr val="FFFFFF"/>
              </a:solidFill>
              <a:latin typeface="Arial" panose="020B0604020202020204"/>
            </a:endParaRPr>
          </a:p>
        </p:txBody>
      </p:sp>
      <p:sp>
        <p:nvSpPr>
          <p:cNvPr id="96" name="TextBox 95">
            <a:extLst>
              <a:ext uri="{FF2B5EF4-FFF2-40B4-BE49-F238E27FC236}">
                <a16:creationId xmlns:a16="http://schemas.microsoft.com/office/drawing/2014/main" id="{E828EFCC-D17F-2141-934D-654BABF24A7D}"/>
              </a:ext>
            </a:extLst>
          </p:cNvPr>
          <p:cNvSpPr txBox="1"/>
          <p:nvPr/>
        </p:nvSpPr>
        <p:spPr>
          <a:xfrm>
            <a:off x="537770" y="1354402"/>
            <a:ext cx="965948" cy="230824"/>
          </a:xfrm>
          <a:prstGeom prst="rect">
            <a:avLst/>
          </a:prstGeom>
          <a:solidFill>
            <a:schemeClr val="bg1">
              <a:lumMod val="50000"/>
            </a:schemeClr>
          </a:solidFill>
          <a:ln>
            <a:solidFill>
              <a:schemeClr val="bg1">
                <a:lumMod val="50000"/>
              </a:schemeClr>
            </a:solidFill>
          </a:ln>
        </p:spPr>
        <p:txBody>
          <a:bodyPr wrap="square" lIns="91432" tIns="45716" rIns="91432" bIns="45716" rtlCol="0">
            <a:spAutoFit/>
          </a:bodyPr>
          <a:lstStyle/>
          <a:p>
            <a:pPr algn="ctr" defTabSz="685783">
              <a:spcBef>
                <a:spcPts val="450"/>
              </a:spcBef>
              <a:spcAft>
                <a:spcPts val="450"/>
              </a:spcAft>
              <a:defRPr/>
            </a:pPr>
            <a:r>
              <a:rPr lang="en-US" sz="900" b="1" dirty="0">
                <a:solidFill>
                  <a:srgbClr val="FFFFFF"/>
                </a:solidFill>
                <a:latin typeface="Arial" panose="020B0604020202020204"/>
              </a:rPr>
              <a:t>Data Sources</a:t>
            </a:r>
          </a:p>
        </p:txBody>
      </p:sp>
      <p:sp>
        <p:nvSpPr>
          <p:cNvPr id="97" name="Arrow: Pentagon 11">
            <a:extLst>
              <a:ext uri="{FF2B5EF4-FFF2-40B4-BE49-F238E27FC236}">
                <a16:creationId xmlns:a16="http://schemas.microsoft.com/office/drawing/2014/main" id="{7A5E3C51-914C-BF48-A22E-70A32C0D3989}"/>
              </a:ext>
            </a:extLst>
          </p:cNvPr>
          <p:cNvSpPr/>
          <p:nvPr/>
        </p:nvSpPr>
        <p:spPr>
          <a:xfrm>
            <a:off x="1619394" y="2631380"/>
            <a:ext cx="340664" cy="870987"/>
          </a:xfrm>
          <a:prstGeom prst="homePlat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IN" sz="1013">
              <a:solidFill>
                <a:srgbClr val="FFFFFF"/>
              </a:solidFill>
              <a:latin typeface="Arial" panose="020B0604020202020204"/>
            </a:endParaRPr>
          </a:p>
        </p:txBody>
      </p:sp>
      <p:sp>
        <p:nvSpPr>
          <p:cNvPr id="98" name="Rectangle 97">
            <a:extLst>
              <a:ext uri="{FF2B5EF4-FFF2-40B4-BE49-F238E27FC236}">
                <a16:creationId xmlns:a16="http://schemas.microsoft.com/office/drawing/2014/main" id="{254EE1F4-FD4F-CD4A-AFA5-34D8037DB808}"/>
              </a:ext>
            </a:extLst>
          </p:cNvPr>
          <p:cNvSpPr/>
          <p:nvPr/>
        </p:nvSpPr>
        <p:spPr>
          <a:xfrm>
            <a:off x="2049715" y="2747366"/>
            <a:ext cx="1353310" cy="664097"/>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defRPr/>
            </a:pPr>
            <a:endParaRPr lang="en-GB" sz="1013">
              <a:solidFill>
                <a:srgbClr val="FFFFFF"/>
              </a:solidFill>
              <a:latin typeface="Arial" panose="020B0604020202020204"/>
            </a:endParaRPr>
          </a:p>
        </p:txBody>
      </p:sp>
      <p:sp>
        <p:nvSpPr>
          <p:cNvPr id="99" name="TextBox 98">
            <a:extLst>
              <a:ext uri="{FF2B5EF4-FFF2-40B4-BE49-F238E27FC236}">
                <a16:creationId xmlns:a16="http://schemas.microsoft.com/office/drawing/2014/main" id="{54D9F681-7A36-AA48-AAB7-B8657DE63D92}"/>
              </a:ext>
            </a:extLst>
          </p:cNvPr>
          <p:cNvSpPr txBox="1"/>
          <p:nvPr/>
        </p:nvSpPr>
        <p:spPr>
          <a:xfrm>
            <a:off x="2137211" y="2844258"/>
            <a:ext cx="1173454" cy="507823"/>
          </a:xfrm>
          <a:prstGeom prst="rect">
            <a:avLst/>
          </a:prstGeom>
          <a:noFill/>
        </p:spPr>
        <p:txBody>
          <a:bodyPr wrap="square" lIns="91432" tIns="45716" rIns="91432" bIns="45716" rtlCol="0">
            <a:spAutoFit/>
          </a:bodyPr>
          <a:lstStyle>
            <a:defPPr>
              <a:defRPr lang="en-US"/>
            </a:defPPr>
            <a:lvl1pPr marR="0" lvl="0" indent="0" algn="ctr" fontAlgn="auto">
              <a:lnSpc>
                <a:spcPct val="100000"/>
              </a:lnSpc>
              <a:spcBef>
                <a:spcPts val="600"/>
              </a:spcBef>
              <a:spcAft>
                <a:spcPts val="600"/>
              </a:spcAft>
              <a:buClrTx/>
              <a:buSzTx/>
              <a:buFontTx/>
              <a:buNone/>
              <a:tabLst/>
              <a:defRPr kumimoji="0" sz="1200" b="1" i="0" u="none" strike="noStrike" cap="none" spc="0" normalizeH="0" baseline="0">
                <a:ln>
                  <a:noFill/>
                </a:ln>
                <a:solidFill>
                  <a:srgbClr val="FFFFFF"/>
                </a:solidFill>
                <a:effectLst/>
                <a:uLnTx/>
                <a:uFillTx/>
                <a:latin typeface="Arial" panose="020B0604020202020204"/>
              </a:defRPr>
            </a:lvl1pPr>
          </a:lstStyle>
          <a:p>
            <a:pPr defTabSz="685783"/>
            <a:r>
              <a:rPr lang="en-US" sz="900" dirty="0">
                <a:solidFill>
                  <a:schemeClr val="tx1"/>
                </a:solidFill>
              </a:rPr>
              <a:t>Customer Data Platform – Microsoft CI</a:t>
            </a:r>
          </a:p>
        </p:txBody>
      </p:sp>
      <p:sp>
        <p:nvSpPr>
          <p:cNvPr id="100" name="Arrow: Pentagon 11">
            <a:extLst>
              <a:ext uri="{FF2B5EF4-FFF2-40B4-BE49-F238E27FC236}">
                <a16:creationId xmlns:a16="http://schemas.microsoft.com/office/drawing/2014/main" id="{2005686B-F51E-AA46-B568-25A94FA42E57}"/>
              </a:ext>
            </a:extLst>
          </p:cNvPr>
          <p:cNvSpPr/>
          <p:nvPr/>
        </p:nvSpPr>
        <p:spPr>
          <a:xfrm>
            <a:off x="3553725" y="2626749"/>
            <a:ext cx="340664" cy="870987"/>
          </a:xfrm>
          <a:prstGeom prst="homePlat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IN" sz="1013">
              <a:solidFill>
                <a:srgbClr val="FFFFFF"/>
              </a:solidFill>
              <a:latin typeface="Arial" panose="020B0604020202020204"/>
            </a:endParaRPr>
          </a:p>
        </p:txBody>
      </p:sp>
      <p:grpSp>
        <p:nvGrpSpPr>
          <p:cNvPr id="101" name="Group 100">
            <a:extLst>
              <a:ext uri="{FF2B5EF4-FFF2-40B4-BE49-F238E27FC236}">
                <a16:creationId xmlns:a16="http://schemas.microsoft.com/office/drawing/2014/main" id="{C5A7AB78-11E9-904A-8251-E9F7A2C5A2DF}"/>
              </a:ext>
            </a:extLst>
          </p:cNvPr>
          <p:cNvGrpSpPr/>
          <p:nvPr/>
        </p:nvGrpSpPr>
        <p:grpSpPr>
          <a:xfrm>
            <a:off x="3855757" y="1861056"/>
            <a:ext cx="4782286" cy="2418396"/>
            <a:chOff x="3375671" y="1284418"/>
            <a:chExt cx="5371566" cy="2418395"/>
          </a:xfrm>
        </p:grpSpPr>
        <p:grpSp>
          <p:nvGrpSpPr>
            <p:cNvPr id="102" name="Group 82">
              <a:extLst>
                <a:ext uri="{FF2B5EF4-FFF2-40B4-BE49-F238E27FC236}">
                  <a16:creationId xmlns:a16="http://schemas.microsoft.com/office/drawing/2014/main" id="{8C590ABB-0532-484D-ADD3-97F358B286AF}"/>
                </a:ext>
              </a:extLst>
            </p:cNvPr>
            <p:cNvGrpSpPr/>
            <p:nvPr/>
          </p:nvGrpSpPr>
          <p:grpSpPr>
            <a:xfrm>
              <a:off x="4478257" y="1748314"/>
              <a:ext cx="2890972" cy="1385218"/>
              <a:chOff x="2454402" y="3816516"/>
              <a:chExt cx="3724148" cy="1479384"/>
            </a:xfrm>
          </p:grpSpPr>
          <p:sp>
            <p:nvSpPr>
              <p:cNvPr id="262" name="Oval 261">
                <a:extLst>
                  <a:ext uri="{FF2B5EF4-FFF2-40B4-BE49-F238E27FC236}">
                    <a16:creationId xmlns:a16="http://schemas.microsoft.com/office/drawing/2014/main" id="{F61982A4-7157-6F46-BECA-D2E4AD78E822}"/>
                  </a:ext>
                </a:extLst>
              </p:cNvPr>
              <p:cNvSpPr/>
              <p:nvPr/>
            </p:nvSpPr>
            <p:spPr>
              <a:xfrm>
                <a:off x="3578352" y="4283423"/>
                <a:ext cx="1476248" cy="545570"/>
              </a:xfrm>
              <a:prstGeom prst="ellipse">
                <a:avLst/>
              </a:prstGeom>
              <a:noFill/>
              <a:ln w="6350" cap="flat" cmpd="sng" algn="ctr">
                <a:solidFill>
                  <a:srgbClr val="E7E6E6">
                    <a:lumMod val="50000"/>
                  </a:srgbClr>
                </a:solidFill>
                <a:prstDash val="sysDot"/>
                <a:miter lim="800000"/>
                <a:headEnd type="triangle" w="med" len="med"/>
                <a:tailEnd type="triangle" w="med" len="med"/>
              </a:ln>
              <a:effectLst/>
            </p:spPr>
            <p:txBody>
              <a:bodyPr rtlCol="0" anchor="ctr"/>
              <a:lstStyle/>
              <a:p>
                <a:pPr algn="ctr" defTabSz="685766">
                  <a:defRPr/>
                </a:pPr>
                <a:endParaRPr lang="en-US" sz="800" kern="0" dirty="0">
                  <a:solidFill>
                    <a:prstClr val="black"/>
                  </a:solidFill>
                </a:endParaRPr>
              </a:p>
            </p:txBody>
          </p:sp>
          <p:sp>
            <p:nvSpPr>
              <p:cNvPr id="263" name="Oval 262">
                <a:extLst>
                  <a:ext uri="{FF2B5EF4-FFF2-40B4-BE49-F238E27FC236}">
                    <a16:creationId xmlns:a16="http://schemas.microsoft.com/office/drawing/2014/main" id="{A29CA9A9-59F7-9F44-800E-0D75C5D57560}"/>
                  </a:ext>
                </a:extLst>
              </p:cNvPr>
              <p:cNvSpPr/>
              <p:nvPr/>
            </p:nvSpPr>
            <p:spPr>
              <a:xfrm>
                <a:off x="3000502" y="4069870"/>
                <a:ext cx="2631948" cy="972676"/>
              </a:xfrm>
              <a:prstGeom prst="ellipse">
                <a:avLst/>
              </a:prstGeom>
              <a:noFill/>
              <a:ln w="6350" cap="flat" cmpd="sng" algn="ctr">
                <a:solidFill>
                  <a:srgbClr val="E7E6E6">
                    <a:lumMod val="50000"/>
                  </a:srgbClr>
                </a:solidFill>
                <a:prstDash val="sysDot"/>
                <a:miter lim="800000"/>
                <a:headEnd type="triangle" w="med" len="med"/>
                <a:tailEnd type="triangle" w="med" len="med"/>
              </a:ln>
              <a:effectLst/>
            </p:spPr>
            <p:txBody>
              <a:bodyPr rtlCol="0" anchor="ctr"/>
              <a:lstStyle/>
              <a:p>
                <a:pPr algn="ctr" defTabSz="685766">
                  <a:defRPr/>
                </a:pPr>
                <a:endParaRPr lang="en-US" sz="800" kern="0" dirty="0">
                  <a:solidFill>
                    <a:prstClr val="black"/>
                  </a:solidFill>
                </a:endParaRPr>
              </a:p>
            </p:txBody>
          </p:sp>
          <p:sp>
            <p:nvSpPr>
              <p:cNvPr id="264" name="Oval 263">
                <a:extLst>
                  <a:ext uri="{FF2B5EF4-FFF2-40B4-BE49-F238E27FC236}">
                    <a16:creationId xmlns:a16="http://schemas.microsoft.com/office/drawing/2014/main" id="{8526513F-77C1-3447-BA32-CBD6B8739A19}"/>
                  </a:ext>
                </a:extLst>
              </p:cNvPr>
              <p:cNvSpPr/>
              <p:nvPr/>
            </p:nvSpPr>
            <p:spPr>
              <a:xfrm>
                <a:off x="2454402" y="3816516"/>
                <a:ext cx="3724148" cy="1479384"/>
              </a:xfrm>
              <a:prstGeom prst="ellipse">
                <a:avLst/>
              </a:prstGeom>
              <a:noFill/>
              <a:ln w="6350" cap="flat" cmpd="sng" algn="ctr">
                <a:solidFill>
                  <a:srgbClr val="E7E6E6">
                    <a:lumMod val="25000"/>
                  </a:srgbClr>
                </a:solidFill>
                <a:prstDash val="sysDot"/>
                <a:miter lim="800000"/>
                <a:headEnd type="triangle" w="med" len="med"/>
                <a:tailEnd type="triangle" w="med" len="med"/>
              </a:ln>
              <a:effectLst/>
            </p:spPr>
            <p:txBody>
              <a:bodyPr rtlCol="0" anchor="ctr"/>
              <a:lstStyle/>
              <a:p>
                <a:pPr algn="ctr" defTabSz="685766">
                  <a:defRPr/>
                </a:pPr>
                <a:endParaRPr lang="en-US" sz="800" kern="0" dirty="0">
                  <a:solidFill>
                    <a:prstClr val="black"/>
                  </a:solidFill>
                </a:endParaRPr>
              </a:p>
            </p:txBody>
          </p:sp>
        </p:grpSp>
        <p:cxnSp>
          <p:nvCxnSpPr>
            <p:cNvPr id="103" name="Straight Arrow Connector 102">
              <a:extLst>
                <a:ext uri="{FF2B5EF4-FFF2-40B4-BE49-F238E27FC236}">
                  <a16:creationId xmlns:a16="http://schemas.microsoft.com/office/drawing/2014/main" id="{ACCE3BAB-D24E-AC46-A22E-18A344D8B217}"/>
                </a:ext>
              </a:extLst>
            </p:cNvPr>
            <p:cNvCxnSpPr/>
            <p:nvPr/>
          </p:nvCxnSpPr>
          <p:spPr>
            <a:xfrm>
              <a:off x="5326678" y="1601892"/>
              <a:ext cx="1466859" cy="1636031"/>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sp>
          <p:nvSpPr>
            <p:cNvPr id="104" name="Freeform 103">
              <a:extLst>
                <a:ext uri="{FF2B5EF4-FFF2-40B4-BE49-F238E27FC236}">
                  <a16:creationId xmlns:a16="http://schemas.microsoft.com/office/drawing/2014/main" id="{12EBC6B1-1336-1849-8310-127698FE173B}"/>
                </a:ext>
              </a:extLst>
            </p:cNvPr>
            <p:cNvSpPr/>
            <p:nvPr/>
          </p:nvSpPr>
          <p:spPr>
            <a:xfrm>
              <a:off x="4353587" y="1666998"/>
              <a:ext cx="3068660" cy="1392661"/>
            </a:xfrm>
            <a:custGeom>
              <a:avLst/>
              <a:gdLst>
                <a:gd name="connsiteX0" fmla="*/ 2889250 w 5791200"/>
                <a:gd name="connsiteY0" fmla="*/ 0 h 2203450"/>
                <a:gd name="connsiteX1" fmla="*/ 3409950 w 5791200"/>
                <a:gd name="connsiteY1" fmla="*/ 241300 h 2203450"/>
                <a:gd name="connsiteX2" fmla="*/ 4787900 w 5791200"/>
                <a:gd name="connsiteY2" fmla="*/ 133350 h 2203450"/>
                <a:gd name="connsiteX3" fmla="*/ 4800600 w 5791200"/>
                <a:gd name="connsiteY3" fmla="*/ 552450 h 2203450"/>
                <a:gd name="connsiteX4" fmla="*/ 5791200 w 5791200"/>
                <a:gd name="connsiteY4" fmla="*/ 863600 h 2203450"/>
                <a:gd name="connsiteX5" fmla="*/ 5422900 w 5791200"/>
                <a:gd name="connsiteY5" fmla="*/ 1174750 h 2203450"/>
                <a:gd name="connsiteX6" fmla="*/ 5645150 w 5791200"/>
                <a:gd name="connsiteY6" fmla="*/ 1511300 h 2203450"/>
                <a:gd name="connsiteX7" fmla="*/ 4629150 w 5791200"/>
                <a:gd name="connsiteY7" fmla="*/ 1511300 h 2203450"/>
                <a:gd name="connsiteX8" fmla="*/ 4184650 w 5791200"/>
                <a:gd name="connsiteY8" fmla="*/ 1657350 h 2203450"/>
                <a:gd name="connsiteX9" fmla="*/ 3854450 w 5791200"/>
                <a:gd name="connsiteY9" fmla="*/ 1809750 h 2203450"/>
                <a:gd name="connsiteX10" fmla="*/ 3771900 w 5791200"/>
                <a:gd name="connsiteY10" fmla="*/ 2203450 h 2203450"/>
                <a:gd name="connsiteX11" fmla="*/ 2844800 w 5791200"/>
                <a:gd name="connsiteY11" fmla="*/ 1701800 h 2203450"/>
                <a:gd name="connsiteX12" fmla="*/ 2393950 w 5791200"/>
                <a:gd name="connsiteY12" fmla="*/ 1892300 h 2203450"/>
                <a:gd name="connsiteX13" fmla="*/ 2095500 w 5791200"/>
                <a:gd name="connsiteY13" fmla="*/ 1765300 h 2203450"/>
                <a:gd name="connsiteX14" fmla="*/ 1657350 w 5791200"/>
                <a:gd name="connsiteY14" fmla="*/ 1962150 h 2203450"/>
                <a:gd name="connsiteX15" fmla="*/ 1600200 w 5791200"/>
                <a:gd name="connsiteY15" fmla="*/ 1638300 h 2203450"/>
                <a:gd name="connsiteX16" fmla="*/ 1200150 w 5791200"/>
                <a:gd name="connsiteY16" fmla="*/ 1568450 h 2203450"/>
                <a:gd name="connsiteX17" fmla="*/ 876300 w 5791200"/>
                <a:gd name="connsiteY17" fmla="*/ 1479550 h 2203450"/>
                <a:gd name="connsiteX18" fmla="*/ 50800 w 5791200"/>
                <a:gd name="connsiteY18" fmla="*/ 1504950 h 2203450"/>
                <a:gd name="connsiteX19" fmla="*/ 463550 w 5791200"/>
                <a:gd name="connsiteY19" fmla="*/ 1111250 h 2203450"/>
                <a:gd name="connsiteX20" fmla="*/ 0 w 5791200"/>
                <a:gd name="connsiteY20" fmla="*/ 838200 h 2203450"/>
                <a:gd name="connsiteX21" fmla="*/ 723900 w 5791200"/>
                <a:gd name="connsiteY21" fmla="*/ 730250 h 2203450"/>
                <a:gd name="connsiteX22" fmla="*/ 425450 w 5791200"/>
                <a:gd name="connsiteY22" fmla="*/ 457200 h 2203450"/>
                <a:gd name="connsiteX23" fmla="*/ 882650 w 5791200"/>
                <a:gd name="connsiteY23" fmla="*/ 425450 h 2203450"/>
                <a:gd name="connsiteX24" fmla="*/ 939800 w 5791200"/>
                <a:gd name="connsiteY24" fmla="*/ 209550 h 2203450"/>
                <a:gd name="connsiteX25" fmla="*/ 1511300 w 5791200"/>
                <a:gd name="connsiteY25" fmla="*/ 336550 h 2203450"/>
                <a:gd name="connsiteX26" fmla="*/ 1765300 w 5791200"/>
                <a:gd name="connsiteY26" fmla="*/ 285750 h 2203450"/>
                <a:gd name="connsiteX27" fmla="*/ 2146300 w 5791200"/>
                <a:gd name="connsiteY27" fmla="*/ 285750 h 2203450"/>
                <a:gd name="connsiteX28" fmla="*/ 2368550 w 5791200"/>
                <a:gd name="connsiteY28" fmla="*/ 31750 h 2203450"/>
                <a:gd name="connsiteX29" fmla="*/ 2635250 w 5791200"/>
                <a:gd name="connsiteY29" fmla="*/ 158750 h 2203450"/>
                <a:gd name="connsiteX30" fmla="*/ 2889250 w 5791200"/>
                <a:gd name="connsiteY30" fmla="*/ 0 h 2203450"/>
                <a:gd name="connsiteX0" fmla="*/ 2889250 w 5791200"/>
                <a:gd name="connsiteY0" fmla="*/ 0 h 2203450"/>
                <a:gd name="connsiteX1" fmla="*/ 3409950 w 5791200"/>
                <a:gd name="connsiteY1" fmla="*/ 241300 h 2203450"/>
                <a:gd name="connsiteX2" fmla="*/ 4787900 w 5791200"/>
                <a:gd name="connsiteY2" fmla="*/ 133350 h 2203450"/>
                <a:gd name="connsiteX3" fmla="*/ 4800600 w 5791200"/>
                <a:gd name="connsiteY3" fmla="*/ 552450 h 2203450"/>
                <a:gd name="connsiteX4" fmla="*/ 5791200 w 5791200"/>
                <a:gd name="connsiteY4" fmla="*/ 863600 h 2203450"/>
                <a:gd name="connsiteX5" fmla="*/ 5422900 w 5791200"/>
                <a:gd name="connsiteY5" fmla="*/ 1174750 h 2203450"/>
                <a:gd name="connsiteX6" fmla="*/ 5645150 w 5791200"/>
                <a:gd name="connsiteY6" fmla="*/ 1511300 h 2203450"/>
                <a:gd name="connsiteX7" fmla="*/ 4629150 w 5791200"/>
                <a:gd name="connsiteY7" fmla="*/ 1511300 h 2203450"/>
                <a:gd name="connsiteX8" fmla="*/ 4184650 w 5791200"/>
                <a:gd name="connsiteY8" fmla="*/ 1657350 h 2203450"/>
                <a:gd name="connsiteX9" fmla="*/ 3854450 w 5791200"/>
                <a:gd name="connsiteY9" fmla="*/ 1809750 h 2203450"/>
                <a:gd name="connsiteX10" fmla="*/ 3771900 w 5791200"/>
                <a:gd name="connsiteY10" fmla="*/ 2203450 h 2203450"/>
                <a:gd name="connsiteX11" fmla="*/ 2844800 w 5791200"/>
                <a:gd name="connsiteY11" fmla="*/ 1701800 h 2203450"/>
                <a:gd name="connsiteX12" fmla="*/ 2393950 w 5791200"/>
                <a:gd name="connsiteY12" fmla="*/ 1892300 h 2203450"/>
                <a:gd name="connsiteX13" fmla="*/ 2095500 w 5791200"/>
                <a:gd name="connsiteY13" fmla="*/ 1765300 h 2203450"/>
                <a:gd name="connsiteX14" fmla="*/ 1657350 w 5791200"/>
                <a:gd name="connsiteY14" fmla="*/ 1962150 h 2203450"/>
                <a:gd name="connsiteX15" fmla="*/ 1600200 w 5791200"/>
                <a:gd name="connsiteY15" fmla="*/ 1638300 h 2203450"/>
                <a:gd name="connsiteX16" fmla="*/ 1200150 w 5791200"/>
                <a:gd name="connsiteY16" fmla="*/ 1568450 h 2203450"/>
                <a:gd name="connsiteX17" fmla="*/ 876300 w 5791200"/>
                <a:gd name="connsiteY17" fmla="*/ 1479550 h 2203450"/>
                <a:gd name="connsiteX18" fmla="*/ 50800 w 5791200"/>
                <a:gd name="connsiteY18" fmla="*/ 1504950 h 2203450"/>
                <a:gd name="connsiteX19" fmla="*/ 463550 w 5791200"/>
                <a:gd name="connsiteY19" fmla="*/ 1111250 h 2203450"/>
                <a:gd name="connsiteX20" fmla="*/ 0 w 5791200"/>
                <a:gd name="connsiteY20" fmla="*/ 838200 h 2203450"/>
                <a:gd name="connsiteX21" fmla="*/ 723900 w 5791200"/>
                <a:gd name="connsiteY21" fmla="*/ 730250 h 2203450"/>
                <a:gd name="connsiteX22" fmla="*/ 425450 w 5791200"/>
                <a:gd name="connsiteY22" fmla="*/ 457200 h 2203450"/>
                <a:gd name="connsiteX23" fmla="*/ 882650 w 5791200"/>
                <a:gd name="connsiteY23" fmla="*/ 425450 h 2203450"/>
                <a:gd name="connsiteX24" fmla="*/ 939800 w 5791200"/>
                <a:gd name="connsiteY24" fmla="*/ 209550 h 2203450"/>
                <a:gd name="connsiteX25" fmla="*/ 1511300 w 5791200"/>
                <a:gd name="connsiteY25" fmla="*/ 336550 h 2203450"/>
                <a:gd name="connsiteX26" fmla="*/ 1765300 w 5791200"/>
                <a:gd name="connsiteY26" fmla="*/ 285750 h 2203450"/>
                <a:gd name="connsiteX27" fmla="*/ 2146300 w 5791200"/>
                <a:gd name="connsiteY27" fmla="*/ 285750 h 2203450"/>
                <a:gd name="connsiteX28" fmla="*/ 2368550 w 5791200"/>
                <a:gd name="connsiteY28" fmla="*/ 31750 h 2203450"/>
                <a:gd name="connsiteX29" fmla="*/ 2635250 w 5791200"/>
                <a:gd name="connsiteY29" fmla="*/ 158750 h 2203450"/>
                <a:gd name="connsiteX30" fmla="*/ 2889250 w 5791200"/>
                <a:gd name="connsiteY30" fmla="*/ 0 h 2203450"/>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791200"/>
                <a:gd name="connsiteY0" fmla="*/ 13758 h 2217208"/>
                <a:gd name="connsiteX1" fmla="*/ 3409950 w 5791200"/>
                <a:gd name="connsiteY1" fmla="*/ 255058 h 2217208"/>
                <a:gd name="connsiteX2" fmla="*/ 4787900 w 5791200"/>
                <a:gd name="connsiteY2" fmla="*/ 147108 h 2217208"/>
                <a:gd name="connsiteX3" fmla="*/ 4800600 w 5791200"/>
                <a:gd name="connsiteY3" fmla="*/ 566208 h 2217208"/>
                <a:gd name="connsiteX4" fmla="*/ 5791200 w 5791200"/>
                <a:gd name="connsiteY4" fmla="*/ 877358 h 2217208"/>
                <a:gd name="connsiteX5" fmla="*/ 5422900 w 5791200"/>
                <a:gd name="connsiteY5" fmla="*/ 1188508 h 2217208"/>
                <a:gd name="connsiteX6" fmla="*/ 5645150 w 5791200"/>
                <a:gd name="connsiteY6" fmla="*/ 1525058 h 2217208"/>
                <a:gd name="connsiteX7" fmla="*/ 4629150 w 5791200"/>
                <a:gd name="connsiteY7" fmla="*/ 1525058 h 2217208"/>
                <a:gd name="connsiteX8" fmla="*/ 4184650 w 5791200"/>
                <a:gd name="connsiteY8" fmla="*/ 1671108 h 2217208"/>
                <a:gd name="connsiteX9" fmla="*/ 3854450 w 5791200"/>
                <a:gd name="connsiteY9" fmla="*/ 1823508 h 2217208"/>
                <a:gd name="connsiteX10" fmla="*/ 3771900 w 5791200"/>
                <a:gd name="connsiteY10" fmla="*/ 2217208 h 2217208"/>
                <a:gd name="connsiteX11" fmla="*/ 2844800 w 5791200"/>
                <a:gd name="connsiteY11" fmla="*/ 1715558 h 2217208"/>
                <a:gd name="connsiteX12" fmla="*/ 2393950 w 5791200"/>
                <a:gd name="connsiteY12" fmla="*/ 1906058 h 2217208"/>
                <a:gd name="connsiteX13" fmla="*/ 2095500 w 5791200"/>
                <a:gd name="connsiteY13" fmla="*/ 1779058 h 2217208"/>
                <a:gd name="connsiteX14" fmla="*/ 1657350 w 5791200"/>
                <a:gd name="connsiteY14" fmla="*/ 1975908 h 2217208"/>
                <a:gd name="connsiteX15" fmla="*/ 1600200 w 5791200"/>
                <a:gd name="connsiteY15" fmla="*/ 1652058 h 2217208"/>
                <a:gd name="connsiteX16" fmla="*/ 1200150 w 5791200"/>
                <a:gd name="connsiteY16" fmla="*/ 1582208 h 2217208"/>
                <a:gd name="connsiteX17" fmla="*/ 876300 w 5791200"/>
                <a:gd name="connsiteY17" fmla="*/ 1493308 h 2217208"/>
                <a:gd name="connsiteX18" fmla="*/ 50800 w 5791200"/>
                <a:gd name="connsiteY18" fmla="*/ 1518708 h 2217208"/>
                <a:gd name="connsiteX19" fmla="*/ 463550 w 5791200"/>
                <a:gd name="connsiteY19" fmla="*/ 1125008 h 2217208"/>
                <a:gd name="connsiteX20" fmla="*/ 0 w 5791200"/>
                <a:gd name="connsiteY20" fmla="*/ 851958 h 2217208"/>
                <a:gd name="connsiteX21" fmla="*/ 723900 w 5791200"/>
                <a:gd name="connsiteY21" fmla="*/ 744008 h 2217208"/>
                <a:gd name="connsiteX22" fmla="*/ 425450 w 5791200"/>
                <a:gd name="connsiteY22" fmla="*/ 470958 h 2217208"/>
                <a:gd name="connsiteX23" fmla="*/ 882650 w 5791200"/>
                <a:gd name="connsiteY23" fmla="*/ 439208 h 2217208"/>
                <a:gd name="connsiteX24" fmla="*/ 939800 w 5791200"/>
                <a:gd name="connsiteY24" fmla="*/ 223308 h 2217208"/>
                <a:gd name="connsiteX25" fmla="*/ 1511300 w 5791200"/>
                <a:gd name="connsiteY25" fmla="*/ 350308 h 2217208"/>
                <a:gd name="connsiteX26" fmla="*/ 1765300 w 5791200"/>
                <a:gd name="connsiteY26" fmla="*/ 299508 h 2217208"/>
                <a:gd name="connsiteX27" fmla="*/ 2146300 w 5791200"/>
                <a:gd name="connsiteY27" fmla="*/ 299508 h 2217208"/>
                <a:gd name="connsiteX28" fmla="*/ 2368550 w 5791200"/>
                <a:gd name="connsiteY28" fmla="*/ 45508 h 2217208"/>
                <a:gd name="connsiteX29" fmla="*/ 2635250 w 5791200"/>
                <a:gd name="connsiteY29" fmla="*/ 172508 h 2217208"/>
                <a:gd name="connsiteX30" fmla="*/ 2889250 w 5791200"/>
                <a:gd name="connsiteY30" fmla="*/ 13758 h 2217208"/>
                <a:gd name="connsiteX0" fmla="*/ 2889250 w 5894917"/>
                <a:gd name="connsiteY0" fmla="*/ 13758 h 2217208"/>
                <a:gd name="connsiteX1" fmla="*/ 3409950 w 5894917"/>
                <a:gd name="connsiteY1" fmla="*/ 255058 h 2217208"/>
                <a:gd name="connsiteX2" fmla="*/ 4787900 w 5894917"/>
                <a:gd name="connsiteY2" fmla="*/ 147108 h 2217208"/>
                <a:gd name="connsiteX3" fmla="*/ 4800600 w 5894917"/>
                <a:gd name="connsiteY3" fmla="*/ 566208 h 2217208"/>
                <a:gd name="connsiteX4" fmla="*/ 5791200 w 5894917"/>
                <a:gd name="connsiteY4" fmla="*/ 877358 h 2217208"/>
                <a:gd name="connsiteX5" fmla="*/ 5422900 w 5894917"/>
                <a:gd name="connsiteY5" fmla="*/ 1188508 h 2217208"/>
                <a:gd name="connsiteX6" fmla="*/ 5645150 w 5894917"/>
                <a:gd name="connsiteY6" fmla="*/ 1525058 h 2217208"/>
                <a:gd name="connsiteX7" fmla="*/ 4629150 w 5894917"/>
                <a:gd name="connsiteY7" fmla="*/ 1525058 h 2217208"/>
                <a:gd name="connsiteX8" fmla="*/ 4184650 w 5894917"/>
                <a:gd name="connsiteY8" fmla="*/ 1671108 h 2217208"/>
                <a:gd name="connsiteX9" fmla="*/ 3854450 w 5894917"/>
                <a:gd name="connsiteY9" fmla="*/ 1823508 h 2217208"/>
                <a:gd name="connsiteX10" fmla="*/ 3771900 w 5894917"/>
                <a:gd name="connsiteY10" fmla="*/ 2217208 h 2217208"/>
                <a:gd name="connsiteX11" fmla="*/ 2844800 w 5894917"/>
                <a:gd name="connsiteY11" fmla="*/ 1715558 h 2217208"/>
                <a:gd name="connsiteX12" fmla="*/ 2393950 w 5894917"/>
                <a:gd name="connsiteY12" fmla="*/ 1906058 h 2217208"/>
                <a:gd name="connsiteX13" fmla="*/ 2095500 w 5894917"/>
                <a:gd name="connsiteY13" fmla="*/ 1779058 h 2217208"/>
                <a:gd name="connsiteX14" fmla="*/ 1657350 w 5894917"/>
                <a:gd name="connsiteY14" fmla="*/ 1975908 h 2217208"/>
                <a:gd name="connsiteX15" fmla="*/ 1600200 w 5894917"/>
                <a:gd name="connsiteY15" fmla="*/ 1652058 h 2217208"/>
                <a:gd name="connsiteX16" fmla="*/ 1200150 w 5894917"/>
                <a:gd name="connsiteY16" fmla="*/ 1582208 h 2217208"/>
                <a:gd name="connsiteX17" fmla="*/ 876300 w 5894917"/>
                <a:gd name="connsiteY17" fmla="*/ 1493308 h 2217208"/>
                <a:gd name="connsiteX18" fmla="*/ 50800 w 5894917"/>
                <a:gd name="connsiteY18" fmla="*/ 1518708 h 2217208"/>
                <a:gd name="connsiteX19" fmla="*/ 463550 w 5894917"/>
                <a:gd name="connsiteY19" fmla="*/ 1125008 h 2217208"/>
                <a:gd name="connsiteX20" fmla="*/ 0 w 5894917"/>
                <a:gd name="connsiteY20" fmla="*/ 851958 h 2217208"/>
                <a:gd name="connsiteX21" fmla="*/ 723900 w 5894917"/>
                <a:gd name="connsiteY21" fmla="*/ 744008 h 2217208"/>
                <a:gd name="connsiteX22" fmla="*/ 425450 w 5894917"/>
                <a:gd name="connsiteY22" fmla="*/ 470958 h 2217208"/>
                <a:gd name="connsiteX23" fmla="*/ 882650 w 5894917"/>
                <a:gd name="connsiteY23" fmla="*/ 439208 h 2217208"/>
                <a:gd name="connsiteX24" fmla="*/ 939800 w 5894917"/>
                <a:gd name="connsiteY24" fmla="*/ 223308 h 2217208"/>
                <a:gd name="connsiteX25" fmla="*/ 1511300 w 5894917"/>
                <a:gd name="connsiteY25" fmla="*/ 350308 h 2217208"/>
                <a:gd name="connsiteX26" fmla="*/ 1765300 w 5894917"/>
                <a:gd name="connsiteY26" fmla="*/ 299508 h 2217208"/>
                <a:gd name="connsiteX27" fmla="*/ 2146300 w 5894917"/>
                <a:gd name="connsiteY27" fmla="*/ 299508 h 2217208"/>
                <a:gd name="connsiteX28" fmla="*/ 2368550 w 5894917"/>
                <a:gd name="connsiteY28" fmla="*/ 45508 h 2217208"/>
                <a:gd name="connsiteX29" fmla="*/ 2635250 w 5894917"/>
                <a:gd name="connsiteY29" fmla="*/ 172508 h 2217208"/>
                <a:gd name="connsiteX30" fmla="*/ 2889250 w 5894917"/>
                <a:gd name="connsiteY30" fmla="*/ 13758 h 2217208"/>
                <a:gd name="connsiteX0" fmla="*/ 2889250 w 5894917"/>
                <a:gd name="connsiteY0" fmla="*/ 13758 h 2217208"/>
                <a:gd name="connsiteX1" fmla="*/ 3409950 w 5894917"/>
                <a:gd name="connsiteY1" fmla="*/ 255058 h 2217208"/>
                <a:gd name="connsiteX2" fmla="*/ 4787900 w 5894917"/>
                <a:gd name="connsiteY2" fmla="*/ 147108 h 2217208"/>
                <a:gd name="connsiteX3" fmla="*/ 4800600 w 5894917"/>
                <a:gd name="connsiteY3" fmla="*/ 566208 h 2217208"/>
                <a:gd name="connsiteX4" fmla="*/ 5791200 w 5894917"/>
                <a:gd name="connsiteY4" fmla="*/ 877358 h 2217208"/>
                <a:gd name="connsiteX5" fmla="*/ 5422900 w 5894917"/>
                <a:gd name="connsiteY5" fmla="*/ 1188508 h 2217208"/>
                <a:gd name="connsiteX6" fmla="*/ 5645150 w 5894917"/>
                <a:gd name="connsiteY6" fmla="*/ 1525058 h 2217208"/>
                <a:gd name="connsiteX7" fmla="*/ 4629150 w 5894917"/>
                <a:gd name="connsiteY7" fmla="*/ 1525058 h 2217208"/>
                <a:gd name="connsiteX8" fmla="*/ 4184650 w 5894917"/>
                <a:gd name="connsiteY8" fmla="*/ 1671108 h 2217208"/>
                <a:gd name="connsiteX9" fmla="*/ 3854450 w 5894917"/>
                <a:gd name="connsiteY9" fmla="*/ 1823508 h 2217208"/>
                <a:gd name="connsiteX10" fmla="*/ 3771900 w 5894917"/>
                <a:gd name="connsiteY10" fmla="*/ 2217208 h 2217208"/>
                <a:gd name="connsiteX11" fmla="*/ 2844800 w 5894917"/>
                <a:gd name="connsiteY11" fmla="*/ 1715558 h 2217208"/>
                <a:gd name="connsiteX12" fmla="*/ 2393950 w 5894917"/>
                <a:gd name="connsiteY12" fmla="*/ 1906058 h 2217208"/>
                <a:gd name="connsiteX13" fmla="*/ 2095500 w 5894917"/>
                <a:gd name="connsiteY13" fmla="*/ 1779058 h 2217208"/>
                <a:gd name="connsiteX14" fmla="*/ 1657350 w 5894917"/>
                <a:gd name="connsiteY14" fmla="*/ 1975908 h 2217208"/>
                <a:gd name="connsiteX15" fmla="*/ 1600200 w 5894917"/>
                <a:gd name="connsiteY15" fmla="*/ 1652058 h 2217208"/>
                <a:gd name="connsiteX16" fmla="*/ 1200150 w 5894917"/>
                <a:gd name="connsiteY16" fmla="*/ 1582208 h 2217208"/>
                <a:gd name="connsiteX17" fmla="*/ 876300 w 5894917"/>
                <a:gd name="connsiteY17" fmla="*/ 1493308 h 2217208"/>
                <a:gd name="connsiteX18" fmla="*/ 50800 w 5894917"/>
                <a:gd name="connsiteY18" fmla="*/ 1518708 h 2217208"/>
                <a:gd name="connsiteX19" fmla="*/ 463550 w 5894917"/>
                <a:gd name="connsiteY19" fmla="*/ 1125008 h 2217208"/>
                <a:gd name="connsiteX20" fmla="*/ 0 w 5894917"/>
                <a:gd name="connsiteY20" fmla="*/ 851958 h 2217208"/>
                <a:gd name="connsiteX21" fmla="*/ 723900 w 5894917"/>
                <a:gd name="connsiteY21" fmla="*/ 744008 h 2217208"/>
                <a:gd name="connsiteX22" fmla="*/ 425450 w 5894917"/>
                <a:gd name="connsiteY22" fmla="*/ 470958 h 2217208"/>
                <a:gd name="connsiteX23" fmla="*/ 882650 w 5894917"/>
                <a:gd name="connsiteY23" fmla="*/ 439208 h 2217208"/>
                <a:gd name="connsiteX24" fmla="*/ 939800 w 5894917"/>
                <a:gd name="connsiteY24" fmla="*/ 223308 h 2217208"/>
                <a:gd name="connsiteX25" fmla="*/ 1511300 w 5894917"/>
                <a:gd name="connsiteY25" fmla="*/ 350308 h 2217208"/>
                <a:gd name="connsiteX26" fmla="*/ 1765300 w 5894917"/>
                <a:gd name="connsiteY26" fmla="*/ 299508 h 2217208"/>
                <a:gd name="connsiteX27" fmla="*/ 2146300 w 5894917"/>
                <a:gd name="connsiteY27" fmla="*/ 299508 h 2217208"/>
                <a:gd name="connsiteX28" fmla="*/ 2368550 w 5894917"/>
                <a:gd name="connsiteY28" fmla="*/ 45508 h 2217208"/>
                <a:gd name="connsiteX29" fmla="*/ 2635250 w 5894917"/>
                <a:gd name="connsiteY29" fmla="*/ 172508 h 2217208"/>
                <a:gd name="connsiteX30" fmla="*/ 2889250 w 5894917"/>
                <a:gd name="connsiteY30" fmla="*/ 13758 h 2217208"/>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889250 w 5894917"/>
                <a:gd name="connsiteY0" fmla="*/ 13758 h 2235200"/>
                <a:gd name="connsiteX1" fmla="*/ 3409950 w 5894917"/>
                <a:gd name="connsiteY1" fmla="*/ 255058 h 2235200"/>
                <a:gd name="connsiteX2" fmla="*/ 4787900 w 5894917"/>
                <a:gd name="connsiteY2" fmla="*/ 147108 h 2235200"/>
                <a:gd name="connsiteX3" fmla="*/ 4800600 w 5894917"/>
                <a:gd name="connsiteY3" fmla="*/ 566208 h 2235200"/>
                <a:gd name="connsiteX4" fmla="*/ 5791200 w 5894917"/>
                <a:gd name="connsiteY4" fmla="*/ 877358 h 2235200"/>
                <a:gd name="connsiteX5" fmla="*/ 5422900 w 5894917"/>
                <a:gd name="connsiteY5" fmla="*/ 1188508 h 2235200"/>
                <a:gd name="connsiteX6" fmla="*/ 5645150 w 5894917"/>
                <a:gd name="connsiteY6" fmla="*/ 1525058 h 2235200"/>
                <a:gd name="connsiteX7" fmla="*/ 4629150 w 5894917"/>
                <a:gd name="connsiteY7" fmla="*/ 1525058 h 2235200"/>
                <a:gd name="connsiteX8" fmla="*/ 4184650 w 5894917"/>
                <a:gd name="connsiteY8" fmla="*/ 1671108 h 2235200"/>
                <a:gd name="connsiteX9" fmla="*/ 3854450 w 5894917"/>
                <a:gd name="connsiteY9" fmla="*/ 1823508 h 2235200"/>
                <a:gd name="connsiteX10" fmla="*/ 3771900 w 5894917"/>
                <a:gd name="connsiteY10" fmla="*/ 2217208 h 2235200"/>
                <a:gd name="connsiteX11" fmla="*/ 2844800 w 5894917"/>
                <a:gd name="connsiteY11" fmla="*/ 1715558 h 2235200"/>
                <a:gd name="connsiteX12" fmla="*/ 2393950 w 5894917"/>
                <a:gd name="connsiteY12" fmla="*/ 1906058 h 2235200"/>
                <a:gd name="connsiteX13" fmla="*/ 2095500 w 5894917"/>
                <a:gd name="connsiteY13" fmla="*/ 1779058 h 2235200"/>
                <a:gd name="connsiteX14" fmla="*/ 1657350 w 5894917"/>
                <a:gd name="connsiteY14" fmla="*/ 1975908 h 2235200"/>
                <a:gd name="connsiteX15" fmla="*/ 1600200 w 5894917"/>
                <a:gd name="connsiteY15" fmla="*/ 1652058 h 2235200"/>
                <a:gd name="connsiteX16" fmla="*/ 1200150 w 5894917"/>
                <a:gd name="connsiteY16" fmla="*/ 1582208 h 2235200"/>
                <a:gd name="connsiteX17" fmla="*/ 876300 w 5894917"/>
                <a:gd name="connsiteY17" fmla="*/ 1493308 h 2235200"/>
                <a:gd name="connsiteX18" fmla="*/ 50800 w 5894917"/>
                <a:gd name="connsiteY18" fmla="*/ 1518708 h 2235200"/>
                <a:gd name="connsiteX19" fmla="*/ 463550 w 5894917"/>
                <a:gd name="connsiteY19" fmla="*/ 1125008 h 2235200"/>
                <a:gd name="connsiteX20" fmla="*/ 0 w 5894917"/>
                <a:gd name="connsiteY20" fmla="*/ 851958 h 2235200"/>
                <a:gd name="connsiteX21" fmla="*/ 723900 w 5894917"/>
                <a:gd name="connsiteY21" fmla="*/ 744008 h 2235200"/>
                <a:gd name="connsiteX22" fmla="*/ 425450 w 5894917"/>
                <a:gd name="connsiteY22" fmla="*/ 470958 h 2235200"/>
                <a:gd name="connsiteX23" fmla="*/ 882650 w 5894917"/>
                <a:gd name="connsiteY23" fmla="*/ 439208 h 2235200"/>
                <a:gd name="connsiteX24" fmla="*/ 939800 w 5894917"/>
                <a:gd name="connsiteY24" fmla="*/ 223308 h 2235200"/>
                <a:gd name="connsiteX25" fmla="*/ 1511300 w 5894917"/>
                <a:gd name="connsiteY25" fmla="*/ 350308 h 2235200"/>
                <a:gd name="connsiteX26" fmla="*/ 1765300 w 5894917"/>
                <a:gd name="connsiteY26" fmla="*/ 299508 h 2235200"/>
                <a:gd name="connsiteX27" fmla="*/ 2146300 w 5894917"/>
                <a:gd name="connsiteY27" fmla="*/ 299508 h 2235200"/>
                <a:gd name="connsiteX28" fmla="*/ 2368550 w 5894917"/>
                <a:gd name="connsiteY28" fmla="*/ 45508 h 2235200"/>
                <a:gd name="connsiteX29" fmla="*/ 2635250 w 5894917"/>
                <a:gd name="connsiteY29" fmla="*/ 172508 h 2235200"/>
                <a:gd name="connsiteX30" fmla="*/ 2889250 w 5894917"/>
                <a:gd name="connsiteY30" fmla="*/ 13758 h 2235200"/>
                <a:gd name="connsiteX0" fmla="*/ 2932642 w 5938309"/>
                <a:gd name="connsiteY0" fmla="*/ 13758 h 2235200"/>
                <a:gd name="connsiteX1" fmla="*/ 3453342 w 5938309"/>
                <a:gd name="connsiteY1" fmla="*/ 255058 h 2235200"/>
                <a:gd name="connsiteX2" fmla="*/ 4831292 w 5938309"/>
                <a:gd name="connsiteY2" fmla="*/ 147108 h 2235200"/>
                <a:gd name="connsiteX3" fmla="*/ 4843992 w 5938309"/>
                <a:gd name="connsiteY3" fmla="*/ 566208 h 2235200"/>
                <a:gd name="connsiteX4" fmla="*/ 5834592 w 5938309"/>
                <a:gd name="connsiteY4" fmla="*/ 877358 h 2235200"/>
                <a:gd name="connsiteX5" fmla="*/ 5466292 w 5938309"/>
                <a:gd name="connsiteY5" fmla="*/ 1188508 h 2235200"/>
                <a:gd name="connsiteX6" fmla="*/ 5688542 w 5938309"/>
                <a:gd name="connsiteY6" fmla="*/ 1525058 h 2235200"/>
                <a:gd name="connsiteX7" fmla="*/ 4672542 w 5938309"/>
                <a:gd name="connsiteY7" fmla="*/ 1525058 h 2235200"/>
                <a:gd name="connsiteX8" fmla="*/ 4228042 w 5938309"/>
                <a:gd name="connsiteY8" fmla="*/ 1671108 h 2235200"/>
                <a:gd name="connsiteX9" fmla="*/ 3897842 w 5938309"/>
                <a:gd name="connsiteY9" fmla="*/ 1823508 h 2235200"/>
                <a:gd name="connsiteX10" fmla="*/ 3815292 w 5938309"/>
                <a:gd name="connsiteY10" fmla="*/ 2217208 h 2235200"/>
                <a:gd name="connsiteX11" fmla="*/ 2888192 w 5938309"/>
                <a:gd name="connsiteY11" fmla="*/ 1715558 h 2235200"/>
                <a:gd name="connsiteX12" fmla="*/ 2437342 w 5938309"/>
                <a:gd name="connsiteY12" fmla="*/ 1906058 h 2235200"/>
                <a:gd name="connsiteX13" fmla="*/ 2138892 w 5938309"/>
                <a:gd name="connsiteY13" fmla="*/ 1779058 h 2235200"/>
                <a:gd name="connsiteX14" fmla="*/ 1700742 w 5938309"/>
                <a:gd name="connsiteY14" fmla="*/ 1975908 h 2235200"/>
                <a:gd name="connsiteX15" fmla="*/ 1643592 w 5938309"/>
                <a:gd name="connsiteY15" fmla="*/ 1652058 h 2235200"/>
                <a:gd name="connsiteX16" fmla="*/ 1243542 w 5938309"/>
                <a:gd name="connsiteY16" fmla="*/ 1582208 h 2235200"/>
                <a:gd name="connsiteX17" fmla="*/ 919692 w 5938309"/>
                <a:gd name="connsiteY17" fmla="*/ 1493308 h 2235200"/>
                <a:gd name="connsiteX18" fmla="*/ 94192 w 5938309"/>
                <a:gd name="connsiteY18" fmla="*/ 1518708 h 2235200"/>
                <a:gd name="connsiteX19" fmla="*/ 506942 w 5938309"/>
                <a:gd name="connsiteY19" fmla="*/ 1125008 h 2235200"/>
                <a:gd name="connsiteX20" fmla="*/ 43392 w 5938309"/>
                <a:gd name="connsiteY20" fmla="*/ 851958 h 2235200"/>
                <a:gd name="connsiteX21" fmla="*/ 767292 w 5938309"/>
                <a:gd name="connsiteY21" fmla="*/ 744008 h 2235200"/>
                <a:gd name="connsiteX22" fmla="*/ 468842 w 5938309"/>
                <a:gd name="connsiteY22" fmla="*/ 470958 h 2235200"/>
                <a:gd name="connsiteX23" fmla="*/ 926042 w 5938309"/>
                <a:gd name="connsiteY23" fmla="*/ 439208 h 2235200"/>
                <a:gd name="connsiteX24" fmla="*/ 983192 w 5938309"/>
                <a:gd name="connsiteY24" fmla="*/ 223308 h 2235200"/>
                <a:gd name="connsiteX25" fmla="*/ 1554692 w 5938309"/>
                <a:gd name="connsiteY25" fmla="*/ 350308 h 2235200"/>
                <a:gd name="connsiteX26" fmla="*/ 1808692 w 5938309"/>
                <a:gd name="connsiteY26" fmla="*/ 299508 h 2235200"/>
                <a:gd name="connsiteX27" fmla="*/ 2189692 w 5938309"/>
                <a:gd name="connsiteY27" fmla="*/ 299508 h 2235200"/>
                <a:gd name="connsiteX28" fmla="*/ 2411942 w 5938309"/>
                <a:gd name="connsiteY28" fmla="*/ 45508 h 2235200"/>
                <a:gd name="connsiteX29" fmla="*/ 2678642 w 5938309"/>
                <a:gd name="connsiteY29" fmla="*/ 172508 h 2235200"/>
                <a:gd name="connsiteX30" fmla="*/ 2932642 w 5938309"/>
                <a:gd name="connsiteY30" fmla="*/ 13758 h 2235200"/>
                <a:gd name="connsiteX0" fmla="*/ 2932642 w 5938309"/>
                <a:gd name="connsiteY0" fmla="*/ 13758 h 2235200"/>
                <a:gd name="connsiteX1" fmla="*/ 3453342 w 5938309"/>
                <a:gd name="connsiteY1" fmla="*/ 255058 h 2235200"/>
                <a:gd name="connsiteX2" fmla="*/ 4831292 w 5938309"/>
                <a:gd name="connsiteY2" fmla="*/ 147108 h 2235200"/>
                <a:gd name="connsiteX3" fmla="*/ 4843992 w 5938309"/>
                <a:gd name="connsiteY3" fmla="*/ 566208 h 2235200"/>
                <a:gd name="connsiteX4" fmla="*/ 5834592 w 5938309"/>
                <a:gd name="connsiteY4" fmla="*/ 877358 h 2235200"/>
                <a:gd name="connsiteX5" fmla="*/ 5466292 w 5938309"/>
                <a:gd name="connsiteY5" fmla="*/ 1188508 h 2235200"/>
                <a:gd name="connsiteX6" fmla="*/ 5688542 w 5938309"/>
                <a:gd name="connsiteY6" fmla="*/ 1525058 h 2235200"/>
                <a:gd name="connsiteX7" fmla="*/ 4672542 w 5938309"/>
                <a:gd name="connsiteY7" fmla="*/ 1525058 h 2235200"/>
                <a:gd name="connsiteX8" fmla="*/ 4228042 w 5938309"/>
                <a:gd name="connsiteY8" fmla="*/ 1671108 h 2235200"/>
                <a:gd name="connsiteX9" fmla="*/ 3897842 w 5938309"/>
                <a:gd name="connsiteY9" fmla="*/ 1823508 h 2235200"/>
                <a:gd name="connsiteX10" fmla="*/ 3815292 w 5938309"/>
                <a:gd name="connsiteY10" fmla="*/ 2217208 h 2235200"/>
                <a:gd name="connsiteX11" fmla="*/ 2888192 w 5938309"/>
                <a:gd name="connsiteY11" fmla="*/ 1715558 h 2235200"/>
                <a:gd name="connsiteX12" fmla="*/ 2437342 w 5938309"/>
                <a:gd name="connsiteY12" fmla="*/ 1906058 h 2235200"/>
                <a:gd name="connsiteX13" fmla="*/ 2138892 w 5938309"/>
                <a:gd name="connsiteY13" fmla="*/ 1779058 h 2235200"/>
                <a:gd name="connsiteX14" fmla="*/ 1700742 w 5938309"/>
                <a:gd name="connsiteY14" fmla="*/ 1975908 h 2235200"/>
                <a:gd name="connsiteX15" fmla="*/ 1643592 w 5938309"/>
                <a:gd name="connsiteY15" fmla="*/ 1652058 h 2235200"/>
                <a:gd name="connsiteX16" fmla="*/ 1243542 w 5938309"/>
                <a:gd name="connsiteY16" fmla="*/ 1582208 h 2235200"/>
                <a:gd name="connsiteX17" fmla="*/ 919692 w 5938309"/>
                <a:gd name="connsiteY17" fmla="*/ 1493308 h 2235200"/>
                <a:gd name="connsiteX18" fmla="*/ 94192 w 5938309"/>
                <a:gd name="connsiteY18" fmla="*/ 1518708 h 2235200"/>
                <a:gd name="connsiteX19" fmla="*/ 506942 w 5938309"/>
                <a:gd name="connsiteY19" fmla="*/ 1125008 h 2235200"/>
                <a:gd name="connsiteX20" fmla="*/ 43392 w 5938309"/>
                <a:gd name="connsiteY20" fmla="*/ 851958 h 2235200"/>
                <a:gd name="connsiteX21" fmla="*/ 767292 w 5938309"/>
                <a:gd name="connsiteY21" fmla="*/ 744008 h 2235200"/>
                <a:gd name="connsiteX22" fmla="*/ 468842 w 5938309"/>
                <a:gd name="connsiteY22" fmla="*/ 470958 h 2235200"/>
                <a:gd name="connsiteX23" fmla="*/ 926042 w 5938309"/>
                <a:gd name="connsiteY23" fmla="*/ 439208 h 2235200"/>
                <a:gd name="connsiteX24" fmla="*/ 983192 w 5938309"/>
                <a:gd name="connsiteY24" fmla="*/ 223308 h 2235200"/>
                <a:gd name="connsiteX25" fmla="*/ 1554692 w 5938309"/>
                <a:gd name="connsiteY25" fmla="*/ 350308 h 2235200"/>
                <a:gd name="connsiteX26" fmla="*/ 1808692 w 5938309"/>
                <a:gd name="connsiteY26" fmla="*/ 299508 h 2235200"/>
                <a:gd name="connsiteX27" fmla="*/ 2189692 w 5938309"/>
                <a:gd name="connsiteY27" fmla="*/ 299508 h 2235200"/>
                <a:gd name="connsiteX28" fmla="*/ 2411942 w 5938309"/>
                <a:gd name="connsiteY28" fmla="*/ 45508 h 2235200"/>
                <a:gd name="connsiteX29" fmla="*/ 2678642 w 5938309"/>
                <a:gd name="connsiteY29" fmla="*/ 172508 h 2235200"/>
                <a:gd name="connsiteX30" fmla="*/ 2932642 w 5938309"/>
                <a:gd name="connsiteY30" fmla="*/ 13758 h 2235200"/>
                <a:gd name="connsiteX0" fmla="*/ 2932642 w 5938309"/>
                <a:gd name="connsiteY0" fmla="*/ 13758 h 2235200"/>
                <a:gd name="connsiteX1" fmla="*/ 3453342 w 5938309"/>
                <a:gd name="connsiteY1" fmla="*/ 255058 h 2235200"/>
                <a:gd name="connsiteX2" fmla="*/ 4831292 w 5938309"/>
                <a:gd name="connsiteY2" fmla="*/ 147108 h 2235200"/>
                <a:gd name="connsiteX3" fmla="*/ 4843992 w 5938309"/>
                <a:gd name="connsiteY3" fmla="*/ 566208 h 2235200"/>
                <a:gd name="connsiteX4" fmla="*/ 5834592 w 5938309"/>
                <a:gd name="connsiteY4" fmla="*/ 877358 h 2235200"/>
                <a:gd name="connsiteX5" fmla="*/ 5466292 w 5938309"/>
                <a:gd name="connsiteY5" fmla="*/ 1188508 h 2235200"/>
                <a:gd name="connsiteX6" fmla="*/ 5688542 w 5938309"/>
                <a:gd name="connsiteY6" fmla="*/ 1525058 h 2235200"/>
                <a:gd name="connsiteX7" fmla="*/ 4672542 w 5938309"/>
                <a:gd name="connsiteY7" fmla="*/ 1525058 h 2235200"/>
                <a:gd name="connsiteX8" fmla="*/ 4228042 w 5938309"/>
                <a:gd name="connsiteY8" fmla="*/ 1671108 h 2235200"/>
                <a:gd name="connsiteX9" fmla="*/ 3897842 w 5938309"/>
                <a:gd name="connsiteY9" fmla="*/ 1823508 h 2235200"/>
                <a:gd name="connsiteX10" fmla="*/ 3815292 w 5938309"/>
                <a:gd name="connsiteY10" fmla="*/ 2217208 h 2235200"/>
                <a:gd name="connsiteX11" fmla="*/ 2888192 w 5938309"/>
                <a:gd name="connsiteY11" fmla="*/ 1715558 h 2235200"/>
                <a:gd name="connsiteX12" fmla="*/ 2437342 w 5938309"/>
                <a:gd name="connsiteY12" fmla="*/ 1906058 h 2235200"/>
                <a:gd name="connsiteX13" fmla="*/ 2138892 w 5938309"/>
                <a:gd name="connsiteY13" fmla="*/ 1779058 h 2235200"/>
                <a:gd name="connsiteX14" fmla="*/ 1700742 w 5938309"/>
                <a:gd name="connsiteY14" fmla="*/ 1975908 h 2235200"/>
                <a:gd name="connsiteX15" fmla="*/ 1643592 w 5938309"/>
                <a:gd name="connsiteY15" fmla="*/ 1652058 h 2235200"/>
                <a:gd name="connsiteX16" fmla="*/ 1243542 w 5938309"/>
                <a:gd name="connsiteY16" fmla="*/ 1582208 h 2235200"/>
                <a:gd name="connsiteX17" fmla="*/ 919692 w 5938309"/>
                <a:gd name="connsiteY17" fmla="*/ 1493308 h 2235200"/>
                <a:gd name="connsiteX18" fmla="*/ 94192 w 5938309"/>
                <a:gd name="connsiteY18" fmla="*/ 1518708 h 2235200"/>
                <a:gd name="connsiteX19" fmla="*/ 506942 w 5938309"/>
                <a:gd name="connsiteY19" fmla="*/ 1125008 h 2235200"/>
                <a:gd name="connsiteX20" fmla="*/ 43392 w 5938309"/>
                <a:gd name="connsiteY20" fmla="*/ 851958 h 2235200"/>
                <a:gd name="connsiteX21" fmla="*/ 767292 w 5938309"/>
                <a:gd name="connsiteY21" fmla="*/ 744008 h 2235200"/>
                <a:gd name="connsiteX22" fmla="*/ 468842 w 5938309"/>
                <a:gd name="connsiteY22" fmla="*/ 470958 h 2235200"/>
                <a:gd name="connsiteX23" fmla="*/ 926042 w 5938309"/>
                <a:gd name="connsiteY23" fmla="*/ 439208 h 2235200"/>
                <a:gd name="connsiteX24" fmla="*/ 983192 w 5938309"/>
                <a:gd name="connsiteY24" fmla="*/ 223308 h 2235200"/>
                <a:gd name="connsiteX25" fmla="*/ 1554692 w 5938309"/>
                <a:gd name="connsiteY25" fmla="*/ 350308 h 2235200"/>
                <a:gd name="connsiteX26" fmla="*/ 1808692 w 5938309"/>
                <a:gd name="connsiteY26" fmla="*/ 299508 h 2235200"/>
                <a:gd name="connsiteX27" fmla="*/ 2189692 w 5938309"/>
                <a:gd name="connsiteY27" fmla="*/ 299508 h 2235200"/>
                <a:gd name="connsiteX28" fmla="*/ 2411942 w 5938309"/>
                <a:gd name="connsiteY28" fmla="*/ 45508 h 2235200"/>
                <a:gd name="connsiteX29" fmla="*/ 2678642 w 5938309"/>
                <a:gd name="connsiteY29" fmla="*/ 172508 h 2235200"/>
                <a:gd name="connsiteX30" fmla="*/ 2932642 w 5938309"/>
                <a:gd name="connsiteY30" fmla="*/ 13758 h 2235200"/>
                <a:gd name="connsiteX0" fmla="*/ 2773892 w 5938309"/>
                <a:gd name="connsiteY0" fmla="*/ 211667 h 2210859"/>
                <a:gd name="connsiteX1" fmla="*/ 3453342 w 5938309"/>
                <a:gd name="connsiteY1" fmla="*/ 230717 h 2210859"/>
                <a:gd name="connsiteX2" fmla="*/ 4831292 w 5938309"/>
                <a:gd name="connsiteY2" fmla="*/ 122767 h 2210859"/>
                <a:gd name="connsiteX3" fmla="*/ 4843992 w 5938309"/>
                <a:gd name="connsiteY3" fmla="*/ 541867 h 2210859"/>
                <a:gd name="connsiteX4" fmla="*/ 5834592 w 5938309"/>
                <a:gd name="connsiteY4" fmla="*/ 853017 h 2210859"/>
                <a:gd name="connsiteX5" fmla="*/ 5466292 w 5938309"/>
                <a:gd name="connsiteY5" fmla="*/ 1164167 h 2210859"/>
                <a:gd name="connsiteX6" fmla="*/ 5688542 w 5938309"/>
                <a:gd name="connsiteY6" fmla="*/ 1500717 h 2210859"/>
                <a:gd name="connsiteX7" fmla="*/ 4672542 w 5938309"/>
                <a:gd name="connsiteY7" fmla="*/ 1500717 h 2210859"/>
                <a:gd name="connsiteX8" fmla="*/ 4228042 w 5938309"/>
                <a:gd name="connsiteY8" fmla="*/ 1646767 h 2210859"/>
                <a:gd name="connsiteX9" fmla="*/ 3897842 w 5938309"/>
                <a:gd name="connsiteY9" fmla="*/ 1799167 h 2210859"/>
                <a:gd name="connsiteX10" fmla="*/ 3815292 w 5938309"/>
                <a:gd name="connsiteY10" fmla="*/ 2192867 h 2210859"/>
                <a:gd name="connsiteX11" fmla="*/ 2888192 w 5938309"/>
                <a:gd name="connsiteY11" fmla="*/ 1691217 h 2210859"/>
                <a:gd name="connsiteX12" fmla="*/ 2437342 w 5938309"/>
                <a:gd name="connsiteY12" fmla="*/ 1881717 h 2210859"/>
                <a:gd name="connsiteX13" fmla="*/ 2138892 w 5938309"/>
                <a:gd name="connsiteY13" fmla="*/ 1754717 h 2210859"/>
                <a:gd name="connsiteX14" fmla="*/ 1700742 w 5938309"/>
                <a:gd name="connsiteY14" fmla="*/ 1951567 h 2210859"/>
                <a:gd name="connsiteX15" fmla="*/ 1643592 w 5938309"/>
                <a:gd name="connsiteY15" fmla="*/ 1627717 h 2210859"/>
                <a:gd name="connsiteX16" fmla="*/ 1243542 w 5938309"/>
                <a:gd name="connsiteY16" fmla="*/ 1557867 h 2210859"/>
                <a:gd name="connsiteX17" fmla="*/ 919692 w 5938309"/>
                <a:gd name="connsiteY17" fmla="*/ 1468967 h 2210859"/>
                <a:gd name="connsiteX18" fmla="*/ 94192 w 5938309"/>
                <a:gd name="connsiteY18" fmla="*/ 1494367 h 2210859"/>
                <a:gd name="connsiteX19" fmla="*/ 506942 w 5938309"/>
                <a:gd name="connsiteY19" fmla="*/ 1100667 h 2210859"/>
                <a:gd name="connsiteX20" fmla="*/ 43392 w 5938309"/>
                <a:gd name="connsiteY20" fmla="*/ 827617 h 2210859"/>
                <a:gd name="connsiteX21" fmla="*/ 767292 w 5938309"/>
                <a:gd name="connsiteY21" fmla="*/ 719667 h 2210859"/>
                <a:gd name="connsiteX22" fmla="*/ 468842 w 5938309"/>
                <a:gd name="connsiteY22" fmla="*/ 446617 h 2210859"/>
                <a:gd name="connsiteX23" fmla="*/ 926042 w 5938309"/>
                <a:gd name="connsiteY23" fmla="*/ 414867 h 2210859"/>
                <a:gd name="connsiteX24" fmla="*/ 983192 w 5938309"/>
                <a:gd name="connsiteY24" fmla="*/ 198967 h 2210859"/>
                <a:gd name="connsiteX25" fmla="*/ 1554692 w 5938309"/>
                <a:gd name="connsiteY25" fmla="*/ 325967 h 2210859"/>
                <a:gd name="connsiteX26" fmla="*/ 1808692 w 5938309"/>
                <a:gd name="connsiteY26" fmla="*/ 275167 h 2210859"/>
                <a:gd name="connsiteX27" fmla="*/ 2189692 w 5938309"/>
                <a:gd name="connsiteY27" fmla="*/ 275167 h 2210859"/>
                <a:gd name="connsiteX28" fmla="*/ 2411942 w 5938309"/>
                <a:gd name="connsiteY28" fmla="*/ 21167 h 2210859"/>
                <a:gd name="connsiteX29" fmla="*/ 2678642 w 5938309"/>
                <a:gd name="connsiteY29" fmla="*/ 148167 h 2210859"/>
                <a:gd name="connsiteX30" fmla="*/ 2773892 w 5938309"/>
                <a:gd name="connsiteY30" fmla="*/ 211667 h 2210859"/>
                <a:gd name="connsiteX0" fmla="*/ 2773892 w 5938309"/>
                <a:gd name="connsiteY0" fmla="*/ 200025 h 2199217"/>
                <a:gd name="connsiteX1" fmla="*/ 3453342 w 5938309"/>
                <a:gd name="connsiteY1" fmla="*/ 219075 h 2199217"/>
                <a:gd name="connsiteX2" fmla="*/ 4831292 w 5938309"/>
                <a:gd name="connsiteY2" fmla="*/ 111125 h 2199217"/>
                <a:gd name="connsiteX3" fmla="*/ 4843992 w 5938309"/>
                <a:gd name="connsiteY3" fmla="*/ 530225 h 2199217"/>
                <a:gd name="connsiteX4" fmla="*/ 5834592 w 5938309"/>
                <a:gd name="connsiteY4" fmla="*/ 841375 h 2199217"/>
                <a:gd name="connsiteX5" fmla="*/ 5466292 w 5938309"/>
                <a:gd name="connsiteY5" fmla="*/ 1152525 h 2199217"/>
                <a:gd name="connsiteX6" fmla="*/ 5688542 w 5938309"/>
                <a:gd name="connsiteY6" fmla="*/ 1489075 h 2199217"/>
                <a:gd name="connsiteX7" fmla="*/ 4672542 w 5938309"/>
                <a:gd name="connsiteY7" fmla="*/ 1489075 h 2199217"/>
                <a:gd name="connsiteX8" fmla="*/ 4228042 w 5938309"/>
                <a:gd name="connsiteY8" fmla="*/ 1635125 h 2199217"/>
                <a:gd name="connsiteX9" fmla="*/ 3897842 w 5938309"/>
                <a:gd name="connsiteY9" fmla="*/ 1787525 h 2199217"/>
                <a:gd name="connsiteX10" fmla="*/ 3815292 w 5938309"/>
                <a:gd name="connsiteY10" fmla="*/ 2181225 h 2199217"/>
                <a:gd name="connsiteX11" fmla="*/ 2888192 w 5938309"/>
                <a:gd name="connsiteY11" fmla="*/ 1679575 h 2199217"/>
                <a:gd name="connsiteX12" fmla="*/ 2437342 w 5938309"/>
                <a:gd name="connsiteY12" fmla="*/ 1870075 h 2199217"/>
                <a:gd name="connsiteX13" fmla="*/ 2138892 w 5938309"/>
                <a:gd name="connsiteY13" fmla="*/ 1743075 h 2199217"/>
                <a:gd name="connsiteX14" fmla="*/ 1700742 w 5938309"/>
                <a:gd name="connsiteY14" fmla="*/ 1939925 h 2199217"/>
                <a:gd name="connsiteX15" fmla="*/ 1643592 w 5938309"/>
                <a:gd name="connsiteY15" fmla="*/ 1616075 h 2199217"/>
                <a:gd name="connsiteX16" fmla="*/ 1243542 w 5938309"/>
                <a:gd name="connsiteY16" fmla="*/ 1546225 h 2199217"/>
                <a:gd name="connsiteX17" fmla="*/ 919692 w 5938309"/>
                <a:gd name="connsiteY17" fmla="*/ 1457325 h 2199217"/>
                <a:gd name="connsiteX18" fmla="*/ 94192 w 5938309"/>
                <a:gd name="connsiteY18" fmla="*/ 1482725 h 2199217"/>
                <a:gd name="connsiteX19" fmla="*/ 506942 w 5938309"/>
                <a:gd name="connsiteY19" fmla="*/ 1089025 h 2199217"/>
                <a:gd name="connsiteX20" fmla="*/ 43392 w 5938309"/>
                <a:gd name="connsiteY20" fmla="*/ 815975 h 2199217"/>
                <a:gd name="connsiteX21" fmla="*/ 767292 w 5938309"/>
                <a:gd name="connsiteY21" fmla="*/ 708025 h 2199217"/>
                <a:gd name="connsiteX22" fmla="*/ 468842 w 5938309"/>
                <a:gd name="connsiteY22" fmla="*/ 434975 h 2199217"/>
                <a:gd name="connsiteX23" fmla="*/ 926042 w 5938309"/>
                <a:gd name="connsiteY23" fmla="*/ 403225 h 2199217"/>
                <a:gd name="connsiteX24" fmla="*/ 983192 w 5938309"/>
                <a:gd name="connsiteY24" fmla="*/ 187325 h 2199217"/>
                <a:gd name="connsiteX25" fmla="*/ 1554692 w 5938309"/>
                <a:gd name="connsiteY25" fmla="*/ 314325 h 2199217"/>
                <a:gd name="connsiteX26" fmla="*/ 1808692 w 5938309"/>
                <a:gd name="connsiteY26" fmla="*/ 263525 h 2199217"/>
                <a:gd name="connsiteX27" fmla="*/ 2189692 w 5938309"/>
                <a:gd name="connsiteY27" fmla="*/ 263525 h 2199217"/>
                <a:gd name="connsiteX28" fmla="*/ 2411942 w 5938309"/>
                <a:gd name="connsiteY28" fmla="*/ 9525 h 2199217"/>
                <a:gd name="connsiteX29" fmla="*/ 2564342 w 5938309"/>
                <a:gd name="connsiteY29" fmla="*/ 206375 h 2199217"/>
                <a:gd name="connsiteX30" fmla="*/ 2773892 w 5938309"/>
                <a:gd name="connsiteY30" fmla="*/ 200025 h 2199217"/>
                <a:gd name="connsiteX0" fmla="*/ 2773892 w 5938309"/>
                <a:gd name="connsiteY0" fmla="*/ 200025 h 2199217"/>
                <a:gd name="connsiteX1" fmla="*/ 3453342 w 5938309"/>
                <a:gd name="connsiteY1" fmla="*/ 219075 h 2199217"/>
                <a:gd name="connsiteX2" fmla="*/ 4291542 w 5938309"/>
                <a:gd name="connsiteY2" fmla="*/ 231775 h 2199217"/>
                <a:gd name="connsiteX3" fmla="*/ 4843992 w 5938309"/>
                <a:gd name="connsiteY3" fmla="*/ 530225 h 2199217"/>
                <a:gd name="connsiteX4" fmla="*/ 5834592 w 5938309"/>
                <a:gd name="connsiteY4" fmla="*/ 841375 h 2199217"/>
                <a:gd name="connsiteX5" fmla="*/ 5466292 w 5938309"/>
                <a:gd name="connsiteY5" fmla="*/ 1152525 h 2199217"/>
                <a:gd name="connsiteX6" fmla="*/ 5688542 w 5938309"/>
                <a:gd name="connsiteY6" fmla="*/ 1489075 h 2199217"/>
                <a:gd name="connsiteX7" fmla="*/ 4672542 w 5938309"/>
                <a:gd name="connsiteY7" fmla="*/ 1489075 h 2199217"/>
                <a:gd name="connsiteX8" fmla="*/ 4228042 w 5938309"/>
                <a:gd name="connsiteY8" fmla="*/ 1635125 h 2199217"/>
                <a:gd name="connsiteX9" fmla="*/ 3897842 w 5938309"/>
                <a:gd name="connsiteY9" fmla="*/ 1787525 h 2199217"/>
                <a:gd name="connsiteX10" fmla="*/ 3815292 w 5938309"/>
                <a:gd name="connsiteY10" fmla="*/ 2181225 h 2199217"/>
                <a:gd name="connsiteX11" fmla="*/ 2888192 w 5938309"/>
                <a:gd name="connsiteY11" fmla="*/ 1679575 h 2199217"/>
                <a:gd name="connsiteX12" fmla="*/ 2437342 w 5938309"/>
                <a:gd name="connsiteY12" fmla="*/ 1870075 h 2199217"/>
                <a:gd name="connsiteX13" fmla="*/ 2138892 w 5938309"/>
                <a:gd name="connsiteY13" fmla="*/ 1743075 h 2199217"/>
                <a:gd name="connsiteX14" fmla="*/ 1700742 w 5938309"/>
                <a:gd name="connsiteY14" fmla="*/ 1939925 h 2199217"/>
                <a:gd name="connsiteX15" fmla="*/ 1643592 w 5938309"/>
                <a:gd name="connsiteY15" fmla="*/ 1616075 h 2199217"/>
                <a:gd name="connsiteX16" fmla="*/ 1243542 w 5938309"/>
                <a:gd name="connsiteY16" fmla="*/ 1546225 h 2199217"/>
                <a:gd name="connsiteX17" fmla="*/ 919692 w 5938309"/>
                <a:gd name="connsiteY17" fmla="*/ 1457325 h 2199217"/>
                <a:gd name="connsiteX18" fmla="*/ 94192 w 5938309"/>
                <a:gd name="connsiteY18" fmla="*/ 1482725 h 2199217"/>
                <a:gd name="connsiteX19" fmla="*/ 506942 w 5938309"/>
                <a:gd name="connsiteY19" fmla="*/ 1089025 h 2199217"/>
                <a:gd name="connsiteX20" fmla="*/ 43392 w 5938309"/>
                <a:gd name="connsiteY20" fmla="*/ 815975 h 2199217"/>
                <a:gd name="connsiteX21" fmla="*/ 767292 w 5938309"/>
                <a:gd name="connsiteY21" fmla="*/ 708025 h 2199217"/>
                <a:gd name="connsiteX22" fmla="*/ 468842 w 5938309"/>
                <a:gd name="connsiteY22" fmla="*/ 434975 h 2199217"/>
                <a:gd name="connsiteX23" fmla="*/ 926042 w 5938309"/>
                <a:gd name="connsiteY23" fmla="*/ 403225 h 2199217"/>
                <a:gd name="connsiteX24" fmla="*/ 983192 w 5938309"/>
                <a:gd name="connsiteY24" fmla="*/ 187325 h 2199217"/>
                <a:gd name="connsiteX25" fmla="*/ 1554692 w 5938309"/>
                <a:gd name="connsiteY25" fmla="*/ 314325 h 2199217"/>
                <a:gd name="connsiteX26" fmla="*/ 1808692 w 5938309"/>
                <a:gd name="connsiteY26" fmla="*/ 263525 h 2199217"/>
                <a:gd name="connsiteX27" fmla="*/ 2189692 w 5938309"/>
                <a:gd name="connsiteY27" fmla="*/ 263525 h 2199217"/>
                <a:gd name="connsiteX28" fmla="*/ 2411942 w 5938309"/>
                <a:gd name="connsiteY28" fmla="*/ 9525 h 2199217"/>
                <a:gd name="connsiteX29" fmla="*/ 2564342 w 5938309"/>
                <a:gd name="connsiteY29" fmla="*/ 206375 h 2199217"/>
                <a:gd name="connsiteX30" fmla="*/ 2773892 w 5938309"/>
                <a:gd name="connsiteY30" fmla="*/ 200025 h 2199217"/>
                <a:gd name="connsiteX0" fmla="*/ 2773892 w 5938309"/>
                <a:gd name="connsiteY0" fmla="*/ 200025 h 1970617"/>
                <a:gd name="connsiteX1" fmla="*/ 3453342 w 5938309"/>
                <a:gd name="connsiteY1" fmla="*/ 219075 h 1970617"/>
                <a:gd name="connsiteX2" fmla="*/ 4291542 w 5938309"/>
                <a:gd name="connsiteY2" fmla="*/ 231775 h 1970617"/>
                <a:gd name="connsiteX3" fmla="*/ 4843992 w 5938309"/>
                <a:gd name="connsiteY3" fmla="*/ 530225 h 1970617"/>
                <a:gd name="connsiteX4" fmla="*/ 5834592 w 5938309"/>
                <a:gd name="connsiteY4" fmla="*/ 841375 h 1970617"/>
                <a:gd name="connsiteX5" fmla="*/ 5466292 w 5938309"/>
                <a:gd name="connsiteY5" fmla="*/ 1152525 h 1970617"/>
                <a:gd name="connsiteX6" fmla="*/ 5688542 w 5938309"/>
                <a:gd name="connsiteY6" fmla="*/ 1489075 h 1970617"/>
                <a:gd name="connsiteX7" fmla="*/ 4672542 w 5938309"/>
                <a:gd name="connsiteY7" fmla="*/ 1489075 h 1970617"/>
                <a:gd name="connsiteX8" fmla="*/ 4228042 w 5938309"/>
                <a:gd name="connsiteY8" fmla="*/ 1635125 h 1970617"/>
                <a:gd name="connsiteX9" fmla="*/ 3897842 w 5938309"/>
                <a:gd name="connsiteY9" fmla="*/ 1787525 h 1970617"/>
                <a:gd name="connsiteX10" fmla="*/ 3624792 w 5938309"/>
                <a:gd name="connsiteY10" fmla="*/ 1952625 h 1970617"/>
                <a:gd name="connsiteX11" fmla="*/ 2888192 w 5938309"/>
                <a:gd name="connsiteY11" fmla="*/ 1679575 h 1970617"/>
                <a:gd name="connsiteX12" fmla="*/ 2437342 w 5938309"/>
                <a:gd name="connsiteY12" fmla="*/ 1870075 h 1970617"/>
                <a:gd name="connsiteX13" fmla="*/ 2138892 w 5938309"/>
                <a:gd name="connsiteY13" fmla="*/ 1743075 h 1970617"/>
                <a:gd name="connsiteX14" fmla="*/ 1700742 w 5938309"/>
                <a:gd name="connsiteY14" fmla="*/ 1939925 h 1970617"/>
                <a:gd name="connsiteX15" fmla="*/ 1643592 w 5938309"/>
                <a:gd name="connsiteY15" fmla="*/ 1616075 h 1970617"/>
                <a:gd name="connsiteX16" fmla="*/ 1243542 w 5938309"/>
                <a:gd name="connsiteY16" fmla="*/ 1546225 h 1970617"/>
                <a:gd name="connsiteX17" fmla="*/ 919692 w 5938309"/>
                <a:gd name="connsiteY17" fmla="*/ 1457325 h 1970617"/>
                <a:gd name="connsiteX18" fmla="*/ 94192 w 5938309"/>
                <a:gd name="connsiteY18" fmla="*/ 1482725 h 1970617"/>
                <a:gd name="connsiteX19" fmla="*/ 506942 w 5938309"/>
                <a:gd name="connsiteY19" fmla="*/ 1089025 h 1970617"/>
                <a:gd name="connsiteX20" fmla="*/ 43392 w 5938309"/>
                <a:gd name="connsiteY20" fmla="*/ 815975 h 1970617"/>
                <a:gd name="connsiteX21" fmla="*/ 767292 w 5938309"/>
                <a:gd name="connsiteY21" fmla="*/ 708025 h 1970617"/>
                <a:gd name="connsiteX22" fmla="*/ 468842 w 5938309"/>
                <a:gd name="connsiteY22" fmla="*/ 434975 h 1970617"/>
                <a:gd name="connsiteX23" fmla="*/ 926042 w 5938309"/>
                <a:gd name="connsiteY23" fmla="*/ 403225 h 1970617"/>
                <a:gd name="connsiteX24" fmla="*/ 983192 w 5938309"/>
                <a:gd name="connsiteY24" fmla="*/ 187325 h 1970617"/>
                <a:gd name="connsiteX25" fmla="*/ 1554692 w 5938309"/>
                <a:gd name="connsiteY25" fmla="*/ 314325 h 1970617"/>
                <a:gd name="connsiteX26" fmla="*/ 1808692 w 5938309"/>
                <a:gd name="connsiteY26" fmla="*/ 263525 h 1970617"/>
                <a:gd name="connsiteX27" fmla="*/ 2189692 w 5938309"/>
                <a:gd name="connsiteY27" fmla="*/ 263525 h 1970617"/>
                <a:gd name="connsiteX28" fmla="*/ 2411942 w 5938309"/>
                <a:gd name="connsiteY28" fmla="*/ 9525 h 1970617"/>
                <a:gd name="connsiteX29" fmla="*/ 2564342 w 5938309"/>
                <a:gd name="connsiteY29" fmla="*/ 206375 h 1970617"/>
                <a:gd name="connsiteX30" fmla="*/ 2773892 w 5938309"/>
                <a:gd name="connsiteY30" fmla="*/ 200025 h 1970617"/>
                <a:gd name="connsiteX0" fmla="*/ 2748492 w 5912909"/>
                <a:gd name="connsiteY0" fmla="*/ 200025 h 1970617"/>
                <a:gd name="connsiteX1" fmla="*/ 3427942 w 5912909"/>
                <a:gd name="connsiteY1" fmla="*/ 219075 h 1970617"/>
                <a:gd name="connsiteX2" fmla="*/ 4266142 w 5912909"/>
                <a:gd name="connsiteY2" fmla="*/ 231775 h 1970617"/>
                <a:gd name="connsiteX3" fmla="*/ 4818592 w 5912909"/>
                <a:gd name="connsiteY3" fmla="*/ 530225 h 1970617"/>
                <a:gd name="connsiteX4" fmla="*/ 5809192 w 5912909"/>
                <a:gd name="connsiteY4" fmla="*/ 841375 h 1970617"/>
                <a:gd name="connsiteX5" fmla="*/ 5440892 w 5912909"/>
                <a:gd name="connsiteY5" fmla="*/ 1152525 h 1970617"/>
                <a:gd name="connsiteX6" fmla="*/ 5663142 w 5912909"/>
                <a:gd name="connsiteY6" fmla="*/ 1489075 h 1970617"/>
                <a:gd name="connsiteX7" fmla="*/ 4647142 w 5912909"/>
                <a:gd name="connsiteY7" fmla="*/ 1489075 h 1970617"/>
                <a:gd name="connsiteX8" fmla="*/ 4202642 w 5912909"/>
                <a:gd name="connsiteY8" fmla="*/ 1635125 h 1970617"/>
                <a:gd name="connsiteX9" fmla="*/ 3872442 w 5912909"/>
                <a:gd name="connsiteY9" fmla="*/ 1787525 h 1970617"/>
                <a:gd name="connsiteX10" fmla="*/ 3599392 w 5912909"/>
                <a:gd name="connsiteY10" fmla="*/ 1952625 h 1970617"/>
                <a:gd name="connsiteX11" fmla="*/ 2862792 w 5912909"/>
                <a:gd name="connsiteY11" fmla="*/ 1679575 h 1970617"/>
                <a:gd name="connsiteX12" fmla="*/ 2411942 w 5912909"/>
                <a:gd name="connsiteY12" fmla="*/ 1870075 h 1970617"/>
                <a:gd name="connsiteX13" fmla="*/ 2113492 w 5912909"/>
                <a:gd name="connsiteY13" fmla="*/ 1743075 h 1970617"/>
                <a:gd name="connsiteX14" fmla="*/ 1675342 w 5912909"/>
                <a:gd name="connsiteY14" fmla="*/ 1939925 h 1970617"/>
                <a:gd name="connsiteX15" fmla="*/ 1618192 w 5912909"/>
                <a:gd name="connsiteY15" fmla="*/ 1616075 h 1970617"/>
                <a:gd name="connsiteX16" fmla="*/ 1218142 w 5912909"/>
                <a:gd name="connsiteY16" fmla="*/ 1546225 h 1970617"/>
                <a:gd name="connsiteX17" fmla="*/ 894292 w 5912909"/>
                <a:gd name="connsiteY17" fmla="*/ 1457325 h 1970617"/>
                <a:gd name="connsiteX18" fmla="*/ 68792 w 5912909"/>
                <a:gd name="connsiteY18" fmla="*/ 1482725 h 1970617"/>
                <a:gd name="connsiteX19" fmla="*/ 481542 w 5912909"/>
                <a:gd name="connsiteY19" fmla="*/ 1089025 h 1970617"/>
                <a:gd name="connsiteX20" fmla="*/ 405342 w 5912909"/>
                <a:gd name="connsiteY20" fmla="*/ 854075 h 1970617"/>
                <a:gd name="connsiteX21" fmla="*/ 741892 w 5912909"/>
                <a:gd name="connsiteY21" fmla="*/ 708025 h 1970617"/>
                <a:gd name="connsiteX22" fmla="*/ 443442 w 5912909"/>
                <a:gd name="connsiteY22" fmla="*/ 434975 h 1970617"/>
                <a:gd name="connsiteX23" fmla="*/ 900642 w 5912909"/>
                <a:gd name="connsiteY23" fmla="*/ 403225 h 1970617"/>
                <a:gd name="connsiteX24" fmla="*/ 957792 w 5912909"/>
                <a:gd name="connsiteY24" fmla="*/ 187325 h 1970617"/>
                <a:gd name="connsiteX25" fmla="*/ 1529292 w 5912909"/>
                <a:gd name="connsiteY25" fmla="*/ 314325 h 1970617"/>
                <a:gd name="connsiteX26" fmla="*/ 1783292 w 5912909"/>
                <a:gd name="connsiteY26" fmla="*/ 263525 h 1970617"/>
                <a:gd name="connsiteX27" fmla="*/ 2164292 w 5912909"/>
                <a:gd name="connsiteY27" fmla="*/ 263525 h 1970617"/>
                <a:gd name="connsiteX28" fmla="*/ 2386542 w 5912909"/>
                <a:gd name="connsiteY28" fmla="*/ 9525 h 1970617"/>
                <a:gd name="connsiteX29" fmla="*/ 2538942 w 5912909"/>
                <a:gd name="connsiteY29" fmla="*/ 206375 h 1970617"/>
                <a:gd name="connsiteX30" fmla="*/ 2748492 w 5912909"/>
                <a:gd name="connsiteY30" fmla="*/ 200025 h 1970617"/>
                <a:gd name="connsiteX0" fmla="*/ 2748492 w 5912909"/>
                <a:gd name="connsiteY0" fmla="*/ 200025 h 1970617"/>
                <a:gd name="connsiteX1" fmla="*/ 3427942 w 5912909"/>
                <a:gd name="connsiteY1" fmla="*/ 219075 h 1970617"/>
                <a:gd name="connsiteX2" fmla="*/ 4266142 w 5912909"/>
                <a:gd name="connsiteY2" fmla="*/ 231775 h 1970617"/>
                <a:gd name="connsiteX3" fmla="*/ 4818592 w 5912909"/>
                <a:gd name="connsiteY3" fmla="*/ 530225 h 1970617"/>
                <a:gd name="connsiteX4" fmla="*/ 5809192 w 5912909"/>
                <a:gd name="connsiteY4" fmla="*/ 841375 h 1970617"/>
                <a:gd name="connsiteX5" fmla="*/ 5440892 w 5912909"/>
                <a:gd name="connsiteY5" fmla="*/ 1152525 h 1970617"/>
                <a:gd name="connsiteX6" fmla="*/ 5663142 w 5912909"/>
                <a:gd name="connsiteY6" fmla="*/ 1489075 h 1970617"/>
                <a:gd name="connsiteX7" fmla="*/ 4647142 w 5912909"/>
                <a:gd name="connsiteY7" fmla="*/ 1489075 h 1970617"/>
                <a:gd name="connsiteX8" fmla="*/ 4202642 w 5912909"/>
                <a:gd name="connsiteY8" fmla="*/ 1635125 h 1970617"/>
                <a:gd name="connsiteX9" fmla="*/ 3872442 w 5912909"/>
                <a:gd name="connsiteY9" fmla="*/ 1787525 h 1970617"/>
                <a:gd name="connsiteX10" fmla="*/ 3599392 w 5912909"/>
                <a:gd name="connsiteY10" fmla="*/ 1952625 h 1970617"/>
                <a:gd name="connsiteX11" fmla="*/ 2862792 w 5912909"/>
                <a:gd name="connsiteY11" fmla="*/ 1679575 h 1970617"/>
                <a:gd name="connsiteX12" fmla="*/ 2411942 w 5912909"/>
                <a:gd name="connsiteY12" fmla="*/ 1870075 h 1970617"/>
                <a:gd name="connsiteX13" fmla="*/ 2113492 w 5912909"/>
                <a:gd name="connsiteY13" fmla="*/ 1743075 h 1970617"/>
                <a:gd name="connsiteX14" fmla="*/ 1675342 w 5912909"/>
                <a:gd name="connsiteY14" fmla="*/ 1939925 h 1970617"/>
                <a:gd name="connsiteX15" fmla="*/ 1618192 w 5912909"/>
                <a:gd name="connsiteY15" fmla="*/ 1616075 h 1970617"/>
                <a:gd name="connsiteX16" fmla="*/ 1548342 w 5912909"/>
                <a:gd name="connsiteY16" fmla="*/ 1355725 h 1970617"/>
                <a:gd name="connsiteX17" fmla="*/ 894292 w 5912909"/>
                <a:gd name="connsiteY17" fmla="*/ 1457325 h 1970617"/>
                <a:gd name="connsiteX18" fmla="*/ 68792 w 5912909"/>
                <a:gd name="connsiteY18" fmla="*/ 1482725 h 1970617"/>
                <a:gd name="connsiteX19" fmla="*/ 481542 w 5912909"/>
                <a:gd name="connsiteY19" fmla="*/ 1089025 h 1970617"/>
                <a:gd name="connsiteX20" fmla="*/ 405342 w 5912909"/>
                <a:gd name="connsiteY20" fmla="*/ 854075 h 1970617"/>
                <a:gd name="connsiteX21" fmla="*/ 741892 w 5912909"/>
                <a:gd name="connsiteY21" fmla="*/ 708025 h 1970617"/>
                <a:gd name="connsiteX22" fmla="*/ 443442 w 5912909"/>
                <a:gd name="connsiteY22" fmla="*/ 434975 h 1970617"/>
                <a:gd name="connsiteX23" fmla="*/ 900642 w 5912909"/>
                <a:gd name="connsiteY23" fmla="*/ 403225 h 1970617"/>
                <a:gd name="connsiteX24" fmla="*/ 957792 w 5912909"/>
                <a:gd name="connsiteY24" fmla="*/ 187325 h 1970617"/>
                <a:gd name="connsiteX25" fmla="*/ 1529292 w 5912909"/>
                <a:gd name="connsiteY25" fmla="*/ 314325 h 1970617"/>
                <a:gd name="connsiteX26" fmla="*/ 1783292 w 5912909"/>
                <a:gd name="connsiteY26" fmla="*/ 263525 h 1970617"/>
                <a:gd name="connsiteX27" fmla="*/ 2164292 w 5912909"/>
                <a:gd name="connsiteY27" fmla="*/ 263525 h 1970617"/>
                <a:gd name="connsiteX28" fmla="*/ 2386542 w 5912909"/>
                <a:gd name="connsiteY28" fmla="*/ 9525 h 1970617"/>
                <a:gd name="connsiteX29" fmla="*/ 2538942 w 5912909"/>
                <a:gd name="connsiteY29" fmla="*/ 206375 h 1970617"/>
                <a:gd name="connsiteX30" fmla="*/ 2748492 w 5912909"/>
                <a:gd name="connsiteY30" fmla="*/ 200025 h 1970617"/>
                <a:gd name="connsiteX0" fmla="*/ 2748492 w 5912909"/>
                <a:gd name="connsiteY0" fmla="*/ 200025 h 1970617"/>
                <a:gd name="connsiteX1" fmla="*/ 3427942 w 5912909"/>
                <a:gd name="connsiteY1" fmla="*/ 219075 h 1970617"/>
                <a:gd name="connsiteX2" fmla="*/ 4266142 w 5912909"/>
                <a:gd name="connsiteY2" fmla="*/ 231775 h 1970617"/>
                <a:gd name="connsiteX3" fmla="*/ 4818592 w 5912909"/>
                <a:gd name="connsiteY3" fmla="*/ 530225 h 1970617"/>
                <a:gd name="connsiteX4" fmla="*/ 5809192 w 5912909"/>
                <a:gd name="connsiteY4" fmla="*/ 841375 h 1970617"/>
                <a:gd name="connsiteX5" fmla="*/ 5440892 w 5912909"/>
                <a:gd name="connsiteY5" fmla="*/ 1152525 h 1970617"/>
                <a:gd name="connsiteX6" fmla="*/ 5663142 w 5912909"/>
                <a:gd name="connsiteY6" fmla="*/ 1489075 h 1970617"/>
                <a:gd name="connsiteX7" fmla="*/ 4647142 w 5912909"/>
                <a:gd name="connsiteY7" fmla="*/ 1489075 h 1970617"/>
                <a:gd name="connsiteX8" fmla="*/ 3872442 w 5912909"/>
                <a:gd name="connsiteY8" fmla="*/ 1489075 h 1970617"/>
                <a:gd name="connsiteX9" fmla="*/ 3872442 w 5912909"/>
                <a:gd name="connsiteY9" fmla="*/ 1787525 h 1970617"/>
                <a:gd name="connsiteX10" fmla="*/ 3599392 w 5912909"/>
                <a:gd name="connsiteY10" fmla="*/ 1952625 h 1970617"/>
                <a:gd name="connsiteX11" fmla="*/ 2862792 w 5912909"/>
                <a:gd name="connsiteY11" fmla="*/ 1679575 h 1970617"/>
                <a:gd name="connsiteX12" fmla="*/ 2411942 w 5912909"/>
                <a:gd name="connsiteY12" fmla="*/ 1870075 h 1970617"/>
                <a:gd name="connsiteX13" fmla="*/ 2113492 w 5912909"/>
                <a:gd name="connsiteY13" fmla="*/ 1743075 h 1970617"/>
                <a:gd name="connsiteX14" fmla="*/ 1675342 w 5912909"/>
                <a:gd name="connsiteY14" fmla="*/ 1939925 h 1970617"/>
                <a:gd name="connsiteX15" fmla="*/ 1618192 w 5912909"/>
                <a:gd name="connsiteY15" fmla="*/ 1616075 h 1970617"/>
                <a:gd name="connsiteX16" fmla="*/ 1548342 w 5912909"/>
                <a:gd name="connsiteY16" fmla="*/ 1355725 h 1970617"/>
                <a:gd name="connsiteX17" fmla="*/ 894292 w 5912909"/>
                <a:gd name="connsiteY17" fmla="*/ 1457325 h 1970617"/>
                <a:gd name="connsiteX18" fmla="*/ 68792 w 5912909"/>
                <a:gd name="connsiteY18" fmla="*/ 1482725 h 1970617"/>
                <a:gd name="connsiteX19" fmla="*/ 481542 w 5912909"/>
                <a:gd name="connsiteY19" fmla="*/ 1089025 h 1970617"/>
                <a:gd name="connsiteX20" fmla="*/ 405342 w 5912909"/>
                <a:gd name="connsiteY20" fmla="*/ 854075 h 1970617"/>
                <a:gd name="connsiteX21" fmla="*/ 741892 w 5912909"/>
                <a:gd name="connsiteY21" fmla="*/ 708025 h 1970617"/>
                <a:gd name="connsiteX22" fmla="*/ 443442 w 5912909"/>
                <a:gd name="connsiteY22" fmla="*/ 434975 h 1970617"/>
                <a:gd name="connsiteX23" fmla="*/ 900642 w 5912909"/>
                <a:gd name="connsiteY23" fmla="*/ 403225 h 1970617"/>
                <a:gd name="connsiteX24" fmla="*/ 957792 w 5912909"/>
                <a:gd name="connsiteY24" fmla="*/ 187325 h 1970617"/>
                <a:gd name="connsiteX25" fmla="*/ 1529292 w 5912909"/>
                <a:gd name="connsiteY25" fmla="*/ 314325 h 1970617"/>
                <a:gd name="connsiteX26" fmla="*/ 1783292 w 5912909"/>
                <a:gd name="connsiteY26" fmla="*/ 263525 h 1970617"/>
                <a:gd name="connsiteX27" fmla="*/ 2164292 w 5912909"/>
                <a:gd name="connsiteY27" fmla="*/ 263525 h 1970617"/>
                <a:gd name="connsiteX28" fmla="*/ 2386542 w 5912909"/>
                <a:gd name="connsiteY28" fmla="*/ 9525 h 1970617"/>
                <a:gd name="connsiteX29" fmla="*/ 2538942 w 5912909"/>
                <a:gd name="connsiteY29" fmla="*/ 206375 h 1970617"/>
                <a:gd name="connsiteX30" fmla="*/ 2748492 w 5912909"/>
                <a:gd name="connsiteY30" fmla="*/ 200025 h 1970617"/>
                <a:gd name="connsiteX0" fmla="*/ 2748492 w 5912909"/>
                <a:gd name="connsiteY0" fmla="*/ 200025 h 1961092"/>
                <a:gd name="connsiteX1" fmla="*/ 3427942 w 5912909"/>
                <a:gd name="connsiteY1" fmla="*/ 219075 h 1961092"/>
                <a:gd name="connsiteX2" fmla="*/ 4266142 w 5912909"/>
                <a:gd name="connsiteY2" fmla="*/ 231775 h 1961092"/>
                <a:gd name="connsiteX3" fmla="*/ 4818592 w 5912909"/>
                <a:gd name="connsiteY3" fmla="*/ 530225 h 1961092"/>
                <a:gd name="connsiteX4" fmla="*/ 5809192 w 5912909"/>
                <a:gd name="connsiteY4" fmla="*/ 841375 h 1961092"/>
                <a:gd name="connsiteX5" fmla="*/ 5440892 w 5912909"/>
                <a:gd name="connsiteY5" fmla="*/ 1152525 h 1961092"/>
                <a:gd name="connsiteX6" fmla="*/ 5663142 w 5912909"/>
                <a:gd name="connsiteY6" fmla="*/ 1489075 h 1961092"/>
                <a:gd name="connsiteX7" fmla="*/ 4647142 w 5912909"/>
                <a:gd name="connsiteY7" fmla="*/ 1489075 h 1961092"/>
                <a:gd name="connsiteX8" fmla="*/ 3872442 w 5912909"/>
                <a:gd name="connsiteY8" fmla="*/ 1489075 h 1961092"/>
                <a:gd name="connsiteX9" fmla="*/ 3688292 w 5912909"/>
                <a:gd name="connsiteY9" fmla="*/ 1692275 h 1961092"/>
                <a:gd name="connsiteX10" fmla="*/ 3599392 w 5912909"/>
                <a:gd name="connsiteY10" fmla="*/ 1952625 h 1961092"/>
                <a:gd name="connsiteX11" fmla="*/ 2862792 w 5912909"/>
                <a:gd name="connsiteY11" fmla="*/ 1679575 h 1961092"/>
                <a:gd name="connsiteX12" fmla="*/ 2411942 w 5912909"/>
                <a:gd name="connsiteY12" fmla="*/ 1870075 h 1961092"/>
                <a:gd name="connsiteX13" fmla="*/ 2113492 w 5912909"/>
                <a:gd name="connsiteY13" fmla="*/ 1743075 h 1961092"/>
                <a:gd name="connsiteX14" fmla="*/ 1675342 w 5912909"/>
                <a:gd name="connsiteY14" fmla="*/ 1939925 h 1961092"/>
                <a:gd name="connsiteX15" fmla="*/ 1618192 w 5912909"/>
                <a:gd name="connsiteY15" fmla="*/ 1616075 h 1961092"/>
                <a:gd name="connsiteX16" fmla="*/ 1548342 w 5912909"/>
                <a:gd name="connsiteY16" fmla="*/ 1355725 h 1961092"/>
                <a:gd name="connsiteX17" fmla="*/ 894292 w 5912909"/>
                <a:gd name="connsiteY17" fmla="*/ 1457325 h 1961092"/>
                <a:gd name="connsiteX18" fmla="*/ 68792 w 5912909"/>
                <a:gd name="connsiteY18" fmla="*/ 1482725 h 1961092"/>
                <a:gd name="connsiteX19" fmla="*/ 481542 w 5912909"/>
                <a:gd name="connsiteY19" fmla="*/ 1089025 h 1961092"/>
                <a:gd name="connsiteX20" fmla="*/ 405342 w 5912909"/>
                <a:gd name="connsiteY20" fmla="*/ 854075 h 1961092"/>
                <a:gd name="connsiteX21" fmla="*/ 741892 w 5912909"/>
                <a:gd name="connsiteY21" fmla="*/ 708025 h 1961092"/>
                <a:gd name="connsiteX22" fmla="*/ 443442 w 5912909"/>
                <a:gd name="connsiteY22" fmla="*/ 434975 h 1961092"/>
                <a:gd name="connsiteX23" fmla="*/ 900642 w 5912909"/>
                <a:gd name="connsiteY23" fmla="*/ 403225 h 1961092"/>
                <a:gd name="connsiteX24" fmla="*/ 957792 w 5912909"/>
                <a:gd name="connsiteY24" fmla="*/ 187325 h 1961092"/>
                <a:gd name="connsiteX25" fmla="*/ 1529292 w 5912909"/>
                <a:gd name="connsiteY25" fmla="*/ 314325 h 1961092"/>
                <a:gd name="connsiteX26" fmla="*/ 1783292 w 5912909"/>
                <a:gd name="connsiteY26" fmla="*/ 263525 h 1961092"/>
                <a:gd name="connsiteX27" fmla="*/ 2164292 w 5912909"/>
                <a:gd name="connsiteY27" fmla="*/ 263525 h 1961092"/>
                <a:gd name="connsiteX28" fmla="*/ 2386542 w 5912909"/>
                <a:gd name="connsiteY28" fmla="*/ 9525 h 1961092"/>
                <a:gd name="connsiteX29" fmla="*/ 2538942 w 5912909"/>
                <a:gd name="connsiteY29" fmla="*/ 206375 h 1961092"/>
                <a:gd name="connsiteX30" fmla="*/ 2748492 w 5912909"/>
                <a:gd name="connsiteY30" fmla="*/ 200025 h 1961092"/>
                <a:gd name="connsiteX0" fmla="*/ 2748492 w 5912909"/>
                <a:gd name="connsiteY0" fmla="*/ 200025 h 1961092"/>
                <a:gd name="connsiteX1" fmla="*/ 3427942 w 5912909"/>
                <a:gd name="connsiteY1" fmla="*/ 219075 h 1961092"/>
                <a:gd name="connsiteX2" fmla="*/ 4266142 w 5912909"/>
                <a:gd name="connsiteY2" fmla="*/ 231775 h 1961092"/>
                <a:gd name="connsiteX3" fmla="*/ 4818592 w 5912909"/>
                <a:gd name="connsiteY3" fmla="*/ 530225 h 1961092"/>
                <a:gd name="connsiteX4" fmla="*/ 5809192 w 5912909"/>
                <a:gd name="connsiteY4" fmla="*/ 841375 h 1961092"/>
                <a:gd name="connsiteX5" fmla="*/ 5440892 w 5912909"/>
                <a:gd name="connsiteY5" fmla="*/ 1152525 h 1961092"/>
                <a:gd name="connsiteX6" fmla="*/ 5663142 w 5912909"/>
                <a:gd name="connsiteY6" fmla="*/ 1489075 h 1961092"/>
                <a:gd name="connsiteX7" fmla="*/ 4647142 w 5912909"/>
                <a:gd name="connsiteY7" fmla="*/ 1489075 h 1961092"/>
                <a:gd name="connsiteX8" fmla="*/ 3872442 w 5912909"/>
                <a:gd name="connsiteY8" fmla="*/ 1489075 h 1961092"/>
                <a:gd name="connsiteX9" fmla="*/ 3688292 w 5912909"/>
                <a:gd name="connsiteY9" fmla="*/ 1692275 h 1961092"/>
                <a:gd name="connsiteX10" fmla="*/ 3599392 w 5912909"/>
                <a:gd name="connsiteY10" fmla="*/ 1952625 h 1961092"/>
                <a:gd name="connsiteX11" fmla="*/ 2862792 w 5912909"/>
                <a:gd name="connsiteY11" fmla="*/ 1679575 h 1961092"/>
                <a:gd name="connsiteX12" fmla="*/ 2411942 w 5912909"/>
                <a:gd name="connsiteY12" fmla="*/ 1870075 h 1961092"/>
                <a:gd name="connsiteX13" fmla="*/ 2113492 w 5912909"/>
                <a:gd name="connsiteY13" fmla="*/ 1743075 h 1961092"/>
                <a:gd name="connsiteX14" fmla="*/ 1675342 w 5912909"/>
                <a:gd name="connsiteY14" fmla="*/ 1939925 h 1961092"/>
                <a:gd name="connsiteX15" fmla="*/ 1618192 w 5912909"/>
                <a:gd name="connsiteY15" fmla="*/ 1616075 h 1961092"/>
                <a:gd name="connsiteX16" fmla="*/ 1548342 w 5912909"/>
                <a:gd name="connsiteY16" fmla="*/ 1355725 h 1961092"/>
                <a:gd name="connsiteX17" fmla="*/ 894292 w 5912909"/>
                <a:gd name="connsiteY17" fmla="*/ 1457325 h 1961092"/>
                <a:gd name="connsiteX18" fmla="*/ 68792 w 5912909"/>
                <a:gd name="connsiteY18" fmla="*/ 1482725 h 1961092"/>
                <a:gd name="connsiteX19" fmla="*/ 481542 w 5912909"/>
                <a:gd name="connsiteY19" fmla="*/ 1089025 h 1961092"/>
                <a:gd name="connsiteX20" fmla="*/ 405342 w 5912909"/>
                <a:gd name="connsiteY20" fmla="*/ 854075 h 1961092"/>
                <a:gd name="connsiteX21" fmla="*/ 741892 w 5912909"/>
                <a:gd name="connsiteY21" fmla="*/ 708025 h 1961092"/>
                <a:gd name="connsiteX22" fmla="*/ 443442 w 5912909"/>
                <a:gd name="connsiteY22" fmla="*/ 434975 h 1961092"/>
                <a:gd name="connsiteX23" fmla="*/ 900642 w 5912909"/>
                <a:gd name="connsiteY23" fmla="*/ 403225 h 1961092"/>
                <a:gd name="connsiteX24" fmla="*/ 957792 w 5912909"/>
                <a:gd name="connsiteY24" fmla="*/ 187325 h 1961092"/>
                <a:gd name="connsiteX25" fmla="*/ 1529292 w 5912909"/>
                <a:gd name="connsiteY25" fmla="*/ 314325 h 1961092"/>
                <a:gd name="connsiteX26" fmla="*/ 1783292 w 5912909"/>
                <a:gd name="connsiteY26" fmla="*/ 263525 h 1961092"/>
                <a:gd name="connsiteX27" fmla="*/ 2164292 w 5912909"/>
                <a:gd name="connsiteY27" fmla="*/ 263525 h 1961092"/>
                <a:gd name="connsiteX28" fmla="*/ 2386542 w 5912909"/>
                <a:gd name="connsiteY28" fmla="*/ 9525 h 1961092"/>
                <a:gd name="connsiteX29" fmla="*/ 2538942 w 5912909"/>
                <a:gd name="connsiteY29" fmla="*/ 206375 h 1961092"/>
                <a:gd name="connsiteX30" fmla="*/ 2748492 w 5912909"/>
                <a:gd name="connsiteY30" fmla="*/ 200025 h 1961092"/>
                <a:gd name="connsiteX0" fmla="*/ 2748492 w 5912909"/>
                <a:gd name="connsiteY0" fmla="*/ 200025 h 1961092"/>
                <a:gd name="connsiteX1" fmla="*/ 3427942 w 5912909"/>
                <a:gd name="connsiteY1" fmla="*/ 219075 h 1961092"/>
                <a:gd name="connsiteX2" fmla="*/ 4266142 w 5912909"/>
                <a:gd name="connsiteY2" fmla="*/ 231775 h 1961092"/>
                <a:gd name="connsiteX3" fmla="*/ 4818592 w 5912909"/>
                <a:gd name="connsiteY3" fmla="*/ 530225 h 1961092"/>
                <a:gd name="connsiteX4" fmla="*/ 5809192 w 5912909"/>
                <a:gd name="connsiteY4" fmla="*/ 841375 h 1961092"/>
                <a:gd name="connsiteX5" fmla="*/ 5440892 w 5912909"/>
                <a:gd name="connsiteY5" fmla="*/ 1152525 h 1961092"/>
                <a:gd name="connsiteX6" fmla="*/ 5663142 w 5912909"/>
                <a:gd name="connsiteY6" fmla="*/ 1489075 h 1961092"/>
                <a:gd name="connsiteX7" fmla="*/ 4647142 w 5912909"/>
                <a:gd name="connsiteY7" fmla="*/ 1489075 h 1961092"/>
                <a:gd name="connsiteX8" fmla="*/ 3872442 w 5912909"/>
                <a:gd name="connsiteY8" fmla="*/ 1489075 h 1961092"/>
                <a:gd name="connsiteX9" fmla="*/ 3688292 w 5912909"/>
                <a:gd name="connsiteY9" fmla="*/ 1692275 h 1961092"/>
                <a:gd name="connsiteX10" fmla="*/ 3599392 w 5912909"/>
                <a:gd name="connsiteY10" fmla="*/ 1952625 h 1961092"/>
                <a:gd name="connsiteX11" fmla="*/ 2862792 w 5912909"/>
                <a:gd name="connsiteY11" fmla="*/ 1679575 h 1961092"/>
                <a:gd name="connsiteX12" fmla="*/ 2411942 w 5912909"/>
                <a:gd name="connsiteY12" fmla="*/ 1870075 h 1961092"/>
                <a:gd name="connsiteX13" fmla="*/ 2113492 w 5912909"/>
                <a:gd name="connsiteY13" fmla="*/ 1743075 h 1961092"/>
                <a:gd name="connsiteX14" fmla="*/ 1675342 w 5912909"/>
                <a:gd name="connsiteY14" fmla="*/ 1939925 h 1961092"/>
                <a:gd name="connsiteX15" fmla="*/ 1618192 w 5912909"/>
                <a:gd name="connsiteY15" fmla="*/ 1616075 h 1961092"/>
                <a:gd name="connsiteX16" fmla="*/ 1548342 w 5912909"/>
                <a:gd name="connsiteY16" fmla="*/ 1355725 h 1961092"/>
                <a:gd name="connsiteX17" fmla="*/ 894292 w 5912909"/>
                <a:gd name="connsiteY17" fmla="*/ 1457325 h 1961092"/>
                <a:gd name="connsiteX18" fmla="*/ 68792 w 5912909"/>
                <a:gd name="connsiteY18" fmla="*/ 1482725 h 1961092"/>
                <a:gd name="connsiteX19" fmla="*/ 481542 w 5912909"/>
                <a:gd name="connsiteY19" fmla="*/ 1089025 h 1961092"/>
                <a:gd name="connsiteX20" fmla="*/ 405342 w 5912909"/>
                <a:gd name="connsiteY20" fmla="*/ 854075 h 1961092"/>
                <a:gd name="connsiteX21" fmla="*/ 741892 w 5912909"/>
                <a:gd name="connsiteY21" fmla="*/ 708025 h 1961092"/>
                <a:gd name="connsiteX22" fmla="*/ 443442 w 5912909"/>
                <a:gd name="connsiteY22" fmla="*/ 434975 h 1961092"/>
                <a:gd name="connsiteX23" fmla="*/ 900642 w 5912909"/>
                <a:gd name="connsiteY23" fmla="*/ 403225 h 1961092"/>
                <a:gd name="connsiteX24" fmla="*/ 957792 w 5912909"/>
                <a:gd name="connsiteY24" fmla="*/ 187325 h 1961092"/>
                <a:gd name="connsiteX25" fmla="*/ 1529292 w 5912909"/>
                <a:gd name="connsiteY25" fmla="*/ 314325 h 1961092"/>
                <a:gd name="connsiteX26" fmla="*/ 1884892 w 5912909"/>
                <a:gd name="connsiteY26" fmla="*/ 358775 h 1961092"/>
                <a:gd name="connsiteX27" fmla="*/ 2164292 w 5912909"/>
                <a:gd name="connsiteY27" fmla="*/ 263525 h 1961092"/>
                <a:gd name="connsiteX28" fmla="*/ 2386542 w 5912909"/>
                <a:gd name="connsiteY28" fmla="*/ 9525 h 1961092"/>
                <a:gd name="connsiteX29" fmla="*/ 2538942 w 5912909"/>
                <a:gd name="connsiteY29" fmla="*/ 206375 h 1961092"/>
                <a:gd name="connsiteX30" fmla="*/ 2748492 w 5912909"/>
                <a:gd name="connsiteY30" fmla="*/ 200025 h 1961092"/>
                <a:gd name="connsiteX0" fmla="*/ 2748492 w 5912909"/>
                <a:gd name="connsiteY0" fmla="*/ 200025 h 1954742"/>
                <a:gd name="connsiteX1" fmla="*/ 3427942 w 5912909"/>
                <a:gd name="connsiteY1" fmla="*/ 219075 h 1954742"/>
                <a:gd name="connsiteX2" fmla="*/ 4266142 w 5912909"/>
                <a:gd name="connsiteY2" fmla="*/ 231775 h 1954742"/>
                <a:gd name="connsiteX3" fmla="*/ 4818592 w 5912909"/>
                <a:gd name="connsiteY3" fmla="*/ 530225 h 1954742"/>
                <a:gd name="connsiteX4" fmla="*/ 5809192 w 5912909"/>
                <a:gd name="connsiteY4" fmla="*/ 841375 h 1954742"/>
                <a:gd name="connsiteX5" fmla="*/ 5440892 w 5912909"/>
                <a:gd name="connsiteY5" fmla="*/ 1152525 h 1954742"/>
                <a:gd name="connsiteX6" fmla="*/ 5663142 w 5912909"/>
                <a:gd name="connsiteY6" fmla="*/ 1489075 h 1954742"/>
                <a:gd name="connsiteX7" fmla="*/ 4647142 w 5912909"/>
                <a:gd name="connsiteY7" fmla="*/ 1489075 h 1954742"/>
                <a:gd name="connsiteX8" fmla="*/ 3872442 w 5912909"/>
                <a:gd name="connsiteY8" fmla="*/ 1489075 h 1954742"/>
                <a:gd name="connsiteX9" fmla="*/ 3688292 w 5912909"/>
                <a:gd name="connsiteY9" fmla="*/ 1692275 h 1954742"/>
                <a:gd name="connsiteX10" fmla="*/ 3599392 w 5912909"/>
                <a:gd name="connsiteY10" fmla="*/ 1952625 h 1954742"/>
                <a:gd name="connsiteX11" fmla="*/ 2862792 w 5912909"/>
                <a:gd name="connsiteY11" fmla="*/ 1679575 h 1954742"/>
                <a:gd name="connsiteX12" fmla="*/ 2411942 w 5912909"/>
                <a:gd name="connsiteY12" fmla="*/ 1870075 h 1954742"/>
                <a:gd name="connsiteX13" fmla="*/ 2113492 w 5912909"/>
                <a:gd name="connsiteY13" fmla="*/ 1743075 h 1954742"/>
                <a:gd name="connsiteX14" fmla="*/ 1878542 w 5912909"/>
                <a:gd name="connsiteY14" fmla="*/ 1647825 h 1954742"/>
                <a:gd name="connsiteX15" fmla="*/ 1618192 w 5912909"/>
                <a:gd name="connsiteY15" fmla="*/ 1616075 h 1954742"/>
                <a:gd name="connsiteX16" fmla="*/ 1548342 w 5912909"/>
                <a:gd name="connsiteY16" fmla="*/ 1355725 h 1954742"/>
                <a:gd name="connsiteX17" fmla="*/ 894292 w 5912909"/>
                <a:gd name="connsiteY17" fmla="*/ 1457325 h 1954742"/>
                <a:gd name="connsiteX18" fmla="*/ 68792 w 5912909"/>
                <a:gd name="connsiteY18" fmla="*/ 1482725 h 1954742"/>
                <a:gd name="connsiteX19" fmla="*/ 481542 w 5912909"/>
                <a:gd name="connsiteY19" fmla="*/ 1089025 h 1954742"/>
                <a:gd name="connsiteX20" fmla="*/ 405342 w 5912909"/>
                <a:gd name="connsiteY20" fmla="*/ 854075 h 1954742"/>
                <a:gd name="connsiteX21" fmla="*/ 741892 w 5912909"/>
                <a:gd name="connsiteY21" fmla="*/ 708025 h 1954742"/>
                <a:gd name="connsiteX22" fmla="*/ 443442 w 5912909"/>
                <a:gd name="connsiteY22" fmla="*/ 434975 h 1954742"/>
                <a:gd name="connsiteX23" fmla="*/ 900642 w 5912909"/>
                <a:gd name="connsiteY23" fmla="*/ 403225 h 1954742"/>
                <a:gd name="connsiteX24" fmla="*/ 957792 w 5912909"/>
                <a:gd name="connsiteY24" fmla="*/ 187325 h 1954742"/>
                <a:gd name="connsiteX25" fmla="*/ 1529292 w 5912909"/>
                <a:gd name="connsiteY25" fmla="*/ 314325 h 1954742"/>
                <a:gd name="connsiteX26" fmla="*/ 1884892 w 5912909"/>
                <a:gd name="connsiteY26" fmla="*/ 358775 h 1954742"/>
                <a:gd name="connsiteX27" fmla="*/ 2164292 w 5912909"/>
                <a:gd name="connsiteY27" fmla="*/ 263525 h 1954742"/>
                <a:gd name="connsiteX28" fmla="*/ 2386542 w 5912909"/>
                <a:gd name="connsiteY28" fmla="*/ 9525 h 1954742"/>
                <a:gd name="connsiteX29" fmla="*/ 2538942 w 5912909"/>
                <a:gd name="connsiteY29" fmla="*/ 206375 h 1954742"/>
                <a:gd name="connsiteX30" fmla="*/ 2748492 w 5912909"/>
                <a:gd name="connsiteY30" fmla="*/ 200025 h 1954742"/>
                <a:gd name="connsiteX0" fmla="*/ 2748492 w 5912909"/>
                <a:gd name="connsiteY0" fmla="*/ 200025 h 1954742"/>
                <a:gd name="connsiteX1" fmla="*/ 3427942 w 5912909"/>
                <a:gd name="connsiteY1" fmla="*/ 219075 h 1954742"/>
                <a:gd name="connsiteX2" fmla="*/ 4266142 w 5912909"/>
                <a:gd name="connsiteY2" fmla="*/ 231775 h 1954742"/>
                <a:gd name="connsiteX3" fmla="*/ 4818592 w 5912909"/>
                <a:gd name="connsiteY3" fmla="*/ 530225 h 1954742"/>
                <a:gd name="connsiteX4" fmla="*/ 5809192 w 5912909"/>
                <a:gd name="connsiteY4" fmla="*/ 841375 h 1954742"/>
                <a:gd name="connsiteX5" fmla="*/ 5440892 w 5912909"/>
                <a:gd name="connsiteY5" fmla="*/ 1152525 h 1954742"/>
                <a:gd name="connsiteX6" fmla="*/ 5663142 w 5912909"/>
                <a:gd name="connsiteY6" fmla="*/ 1489075 h 1954742"/>
                <a:gd name="connsiteX7" fmla="*/ 4647142 w 5912909"/>
                <a:gd name="connsiteY7" fmla="*/ 1489075 h 1954742"/>
                <a:gd name="connsiteX8" fmla="*/ 3872442 w 5912909"/>
                <a:gd name="connsiteY8" fmla="*/ 1489075 h 1954742"/>
                <a:gd name="connsiteX9" fmla="*/ 3688292 w 5912909"/>
                <a:gd name="connsiteY9" fmla="*/ 1692275 h 1954742"/>
                <a:gd name="connsiteX10" fmla="*/ 3599392 w 5912909"/>
                <a:gd name="connsiteY10" fmla="*/ 1952625 h 1954742"/>
                <a:gd name="connsiteX11" fmla="*/ 2862792 w 5912909"/>
                <a:gd name="connsiteY11" fmla="*/ 1679575 h 1954742"/>
                <a:gd name="connsiteX12" fmla="*/ 2411942 w 5912909"/>
                <a:gd name="connsiteY12" fmla="*/ 1870075 h 1954742"/>
                <a:gd name="connsiteX13" fmla="*/ 2113492 w 5912909"/>
                <a:gd name="connsiteY13" fmla="*/ 1743075 h 1954742"/>
                <a:gd name="connsiteX14" fmla="*/ 1878542 w 5912909"/>
                <a:gd name="connsiteY14" fmla="*/ 1647825 h 1954742"/>
                <a:gd name="connsiteX15" fmla="*/ 1618192 w 5912909"/>
                <a:gd name="connsiteY15" fmla="*/ 1616075 h 1954742"/>
                <a:gd name="connsiteX16" fmla="*/ 1548342 w 5912909"/>
                <a:gd name="connsiteY16" fmla="*/ 1355725 h 1954742"/>
                <a:gd name="connsiteX17" fmla="*/ 894292 w 5912909"/>
                <a:gd name="connsiteY17" fmla="*/ 1457325 h 1954742"/>
                <a:gd name="connsiteX18" fmla="*/ 68792 w 5912909"/>
                <a:gd name="connsiteY18" fmla="*/ 1482725 h 1954742"/>
                <a:gd name="connsiteX19" fmla="*/ 481542 w 5912909"/>
                <a:gd name="connsiteY19" fmla="*/ 1089025 h 1954742"/>
                <a:gd name="connsiteX20" fmla="*/ 405342 w 5912909"/>
                <a:gd name="connsiteY20" fmla="*/ 854075 h 1954742"/>
                <a:gd name="connsiteX21" fmla="*/ 741892 w 5912909"/>
                <a:gd name="connsiteY21" fmla="*/ 708025 h 1954742"/>
                <a:gd name="connsiteX22" fmla="*/ 443442 w 5912909"/>
                <a:gd name="connsiteY22" fmla="*/ 434975 h 1954742"/>
                <a:gd name="connsiteX23" fmla="*/ 900642 w 5912909"/>
                <a:gd name="connsiteY23" fmla="*/ 403225 h 1954742"/>
                <a:gd name="connsiteX24" fmla="*/ 957792 w 5912909"/>
                <a:gd name="connsiteY24" fmla="*/ 187325 h 1954742"/>
                <a:gd name="connsiteX25" fmla="*/ 1529292 w 5912909"/>
                <a:gd name="connsiteY25" fmla="*/ 314325 h 1954742"/>
                <a:gd name="connsiteX26" fmla="*/ 1884892 w 5912909"/>
                <a:gd name="connsiteY26" fmla="*/ 358775 h 1954742"/>
                <a:gd name="connsiteX27" fmla="*/ 2164292 w 5912909"/>
                <a:gd name="connsiteY27" fmla="*/ 263525 h 1954742"/>
                <a:gd name="connsiteX28" fmla="*/ 2386542 w 5912909"/>
                <a:gd name="connsiteY28" fmla="*/ 9525 h 1954742"/>
                <a:gd name="connsiteX29" fmla="*/ 2538942 w 5912909"/>
                <a:gd name="connsiteY29" fmla="*/ 206375 h 1954742"/>
                <a:gd name="connsiteX30" fmla="*/ 2748492 w 5912909"/>
                <a:gd name="connsiteY30" fmla="*/ 200025 h 195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12909" h="1954742">
                  <a:moveTo>
                    <a:pt x="2748492" y="200025"/>
                  </a:moveTo>
                  <a:cubicBezTo>
                    <a:pt x="2896659" y="202142"/>
                    <a:pt x="3175000" y="213783"/>
                    <a:pt x="3427942" y="219075"/>
                  </a:cubicBezTo>
                  <a:cubicBezTo>
                    <a:pt x="3680884" y="224367"/>
                    <a:pt x="4034367" y="179917"/>
                    <a:pt x="4266142" y="231775"/>
                  </a:cubicBezTo>
                  <a:cubicBezTo>
                    <a:pt x="4497917" y="283633"/>
                    <a:pt x="4561417" y="428625"/>
                    <a:pt x="4818592" y="530225"/>
                  </a:cubicBezTo>
                  <a:cubicBezTo>
                    <a:pt x="5075767" y="631825"/>
                    <a:pt x="5705475" y="737658"/>
                    <a:pt x="5809192" y="841375"/>
                  </a:cubicBezTo>
                  <a:cubicBezTo>
                    <a:pt x="5912909" y="945092"/>
                    <a:pt x="5465234" y="1044575"/>
                    <a:pt x="5440892" y="1152525"/>
                  </a:cubicBezTo>
                  <a:cubicBezTo>
                    <a:pt x="5416550" y="1260475"/>
                    <a:pt x="5795434" y="1432983"/>
                    <a:pt x="5663142" y="1489075"/>
                  </a:cubicBezTo>
                  <a:cubicBezTo>
                    <a:pt x="5530850" y="1545167"/>
                    <a:pt x="4945592" y="1489075"/>
                    <a:pt x="4647142" y="1489075"/>
                  </a:cubicBezTo>
                  <a:cubicBezTo>
                    <a:pt x="4348692" y="1489075"/>
                    <a:pt x="4032250" y="1455208"/>
                    <a:pt x="3872442" y="1489075"/>
                  </a:cubicBezTo>
                  <a:cubicBezTo>
                    <a:pt x="3712634" y="1522942"/>
                    <a:pt x="3848100" y="1697567"/>
                    <a:pt x="3688292" y="1692275"/>
                  </a:cubicBezTo>
                  <a:cubicBezTo>
                    <a:pt x="3642784" y="1769533"/>
                    <a:pt x="3736975" y="1954742"/>
                    <a:pt x="3599392" y="1952625"/>
                  </a:cubicBezTo>
                  <a:cubicBezTo>
                    <a:pt x="3461809" y="1950508"/>
                    <a:pt x="3060700" y="1693333"/>
                    <a:pt x="2862792" y="1679575"/>
                  </a:cubicBezTo>
                  <a:cubicBezTo>
                    <a:pt x="2664884" y="1665817"/>
                    <a:pt x="2536825" y="1859492"/>
                    <a:pt x="2411942" y="1870075"/>
                  </a:cubicBezTo>
                  <a:cubicBezTo>
                    <a:pt x="2287059" y="1880658"/>
                    <a:pt x="2202392" y="1780117"/>
                    <a:pt x="2113492" y="1743075"/>
                  </a:cubicBezTo>
                  <a:cubicBezTo>
                    <a:pt x="2024592" y="1706033"/>
                    <a:pt x="1961092" y="1668992"/>
                    <a:pt x="1878542" y="1647825"/>
                  </a:cubicBezTo>
                  <a:cubicBezTo>
                    <a:pt x="1795992" y="1626658"/>
                    <a:pt x="1673225" y="1664758"/>
                    <a:pt x="1618192" y="1616075"/>
                  </a:cubicBezTo>
                  <a:cubicBezTo>
                    <a:pt x="1563159" y="1567392"/>
                    <a:pt x="1668992" y="1382183"/>
                    <a:pt x="1548342" y="1355725"/>
                  </a:cubicBezTo>
                  <a:cubicBezTo>
                    <a:pt x="1427692" y="1329267"/>
                    <a:pt x="1140884" y="1436158"/>
                    <a:pt x="894292" y="1457325"/>
                  </a:cubicBezTo>
                  <a:cubicBezTo>
                    <a:pt x="647700" y="1478492"/>
                    <a:pt x="137584" y="1544108"/>
                    <a:pt x="68792" y="1482725"/>
                  </a:cubicBezTo>
                  <a:cubicBezTo>
                    <a:pt x="0" y="1421342"/>
                    <a:pt x="425450" y="1193800"/>
                    <a:pt x="481542" y="1089025"/>
                  </a:cubicBezTo>
                  <a:cubicBezTo>
                    <a:pt x="537634" y="984250"/>
                    <a:pt x="361950" y="917575"/>
                    <a:pt x="405342" y="854075"/>
                  </a:cubicBezTo>
                  <a:cubicBezTo>
                    <a:pt x="448734" y="790575"/>
                    <a:pt x="735542" y="777875"/>
                    <a:pt x="741892" y="708025"/>
                  </a:cubicBezTo>
                  <a:cubicBezTo>
                    <a:pt x="748242" y="638175"/>
                    <a:pt x="416984" y="485775"/>
                    <a:pt x="443442" y="434975"/>
                  </a:cubicBezTo>
                  <a:cubicBezTo>
                    <a:pt x="469900" y="384175"/>
                    <a:pt x="814917" y="444500"/>
                    <a:pt x="900642" y="403225"/>
                  </a:cubicBezTo>
                  <a:cubicBezTo>
                    <a:pt x="986367" y="361950"/>
                    <a:pt x="853017" y="202142"/>
                    <a:pt x="957792" y="187325"/>
                  </a:cubicBezTo>
                  <a:cubicBezTo>
                    <a:pt x="1062567" y="172508"/>
                    <a:pt x="1374775" y="285750"/>
                    <a:pt x="1529292" y="314325"/>
                  </a:cubicBezTo>
                  <a:cubicBezTo>
                    <a:pt x="1683809" y="342900"/>
                    <a:pt x="1779059" y="367242"/>
                    <a:pt x="1884892" y="358775"/>
                  </a:cubicBezTo>
                  <a:cubicBezTo>
                    <a:pt x="1990725" y="350308"/>
                    <a:pt x="2080684" y="321733"/>
                    <a:pt x="2164292" y="263525"/>
                  </a:cubicBezTo>
                  <a:cubicBezTo>
                    <a:pt x="2247900" y="205317"/>
                    <a:pt x="2324100" y="19050"/>
                    <a:pt x="2386542" y="9525"/>
                  </a:cubicBezTo>
                  <a:cubicBezTo>
                    <a:pt x="2448984" y="0"/>
                    <a:pt x="2478617" y="174625"/>
                    <a:pt x="2538942" y="206375"/>
                  </a:cubicBezTo>
                  <a:cubicBezTo>
                    <a:pt x="2599267" y="238125"/>
                    <a:pt x="2600325" y="197908"/>
                    <a:pt x="2748492" y="200025"/>
                  </a:cubicBezTo>
                  <a:close/>
                </a:path>
              </a:pathLst>
            </a:custGeom>
            <a:noFill/>
            <a:ln w="12700" cap="flat" cmpd="sng" algn="ctr">
              <a:solidFill>
                <a:srgbClr val="44546A"/>
              </a:solidFill>
              <a:prstDash val="solid"/>
              <a:miter lim="800000"/>
              <a:headEnd type="triangle" w="med" len="med"/>
              <a:tailEnd type="triangle" w="med" len="med"/>
            </a:ln>
            <a:effectLst/>
          </p:spPr>
          <p:txBody>
            <a:bodyPr rtlCol="0" anchor="ctr"/>
            <a:lstStyle/>
            <a:p>
              <a:pPr algn="ctr" defTabSz="685766">
                <a:defRPr/>
              </a:pPr>
              <a:endParaRPr lang="en-US" sz="800" kern="0" dirty="0">
                <a:ln w="28575">
                  <a:solidFill>
                    <a:prstClr val="black"/>
                  </a:solidFill>
                </a:ln>
                <a:solidFill>
                  <a:prstClr val="black"/>
                </a:solidFill>
              </a:endParaRPr>
            </a:p>
          </p:txBody>
        </p:sp>
        <p:cxnSp>
          <p:nvCxnSpPr>
            <p:cNvPr id="105" name="Straight Arrow Connector 104">
              <a:extLst>
                <a:ext uri="{FF2B5EF4-FFF2-40B4-BE49-F238E27FC236}">
                  <a16:creationId xmlns:a16="http://schemas.microsoft.com/office/drawing/2014/main" id="{ADBA0896-812D-8145-B1F7-8E4F4338375F}"/>
                </a:ext>
              </a:extLst>
            </p:cNvPr>
            <p:cNvCxnSpPr/>
            <p:nvPr/>
          </p:nvCxnSpPr>
          <p:spPr>
            <a:xfrm>
              <a:off x="4337944" y="2322116"/>
              <a:ext cx="3323367" cy="0"/>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106" name="Straight Arrow Connector 105">
              <a:extLst>
                <a:ext uri="{FF2B5EF4-FFF2-40B4-BE49-F238E27FC236}">
                  <a16:creationId xmlns:a16="http://schemas.microsoft.com/office/drawing/2014/main" id="{0FA18EF9-7F42-F446-A3AB-5B0E1248709D}"/>
                </a:ext>
              </a:extLst>
            </p:cNvPr>
            <p:cNvCxnSpPr/>
            <p:nvPr/>
          </p:nvCxnSpPr>
          <p:spPr>
            <a:xfrm flipV="1">
              <a:off x="4418800" y="1820878"/>
              <a:ext cx="2686676" cy="1004635"/>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107" name="Straight Arrow Connector 106">
              <a:extLst>
                <a:ext uri="{FF2B5EF4-FFF2-40B4-BE49-F238E27FC236}">
                  <a16:creationId xmlns:a16="http://schemas.microsoft.com/office/drawing/2014/main" id="{3F7A60AC-C1A0-F043-B3DE-E5A04F674BF8}"/>
                </a:ext>
              </a:extLst>
            </p:cNvPr>
            <p:cNvCxnSpPr/>
            <p:nvPr/>
          </p:nvCxnSpPr>
          <p:spPr>
            <a:xfrm>
              <a:off x="4800451" y="1725187"/>
              <a:ext cx="2397618" cy="1291289"/>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108" name="Straight Arrow Connector 107">
              <a:extLst>
                <a:ext uri="{FF2B5EF4-FFF2-40B4-BE49-F238E27FC236}">
                  <a16:creationId xmlns:a16="http://schemas.microsoft.com/office/drawing/2014/main" id="{F753D056-2EAD-0F4D-A665-E9D9242AD46A}"/>
                </a:ext>
              </a:extLst>
            </p:cNvPr>
            <p:cNvCxnSpPr/>
            <p:nvPr/>
          </p:nvCxnSpPr>
          <p:spPr>
            <a:xfrm>
              <a:off x="4353587" y="1941818"/>
              <a:ext cx="3160692" cy="760166"/>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109" name="Straight Arrow Connector 108">
              <a:extLst>
                <a:ext uri="{FF2B5EF4-FFF2-40B4-BE49-F238E27FC236}">
                  <a16:creationId xmlns:a16="http://schemas.microsoft.com/office/drawing/2014/main" id="{963E86F8-C509-344C-A375-9B67008C1A23}"/>
                </a:ext>
              </a:extLst>
            </p:cNvPr>
            <p:cNvCxnSpPr/>
            <p:nvPr/>
          </p:nvCxnSpPr>
          <p:spPr>
            <a:xfrm flipV="1">
              <a:off x="5641443" y="1635874"/>
              <a:ext cx="974409" cy="1670196"/>
            </a:xfrm>
            <a:prstGeom prst="straightConnector1">
              <a:avLst/>
            </a:prstGeom>
            <a:noFill/>
            <a:ln w="12700" cap="flat" cmpd="sng" algn="ctr">
              <a:solidFill>
                <a:sysClr val="windowText" lastClr="000000">
                  <a:lumMod val="50000"/>
                  <a:lumOff val="50000"/>
                </a:sysClr>
              </a:solidFill>
              <a:prstDash val="solid"/>
              <a:miter lim="800000"/>
              <a:headEnd type="triangle" w="med" len="med"/>
              <a:tailEnd type="triangle" w="med" len="med"/>
            </a:ln>
            <a:effectLst/>
          </p:spPr>
        </p:cxnSp>
        <p:cxnSp>
          <p:nvCxnSpPr>
            <p:cNvPr id="110" name="Straight Connector 109">
              <a:extLst>
                <a:ext uri="{FF2B5EF4-FFF2-40B4-BE49-F238E27FC236}">
                  <a16:creationId xmlns:a16="http://schemas.microsoft.com/office/drawing/2014/main" id="{EEC1457C-20AB-FB4B-864E-18F49DD51E64}"/>
                </a:ext>
              </a:extLst>
            </p:cNvPr>
            <p:cNvCxnSpPr/>
            <p:nvPr/>
          </p:nvCxnSpPr>
          <p:spPr>
            <a:xfrm>
              <a:off x="6071557" y="1559447"/>
              <a:ext cx="27325" cy="823130"/>
            </a:xfrm>
            <a:prstGeom prst="line">
              <a:avLst/>
            </a:prstGeom>
            <a:noFill/>
            <a:ln w="12700" cap="flat" cmpd="sng" algn="ctr">
              <a:solidFill>
                <a:sysClr val="windowText" lastClr="000000">
                  <a:lumMod val="50000"/>
                  <a:lumOff val="50000"/>
                </a:sysClr>
              </a:solidFill>
              <a:prstDash val="solid"/>
              <a:miter lim="800000"/>
              <a:headEnd type="triangle" w="med" len="med"/>
              <a:tailEnd type="none" w="med" len="med"/>
            </a:ln>
            <a:effectLst/>
          </p:spPr>
        </p:cxnSp>
        <p:cxnSp>
          <p:nvCxnSpPr>
            <p:cNvPr id="111" name="Straight Connector 110">
              <a:extLst>
                <a:ext uri="{FF2B5EF4-FFF2-40B4-BE49-F238E27FC236}">
                  <a16:creationId xmlns:a16="http://schemas.microsoft.com/office/drawing/2014/main" id="{6F556736-D8B3-2A45-900B-E11E96807C7F}"/>
                </a:ext>
              </a:extLst>
            </p:cNvPr>
            <p:cNvCxnSpPr>
              <a:stCxn id="197" idx="7"/>
            </p:cNvCxnSpPr>
            <p:nvPr/>
          </p:nvCxnSpPr>
          <p:spPr>
            <a:xfrm rot="16200000" flipH="1" flipV="1">
              <a:off x="5001106" y="2135943"/>
              <a:ext cx="823736" cy="1061223"/>
            </a:xfrm>
            <a:prstGeom prst="line">
              <a:avLst/>
            </a:prstGeom>
            <a:noFill/>
            <a:ln w="12700" cap="flat" cmpd="sng" algn="ctr">
              <a:solidFill>
                <a:sysClr val="windowText" lastClr="000000">
                  <a:lumMod val="50000"/>
                  <a:lumOff val="50000"/>
                </a:sysClr>
              </a:solidFill>
              <a:prstDash val="solid"/>
              <a:miter lim="800000"/>
              <a:headEnd type="none" w="med" len="med"/>
              <a:tailEnd type="triangle" w="med" len="med"/>
            </a:ln>
            <a:effectLst/>
          </p:spPr>
        </p:cxnSp>
        <p:sp>
          <p:nvSpPr>
            <p:cNvPr id="197" name="Oval 196">
              <a:extLst>
                <a:ext uri="{FF2B5EF4-FFF2-40B4-BE49-F238E27FC236}">
                  <a16:creationId xmlns:a16="http://schemas.microsoft.com/office/drawing/2014/main" id="{CC50B494-526D-1142-9FE0-A6C47409B95C}"/>
                </a:ext>
              </a:extLst>
            </p:cNvPr>
            <p:cNvSpPr/>
            <p:nvPr/>
          </p:nvSpPr>
          <p:spPr>
            <a:xfrm>
              <a:off x="5827757" y="2230716"/>
              <a:ext cx="135703" cy="163684"/>
            </a:xfrm>
            <a:prstGeom prst="ellipse">
              <a:avLst/>
            </a:prstGeom>
            <a:solidFill>
              <a:srgbClr val="70AD47">
                <a:lumMod val="20000"/>
                <a:lumOff val="80000"/>
              </a:srgbClr>
            </a:solidFill>
            <a:ln w="6350" cap="flat" cmpd="sng" algn="ctr">
              <a:noFill/>
              <a:prstDash val="solid"/>
              <a:miter lim="800000"/>
            </a:ln>
            <a:effectLst/>
          </p:spPr>
          <p:txBody>
            <a:bodyPr rtlCol="0" anchor="ctr"/>
            <a:lstStyle/>
            <a:p>
              <a:pPr algn="ctr" defTabSz="685766">
                <a:defRPr/>
              </a:pPr>
              <a:endParaRPr lang="en-US" sz="800" kern="0" dirty="0">
                <a:solidFill>
                  <a:prstClr val="black"/>
                </a:solidFill>
              </a:endParaRPr>
            </a:p>
          </p:txBody>
        </p:sp>
        <p:sp>
          <p:nvSpPr>
            <p:cNvPr id="198" name="Rectangle 197">
              <a:extLst>
                <a:ext uri="{FF2B5EF4-FFF2-40B4-BE49-F238E27FC236}">
                  <a16:creationId xmlns:a16="http://schemas.microsoft.com/office/drawing/2014/main" id="{9025D82F-6ACF-5A4E-87C1-A63FD9B1F1E8}"/>
                </a:ext>
              </a:extLst>
            </p:cNvPr>
            <p:cNvSpPr/>
            <p:nvPr/>
          </p:nvSpPr>
          <p:spPr>
            <a:xfrm>
              <a:off x="3933922" y="1456438"/>
              <a:ext cx="956532" cy="21544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prstClr val="black">
                      <a:lumMod val="50000"/>
                    </a:prstClr>
                  </a:solidFill>
                  <a:ea typeface="Times New Roman" pitchFamily="18" charset="0"/>
                  <a:cs typeface="Arial" pitchFamily="34" charset="0"/>
                </a:rPr>
                <a:t>Order Frequency</a:t>
              </a:r>
              <a:endParaRPr lang="en-US" sz="800" kern="0" dirty="0">
                <a:solidFill>
                  <a:prstClr val="black">
                    <a:lumMod val="50000"/>
                  </a:prstClr>
                </a:solidFill>
                <a:ea typeface="Calibri" pitchFamily="34" charset="0"/>
                <a:cs typeface="Arial" pitchFamily="34" charset="0"/>
              </a:endParaRPr>
            </a:p>
          </p:txBody>
        </p:sp>
        <p:sp>
          <p:nvSpPr>
            <p:cNvPr id="199" name="Rectangle 198">
              <a:extLst>
                <a:ext uri="{FF2B5EF4-FFF2-40B4-BE49-F238E27FC236}">
                  <a16:creationId xmlns:a16="http://schemas.microsoft.com/office/drawing/2014/main" id="{A966E8A8-8F8C-B14E-AB2E-E52905607898}"/>
                </a:ext>
              </a:extLst>
            </p:cNvPr>
            <p:cNvSpPr/>
            <p:nvPr/>
          </p:nvSpPr>
          <p:spPr>
            <a:xfrm>
              <a:off x="7703540" y="2190105"/>
              <a:ext cx="1043697" cy="215444"/>
            </a:xfrm>
            <a:prstGeom prst="rect">
              <a:avLst/>
            </a:prstGeom>
          </p:spPr>
          <p:txBody>
            <a:bodyPr wrap="square">
              <a:spAutoFit/>
            </a:bodyPr>
            <a:lstStyle/>
            <a:p>
              <a:pPr defTabSz="685766" eaLnBrk="0" fontAlgn="base" hangingPunct="0">
                <a:spcBef>
                  <a:spcPct val="0"/>
                </a:spcBef>
                <a:spcAft>
                  <a:spcPct val="0"/>
                </a:spcAft>
                <a:defRPr/>
              </a:pPr>
              <a:r>
                <a:rPr lang="en-US" sz="800" kern="0" dirty="0">
                  <a:solidFill>
                    <a:srgbClr val="0070C0"/>
                  </a:solidFill>
                  <a:ea typeface="Times New Roman" pitchFamily="18" charset="0"/>
                  <a:cs typeface="Arial" pitchFamily="34" charset="0"/>
                </a:rPr>
                <a:t>Segmentation</a:t>
              </a:r>
              <a:endParaRPr lang="en-US" sz="800" kern="0" dirty="0">
                <a:solidFill>
                  <a:srgbClr val="0070C0"/>
                </a:solidFill>
                <a:ea typeface="Calibri" pitchFamily="34" charset="0"/>
                <a:cs typeface="Arial" pitchFamily="34" charset="0"/>
              </a:endParaRPr>
            </a:p>
          </p:txBody>
        </p:sp>
        <p:sp>
          <p:nvSpPr>
            <p:cNvPr id="200" name="Rectangle 199">
              <a:extLst>
                <a:ext uri="{FF2B5EF4-FFF2-40B4-BE49-F238E27FC236}">
                  <a16:creationId xmlns:a16="http://schemas.microsoft.com/office/drawing/2014/main" id="{87FFADCF-C0B4-394E-8989-B7251A2D8D98}"/>
                </a:ext>
              </a:extLst>
            </p:cNvPr>
            <p:cNvSpPr/>
            <p:nvPr/>
          </p:nvSpPr>
          <p:spPr>
            <a:xfrm>
              <a:off x="4795309" y="3342845"/>
              <a:ext cx="1005590" cy="33855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chemeClr val="accent1"/>
                  </a:solidFill>
                  <a:ea typeface="Times New Roman" pitchFamily="18" charset="0"/>
                  <a:cs typeface="Arial" pitchFamily="34" charset="0"/>
                </a:rPr>
                <a:t>Online transactions</a:t>
              </a:r>
              <a:endParaRPr lang="en-US" sz="800" kern="0" dirty="0">
                <a:solidFill>
                  <a:schemeClr val="accent1"/>
                </a:solidFill>
                <a:ea typeface="Calibri" pitchFamily="34" charset="0"/>
                <a:cs typeface="Arial" pitchFamily="34" charset="0"/>
              </a:endParaRPr>
            </a:p>
          </p:txBody>
        </p:sp>
        <p:sp>
          <p:nvSpPr>
            <p:cNvPr id="201" name="Rectangle 200">
              <a:extLst>
                <a:ext uri="{FF2B5EF4-FFF2-40B4-BE49-F238E27FC236}">
                  <a16:creationId xmlns:a16="http://schemas.microsoft.com/office/drawing/2014/main" id="{E9B84E0B-D6AA-554C-A690-D5AEEA97A7EA}"/>
                </a:ext>
              </a:extLst>
            </p:cNvPr>
            <p:cNvSpPr/>
            <p:nvPr/>
          </p:nvSpPr>
          <p:spPr>
            <a:xfrm>
              <a:off x="3552548" y="2148438"/>
              <a:ext cx="863178" cy="338554"/>
            </a:xfrm>
            <a:prstGeom prst="rect">
              <a:avLst/>
            </a:prstGeom>
          </p:spPr>
          <p:txBody>
            <a:bodyPr wrap="square">
              <a:spAutoFit/>
            </a:bodyPr>
            <a:lstStyle/>
            <a:p>
              <a:pPr defTabSz="685766" eaLnBrk="0" fontAlgn="base" hangingPunct="0">
                <a:spcBef>
                  <a:spcPct val="0"/>
                </a:spcBef>
                <a:spcAft>
                  <a:spcPct val="0"/>
                </a:spcAft>
                <a:defRPr/>
              </a:pPr>
              <a:r>
                <a:rPr lang="en-US" sz="800" kern="0" dirty="0">
                  <a:solidFill>
                    <a:prstClr val="black">
                      <a:lumMod val="50000"/>
                    </a:prstClr>
                  </a:solidFill>
                  <a:ea typeface="Calibri" pitchFamily="34" charset="0"/>
                  <a:cs typeface="Arial" pitchFamily="34" charset="0"/>
                </a:rPr>
                <a:t>Fulfillment channels</a:t>
              </a:r>
            </a:p>
          </p:txBody>
        </p:sp>
        <p:sp>
          <p:nvSpPr>
            <p:cNvPr id="202" name="Rectangle 201">
              <a:extLst>
                <a:ext uri="{FF2B5EF4-FFF2-40B4-BE49-F238E27FC236}">
                  <a16:creationId xmlns:a16="http://schemas.microsoft.com/office/drawing/2014/main" id="{846F4B05-A49A-E54E-839A-276EE503CF6B}"/>
                </a:ext>
              </a:extLst>
            </p:cNvPr>
            <p:cNvSpPr/>
            <p:nvPr/>
          </p:nvSpPr>
          <p:spPr>
            <a:xfrm>
              <a:off x="3920996" y="3030250"/>
              <a:ext cx="1126058" cy="21544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chemeClr val="accent1"/>
                  </a:solidFill>
                  <a:ea typeface="Times New Roman" pitchFamily="18" charset="0"/>
                  <a:cs typeface="Arial" pitchFamily="34" charset="0"/>
                </a:rPr>
                <a:t>Purchase Data</a:t>
              </a:r>
              <a:endParaRPr lang="en-US" sz="800" kern="0" dirty="0">
                <a:solidFill>
                  <a:schemeClr val="accent1"/>
                </a:solidFill>
                <a:ea typeface="Calibri" pitchFamily="34" charset="0"/>
                <a:cs typeface="Arial" pitchFamily="34" charset="0"/>
              </a:endParaRPr>
            </a:p>
          </p:txBody>
        </p:sp>
        <p:sp>
          <p:nvSpPr>
            <p:cNvPr id="203" name="Rectangle 202">
              <a:extLst>
                <a:ext uri="{FF2B5EF4-FFF2-40B4-BE49-F238E27FC236}">
                  <a16:creationId xmlns:a16="http://schemas.microsoft.com/office/drawing/2014/main" id="{F4CC6FF5-E016-CB40-9C24-3ACE957642AD}"/>
                </a:ext>
              </a:extLst>
            </p:cNvPr>
            <p:cNvSpPr/>
            <p:nvPr/>
          </p:nvSpPr>
          <p:spPr>
            <a:xfrm>
              <a:off x="6265265" y="1284418"/>
              <a:ext cx="1267786" cy="33855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rgbClr val="F26D20"/>
                  </a:solidFill>
                  <a:ea typeface="Times New Roman" pitchFamily="18" charset="0"/>
                  <a:cs typeface="Arial" pitchFamily="34" charset="0"/>
                </a:rPr>
                <a:t>Response for Campaigns</a:t>
              </a:r>
              <a:endParaRPr lang="en-US" sz="800" kern="0" dirty="0">
                <a:solidFill>
                  <a:srgbClr val="F26D20"/>
                </a:solidFill>
                <a:cs typeface="Arial" pitchFamily="34" charset="0"/>
              </a:endParaRPr>
            </a:p>
          </p:txBody>
        </p:sp>
        <p:sp>
          <p:nvSpPr>
            <p:cNvPr id="204" name="Rectangle 203">
              <a:extLst>
                <a:ext uri="{FF2B5EF4-FFF2-40B4-BE49-F238E27FC236}">
                  <a16:creationId xmlns:a16="http://schemas.microsoft.com/office/drawing/2014/main" id="{8062E0CA-7193-1D42-9D26-8798BA978B55}"/>
                </a:ext>
              </a:extLst>
            </p:cNvPr>
            <p:cNvSpPr/>
            <p:nvPr/>
          </p:nvSpPr>
          <p:spPr>
            <a:xfrm>
              <a:off x="6883293" y="1553401"/>
              <a:ext cx="1103502" cy="33855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rgbClr val="0070C0"/>
                  </a:solidFill>
                  <a:ea typeface="Times New Roman" pitchFamily="18" charset="0"/>
                  <a:cs typeface="Arial" pitchFamily="34" charset="0"/>
                </a:rPr>
                <a:t>Channel Preferences</a:t>
              </a:r>
              <a:endParaRPr lang="en-US" sz="800" kern="0" dirty="0">
                <a:solidFill>
                  <a:srgbClr val="0070C0"/>
                </a:solidFill>
                <a:ea typeface="Calibri" pitchFamily="34" charset="0"/>
                <a:cs typeface="Arial" pitchFamily="34" charset="0"/>
              </a:endParaRPr>
            </a:p>
          </p:txBody>
        </p:sp>
        <p:sp>
          <p:nvSpPr>
            <p:cNvPr id="205" name="Rectangle 204">
              <a:extLst>
                <a:ext uri="{FF2B5EF4-FFF2-40B4-BE49-F238E27FC236}">
                  <a16:creationId xmlns:a16="http://schemas.microsoft.com/office/drawing/2014/main" id="{8C6C42CF-BBC0-0B47-B728-74C3A9A05B4A}"/>
                </a:ext>
              </a:extLst>
            </p:cNvPr>
            <p:cNvSpPr/>
            <p:nvPr/>
          </p:nvSpPr>
          <p:spPr>
            <a:xfrm>
              <a:off x="7091768" y="2874812"/>
              <a:ext cx="998642" cy="461665"/>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chemeClr val="accent6"/>
                  </a:solidFill>
                  <a:ea typeface="Times New Roman" pitchFamily="18" charset="0"/>
                  <a:cs typeface="Arial" pitchFamily="34" charset="0"/>
                </a:rPr>
                <a:t>Birthday/ Anniversary details</a:t>
              </a:r>
              <a:endParaRPr lang="en-US" sz="800" kern="0" dirty="0">
                <a:solidFill>
                  <a:schemeClr val="accent6"/>
                </a:solidFill>
                <a:ea typeface="Calibri" pitchFamily="34" charset="0"/>
                <a:cs typeface="Arial" pitchFamily="34" charset="0"/>
              </a:endParaRPr>
            </a:p>
          </p:txBody>
        </p:sp>
        <p:sp>
          <p:nvSpPr>
            <p:cNvPr id="206" name="Rectangle 205">
              <a:extLst>
                <a:ext uri="{FF2B5EF4-FFF2-40B4-BE49-F238E27FC236}">
                  <a16:creationId xmlns:a16="http://schemas.microsoft.com/office/drawing/2014/main" id="{BCCF7A19-D242-994C-BE5A-0F80EE686C36}"/>
                </a:ext>
              </a:extLst>
            </p:cNvPr>
            <p:cNvSpPr/>
            <p:nvPr/>
          </p:nvSpPr>
          <p:spPr>
            <a:xfrm>
              <a:off x="7457566" y="2546442"/>
              <a:ext cx="1248100" cy="215444"/>
            </a:xfrm>
            <a:prstGeom prst="rect">
              <a:avLst/>
            </a:prstGeom>
          </p:spPr>
          <p:txBody>
            <a:bodyPr wrap="square">
              <a:spAutoFit/>
            </a:bodyPr>
            <a:lstStyle/>
            <a:p>
              <a:pPr marL="274301" indent="-274301" algn="ctr" defTabSz="685766" eaLnBrk="0" fontAlgn="base" hangingPunct="0">
                <a:spcBef>
                  <a:spcPct val="0"/>
                </a:spcBef>
                <a:spcAft>
                  <a:spcPct val="0"/>
                </a:spcAft>
                <a:defRPr/>
              </a:pPr>
              <a:r>
                <a:rPr lang="en-US" sz="800" kern="0" dirty="0">
                  <a:solidFill>
                    <a:srgbClr val="0070C0"/>
                  </a:solidFill>
                  <a:ea typeface="Times New Roman" pitchFamily="18" charset="0"/>
                  <a:cs typeface="Arial" pitchFamily="34" charset="0"/>
                </a:rPr>
                <a:t>Next visit indicator</a:t>
              </a:r>
            </a:p>
          </p:txBody>
        </p:sp>
        <p:sp>
          <p:nvSpPr>
            <p:cNvPr id="207" name="Rectangle 206">
              <a:extLst>
                <a:ext uri="{FF2B5EF4-FFF2-40B4-BE49-F238E27FC236}">
                  <a16:creationId xmlns:a16="http://schemas.microsoft.com/office/drawing/2014/main" id="{F31858D4-B4CB-DE48-BD8C-BBF4AA25E35D}"/>
                </a:ext>
              </a:extLst>
            </p:cNvPr>
            <p:cNvSpPr/>
            <p:nvPr/>
          </p:nvSpPr>
          <p:spPr>
            <a:xfrm>
              <a:off x="6685997" y="3248332"/>
              <a:ext cx="1064741" cy="215444"/>
            </a:xfrm>
            <a:prstGeom prst="rect">
              <a:avLst/>
            </a:prstGeom>
          </p:spPr>
          <p:txBody>
            <a:bodyPr wrap="square">
              <a:spAutoFit/>
            </a:bodyPr>
            <a:lstStyle/>
            <a:p>
              <a:pPr defTabSz="685766" eaLnBrk="0" fontAlgn="base" hangingPunct="0">
                <a:spcBef>
                  <a:spcPct val="0"/>
                </a:spcBef>
                <a:spcAft>
                  <a:spcPct val="0"/>
                </a:spcAft>
                <a:defRPr/>
              </a:pPr>
              <a:r>
                <a:rPr lang="en-US" sz="800" kern="0" dirty="0">
                  <a:solidFill>
                    <a:schemeClr val="accent6"/>
                  </a:solidFill>
                  <a:ea typeface="Times New Roman" pitchFamily="18" charset="0"/>
                  <a:cs typeface="Arial" pitchFamily="34" charset="0"/>
                </a:rPr>
                <a:t>Contact Details</a:t>
              </a:r>
              <a:endParaRPr lang="en-US" sz="800" kern="0" dirty="0">
                <a:solidFill>
                  <a:schemeClr val="accent6"/>
                </a:solidFill>
                <a:ea typeface="Calibri" pitchFamily="34" charset="0"/>
                <a:cs typeface="Arial" pitchFamily="34" charset="0"/>
              </a:endParaRPr>
            </a:p>
          </p:txBody>
        </p:sp>
        <p:sp>
          <p:nvSpPr>
            <p:cNvPr id="208" name="Rectangle 207">
              <a:extLst>
                <a:ext uri="{FF2B5EF4-FFF2-40B4-BE49-F238E27FC236}">
                  <a16:creationId xmlns:a16="http://schemas.microsoft.com/office/drawing/2014/main" id="{28CC6631-7F9D-AF47-8E17-D0D35FD28341}"/>
                </a:ext>
              </a:extLst>
            </p:cNvPr>
            <p:cNvSpPr/>
            <p:nvPr/>
          </p:nvSpPr>
          <p:spPr>
            <a:xfrm>
              <a:off x="5778626" y="3364259"/>
              <a:ext cx="1160749" cy="338554"/>
            </a:xfrm>
            <a:prstGeom prst="rect">
              <a:avLst/>
            </a:prstGeom>
          </p:spPr>
          <p:txBody>
            <a:bodyPr wrap="square">
              <a:spAutoFit/>
            </a:bodyPr>
            <a:lstStyle/>
            <a:p>
              <a:pPr marL="274301" indent="-274301" defTabSz="685766" eaLnBrk="0" fontAlgn="base" hangingPunct="0">
                <a:spcBef>
                  <a:spcPct val="0"/>
                </a:spcBef>
                <a:spcAft>
                  <a:spcPct val="0"/>
                </a:spcAft>
                <a:defRPr/>
              </a:pPr>
              <a:r>
                <a:rPr lang="en-US" sz="800" kern="0" dirty="0">
                  <a:solidFill>
                    <a:schemeClr val="accent6"/>
                  </a:solidFill>
                  <a:ea typeface="Times New Roman" pitchFamily="18" charset="0"/>
                  <a:cs typeface="Arial" pitchFamily="34" charset="0"/>
                </a:rPr>
                <a:t>Loyalty enrollment details</a:t>
              </a:r>
              <a:endParaRPr lang="en-US" sz="800" kern="0" dirty="0">
                <a:solidFill>
                  <a:schemeClr val="accent6"/>
                </a:solidFill>
                <a:ea typeface="Calibri" pitchFamily="34" charset="0"/>
                <a:cs typeface="Arial" pitchFamily="34" charset="0"/>
              </a:endParaRPr>
            </a:p>
          </p:txBody>
        </p:sp>
        <p:sp>
          <p:nvSpPr>
            <p:cNvPr id="209" name="Rectangle 208">
              <a:extLst>
                <a:ext uri="{FF2B5EF4-FFF2-40B4-BE49-F238E27FC236}">
                  <a16:creationId xmlns:a16="http://schemas.microsoft.com/office/drawing/2014/main" id="{7F463753-A452-0140-86DC-534348789D87}"/>
                </a:ext>
              </a:extLst>
            </p:cNvPr>
            <p:cNvSpPr/>
            <p:nvPr/>
          </p:nvSpPr>
          <p:spPr>
            <a:xfrm>
              <a:off x="3375671" y="1661956"/>
              <a:ext cx="1217497" cy="33855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prstClr val="black">
                      <a:lumMod val="50000"/>
                    </a:prstClr>
                  </a:solidFill>
                  <a:ea typeface="Times New Roman" pitchFamily="18" charset="0"/>
                  <a:cs typeface="Arial" pitchFamily="34" charset="0"/>
                </a:rPr>
                <a:t>Order</a:t>
              </a:r>
            </a:p>
            <a:p>
              <a:pPr algn="ctr" defTabSz="685766" eaLnBrk="0" fontAlgn="base" hangingPunct="0">
                <a:spcBef>
                  <a:spcPct val="0"/>
                </a:spcBef>
                <a:spcAft>
                  <a:spcPct val="0"/>
                </a:spcAft>
                <a:defRPr/>
              </a:pPr>
              <a:r>
                <a:rPr lang="en-US" sz="800" kern="0" dirty="0">
                  <a:solidFill>
                    <a:prstClr val="black">
                      <a:lumMod val="50000"/>
                    </a:prstClr>
                  </a:solidFill>
                  <a:ea typeface="Calibri" pitchFamily="34" charset="0"/>
                  <a:cs typeface="Arial" pitchFamily="34" charset="0"/>
                </a:rPr>
                <a:t>History</a:t>
              </a:r>
            </a:p>
          </p:txBody>
        </p:sp>
        <p:sp>
          <p:nvSpPr>
            <p:cNvPr id="210" name="Freeform 209">
              <a:extLst>
                <a:ext uri="{FF2B5EF4-FFF2-40B4-BE49-F238E27FC236}">
                  <a16:creationId xmlns:a16="http://schemas.microsoft.com/office/drawing/2014/main" id="{088B7909-96DC-FE42-8170-8FA2B412DC72}"/>
                </a:ext>
              </a:extLst>
            </p:cNvPr>
            <p:cNvSpPr/>
            <p:nvPr/>
          </p:nvSpPr>
          <p:spPr>
            <a:xfrm>
              <a:off x="4522634" y="1891102"/>
              <a:ext cx="2278445" cy="1010843"/>
            </a:xfrm>
            <a:custGeom>
              <a:avLst/>
              <a:gdLst>
                <a:gd name="connsiteX0" fmla="*/ 0 w 4787900"/>
                <a:gd name="connsiteY0" fmla="*/ 768350 h 2051050"/>
                <a:gd name="connsiteX1" fmla="*/ 425450 w 4787900"/>
                <a:gd name="connsiteY1" fmla="*/ 603250 h 2051050"/>
                <a:gd name="connsiteX2" fmla="*/ 876300 w 4787900"/>
                <a:gd name="connsiteY2" fmla="*/ 482600 h 2051050"/>
                <a:gd name="connsiteX3" fmla="*/ 946150 w 4787900"/>
                <a:gd name="connsiteY3" fmla="*/ 381000 h 2051050"/>
                <a:gd name="connsiteX4" fmla="*/ 1270000 w 4787900"/>
                <a:gd name="connsiteY4" fmla="*/ 311150 h 2051050"/>
                <a:gd name="connsiteX5" fmla="*/ 1631950 w 4787900"/>
                <a:gd name="connsiteY5" fmla="*/ 323850 h 2051050"/>
                <a:gd name="connsiteX6" fmla="*/ 1790700 w 4787900"/>
                <a:gd name="connsiteY6" fmla="*/ 323850 h 2051050"/>
                <a:gd name="connsiteX7" fmla="*/ 2025650 w 4787900"/>
                <a:gd name="connsiteY7" fmla="*/ 292100 h 2051050"/>
                <a:gd name="connsiteX8" fmla="*/ 2254250 w 4787900"/>
                <a:gd name="connsiteY8" fmla="*/ 139700 h 2051050"/>
                <a:gd name="connsiteX9" fmla="*/ 2387600 w 4787900"/>
                <a:gd name="connsiteY9" fmla="*/ 215900 h 2051050"/>
                <a:gd name="connsiteX10" fmla="*/ 2724150 w 4787900"/>
                <a:gd name="connsiteY10" fmla="*/ 0 h 2051050"/>
                <a:gd name="connsiteX11" fmla="*/ 3498850 w 4787900"/>
                <a:gd name="connsiteY11" fmla="*/ 0 h 2051050"/>
                <a:gd name="connsiteX12" fmla="*/ 4572000 w 4787900"/>
                <a:gd name="connsiteY12" fmla="*/ 31750 h 2051050"/>
                <a:gd name="connsiteX13" fmla="*/ 4381500 w 4787900"/>
                <a:gd name="connsiteY13" fmla="*/ 577850 h 2051050"/>
                <a:gd name="connsiteX14" fmla="*/ 4787900 w 4787900"/>
                <a:gd name="connsiteY14" fmla="*/ 755650 h 2051050"/>
                <a:gd name="connsiteX15" fmla="*/ 4603750 w 4787900"/>
                <a:gd name="connsiteY15" fmla="*/ 971550 h 2051050"/>
                <a:gd name="connsiteX16" fmla="*/ 4711700 w 4787900"/>
                <a:gd name="connsiteY16" fmla="*/ 1244600 h 2051050"/>
                <a:gd name="connsiteX17" fmla="*/ 3740150 w 4787900"/>
                <a:gd name="connsiteY17" fmla="*/ 1238250 h 2051050"/>
                <a:gd name="connsiteX18" fmla="*/ 3663950 w 4787900"/>
                <a:gd name="connsiteY18" fmla="*/ 1390650 h 2051050"/>
                <a:gd name="connsiteX19" fmla="*/ 3568700 w 4787900"/>
                <a:gd name="connsiteY19" fmla="*/ 1612900 h 2051050"/>
                <a:gd name="connsiteX20" fmla="*/ 3638550 w 4787900"/>
                <a:gd name="connsiteY20" fmla="*/ 2051050 h 2051050"/>
                <a:gd name="connsiteX21" fmla="*/ 2781300 w 4787900"/>
                <a:gd name="connsiteY21" fmla="*/ 1765300 h 2051050"/>
                <a:gd name="connsiteX22" fmla="*/ 2266950 w 4787900"/>
                <a:gd name="connsiteY22" fmla="*/ 1492250 h 2051050"/>
                <a:gd name="connsiteX23" fmla="*/ 1790700 w 4787900"/>
                <a:gd name="connsiteY23" fmla="*/ 1479550 h 2051050"/>
                <a:gd name="connsiteX24" fmla="*/ 1625600 w 4787900"/>
                <a:gd name="connsiteY24" fmla="*/ 1327150 h 2051050"/>
                <a:gd name="connsiteX25" fmla="*/ 1308100 w 4787900"/>
                <a:gd name="connsiteY25" fmla="*/ 1333500 h 2051050"/>
                <a:gd name="connsiteX26" fmla="*/ 1060450 w 4787900"/>
                <a:gd name="connsiteY26" fmla="*/ 1263650 h 2051050"/>
                <a:gd name="connsiteX27" fmla="*/ 508000 w 4787900"/>
                <a:gd name="connsiteY27" fmla="*/ 1263650 h 2051050"/>
                <a:gd name="connsiteX28" fmla="*/ 711200 w 4787900"/>
                <a:gd name="connsiteY28" fmla="*/ 971550 h 2051050"/>
                <a:gd name="connsiteX29" fmla="*/ 0 w 4787900"/>
                <a:gd name="connsiteY29" fmla="*/ 768350 h 2051050"/>
                <a:gd name="connsiteX0" fmla="*/ 0 w 4787900"/>
                <a:gd name="connsiteY0" fmla="*/ 768350 h 2051050"/>
                <a:gd name="connsiteX1" fmla="*/ 425450 w 4787900"/>
                <a:gd name="connsiteY1" fmla="*/ 603250 h 2051050"/>
                <a:gd name="connsiteX2" fmla="*/ 876300 w 4787900"/>
                <a:gd name="connsiteY2" fmla="*/ 482600 h 2051050"/>
                <a:gd name="connsiteX3" fmla="*/ 946150 w 4787900"/>
                <a:gd name="connsiteY3" fmla="*/ 381000 h 2051050"/>
                <a:gd name="connsiteX4" fmla="*/ 1270000 w 4787900"/>
                <a:gd name="connsiteY4" fmla="*/ 311150 h 2051050"/>
                <a:gd name="connsiteX5" fmla="*/ 1631950 w 4787900"/>
                <a:gd name="connsiteY5" fmla="*/ 323850 h 2051050"/>
                <a:gd name="connsiteX6" fmla="*/ 1790700 w 4787900"/>
                <a:gd name="connsiteY6" fmla="*/ 323850 h 2051050"/>
                <a:gd name="connsiteX7" fmla="*/ 2025650 w 4787900"/>
                <a:gd name="connsiteY7" fmla="*/ 292100 h 2051050"/>
                <a:gd name="connsiteX8" fmla="*/ 2254250 w 4787900"/>
                <a:gd name="connsiteY8" fmla="*/ 139700 h 2051050"/>
                <a:gd name="connsiteX9" fmla="*/ 2387600 w 4787900"/>
                <a:gd name="connsiteY9" fmla="*/ 215900 h 2051050"/>
                <a:gd name="connsiteX10" fmla="*/ 2724150 w 4787900"/>
                <a:gd name="connsiteY10" fmla="*/ 0 h 2051050"/>
                <a:gd name="connsiteX11" fmla="*/ 3498850 w 4787900"/>
                <a:gd name="connsiteY11" fmla="*/ 0 h 2051050"/>
                <a:gd name="connsiteX12" fmla="*/ 4572000 w 4787900"/>
                <a:gd name="connsiteY12" fmla="*/ 31750 h 2051050"/>
                <a:gd name="connsiteX13" fmla="*/ 4381500 w 4787900"/>
                <a:gd name="connsiteY13" fmla="*/ 577850 h 2051050"/>
                <a:gd name="connsiteX14" fmla="*/ 4787900 w 4787900"/>
                <a:gd name="connsiteY14" fmla="*/ 755650 h 2051050"/>
                <a:gd name="connsiteX15" fmla="*/ 4603750 w 4787900"/>
                <a:gd name="connsiteY15" fmla="*/ 971550 h 2051050"/>
                <a:gd name="connsiteX16" fmla="*/ 4711700 w 4787900"/>
                <a:gd name="connsiteY16" fmla="*/ 1244600 h 2051050"/>
                <a:gd name="connsiteX17" fmla="*/ 3740150 w 4787900"/>
                <a:gd name="connsiteY17" fmla="*/ 1238250 h 2051050"/>
                <a:gd name="connsiteX18" fmla="*/ 3663950 w 4787900"/>
                <a:gd name="connsiteY18" fmla="*/ 1390650 h 2051050"/>
                <a:gd name="connsiteX19" fmla="*/ 3568700 w 4787900"/>
                <a:gd name="connsiteY19" fmla="*/ 1612900 h 2051050"/>
                <a:gd name="connsiteX20" fmla="*/ 3638550 w 4787900"/>
                <a:gd name="connsiteY20" fmla="*/ 2051050 h 2051050"/>
                <a:gd name="connsiteX21" fmla="*/ 2781300 w 4787900"/>
                <a:gd name="connsiteY21" fmla="*/ 1765300 h 2051050"/>
                <a:gd name="connsiteX22" fmla="*/ 2266950 w 4787900"/>
                <a:gd name="connsiteY22" fmla="*/ 1492250 h 2051050"/>
                <a:gd name="connsiteX23" fmla="*/ 1790700 w 4787900"/>
                <a:gd name="connsiteY23" fmla="*/ 1479550 h 2051050"/>
                <a:gd name="connsiteX24" fmla="*/ 1625600 w 4787900"/>
                <a:gd name="connsiteY24" fmla="*/ 1327150 h 2051050"/>
                <a:gd name="connsiteX25" fmla="*/ 1308100 w 4787900"/>
                <a:gd name="connsiteY25" fmla="*/ 1333500 h 2051050"/>
                <a:gd name="connsiteX26" fmla="*/ 1060450 w 4787900"/>
                <a:gd name="connsiteY26" fmla="*/ 1263650 h 2051050"/>
                <a:gd name="connsiteX27" fmla="*/ 508000 w 4787900"/>
                <a:gd name="connsiteY27" fmla="*/ 1263650 h 2051050"/>
                <a:gd name="connsiteX28" fmla="*/ 711200 w 4787900"/>
                <a:gd name="connsiteY28" fmla="*/ 971550 h 2051050"/>
                <a:gd name="connsiteX29" fmla="*/ 0 w 4787900"/>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51050"/>
                <a:gd name="connsiteX1" fmla="*/ 473075 w 4835525"/>
                <a:gd name="connsiteY1" fmla="*/ 603250 h 2051050"/>
                <a:gd name="connsiteX2" fmla="*/ 923925 w 4835525"/>
                <a:gd name="connsiteY2" fmla="*/ 482600 h 2051050"/>
                <a:gd name="connsiteX3" fmla="*/ 993775 w 4835525"/>
                <a:gd name="connsiteY3" fmla="*/ 381000 h 2051050"/>
                <a:gd name="connsiteX4" fmla="*/ 1317625 w 4835525"/>
                <a:gd name="connsiteY4" fmla="*/ 311150 h 2051050"/>
                <a:gd name="connsiteX5" fmla="*/ 1679575 w 4835525"/>
                <a:gd name="connsiteY5" fmla="*/ 323850 h 2051050"/>
                <a:gd name="connsiteX6" fmla="*/ 1838325 w 4835525"/>
                <a:gd name="connsiteY6" fmla="*/ 323850 h 2051050"/>
                <a:gd name="connsiteX7" fmla="*/ 2073275 w 4835525"/>
                <a:gd name="connsiteY7" fmla="*/ 292100 h 2051050"/>
                <a:gd name="connsiteX8" fmla="*/ 2301875 w 4835525"/>
                <a:gd name="connsiteY8" fmla="*/ 139700 h 2051050"/>
                <a:gd name="connsiteX9" fmla="*/ 2435225 w 4835525"/>
                <a:gd name="connsiteY9" fmla="*/ 215900 h 2051050"/>
                <a:gd name="connsiteX10" fmla="*/ 2771775 w 4835525"/>
                <a:gd name="connsiteY10" fmla="*/ 0 h 2051050"/>
                <a:gd name="connsiteX11" fmla="*/ 3546475 w 4835525"/>
                <a:gd name="connsiteY11" fmla="*/ 0 h 2051050"/>
                <a:gd name="connsiteX12" fmla="*/ 4619625 w 4835525"/>
                <a:gd name="connsiteY12" fmla="*/ 31750 h 2051050"/>
                <a:gd name="connsiteX13" fmla="*/ 4429125 w 4835525"/>
                <a:gd name="connsiteY13" fmla="*/ 577850 h 2051050"/>
                <a:gd name="connsiteX14" fmla="*/ 4835525 w 4835525"/>
                <a:gd name="connsiteY14" fmla="*/ 755650 h 2051050"/>
                <a:gd name="connsiteX15" fmla="*/ 4651375 w 4835525"/>
                <a:gd name="connsiteY15" fmla="*/ 971550 h 2051050"/>
                <a:gd name="connsiteX16" fmla="*/ 4759325 w 4835525"/>
                <a:gd name="connsiteY16" fmla="*/ 1244600 h 2051050"/>
                <a:gd name="connsiteX17" fmla="*/ 3787775 w 4835525"/>
                <a:gd name="connsiteY17" fmla="*/ 1238250 h 2051050"/>
                <a:gd name="connsiteX18" fmla="*/ 3711575 w 4835525"/>
                <a:gd name="connsiteY18" fmla="*/ 1390650 h 2051050"/>
                <a:gd name="connsiteX19" fmla="*/ 3616325 w 4835525"/>
                <a:gd name="connsiteY19" fmla="*/ 1612900 h 2051050"/>
                <a:gd name="connsiteX20" fmla="*/ 3686175 w 4835525"/>
                <a:gd name="connsiteY20" fmla="*/ 2051050 h 2051050"/>
                <a:gd name="connsiteX21" fmla="*/ 2828925 w 4835525"/>
                <a:gd name="connsiteY21" fmla="*/ 1765300 h 2051050"/>
                <a:gd name="connsiteX22" fmla="*/ 2314575 w 4835525"/>
                <a:gd name="connsiteY22" fmla="*/ 1492250 h 2051050"/>
                <a:gd name="connsiteX23" fmla="*/ 1838325 w 4835525"/>
                <a:gd name="connsiteY23" fmla="*/ 1479550 h 2051050"/>
                <a:gd name="connsiteX24" fmla="*/ 1673225 w 4835525"/>
                <a:gd name="connsiteY24" fmla="*/ 1327150 h 2051050"/>
                <a:gd name="connsiteX25" fmla="*/ 1355725 w 4835525"/>
                <a:gd name="connsiteY25" fmla="*/ 1333500 h 2051050"/>
                <a:gd name="connsiteX26" fmla="*/ 1108075 w 4835525"/>
                <a:gd name="connsiteY26" fmla="*/ 1263650 h 2051050"/>
                <a:gd name="connsiteX27" fmla="*/ 555625 w 4835525"/>
                <a:gd name="connsiteY27" fmla="*/ 1263650 h 2051050"/>
                <a:gd name="connsiteX28" fmla="*/ 758825 w 4835525"/>
                <a:gd name="connsiteY28" fmla="*/ 971550 h 2051050"/>
                <a:gd name="connsiteX29" fmla="*/ 47625 w 4835525"/>
                <a:gd name="connsiteY29" fmla="*/ 768350 h 2051050"/>
                <a:gd name="connsiteX0" fmla="*/ 47625 w 4835525"/>
                <a:gd name="connsiteY0" fmla="*/ 768350 h 2076450"/>
                <a:gd name="connsiteX1" fmla="*/ 473075 w 4835525"/>
                <a:gd name="connsiteY1" fmla="*/ 603250 h 2076450"/>
                <a:gd name="connsiteX2" fmla="*/ 923925 w 4835525"/>
                <a:gd name="connsiteY2" fmla="*/ 482600 h 2076450"/>
                <a:gd name="connsiteX3" fmla="*/ 993775 w 4835525"/>
                <a:gd name="connsiteY3" fmla="*/ 381000 h 2076450"/>
                <a:gd name="connsiteX4" fmla="*/ 1317625 w 4835525"/>
                <a:gd name="connsiteY4" fmla="*/ 311150 h 2076450"/>
                <a:gd name="connsiteX5" fmla="*/ 1679575 w 4835525"/>
                <a:gd name="connsiteY5" fmla="*/ 323850 h 2076450"/>
                <a:gd name="connsiteX6" fmla="*/ 1838325 w 4835525"/>
                <a:gd name="connsiteY6" fmla="*/ 323850 h 2076450"/>
                <a:gd name="connsiteX7" fmla="*/ 2073275 w 4835525"/>
                <a:gd name="connsiteY7" fmla="*/ 292100 h 2076450"/>
                <a:gd name="connsiteX8" fmla="*/ 2301875 w 4835525"/>
                <a:gd name="connsiteY8" fmla="*/ 139700 h 2076450"/>
                <a:gd name="connsiteX9" fmla="*/ 2435225 w 4835525"/>
                <a:gd name="connsiteY9" fmla="*/ 215900 h 2076450"/>
                <a:gd name="connsiteX10" fmla="*/ 2771775 w 4835525"/>
                <a:gd name="connsiteY10" fmla="*/ 0 h 2076450"/>
                <a:gd name="connsiteX11" fmla="*/ 3546475 w 4835525"/>
                <a:gd name="connsiteY11" fmla="*/ 0 h 2076450"/>
                <a:gd name="connsiteX12" fmla="*/ 4619625 w 4835525"/>
                <a:gd name="connsiteY12" fmla="*/ 31750 h 2076450"/>
                <a:gd name="connsiteX13" fmla="*/ 4429125 w 4835525"/>
                <a:gd name="connsiteY13" fmla="*/ 577850 h 2076450"/>
                <a:gd name="connsiteX14" fmla="*/ 4835525 w 4835525"/>
                <a:gd name="connsiteY14" fmla="*/ 755650 h 2076450"/>
                <a:gd name="connsiteX15" fmla="*/ 4651375 w 4835525"/>
                <a:gd name="connsiteY15" fmla="*/ 971550 h 2076450"/>
                <a:gd name="connsiteX16" fmla="*/ 4759325 w 4835525"/>
                <a:gd name="connsiteY16" fmla="*/ 1244600 h 2076450"/>
                <a:gd name="connsiteX17" fmla="*/ 3787775 w 4835525"/>
                <a:gd name="connsiteY17" fmla="*/ 1238250 h 2076450"/>
                <a:gd name="connsiteX18" fmla="*/ 3711575 w 4835525"/>
                <a:gd name="connsiteY18" fmla="*/ 1390650 h 2076450"/>
                <a:gd name="connsiteX19" fmla="*/ 3616325 w 4835525"/>
                <a:gd name="connsiteY19" fmla="*/ 1612900 h 2076450"/>
                <a:gd name="connsiteX20" fmla="*/ 3686175 w 4835525"/>
                <a:gd name="connsiteY20" fmla="*/ 2051050 h 2076450"/>
                <a:gd name="connsiteX21" fmla="*/ 2828925 w 4835525"/>
                <a:gd name="connsiteY21" fmla="*/ 1765300 h 2076450"/>
                <a:gd name="connsiteX22" fmla="*/ 2314575 w 4835525"/>
                <a:gd name="connsiteY22" fmla="*/ 1492250 h 2076450"/>
                <a:gd name="connsiteX23" fmla="*/ 1838325 w 4835525"/>
                <a:gd name="connsiteY23" fmla="*/ 1479550 h 2076450"/>
                <a:gd name="connsiteX24" fmla="*/ 1673225 w 4835525"/>
                <a:gd name="connsiteY24" fmla="*/ 1327150 h 2076450"/>
                <a:gd name="connsiteX25" fmla="*/ 1355725 w 4835525"/>
                <a:gd name="connsiteY25" fmla="*/ 1333500 h 2076450"/>
                <a:gd name="connsiteX26" fmla="*/ 1108075 w 4835525"/>
                <a:gd name="connsiteY26" fmla="*/ 1263650 h 2076450"/>
                <a:gd name="connsiteX27" fmla="*/ 555625 w 4835525"/>
                <a:gd name="connsiteY27" fmla="*/ 1263650 h 2076450"/>
                <a:gd name="connsiteX28" fmla="*/ 758825 w 4835525"/>
                <a:gd name="connsiteY28" fmla="*/ 971550 h 2076450"/>
                <a:gd name="connsiteX29" fmla="*/ 47625 w 4835525"/>
                <a:gd name="connsiteY29" fmla="*/ 768350 h 2076450"/>
                <a:gd name="connsiteX0" fmla="*/ 47625 w 4835525"/>
                <a:gd name="connsiteY0" fmla="*/ 768350 h 2076450"/>
                <a:gd name="connsiteX1" fmla="*/ 473075 w 4835525"/>
                <a:gd name="connsiteY1" fmla="*/ 603250 h 2076450"/>
                <a:gd name="connsiteX2" fmla="*/ 923925 w 4835525"/>
                <a:gd name="connsiteY2" fmla="*/ 482600 h 2076450"/>
                <a:gd name="connsiteX3" fmla="*/ 993775 w 4835525"/>
                <a:gd name="connsiteY3" fmla="*/ 381000 h 2076450"/>
                <a:gd name="connsiteX4" fmla="*/ 1317625 w 4835525"/>
                <a:gd name="connsiteY4" fmla="*/ 311150 h 2076450"/>
                <a:gd name="connsiteX5" fmla="*/ 1679575 w 4835525"/>
                <a:gd name="connsiteY5" fmla="*/ 323850 h 2076450"/>
                <a:gd name="connsiteX6" fmla="*/ 1838325 w 4835525"/>
                <a:gd name="connsiteY6" fmla="*/ 323850 h 2076450"/>
                <a:gd name="connsiteX7" fmla="*/ 2073275 w 4835525"/>
                <a:gd name="connsiteY7" fmla="*/ 292100 h 2076450"/>
                <a:gd name="connsiteX8" fmla="*/ 2301875 w 4835525"/>
                <a:gd name="connsiteY8" fmla="*/ 139700 h 2076450"/>
                <a:gd name="connsiteX9" fmla="*/ 2435225 w 4835525"/>
                <a:gd name="connsiteY9" fmla="*/ 215900 h 2076450"/>
                <a:gd name="connsiteX10" fmla="*/ 2771775 w 4835525"/>
                <a:gd name="connsiteY10" fmla="*/ 0 h 2076450"/>
                <a:gd name="connsiteX11" fmla="*/ 3546475 w 4835525"/>
                <a:gd name="connsiteY11" fmla="*/ 0 h 2076450"/>
                <a:gd name="connsiteX12" fmla="*/ 4619625 w 4835525"/>
                <a:gd name="connsiteY12" fmla="*/ 31750 h 2076450"/>
                <a:gd name="connsiteX13" fmla="*/ 4429125 w 4835525"/>
                <a:gd name="connsiteY13" fmla="*/ 577850 h 2076450"/>
                <a:gd name="connsiteX14" fmla="*/ 4835525 w 4835525"/>
                <a:gd name="connsiteY14" fmla="*/ 755650 h 2076450"/>
                <a:gd name="connsiteX15" fmla="*/ 4651375 w 4835525"/>
                <a:gd name="connsiteY15" fmla="*/ 971550 h 2076450"/>
                <a:gd name="connsiteX16" fmla="*/ 4759325 w 4835525"/>
                <a:gd name="connsiteY16" fmla="*/ 1244600 h 2076450"/>
                <a:gd name="connsiteX17" fmla="*/ 3787775 w 4835525"/>
                <a:gd name="connsiteY17" fmla="*/ 1238250 h 2076450"/>
                <a:gd name="connsiteX18" fmla="*/ 3711575 w 4835525"/>
                <a:gd name="connsiteY18" fmla="*/ 1390650 h 2076450"/>
                <a:gd name="connsiteX19" fmla="*/ 3616325 w 4835525"/>
                <a:gd name="connsiteY19" fmla="*/ 1612900 h 2076450"/>
                <a:gd name="connsiteX20" fmla="*/ 3686175 w 4835525"/>
                <a:gd name="connsiteY20" fmla="*/ 2051050 h 2076450"/>
                <a:gd name="connsiteX21" fmla="*/ 2828925 w 4835525"/>
                <a:gd name="connsiteY21" fmla="*/ 1765300 h 2076450"/>
                <a:gd name="connsiteX22" fmla="*/ 2314575 w 4835525"/>
                <a:gd name="connsiteY22" fmla="*/ 1492250 h 2076450"/>
                <a:gd name="connsiteX23" fmla="*/ 1838325 w 4835525"/>
                <a:gd name="connsiteY23" fmla="*/ 1479550 h 2076450"/>
                <a:gd name="connsiteX24" fmla="*/ 1673225 w 4835525"/>
                <a:gd name="connsiteY24" fmla="*/ 1327150 h 2076450"/>
                <a:gd name="connsiteX25" fmla="*/ 1355725 w 4835525"/>
                <a:gd name="connsiteY25" fmla="*/ 1333500 h 2076450"/>
                <a:gd name="connsiteX26" fmla="*/ 1108075 w 4835525"/>
                <a:gd name="connsiteY26" fmla="*/ 1263650 h 2076450"/>
                <a:gd name="connsiteX27" fmla="*/ 555625 w 4835525"/>
                <a:gd name="connsiteY27" fmla="*/ 1263650 h 2076450"/>
                <a:gd name="connsiteX28" fmla="*/ 758825 w 4835525"/>
                <a:gd name="connsiteY28" fmla="*/ 971550 h 2076450"/>
                <a:gd name="connsiteX29" fmla="*/ 47625 w 4835525"/>
                <a:gd name="connsiteY29" fmla="*/ 768350 h 2076450"/>
                <a:gd name="connsiteX0" fmla="*/ 47625 w 4835525"/>
                <a:gd name="connsiteY0" fmla="*/ 768350 h 2076450"/>
                <a:gd name="connsiteX1" fmla="*/ 473075 w 4835525"/>
                <a:gd name="connsiteY1" fmla="*/ 603250 h 2076450"/>
                <a:gd name="connsiteX2" fmla="*/ 923925 w 4835525"/>
                <a:gd name="connsiteY2" fmla="*/ 482600 h 2076450"/>
                <a:gd name="connsiteX3" fmla="*/ 993775 w 4835525"/>
                <a:gd name="connsiteY3" fmla="*/ 381000 h 2076450"/>
                <a:gd name="connsiteX4" fmla="*/ 1317625 w 4835525"/>
                <a:gd name="connsiteY4" fmla="*/ 311150 h 2076450"/>
                <a:gd name="connsiteX5" fmla="*/ 1679575 w 4835525"/>
                <a:gd name="connsiteY5" fmla="*/ 323850 h 2076450"/>
                <a:gd name="connsiteX6" fmla="*/ 1838325 w 4835525"/>
                <a:gd name="connsiteY6" fmla="*/ 323850 h 2076450"/>
                <a:gd name="connsiteX7" fmla="*/ 2073275 w 4835525"/>
                <a:gd name="connsiteY7" fmla="*/ 292100 h 2076450"/>
                <a:gd name="connsiteX8" fmla="*/ 2301875 w 4835525"/>
                <a:gd name="connsiteY8" fmla="*/ 139700 h 2076450"/>
                <a:gd name="connsiteX9" fmla="*/ 2435225 w 4835525"/>
                <a:gd name="connsiteY9" fmla="*/ 215900 h 2076450"/>
                <a:gd name="connsiteX10" fmla="*/ 2771775 w 4835525"/>
                <a:gd name="connsiteY10" fmla="*/ 0 h 2076450"/>
                <a:gd name="connsiteX11" fmla="*/ 3546475 w 4835525"/>
                <a:gd name="connsiteY11" fmla="*/ 0 h 2076450"/>
                <a:gd name="connsiteX12" fmla="*/ 4619625 w 4835525"/>
                <a:gd name="connsiteY12" fmla="*/ 31750 h 2076450"/>
                <a:gd name="connsiteX13" fmla="*/ 4429125 w 4835525"/>
                <a:gd name="connsiteY13" fmla="*/ 577850 h 2076450"/>
                <a:gd name="connsiteX14" fmla="*/ 4835525 w 4835525"/>
                <a:gd name="connsiteY14" fmla="*/ 755650 h 2076450"/>
                <a:gd name="connsiteX15" fmla="*/ 4651375 w 4835525"/>
                <a:gd name="connsiteY15" fmla="*/ 971550 h 2076450"/>
                <a:gd name="connsiteX16" fmla="*/ 4759325 w 4835525"/>
                <a:gd name="connsiteY16" fmla="*/ 1244600 h 2076450"/>
                <a:gd name="connsiteX17" fmla="*/ 3787775 w 4835525"/>
                <a:gd name="connsiteY17" fmla="*/ 1238250 h 2076450"/>
                <a:gd name="connsiteX18" fmla="*/ 3711575 w 4835525"/>
                <a:gd name="connsiteY18" fmla="*/ 1390650 h 2076450"/>
                <a:gd name="connsiteX19" fmla="*/ 3616325 w 4835525"/>
                <a:gd name="connsiteY19" fmla="*/ 1612900 h 2076450"/>
                <a:gd name="connsiteX20" fmla="*/ 3686175 w 4835525"/>
                <a:gd name="connsiteY20" fmla="*/ 2051050 h 2076450"/>
                <a:gd name="connsiteX21" fmla="*/ 2828925 w 4835525"/>
                <a:gd name="connsiteY21" fmla="*/ 1765300 h 2076450"/>
                <a:gd name="connsiteX22" fmla="*/ 2314575 w 4835525"/>
                <a:gd name="connsiteY22" fmla="*/ 1492250 h 2076450"/>
                <a:gd name="connsiteX23" fmla="*/ 1838325 w 4835525"/>
                <a:gd name="connsiteY23" fmla="*/ 1479550 h 2076450"/>
                <a:gd name="connsiteX24" fmla="*/ 1673225 w 4835525"/>
                <a:gd name="connsiteY24" fmla="*/ 1327150 h 2076450"/>
                <a:gd name="connsiteX25" fmla="*/ 1355725 w 4835525"/>
                <a:gd name="connsiteY25" fmla="*/ 1333500 h 2076450"/>
                <a:gd name="connsiteX26" fmla="*/ 1108075 w 4835525"/>
                <a:gd name="connsiteY26" fmla="*/ 1263650 h 2076450"/>
                <a:gd name="connsiteX27" fmla="*/ 555625 w 4835525"/>
                <a:gd name="connsiteY27" fmla="*/ 1263650 h 2076450"/>
                <a:gd name="connsiteX28" fmla="*/ 758825 w 4835525"/>
                <a:gd name="connsiteY28" fmla="*/ 971550 h 2076450"/>
                <a:gd name="connsiteX29" fmla="*/ 47625 w 4835525"/>
                <a:gd name="connsiteY29" fmla="*/ 768350 h 2076450"/>
                <a:gd name="connsiteX0" fmla="*/ 47625 w 4903258"/>
                <a:gd name="connsiteY0" fmla="*/ 768350 h 2076450"/>
                <a:gd name="connsiteX1" fmla="*/ 473075 w 4903258"/>
                <a:gd name="connsiteY1" fmla="*/ 603250 h 2076450"/>
                <a:gd name="connsiteX2" fmla="*/ 923925 w 4903258"/>
                <a:gd name="connsiteY2" fmla="*/ 482600 h 2076450"/>
                <a:gd name="connsiteX3" fmla="*/ 993775 w 4903258"/>
                <a:gd name="connsiteY3" fmla="*/ 381000 h 2076450"/>
                <a:gd name="connsiteX4" fmla="*/ 1317625 w 4903258"/>
                <a:gd name="connsiteY4" fmla="*/ 311150 h 2076450"/>
                <a:gd name="connsiteX5" fmla="*/ 1679575 w 4903258"/>
                <a:gd name="connsiteY5" fmla="*/ 323850 h 2076450"/>
                <a:gd name="connsiteX6" fmla="*/ 1838325 w 4903258"/>
                <a:gd name="connsiteY6" fmla="*/ 323850 h 2076450"/>
                <a:gd name="connsiteX7" fmla="*/ 2073275 w 4903258"/>
                <a:gd name="connsiteY7" fmla="*/ 292100 h 2076450"/>
                <a:gd name="connsiteX8" fmla="*/ 2301875 w 4903258"/>
                <a:gd name="connsiteY8" fmla="*/ 139700 h 2076450"/>
                <a:gd name="connsiteX9" fmla="*/ 2435225 w 4903258"/>
                <a:gd name="connsiteY9" fmla="*/ 215900 h 2076450"/>
                <a:gd name="connsiteX10" fmla="*/ 2771775 w 4903258"/>
                <a:gd name="connsiteY10" fmla="*/ 0 h 2076450"/>
                <a:gd name="connsiteX11" fmla="*/ 3546475 w 4903258"/>
                <a:gd name="connsiteY11" fmla="*/ 0 h 2076450"/>
                <a:gd name="connsiteX12" fmla="*/ 4619625 w 4903258"/>
                <a:gd name="connsiteY12" fmla="*/ 31750 h 2076450"/>
                <a:gd name="connsiteX13" fmla="*/ 4429125 w 4903258"/>
                <a:gd name="connsiteY13" fmla="*/ 577850 h 2076450"/>
                <a:gd name="connsiteX14" fmla="*/ 4835525 w 4903258"/>
                <a:gd name="connsiteY14" fmla="*/ 755650 h 2076450"/>
                <a:gd name="connsiteX15" fmla="*/ 4651375 w 4903258"/>
                <a:gd name="connsiteY15" fmla="*/ 971550 h 2076450"/>
                <a:gd name="connsiteX16" fmla="*/ 4759325 w 4903258"/>
                <a:gd name="connsiteY16" fmla="*/ 1244600 h 2076450"/>
                <a:gd name="connsiteX17" fmla="*/ 3787775 w 4903258"/>
                <a:gd name="connsiteY17" fmla="*/ 1238250 h 2076450"/>
                <a:gd name="connsiteX18" fmla="*/ 3711575 w 4903258"/>
                <a:gd name="connsiteY18" fmla="*/ 1390650 h 2076450"/>
                <a:gd name="connsiteX19" fmla="*/ 3616325 w 4903258"/>
                <a:gd name="connsiteY19" fmla="*/ 1612900 h 2076450"/>
                <a:gd name="connsiteX20" fmla="*/ 3686175 w 4903258"/>
                <a:gd name="connsiteY20" fmla="*/ 2051050 h 2076450"/>
                <a:gd name="connsiteX21" fmla="*/ 2828925 w 4903258"/>
                <a:gd name="connsiteY21" fmla="*/ 1765300 h 2076450"/>
                <a:gd name="connsiteX22" fmla="*/ 2314575 w 4903258"/>
                <a:gd name="connsiteY22" fmla="*/ 1492250 h 2076450"/>
                <a:gd name="connsiteX23" fmla="*/ 1838325 w 4903258"/>
                <a:gd name="connsiteY23" fmla="*/ 1479550 h 2076450"/>
                <a:gd name="connsiteX24" fmla="*/ 1673225 w 4903258"/>
                <a:gd name="connsiteY24" fmla="*/ 1327150 h 2076450"/>
                <a:gd name="connsiteX25" fmla="*/ 1355725 w 4903258"/>
                <a:gd name="connsiteY25" fmla="*/ 1333500 h 2076450"/>
                <a:gd name="connsiteX26" fmla="*/ 1108075 w 4903258"/>
                <a:gd name="connsiteY26" fmla="*/ 1263650 h 2076450"/>
                <a:gd name="connsiteX27" fmla="*/ 555625 w 4903258"/>
                <a:gd name="connsiteY27" fmla="*/ 1263650 h 2076450"/>
                <a:gd name="connsiteX28" fmla="*/ 758825 w 4903258"/>
                <a:gd name="connsiteY28" fmla="*/ 971550 h 2076450"/>
                <a:gd name="connsiteX29" fmla="*/ 47625 w 4903258"/>
                <a:gd name="connsiteY29" fmla="*/ 768350 h 2076450"/>
                <a:gd name="connsiteX0" fmla="*/ 47625 w 4903258"/>
                <a:gd name="connsiteY0" fmla="*/ 768350 h 2076450"/>
                <a:gd name="connsiteX1" fmla="*/ 473075 w 4903258"/>
                <a:gd name="connsiteY1" fmla="*/ 603250 h 2076450"/>
                <a:gd name="connsiteX2" fmla="*/ 923925 w 4903258"/>
                <a:gd name="connsiteY2" fmla="*/ 482600 h 2076450"/>
                <a:gd name="connsiteX3" fmla="*/ 993775 w 4903258"/>
                <a:gd name="connsiteY3" fmla="*/ 381000 h 2076450"/>
                <a:gd name="connsiteX4" fmla="*/ 1317625 w 4903258"/>
                <a:gd name="connsiteY4" fmla="*/ 311150 h 2076450"/>
                <a:gd name="connsiteX5" fmla="*/ 1679575 w 4903258"/>
                <a:gd name="connsiteY5" fmla="*/ 323850 h 2076450"/>
                <a:gd name="connsiteX6" fmla="*/ 1838325 w 4903258"/>
                <a:gd name="connsiteY6" fmla="*/ 323850 h 2076450"/>
                <a:gd name="connsiteX7" fmla="*/ 2073275 w 4903258"/>
                <a:gd name="connsiteY7" fmla="*/ 292100 h 2076450"/>
                <a:gd name="connsiteX8" fmla="*/ 2301875 w 4903258"/>
                <a:gd name="connsiteY8" fmla="*/ 139700 h 2076450"/>
                <a:gd name="connsiteX9" fmla="*/ 2435225 w 4903258"/>
                <a:gd name="connsiteY9" fmla="*/ 215900 h 2076450"/>
                <a:gd name="connsiteX10" fmla="*/ 2771775 w 4903258"/>
                <a:gd name="connsiteY10" fmla="*/ 0 h 2076450"/>
                <a:gd name="connsiteX11" fmla="*/ 3546475 w 4903258"/>
                <a:gd name="connsiteY11" fmla="*/ 0 h 2076450"/>
                <a:gd name="connsiteX12" fmla="*/ 4619625 w 4903258"/>
                <a:gd name="connsiteY12" fmla="*/ 31750 h 2076450"/>
                <a:gd name="connsiteX13" fmla="*/ 4429125 w 4903258"/>
                <a:gd name="connsiteY13" fmla="*/ 577850 h 2076450"/>
                <a:gd name="connsiteX14" fmla="*/ 4835525 w 4903258"/>
                <a:gd name="connsiteY14" fmla="*/ 755650 h 2076450"/>
                <a:gd name="connsiteX15" fmla="*/ 4651375 w 4903258"/>
                <a:gd name="connsiteY15" fmla="*/ 971550 h 2076450"/>
                <a:gd name="connsiteX16" fmla="*/ 4759325 w 4903258"/>
                <a:gd name="connsiteY16" fmla="*/ 1244600 h 2076450"/>
                <a:gd name="connsiteX17" fmla="*/ 3787775 w 4903258"/>
                <a:gd name="connsiteY17" fmla="*/ 1238250 h 2076450"/>
                <a:gd name="connsiteX18" fmla="*/ 3711575 w 4903258"/>
                <a:gd name="connsiteY18" fmla="*/ 1390650 h 2076450"/>
                <a:gd name="connsiteX19" fmla="*/ 3616325 w 4903258"/>
                <a:gd name="connsiteY19" fmla="*/ 1612900 h 2076450"/>
                <a:gd name="connsiteX20" fmla="*/ 3686175 w 4903258"/>
                <a:gd name="connsiteY20" fmla="*/ 2051050 h 2076450"/>
                <a:gd name="connsiteX21" fmla="*/ 2828925 w 4903258"/>
                <a:gd name="connsiteY21" fmla="*/ 1765300 h 2076450"/>
                <a:gd name="connsiteX22" fmla="*/ 2314575 w 4903258"/>
                <a:gd name="connsiteY22" fmla="*/ 1492250 h 2076450"/>
                <a:gd name="connsiteX23" fmla="*/ 1838325 w 4903258"/>
                <a:gd name="connsiteY23" fmla="*/ 1479550 h 2076450"/>
                <a:gd name="connsiteX24" fmla="*/ 1673225 w 4903258"/>
                <a:gd name="connsiteY24" fmla="*/ 1327150 h 2076450"/>
                <a:gd name="connsiteX25" fmla="*/ 1355725 w 4903258"/>
                <a:gd name="connsiteY25" fmla="*/ 1333500 h 2076450"/>
                <a:gd name="connsiteX26" fmla="*/ 1108075 w 4903258"/>
                <a:gd name="connsiteY26" fmla="*/ 1263650 h 2076450"/>
                <a:gd name="connsiteX27" fmla="*/ 555625 w 4903258"/>
                <a:gd name="connsiteY27" fmla="*/ 1263650 h 2076450"/>
                <a:gd name="connsiteX28" fmla="*/ 758825 w 4903258"/>
                <a:gd name="connsiteY28" fmla="*/ 971550 h 2076450"/>
                <a:gd name="connsiteX29" fmla="*/ 47625 w 4903258"/>
                <a:gd name="connsiteY29" fmla="*/ 768350 h 2076450"/>
                <a:gd name="connsiteX0" fmla="*/ 47625 w 4903258"/>
                <a:gd name="connsiteY0" fmla="*/ 832908 h 2141008"/>
                <a:gd name="connsiteX1" fmla="*/ 473075 w 4903258"/>
                <a:gd name="connsiteY1" fmla="*/ 667808 h 2141008"/>
                <a:gd name="connsiteX2" fmla="*/ 923925 w 4903258"/>
                <a:gd name="connsiteY2" fmla="*/ 547158 h 2141008"/>
                <a:gd name="connsiteX3" fmla="*/ 993775 w 4903258"/>
                <a:gd name="connsiteY3" fmla="*/ 445558 h 2141008"/>
                <a:gd name="connsiteX4" fmla="*/ 1317625 w 4903258"/>
                <a:gd name="connsiteY4" fmla="*/ 375708 h 2141008"/>
                <a:gd name="connsiteX5" fmla="*/ 1679575 w 4903258"/>
                <a:gd name="connsiteY5" fmla="*/ 388408 h 2141008"/>
                <a:gd name="connsiteX6" fmla="*/ 1838325 w 4903258"/>
                <a:gd name="connsiteY6" fmla="*/ 388408 h 2141008"/>
                <a:gd name="connsiteX7" fmla="*/ 2073275 w 4903258"/>
                <a:gd name="connsiteY7" fmla="*/ 356658 h 2141008"/>
                <a:gd name="connsiteX8" fmla="*/ 2301875 w 4903258"/>
                <a:gd name="connsiteY8" fmla="*/ 204258 h 2141008"/>
                <a:gd name="connsiteX9" fmla="*/ 2435225 w 4903258"/>
                <a:gd name="connsiteY9" fmla="*/ 280458 h 2141008"/>
                <a:gd name="connsiteX10" fmla="*/ 2771775 w 4903258"/>
                <a:gd name="connsiteY10" fmla="*/ 64558 h 2141008"/>
                <a:gd name="connsiteX11" fmla="*/ 3546475 w 4903258"/>
                <a:gd name="connsiteY11" fmla="*/ 64558 h 2141008"/>
                <a:gd name="connsiteX12" fmla="*/ 4619625 w 4903258"/>
                <a:gd name="connsiteY12" fmla="*/ 96308 h 2141008"/>
                <a:gd name="connsiteX13" fmla="*/ 4429125 w 4903258"/>
                <a:gd name="connsiteY13" fmla="*/ 642408 h 2141008"/>
                <a:gd name="connsiteX14" fmla="*/ 4835525 w 4903258"/>
                <a:gd name="connsiteY14" fmla="*/ 820208 h 2141008"/>
                <a:gd name="connsiteX15" fmla="*/ 4651375 w 4903258"/>
                <a:gd name="connsiteY15" fmla="*/ 1036108 h 2141008"/>
                <a:gd name="connsiteX16" fmla="*/ 4759325 w 4903258"/>
                <a:gd name="connsiteY16" fmla="*/ 1309158 h 2141008"/>
                <a:gd name="connsiteX17" fmla="*/ 3787775 w 4903258"/>
                <a:gd name="connsiteY17" fmla="*/ 1302808 h 2141008"/>
                <a:gd name="connsiteX18" fmla="*/ 3711575 w 4903258"/>
                <a:gd name="connsiteY18" fmla="*/ 1455208 h 2141008"/>
                <a:gd name="connsiteX19" fmla="*/ 3616325 w 4903258"/>
                <a:gd name="connsiteY19" fmla="*/ 1677458 h 2141008"/>
                <a:gd name="connsiteX20" fmla="*/ 3686175 w 4903258"/>
                <a:gd name="connsiteY20" fmla="*/ 2115608 h 2141008"/>
                <a:gd name="connsiteX21" fmla="*/ 2828925 w 4903258"/>
                <a:gd name="connsiteY21" fmla="*/ 1829858 h 2141008"/>
                <a:gd name="connsiteX22" fmla="*/ 2314575 w 4903258"/>
                <a:gd name="connsiteY22" fmla="*/ 1556808 h 2141008"/>
                <a:gd name="connsiteX23" fmla="*/ 1838325 w 4903258"/>
                <a:gd name="connsiteY23" fmla="*/ 1544108 h 2141008"/>
                <a:gd name="connsiteX24" fmla="*/ 1673225 w 4903258"/>
                <a:gd name="connsiteY24" fmla="*/ 1391708 h 2141008"/>
                <a:gd name="connsiteX25" fmla="*/ 1355725 w 4903258"/>
                <a:gd name="connsiteY25" fmla="*/ 1398058 h 2141008"/>
                <a:gd name="connsiteX26" fmla="*/ 1108075 w 4903258"/>
                <a:gd name="connsiteY26" fmla="*/ 1328208 h 2141008"/>
                <a:gd name="connsiteX27" fmla="*/ 555625 w 4903258"/>
                <a:gd name="connsiteY27" fmla="*/ 1328208 h 2141008"/>
                <a:gd name="connsiteX28" fmla="*/ 758825 w 4903258"/>
                <a:gd name="connsiteY28" fmla="*/ 1036108 h 2141008"/>
                <a:gd name="connsiteX29" fmla="*/ 47625 w 4903258"/>
                <a:gd name="connsiteY29" fmla="*/ 832908 h 2141008"/>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71775 w 4903258"/>
                <a:gd name="connsiteY10" fmla="*/ 529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993775 w 4903258"/>
                <a:gd name="connsiteY3" fmla="*/ 43391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838325 w 4903258"/>
                <a:gd name="connsiteY23" fmla="*/ 153246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673225 w 4903258"/>
                <a:gd name="connsiteY23" fmla="*/ 1805517 h 2129367"/>
                <a:gd name="connsiteX24" fmla="*/ 1673225 w 4903258"/>
                <a:gd name="connsiteY24" fmla="*/ 1380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711575 w 4903258"/>
                <a:gd name="connsiteY18" fmla="*/ 144356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673225 w 4903258"/>
                <a:gd name="connsiteY23" fmla="*/ 1805517 h 2129367"/>
                <a:gd name="connsiteX24" fmla="*/ 1609725 w 4903258"/>
                <a:gd name="connsiteY24" fmla="*/ 1507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29367"/>
                <a:gd name="connsiteX1" fmla="*/ 473075 w 4903258"/>
                <a:gd name="connsiteY1" fmla="*/ 656167 h 2129367"/>
                <a:gd name="connsiteX2" fmla="*/ 923925 w 4903258"/>
                <a:gd name="connsiteY2" fmla="*/ 535517 h 2129367"/>
                <a:gd name="connsiteX3" fmla="*/ 1012825 w 4903258"/>
                <a:gd name="connsiteY3" fmla="*/ 402167 h 2129367"/>
                <a:gd name="connsiteX4" fmla="*/ 1317625 w 4903258"/>
                <a:gd name="connsiteY4" fmla="*/ 364067 h 2129367"/>
                <a:gd name="connsiteX5" fmla="*/ 1679575 w 4903258"/>
                <a:gd name="connsiteY5" fmla="*/ 376767 h 2129367"/>
                <a:gd name="connsiteX6" fmla="*/ 1838325 w 4903258"/>
                <a:gd name="connsiteY6" fmla="*/ 376767 h 2129367"/>
                <a:gd name="connsiteX7" fmla="*/ 2073275 w 4903258"/>
                <a:gd name="connsiteY7" fmla="*/ 345017 h 2129367"/>
                <a:gd name="connsiteX8" fmla="*/ 2301875 w 4903258"/>
                <a:gd name="connsiteY8" fmla="*/ 192617 h 2129367"/>
                <a:gd name="connsiteX9" fmla="*/ 2435225 w 4903258"/>
                <a:gd name="connsiteY9" fmla="*/ 268817 h 2129367"/>
                <a:gd name="connsiteX10" fmla="*/ 2765425 w 4903258"/>
                <a:gd name="connsiteY10" fmla="*/ 40217 h 2129367"/>
                <a:gd name="connsiteX11" fmla="*/ 3419475 w 4903258"/>
                <a:gd name="connsiteY11" fmla="*/ 122767 h 2129367"/>
                <a:gd name="connsiteX12" fmla="*/ 4619625 w 4903258"/>
                <a:gd name="connsiteY12" fmla="*/ 84667 h 2129367"/>
                <a:gd name="connsiteX13" fmla="*/ 4429125 w 4903258"/>
                <a:gd name="connsiteY13" fmla="*/ 630767 h 2129367"/>
                <a:gd name="connsiteX14" fmla="*/ 4835525 w 4903258"/>
                <a:gd name="connsiteY14" fmla="*/ 808567 h 2129367"/>
                <a:gd name="connsiteX15" fmla="*/ 4651375 w 4903258"/>
                <a:gd name="connsiteY15" fmla="*/ 1024467 h 2129367"/>
                <a:gd name="connsiteX16" fmla="*/ 4759325 w 4903258"/>
                <a:gd name="connsiteY16" fmla="*/ 1297517 h 2129367"/>
                <a:gd name="connsiteX17" fmla="*/ 3787775 w 4903258"/>
                <a:gd name="connsiteY17" fmla="*/ 1291167 h 2129367"/>
                <a:gd name="connsiteX18" fmla="*/ 3952875 w 4903258"/>
                <a:gd name="connsiteY18" fmla="*/ 1564217 h 2129367"/>
                <a:gd name="connsiteX19" fmla="*/ 3616325 w 4903258"/>
                <a:gd name="connsiteY19" fmla="*/ 1665817 h 2129367"/>
                <a:gd name="connsiteX20" fmla="*/ 3686175 w 4903258"/>
                <a:gd name="connsiteY20" fmla="*/ 2103967 h 2129367"/>
                <a:gd name="connsiteX21" fmla="*/ 2828925 w 4903258"/>
                <a:gd name="connsiteY21" fmla="*/ 1818217 h 2129367"/>
                <a:gd name="connsiteX22" fmla="*/ 2314575 w 4903258"/>
                <a:gd name="connsiteY22" fmla="*/ 1545167 h 2129367"/>
                <a:gd name="connsiteX23" fmla="*/ 1673225 w 4903258"/>
                <a:gd name="connsiteY23" fmla="*/ 1805517 h 2129367"/>
                <a:gd name="connsiteX24" fmla="*/ 1609725 w 4903258"/>
                <a:gd name="connsiteY24" fmla="*/ 1507067 h 2129367"/>
                <a:gd name="connsiteX25" fmla="*/ 1355725 w 4903258"/>
                <a:gd name="connsiteY25" fmla="*/ 1386417 h 2129367"/>
                <a:gd name="connsiteX26" fmla="*/ 1108075 w 4903258"/>
                <a:gd name="connsiteY26" fmla="*/ 1316567 h 2129367"/>
                <a:gd name="connsiteX27" fmla="*/ 555625 w 4903258"/>
                <a:gd name="connsiteY27" fmla="*/ 1316567 h 2129367"/>
                <a:gd name="connsiteX28" fmla="*/ 758825 w 4903258"/>
                <a:gd name="connsiteY28" fmla="*/ 1024467 h 2129367"/>
                <a:gd name="connsiteX29" fmla="*/ 47625 w 4903258"/>
                <a:gd name="connsiteY29" fmla="*/ 821267 h 2129367"/>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679575 w 4903258"/>
                <a:gd name="connsiteY5" fmla="*/ 376767 h 2118784"/>
                <a:gd name="connsiteX6" fmla="*/ 1838325 w 4903258"/>
                <a:gd name="connsiteY6" fmla="*/ 3767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355725 w 4903258"/>
                <a:gd name="connsiteY25" fmla="*/ 1386417 h 2118784"/>
                <a:gd name="connsiteX26" fmla="*/ 1108075 w 4903258"/>
                <a:gd name="connsiteY26" fmla="*/ 13165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679575 w 4903258"/>
                <a:gd name="connsiteY5" fmla="*/ 3767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355725 w 4903258"/>
                <a:gd name="connsiteY25" fmla="*/ 1386417 h 2118784"/>
                <a:gd name="connsiteX26" fmla="*/ 1108075 w 4903258"/>
                <a:gd name="connsiteY26" fmla="*/ 13165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597025 w 4903258"/>
                <a:gd name="connsiteY5" fmla="*/ 3513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355725 w 4903258"/>
                <a:gd name="connsiteY25" fmla="*/ 1386417 h 2118784"/>
                <a:gd name="connsiteX26" fmla="*/ 1108075 w 4903258"/>
                <a:gd name="connsiteY26" fmla="*/ 13165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597025 w 4903258"/>
                <a:gd name="connsiteY5" fmla="*/ 3513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292225 w 4903258"/>
                <a:gd name="connsiteY25" fmla="*/ 1462617 h 2118784"/>
                <a:gd name="connsiteX26" fmla="*/ 1108075 w 4903258"/>
                <a:gd name="connsiteY26" fmla="*/ 13165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597025 w 4903258"/>
                <a:gd name="connsiteY5" fmla="*/ 3513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609725 w 4903258"/>
                <a:gd name="connsiteY24" fmla="*/ 1507067 h 2118784"/>
                <a:gd name="connsiteX25" fmla="*/ 1292225 w 4903258"/>
                <a:gd name="connsiteY25" fmla="*/ 1462617 h 2118784"/>
                <a:gd name="connsiteX26" fmla="*/ 1000125 w 4903258"/>
                <a:gd name="connsiteY26" fmla="*/ 1329267 h 2118784"/>
                <a:gd name="connsiteX27" fmla="*/ 555625 w 4903258"/>
                <a:gd name="connsiteY27" fmla="*/ 1316567 h 2118784"/>
                <a:gd name="connsiteX28" fmla="*/ 758825 w 4903258"/>
                <a:gd name="connsiteY28" fmla="*/ 1024467 h 2118784"/>
                <a:gd name="connsiteX29" fmla="*/ 47625 w 4903258"/>
                <a:gd name="connsiteY29" fmla="*/ 821267 h 2118784"/>
                <a:gd name="connsiteX0" fmla="*/ 47625 w 4903258"/>
                <a:gd name="connsiteY0" fmla="*/ 821267 h 2118784"/>
                <a:gd name="connsiteX1" fmla="*/ 473075 w 4903258"/>
                <a:gd name="connsiteY1" fmla="*/ 656167 h 2118784"/>
                <a:gd name="connsiteX2" fmla="*/ 923925 w 4903258"/>
                <a:gd name="connsiteY2" fmla="*/ 535517 h 2118784"/>
                <a:gd name="connsiteX3" fmla="*/ 1012825 w 4903258"/>
                <a:gd name="connsiteY3" fmla="*/ 402167 h 2118784"/>
                <a:gd name="connsiteX4" fmla="*/ 1317625 w 4903258"/>
                <a:gd name="connsiteY4" fmla="*/ 364067 h 2118784"/>
                <a:gd name="connsiteX5" fmla="*/ 1597025 w 4903258"/>
                <a:gd name="connsiteY5" fmla="*/ 351367 h 2118784"/>
                <a:gd name="connsiteX6" fmla="*/ 1704975 w 4903258"/>
                <a:gd name="connsiteY6" fmla="*/ 237067 h 2118784"/>
                <a:gd name="connsiteX7" fmla="*/ 2073275 w 4903258"/>
                <a:gd name="connsiteY7" fmla="*/ 345017 h 2118784"/>
                <a:gd name="connsiteX8" fmla="*/ 2301875 w 4903258"/>
                <a:gd name="connsiteY8" fmla="*/ 192617 h 2118784"/>
                <a:gd name="connsiteX9" fmla="*/ 2435225 w 4903258"/>
                <a:gd name="connsiteY9" fmla="*/ 268817 h 2118784"/>
                <a:gd name="connsiteX10" fmla="*/ 2765425 w 4903258"/>
                <a:gd name="connsiteY10" fmla="*/ 40217 h 2118784"/>
                <a:gd name="connsiteX11" fmla="*/ 3419475 w 4903258"/>
                <a:gd name="connsiteY11" fmla="*/ 122767 h 2118784"/>
                <a:gd name="connsiteX12" fmla="*/ 4619625 w 4903258"/>
                <a:gd name="connsiteY12" fmla="*/ 84667 h 2118784"/>
                <a:gd name="connsiteX13" fmla="*/ 4429125 w 4903258"/>
                <a:gd name="connsiteY13" fmla="*/ 630767 h 2118784"/>
                <a:gd name="connsiteX14" fmla="*/ 4835525 w 4903258"/>
                <a:gd name="connsiteY14" fmla="*/ 808567 h 2118784"/>
                <a:gd name="connsiteX15" fmla="*/ 4651375 w 4903258"/>
                <a:gd name="connsiteY15" fmla="*/ 1024467 h 2118784"/>
                <a:gd name="connsiteX16" fmla="*/ 4759325 w 4903258"/>
                <a:gd name="connsiteY16" fmla="*/ 1297517 h 2118784"/>
                <a:gd name="connsiteX17" fmla="*/ 3787775 w 4903258"/>
                <a:gd name="connsiteY17" fmla="*/ 1291167 h 2118784"/>
                <a:gd name="connsiteX18" fmla="*/ 3952875 w 4903258"/>
                <a:gd name="connsiteY18" fmla="*/ 1564217 h 2118784"/>
                <a:gd name="connsiteX19" fmla="*/ 3775075 w 4903258"/>
                <a:gd name="connsiteY19" fmla="*/ 1729317 h 2118784"/>
                <a:gd name="connsiteX20" fmla="*/ 3686175 w 4903258"/>
                <a:gd name="connsiteY20" fmla="*/ 2103967 h 2118784"/>
                <a:gd name="connsiteX21" fmla="*/ 2828925 w 4903258"/>
                <a:gd name="connsiteY21" fmla="*/ 1818217 h 2118784"/>
                <a:gd name="connsiteX22" fmla="*/ 2314575 w 4903258"/>
                <a:gd name="connsiteY22" fmla="*/ 1545167 h 2118784"/>
                <a:gd name="connsiteX23" fmla="*/ 1673225 w 4903258"/>
                <a:gd name="connsiteY23" fmla="*/ 1805517 h 2118784"/>
                <a:gd name="connsiteX24" fmla="*/ 1450975 w 4903258"/>
                <a:gd name="connsiteY24" fmla="*/ 1640417 h 2118784"/>
                <a:gd name="connsiteX25" fmla="*/ 1292225 w 4903258"/>
                <a:gd name="connsiteY25" fmla="*/ 1462617 h 2118784"/>
                <a:gd name="connsiteX26" fmla="*/ 1000125 w 4903258"/>
                <a:gd name="connsiteY26" fmla="*/ 1329267 h 2118784"/>
                <a:gd name="connsiteX27" fmla="*/ 555625 w 4903258"/>
                <a:gd name="connsiteY27" fmla="*/ 1316567 h 2118784"/>
                <a:gd name="connsiteX28" fmla="*/ 758825 w 4903258"/>
                <a:gd name="connsiteY28" fmla="*/ 1024467 h 2118784"/>
                <a:gd name="connsiteX29" fmla="*/ 47625 w 4903258"/>
                <a:gd name="connsiteY29" fmla="*/ 821267 h 2118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03258" h="2118784">
                  <a:moveTo>
                    <a:pt x="47625" y="821267"/>
                  </a:moveTo>
                  <a:cubicBezTo>
                    <a:pt x="0" y="759884"/>
                    <a:pt x="327025" y="703792"/>
                    <a:pt x="473075" y="656167"/>
                  </a:cubicBezTo>
                  <a:cubicBezTo>
                    <a:pt x="619125" y="608542"/>
                    <a:pt x="833967" y="577850"/>
                    <a:pt x="923925" y="535517"/>
                  </a:cubicBezTo>
                  <a:cubicBezTo>
                    <a:pt x="1013883" y="493184"/>
                    <a:pt x="947208" y="430742"/>
                    <a:pt x="1012825" y="402167"/>
                  </a:cubicBezTo>
                  <a:cubicBezTo>
                    <a:pt x="1078442" y="373592"/>
                    <a:pt x="1206500" y="368300"/>
                    <a:pt x="1317625" y="364067"/>
                  </a:cubicBezTo>
                  <a:cubicBezTo>
                    <a:pt x="1431925" y="354542"/>
                    <a:pt x="1532467" y="372534"/>
                    <a:pt x="1597025" y="351367"/>
                  </a:cubicBezTo>
                  <a:cubicBezTo>
                    <a:pt x="1661583" y="330200"/>
                    <a:pt x="1625600" y="238125"/>
                    <a:pt x="1704975" y="237067"/>
                  </a:cubicBezTo>
                  <a:cubicBezTo>
                    <a:pt x="1784350" y="236009"/>
                    <a:pt x="1973792" y="352425"/>
                    <a:pt x="2073275" y="345017"/>
                  </a:cubicBezTo>
                  <a:cubicBezTo>
                    <a:pt x="2172758" y="337609"/>
                    <a:pt x="2241550" y="205317"/>
                    <a:pt x="2301875" y="192617"/>
                  </a:cubicBezTo>
                  <a:cubicBezTo>
                    <a:pt x="2362200" y="179917"/>
                    <a:pt x="2357967" y="294217"/>
                    <a:pt x="2435225" y="268817"/>
                  </a:cubicBezTo>
                  <a:cubicBezTo>
                    <a:pt x="2512483" y="243417"/>
                    <a:pt x="2601383" y="64559"/>
                    <a:pt x="2765425" y="40217"/>
                  </a:cubicBezTo>
                  <a:cubicBezTo>
                    <a:pt x="2950633" y="4234"/>
                    <a:pt x="3110442" y="115359"/>
                    <a:pt x="3419475" y="122767"/>
                  </a:cubicBezTo>
                  <a:cubicBezTo>
                    <a:pt x="3728508" y="130175"/>
                    <a:pt x="4451350" y="0"/>
                    <a:pt x="4619625" y="84667"/>
                  </a:cubicBezTo>
                  <a:cubicBezTo>
                    <a:pt x="4787900" y="169334"/>
                    <a:pt x="4393142" y="510117"/>
                    <a:pt x="4429125" y="630767"/>
                  </a:cubicBezTo>
                  <a:cubicBezTo>
                    <a:pt x="4465108" y="751417"/>
                    <a:pt x="4798483" y="742950"/>
                    <a:pt x="4835525" y="808567"/>
                  </a:cubicBezTo>
                  <a:cubicBezTo>
                    <a:pt x="4872567" y="874184"/>
                    <a:pt x="4664075" y="942975"/>
                    <a:pt x="4651375" y="1024467"/>
                  </a:cubicBezTo>
                  <a:cubicBezTo>
                    <a:pt x="4638675" y="1105959"/>
                    <a:pt x="4903258" y="1253067"/>
                    <a:pt x="4759325" y="1297517"/>
                  </a:cubicBezTo>
                  <a:cubicBezTo>
                    <a:pt x="4615392" y="1341967"/>
                    <a:pt x="3922183" y="1246717"/>
                    <a:pt x="3787775" y="1291167"/>
                  </a:cubicBezTo>
                  <a:cubicBezTo>
                    <a:pt x="3653367" y="1335617"/>
                    <a:pt x="3954992" y="1491192"/>
                    <a:pt x="3952875" y="1564217"/>
                  </a:cubicBezTo>
                  <a:cubicBezTo>
                    <a:pt x="3950758" y="1637242"/>
                    <a:pt x="3819525" y="1639359"/>
                    <a:pt x="3775075" y="1729317"/>
                  </a:cubicBezTo>
                  <a:cubicBezTo>
                    <a:pt x="3730625" y="1819275"/>
                    <a:pt x="3843867" y="2089150"/>
                    <a:pt x="3686175" y="2103967"/>
                  </a:cubicBezTo>
                  <a:cubicBezTo>
                    <a:pt x="3528483" y="2118784"/>
                    <a:pt x="3057525" y="1911350"/>
                    <a:pt x="2828925" y="1818217"/>
                  </a:cubicBezTo>
                  <a:cubicBezTo>
                    <a:pt x="2600325" y="1725084"/>
                    <a:pt x="2507192" y="1547284"/>
                    <a:pt x="2314575" y="1545167"/>
                  </a:cubicBezTo>
                  <a:cubicBezTo>
                    <a:pt x="2121958" y="1543050"/>
                    <a:pt x="1799167" y="1775884"/>
                    <a:pt x="1673225" y="1805517"/>
                  </a:cubicBezTo>
                  <a:cubicBezTo>
                    <a:pt x="1566333" y="1778000"/>
                    <a:pt x="1514475" y="1697567"/>
                    <a:pt x="1450975" y="1640417"/>
                  </a:cubicBezTo>
                  <a:cubicBezTo>
                    <a:pt x="1387475" y="1583267"/>
                    <a:pt x="1367367" y="1514475"/>
                    <a:pt x="1292225" y="1462617"/>
                  </a:cubicBezTo>
                  <a:cubicBezTo>
                    <a:pt x="1217083" y="1410759"/>
                    <a:pt x="1122892" y="1353609"/>
                    <a:pt x="1000125" y="1329267"/>
                  </a:cubicBezTo>
                  <a:cubicBezTo>
                    <a:pt x="877358" y="1304925"/>
                    <a:pt x="595842" y="1367367"/>
                    <a:pt x="555625" y="1316567"/>
                  </a:cubicBezTo>
                  <a:cubicBezTo>
                    <a:pt x="515408" y="1265767"/>
                    <a:pt x="843492" y="1107017"/>
                    <a:pt x="758825" y="1024467"/>
                  </a:cubicBezTo>
                  <a:cubicBezTo>
                    <a:pt x="674158" y="941917"/>
                    <a:pt x="95250" y="882650"/>
                    <a:pt x="47625" y="821267"/>
                  </a:cubicBezTo>
                  <a:close/>
                </a:path>
              </a:pathLst>
            </a:custGeom>
            <a:noFill/>
            <a:ln w="12700" cap="flat" cmpd="sng" algn="ctr">
              <a:solidFill>
                <a:srgbClr val="44546A"/>
              </a:solidFill>
              <a:prstDash val="dash"/>
              <a:miter lim="800000"/>
              <a:headEnd type="triangle" w="med" len="med"/>
              <a:tailEnd type="triangle" w="med" len="med"/>
            </a:ln>
            <a:effectLst/>
          </p:spPr>
          <p:txBody>
            <a:bodyPr rtlCol="0" anchor="ctr"/>
            <a:lstStyle/>
            <a:p>
              <a:pPr algn="ctr" defTabSz="685766">
                <a:defRPr/>
              </a:pPr>
              <a:endParaRPr lang="en-US" sz="800" kern="0" dirty="0">
                <a:solidFill>
                  <a:prstClr val="black"/>
                </a:solidFill>
              </a:endParaRPr>
            </a:p>
          </p:txBody>
        </p:sp>
        <p:sp>
          <p:nvSpPr>
            <p:cNvPr id="211" name="Rectangle 210">
              <a:extLst>
                <a:ext uri="{FF2B5EF4-FFF2-40B4-BE49-F238E27FC236}">
                  <a16:creationId xmlns:a16="http://schemas.microsoft.com/office/drawing/2014/main" id="{6FF56D51-E6D8-3246-81CC-BE37D6DF9F0B}"/>
                </a:ext>
              </a:extLst>
            </p:cNvPr>
            <p:cNvSpPr/>
            <p:nvPr/>
          </p:nvSpPr>
          <p:spPr>
            <a:xfrm>
              <a:off x="5537038" y="1296677"/>
              <a:ext cx="1059541" cy="215444"/>
            </a:xfrm>
            <a:prstGeom prst="rect">
              <a:avLst/>
            </a:prstGeom>
          </p:spPr>
          <p:txBody>
            <a:bodyPr wrap="square">
              <a:spAutoFit/>
            </a:bodyPr>
            <a:lstStyle/>
            <a:p>
              <a:pPr algn="ctr" defTabSz="685766" eaLnBrk="0" fontAlgn="base" hangingPunct="0">
                <a:spcBef>
                  <a:spcPct val="0"/>
                </a:spcBef>
                <a:spcAft>
                  <a:spcPct val="0"/>
                </a:spcAft>
                <a:defRPr/>
              </a:pPr>
              <a:r>
                <a:rPr lang="en-US" sz="800" kern="0" dirty="0">
                  <a:solidFill>
                    <a:srgbClr val="F26D20"/>
                  </a:solidFill>
                  <a:ea typeface="Times New Roman" pitchFamily="18" charset="0"/>
                  <a:cs typeface="Arial" pitchFamily="34" charset="0"/>
                </a:rPr>
                <a:t>Ratings &amp; Reviews</a:t>
              </a:r>
            </a:p>
          </p:txBody>
        </p:sp>
        <p:cxnSp>
          <p:nvCxnSpPr>
            <p:cNvPr id="212" name="Straight Connector 211">
              <a:extLst>
                <a:ext uri="{FF2B5EF4-FFF2-40B4-BE49-F238E27FC236}">
                  <a16:creationId xmlns:a16="http://schemas.microsoft.com/office/drawing/2014/main" id="{724156A3-17F5-8D42-AECC-835743E0F6D5}"/>
                </a:ext>
              </a:extLst>
            </p:cNvPr>
            <p:cNvCxnSpPr/>
            <p:nvPr/>
          </p:nvCxnSpPr>
          <p:spPr>
            <a:xfrm flipH="1" flipV="1">
              <a:off x="5891043" y="2293432"/>
              <a:ext cx="393062" cy="1035347"/>
            </a:xfrm>
            <a:prstGeom prst="line">
              <a:avLst/>
            </a:prstGeom>
            <a:noFill/>
            <a:ln w="12700" cap="flat" cmpd="sng" algn="ctr">
              <a:solidFill>
                <a:sysClr val="windowText" lastClr="000000">
                  <a:lumMod val="50000"/>
                  <a:lumOff val="50000"/>
                </a:sysClr>
              </a:solidFill>
              <a:prstDash val="solid"/>
              <a:miter lim="800000"/>
              <a:headEnd type="triangle" w="med" len="med"/>
              <a:tailEnd type="none" w="med" len="med"/>
            </a:ln>
            <a:effectLst/>
          </p:spPr>
        </p:cxnSp>
        <p:grpSp>
          <p:nvGrpSpPr>
            <p:cNvPr id="213" name="Group 212">
              <a:extLst>
                <a:ext uri="{FF2B5EF4-FFF2-40B4-BE49-F238E27FC236}">
                  <a16:creationId xmlns:a16="http://schemas.microsoft.com/office/drawing/2014/main" id="{D1C240F0-DAF8-9F42-8F03-1E2535AD7419}"/>
                </a:ext>
              </a:extLst>
            </p:cNvPr>
            <p:cNvGrpSpPr/>
            <p:nvPr/>
          </p:nvGrpSpPr>
          <p:grpSpPr>
            <a:xfrm>
              <a:off x="5778626" y="1837758"/>
              <a:ext cx="426900" cy="1072143"/>
              <a:chOff x="388938" y="942975"/>
              <a:chExt cx="1323975" cy="3563938"/>
            </a:xfrm>
          </p:grpSpPr>
          <p:sp>
            <p:nvSpPr>
              <p:cNvPr id="216" name="Freeform 5">
                <a:extLst>
                  <a:ext uri="{FF2B5EF4-FFF2-40B4-BE49-F238E27FC236}">
                    <a16:creationId xmlns:a16="http://schemas.microsoft.com/office/drawing/2014/main" id="{543926B1-D6BC-4B4C-AAC8-4B25DB5E8ADC}"/>
                  </a:ext>
                </a:extLst>
              </p:cNvPr>
              <p:cNvSpPr>
                <a:spLocks/>
              </p:cNvSpPr>
              <p:nvPr/>
            </p:nvSpPr>
            <p:spPr bwMode="auto">
              <a:xfrm>
                <a:off x="582613" y="942975"/>
                <a:ext cx="960438" cy="1550988"/>
              </a:xfrm>
              <a:custGeom>
                <a:avLst/>
                <a:gdLst>
                  <a:gd name="T0" fmla="*/ 3094 w 3565"/>
                  <a:gd name="T1" fmla="*/ 2895 h 5798"/>
                  <a:gd name="T2" fmla="*/ 1749 w 3565"/>
                  <a:gd name="T3" fmla="*/ 0 h 5798"/>
                  <a:gd name="T4" fmla="*/ 431 w 3565"/>
                  <a:gd name="T5" fmla="*/ 2895 h 5798"/>
                  <a:gd name="T6" fmla="*/ 1479 w 3565"/>
                  <a:gd name="T7" fmla="*/ 2895 h 5798"/>
                  <a:gd name="T8" fmla="*/ 1479 w 3565"/>
                  <a:gd name="T9" fmla="*/ 3132 h 5798"/>
                  <a:gd name="T10" fmla="*/ 570 w 3565"/>
                  <a:gd name="T11" fmla="*/ 3451 h 5798"/>
                  <a:gd name="T12" fmla="*/ 980 w 3565"/>
                  <a:gd name="T13" fmla="*/ 5455 h 5798"/>
                  <a:gd name="T14" fmla="*/ 944 w 3565"/>
                  <a:gd name="T15" fmla="*/ 5798 h 5798"/>
                  <a:gd name="T16" fmla="*/ 1749 w 3565"/>
                  <a:gd name="T17" fmla="*/ 5798 h 5798"/>
                  <a:gd name="T18" fmla="*/ 2537 w 3565"/>
                  <a:gd name="T19" fmla="*/ 5798 h 5798"/>
                  <a:gd name="T20" fmla="*/ 2501 w 3565"/>
                  <a:gd name="T21" fmla="*/ 5455 h 5798"/>
                  <a:gd name="T22" fmla="*/ 2911 w 3565"/>
                  <a:gd name="T23" fmla="*/ 3451 h 5798"/>
                  <a:gd name="T24" fmla="*/ 2047 w 3565"/>
                  <a:gd name="T25" fmla="*/ 3132 h 5798"/>
                  <a:gd name="T26" fmla="*/ 2047 w 3565"/>
                  <a:gd name="T27" fmla="*/ 2895 h 5798"/>
                  <a:gd name="T28" fmla="*/ 3094 w 3565"/>
                  <a:gd name="T29" fmla="*/ 2895 h 5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65" h="5798">
                    <a:moveTo>
                      <a:pt x="3094" y="2895"/>
                    </a:moveTo>
                    <a:cubicBezTo>
                      <a:pt x="3090" y="2173"/>
                      <a:pt x="3565" y="69"/>
                      <a:pt x="1749" y="0"/>
                    </a:cubicBezTo>
                    <a:cubicBezTo>
                      <a:pt x="0" y="36"/>
                      <a:pt x="435" y="2173"/>
                      <a:pt x="431" y="2895"/>
                    </a:cubicBezTo>
                    <a:lnTo>
                      <a:pt x="1479" y="2895"/>
                    </a:lnTo>
                    <a:lnTo>
                      <a:pt x="1479" y="3132"/>
                    </a:lnTo>
                    <a:cubicBezTo>
                      <a:pt x="1193" y="3129"/>
                      <a:pt x="772" y="3176"/>
                      <a:pt x="570" y="3451"/>
                    </a:cubicBezTo>
                    <a:cubicBezTo>
                      <a:pt x="350" y="3752"/>
                      <a:pt x="907" y="4885"/>
                      <a:pt x="980" y="5455"/>
                    </a:cubicBezTo>
                    <a:cubicBezTo>
                      <a:pt x="995" y="5572"/>
                      <a:pt x="978" y="5686"/>
                      <a:pt x="944" y="5798"/>
                    </a:cubicBezTo>
                    <a:lnTo>
                      <a:pt x="1749" y="5798"/>
                    </a:lnTo>
                    <a:lnTo>
                      <a:pt x="2537" y="5798"/>
                    </a:lnTo>
                    <a:cubicBezTo>
                      <a:pt x="2503" y="5686"/>
                      <a:pt x="2486" y="5572"/>
                      <a:pt x="2501" y="5455"/>
                    </a:cubicBezTo>
                    <a:cubicBezTo>
                      <a:pt x="2574" y="4885"/>
                      <a:pt x="3131" y="3752"/>
                      <a:pt x="2911" y="3451"/>
                    </a:cubicBezTo>
                    <a:cubicBezTo>
                      <a:pt x="2717" y="3187"/>
                      <a:pt x="2326" y="3133"/>
                      <a:pt x="2047" y="3132"/>
                    </a:cubicBezTo>
                    <a:lnTo>
                      <a:pt x="2047" y="2895"/>
                    </a:lnTo>
                    <a:lnTo>
                      <a:pt x="3094" y="2895"/>
                    </a:lnTo>
                    <a:close/>
                  </a:path>
                </a:pathLst>
              </a:custGeom>
              <a:solidFill>
                <a:srgbClr val="EDA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17" name="Freeform 7">
                <a:extLst>
                  <a:ext uri="{FF2B5EF4-FFF2-40B4-BE49-F238E27FC236}">
                    <a16:creationId xmlns:a16="http://schemas.microsoft.com/office/drawing/2014/main" id="{5410D5E0-98A4-704C-B029-1DF3F1AAE4FA}"/>
                  </a:ext>
                </a:extLst>
              </p:cNvPr>
              <p:cNvSpPr>
                <a:spLocks/>
              </p:cNvSpPr>
              <p:nvPr/>
            </p:nvSpPr>
            <p:spPr bwMode="auto">
              <a:xfrm>
                <a:off x="665163" y="2719388"/>
                <a:ext cx="331788" cy="1658938"/>
              </a:xfrm>
              <a:custGeom>
                <a:avLst/>
                <a:gdLst>
                  <a:gd name="T0" fmla="*/ 1229 w 1229"/>
                  <a:gd name="T1" fmla="*/ 984 h 6207"/>
                  <a:gd name="T2" fmla="*/ 375 w 1229"/>
                  <a:gd name="T3" fmla="*/ 0 h 6207"/>
                  <a:gd name="T4" fmla="*/ 834 w 1229"/>
                  <a:gd name="T5" fmla="*/ 6207 h 6207"/>
                  <a:gd name="T6" fmla="*/ 1141 w 1229"/>
                  <a:gd name="T7" fmla="*/ 6207 h 6207"/>
                  <a:gd name="T8" fmla="*/ 1229 w 1229"/>
                  <a:gd name="T9" fmla="*/ 984 h 6207"/>
                </a:gdLst>
                <a:ahLst/>
                <a:cxnLst>
                  <a:cxn ang="0">
                    <a:pos x="T0" y="T1"/>
                  </a:cxn>
                  <a:cxn ang="0">
                    <a:pos x="T2" y="T3"/>
                  </a:cxn>
                  <a:cxn ang="0">
                    <a:pos x="T4" y="T5"/>
                  </a:cxn>
                  <a:cxn ang="0">
                    <a:pos x="T6" y="T7"/>
                  </a:cxn>
                  <a:cxn ang="0">
                    <a:pos x="T8" y="T9"/>
                  </a:cxn>
                </a:cxnLst>
                <a:rect l="0" t="0" r="r" b="b"/>
                <a:pathLst>
                  <a:path w="1229" h="6207">
                    <a:moveTo>
                      <a:pt x="1229" y="984"/>
                    </a:moveTo>
                    <a:lnTo>
                      <a:pt x="375" y="0"/>
                    </a:lnTo>
                    <a:cubicBezTo>
                      <a:pt x="375" y="0"/>
                      <a:pt x="0" y="1336"/>
                      <a:pt x="834" y="6207"/>
                    </a:cubicBezTo>
                    <a:lnTo>
                      <a:pt x="1141" y="6207"/>
                    </a:lnTo>
                    <a:lnTo>
                      <a:pt x="1229" y="984"/>
                    </a:lnTo>
                    <a:close/>
                  </a:path>
                </a:pathLst>
              </a:custGeom>
              <a:solidFill>
                <a:srgbClr val="EDA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18" name="Freeform 8">
                <a:extLst>
                  <a:ext uri="{FF2B5EF4-FFF2-40B4-BE49-F238E27FC236}">
                    <a16:creationId xmlns:a16="http://schemas.microsoft.com/office/drawing/2014/main" id="{7E9044E2-5649-1D43-94AC-EA12361A603E}"/>
                  </a:ext>
                </a:extLst>
              </p:cNvPr>
              <p:cNvSpPr>
                <a:spLocks/>
              </p:cNvSpPr>
              <p:nvPr/>
            </p:nvSpPr>
            <p:spPr bwMode="auto">
              <a:xfrm>
                <a:off x="676276" y="4378325"/>
                <a:ext cx="301625" cy="128588"/>
              </a:xfrm>
              <a:custGeom>
                <a:avLst/>
                <a:gdLst>
                  <a:gd name="T0" fmla="*/ 1101 w 1119"/>
                  <a:gd name="T1" fmla="*/ 0 h 482"/>
                  <a:gd name="T2" fmla="*/ 794 w 1119"/>
                  <a:gd name="T3" fmla="*/ 0 h 482"/>
                  <a:gd name="T4" fmla="*/ 88 w 1119"/>
                  <a:gd name="T5" fmla="*/ 482 h 482"/>
                  <a:gd name="T6" fmla="*/ 1119 w 1119"/>
                  <a:gd name="T7" fmla="*/ 482 h 482"/>
                  <a:gd name="T8" fmla="*/ 1101 w 1119"/>
                  <a:gd name="T9" fmla="*/ 0 h 482"/>
                </a:gdLst>
                <a:ahLst/>
                <a:cxnLst>
                  <a:cxn ang="0">
                    <a:pos x="T0" y="T1"/>
                  </a:cxn>
                  <a:cxn ang="0">
                    <a:pos x="T2" y="T3"/>
                  </a:cxn>
                  <a:cxn ang="0">
                    <a:pos x="T4" y="T5"/>
                  </a:cxn>
                  <a:cxn ang="0">
                    <a:pos x="T6" y="T7"/>
                  </a:cxn>
                  <a:cxn ang="0">
                    <a:pos x="T8" y="T9"/>
                  </a:cxn>
                </a:cxnLst>
                <a:rect l="0" t="0" r="r" b="b"/>
                <a:pathLst>
                  <a:path w="1119" h="482">
                    <a:moveTo>
                      <a:pt x="1101" y="0"/>
                    </a:moveTo>
                    <a:lnTo>
                      <a:pt x="794" y="0"/>
                    </a:lnTo>
                    <a:cubicBezTo>
                      <a:pt x="794" y="0"/>
                      <a:pt x="0" y="307"/>
                      <a:pt x="88" y="482"/>
                    </a:cubicBezTo>
                    <a:lnTo>
                      <a:pt x="1119" y="482"/>
                    </a:lnTo>
                    <a:lnTo>
                      <a:pt x="1101" y="0"/>
                    </a:lnTo>
                    <a:close/>
                  </a:path>
                </a:pathLst>
              </a:custGeom>
              <a:solidFill>
                <a:srgbClr val="C6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19" name="Freeform 9">
                <a:extLst>
                  <a:ext uri="{FF2B5EF4-FFF2-40B4-BE49-F238E27FC236}">
                    <a16:creationId xmlns:a16="http://schemas.microsoft.com/office/drawing/2014/main" id="{24D985B0-EAF5-864B-8CED-AE70870FA528}"/>
                  </a:ext>
                </a:extLst>
              </p:cNvPr>
              <p:cNvSpPr>
                <a:spLocks/>
              </p:cNvSpPr>
              <p:nvPr/>
            </p:nvSpPr>
            <p:spPr bwMode="auto">
              <a:xfrm>
                <a:off x="1106488" y="2719388"/>
                <a:ext cx="330200" cy="1658938"/>
              </a:xfrm>
              <a:custGeom>
                <a:avLst/>
                <a:gdLst>
                  <a:gd name="T0" fmla="*/ 0 w 1228"/>
                  <a:gd name="T1" fmla="*/ 984 h 6207"/>
                  <a:gd name="T2" fmla="*/ 853 w 1228"/>
                  <a:gd name="T3" fmla="*/ 0 h 6207"/>
                  <a:gd name="T4" fmla="*/ 395 w 1228"/>
                  <a:gd name="T5" fmla="*/ 6207 h 6207"/>
                  <a:gd name="T6" fmla="*/ 87 w 1228"/>
                  <a:gd name="T7" fmla="*/ 6207 h 6207"/>
                  <a:gd name="T8" fmla="*/ 0 w 1228"/>
                  <a:gd name="T9" fmla="*/ 984 h 6207"/>
                </a:gdLst>
                <a:ahLst/>
                <a:cxnLst>
                  <a:cxn ang="0">
                    <a:pos x="T0" y="T1"/>
                  </a:cxn>
                  <a:cxn ang="0">
                    <a:pos x="T2" y="T3"/>
                  </a:cxn>
                  <a:cxn ang="0">
                    <a:pos x="T4" y="T5"/>
                  </a:cxn>
                  <a:cxn ang="0">
                    <a:pos x="T6" y="T7"/>
                  </a:cxn>
                  <a:cxn ang="0">
                    <a:pos x="T8" y="T9"/>
                  </a:cxn>
                </a:cxnLst>
                <a:rect l="0" t="0" r="r" b="b"/>
                <a:pathLst>
                  <a:path w="1228" h="6207">
                    <a:moveTo>
                      <a:pt x="0" y="984"/>
                    </a:moveTo>
                    <a:lnTo>
                      <a:pt x="853" y="0"/>
                    </a:lnTo>
                    <a:cubicBezTo>
                      <a:pt x="853" y="0"/>
                      <a:pt x="1228" y="1336"/>
                      <a:pt x="395" y="6207"/>
                    </a:cubicBezTo>
                    <a:lnTo>
                      <a:pt x="87" y="6207"/>
                    </a:lnTo>
                    <a:lnTo>
                      <a:pt x="0" y="984"/>
                    </a:lnTo>
                    <a:close/>
                  </a:path>
                </a:pathLst>
              </a:custGeom>
              <a:solidFill>
                <a:srgbClr val="F4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0" name="Freeform 10">
                <a:extLst>
                  <a:ext uri="{FF2B5EF4-FFF2-40B4-BE49-F238E27FC236}">
                    <a16:creationId xmlns:a16="http://schemas.microsoft.com/office/drawing/2014/main" id="{69065F99-EF66-0C4C-8C95-746005979FD1}"/>
                  </a:ext>
                </a:extLst>
              </p:cNvPr>
              <p:cNvSpPr>
                <a:spLocks/>
              </p:cNvSpPr>
              <p:nvPr/>
            </p:nvSpPr>
            <p:spPr bwMode="auto">
              <a:xfrm>
                <a:off x="1127126" y="4378325"/>
                <a:ext cx="311150" cy="128588"/>
              </a:xfrm>
              <a:custGeom>
                <a:avLst/>
                <a:gdLst>
                  <a:gd name="T0" fmla="*/ 18 w 1161"/>
                  <a:gd name="T1" fmla="*/ 0 h 482"/>
                  <a:gd name="T2" fmla="*/ 325 w 1161"/>
                  <a:gd name="T3" fmla="*/ 0 h 482"/>
                  <a:gd name="T4" fmla="*/ 1073 w 1161"/>
                  <a:gd name="T5" fmla="*/ 482 h 482"/>
                  <a:gd name="T6" fmla="*/ 0 w 1161"/>
                  <a:gd name="T7" fmla="*/ 482 h 482"/>
                  <a:gd name="T8" fmla="*/ 18 w 1161"/>
                  <a:gd name="T9" fmla="*/ 0 h 482"/>
                </a:gdLst>
                <a:ahLst/>
                <a:cxnLst>
                  <a:cxn ang="0">
                    <a:pos x="T0" y="T1"/>
                  </a:cxn>
                  <a:cxn ang="0">
                    <a:pos x="T2" y="T3"/>
                  </a:cxn>
                  <a:cxn ang="0">
                    <a:pos x="T4" y="T5"/>
                  </a:cxn>
                  <a:cxn ang="0">
                    <a:pos x="T6" y="T7"/>
                  </a:cxn>
                  <a:cxn ang="0">
                    <a:pos x="T8" y="T9"/>
                  </a:cxn>
                </a:cxnLst>
                <a:rect l="0" t="0" r="r" b="b"/>
                <a:pathLst>
                  <a:path w="1161" h="482">
                    <a:moveTo>
                      <a:pt x="18" y="0"/>
                    </a:moveTo>
                    <a:lnTo>
                      <a:pt x="325" y="0"/>
                    </a:lnTo>
                    <a:cubicBezTo>
                      <a:pt x="325" y="0"/>
                      <a:pt x="1161" y="307"/>
                      <a:pt x="1073" y="482"/>
                    </a:cubicBezTo>
                    <a:lnTo>
                      <a:pt x="0" y="482"/>
                    </a:lnTo>
                    <a:lnTo>
                      <a:pt x="18" y="0"/>
                    </a:lnTo>
                    <a:close/>
                  </a:path>
                </a:pathLst>
              </a:custGeom>
              <a:solidFill>
                <a:srgbClr val="F4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1" name="Freeform 11">
                <a:extLst>
                  <a:ext uri="{FF2B5EF4-FFF2-40B4-BE49-F238E27FC236}">
                    <a16:creationId xmlns:a16="http://schemas.microsoft.com/office/drawing/2014/main" id="{C64A38CD-7D7C-2343-A872-E7C4AB51B1B4}"/>
                  </a:ext>
                </a:extLst>
              </p:cNvPr>
              <p:cNvSpPr>
                <a:spLocks/>
              </p:cNvSpPr>
              <p:nvPr/>
            </p:nvSpPr>
            <p:spPr bwMode="auto">
              <a:xfrm>
                <a:off x="388938" y="2538413"/>
                <a:ext cx="665163" cy="1135063"/>
              </a:xfrm>
              <a:custGeom>
                <a:avLst/>
                <a:gdLst>
                  <a:gd name="T0" fmla="*/ 1540 w 2468"/>
                  <a:gd name="T1" fmla="*/ 0 h 4245"/>
                  <a:gd name="T2" fmla="*/ 2468 w 2468"/>
                  <a:gd name="T3" fmla="*/ 0 h 4245"/>
                  <a:gd name="T4" fmla="*/ 2468 w 2468"/>
                  <a:gd name="T5" fmla="*/ 4245 h 4245"/>
                  <a:gd name="T6" fmla="*/ 440 w 2468"/>
                  <a:gd name="T7" fmla="*/ 4245 h 4245"/>
                  <a:gd name="T8" fmla="*/ 1540 w 2468"/>
                  <a:gd name="T9" fmla="*/ 0 h 4245"/>
                </a:gdLst>
                <a:ahLst/>
                <a:cxnLst>
                  <a:cxn ang="0">
                    <a:pos x="T0" y="T1"/>
                  </a:cxn>
                  <a:cxn ang="0">
                    <a:pos x="T2" y="T3"/>
                  </a:cxn>
                  <a:cxn ang="0">
                    <a:pos x="T4" y="T5"/>
                  </a:cxn>
                  <a:cxn ang="0">
                    <a:pos x="T6" y="T7"/>
                  </a:cxn>
                  <a:cxn ang="0">
                    <a:pos x="T8" y="T9"/>
                  </a:cxn>
                </a:cxnLst>
                <a:rect l="0" t="0" r="r" b="b"/>
                <a:pathLst>
                  <a:path w="2468" h="4245">
                    <a:moveTo>
                      <a:pt x="1540" y="0"/>
                    </a:moveTo>
                    <a:lnTo>
                      <a:pt x="2468" y="0"/>
                    </a:lnTo>
                    <a:lnTo>
                      <a:pt x="2468" y="4245"/>
                    </a:lnTo>
                    <a:lnTo>
                      <a:pt x="440" y="4245"/>
                    </a:lnTo>
                    <a:cubicBezTo>
                      <a:pt x="440" y="4245"/>
                      <a:pt x="0" y="1415"/>
                      <a:pt x="1540" y="0"/>
                    </a:cubicBezTo>
                    <a:close/>
                  </a:path>
                </a:pathLst>
              </a:custGeom>
              <a:solidFill>
                <a:srgbClr val="006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2" name="Freeform 12">
                <a:extLst>
                  <a:ext uri="{FF2B5EF4-FFF2-40B4-BE49-F238E27FC236}">
                    <a16:creationId xmlns:a16="http://schemas.microsoft.com/office/drawing/2014/main" id="{31E55172-B7A0-2541-8278-91AE2637424E}"/>
                  </a:ext>
                </a:extLst>
              </p:cNvPr>
              <p:cNvSpPr>
                <a:spLocks/>
              </p:cNvSpPr>
              <p:nvPr/>
            </p:nvSpPr>
            <p:spPr bwMode="auto">
              <a:xfrm>
                <a:off x="1049338" y="2538413"/>
                <a:ext cx="663575" cy="1135063"/>
              </a:xfrm>
              <a:custGeom>
                <a:avLst/>
                <a:gdLst>
                  <a:gd name="T0" fmla="*/ 927 w 2467"/>
                  <a:gd name="T1" fmla="*/ 0 h 4245"/>
                  <a:gd name="T2" fmla="*/ 0 w 2467"/>
                  <a:gd name="T3" fmla="*/ 0 h 4245"/>
                  <a:gd name="T4" fmla="*/ 0 w 2467"/>
                  <a:gd name="T5" fmla="*/ 4245 h 4245"/>
                  <a:gd name="T6" fmla="*/ 2027 w 2467"/>
                  <a:gd name="T7" fmla="*/ 4245 h 4245"/>
                  <a:gd name="T8" fmla="*/ 927 w 2467"/>
                  <a:gd name="T9" fmla="*/ 0 h 4245"/>
                </a:gdLst>
                <a:ahLst/>
                <a:cxnLst>
                  <a:cxn ang="0">
                    <a:pos x="T0" y="T1"/>
                  </a:cxn>
                  <a:cxn ang="0">
                    <a:pos x="T2" y="T3"/>
                  </a:cxn>
                  <a:cxn ang="0">
                    <a:pos x="T4" y="T5"/>
                  </a:cxn>
                  <a:cxn ang="0">
                    <a:pos x="T6" y="T7"/>
                  </a:cxn>
                  <a:cxn ang="0">
                    <a:pos x="T8" y="T9"/>
                  </a:cxn>
                </a:cxnLst>
                <a:rect l="0" t="0" r="r" b="b"/>
                <a:pathLst>
                  <a:path w="2467" h="4245">
                    <a:moveTo>
                      <a:pt x="927" y="0"/>
                    </a:moveTo>
                    <a:lnTo>
                      <a:pt x="0" y="0"/>
                    </a:lnTo>
                    <a:lnTo>
                      <a:pt x="0" y="4245"/>
                    </a:lnTo>
                    <a:lnTo>
                      <a:pt x="2027" y="4245"/>
                    </a:lnTo>
                    <a:cubicBezTo>
                      <a:pt x="2027" y="4245"/>
                      <a:pt x="2467" y="1415"/>
                      <a:pt x="927" y="0"/>
                    </a:cubicBezTo>
                    <a:close/>
                  </a:path>
                </a:pathLst>
              </a:custGeom>
              <a:solidFill>
                <a:srgbClr val="0F83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3" name="Freeform 13">
                <a:extLst>
                  <a:ext uri="{FF2B5EF4-FFF2-40B4-BE49-F238E27FC236}">
                    <a16:creationId xmlns:a16="http://schemas.microsoft.com/office/drawing/2014/main" id="{DEC23CD2-6F79-E044-B4F3-A4A1AEF1E5DC}"/>
                  </a:ext>
                </a:extLst>
              </p:cNvPr>
              <p:cNvSpPr>
                <a:spLocks/>
              </p:cNvSpPr>
              <p:nvPr/>
            </p:nvSpPr>
            <p:spPr bwMode="auto">
              <a:xfrm>
                <a:off x="582613" y="942975"/>
                <a:ext cx="471488" cy="774700"/>
              </a:xfrm>
              <a:custGeom>
                <a:avLst/>
                <a:gdLst>
                  <a:gd name="T0" fmla="*/ 1749 w 1749"/>
                  <a:gd name="T1" fmla="*/ 0 h 2895"/>
                  <a:gd name="T2" fmla="*/ 431 w 1749"/>
                  <a:gd name="T3" fmla="*/ 2895 h 2895"/>
                  <a:gd name="T4" fmla="*/ 1749 w 1749"/>
                  <a:gd name="T5" fmla="*/ 2895 h 2895"/>
                  <a:gd name="T6" fmla="*/ 1749 w 1749"/>
                  <a:gd name="T7" fmla="*/ 0 h 2895"/>
                </a:gdLst>
                <a:ahLst/>
                <a:cxnLst>
                  <a:cxn ang="0">
                    <a:pos x="T0" y="T1"/>
                  </a:cxn>
                  <a:cxn ang="0">
                    <a:pos x="T2" y="T3"/>
                  </a:cxn>
                  <a:cxn ang="0">
                    <a:pos x="T4" y="T5"/>
                  </a:cxn>
                  <a:cxn ang="0">
                    <a:pos x="T6" y="T7"/>
                  </a:cxn>
                </a:cxnLst>
                <a:rect l="0" t="0" r="r" b="b"/>
                <a:pathLst>
                  <a:path w="1749" h="2895">
                    <a:moveTo>
                      <a:pt x="1749" y="0"/>
                    </a:moveTo>
                    <a:cubicBezTo>
                      <a:pt x="0" y="36"/>
                      <a:pt x="435" y="2173"/>
                      <a:pt x="431" y="2895"/>
                    </a:cubicBezTo>
                    <a:lnTo>
                      <a:pt x="1749" y="2895"/>
                    </a:lnTo>
                    <a:lnTo>
                      <a:pt x="1749" y="0"/>
                    </a:lnTo>
                    <a:close/>
                  </a:path>
                </a:pathLst>
              </a:custGeom>
              <a:solidFill>
                <a:srgbClr val="FBA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4" name="Freeform 14">
                <a:extLst>
                  <a:ext uri="{FF2B5EF4-FFF2-40B4-BE49-F238E27FC236}">
                    <a16:creationId xmlns:a16="http://schemas.microsoft.com/office/drawing/2014/main" id="{A74C930E-C6A1-0F4C-A37D-DF479344E3D0}"/>
                  </a:ext>
                </a:extLst>
              </p:cNvPr>
              <p:cNvSpPr>
                <a:spLocks/>
              </p:cNvSpPr>
              <p:nvPr/>
            </p:nvSpPr>
            <p:spPr bwMode="auto">
              <a:xfrm>
                <a:off x="1054101" y="942975"/>
                <a:ext cx="488950" cy="774700"/>
              </a:xfrm>
              <a:custGeom>
                <a:avLst/>
                <a:gdLst>
                  <a:gd name="T0" fmla="*/ 0 w 1816"/>
                  <a:gd name="T1" fmla="*/ 0 h 2895"/>
                  <a:gd name="T2" fmla="*/ 1345 w 1816"/>
                  <a:gd name="T3" fmla="*/ 2895 h 2895"/>
                  <a:gd name="T4" fmla="*/ 0 w 1816"/>
                  <a:gd name="T5" fmla="*/ 2895 h 2895"/>
                  <a:gd name="T6" fmla="*/ 0 w 1816"/>
                  <a:gd name="T7" fmla="*/ 0 h 2895"/>
                </a:gdLst>
                <a:ahLst/>
                <a:cxnLst>
                  <a:cxn ang="0">
                    <a:pos x="T0" y="T1"/>
                  </a:cxn>
                  <a:cxn ang="0">
                    <a:pos x="T2" y="T3"/>
                  </a:cxn>
                  <a:cxn ang="0">
                    <a:pos x="T4" y="T5"/>
                  </a:cxn>
                  <a:cxn ang="0">
                    <a:pos x="T6" y="T7"/>
                  </a:cxn>
                </a:cxnLst>
                <a:rect l="0" t="0" r="r" b="b"/>
                <a:pathLst>
                  <a:path w="1816" h="2895">
                    <a:moveTo>
                      <a:pt x="0" y="0"/>
                    </a:moveTo>
                    <a:cubicBezTo>
                      <a:pt x="1816" y="69"/>
                      <a:pt x="1341" y="2173"/>
                      <a:pt x="1345" y="2895"/>
                    </a:cubicBezTo>
                    <a:lnTo>
                      <a:pt x="0" y="2895"/>
                    </a:lnTo>
                    <a:lnTo>
                      <a:pt x="0" y="0"/>
                    </a:lnTo>
                    <a:close/>
                  </a:path>
                </a:pathLst>
              </a:custGeom>
              <a:solidFill>
                <a:srgbClr val="FFC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5" name="Freeform 15">
                <a:extLst>
                  <a:ext uri="{FF2B5EF4-FFF2-40B4-BE49-F238E27FC236}">
                    <a16:creationId xmlns:a16="http://schemas.microsoft.com/office/drawing/2014/main" id="{54CFC3E9-B6BE-2C44-BCE1-012B759E13C3}"/>
                  </a:ext>
                </a:extLst>
              </p:cNvPr>
              <p:cNvSpPr>
                <a:spLocks/>
              </p:cNvSpPr>
              <p:nvPr/>
            </p:nvSpPr>
            <p:spPr bwMode="auto">
              <a:xfrm>
                <a:off x="676276" y="1352550"/>
                <a:ext cx="176213" cy="177800"/>
              </a:xfrm>
              <a:custGeom>
                <a:avLst/>
                <a:gdLst>
                  <a:gd name="T0" fmla="*/ 577 w 653"/>
                  <a:gd name="T1" fmla="*/ 365 h 661"/>
                  <a:gd name="T2" fmla="*/ 549 w 653"/>
                  <a:gd name="T3" fmla="*/ 617 h 661"/>
                  <a:gd name="T4" fmla="*/ 528 w 653"/>
                  <a:gd name="T5" fmla="*/ 617 h 661"/>
                  <a:gd name="T6" fmla="*/ 331 w 653"/>
                  <a:gd name="T7" fmla="*/ 16 h 661"/>
                  <a:gd name="T8" fmla="*/ 553 w 653"/>
                  <a:gd name="T9" fmla="*/ 211 h 661"/>
                  <a:gd name="T10" fmla="*/ 577 w 653"/>
                  <a:gd name="T11" fmla="*/ 365 h 661"/>
                </a:gdLst>
                <a:ahLst/>
                <a:cxnLst>
                  <a:cxn ang="0">
                    <a:pos x="T0" y="T1"/>
                  </a:cxn>
                  <a:cxn ang="0">
                    <a:pos x="T2" y="T3"/>
                  </a:cxn>
                  <a:cxn ang="0">
                    <a:pos x="T4" y="T5"/>
                  </a:cxn>
                  <a:cxn ang="0">
                    <a:pos x="T6" y="T7"/>
                  </a:cxn>
                  <a:cxn ang="0">
                    <a:pos x="T8" y="T9"/>
                  </a:cxn>
                  <a:cxn ang="0">
                    <a:pos x="T10" y="T11"/>
                  </a:cxn>
                </a:cxnLst>
                <a:rect l="0" t="0" r="r" b="b"/>
                <a:pathLst>
                  <a:path w="653" h="661">
                    <a:moveTo>
                      <a:pt x="577" y="365"/>
                    </a:moveTo>
                    <a:cubicBezTo>
                      <a:pt x="596" y="488"/>
                      <a:pt x="653" y="601"/>
                      <a:pt x="549" y="617"/>
                    </a:cubicBezTo>
                    <a:cubicBezTo>
                      <a:pt x="549" y="617"/>
                      <a:pt x="528" y="617"/>
                      <a:pt x="528" y="617"/>
                    </a:cubicBezTo>
                    <a:cubicBezTo>
                      <a:pt x="237" y="661"/>
                      <a:pt x="0" y="67"/>
                      <a:pt x="331" y="16"/>
                    </a:cubicBezTo>
                    <a:cubicBezTo>
                      <a:pt x="435" y="0"/>
                      <a:pt x="534" y="87"/>
                      <a:pt x="553" y="211"/>
                    </a:cubicBezTo>
                    <a:lnTo>
                      <a:pt x="577" y="365"/>
                    </a:lnTo>
                    <a:close/>
                  </a:path>
                </a:pathLst>
              </a:custGeom>
              <a:solidFill>
                <a:srgbClr val="D383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6" name="Freeform 16">
                <a:extLst>
                  <a:ext uri="{FF2B5EF4-FFF2-40B4-BE49-F238E27FC236}">
                    <a16:creationId xmlns:a16="http://schemas.microsoft.com/office/drawing/2014/main" id="{3AFD9633-54EA-B740-BA32-B1F7C249D07A}"/>
                  </a:ext>
                </a:extLst>
              </p:cNvPr>
              <p:cNvSpPr>
                <a:spLocks/>
              </p:cNvSpPr>
              <p:nvPr/>
            </p:nvSpPr>
            <p:spPr bwMode="auto">
              <a:xfrm>
                <a:off x="1265238" y="1352550"/>
                <a:ext cx="174625" cy="177800"/>
              </a:xfrm>
              <a:custGeom>
                <a:avLst/>
                <a:gdLst>
                  <a:gd name="T0" fmla="*/ 76 w 653"/>
                  <a:gd name="T1" fmla="*/ 365 h 661"/>
                  <a:gd name="T2" fmla="*/ 104 w 653"/>
                  <a:gd name="T3" fmla="*/ 617 h 661"/>
                  <a:gd name="T4" fmla="*/ 125 w 653"/>
                  <a:gd name="T5" fmla="*/ 617 h 661"/>
                  <a:gd name="T6" fmla="*/ 322 w 653"/>
                  <a:gd name="T7" fmla="*/ 16 h 661"/>
                  <a:gd name="T8" fmla="*/ 100 w 653"/>
                  <a:gd name="T9" fmla="*/ 211 h 661"/>
                  <a:gd name="T10" fmla="*/ 76 w 653"/>
                  <a:gd name="T11" fmla="*/ 365 h 661"/>
                </a:gdLst>
                <a:ahLst/>
                <a:cxnLst>
                  <a:cxn ang="0">
                    <a:pos x="T0" y="T1"/>
                  </a:cxn>
                  <a:cxn ang="0">
                    <a:pos x="T2" y="T3"/>
                  </a:cxn>
                  <a:cxn ang="0">
                    <a:pos x="T4" y="T5"/>
                  </a:cxn>
                  <a:cxn ang="0">
                    <a:pos x="T6" y="T7"/>
                  </a:cxn>
                  <a:cxn ang="0">
                    <a:pos x="T8" y="T9"/>
                  </a:cxn>
                  <a:cxn ang="0">
                    <a:pos x="T10" y="T11"/>
                  </a:cxn>
                </a:cxnLst>
                <a:rect l="0" t="0" r="r" b="b"/>
                <a:pathLst>
                  <a:path w="653" h="661">
                    <a:moveTo>
                      <a:pt x="76" y="365"/>
                    </a:moveTo>
                    <a:cubicBezTo>
                      <a:pt x="57" y="488"/>
                      <a:pt x="0" y="601"/>
                      <a:pt x="104" y="617"/>
                    </a:cubicBezTo>
                    <a:lnTo>
                      <a:pt x="125" y="617"/>
                    </a:lnTo>
                    <a:cubicBezTo>
                      <a:pt x="416" y="661"/>
                      <a:pt x="653" y="67"/>
                      <a:pt x="322" y="16"/>
                    </a:cubicBezTo>
                    <a:cubicBezTo>
                      <a:pt x="218" y="0"/>
                      <a:pt x="119" y="87"/>
                      <a:pt x="100" y="211"/>
                    </a:cubicBezTo>
                    <a:lnTo>
                      <a:pt x="76" y="365"/>
                    </a:lnTo>
                    <a:close/>
                  </a:path>
                </a:pathLst>
              </a:custGeom>
              <a:solidFill>
                <a:srgbClr val="DDA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7" name="Rectangle 17">
                <a:extLst>
                  <a:ext uri="{FF2B5EF4-FFF2-40B4-BE49-F238E27FC236}">
                    <a16:creationId xmlns:a16="http://schemas.microsoft.com/office/drawing/2014/main" id="{9D3B976D-E9FC-F74D-94D2-5B644E292481}"/>
                  </a:ext>
                </a:extLst>
              </p:cNvPr>
              <p:cNvSpPr>
                <a:spLocks noChangeArrowheads="1"/>
              </p:cNvSpPr>
              <p:nvPr/>
            </p:nvSpPr>
            <p:spPr bwMode="auto">
              <a:xfrm>
                <a:off x="981076" y="1576388"/>
                <a:ext cx="73025" cy="236538"/>
              </a:xfrm>
              <a:prstGeom prst="rect">
                <a:avLst/>
              </a:prstGeom>
              <a:solidFill>
                <a:srgbClr val="DF9A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8" name="Rectangle 18">
                <a:extLst>
                  <a:ext uri="{FF2B5EF4-FFF2-40B4-BE49-F238E27FC236}">
                    <a16:creationId xmlns:a16="http://schemas.microsoft.com/office/drawing/2014/main" id="{FD282DD6-2313-A74A-B18C-EE770AA9ECA7}"/>
                  </a:ext>
                </a:extLst>
              </p:cNvPr>
              <p:cNvSpPr>
                <a:spLocks noChangeArrowheads="1"/>
              </p:cNvSpPr>
              <p:nvPr/>
            </p:nvSpPr>
            <p:spPr bwMode="auto">
              <a:xfrm>
                <a:off x="1054101" y="1576388"/>
                <a:ext cx="79375" cy="236538"/>
              </a:xfrm>
              <a:prstGeom prst="rect">
                <a:avLst/>
              </a:prstGeom>
              <a:solidFill>
                <a:srgbClr val="EDB6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29" name="Freeform 19">
                <a:extLst>
                  <a:ext uri="{FF2B5EF4-FFF2-40B4-BE49-F238E27FC236}">
                    <a16:creationId xmlns:a16="http://schemas.microsoft.com/office/drawing/2014/main" id="{EFFCA33A-553A-E243-866D-D64137559A8B}"/>
                  </a:ext>
                </a:extLst>
              </p:cNvPr>
              <p:cNvSpPr>
                <a:spLocks/>
              </p:cNvSpPr>
              <p:nvPr/>
            </p:nvSpPr>
            <p:spPr bwMode="auto">
              <a:xfrm>
                <a:off x="763588" y="1239838"/>
                <a:ext cx="290513" cy="446088"/>
              </a:xfrm>
              <a:custGeom>
                <a:avLst/>
                <a:gdLst>
                  <a:gd name="T0" fmla="*/ 5 w 1076"/>
                  <a:gd name="T1" fmla="*/ 0 h 1670"/>
                  <a:gd name="T2" fmla="*/ 1076 w 1076"/>
                  <a:gd name="T3" fmla="*/ 1670 h 1670"/>
                  <a:gd name="T4" fmla="*/ 1076 w 1076"/>
                  <a:gd name="T5" fmla="*/ 0 h 1670"/>
                  <a:gd name="T6" fmla="*/ 5 w 1076"/>
                  <a:gd name="T7" fmla="*/ 0 h 1670"/>
                </a:gdLst>
                <a:ahLst/>
                <a:cxnLst>
                  <a:cxn ang="0">
                    <a:pos x="T0" y="T1"/>
                  </a:cxn>
                  <a:cxn ang="0">
                    <a:pos x="T2" y="T3"/>
                  </a:cxn>
                  <a:cxn ang="0">
                    <a:pos x="T4" y="T5"/>
                  </a:cxn>
                  <a:cxn ang="0">
                    <a:pos x="T6" y="T7"/>
                  </a:cxn>
                </a:cxnLst>
                <a:rect l="0" t="0" r="r" b="b"/>
                <a:pathLst>
                  <a:path w="1076" h="1670">
                    <a:moveTo>
                      <a:pt x="5" y="0"/>
                    </a:moveTo>
                    <a:cubicBezTo>
                      <a:pt x="0" y="504"/>
                      <a:pt x="96" y="1660"/>
                      <a:pt x="1076" y="1670"/>
                    </a:cubicBezTo>
                    <a:lnTo>
                      <a:pt x="1076" y="0"/>
                    </a:lnTo>
                    <a:lnTo>
                      <a:pt x="5" y="0"/>
                    </a:lnTo>
                    <a:close/>
                  </a:path>
                </a:pathLst>
              </a:custGeom>
              <a:solidFill>
                <a:srgbClr val="DDA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0" name="Freeform 20">
                <a:extLst>
                  <a:ext uri="{FF2B5EF4-FFF2-40B4-BE49-F238E27FC236}">
                    <a16:creationId xmlns:a16="http://schemas.microsoft.com/office/drawing/2014/main" id="{3CB597AE-5445-AF4D-B01E-811E388D6327}"/>
                  </a:ext>
                </a:extLst>
              </p:cNvPr>
              <p:cNvSpPr>
                <a:spLocks/>
              </p:cNvSpPr>
              <p:nvPr/>
            </p:nvSpPr>
            <p:spPr bwMode="auto">
              <a:xfrm>
                <a:off x="1054101" y="1239838"/>
                <a:ext cx="293688" cy="446088"/>
              </a:xfrm>
              <a:custGeom>
                <a:avLst/>
                <a:gdLst>
                  <a:gd name="T0" fmla="*/ 0 w 1094"/>
                  <a:gd name="T1" fmla="*/ 0 h 1670"/>
                  <a:gd name="T2" fmla="*/ 0 w 1094"/>
                  <a:gd name="T3" fmla="*/ 1670 h 1670"/>
                  <a:gd name="T4" fmla="*/ 1094 w 1094"/>
                  <a:gd name="T5" fmla="*/ 0 h 1670"/>
                  <a:gd name="T6" fmla="*/ 0 w 1094"/>
                  <a:gd name="T7" fmla="*/ 0 h 1670"/>
                </a:gdLst>
                <a:ahLst/>
                <a:cxnLst>
                  <a:cxn ang="0">
                    <a:pos x="T0" y="T1"/>
                  </a:cxn>
                  <a:cxn ang="0">
                    <a:pos x="T2" y="T3"/>
                  </a:cxn>
                  <a:cxn ang="0">
                    <a:pos x="T4" y="T5"/>
                  </a:cxn>
                  <a:cxn ang="0">
                    <a:pos x="T6" y="T7"/>
                  </a:cxn>
                </a:cxnLst>
                <a:rect l="0" t="0" r="r" b="b"/>
                <a:pathLst>
                  <a:path w="1094" h="1670">
                    <a:moveTo>
                      <a:pt x="0" y="0"/>
                    </a:moveTo>
                    <a:lnTo>
                      <a:pt x="0" y="1670"/>
                    </a:lnTo>
                    <a:cubicBezTo>
                      <a:pt x="979" y="1660"/>
                      <a:pt x="1092" y="504"/>
                      <a:pt x="1094" y="0"/>
                    </a:cubicBezTo>
                    <a:lnTo>
                      <a:pt x="0" y="0"/>
                    </a:lnTo>
                    <a:close/>
                  </a:path>
                </a:pathLst>
              </a:custGeom>
              <a:solidFill>
                <a:srgbClr val="F4C3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1" name="Freeform 21">
                <a:extLst>
                  <a:ext uri="{FF2B5EF4-FFF2-40B4-BE49-F238E27FC236}">
                    <a16:creationId xmlns:a16="http://schemas.microsoft.com/office/drawing/2014/main" id="{DEEE4297-3CCB-2F48-A0EB-5B18DA0BF9AB}"/>
                  </a:ext>
                </a:extLst>
              </p:cNvPr>
              <p:cNvSpPr>
                <a:spLocks/>
              </p:cNvSpPr>
              <p:nvPr/>
            </p:nvSpPr>
            <p:spPr bwMode="auto">
              <a:xfrm>
                <a:off x="738188" y="981075"/>
                <a:ext cx="315913" cy="334963"/>
              </a:xfrm>
              <a:custGeom>
                <a:avLst/>
                <a:gdLst>
                  <a:gd name="T0" fmla="*/ 1171 w 1171"/>
                  <a:gd name="T1" fmla="*/ 0 h 1258"/>
                  <a:gd name="T2" fmla="*/ 0 w 1171"/>
                  <a:gd name="T3" fmla="*/ 1258 h 1258"/>
                  <a:gd name="T4" fmla="*/ 1171 w 1171"/>
                  <a:gd name="T5" fmla="*/ 1258 h 1258"/>
                  <a:gd name="T6" fmla="*/ 1171 w 1171"/>
                  <a:gd name="T7" fmla="*/ 0 h 1258"/>
                </a:gdLst>
                <a:ahLst/>
                <a:cxnLst>
                  <a:cxn ang="0">
                    <a:pos x="T0" y="T1"/>
                  </a:cxn>
                  <a:cxn ang="0">
                    <a:pos x="T2" y="T3"/>
                  </a:cxn>
                  <a:cxn ang="0">
                    <a:pos x="T4" y="T5"/>
                  </a:cxn>
                  <a:cxn ang="0">
                    <a:pos x="T6" y="T7"/>
                  </a:cxn>
                </a:cxnLst>
                <a:rect l="0" t="0" r="r" b="b"/>
                <a:pathLst>
                  <a:path w="1171" h="1258">
                    <a:moveTo>
                      <a:pt x="1171" y="0"/>
                    </a:moveTo>
                    <a:cubicBezTo>
                      <a:pt x="517" y="8"/>
                      <a:pt x="4" y="616"/>
                      <a:pt x="0" y="1258"/>
                    </a:cubicBezTo>
                    <a:lnTo>
                      <a:pt x="1171" y="1258"/>
                    </a:lnTo>
                    <a:lnTo>
                      <a:pt x="1171" y="0"/>
                    </a:lnTo>
                    <a:close/>
                  </a:path>
                </a:pathLst>
              </a:custGeom>
              <a:solidFill>
                <a:srgbClr val="FBAF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2" name="Freeform 22">
                <a:extLst>
                  <a:ext uri="{FF2B5EF4-FFF2-40B4-BE49-F238E27FC236}">
                    <a16:creationId xmlns:a16="http://schemas.microsoft.com/office/drawing/2014/main" id="{9E5B8DB7-6630-2649-AF51-CA82A8D02E39}"/>
                  </a:ext>
                </a:extLst>
              </p:cNvPr>
              <p:cNvSpPr>
                <a:spLocks/>
              </p:cNvSpPr>
              <p:nvPr/>
            </p:nvSpPr>
            <p:spPr bwMode="auto">
              <a:xfrm>
                <a:off x="1054101" y="981075"/>
                <a:ext cx="322263" cy="334963"/>
              </a:xfrm>
              <a:custGeom>
                <a:avLst/>
                <a:gdLst>
                  <a:gd name="T0" fmla="*/ 0 w 1198"/>
                  <a:gd name="T1" fmla="*/ 0 h 1258"/>
                  <a:gd name="T2" fmla="*/ 1198 w 1198"/>
                  <a:gd name="T3" fmla="*/ 1258 h 1258"/>
                  <a:gd name="T4" fmla="*/ 0 w 1198"/>
                  <a:gd name="T5" fmla="*/ 1258 h 1258"/>
                  <a:gd name="T6" fmla="*/ 0 w 1198"/>
                  <a:gd name="T7" fmla="*/ 0 h 1258"/>
                </a:gdLst>
                <a:ahLst/>
                <a:cxnLst>
                  <a:cxn ang="0">
                    <a:pos x="T0" y="T1"/>
                  </a:cxn>
                  <a:cxn ang="0">
                    <a:pos x="T2" y="T3"/>
                  </a:cxn>
                  <a:cxn ang="0">
                    <a:pos x="T4" y="T5"/>
                  </a:cxn>
                  <a:cxn ang="0">
                    <a:pos x="T6" y="T7"/>
                  </a:cxn>
                </a:cxnLst>
                <a:rect l="0" t="0" r="r" b="b"/>
                <a:pathLst>
                  <a:path w="1198" h="1258">
                    <a:moveTo>
                      <a:pt x="0" y="0"/>
                    </a:moveTo>
                    <a:cubicBezTo>
                      <a:pt x="653" y="8"/>
                      <a:pt x="1194" y="616"/>
                      <a:pt x="1198" y="1258"/>
                    </a:cubicBezTo>
                    <a:lnTo>
                      <a:pt x="0" y="1258"/>
                    </a:lnTo>
                    <a:lnTo>
                      <a:pt x="0" y="0"/>
                    </a:lnTo>
                    <a:close/>
                  </a:path>
                </a:pathLst>
              </a:custGeom>
              <a:solidFill>
                <a:srgbClr val="FFC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3" name="Oval 23">
                <a:extLst>
                  <a:ext uri="{FF2B5EF4-FFF2-40B4-BE49-F238E27FC236}">
                    <a16:creationId xmlns:a16="http://schemas.microsoft.com/office/drawing/2014/main" id="{5DD8220D-0777-2C4F-A16C-DFA79937217D}"/>
                  </a:ext>
                </a:extLst>
              </p:cNvPr>
              <p:cNvSpPr>
                <a:spLocks noChangeArrowheads="1"/>
              </p:cNvSpPr>
              <p:nvPr/>
            </p:nvSpPr>
            <p:spPr bwMode="auto">
              <a:xfrm>
                <a:off x="900113" y="1366838"/>
                <a:ext cx="53975" cy="80963"/>
              </a:xfrm>
              <a:prstGeom prst="ellipse">
                <a:avLst/>
              </a:pr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4" name="Oval 24">
                <a:extLst>
                  <a:ext uri="{FF2B5EF4-FFF2-40B4-BE49-F238E27FC236}">
                    <a16:creationId xmlns:a16="http://schemas.microsoft.com/office/drawing/2014/main" id="{5F48B67E-AE8D-FE47-849E-BB3322A1FCBC}"/>
                  </a:ext>
                </a:extLst>
              </p:cNvPr>
              <p:cNvSpPr>
                <a:spLocks noChangeArrowheads="1"/>
              </p:cNvSpPr>
              <p:nvPr/>
            </p:nvSpPr>
            <p:spPr bwMode="auto">
              <a:xfrm>
                <a:off x="1162051" y="1366838"/>
                <a:ext cx="52388" cy="80963"/>
              </a:xfrm>
              <a:prstGeom prst="ellipse">
                <a:avLst/>
              </a:pr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5" name="Freeform 25">
                <a:extLst>
                  <a:ext uri="{FF2B5EF4-FFF2-40B4-BE49-F238E27FC236}">
                    <a16:creationId xmlns:a16="http://schemas.microsoft.com/office/drawing/2014/main" id="{151C8CFD-7243-F346-82E0-C162F85EF80B}"/>
                  </a:ext>
                </a:extLst>
              </p:cNvPr>
              <p:cNvSpPr>
                <a:spLocks/>
              </p:cNvSpPr>
              <p:nvPr/>
            </p:nvSpPr>
            <p:spPr bwMode="auto">
              <a:xfrm>
                <a:off x="1014413" y="1373188"/>
                <a:ext cx="79375" cy="130175"/>
              </a:xfrm>
              <a:custGeom>
                <a:avLst/>
                <a:gdLst>
                  <a:gd name="T0" fmla="*/ 148 w 295"/>
                  <a:gd name="T1" fmla="*/ 0 h 485"/>
                  <a:gd name="T2" fmla="*/ 0 w 295"/>
                  <a:gd name="T3" fmla="*/ 485 h 485"/>
                  <a:gd name="T4" fmla="*/ 295 w 295"/>
                  <a:gd name="T5" fmla="*/ 485 h 485"/>
                  <a:gd name="T6" fmla="*/ 148 w 295"/>
                  <a:gd name="T7" fmla="*/ 0 h 485"/>
                </a:gdLst>
                <a:ahLst/>
                <a:cxnLst>
                  <a:cxn ang="0">
                    <a:pos x="T0" y="T1"/>
                  </a:cxn>
                  <a:cxn ang="0">
                    <a:pos x="T2" y="T3"/>
                  </a:cxn>
                  <a:cxn ang="0">
                    <a:pos x="T4" y="T5"/>
                  </a:cxn>
                  <a:cxn ang="0">
                    <a:pos x="T6" y="T7"/>
                  </a:cxn>
                </a:cxnLst>
                <a:rect l="0" t="0" r="r" b="b"/>
                <a:pathLst>
                  <a:path w="295" h="485">
                    <a:moveTo>
                      <a:pt x="148" y="0"/>
                    </a:moveTo>
                    <a:lnTo>
                      <a:pt x="0" y="485"/>
                    </a:lnTo>
                    <a:lnTo>
                      <a:pt x="295" y="485"/>
                    </a:lnTo>
                    <a:lnTo>
                      <a:pt x="148" y="0"/>
                    </a:lnTo>
                    <a:close/>
                  </a:path>
                </a:pathLst>
              </a:custGeom>
              <a:solidFill>
                <a:srgbClr val="DDA1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6" name="Freeform 26">
                <a:extLst>
                  <a:ext uri="{FF2B5EF4-FFF2-40B4-BE49-F238E27FC236}">
                    <a16:creationId xmlns:a16="http://schemas.microsoft.com/office/drawing/2014/main" id="{07512BA9-A26D-7243-A753-0C89C6EFCA2E}"/>
                  </a:ext>
                </a:extLst>
              </p:cNvPr>
              <p:cNvSpPr>
                <a:spLocks/>
              </p:cNvSpPr>
              <p:nvPr/>
            </p:nvSpPr>
            <p:spPr bwMode="auto">
              <a:xfrm>
                <a:off x="958851" y="1543050"/>
                <a:ext cx="93663" cy="71438"/>
              </a:xfrm>
              <a:custGeom>
                <a:avLst/>
                <a:gdLst>
                  <a:gd name="T0" fmla="*/ 344 w 344"/>
                  <a:gd name="T1" fmla="*/ 69 h 267"/>
                  <a:gd name="T2" fmla="*/ 0 w 344"/>
                  <a:gd name="T3" fmla="*/ 0 h 267"/>
                  <a:gd name="T4" fmla="*/ 344 w 344"/>
                  <a:gd name="T5" fmla="*/ 267 h 267"/>
                  <a:gd name="T6" fmla="*/ 344 w 344"/>
                  <a:gd name="T7" fmla="*/ 69 h 267"/>
                </a:gdLst>
                <a:ahLst/>
                <a:cxnLst>
                  <a:cxn ang="0">
                    <a:pos x="T0" y="T1"/>
                  </a:cxn>
                  <a:cxn ang="0">
                    <a:pos x="T2" y="T3"/>
                  </a:cxn>
                  <a:cxn ang="0">
                    <a:pos x="T4" y="T5"/>
                  </a:cxn>
                  <a:cxn ang="0">
                    <a:pos x="T6" y="T7"/>
                  </a:cxn>
                </a:cxnLst>
                <a:rect l="0" t="0" r="r" b="b"/>
                <a:pathLst>
                  <a:path w="344" h="267">
                    <a:moveTo>
                      <a:pt x="344" y="69"/>
                    </a:moveTo>
                    <a:cubicBezTo>
                      <a:pt x="142" y="72"/>
                      <a:pt x="0" y="0"/>
                      <a:pt x="0" y="0"/>
                    </a:cubicBezTo>
                    <a:cubicBezTo>
                      <a:pt x="0" y="0"/>
                      <a:pt x="54" y="250"/>
                      <a:pt x="344" y="267"/>
                    </a:cubicBezTo>
                    <a:lnTo>
                      <a:pt x="344" y="69"/>
                    </a:lnTo>
                    <a:close/>
                  </a:path>
                </a:pathLst>
              </a:custGeom>
              <a:solidFill>
                <a:srgbClr val="90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7" name="Freeform 27">
                <a:extLst>
                  <a:ext uri="{FF2B5EF4-FFF2-40B4-BE49-F238E27FC236}">
                    <a16:creationId xmlns:a16="http://schemas.microsoft.com/office/drawing/2014/main" id="{0E3B3EC7-623D-6642-84C7-1ECE2411266C}"/>
                  </a:ext>
                </a:extLst>
              </p:cNvPr>
              <p:cNvSpPr>
                <a:spLocks/>
              </p:cNvSpPr>
              <p:nvPr/>
            </p:nvSpPr>
            <p:spPr bwMode="auto">
              <a:xfrm>
                <a:off x="1052513" y="1543050"/>
                <a:ext cx="92075" cy="71438"/>
              </a:xfrm>
              <a:custGeom>
                <a:avLst/>
                <a:gdLst>
                  <a:gd name="T0" fmla="*/ 0 w 345"/>
                  <a:gd name="T1" fmla="*/ 69 h 267"/>
                  <a:gd name="T2" fmla="*/ 345 w 345"/>
                  <a:gd name="T3" fmla="*/ 0 h 267"/>
                  <a:gd name="T4" fmla="*/ 0 w 345"/>
                  <a:gd name="T5" fmla="*/ 267 h 267"/>
                  <a:gd name="T6" fmla="*/ 0 w 345"/>
                  <a:gd name="T7" fmla="*/ 69 h 267"/>
                </a:gdLst>
                <a:ahLst/>
                <a:cxnLst>
                  <a:cxn ang="0">
                    <a:pos x="T0" y="T1"/>
                  </a:cxn>
                  <a:cxn ang="0">
                    <a:pos x="T2" y="T3"/>
                  </a:cxn>
                  <a:cxn ang="0">
                    <a:pos x="T4" y="T5"/>
                  </a:cxn>
                  <a:cxn ang="0">
                    <a:pos x="T6" y="T7"/>
                  </a:cxn>
                </a:cxnLst>
                <a:rect l="0" t="0" r="r" b="b"/>
                <a:pathLst>
                  <a:path w="345" h="267">
                    <a:moveTo>
                      <a:pt x="0" y="69"/>
                    </a:moveTo>
                    <a:cubicBezTo>
                      <a:pt x="203" y="72"/>
                      <a:pt x="345" y="0"/>
                      <a:pt x="345" y="0"/>
                    </a:cubicBezTo>
                    <a:cubicBezTo>
                      <a:pt x="345" y="0"/>
                      <a:pt x="291" y="250"/>
                      <a:pt x="0" y="267"/>
                    </a:cubicBezTo>
                    <a:lnTo>
                      <a:pt x="0" y="69"/>
                    </a:lnTo>
                    <a:close/>
                  </a:path>
                </a:pathLst>
              </a:custGeom>
              <a:solidFill>
                <a:srgbClr val="C6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8" name="Freeform 28">
                <a:extLst>
                  <a:ext uri="{FF2B5EF4-FFF2-40B4-BE49-F238E27FC236}">
                    <a16:creationId xmlns:a16="http://schemas.microsoft.com/office/drawing/2014/main" id="{DB0C7DC4-81F0-5A4D-A8AB-6DCDCFA37415}"/>
                  </a:ext>
                </a:extLst>
              </p:cNvPr>
              <p:cNvSpPr>
                <a:spLocks/>
              </p:cNvSpPr>
              <p:nvPr/>
            </p:nvSpPr>
            <p:spPr bwMode="auto">
              <a:xfrm>
                <a:off x="958851" y="1543050"/>
                <a:ext cx="185738" cy="42863"/>
              </a:xfrm>
              <a:custGeom>
                <a:avLst/>
                <a:gdLst>
                  <a:gd name="T0" fmla="*/ 344 w 689"/>
                  <a:gd name="T1" fmla="*/ 56 h 159"/>
                  <a:gd name="T2" fmla="*/ 0 w 689"/>
                  <a:gd name="T3" fmla="*/ 0 h 159"/>
                  <a:gd name="T4" fmla="*/ 344 w 689"/>
                  <a:gd name="T5" fmla="*/ 154 h 159"/>
                  <a:gd name="T6" fmla="*/ 689 w 689"/>
                  <a:gd name="T7" fmla="*/ 0 h 159"/>
                  <a:gd name="T8" fmla="*/ 344 w 689"/>
                  <a:gd name="T9" fmla="*/ 56 h 159"/>
                </a:gdLst>
                <a:ahLst/>
                <a:cxnLst>
                  <a:cxn ang="0">
                    <a:pos x="T0" y="T1"/>
                  </a:cxn>
                  <a:cxn ang="0">
                    <a:pos x="T2" y="T3"/>
                  </a:cxn>
                  <a:cxn ang="0">
                    <a:pos x="T4" y="T5"/>
                  </a:cxn>
                  <a:cxn ang="0">
                    <a:pos x="T6" y="T7"/>
                  </a:cxn>
                  <a:cxn ang="0">
                    <a:pos x="T8" y="T9"/>
                  </a:cxn>
                </a:cxnLst>
                <a:rect l="0" t="0" r="r" b="b"/>
                <a:pathLst>
                  <a:path w="689" h="159">
                    <a:moveTo>
                      <a:pt x="344" y="56"/>
                    </a:moveTo>
                    <a:cubicBezTo>
                      <a:pt x="139" y="60"/>
                      <a:pt x="0" y="0"/>
                      <a:pt x="0" y="0"/>
                    </a:cubicBezTo>
                    <a:cubicBezTo>
                      <a:pt x="125" y="123"/>
                      <a:pt x="243" y="159"/>
                      <a:pt x="344" y="154"/>
                    </a:cubicBezTo>
                    <a:cubicBezTo>
                      <a:pt x="446" y="159"/>
                      <a:pt x="564" y="123"/>
                      <a:pt x="689" y="0"/>
                    </a:cubicBezTo>
                    <a:cubicBezTo>
                      <a:pt x="689" y="0"/>
                      <a:pt x="550" y="60"/>
                      <a:pt x="344"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39" name="Freeform 29">
                <a:extLst>
                  <a:ext uri="{FF2B5EF4-FFF2-40B4-BE49-F238E27FC236}">
                    <a16:creationId xmlns:a16="http://schemas.microsoft.com/office/drawing/2014/main" id="{597C9716-F8B8-1D44-9F49-45AE9EC9D728}"/>
                  </a:ext>
                </a:extLst>
              </p:cNvPr>
              <p:cNvSpPr>
                <a:spLocks/>
              </p:cNvSpPr>
              <p:nvPr/>
            </p:nvSpPr>
            <p:spPr bwMode="auto">
              <a:xfrm>
                <a:off x="958851" y="1543050"/>
                <a:ext cx="93663" cy="42863"/>
              </a:xfrm>
              <a:custGeom>
                <a:avLst/>
                <a:gdLst>
                  <a:gd name="T0" fmla="*/ 344 w 344"/>
                  <a:gd name="T1" fmla="*/ 56 h 159"/>
                  <a:gd name="T2" fmla="*/ 0 w 344"/>
                  <a:gd name="T3" fmla="*/ 0 h 159"/>
                  <a:gd name="T4" fmla="*/ 344 w 344"/>
                  <a:gd name="T5" fmla="*/ 154 h 159"/>
                  <a:gd name="T6" fmla="*/ 344 w 344"/>
                  <a:gd name="T7" fmla="*/ 56 h 159"/>
                </a:gdLst>
                <a:ahLst/>
                <a:cxnLst>
                  <a:cxn ang="0">
                    <a:pos x="T0" y="T1"/>
                  </a:cxn>
                  <a:cxn ang="0">
                    <a:pos x="T2" y="T3"/>
                  </a:cxn>
                  <a:cxn ang="0">
                    <a:pos x="T4" y="T5"/>
                  </a:cxn>
                  <a:cxn ang="0">
                    <a:pos x="T6" y="T7"/>
                  </a:cxn>
                </a:cxnLst>
                <a:rect l="0" t="0" r="r" b="b"/>
                <a:pathLst>
                  <a:path w="344" h="159">
                    <a:moveTo>
                      <a:pt x="344" y="56"/>
                    </a:moveTo>
                    <a:cubicBezTo>
                      <a:pt x="139" y="60"/>
                      <a:pt x="0" y="0"/>
                      <a:pt x="0" y="0"/>
                    </a:cubicBezTo>
                    <a:cubicBezTo>
                      <a:pt x="125" y="123"/>
                      <a:pt x="243" y="159"/>
                      <a:pt x="344" y="154"/>
                    </a:cubicBezTo>
                    <a:lnTo>
                      <a:pt x="344" y="56"/>
                    </a:lnTo>
                    <a:close/>
                  </a:path>
                </a:pathLst>
              </a:custGeom>
              <a:solidFill>
                <a:srgbClr val="F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0" name="Freeform 30">
                <a:extLst>
                  <a:ext uri="{FF2B5EF4-FFF2-40B4-BE49-F238E27FC236}">
                    <a16:creationId xmlns:a16="http://schemas.microsoft.com/office/drawing/2014/main" id="{B17812CC-C041-8D44-A866-77F48EF30E69}"/>
                  </a:ext>
                </a:extLst>
              </p:cNvPr>
              <p:cNvSpPr>
                <a:spLocks/>
              </p:cNvSpPr>
              <p:nvPr/>
            </p:nvSpPr>
            <p:spPr bwMode="auto">
              <a:xfrm>
                <a:off x="1052513" y="1543050"/>
                <a:ext cx="92075" cy="42863"/>
              </a:xfrm>
              <a:custGeom>
                <a:avLst/>
                <a:gdLst>
                  <a:gd name="T0" fmla="*/ 0 w 345"/>
                  <a:gd name="T1" fmla="*/ 56 h 159"/>
                  <a:gd name="T2" fmla="*/ 345 w 345"/>
                  <a:gd name="T3" fmla="*/ 0 h 159"/>
                  <a:gd name="T4" fmla="*/ 0 w 345"/>
                  <a:gd name="T5" fmla="*/ 154 h 159"/>
                  <a:gd name="T6" fmla="*/ 0 w 345"/>
                  <a:gd name="T7" fmla="*/ 56 h 159"/>
                </a:gdLst>
                <a:ahLst/>
                <a:cxnLst>
                  <a:cxn ang="0">
                    <a:pos x="T0" y="T1"/>
                  </a:cxn>
                  <a:cxn ang="0">
                    <a:pos x="T2" y="T3"/>
                  </a:cxn>
                  <a:cxn ang="0">
                    <a:pos x="T4" y="T5"/>
                  </a:cxn>
                  <a:cxn ang="0">
                    <a:pos x="T6" y="T7"/>
                  </a:cxn>
                </a:cxnLst>
                <a:rect l="0" t="0" r="r" b="b"/>
                <a:pathLst>
                  <a:path w="345" h="159">
                    <a:moveTo>
                      <a:pt x="0" y="56"/>
                    </a:moveTo>
                    <a:cubicBezTo>
                      <a:pt x="206" y="60"/>
                      <a:pt x="345" y="0"/>
                      <a:pt x="345" y="0"/>
                    </a:cubicBezTo>
                    <a:cubicBezTo>
                      <a:pt x="220" y="123"/>
                      <a:pt x="102" y="159"/>
                      <a:pt x="0" y="154"/>
                    </a:cubicBez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1" name="Oval 31">
                <a:extLst>
                  <a:ext uri="{FF2B5EF4-FFF2-40B4-BE49-F238E27FC236}">
                    <a16:creationId xmlns:a16="http://schemas.microsoft.com/office/drawing/2014/main" id="{AFE481B9-314C-2A4A-9218-8596985ABCF3}"/>
                  </a:ext>
                </a:extLst>
              </p:cNvPr>
              <p:cNvSpPr>
                <a:spLocks noChangeArrowheads="1"/>
              </p:cNvSpPr>
              <p:nvPr/>
            </p:nvSpPr>
            <p:spPr bwMode="auto">
              <a:xfrm>
                <a:off x="765176" y="1509713"/>
                <a:ext cx="53975" cy="52388"/>
              </a:xfrm>
              <a:prstGeom prst="ellipse">
                <a:avLst/>
              </a:pr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2" name="Oval 32">
                <a:extLst>
                  <a:ext uri="{FF2B5EF4-FFF2-40B4-BE49-F238E27FC236}">
                    <a16:creationId xmlns:a16="http://schemas.microsoft.com/office/drawing/2014/main" id="{CAA5BC2A-658D-2A49-B512-556A719F7B41}"/>
                  </a:ext>
                </a:extLst>
              </p:cNvPr>
              <p:cNvSpPr>
                <a:spLocks noChangeArrowheads="1"/>
              </p:cNvSpPr>
              <p:nvPr/>
            </p:nvSpPr>
            <p:spPr bwMode="auto">
              <a:xfrm>
                <a:off x="1290638" y="150971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3" name="Freeform 33">
                <a:extLst>
                  <a:ext uri="{FF2B5EF4-FFF2-40B4-BE49-F238E27FC236}">
                    <a16:creationId xmlns:a16="http://schemas.microsoft.com/office/drawing/2014/main" id="{1B3196C3-F411-7E41-8C10-DC4C909D22E7}"/>
                  </a:ext>
                </a:extLst>
              </p:cNvPr>
              <p:cNvSpPr>
                <a:spLocks/>
              </p:cNvSpPr>
              <p:nvPr/>
            </p:nvSpPr>
            <p:spPr bwMode="auto">
              <a:xfrm>
                <a:off x="1262063" y="1812925"/>
                <a:ext cx="300038" cy="1008063"/>
              </a:xfrm>
              <a:custGeom>
                <a:avLst/>
                <a:gdLst>
                  <a:gd name="T0" fmla="*/ 121 w 1114"/>
                  <a:gd name="T1" fmla="*/ 0 h 3774"/>
                  <a:gd name="T2" fmla="*/ 1087 w 1114"/>
                  <a:gd name="T3" fmla="*/ 3774 h 3774"/>
                  <a:gd name="T4" fmla="*/ 724 w 1114"/>
                  <a:gd name="T5" fmla="*/ 3763 h 3774"/>
                  <a:gd name="T6" fmla="*/ 0 w 1114"/>
                  <a:gd name="T7" fmla="*/ 812 h 3774"/>
                  <a:gd name="T8" fmla="*/ 121 w 1114"/>
                  <a:gd name="T9" fmla="*/ 0 h 3774"/>
                </a:gdLst>
                <a:ahLst/>
                <a:cxnLst>
                  <a:cxn ang="0">
                    <a:pos x="T0" y="T1"/>
                  </a:cxn>
                  <a:cxn ang="0">
                    <a:pos x="T2" y="T3"/>
                  </a:cxn>
                  <a:cxn ang="0">
                    <a:pos x="T4" y="T5"/>
                  </a:cxn>
                  <a:cxn ang="0">
                    <a:pos x="T6" y="T7"/>
                  </a:cxn>
                  <a:cxn ang="0">
                    <a:pos x="T8" y="T9"/>
                  </a:cxn>
                </a:cxnLst>
                <a:rect l="0" t="0" r="r" b="b"/>
                <a:pathLst>
                  <a:path w="1114" h="3774">
                    <a:moveTo>
                      <a:pt x="121" y="0"/>
                    </a:moveTo>
                    <a:cubicBezTo>
                      <a:pt x="121" y="0"/>
                      <a:pt x="1114" y="43"/>
                      <a:pt x="1087" y="3774"/>
                    </a:cubicBezTo>
                    <a:lnTo>
                      <a:pt x="724" y="3763"/>
                    </a:lnTo>
                    <a:cubicBezTo>
                      <a:pt x="685" y="3325"/>
                      <a:pt x="440" y="952"/>
                      <a:pt x="0" y="812"/>
                    </a:cubicBezTo>
                    <a:lnTo>
                      <a:pt x="121" y="0"/>
                    </a:lnTo>
                    <a:close/>
                  </a:path>
                </a:pathLst>
              </a:custGeom>
              <a:solidFill>
                <a:srgbClr val="EDA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4" name="Freeform 34">
                <a:extLst>
                  <a:ext uri="{FF2B5EF4-FFF2-40B4-BE49-F238E27FC236}">
                    <a16:creationId xmlns:a16="http://schemas.microsoft.com/office/drawing/2014/main" id="{97D408FF-69F8-F242-A32C-B19EDD2E4F24}"/>
                  </a:ext>
                </a:extLst>
              </p:cNvPr>
              <p:cNvSpPr>
                <a:spLocks/>
              </p:cNvSpPr>
              <p:nvPr/>
            </p:nvSpPr>
            <p:spPr bwMode="auto">
              <a:xfrm>
                <a:off x="1393826" y="2806700"/>
                <a:ext cx="254000" cy="468313"/>
              </a:xfrm>
              <a:custGeom>
                <a:avLst/>
                <a:gdLst>
                  <a:gd name="T0" fmla="*/ 47 w 943"/>
                  <a:gd name="T1" fmla="*/ 835 h 1755"/>
                  <a:gd name="T2" fmla="*/ 266 w 943"/>
                  <a:gd name="T3" fmla="*/ 0 h 1755"/>
                  <a:gd name="T4" fmla="*/ 595 w 943"/>
                  <a:gd name="T5" fmla="*/ 22 h 1755"/>
                  <a:gd name="T6" fmla="*/ 47 w 943"/>
                  <a:gd name="T7" fmla="*/ 835 h 1755"/>
                </a:gdLst>
                <a:ahLst/>
                <a:cxnLst>
                  <a:cxn ang="0">
                    <a:pos x="T0" y="T1"/>
                  </a:cxn>
                  <a:cxn ang="0">
                    <a:pos x="T2" y="T3"/>
                  </a:cxn>
                  <a:cxn ang="0">
                    <a:pos x="T4" y="T5"/>
                  </a:cxn>
                  <a:cxn ang="0">
                    <a:pos x="T6" y="T7"/>
                  </a:cxn>
                </a:cxnLst>
                <a:rect l="0" t="0" r="r" b="b"/>
                <a:pathLst>
                  <a:path w="943" h="1755">
                    <a:moveTo>
                      <a:pt x="47" y="835"/>
                    </a:moveTo>
                    <a:cubicBezTo>
                      <a:pt x="56" y="643"/>
                      <a:pt x="197" y="82"/>
                      <a:pt x="266" y="0"/>
                    </a:cubicBezTo>
                    <a:cubicBezTo>
                      <a:pt x="266" y="0"/>
                      <a:pt x="595" y="21"/>
                      <a:pt x="595" y="22"/>
                    </a:cubicBezTo>
                    <a:cubicBezTo>
                      <a:pt x="943" y="840"/>
                      <a:pt x="0" y="1755"/>
                      <a:pt x="47" y="835"/>
                    </a:cubicBezTo>
                    <a:close/>
                  </a:path>
                </a:pathLst>
              </a:custGeom>
              <a:solidFill>
                <a:srgbClr val="EDA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5" name="Freeform 35">
                <a:extLst>
                  <a:ext uri="{FF2B5EF4-FFF2-40B4-BE49-F238E27FC236}">
                    <a16:creationId xmlns:a16="http://schemas.microsoft.com/office/drawing/2014/main" id="{ACFF8409-B7E2-DC43-A737-3CF93DE5AE31}"/>
                  </a:ext>
                </a:extLst>
              </p:cNvPr>
              <p:cNvSpPr>
                <a:spLocks/>
              </p:cNvSpPr>
              <p:nvPr/>
            </p:nvSpPr>
            <p:spPr bwMode="auto">
              <a:xfrm>
                <a:off x="677863" y="1760538"/>
                <a:ext cx="376238" cy="733425"/>
              </a:xfrm>
              <a:custGeom>
                <a:avLst/>
                <a:gdLst>
                  <a:gd name="T0" fmla="*/ 594 w 1399"/>
                  <a:gd name="T1" fmla="*/ 2743 h 2743"/>
                  <a:gd name="T2" fmla="*/ 1399 w 1399"/>
                  <a:gd name="T3" fmla="*/ 2743 h 2743"/>
                  <a:gd name="T4" fmla="*/ 1399 w 1399"/>
                  <a:gd name="T5" fmla="*/ 95 h 2743"/>
                  <a:gd name="T6" fmla="*/ 220 w 1399"/>
                  <a:gd name="T7" fmla="*/ 396 h 2743"/>
                  <a:gd name="T8" fmla="*/ 630 w 1399"/>
                  <a:gd name="T9" fmla="*/ 2400 h 2743"/>
                  <a:gd name="T10" fmla="*/ 594 w 1399"/>
                  <a:gd name="T11" fmla="*/ 2743 h 2743"/>
                </a:gdLst>
                <a:ahLst/>
                <a:cxnLst>
                  <a:cxn ang="0">
                    <a:pos x="T0" y="T1"/>
                  </a:cxn>
                  <a:cxn ang="0">
                    <a:pos x="T2" y="T3"/>
                  </a:cxn>
                  <a:cxn ang="0">
                    <a:pos x="T4" y="T5"/>
                  </a:cxn>
                  <a:cxn ang="0">
                    <a:pos x="T6" y="T7"/>
                  </a:cxn>
                  <a:cxn ang="0">
                    <a:pos x="T8" y="T9"/>
                  </a:cxn>
                  <a:cxn ang="0">
                    <a:pos x="T10" y="T11"/>
                  </a:cxn>
                </a:cxnLst>
                <a:rect l="0" t="0" r="r" b="b"/>
                <a:pathLst>
                  <a:path w="1399" h="2743">
                    <a:moveTo>
                      <a:pt x="594" y="2743"/>
                    </a:moveTo>
                    <a:lnTo>
                      <a:pt x="1399" y="2743"/>
                    </a:lnTo>
                    <a:lnTo>
                      <a:pt x="1399" y="95"/>
                    </a:lnTo>
                    <a:cubicBezTo>
                      <a:pt x="1259" y="76"/>
                      <a:pt x="511" y="0"/>
                      <a:pt x="220" y="396"/>
                    </a:cubicBezTo>
                    <a:cubicBezTo>
                      <a:pt x="0" y="697"/>
                      <a:pt x="557" y="1830"/>
                      <a:pt x="630" y="2400"/>
                    </a:cubicBezTo>
                    <a:cubicBezTo>
                      <a:pt x="645" y="2517"/>
                      <a:pt x="628" y="2631"/>
                      <a:pt x="594" y="2743"/>
                    </a:cubicBezTo>
                    <a:close/>
                  </a:path>
                </a:pathLst>
              </a:custGeom>
              <a:solidFill>
                <a:srgbClr val="E29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6" name="Freeform 36">
                <a:extLst>
                  <a:ext uri="{FF2B5EF4-FFF2-40B4-BE49-F238E27FC236}">
                    <a16:creationId xmlns:a16="http://schemas.microsoft.com/office/drawing/2014/main" id="{1319C273-614D-0E48-A6D0-7D8FD17030FB}"/>
                  </a:ext>
                </a:extLst>
              </p:cNvPr>
              <p:cNvSpPr>
                <a:spLocks/>
              </p:cNvSpPr>
              <p:nvPr/>
            </p:nvSpPr>
            <p:spPr bwMode="auto">
              <a:xfrm>
                <a:off x="1054101" y="1760538"/>
                <a:ext cx="371475" cy="733425"/>
              </a:xfrm>
              <a:custGeom>
                <a:avLst/>
                <a:gdLst>
                  <a:gd name="T0" fmla="*/ 788 w 1382"/>
                  <a:gd name="T1" fmla="*/ 2743 h 2743"/>
                  <a:gd name="T2" fmla="*/ 752 w 1382"/>
                  <a:gd name="T3" fmla="*/ 2400 h 2743"/>
                  <a:gd name="T4" fmla="*/ 1162 w 1382"/>
                  <a:gd name="T5" fmla="*/ 396 h 2743"/>
                  <a:gd name="T6" fmla="*/ 0 w 1382"/>
                  <a:gd name="T7" fmla="*/ 95 h 2743"/>
                  <a:gd name="T8" fmla="*/ 0 w 1382"/>
                  <a:gd name="T9" fmla="*/ 2743 h 2743"/>
                  <a:gd name="T10" fmla="*/ 788 w 1382"/>
                  <a:gd name="T11" fmla="*/ 2743 h 2743"/>
                </a:gdLst>
                <a:ahLst/>
                <a:cxnLst>
                  <a:cxn ang="0">
                    <a:pos x="T0" y="T1"/>
                  </a:cxn>
                  <a:cxn ang="0">
                    <a:pos x="T2" y="T3"/>
                  </a:cxn>
                  <a:cxn ang="0">
                    <a:pos x="T4" y="T5"/>
                  </a:cxn>
                  <a:cxn ang="0">
                    <a:pos x="T6" y="T7"/>
                  </a:cxn>
                  <a:cxn ang="0">
                    <a:pos x="T8" y="T9"/>
                  </a:cxn>
                  <a:cxn ang="0">
                    <a:pos x="T10" y="T11"/>
                  </a:cxn>
                </a:cxnLst>
                <a:rect l="0" t="0" r="r" b="b"/>
                <a:pathLst>
                  <a:path w="1382" h="2743">
                    <a:moveTo>
                      <a:pt x="788" y="2743"/>
                    </a:moveTo>
                    <a:cubicBezTo>
                      <a:pt x="754" y="2631"/>
                      <a:pt x="737" y="2517"/>
                      <a:pt x="752" y="2400"/>
                    </a:cubicBezTo>
                    <a:cubicBezTo>
                      <a:pt x="825" y="1830"/>
                      <a:pt x="1382" y="697"/>
                      <a:pt x="1162" y="396"/>
                    </a:cubicBezTo>
                    <a:cubicBezTo>
                      <a:pt x="871" y="0"/>
                      <a:pt x="139" y="76"/>
                      <a:pt x="0" y="95"/>
                    </a:cubicBezTo>
                    <a:lnTo>
                      <a:pt x="0" y="2743"/>
                    </a:lnTo>
                    <a:lnTo>
                      <a:pt x="788" y="2743"/>
                    </a:lnTo>
                    <a:close/>
                  </a:path>
                </a:pathLst>
              </a:custGeom>
              <a:solidFill>
                <a:srgbClr val="EDA8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7" name="Freeform 38">
                <a:extLst>
                  <a:ext uri="{FF2B5EF4-FFF2-40B4-BE49-F238E27FC236}">
                    <a16:creationId xmlns:a16="http://schemas.microsoft.com/office/drawing/2014/main" id="{D35D6799-9D70-974E-9DEF-95252CF6482D}"/>
                  </a:ext>
                </a:extLst>
              </p:cNvPr>
              <p:cNvSpPr>
                <a:spLocks/>
              </p:cNvSpPr>
              <p:nvPr/>
            </p:nvSpPr>
            <p:spPr bwMode="auto">
              <a:xfrm>
                <a:off x="1262063" y="1812925"/>
                <a:ext cx="252413" cy="412750"/>
              </a:xfrm>
              <a:custGeom>
                <a:avLst/>
                <a:gdLst>
                  <a:gd name="T0" fmla="*/ 376 w 936"/>
                  <a:gd name="T1" fmla="*/ 1547 h 1547"/>
                  <a:gd name="T2" fmla="*/ 936 w 936"/>
                  <a:gd name="T3" fmla="*/ 1547 h 1547"/>
                  <a:gd name="T4" fmla="*/ 121 w 936"/>
                  <a:gd name="T5" fmla="*/ 0 h 1547"/>
                  <a:gd name="T6" fmla="*/ 0 w 936"/>
                  <a:gd name="T7" fmla="*/ 812 h 1547"/>
                  <a:gd name="T8" fmla="*/ 376 w 936"/>
                  <a:gd name="T9" fmla="*/ 1547 h 1547"/>
                </a:gdLst>
                <a:ahLst/>
                <a:cxnLst>
                  <a:cxn ang="0">
                    <a:pos x="T0" y="T1"/>
                  </a:cxn>
                  <a:cxn ang="0">
                    <a:pos x="T2" y="T3"/>
                  </a:cxn>
                  <a:cxn ang="0">
                    <a:pos x="T4" y="T5"/>
                  </a:cxn>
                  <a:cxn ang="0">
                    <a:pos x="T6" y="T7"/>
                  </a:cxn>
                  <a:cxn ang="0">
                    <a:pos x="T8" y="T9"/>
                  </a:cxn>
                </a:cxnLst>
                <a:rect l="0" t="0" r="r" b="b"/>
                <a:pathLst>
                  <a:path w="936" h="1547">
                    <a:moveTo>
                      <a:pt x="376" y="1547"/>
                    </a:moveTo>
                    <a:lnTo>
                      <a:pt x="936" y="1547"/>
                    </a:lnTo>
                    <a:cubicBezTo>
                      <a:pt x="664" y="24"/>
                      <a:pt x="121" y="0"/>
                      <a:pt x="121" y="0"/>
                    </a:cubicBezTo>
                    <a:lnTo>
                      <a:pt x="0" y="812"/>
                    </a:lnTo>
                    <a:cubicBezTo>
                      <a:pt x="147" y="859"/>
                      <a:pt x="273" y="1156"/>
                      <a:pt x="376" y="1547"/>
                    </a:cubicBezTo>
                    <a:close/>
                  </a:path>
                </a:pathLst>
              </a:custGeom>
              <a:solidFill>
                <a:srgbClr val="00A8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8" name="Freeform 39">
                <a:extLst>
                  <a:ext uri="{FF2B5EF4-FFF2-40B4-BE49-F238E27FC236}">
                    <a16:creationId xmlns:a16="http://schemas.microsoft.com/office/drawing/2014/main" id="{6B563BED-EBA7-0440-AD91-2DD7680BB507}"/>
                  </a:ext>
                </a:extLst>
              </p:cNvPr>
              <p:cNvSpPr>
                <a:spLocks/>
              </p:cNvSpPr>
              <p:nvPr/>
            </p:nvSpPr>
            <p:spPr bwMode="auto">
              <a:xfrm>
                <a:off x="677863" y="1781175"/>
                <a:ext cx="376238" cy="728663"/>
              </a:xfrm>
              <a:custGeom>
                <a:avLst/>
                <a:gdLst>
                  <a:gd name="T0" fmla="*/ 573 w 1399"/>
                  <a:gd name="T1" fmla="*/ 2725 h 2725"/>
                  <a:gd name="T2" fmla="*/ 1399 w 1399"/>
                  <a:gd name="T3" fmla="*/ 2725 h 2725"/>
                  <a:gd name="T4" fmla="*/ 1399 w 1399"/>
                  <a:gd name="T5" fmla="*/ 743 h 2725"/>
                  <a:gd name="T6" fmla="*/ 954 w 1399"/>
                  <a:gd name="T7" fmla="*/ 0 h 2725"/>
                  <a:gd name="T8" fmla="*/ 220 w 1399"/>
                  <a:gd name="T9" fmla="*/ 315 h 2725"/>
                  <a:gd name="T10" fmla="*/ 630 w 1399"/>
                  <a:gd name="T11" fmla="*/ 2319 h 2725"/>
                  <a:gd name="T12" fmla="*/ 573 w 1399"/>
                  <a:gd name="T13" fmla="*/ 2725 h 2725"/>
                </a:gdLst>
                <a:ahLst/>
                <a:cxnLst>
                  <a:cxn ang="0">
                    <a:pos x="T0" y="T1"/>
                  </a:cxn>
                  <a:cxn ang="0">
                    <a:pos x="T2" y="T3"/>
                  </a:cxn>
                  <a:cxn ang="0">
                    <a:pos x="T4" y="T5"/>
                  </a:cxn>
                  <a:cxn ang="0">
                    <a:pos x="T6" y="T7"/>
                  </a:cxn>
                  <a:cxn ang="0">
                    <a:pos x="T8" y="T9"/>
                  </a:cxn>
                  <a:cxn ang="0">
                    <a:pos x="T10" y="T11"/>
                  </a:cxn>
                  <a:cxn ang="0">
                    <a:pos x="T12" y="T13"/>
                  </a:cxn>
                </a:cxnLst>
                <a:rect l="0" t="0" r="r" b="b"/>
                <a:pathLst>
                  <a:path w="1399" h="2725">
                    <a:moveTo>
                      <a:pt x="573" y="2725"/>
                    </a:moveTo>
                    <a:lnTo>
                      <a:pt x="1399" y="2725"/>
                    </a:lnTo>
                    <a:lnTo>
                      <a:pt x="1399" y="743"/>
                    </a:lnTo>
                    <a:lnTo>
                      <a:pt x="954" y="0"/>
                    </a:lnTo>
                    <a:cubicBezTo>
                      <a:pt x="692" y="18"/>
                      <a:pt x="385" y="91"/>
                      <a:pt x="220" y="315"/>
                    </a:cubicBezTo>
                    <a:cubicBezTo>
                      <a:pt x="0" y="616"/>
                      <a:pt x="557" y="1749"/>
                      <a:pt x="630" y="2319"/>
                    </a:cubicBezTo>
                    <a:cubicBezTo>
                      <a:pt x="648" y="2458"/>
                      <a:pt x="620" y="2593"/>
                      <a:pt x="573" y="2725"/>
                    </a:cubicBezTo>
                    <a:close/>
                  </a:path>
                </a:pathLst>
              </a:custGeom>
              <a:solidFill>
                <a:srgbClr val="00A8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49" name="Freeform 40">
                <a:extLst>
                  <a:ext uri="{FF2B5EF4-FFF2-40B4-BE49-F238E27FC236}">
                    <a16:creationId xmlns:a16="http://schemas.microsoft.com/office/drawing/2014/main" id="{F6F54B4D-4296-2E42-91F7-C5EC5AA53A68}"/>
                  </a:ext>
                </a:extLst>
              </p:cNvPr>
              <p:cNvSpPr>
                <a:spLocks/>
              </p:cNvSpPr>
              <p:nvPr/>
            </p:nvSpPr>
            <p:spPr bwMode="auto">
              <a:xfrm>
                <a:off x="1054101" y="1782763"/>
                <a:ext cx="371475" cy="727075"/>
              </a:xfrm>
              <a:custGeom>
                <a:avLst/>
                <a:gdLst>
                  <a:gd name="T0" fmla="*/ 809 w 1382"/>
                  <a:gd name="T1" fmla="*/ 2721 h 2721"/>
                  <a:gd name="T2" fmla="*/ 752 w 1382"/>
                  <a:gd name="T3" fmla="*/ 2315 h 2721"/>
                  <a:gd name="T4" fmla="*/ 1162 w 1382"/>
                  <a:gd name="T5" fmla="*/ 311 h 2721"/>
                  <a:gd name="T6" fmla="*/ 477 w 1382"/>
                  <a:gd name="T7" fmla="*/ 0 h 2721"/>
                  <a:gd name="T8" fmla="*/ 0 w 1382"/>
                  <a:gd name="T9" fmla="*/ 739 h 2721"/>
                  <a:gd name="T10" fmla="*/ 0 w 1382"/>
                  <a:gd name="T11" fmla="*/ 2721 h 2721"/>
                  <a:gd name="T12" fmla="*/ 809 w 1382"/>
                  <a:gd name="T13" fmla="*/ 2721 h 2721"/>
                </a:gdLst>
                <a:ahLst/>
                <a:cxnLst>
                  <a:cxn ang="0">
                    <a:pos x="T0" y="T1"/>
                  </a:cxn>
                  <a:cxn ang="0">
                    <a:pos x="T2" y="T3"/>
                  </a:cxn>
                  <a:cxn ang="0">
                    <a:pos x="T4" y="T5"/>
                  </a:cxn>
                  <a:cxn ang="0">
                    <a:pos x="T6" y="T7"/>
                  </a:cxn>
                  <a:cxn ang="0">
                    <a:pos x="T8" y="T9"/>
                  </a:cxn>
                  <a:cxn ang="0">
                    <a:pos x="T10" y="T11"/>
                  </a:cxn>
                  <a:cxn ang="0">
                    <a:pos x="T12" y="T13"/>
                  </a:cxn>
                </a:cxnLst>
                <a:rect l="0" t="0" r="r" b="b"/>
                <a:pathLst>
                  <a:path w="1382" h="2721">
                    <a:moveTo>
                      <a:pt x="809" y="2721"/>
                    </a:moveTo>
                    <a:cubicBezTo>
                      <a:pt x="762" y="2589"/>
                      <a:pt x="734" y="2454"/>
                      <a:pt x="752" y="2315"/>
                    </a:cubicBezTo>
                    <a:cubicBezTo>
                      <a:pt x="825" y="1745"/>
                      <a:pt x="1382" y="612"/>
                      <a:pt x="1162" y="311"/>
                    </a:cubicBezTo>
                    <a:cubicBezTo>
                      <a:pt x="1008" y="101"/>
                      <a:pt x="727" y="24"/>
                      <a:pt x="477" y="0"/>
                    </a:cubicBezTo>
                    <a:lnTo>
                      <a:pt x="0" y="739"/>
                    </a:lnTo>
                    <a:lnTo>
                      <a:pt x="0" y="2721"/>
                    </a:lnTo>
                    <a:lnTo>
                      <a:pt x="809" y="2721"/>
                    </a:lnTo>
                    <a:close/>
                  </a:path>
                </a:pathLst>
              </a:custGeom>
              <a:solidFill>
                <a:srgbClr val="21B6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50" name="Freeform 42">
                <a:extLst>
                  <a:ext uri="{FF2B5EF4-FFF2-40B4-BE49-F238E27FC236}">
                    <a16:creationId xmlns:a16="http://schemas.microsoft.com/office/drawing/2014/main" id="{54EBE45E-7CE8-1E43-B1A7-3DC58879B9C9}"/>
                  </a:ext>
                </a:extLst>
              </p:cNvPr>
              <p:cNvSpPr>
                <a:spLocks/>
              </p:cNvSpPr>
              <p:nvPr/>
            </p:nvSpPr>
            <p:spPr bwMode="auto">
              <a:xfrm>
                <a:off x="1347788" y="2189163"/>
                <a:ext cx="204788" cy="112713"/>
              </a:xfrm>
              <a:custGeom>
                <a:avLst/>
                <a:gdLst>
                  <a:gd name="T0" fmla="*/ 54 w 758"/>
                  <a:gd name="T1" fmla="*/ 419 h 419"/>
                  <a:gd name="T2" fmla="*/ 758 w 758"/>
                  <a:gd name="T3" fmla="*/ 287 h 419"/>
                  <a:gd name="T4" fmla="*/ 705 w 758"/>
                  <a:gd name="T5" fmla="*/ 0 h 419"/>
                  <a:gd name="T6" fmla="*/ 0 w 758"/>
                  <a:gd name="T7" fmla="*/ 131 h 419"/>
                  <a:gd name="T8" fmla="*/ 54 w 758"/>
                  <a:gd name="T9" fmla="*/ 419 h 419"/>
                </a:gdLst>
                <a:ahLst/>
                <a:cxnLst>
                  <a:cxn ang="0">
                    <a:pos x="T0" y="T1"/>
                  </a:cxn>
                  <a:cxn ang="0">
                    <a:pos x="T2" y="T3"/>
                  </a:cxn>
                  <a:cxn ang="0">
                    <a:pos x="T4" y="T5"/>
                  </a:cxn>
                  <a:cxn ang="0">
                    <a:pos x="T6" y="T7"/>
                  </a:cxn>
                  <a:cxn ang="0">
                    <a:pos x="T8" y="T9"/>
                  </a:cxn>
                </a:cxnLst>
                <a:rect l="0" t="0" r="r" b="b"/>
                <a:pathLst>
                  <a:path w="758" h="419">
                    <a:moveTo>
                      <a:pt x="54" y="419"/>
                    </a:moveTo>
                    <a:lnTo>
                      <a:pt x="758" y="287"/>
                    </a:lnTo>
                    <a:lnTo>
                      <a:pt x="705" y="0"/>
                    </a:lnTo>
                    <a:lnTo>
                      <a:pt x="0" y="131"/>
                    </a:lnTo>
                    <a:lnTo>
                      <a:pt x="54" y="419"/>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51" name="Freeform 43">
                <a:extLst>
                  <a:ext uri="{FF2B5EF4-FFF2-40B4-BE49-F238E27FC236}">
                    <a16:creationId xmlns:a16="http://schemas.microsoft.com/office/drawing/2014/main" id="{FA61BA8A-325E-E541-AFA0-7CAA68CBA2BE}"/>
                  </a:ext>
                </a:extLst>
              </p:cNvPr>
              <p:cNvSpPr>
                <a:spLocks/>
              </p:cNvSpPr>
              <p:nvPr/>
            </p:nvSpPr>
            <p:spPr bwMode="auto">
              <a:xfrm>
                <a:off x="796926" y="1760538"/>
                <a:ext cx="257175" cy="242888"/>
              </a:xfrm>
              <a:custGeom>
                <a:avLst/>
                <a:gdLst>
                  <a:gd name="T0" fmla="*/ 512 w 957"/>
                  <a:gd name="T1" fmla="*/ 66 h 911"/>
                  <a:gd name="T2" fmla="*/ 0 w 957"/>
                  <a:gd name="T3" fmla="*/ 176 h 911"/>
                  <a:gd name="T4" fmla="*/ 957 w 957"/>
                  <a:gd name="T5" fmla="*/ 823 h 911"/>
                  <a:gd name="T6" fmla="*/ 512 w 957"/>
                  <a:gd name="T7" fmla="*/ 66 h 911"/>
                </a:gdLst>
                <a:ahLst/>
                <a:cxnLst>
                  <a:cxn ang="0">
                    <a:pos x="T0" y="T1"/>
                  </a:cxn>
                  <a:cxn ang="0">
                    <a:pos x="T2" y="T3"/>
                  </a:cxn>
                  <a:cxn ang="0">
                    <a:pos x="T4" y="T5"/>
                  </a:cxn>
                  <a:cxn ang="0">
                    <a:pos x="T6" y="T7"/>
                  </a:cxn>
                </a:cxnLst>
                <a:rect l="0" t="0" r="r" b="b"/>
                <a:pathLst>
                  <a:path w="957" h="911">
                    <a:moveTo>
                      <a:pt x="512" y="66"/>
                    </a:moveTo>
                    <a:cubicBezTo>
                      <a:pt x="512" y="66"/>
                      <a:pt x="292" y="0"/>
                      <a:pt x="0" y="176"/>
                    </a:cubicBezTo>
                    <a:cubicBezTo>
                      <a:pt x="0" y="176"/>
                      <a:pt x="311" y="911"/>
                      <a:pt x="957" y="823"/>
                    </a:cubicBezTo>
                    <a:lnTo>
                      <a:pt x="512" y="6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52" name="Freeform 44">
                <a:extLst>
                  <a:ext uri="{FF2B5EF4-FFF2-40B4-BE49-F238E27FC236}">
                    <a16:creationId xmlns:a16="http://schemas.microsoft.com/office/drawing/2014/main" id="{8AF69C5D-AA55-D34C-A121-E2C021FD4826}"/>
                  </a:ext>
                </a:extLst>
              </p:cNvPr>
              <p:cNvSpPr>
                <a:spLocks/>
              </p:cNvSpPr>
              <p:nvPr/>
            </p:nvSpPr>
            <p:spPr bwMode="auto">
              <a:xfrm>
                <a:off x="1054101" y="1760538"/>
                <a:ext cx="257175" cy="242888"/>
              </a:xfrm>
              <a:custGeom>
                <a:avLst/>
                <a:gdLst>
                  <a:gd name="T0" fmla="*/ 445 w 957"/>
                  <a:gd name="T1" fmla="*/ 66 h 911"/>
                  <a:gd name="T2" fmla="*/ 957 w 957"/>
                  <a:gd name="T3" fmla="*/ 176 h 911"/>
                  <a:gd name="T4" fmla="*/ 0 w 957"/>
                  <a:gd name="T5" fmla="*/ 823 h 911"/>
                  <a:gd name="T6" fmla="*/ 445 w 957"/>
                  <a:gd name="T7" fmla="*/ 66 h 911"/>
                </a:gdLst>
                <a:ahLst/>
                <a:cxnLst>
                  <a:cxn ang="0">
                    <a:pos x="T0" y="T1"/>
                  </a:cxn>
                  <a:cxn ang="0">
                    <a:pos x="T2" y="T3"/>
                  </a:cxn>
                  <a:cxn ang="0">
                    <a:pos x="T4" y="T5"/>
                  </a:cxn>
                  <a:cxn ang="0">
                    <a:pos x="T6" y="T7"/>
                  </a:cxn>
                </a:cxnLst>
                <a:rect l="0" t="0" r="r" b="b"/>
                <a:pathLst>
                  <a:path w="957" h="911">
                    <a:moveTo>
                      <a:pt x="445" y="66"/>
                    </a:moveTo>
                    <a:cubicBezTo>
                      <a:pt x="445" y="66"/>
                      <a:pt x="664" y="0"/>
                      <a:pt x="957" y="176"/>
                    </a:cubicBezTo>
                    <a:cubicBezTo>
                      <a:pt x="957" y="176"/>
                      <a:pt x="646" y="911"/>
                      <a:pt x="0" y="823"/>
                    </a:cubicBezTo>
                    <a:lnTo>
                      <a:pt x="445" y="6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53" name="Freeform 45">
                <a:extLst>
                  <a:ext uri="{FF2B5EF4-FFF2-40B4-BE49-F238E27FC236}">
                    <a16:creationId xmlns:a16="http://schemas.microsoft.com/office/drawing/2014/main" id="{AC7CD288-AB83-B54A-AE71-5DA42B0BE9BA}"/>
                  </a:ext>
                </a:extLst>
              </p:cNvPr>
              <p:cNvSpPr>
                <a:spLocks/>
              </p:cNvSpPr>
              <p:nvPr/>
            </p:nvSpPr>
            <p:spPr bwMode="auto">
              <a:xfrm>
                <a:off x="804863" y="2452688"/>
                <a:ext cx="249238" cy="85725"/>
              </a:xfrm>
              <a:custGeom>
                <a:avLst/>
                <a:gdLst>
                  <a:gd name="T0" fmla="*/ 88 w 928"/>
                  <a:gd name="T1" fmla="*/ 0 h 322"/>
                  <a:gd name="T2" fmla="*/ 0 w 928"/>
                  <a:gd name="T3" fmla="*/ 322 h 322"/>
                  <a:gd name="T4" fmla="*/ 928 w 928"/>
                  <a:gd name="T5" fmla="*/ 322 h 322"/>
                  <a:gd name="T6" fmla="*/ 928 w 928"/>
                  <a:gd name="T7" fmla="*/ 0 h 322"/>
                  <a:gd name="T8" fmla="*/ 88 w 928"/>
                  <a:gd name="T9" fmla="*/ 0 h 322"/>
                </a:gdLst>
                <a:ahLst/>
                <a:cxnLst>
                  <a:cxn ang="0">
                    <a:pos x="T0" y="T1"/>
                  </a:cxn>
                  <a:cxn ang="0">
                    <a:pos x="T2" y="T3"/>
                  </a:cxn>
                  <a:cxn ang="0">
                    <a:pos x="T4" y="T5"/>
                  </a:cxn>
                  <a:cxn ang="0">
                    <a:pos x="T6" y="T7"/>
                  </a:cxn>
                  <a:cxn ang="0">
                    <a:pos x="T8" y="T9"/>
                  </a:cxn>
                </a:cxnLst>
                <a:rect l="0" t="0" r="r" b="b"/>
                <a:pathLst>
                  <a:path w="928" h="322">
                    <a:moveTo>
                      <a:pt x="88" y="0"/>
                    </a:moveTo>
                    <a:lnTo>
                      <a:pt x="0" y="322"/>
                    </a:lnTo>
                    <a:lnTo>
                      <a:pt x="928" y="322"/>
                    </a:lnTo>
                    <a:lnTo>
                      <a:pt x="928" y="0"/>
                    </a:lnTo>
                    <a:lnTo>
                      <a:pt x="88" y="0"/>
                    </a:lnTo>
                    <a:close/>
                  </a:path>
                </a:pathLst>
              </a:custGeom>
              <a:solidFill>
                <a:srgbClr val="C6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54" name="Freeform 46">
                <a:extLst>
                  <a:ext uri="{FF2B5EF4-FFF2-40B4-BE49-F238E27FC236}">
                    <a16:creationId xmlns:a16="http://schemas.microsoft.com/office/drawing/2014/main" id="{384B91A8-22FE-6344-AE27-2C25255487D6}"/>
                  </a:ext>
                </a:extLst>
              </p:cNvPr>
              <p:cNvSpPr>
                <a:spLocks/>
              </p:cNvSpPr>
              <p:nvPr/>
            </p:nvSpPr>
            <p:spPr bwMode="auto">
              <a:xfrm>
                <a:off x="1054101" y="2452688"/>
                <a:ext cx="246063" cy="85725"/>
              </a:xfrm>
              <a:custGeom>
                <a:avLst/>
                <a:gdLst>
                  <a:gd name="T0" fmla="*/ 828 w 915"/>
                  <a:gd name="T1" fmla="*/ 0 h 322"/>
                  <a:gd name="T2" fmla="*/ 0 w 915"/>
                  <a:gd name="T3" fmla="*/ 0 h 322"/>
                  <a:gd name="T4" fmla="*/ 0 w 915"/>
                  <a:gd name="T5" fmla="*/ 322 h 322"/>
                  <a:gd name="T6" fmla="*/ 915 w 915"/>
                  <a:gd name="T7" fmla="*/ 322 h 322"/>
                  <a:gd name="T8" fmla="*/ 828 w 915"/>
                  <a:gd name="T9" fmla="*/ 0 h 322"/>
                </a:gdLst>
                <a:ahLst/>
                <a:cxnLst>
                  <a:cxn ang="0">
                    <a:pos x="T0" y="T1"/>
                  </a:cxn>
                  <a:cxn ang="0">
                    <a:pos x="T2" y="T3"/>
                  </a:cxn>
                  <a:cxn ang="0">
                    <a:pos x="T4" y="T5"/>
                  </a:cxn>
                  <a:cxn ang="0">
                    <a:pos x="T6" y="T7"/>
                  </a:cxn>
                  <a:cxn ang="0">
                    <a:pos x="T8" y="T9"/>
                  </a:cxn>
                </a:cxnLst>
                <a:rect l="0" t="0" r="r" b="b"/>
                <a:pathLst>
                  <a:path w="915" h="322">
                    <a:moveTo>
                      <a:pt x="828" y="0"/>
                    </a:moveTo>
                    <a:lnTo>
                      <a:pt x="0" y="0"/>
                    </a:lnTo>
                    <a:lnTo>
                      <a:pt x="0" y="322"/>
                    </a:lnTo>
                    <a:lnTo>
                      <a:pt x="915" y="322"/>
                    </a:lnTo>
                    <a:lnTo>
                      <a:pt x="828" y="0"/>
                    </a:lnTo>
                    <a:close/>
                  </a:path>
                </a:pathLst>
              </a:custGeom>
              <a:solidFill>
                <a:srgbClr val="F4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55" name="Oval 47">
                <a:extLst>
                  <a:ext uri="{FF2B5EF4-FFF2-40B4-BE49-F238E27FC236}">
                    <a16:creationId xmlns:a16="http://schemas.microsoft.com/office/drawing/2014/main" id="{CC22F37D-E60E-CF4D-9628-D264E815E69F}"/>
                  </a:ext>
                </a:extLst>
              </p:cNvPr>
              <p:cNvSpPr>
                <a:spLocks noChangeArrowheads="1"/>
              </p:cNvSpPr>
              <p:nvPr/>
            </p:nvSpPr>
            <p:spPr bwMode="auto">
              <a:xfrm>
                <a:off x="987426" y="2422525"/>
                <a:ext cx="133350" cy="133350"/>
              </a:xfrm>
              <a:prstGeom prst="ellipse">
                <a:avLst/>
              </a:prstGeom>
              <a:solidFill>
                <a:srgbClr val="754B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56" name="Freeform 48">
                <a:extLst>
                  <a:ext uri="{FF2B5EF4-FFF2-40B4-BE49-F238E27FC236}">
                    <a16:creationId xmlns:a16="http://schemas.microsoft.com/office/drawing/2014/main" id="{CE546E90-4833-AA4A-A869-35C874961ECB}"/>
                  </a:ext>
                </a:extLst>
              </p:cNvPr>
              <p:cNvSpPr>
                <a:spLocks/>
              </p:cNvSpPr>
              <p:nvPr/>
            </p:nvSpPr>
            <p:spPr bwMode="auto">
              <a:xfrm>
                <a:off x="987426" y="2422525"/>
                <a:ext cx="63500" cy="133350"/>
              </a:xfrm>
              <a:custGeom>
                <a:avLst/>
                <a:gdLst>
                  <a:gd name="T0" fmla="*/ 239 w 239"/>
                  <a:gd name="T1" fmla="*/ 0 h 495"/>
                  <a:gd name="T2" fmla="*/ 0 w 239"/>
                  <a:gd name="T3" fmla="*/ 247 h 495"/>
                  <a:gd name="T4" fmla="*/ 239 w 239"/>
                  <a:gd name="T5" fmla="*/ 495 h 495"/>
                  <a:gd name="T6" fmla="*/ 239 w 239"/>
                  <a:gd name="T7" fmla="*/ 0 h 495"/>
                </a:gdLst>
                <a:ahLst/>
                <a:cxnLst>
                  <a:cxn ang="0">
                    <a:pos x="T0" y="T1"/>
                  </a:cxn>
                  <a:cxn ang="0">
                    <a:pos x="T2" y="T3"/>
                  </a:cxn>
                  <a:cxn ang="0">
                    <a:pos x="T4" y="T5"/>
                  </a:cxn>
                  <a:cxn ang="0">
                    <a:pos x="T6" y="T7"/>
                  </a:cxn>
                </a:cxnLst>
                <a:rect l="0" t="0" r="r" b="b"/>
                <a:pathLst>
                  <a:path w="239" h="495">
                    <a:moveTo>
                      <a:pt x="239" y="0"/>
                    </a:moveTo>
                    <a:cubicBezTo>
                      <a:pt x="106" y="4"/>
                      <a:pt x="0" y="113"/>
                      <a:pt x="0" y="247"/>
                    </a:cubicBezTo>
                    <a:cubicBezTo>
                      <a:pt x="0" y="382"/>
                      <a:pt x="106" y="491"/>
                      <a:pt x="239" y="495"/>
                    </a:cubicBezTo>
                    <a:lnTo>
                      <a:pt x="239" y="0"/>
                    </a:ln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grpSp>
            <p:nvGrpSpPr>
              <p:cNvPr id="257" name="Group 256">
                <a:extLst>
                  <a:ext uri="{FF2B5EF4-FFF2-40B4-BE49-F238E27FC236}">
                    <a16:creationId xmlns:a16="http://schemas.microsoft.com/office/drawing/2014/main" id="{7F003E73-C62C-9545-B0A4-D8D1194B9A4A}"/>
                  </a:ext>
                </a:extLst>
              </p:cNvPr>
              <p:cNvGrpSpPr/>
              <p:nvPr/>
            </p:nvGrpSpPr>
            <p:grpSpPr>
              <a:xfrm flipH="1">
                <a:off x="448470" y="1812925"/>
                <a:ext cx="385763" cy="1462088"/>
                <a:chOff x="2006601" y="1812925"/>
                <a:chExt cx="385763" cy="1462088"/>
              </a:xfrm>
            </p:grpSpPr>
            <p:sp>
              <p:nvSpPr>
                <p:cNvPr id="258" name="Freeform 33">
                  <a:extLst>
                    <a:ext uri="{FF2B5EF4-FFF2-40B4-BE49-F238E27FC236}">
                      <a16:creationId xmlns:a16="http://schemas.microsoft.com/office/drawing/2014/main" id="{A2F4A92C-9973-7C45-B86F-4B769F00B419}"/>
                    </a:ext>
                  </a:extLst>
                </p:cNvPr>
                <p:cNvSpPr>
                  <a:spLocks/>
                </p:cNvSpPr>
                <p:nvPr/>
              </p:nvSpPr>
              <p:spPr bwMode="auto">
                <a:xfrm>
                  <a:off x="2006601" y="1812925"/>
                  <a:ext cx="300038" cy="1008063"/>
                </a:xfrm>
                <a:custGeom>
                  <a:avLst/>
                  <a:gdLst>
                    <a:gd name="T0" fmla="*/ 121 w 1114"/>
                    <a:gd name="T1" fmla="*/ 0 h 3774"/>
                    <a:gd name="T2" fmla="*/ 1087 w 1114"/>
                    <a:gd name="T3" fmla="*/ 3774 h 3774"/>
                    <a:gd name="T4" fmla="*/ 724 w 1114"/>
                    <a:gd name="T5" fmla="*/ 3763 h 3774"/>
                    <a:gd name="T6" fmla="*/ 0 w 1114"/>
                    <a:gd name="T7" fmla="*/ 812 h 3774"/>
                    <a:gd name="T8" fmla="*/ 121 w 1114"/>
                    <a:gd name="T9" fmla="*/ 0 h 3774"/>
                  </a:gdLst>
                  <a:ahLst/>
                  <a:cxnLst>
                    <a:cxn ang="0">
                      <a:pos x="T0" y="T1"/>
                    </a:cxn>
                    <a:cxn ang="0">
                      <a:pos x="T2" y="T3"/>
                    </a:cxn>
                    <a:cxn ang="0">
                      <a:pos x="T4" y="T5"/>
                    </a:cxn>
                    <a:cxn ang="0">
                      <a:pos x="T6" y="T7"/>
                    </a:cxn>
                    <a:cxn ang="0">
                      <a:pos x="T8" y="T9"/>
                    </a:cxn>
                  </a:cxnLst>
                  <a:rect l="0" t="0" r="r" b="b"/>
                  <a:pathLst>
                    <a:path w="1114" h="3774">
                      <a:moveTo>
                        <a:pt x="121" y="0"/>
                      </a:moveTo>
                      <a:cubicBezTo>
                        <a:pt x="121" y="0"/>
                        <a:pt x="1114" y="43"/>
                        <a:pt x="1087" y="3774"/>
                      </a:cubicBezTo>
                      <a:lnTo>
                        <a:pt x="724" y="3763"/>
                      </a:lnTo>
                      <a:cubicBezTo>
                        <a:pt x="685" y="3325"/>
                        <a:pt x="440" y="952"/>
                        <a:pt x="0" y="812"/>
                      </a:cubicBezTo>
                      <a:lnTo>
                        <a:pt x="121" y="0"/>
                      </a:lnTo>
                      <a:close/>
                    </a:path>
                  </a:pathLst>
                </a:custGeom>
                <a:solidFill>
                  <a:srgbClr val="EDA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59" name="Freeform 34">
                  <a:extLst>
                    <a:ext uri="{FF2B5EF4-FFF2-40B4-BE49-F238E27FC236}">
                      <a16:creationId xmlns:a16="http://schemas.microsoft.com/office/drawing/2014/main" id="{3FA39F53-90B8-4142-952D-383C06FD3B3F}"/>
                    </a:ext>
                  </a:extLst>
                </p:cNvPr>
                <p:cNvSpPr>
                  <a:spLocks/>
                </p:cNvSpPr>
                <p:nvPr/>
              </p:nvSpPr>
              <p:spPr bwMode="auto">
                <a:xfrm>
                  <a:off x="2138364" y="2806700"/>
                  <a:ext cx="254000" cy="468313"/>
                </a:xfrm>
                <a:custGeom>
                  <a:avLst/>
                  <a:gdLst>
                    <a:gd name="T0" fmla="*/ 47 w 943"/>
                    <a:gd name="T1" fmla="*/ 835 h 1755"/>
                    <a:gd name="T2" fmla="*/ 266 w 943"/>
                    <a:gd name="T3" fmla="*/ 0 h 1755"/>
                    <a:gd name="T4" fmla="*/ 595 w 943"/>
                    <a:gd name="T5" fmla="*/ 22 h 1755"/>
                    <a:gd name="T6" fmla="*/ 47 w 943"/>
                    <a:gd name="T7" fmla="*/ 835 h 1755"/>
                  </a:gdLst>
                  <a:ahLst/>
                  <a:cxnLst>
                    <a:cxn ang="0">
                      <a:pos x="T0" y="T1"/>
                    </a:cxn>
                    <a:cxn ang="0">
                      <a:pos x="T2" y="T3"/>
                    </a:cxn>
                    <a:cxn ang="0">
                      <a:pos x="T4" y="T5"/>
                    </a:cxn>
                    <a:cxn ang="0">
                      <a:pos x="T6" y="T7"/>
                    </a:cxn>
                  </a:cxnLst>
                  <a:rect l="0" t="0" r="r" b="b"/>
                  <a:pathLst>
                    <a:path w="943" h="1755">
                      <a:moveTo>
                        <a:pt x="47" y="835"/>
                      </a:moveTo>
                      <a:cubicBezTo>
                        <a:pt x="56" y="643"/>
                        <a:pt x="197" y="82"/>
                        <a:pt x="266" y="0"/>
                      </a:cubicBezTo>
                      <a:cubicBezTo>
                        <a:pt x="266" y="0"/>
                        <a:pt x="595" y="21"/>
                        <a:pt x="595" y="22"/>
                      </a:cubicBezTo>
                      <a:cubicBezTo>
                        <a:pt x="943" y="840"/>
                        <a:pt x="0" y="1755"/>
                        <a:pt x="47" y="835"/>
                      </a:cubicBezTo>
                      <a:close/>
                    </a:path>
                  </a:pathLst>
                </a:custGeom>
                <a:solidFill>
                  <a:srgbClr val="EDAC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60" name="Freeform 38">
                  <a:extLst>
                    <a:ext uri="{FF2B5EF4-FFF2-40B4-BE49-F238E27FC236}">
                      <a16:creationId xmlns:a16="http://schemas.microsoft.com/office/drawing/2014/main" id="{0D12E1AC-3FCC-4741-B26C-793EBFC7AA62}"/>
                    </a:ext>
                  </a:extLst>
                </p:cNvPr>
                <p:cNvSpPr>
                  <a:spLocks/>
                </p:cNvSpPr>
                <p:nvPr/>
              </p:nvSpPr>
              <p:spPr bwMode="auto">
                <a:xfrm>
                  <a:off x="2006601" y="1812925"/>
                  <a:ext cx="252413" cy="412750"/>
                </a:xfrm>
                <a:custGeom>
                  <a:avLst/>
                  <a:gdLst>
                    <a:gd name="T0" fmla="*/ 376 w 936"/>
                    <a:gd name="T1" fmla="*/ 1547 h 1547"/>
                    <a:gd name="T2" fmla="*/ 936 w 936"/>
                    <a:gd name="T3" fmla="*/ 1547 h 1547"/>
                    <a:gd name="T4" fmla="*/ 121 w 936"/>
                    <a:gd name="T5" fmla="*/ 0 h 1547"/>
                    <a:gd name="T6" fmla="*/ 0 w 936"/>
                    <a:gd name="T7" fmla="*/ 812 h 1547"/>
                    <a:gd name="T8" fmla="*/ 376 w 936"/>
                    <a:gd name="T9" fmla="*/ 1547 h 1547"/>
                  </a:gdLst>
                  <a:ahLst/>
                  <a:cxnLst>
                    <a:cxn ang="0">
                      <a:pos x="T0" y="T1"/>
                    </a:cxn>
                    <a:cxn ang="0">
                      <a:pos x="T2" y="T3"/>
                    </a:cxn>
                    <a:cxn ang="0">
                      <a:pos x="T4" y="T5"/>
                    </a:cxn>
                    <a:cxn ang="0">
                      <a:pos x="T6" y="T7"/>
                    </a:cxn>
                    <a:cxn ang="0">
                      <a:pos x="T8" y="T9"/>
                    </a:cxn>
                  </a:cxnLst>
                  <a:rect l="0" t="0" r="r" b="b"/>
                  <a:pathLst>
                    <a:path w="936" h="1547">
                      <a:moveTo>
                        <a:pt x="376" y="1547"/>
                      </a:moveTo>
                      <a:lnTo>
                        <a:pt x="936" y="1547"/>
                      </a:lnTo>
                      <a:cubicBezTo>
                        <a:pt x="664" y="24"/>
                        <a:pt x="121" y="0"/>
                        <a:pt x="121" y="0"/>
                      </a:cubicBezTo>
                      <a:lnTo>
                        <a:pt x="0" y="812"/>
                      </a:lnTo>
                      <a:cubicBezTo>
                        <a:pt x="147" y="859"/>
                        <a:pt x="273" y="1156"/>
                        <a:pt x="376" y="1547"/>
                      </a:cubicBezTo>
                      <a:close/>
                    </a:path>
                  </a:pathLst>
                </a:custGeom>
                <a:solidFill>
                  <a:srgbClr val="00A8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sp>
              <p:nvSpPr>
                <p:cNvPr id="261" name="Freeform 42">
                  <a:extLst>
                    <a:ext uri="{FF2B5EF4-FFF2-40B4-BE49-F238E27FC236}">
                      <a16:creationId xmlns:a16="http://schemas.microsoft.com/office/drawing/2014/main" id="{9360DDF2-2BAD-2447-AC2A-AB4DB13205BE}"/>
                    </a:ext>
                  </a:extLst>
                </p:cNvPr>
                <p:cNvSpPr>
                  <a:spLocks/>
                </p:cNvSpPr>
                <p:nvPr/>
              </p:nvSpPr>
              <p:spPr bwMode="auto">
                <a:xfrm>
                  <a:off x="2092326" y="2189163"/>
                  <a:ext cx="204788" cy="112713"/>
                </a:xfrm>
                <a:custGeom>
                  <a:avLst/>
                  <a:gdLst>
                    <a:gd name="T0" fmla="*/ 54 w 758"/>
                    <a:gd name="T1" fmla="*/ 419 h 419"/>
                    <a:gd name="T2" fmla="*/ 758 w 758"/>
                    <a:gd name="T3" fmla="*/ 287 h 419"/>
                    <a:gd name="T4" fmla="*/ 705 w 758"/>
                    <a:gd name="T5" fmla="*/ 0 h 419"/>
                    <a:gd name="T6" fmla="*/ 0 w 758"/>
                    <a:gd name="T7" fmla="*/ 131 h 419"/>
                    <a:gd name="T8" fmla="*/ 54 w 758"/>
                    <a:gd name="T9" fmla="*/ 419 h 419"/>
                  </a:gdLst>
                  <a:ahLst/>
                  <a:cxnLst>
                    <a:cxn ang="0">
                      <a:pos x="T0" y="T1"/>
                    </a:cxn>
                    <a:cxn ang="0">
                      <a:pos x="T2" y="T3"/>
                    </a:cxn>
                    <a:cxn ang="0">
                      <a:pos x="T4" y="T5"/>
                    </a:cxn>
                    <a:cxn ang="0">
                      <a:pos x="T6" y="T7"/>
                    </a:cxn>
                    <a:cxn ang="0">
                      <a:pos x="T8" y="T9"/>
                    </a:cxn>
                  </a:cxnLst>
                  <a:rect l="0" t="0" r="r" b="b"/>
                  <a:pathLst>
                    <a:path w="758" h="419">
                      <a:moveTo>
                        <a:pt x="54" y="419"/>
                      </a:moveTo>
                      <a:lnTo>
                        <a:pt x="758" y="287"/>
                      </a:lnTo>
                      <a:lnTo>
                        <a:pt x="705" y="0"/>
                      </a:lnTo>
                      <a:lnTo>
                        <a:pt x="0" y="131"/>
                      </a:lnTo>
                      <a:lnTo>
                        <a:pt x="54" y="419"/>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66">
                    <a:defRPr/>
                  </a:pPr>
                  <a:endParaRPr lang="en-US" sz="800" dirty="0">
                    <a:solidFill>
                      <a:prstClr val="black"/>
                    </a:solidFill>
                  </a:endParaRPr>
                </a:p>
              </p:txBody>
            </p:sp>
          </p:grpSp>
        </p:grpSp>
        <p:sp>
          <p:nvSpPr>
            <p:cNvPr id="214" name="TextBox 213">
              <a:extLst>
                <a:ext uri="{FF2B5EF4-FFF2-40B4-BE49-F238E27FC236}">
                  <a16:creationId xmlns:a16="http://schemas.microsoft.com/office/drawing/2014/main" id="{1D4BCCE6-4398-7A4C-993C-FFCF9AD621BD}"/>
                </a:ext>
              </a:extLst>
            </p:cNvPr>
            <p:cNvSpPr txBox="1"/>
            <p:nvPr/>
          </p:nvSpPr>
          <p:spPr>
            <a:xfrm>
              <a:off x="4795309" y="1324232"/>
              <a:ext cx="924510" cy="215444"/>
            </a:xfrm>
            <a:prstGeom prst="rect">
              <a:avLst/>
            </a:prstGeom>
            <a:noFill/>
          </p:spPr>
          <p:txBody>
            <a:bodyPr wrap="square" rtlCol="0">
              <a:spAutoFit/>
            </a:bodyPr>
            <a:lstStyle/>
            <a:p>
              <a:pPr defTabSz="685766">
                <a:defRPr/>
              </a:pPr>
              <a:r>
                <a:rPr lang="en-US" sz="800" dirty="0">
                  <a:solidFill>
                    <a:prstClr val="black">
                      <a:lumMod val="50000"/>
                    </a:prstClr>
                  </a:solidFill>
                  <a:ea typeface="Times New Roman" pitchFamily="18" charset="0"/>
                  <a:cs typeface="Arial" pitchFamily="34" charset="0"/>
                </a:rPr>
                <a:t>Next Booking</a:t>
              </a:r>
            </a:p>
          </p:txBody>
        </p:sp>
        <p:sp>
          <p:nvSpPr>
            <p:cNvPr id="215" name="Rectangle 214">
              <a:extLst>
                <a:ext uri="{FF2B5EF4-FFF2-40B4-BE49-F238E27FC236}">
                  <a16:creationId xmlns:a16="http://schemas.microsoft.com/office/drawing/2014/main" id="{DA4F95DD-963C-E84C-B10F-EBF2020D6C56}"/>
                </a:ext>
              </a:extLst>
            </p:cNvPr>
            <p:cNvSpPr/>
            <p:nvPr/>
          </p:nvSpPr>
          <p:spPr>
            <a:xfrm>
              <a:off x="3459797" y="2747742"/>
              <a:ext cx="1126058" cy="215444"/>
            </a:xfrm>
            <a:prstGeom prst="rect">
              <a:avLst/>
            </a:prstGeom>
          </p:spPr>
          <p:txBody>
            <a:bodyPr wrap="square">
              <a:spAutoFit/>
            </a:bodyPr>
            <a:lstStyle/>
            <a:p>
              <a:pPr algn="ctr" defTabSz="685766" eaLnBrk="0" fontAlgn="base" hangingPunct="0">
                <a:spcBef>
                  <a:spcPct val="0"/>
                </a:spcBef>
                <a:spcAft>
                  <a:spcPct val="0"/>
                </a:spcAft>
                <a:defRPr/>
              </a:pPr>
              <a:r>
                <a:rPr lang="en-US" sz="800" dirty="0">
                  <a:solidFill>
                    <a:schemeClr val="accent1"/>
                  </a:solidFill>
                  <a:ea typeface="Times New Roman" pitchFamily="18" charset="0"/>
                  <a:cs typeface="Arial" pitchFamily="34" charset="0"/>
                </a:rPr>
                <a:t>Available Offers</a:t>
              </a:r>
              <a:endParaRPr lang="en-US" sz="800" dirty="0">
                <a:solidFill>
                  <a:schemeClr val="accent1"/>
                </a:solidFill>
                <a:ea typeface="Calibri" pitchFamily="34" charset="0"/>
                <a:cs typeface="Arial" pitchFamily="34" charset="0"/>
              </a:endParaRPr>
            </a:p>
          </p:txBody>
        </p:sp>
      </p:grpSp>
      <p:sp>
        <p:nvSpPr>
          <p:cNvPr id="265" name="TextBox 264">
            <a:extLst>
              <a:ext uri="{FF2B5EF4-FFF2-40B4-BE49-F238E27FC236}">
                <a16:creationId xmlns:a16="http://schemas.microsoft.com/office/drawing/2014/main" id="{9A98E3B5-7834-3941-9444-2B8BFBFE9F9C}"/>
              </a:ext>
            </a:extLst>
          </p:cNvPr>
          <p:cNvSpPr txBox="1"/>
          <p:nvPr/>
        </p:nvSpPr>
        <p:spPr>
          <a:xfrm>
            <a:off x="594844" y="1697121"/>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CDI</a:t>
            </a:r>
          </a:p>
        </p:txBody>
      </p:sp>
      <p:sp>
        <p:nvSpPr>
          <p:cNvPr id="266" name="TextBox 265">
            <a:extLst>
              <a:ext uri="{FF2B5EF4-FFF2-40B4-BE49-F238E27FC236}">
                <a16:creationId xmlns:a16="http://schemas.microsoft.com/office/drawing/2014/main" id="{E805F1BD-2DD4-004F-AC62-22F782BF496B}"/>
              </a:ext>
            </a:extLst>
          </p:cNvPr>
          <p:cNvSpPr txBox="1"/>
          <p:nvPr/>
        </p:nvSpPr>
        <p:spPr>
          <a:xfrm>
            <a:off x="594844" y="2066509"/>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CPM</a:t>
            </a:r>
          </a:p>
        </p:txBody>
      </p:sp>
      <p:sp>
        <p:nvSpPr>
          <p:cNvPr id="267" name="TextBox 266">
            <a:extLst>
              <a:ext uri="{FF2B5EF4-FFF2-40B4-BE49-F238E27FC236}">
                <a16:creationId xmlns:a16="http://schemas.microsoft.com/office/drawing/2014/main" id="{0C157A21-4229-EE46-8B2B-B1B9639C1DA0}"/>
              </a:ext>
            </a:extLst>
          </p:cNvPr>
          <p:cNvSpPr txBox="1"/>
          <p:nvPr/>
        </p:nvSpPr>
        <p:spPr>
          <a:xfrm>
            <a:off x="594844" y="2425792"/>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IC+</a:t>
            </a:r>
          </a:p>
        </p:txBody>
      </p:sp>
      <p:sp>
        <p:nvSpPr>
          <p:cNvPr id="268" name="TextBox 267">
            <a:extLst>
              <a:ext uri="{FF2B5EF4-FFF2-40B4-BE49-F238E27FC236}">
                <a16:creationId xmlns:a16="http://schemas.microsoft.com/office/drawing/2014/main" id="{8279EF6D-CA25-4848-A3B1-101BCC106AC0}"/>
              </a:ext>
            </a:extLst>
          </p:cNvPr>
          <p:cNvSpPr txBox="1"/>
          <p:nvPr/>
        </p:nvSpPr>
        <p:spPr>
          <a:xfrm>
            <a:off x="594844" y="2800081"/>
            <a:ext cx="783029" cy="3693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One Walgreens</a:t>
            </a:r>
          </a:p>
        </p:txBody>
      </p:sp>
      <p:sp>
        <p:nvSpPr>
          <p:cNvPr id="269" name="TextBox 268">
            <a:extLst>
              <a:ext uri="{FF2B5EF4-FFF2-40B4-BE49-F238E27FC236}">
                <a16:creationId xmlns:a16="http://schemas.microsoft.com/office/drawing/2014/main" id="{4A8A5BA9-AD2A-5E45-9EAF-DCBB8395F67F}"/>
              </a:ext>
            </a:extLst>
          </p:cNvPr>
          <p:cNvSpPr txBox="1"/>
          <p:nvPr/>
        </p:nvSpPr>
        <p:spPr>
          <a:xfrm>
            <a:off x="594843" y="3366927"/>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Epsilon</a:t>
            </a:r>
          </a:p>
        </p:txBody>
      </p:sp>
      <p:sp>
        <p:nvSpPr>
          <p:cNvPr id="270" name="TextBox 269">
            <a:extLst>
              <a:ext uri="{FF2B5EF4-FFF2-40B4-BE49-F238E27FC236}">
                <a16:creationId xmlns:a16="http://schemas.microsoft.com/office/drawing/2014/main" id="{EFA2BB16-59AC-7145-B45F-BEC91C71556E}"/>
              </a:ext>
            </a:extLst>
          </p:cNvPr>
          <p:cNvSpPr txBox="1"/>
          <p:nvPr/>
        </p:nvSpPr>
        <p:spPr>
          <a:xfrm>
            <a:off x="594843" y="3759396"/>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ACAP</a:t>
            </a:r>
          </a:p>
        </p:txBody>
      </p:sp>
      <p:sp>
        <p:nvSpPr>
          <p:cNvPr id="271" name="TextBox 270">
            <a:extLst>
              <a:ext uri="{FF2B5EF4-FFF2-40B4-BE49-F238E27FC236}">
                <a16:creationId xmlns:a16="http://schemas.microsoft.com/office/drawing/2014/main" id="{B780F626-F658-D246-90AF-DABAC32C29D2}"/>
              </a:ext>
            </a:extLst>
          </p:cNvPr>
          <p:cNvSpPr txBox="1"/>
          <p:nvPr/>
        </p:nvSpPr>
        <p:spPr>
          <a:xfrm>
            <a:off x="594843" y="4131005"/>
            <a:ext cx="783029" cy="230824"/>
          </a:xfrm>
          <a:prstGeom prst="rect">
            <a:avLst/>
          </a:prstGeom>
          <a:solidFill>
            <a:schemeClr val="bg1"/>
          </a:solidFill>
          <a:ln>
            <a:solidFill>
              <a:schemeClr val="tx1"/>
            </a:solidFill>
          </a:ln>
        </p:spPr>
        <p:txBody>
          <a:bodyPr wrap="square" lIns="91432" tIns="45716" rIns="91432" bIns="45716" rtlCol="0">
            <a:spAutoFit/>
          </a:bodyPr>
          <a:lstStyle/>
          <a:p>
            <a:pPr algn="ctr" defTabSz="685783">
              <a:spcBef>
                <a:spcPts val="450"/>
              </a:spcBef>
              <a:spcAft>
                <a:spcPts val="450"/>
              </a:spcAft>
              <a:defRPr/>
            </a:pPr>
            <a:r>
              <a:rPr lang="en-US" sz="900" b="1" dirty="0">
                <a:latin typeface="Arial" panose="020B0604020202020204"/>
              </a:rPr>
              <a:t>Response</a:t>
            </a:r>
          </a:p>
        </p:txBody>
      </p:sp>
    </p:spTree>
    <p:extLst>
      <p:ext uri="{BB962C8B-B14F-4D97-AF65-F5344CB8AC3E}">
        <p14:creationId xmlns:p14="http://schemas.microsoft.com/office/powerpoint/2010/main" val="20756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E22F81-1317-A941-8169-81A948A17FB9}"/>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1F2ADCED-09C3-594B-9DD2-E21EE9730D21}"/>
              </a:ext>
            </a:extLst>
          </p:cNvPr>
          <p:cNvSpPr>
            <a:spLocks noGrp="1"/>
          </p:cNvSpPr>
          <p:nvPr>
            <p:ph type="sldNum" sz="quarter" idx="13"/>
          </p:nvPr>
        </p:nvSpPr>
        <p:spPr/>
        <p:txBody>
          <a:bodyPr/>
          <a:lstStyle/>
          <a:p>
            <a:fld id="{CDEE2954-54E9-4846-B9AA-9D6731F553AF}" type="slidenum">
              <a:rPr lang="en-US" smtClean="0"/>
              <a:pPr/>
              <a:t>6</a:t>
            </a:fld>
            <a:endParaRPr lang="en-US"/>
          </a:p>
        </p:txBody>
      </p:sp>
      <p:sp>
        <p:nvSpPr>
          <p:cNvPr id="4" name="Rectangle 3">
            <a:extLst>
              <a:ext uri="{FF2B5EF4-FFF2-40B4-BE49-F238E27FC236}">
                <a16:creationId xmlns:a16="http://schemas.microsoft.com/office/drawing/2014/main" id="{2222A4A4-6378-424D-9D8F-E1A8EA1E4E04}"/>
              </a:ext>
            </a:extLst>
          </p:cNvPr>
          <p:cNvSpPr/>
          <p:nvPr/>
        </p:nvSpPr>
        <p:spPr>
          <a:xfrm>
            <a:off x="414448" y="2611810"/>
            <a:ext cx="580304" cy="56777"/>
          </a:xfrm>
          <a:prstGeom prst="rect">
            <a:avLst/>
          </a:prstGeom>
          <a:solidFill>
            <a:srgbClr val="00B050"/>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3" tIns="34286" rIns="68573" bIns="34286" numCol="1" spcCol="0" rtlCol="0" fromWordArt="0" anchor="ctr" anchorCtr="0" forceAA="0" compatLnSpc="1">
            <a:prstTxWarp prst="textNoShape">
              <a:avLst/>
            </a:prstTxWarp>
            <a:noAutofit/>
          </a:bodyPr>
          <a:lstStyle/>
          <a:p>
            <a:pPr algn="ctr"/>
            <a:endParaRPr lang="en-US" sz="1013" dirty="0">
              <a:solidFill>
                <a:srgbClr val="F95547"/>
              </a:solidFill>
              <a:latin typeface="+mj-lt"/>
              <a:cs typeface="Helvetica"/>
            </a:endParaRPr>
          </a:p>
        </p:txBody>
      </p:sp>
      <p:sp>
        <p:nvSpPr>
          <p:cNvPr id="5" name="Title 1"/>
          <p:cNvSpPr txBox="1">
            <a:spLocks/>
          </p:cNvSpPr>
          <p:nvPr/>
        </p:nvSpPr>
        <p:spPr>
          <a:xfrm>
            <a:off x="336809" y="2856744"/>
            <a:ext cx="2862131" cy="1223412"/>
          </a:xfrm>
          <a:prstGeom prst="rect">
            <a:avLst/>
          </a:prstGeom>
        </p:spPr>
        <p:txBody>
          <a:bodyPr vert="horz" wrap="square" lIns="68580" tIns="34290" rIns="68580" bIns="3429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pPr>
              <a:lnSpc>
                <a:spcPct val="100000"/>
              </a:lnSpc>
            </a:pPr>
            <a:r>
              <a:rPr lang="en-US" sz="1500" b="0" dirty="0">
                <a:latin typeface="+mj-lt"/>
                <a:ea typeface="Avenir Book" charset="0"/>
                <a:cs typeface="Arial" panose="020B0604020202020204" pitchFamily="34" charset="0"/>
              </a:rPr>
              <a:t>WBA is looking for both an </a:t>
            </a:r>
            <a:r>
              <a:rPr lang="en-US" sz="1500" b="0" dirty="0">
                <a:latin typeface="Arial" panose="020B0604020202020204" pitchFamily="34" charset="0"/>
                <a:ea typeface="Avenir Book" charset="0"/>
                <a:cs typeface="Arial" panose="020B0604020202020204" pitchFamily="34" charset="0"/>
              </a:rPr>
              <a:t>implementation</a:t>
            </a:r>
            <a:r>
              <a:rPr lang="en-US" sz="1500" b="0" dirty="0">
                <a:ea typeface="Avenir Book" charset="0"/>
                <a:cs typeface="Arial" panose="020B0604020202020204" pitchFamily="34" charset="0"/>
              </a:rPr>
              <a:t> </a:t>
            </a:r>
            <a:r>
              <a:rPr lang="en-US" sz="1500" b="0" dirty="0">
                <a:latin typeface="+mj-lt"/>
                <a:ea typeface="Avenir Book" charset="0"/>
                <a:cs typeface="Arial" panose="020B0604020202020204" pitchFamily="34" charset="0"/>
              </a:rPr>
              <a:t>&amp; marketing campaign partner to realize the benefits of Project Fiore for Walgreens &amp; Boots.</a:t>
            </a:r>
          </a:p>
        </p:txBody>
      </p:sp>
      <p:sp>
        <p:nvSpPr>
          <p:cNvPr id="12" name="Rectangle 11">
            <a:extLst>
              <a:ext uri="{FF2B5EF4-FFF2-40B4-BE49-F238E27FC236}">
                <a16:creationId xmlns:a16="http://schemas.microsoft.com/office/drawing/2014/main" id="{A60EC1E7-8EC9-AE4E-BEC4-8A18CB81FA06}"/>
              </a:ext>
            </a:extLst>
          </p:cNvPr>
          <p:cNvSpPr/>
          <p:nvPr/>
        </p:nvSpPr>
        <p:spPr>
          <a:xfrm>
            <a:off x="4684721" y="1311642"/>
            <a:ext cx="4065700" cy="305863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a:pPr>
            <a:r>
              <a:rPr lang="en-US" sz="1800" b="1" dirty="0">
                <a:solidFill>
                  <a:srgbClr val="000000"/>
                </a:solidFill>
                <a:latin typeface="Arial" panose="020B0604020202020204"/>
              </a:rPr>
              <a:t>Harmony </a:t>
            </a:r>
            <a:endParaRPr lang="en-US" sz="1800" dirty="0">
              <a:solidFill>
                <a:srgbClr val="000000"/>
              </a:solidFill>
              <a:latin typeface="Arial" panose="020B0604020202020204"/>
            </a:endParaRPr>
          </a:p>
          <a:p>
            <a:pPr>
              <a:defRPr/>
            </a:pPr>
            <a:endParaRPr lang="en-US" sz="1800" dirty="0">
              <a:solidFill>
                <a:srgbClr val="000000"/>
              </a:solidFill>
              <a:latin typeface="Arial" panose="020B0604020202020204"/>
            </a:endParaRPr>
          </a:p>
          <a:p>
            <a:pPr>
              <a:defRPr/>
            </a:pPr>
            <a:r>
              <a:rPr lang="en-US" sz="1800" b="1" dirty="0">
                <a:solidFill>
                  <a:srgbClr val="000000"/>
                </a:solidFill>
                <a:latin typeface="Arial" panose="020B0604020202020204"/>
              </a:rPr>
              <a:t>Wonder Woman </a:t>
            </a:r>
            <a:endParaRPr lang="en-US" sz="1800" dirty="0">
              <a:solidFill>
                <a:srgbClr val="000000"/>
              </a:solidFill>
              <a:latin typeface="Arial" panose="020B0604020202020204"/>
            </a:endParaRPr>
          </a:p>
          <a:p>
            <a:pPr>
              <a:defRPr/>
            </a:pPr>
            <a:endParaRPr lang="en-US" sz="1800" dirty="0">
              <a:solidFill>
                <a:srgbClr val="000000"/>
              </a:solidFill>
              <a:latin typeface="Arial" panose="020B0604020202020204"/>
            </a:endParaRPr>
          </a:p>
          <a:p>
            <a:pPr>
              <a:defRPr/>
            </a:pPr>
            <a:r>
              <a:rPr lang="en-US" sz="1800" b="1" dirty="0">
                <a:solidFill>
                  <a:srgbClr val="000000"/>
                </a:solidFill>
                <a:latin typeface="Arial" panose="020B0604020202020204"/>
              </a:rPr>
              <a:t>Walgreens </a:t>
            </a:r>
            <a:r>
              <a:rPr lang="en-US" sz="1800" b="1" dirty="0" err="1">
                <a:solidFill>
                  <a:srgbClr val="000000"/>
                </a:solidFill>
                <a:latin typeface="Arial" panose="020B0604020202020204"/>
              </a:rPr>
              <a:t>MarTech</a:t>
            </a:r>
            <a:endParaRPr lang="en-US" sz="1800" dirty="0">
              <a:solidFill>
                <a:srgbClr val="000000"/>
              </a:solidFill>
              <a:latin typeface="Arial" panose="020B0604020202020204"/>
            </a:endParaRPr>
          </a:p>
          <a:p>
            <a:pPr>
              <a:defRPr/>
            </a:pPr>
            <a:endParaRPr lang="en-US" sz="1800" dirty="0">
              <a:solidFill>
                <a:srgbClr val="000000"/>
              </a:solidFill>
              <a:latin typeface="Arial" panose="020B0604020202020204"/>
            </a:endParaRPr>
          </a:p>
          <a:p>
            <a:pPr>
              <a:defRPr/>
            </a:pPr>
            <a:r>
              <a:rPr lang="en-US" sz="1800" b="1" dirty="0">
                <a:solidFill>
                  <a:srgbClr val="000000"/>
                </a:solidFill>
                <a:latin typeface="Arial" panose="020B0604020202020204"/>
              </a:rPr>
              <a:t>Boots </a:t>
            </a:r>
            <a:r>
              <a:rPr lang="en-US" sz="1800" b="1" dirty="0" err="1">
                <a:solidFill>
                  <a:srgbClr val="000000"/>
                </a:solidFill>
                <a:latin typeface="Arial" panose="020B0604020202020204"/>
              </a:rPr>
              <a:t>MarTech</a:t>
            </a:r>
            <a:endParaRPr lang="en-US" sz="1800" dirty="0">
              <a:solidFill>
                <a:srgbClr val="000000"/>
              </a:solidFill>
            </a:endParaRPr>
          </a:p>
          <a:p>
            <a:pPr>
              <a:defRPr/>
            </a:pPr>
            <a:endParaRPr lang="en-US" sz="1800" dirty="0">
              <a:solidFill>
                <a:srgbClr val="000000"/>
              </a:solidFill>
            </a:endParaRPr>
          </a:p>
          <a:p>
            <a:pPr>
              <a:defRPr/>
            </a:pPr>
            <a:r>
              <a:rPr lang="en-US" sz="1800" b="1" dirty="0">
                <a:solidFill>
                  <a:srgbClr val="000000"/>
                </a:solidFill>
              </a:rPr>
              <a:t>Walgreens Marketing Campaign Execution</a:t>
            </a:r>
            <a:endParaRPr lang="en-US" sz="1800" dirty="0">
              <a:solidFill>
                <a:srgbClr val="000000"/>
              </a:solidFill>
            </a:endParaRPr>
          </a:p>
          <a:p>
            <a:pPr>
              <a:defRPr/>
            </a:pPr>
            <a:endParaRPr lang="en-US" sz="1800" dirty="0">
              <a:solidFill>
                <a:srgbClr val="000000"/>
              </a:solidFill>
            </a:endParaRPr>
          </a:p>
          <a:p>
            <a:pPr>
              <a:defRPr/>
            </a:pPr>
            <a:r>
              <a:rPr lang="en-US" sz="1800" b="1" dirty="0">
                <a:solidFill>
                  <a:srgbClr val="000000"/>
                </a:solidFill>
              </a:rPr>
              <a:t>Boots Marketing Campaign Execution </a:t>
            </a:r>
          </a:p>
          <a:p>
            <a:pPr>
              <a:defRPr/>
            </a:pPr>
            <a:endParaRPr lang="en-US" sz="1800" dirty="0">
              <a:solidFill>
                <a:srgbClr val="000000"/>
              </a:solidFill>
              <a:latin typeface="Arial" panose="020B0604020202020204"/>
            </a:endParaRPr>
          </a:p>
        </p:txBody>
      </p:sp>
      <p:sp>
        <p:nvSpPr>
          <p:cNvPr id="14" name="Title 1">
            <a:extLst>
              <a:ext uri="{FF2B5EF4-FFF2-40B4-BE49-F238E27FC236}">
                <a16:creationId xmlns:a16="http://schemas.microsoft.com/office/drawing/2014/main" id="{3D4B5606-5E50-9149-8824-068C3163F2E9}"/>
              </a:ext>
            </a:extLst>
          </p:cNvPr>
          <p:cNvSpPr txBox="1">
            <a:spLocks/>
          </p:cNvSpPr>
          <p:nvPr/>
        </p:nvSpPr>
        <p:spPr>
          <a:xfrm>
            <a:off x="4029075" y="938012"/>
            <a:ext cx="495301" cy="318549"/>
          </a:xfrm>
          <a:prstGeom prst="rect">
            <a:avLst/>
          </a:prstGeom>
        </p:spPr>
        <p:txBody>
          <a:bodyPr vert="horz" wrap="square" lIns="68580" tIns="34290" rIns="68580" bIns="3429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pPr algn="ctr"/>
            <a:r>
              <a:rPr lang="en-US" sz="1800" dirty="0">
                <a:solidFill>
                  <a:srgbClr val="00B050"/>
                </a:solidFill>
                <a:latin typeface="+mj-lt"/>
                <a:ea typeface="Avenir Book" charset="0"/>
                <a:cs typeface="Arial" panose="020B0604020202020204" pitchFamily="34" charset="0"/>
              </a:rPr>
              <a:t>01</a:t>
            </a:r>
          </a:p>
        </p:txBody>
      </p:sp>
      <p:sp>
        <p:nvSpPr>
          <p:cNvPr id="16" name="Title 1">
            <a:extLst>
              <a:ext uri="{FF2B5EF4-FFF2-40B4-BE49-F238E27FC236}">
                <a16:creationId xmlns:a16="http://schemas.microsoft.com/office/drawing/2014/main" id="{1C3BAB80-ED2C-8C4F-919F-D9EEDDA0945B}"/>
              </a:ext>
            </a:extLst>
          </p:cNvPr>
          <p:cNvSpPr txBox="1">
            <a:spLocks/>
          </p:cNvSpPr>
          <p:nvPr/>
        </p:nvSpPr>
        <p:spPr>
          <a:xfrm>
            <a:off x="4029076" y="1485166"/>
            <a:ext cx="495301" cy="318549"/>
          </a:xfrm>
          <a:prstGeom prst="rect">
            <a:avLst/>
          </a:prstGeom>
        </p:spPr>
        <p:txBody>
          <a:bodyPr vert="horz" wrap="square" lIns="68580" tIns="34290" rIns="68580" bIns="3429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pPr algn="ctr"/>
            <a:r>
              <a:rPr lang="en-US" sz="1800" dirty="0">
                <a:solidFill>
                  <a:srgbClr val="00B050"/>
                </a:solidFill>
                <a:latin typeface="+mj-lt"/>
                <a:ea typeface="Avenir Book" charset="0"/>
                <a:cs typeface="Arial" panose="020B0604020202020204" pitchFamily="34" charset="0"/>
              </a:rPr>
              <a:t>02</a:t>
            </a:r>
          </a:p>
        </p:txBody>
      </p:sp>
      <p:sp>
        <p:nvSpPr>
          <p:cNvPr id="17" name="Title 1">
            <a:extLst>
              <a:ext uri="{FF2B5EF4-FFF2-40B4-BE49-F238E27FC236}">
                <a16:creationId xmlns:a16="http://schemas.microsoft.com/office/drawing/2014/main" id="{B0239B84-5AF3-E744-B40B-D361920585C7}"/>
              </a:ext>
            </a:extLst>
          </p:cNvPr>
          <p:cNvSpPr txBox="1">
            <a:spLocks/>
          </p:cNvSpPr>
          <p:nvPr/>
        </p:nvSpPr>
        <p:spPr>
          <a:xfrm>
            <a:off x="4029076" y="2038052"/>
            <a:ext cx="495301" cy="318549"/>
          </a:xfrm>
          <a:prstGeom prst="rect">
            <a:avLst/>
          </a:prstGeom>
        </p:spPr>
        <p:txBody>
          <a:bodyPr vert="horz" wrap="square" lIns="68580" tIns="34290" rIns="68580" bIns="3429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pPr algn="ctr"/>
            <a:r>
              <a:rPr lang="en-US" sz="1800" dirty="0">
                <a:solidFill>
                  <a:srgbClr val="00B050"/>
                </a:solidFill>
                <a:latin typeface="+mj-lt"/>
                <a:ea typeface="Avenir Book" charset="0"/>
                <a:cs typeface="Arial" panose="020B0604020202020204" pitchFamily="34" charset="0"/>
              </a:rPr>
              <a:t>03</a:t>
            </a:r>
          </a:p>
        </p:txBody>
      </p:sp>
      <p:sp>
        <p:nvSpPr>
          <p:cNvPr id="18" name="Title 1">
            <a:extLst>
              <a:ext uri="{FF2B5EF4-FFF2-40B4-BE49-F238E27FC236}">
                <a16:creationId xmlns:a16="http://schemas.microsoft.com/office/drawing/2014/main" id="{B16ED86C-E18B-0F4E-9E93-6F4DC37D2C44}"/>
              </a:ext>
            </a:extLst>
          </p:cNvPr>
          <p:cNvSpPr txBox="1">
            <a:spLocks/>
          </p:cNvSpPr>
          <p:nvPr/>
        </p:nvSpPr>
        <p:spPr>
          <a:xfrm>
            <a:off x="4029076" y="2565920"/>
            <a:ext cx="495301" cy="318549"/>
          </a:xfrm>
          <a:prstGeom prst="rect">
            <a:avLst/>
          </a:prstGeom>
        </p:spPr>
        <p:txBody>
          <a:bodyPr vert="horz" wrap="square" lIns="68580" tIns="34290" rIns="68580" bIns="3429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pPr algn="ctr"/>
            <a:r>
              <a:rPr lang="en-US" sz="1800" dirty="0">
                <a:solidFill>
                  <a:srgbClr val="00B050"/>
                </a:solidFill>
                <a:latin typeface="+mj-lt"/>
                <a:ea typeface="Avenir Book" charset="0"/>
                <a:cs typeface="Arial" panose="020B0604020202020204" pitchFamily="34" charset="0"/>
              </a:rPr>
              <a:t>04</a:t>
            </a:r>
          </a:p>
        </p:txBody>
      </p:sp>
      <p:sp>
        <p:nvSpPr>
          <p:cNvPr id="19" name="Title 1">
            <a:extLst>
              <a:ext uri="{FF2B5EF4-FFF2-40B4-BE49-F238E27FC236}">
                <a16:creationId xmlns:a16="http://schemas.microsoft.com/office/drawing/2014/main" id="{154892D8-2CA2-384A-919E-806CAF2F2DAF}"/>
              </a:ext>
            </a:extLst>
          </p:cNvPr>
          <p:cNvSpPr txBox="1">
            <a:spLocks/>
          </p:cNvSpPr>
          <p:nvPr/>
        </p:nvSpPr>
        <p:spPr>
          <a:xfrm>
            <a:off x="4029075" y="3174374"/>
            <a:ext cx="495301" cy="318549"/>
          </a:xfrm>
          <a:prstGeom prst="rect">
            <a:avLst/>
          </a:prstGeom>
        </p:spPr>
        <p:txBody>
          <a:bodyPr vert="horz" wrap="square" lIns="68580" tIns="34290" rIns="68580" bIns="3429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pPr algn="ctr"/>
            <a:r>
              <a:rPr lang="en-US" sz="1800" dirty="0">
                <a:solidFill>
                  <a:srgbClr val="00B050"/>
                </a:solidFill>
                <a:latin typeface="+mj-lt"/>
                <a:ea typeface="Avenir Book" charset="0"/>
                <a:cs typeface="Arial" panose="020B0604020202020204" pitchFamily="34" charset="0"/>
              </a:rPr>
              <a:t>05</a:t>
            </a:r>
          </a:p>
        </p:txBody>
      </p:sp>
      <p:sp>
        <p:nvSpPr>
          <p:cNvPr id="20" name="Title 1">
            <a:extLst>
              <a:ext uri="{FF2B5EF4-FFF2-40B4-BE49-F238E27FC236}">
                <a16:creationId xmlns:a16="http://schemas.microsoft.com/office/drawing/2014/main" id="{D8D415E0-5C0D-524C-AF39-FC063B0DC760}"/>
              </a:ext>
            </a:extLst>
          </p:cNvPr>
          <p:cNvSpPr txBox="1">
            <a:spLocks/>
          </p:cNvSpPr>
          <p:nvPr/>
        </p:nvSpPr>
        <p:spPr>
          <a:xfrm>
            <a:off x="4029075" y="4017856"/>
            <a:ext cx="495301" cy="318549"/>
          </a:xfrm>
          <a:prstGeom prst="rect">
            <a:avLst/>
          </a:prstGeom>
        </p:spPr>
        <p:txBody>
          <a:bodyPr vert="horz" wrap="square" lIns="68580" tIns="34290" rIns="68580" bIns="34290" rtlCol="0" anchor="t">
            <a:spAutoFit/>
          </a:bodyPr>
          <a:lstStyle>
            <a:lvl1pPr algn="l" defTabSz="685800" rtl="0" eaLnBrk="1" latinLnBrk="0" hangingPunct="1">
              <a:lnSpc>
                <a:spcPct val="90000"/>
              </a:lnSpc>
              <a:spcBef>
                <a:spcPct val="0"/>
              </a:spcBef>
              <a:buNone/>
              <a:defRPr sz="2400" b="1" i="0" kern="1200" cap="none" spc="-20" baseline="0">
                <a:solidFill>
                  <a:schemeClr val="bg1"/>
                </a:solidFill>
                <a:latin typeface="Avenir Black"/>
                <a:ea typeface="Avenir Next" charset="0"/>
                <a:cs typeface="Avenir Black"/>
              </a:defRPr>
            </a:lvl1pPr>
          </a:lstStyle>
          <a:p>
            <a:pPr algn="ctr"/>
            <a:r>
              <a:rPr lang="en-US" sz="1800" dirty="0">
                <a:solidFill>
                  <a:srgbClr val="00B050"/>
                </a:solidFill>
                <a:latin typeface="+mj-lt"/>
                <a:ea typeface="Avenir Book" charset="0"/>
                <a:cs typeface="Arial" panose="020B0604020202020204" pitchFamily="34" charset="0"/>
              </a:rPr>
              <a:t>06</a:t>
            </a:r>
          </a:p>
        </p:txBody>
      </p:sp>
      <p:sp>
        <p:nvSpPr>
          <p:cNvPr id="15" name="Title 1">
            <a:extLst>
              <a:ext uri="{FF2B5EF4-FFF2-40B4-BE49-F238E27FC236}">
                <a16:creationId xmlns:a16="http://schemas.microsoft.com/office/drawing/2014/main" id="{8B792767-A27D-5143-AE93-270F847523B8}"/>
              </a:ext>
            </a:extLst>
          </p:cNvPr>
          <p:cNvSpPr txBox="1">
            <a:spLocks/>
          </p:cNvSpPr>
          <p:nvPr/>
        </p:nvSpPr>
        <p:spPr>
          <a:xfrm>
            <a:off x="320766" y="1402042"/>
            <a:ext cx="3153816" cy="1089529"/>
          </a:xfrm>
          <a:prstGeom prst="rect">
            <a:avLst/>
          </a:prstGeom>
        </p:spPr>
        <p:txBody>
          <a:bodyPr vert="horz" wrap="square" lIns="91440" tIns="45720" rIns="91440" bIns="45720" rtlCol="0" anchor="ctr">
            <a:spAutoFit/>
          </a:bodyPr>
          <a:lstStyle>
            <a:lvl1pPr algn="l" defTabSz="685783" rtl="0" eaLnBrk="1" latinLnBrk="0" hangingPunct="1">
              <a:lnSpc>
                <a:spcPct val="90000"/>
              </a:lnSpc>
              <a:spcBef>
                <a:spcPct val="0"/>
              </a:spcBef>
              <a:buNone/>
              <a:defRPr sz="3600" b="1" i="0" kern="1200" cap="none" spc="-20" baseline="0">
                <a:solidFill>
                  <a:schemeClr val="bg1"/>
                </a:solidFill>
                <a:latin typeface="+mn-lt"/>
                <a:ea typeface="Avenir Next" charset="0"/>
                <a:cs typeface="Avenir Next" charset="0"/>
              </a:defRPr>
            </a:lvl1pPr>
          </a:lstStyle>
          <a:p>
            <a:r>
              <a:rPr lang="en-US" dirty="0"/>
              <a:t>Your ask with Project Fiore</a:t>
            </a:r>
            <a:endParaRPr lang="en-US" dirty="0">
              <a:latin typeface="+mj-lt"/>
            </a:endParaRPr>
          </a:p>
        </p:txBody>
      </p:sp>
    </p:spTree>
    <p:extLst>
      <p:ext uri="{BB962C8B-B14F-4D97-AF65-F5344CB8AC3E}">
        <p14:creationId xmlns:p14="http://schemas.microsoft.com/office/powerpoint/2010/main" val="226035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8417379" cy="682110"/>
          </a:xfrm>
        </p:spPr>
        <p:txBody>
          <a:bodyPr/>
          <a:lstStyle/>
          <a:p>
            <a:r>
              <a:rPr lang="en-US" sz="2100" dirty="0"/>
              <a:t>Enabling Wonder Woman: activities &amp; outputs</a:t>
            </a:r>
            <a:br>
              <a:rPr lang="en-US" sz="2100" dirty="0"/>
            </a:br>
            <a:endParaRPr lang="en-US" sz="2100" b="0" dirty="0">
              <a:solidFill>
                <a:schemeClr val="tx1">
                  <a:lumMod val="50000"/>
                  <a:lumOff val="50000"/>
                </a:schemeClr>
              </a:solidFill>
              <a:latin typeface="Avenir Next" charset="0"/>
              <a:cs typeface="Avenir Next" charset="0"/>
            </a:endParaRPr>
          </a:p>
        </p:txBody>
      </p:sp>
      <p:sp>
        <p:nvSpPr>
          <p:cNvPr id="3" name="Footer Placeholder 2">
            <a:extLst>
              <a:ext uri="{FF2B5EF4-FFF2-40B4-BE49-F238E27FC236}">
                <a16:creationId xmlns:a16="http://schemas.microsoft.com/office/drawing/2014/main" id="{9FA8FE86-5B7D-8542-9F23-A5FC9DA43A38}"/>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7961FA95-4CF9-944D-95D8-C9026506814A}"/>
              </a:ext>
            </a:extLst>
          </p:cNvPr>
          <p:cNvSpPr>
            <a:spLocks noGrp="1"/>
          </p:cNvSpPr>
          <p:nvPr>
            <p:ph type="sldNum" sz="quarter" idx="13"/>
          </p:nvPr>
        </p:nvSpPr>
        <p:spPr/>
        <p:txBody>
          <a:bodyPr/>
          <a:lstStyle/>
          <a:p>
            <a:fld id="{CDEE2954-54E9-4846-B9AA-9D6731F553AF}" type="slidenum">
              <a:rPr lang="en-US" smtClean="0"/>
              <a:pPr/>
              <a:t>60</a:t>
            </a:fld>
            <a:endParaRPr lang="en-US" dirty="0"/>
          </a:p>
        </p:txBody>
      </p:sp>
      <p:cxnSp>
        <p:nvCxnSpPr>
          <p:cNvPr id="19" name="Straight Connector 18">
            <a:extLst>
              <a:ext uri="{FF2B5EF4-FFF2-40B4-BE49-F238E27FC236}">
                <a16:creationId xmlns:a16="http://schemas.microsoft.com/office/drawing/2014/main" id="{9120333F-D1D3-3746-810D-720A3909C3AC}"/>
              </a:ext>
            </a:extLst>
          </p:cNvPr>
          <p:cNvCxnSpPr>
            <a:cxnSpLocks/>
          </p:cNvCxnSpPr>
          <p:nvPr/>
        </p:nvCxnSpPr>
        <p:spPr>
          <a:xfrm>
            <a:off x="1758643" y="960678"/>
            <a:ext cx="4663440" cy="0"/>
          </a:xfrm>
          <a:prstGeom prst="line">
            <a:avLst/>
          </a:prstGeom>
          <a:ln w="9525" cmpd="sng">
            <a:solidFill>
              <a:schemeClr val="bg1">
                <a:lumMod val="6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20" name="Table 19">
            <a:extLst>
              <a:ext uri="{FF2B5EF4-FFF2-40B4-BE49-F238E27FC236}">
                <a16:creationId xmlns:a16="http://schemas.microsoft.com/office/drawing/2014/main" id="{E5B55DE8-6BBC-8D44-BA0A-D0F6A767AFB7}"/>
              </a:ext>
            </a:extLst>
          </p:cNvPr>
          <p:cNvGraphicFramePr>
            <a:graphicFrameLocks noGrp="1"/>
          </p:cNvGraphicFramePr>
          <p:nvPr/>
        </p:nvGraphicFramePr>
        <p:xfrm>
          <a:off x="606343" y="1109380"/>
          <a:ext cx="8417379" cy="3863199"/>
        </p:xfrm>
        <a:graphic>
          <a:graphicData uri="http://schemas.openxmlformats.org/drawingml/2006/table">
            <a:tbl>
              <a:tblPr firstRow="1" bandRow="1">
                <a:effectLst/>
                <a:tableStyleId>{2D5ABB26-0587-4C30-8999-92F81FD0307C}</a:tableStyleId>
              </a:tblPr>
              <a:tblGrid>
                <a:gridCol w="1068078">
                  <a:extLst>
                    <a:ext uri="{9D8B030D-6E8A-4147-A177-3AD203B41FA5}">
                      <a16:colId xmlns:a16="http://schemas.microsoft.com/office/drawing/2014/main" val="20000"/>
                    </a:ext>
                  </a:extLst>
                </a:gridCol>
                <a:gridCol w="1107580">
                  <a:extLst>
                    <a:ext uri="{9D8B030D-6E8A-4147-A177-3AD203B41FA5}">
                      <a16:colId xmlns:a16="http://schemas.microsoft.com/office/drawing/2014/main" val="20001"/>
                    </a:ext>
                  </a:extLst>
                </a:gridCol>
                <a:gridCol w="1265833">
                  <a:extLst>
                    <a:ext uri="{9D8B030D-6E8A-4147-A177-3AD203B41FA5}">
                      <a16:colId xmlns:a16="http://schemas.microsoft.com/office/drawing/2014/main" val="1177807697"/>
                    </a:ext>
                  </a:extLst>
                </a:gridCol>
                <a:gridCol w="1243972">
                  <a:extLst>
                    <a:ext uri="{9D8B030D-6E8A-4147-A177-3AD203B41FA5}">
                      <a16:colId xmlns:a16="http://schemas.microsoft.com/office/drawing/2014/main" val="20002"/>
                    </a:ext>
                  </a:extLst>
                </a:gridCol>
                <a:gridCol w="1243972">
                  <a:extLst>
                    <a:ext uri="{9D8B030D-6E8A-4147-A177-3AD203B41FA5}">
                      <a16:colId xmlns:a16="http://schemas.microsoft.com/office/drawing/2014/main" val="2506494377"/>
                    </a:ext>
                  </a:extLst>
                </a:gridCol>
                <a:gridCol w="1243972">
                  <a:extLst>
                    <a:ext uri="{9D8B030D-6E8A-4147-A177-3AD203B41FA5}">
                      <a16:colId xmlns:a16="http://schemas.microsoft.com/office/drawing/2014/main" val="413517031"/>
                    </a:ext>
                  </a:extLst>
                </a:gridCol>
                <a:gridCol w="1243972">
                  <a:extLst>
                    <a:ext uri="{9D8B030D-6E8A-4147-A177-3AD203B41FA5}">
                      <a16:colId xmlns:a16="http://schemas.microsoft.com/office/drawing/2014/main" val="4284082309"/>
                    </a:ext>
                  </a:extLst>
                </a:gridCol>
              </a:tblGrid>
              <a:tr h="443596">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i="0" dirty="0">
                          <a:solidFill>
                            <a:schemeClr val="tx1"/>
                          </a:solidFill>
                          <a:latin typeface="Arial" panose="020B0604020202020204" pitchFamily="34" charset="0"/>
                          <a:cs typeface="Arial" panose="020B0604020202020204" pitchFamily="34" charset="0"/>
                        </a:rPr>
                        <a:t>Sprint 1</a:t>
                      </a:r>
                    </a:p>
                  </a:txBody>
                  <a:tcPr marB="91440">
                    <a:lnL w="12700" cap="flat" cmpd="sng" algn="ctr">
                      <a:noFill/>
                      <a:prstDash val="solid"/>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dirty="0">
                          <a:solidFill>
                            <a:schemeClr val="tx1"/>
                          </a:solidFill>
                          <a:latin typeface="Arial" panose="020B0604020202020204" pitchFamily="34" charset="0"/>
                          <a:cs typeface="Arial" panose="020B0604020202020204" pitchFamily="34" charset="0"/>
                        </a:rPr>
                        <a:t>Sprint 2</a:t>
                      </a:r>
                      <a:endParaRPr lang="en-US" sz="1000" b="1" dirty="0">
                        <a:solidFill>
                          <a:schemeClr val="tx1"/>
                        </a:solidFill>
                        <a:latin typeface="Arial" panose="020B0604020202020204" pitchFamily="34" charset="0"/>
                        <a:cs typeface="Arial" panose="020B0604020202020204" pitchFamily="34" charset="0"/>
                      </a:endParaRP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dirty="0">
                          <a:solidFill>
                            <a:schemeClr val="tx1"/>
                          </a:solidFill>
                          <a:latin typeface="Arial" panose="020B0604020202020204" pitchFamily="34" charset="0"/>
                          <a:cs typeface="Arial" panose="020B0604020202020204" pitchFamily="34" charset="0"/>
                        </a:rPr>
                        <a:t>Sprint 3</a:t>
                      </a:r>
                    </a:p>
                    <a:p>
                      <a:pPr marL="0" marR="0" lvl="0" indent="0" algn="l" defTabSz="457200" rtl="0" eaLnBrk="1" fontAlgn="auto" latinLnBrk="0" hangingPunct="1">
                        <a:lnSpc>
                          <a:spcPct val="90000"/>
                        </a:lnSpc>
                        <a:spcBef>
                          <a:spcPts val="0"/>
                        </a:spcBef>
                        <a:spcAft>
                          <a:spcPts val="300"/>
                        </a:spcAft>
                        <a:buClrTx/>
                        <a:buSzTx/>
                        <a:buFontTx/>
                        <a:buNone/>
                        <a:tabLst/>
                        <a:defRPr/>
                      </a:pPr>
                      <a:endParaRPr lang="en-US" sz="800" b="0" i="0" dirty="0">
                        <a:solidFill>
                          <a:schemeClr val="tx1"/>
                        </a:solidFill>
                        <a:latin typeface="Arial" panose="020B0604020202020204" pitchFamily="34" charset="0"/>
                        <a:cs typeface="Arial" panose="020B0604020202020204" pitchFamily="34" charset="0"/>
                      </a:endParaRP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baseline="0" dirty="0">
                          <a:solidFill>
                            <a:schemeClr val="tx1"/>
                          </a:solidFill>
                          <a:latin typeface="Arial" panose="020B0604020202020204" pitchFamily="34" charset="0"/>
                          <a:cs typeface="Arial" panose="020B0604020202020204" pitchFamily="34" charset="0"/>
                        </a:rPr>
                        <a:t>Sprint 4</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baseline="0" dirty="0">
                          <a:solidFill>
                            <a:schemeClr val="tx1"/>
                          </a:solidFill>
                          <a:latin typeface="Arial" panose="020B0604020202020204" pitchFamily="34" charset="0"/>
                          <a:cs typeface="Arial" panose="020B0604020202020204" pitchFamily="34" charset="0"/>
                        </a:rPr>
                        <a:t>Sprint 5</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baseline="0" dirty="0">
                          <a:solidFill>
                            <a:schemeClr val="tx1"/>
                          </a:solidFill>
                          <a:latin typeface="Arial" panose="020B0604020202020204" pitchFamily="34" charset="0"/>
                          <a:cs typeface="Arial" panose="020B0604020202020204" pitchFamily="34" charset="0"/>
                        </a:rPr>
                        <a:t>Sprint 6</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90000"/>
                        </a:lnSpc>
                        <a:spcBef>
                          <a:spcPts val="0"/>
                        </a:spcBef>
                        <a:spcAft>
                          <a:spcPts val="300"/>
                        </a:spcAft>
                        <a:buClrTx/>
                        <a:buSzTx/>
                        <a:buFontTx/>
                        <a:buNone/>
                        <a:tabLst/>
                        <a:defRPr/>
                      </a:pPr>
                      <a:r>
                        <a:rPr lang="en-US" sz="1100" b="1" baseline="0" dirty="0">
                          <a:solidFill>
                            <a:schemeClr val="tx1"/>
                          </a:solidFill>
                          <a:latin typeface="Arial" panose="020B0604020202020204" pitchFamily="34" charset="0"/>
                          <a:cs typeface="Arial" panose="020B0604020202020204" pitchFamily="34" charset="0"/>
                        </a:rPr>
                        <a:t>Sprint 7</a:t>
                      </a:r>
                    </a:p>
                  </a:txBody>
                  <a:tcPr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a:noFill/>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49655">
                <a:tc>
                  <a:txBody>
                    <a:bodyPr/>
                    <a:lstStyle/>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Full team onboarding</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System design</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Team environment setup</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Discuss with Product Owner and prioritize requirements</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Firm up Sprints and timelines, POD teams</a:t>
                      </a:r>
                    </a:p>
                    <a:p>
                      <a:pPr marL="63500" indent="-63500">
                        <a:spcAft>
                          <a:spcPts val="0"/>
                        </a:spcAft>
                        <a:buFont typeface="Arial" panose="020B0604020202020204" pitchFamily="34" charset="0"/>
                        <a:buChar char="•"/>
                        <a:tabLst/>
                      </a:pPr>
                      <a:r>
                        <a:rPr lang="en-US" sz="700" dirty="0">
                          <a:solidFill>
                            <a:schemeClr val="tx1"/>
                          </a:solidFill>
                          <a:latin typeface="Arial" panose="020B0604020202020204" pitchFamily="34" charset="0"/>
                          <a:cs typeface="Arial" panose="020B0604020202020204" pitchFamily="34" charset="0"/>
                        </a:rPr>
                        <a:t>Create Backlog items for Sprint 1</a:t>
                      </a: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Build Domain API – SVOC</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Build data ingestion – SVOC</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CI Profile unification - SVOC</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Develop Domain API – SAP CRM, Mobile Server</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Implement CI Data Ingestion: Mobile Server</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Implement CI Profile Unification: SAP CRM, Mobile Server</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Develop Domain API - </a:t>
                      </a:r>
                      <a:r>
                        <a:rPr lang="en-US" sz="700" kern="1200" dirty="0" err="1">
                          <a:solidFill>
                            <a:schemeClr val="dk1"/>
                          </a:solidFill>
                          <a:latin typeface="Arial" panose="020B0604020202020204" pitchFamily="34" charset="0"/>
                          <a:ea typeface="+mn-ea"/>
                          <a:cs typeface="Arial" panose="020B0604020202020204" pitchFamily="34" charset="0"/>
                        </a:rPr>
                        <a:t>CoreMetrics</a:t>
                      </a:r>
                      <a:r>
                        <a:rPr lang="en-US" sz="700" kern="1200" dirty="0">
                          <a:solidFill>
                            <a:schemeClr val="dk1"/>
                          </a:solidFill>
                          <a:latin typeface="Arial" panose="020B0604020202020204" pitchFamily="34" charset="0"/>
                          <a:ea typeface="+mn-ea"/>
                          <a:cs typeface="Arial" panose="020B0604020202020204" pitchFamily="34" charset="0"/>
                        </a:rPr>
                        <a:t>, Wonder Woman SQL DB</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Implement CI Data Ingestion: </a:t>
                      </a:r>
                      <a:r>
                        <a:rPr lang="en-US" sz="700" kern="1200" dirty="0" err="1">
                          <a:solidFill>
                            <a:schemeClr val="dk1"/>
                          </a:solidFill>
                          <a:latin typeface="Arial" panose="020B0604020202020204" pitchFamily="34" charset="0"/>
                          <a:ea typeface="+mn-ea"/>
                          <a:cs typeface="Arial" panose="020B0604020202020204" pitchFamily="34" charset="0"/>
                        </a:rPr>
                        <a:t>CoreMetrics</a:t>
                      </a:r>
                      <a:r>
                        <a:rPr lang="en-US" sz="700" kern="1200" dirty="0">
                          <a:solidFill>
                            <a:schemeClr val="dk1"/>
                          </a:solidFill>
                          <a:latin typeface="Arial" panose="020B0604020202020204" pitchFamily="34" charset="0"/>
                          <a:ea typeface="+mn-ea"/>
                          <a:cs typeface="Arial" panose="020B0604020202020204" pitchFamily="34" charset="0"/>
                        </a:rPr>
                        <a:t>, Wonder Woman SQL DB</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CI Measures/Segments Configuration (Set 1)</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indent="-137160">
                        <a:spcAft>
                          <a:spcPts val="150"/>
                        </a:spcAft>
                        <a:buAutoNum type="arabicPeriod"/>
                      </a:pPr>
                      <a:endParaRPr lang="en-US" sz="700" dirty="0">
                        <a:solidFill>
                          <a:schemeClr val="tx1">
                            <a:lumMod val="50000"/>
                            <a:lumOff val="50000"/>
                          </a:schemeClr>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Domain API Integration for Customer Demographics &amp; Preferences for Wonder Woman</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Domain/Batch Ingestion – Data feed from Data Lake (POS)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CI Outbound Extract Generation for PII and non-PII Data</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CI Measures/Segments Configuration (Set 2)</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indent="-137160">
                        <a:spcAft>
                          <a:spcPts val="150"/>
                        </a:spcAft>
                        <a:buAutoNum type="arabicPeriod"/>
                      </a:pPr>
                      <a:endParaRPr lang="en-US" sz="700" dirty="0">
                        <a:solidFill>
                          <a:schemeClr val="tx1">
                            <a:lumMod val="50000"/>
                            <a:lumOff val="50000"/>
                          </a:schemeClr>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SIT Regression Testing</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Perform upstream to Domain to CI system flow; Support CI to Wonder Woman RT Integration testing</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Validate failure scenarios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Performance Testing with production/near production volumes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UAT Support</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indent="-137160">
                        <a:spcAft>
                          <a:spcPts val="150"/>
                        </a:spcAft>
                        <a:buAutoNum type="arabicPeriod"/>
                      </a:pPr>
                      <a:endParaRPr lang="en-US" sz="700" dirty="0">
                        <a:solidFill>
                          <a:schemeClr val="tx1">
                            <a:lumMod val="50000"/>
                            <a:lumOff val="50000"/>
                          </a:schemeClr>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GO – Live</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Production rollout Planning</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Production Deployment  ( through CI/CD Pipeline) and Initial Data Load to CI </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Hyper Care Support</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indent="-137160">
                        <a:spcAft>
                          <a:spcPts val="150"/>
                        </a:spcAft>
                        <a:buAutoNum type="arabicPeriod"/>
                      </a:pPr>
                      <a:endParaRPr lang="en-US" sz="700" dirty="0">
                        <a:solidFill>
                          <a:schemeClr val="tx1">
                            <a:lumMod val="50000"/>
                            <a:lumOff val="50000"/>
                          </a:schemeClr>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4691501"/>
                  </a:ext>
                </a:extLst>
              </a:tr>
              <a:tr h="1549655">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Environment access for developers</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Guiding Principles about the Data Schema for Customers, Transactions an Attributes</a:t>
                      </a:r>
                    </a:p>
                    <a:p>
                      <a:pPr marL="137160" marR="0" lvl="0" indent="-137160" algn="l" defTabSz="685800" rtl="0" eaLnBrk="1" fontAlgn="auto" latinLnBrk="0" hangingPunct="1">
                        <a:lnSpc>
                          <a:spcPct val="100000"/>
                        </a:lnSpc>
                        <a:spcBef>
                          <a:spcPts val="0"/>
                        </a:spcBef>
                        <a:spcAft>
                          <a:spcPts val="150"/>
                        </a:spcAft>
                        <a:buClrTx/>
                        <a:buSzTx/>
                        <a:buFontTx/>
                        <a:buAutoNum type="arabicPeriod"/>
                        <a:tabLst/>
                        <a:defRPr/>
                      </a:pPr>
                      <a:endParaRPr lang="en-US" sz="700" dirty="0">
                        <a:solidFill>
                          <a:schemeClr val="bg1">
                            <a:lumMod val="50000"/>
                          </a:schemeClr>
                        </a:solidFill>
                        <a:latin typeface="Arial" panose="020B0604020202020204" pitchFamily="34" charset="0"/>
                        <a:cs typeface="Arial" panose="020B0604020202020204" pitchFamily="34" charset="0"/>
                      </a:endParaRPr>
                    </a:p>
                  </a:txBody>
                  <a:tcPr marT="100584" marB="100584">
                    <a:lnL w="12700" cap="flat" cmpd="sng" algn="ctr">
                      <a:noFill/>
                      <a:prstDash val="solid"/>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120650" indent="-60325"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Existing API availability</a:t>
                      </a:r>
                    </a:p>
                    <a:p>
                      <a:pPr marL="120650" indent="-60325"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Availability of source data – SVOC</a:t>
                      </a:r>
                    </a:p>
                    <a:p>
                      <a:pPr marL="120650" marR="0" lvl="0" indent="-60325" algn="l" defTabSz="914400" rtl="0" eaLnBrk="1" fontAlgn="auto" latinLnBrk="0" hangingPunct="1">
                        <a:lnSpc>
                          <a:spcPts val="740"/>
                        </a:lnSpc>
                        <a:spcBef>
                          <a:spcPts val="0"/>
                        </a:spcBef>
                        <a:spcAft>
                          <a:spcPts val="30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environments for development &amp; in-sprint testing</a:t>
                      </a:r>
                    </a:p>
                    <a:p>
                      <a:pPr marL="120650" indent="-60325"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20650" indent="-60325"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20650" indent="-60325"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txBody>
                  <a:tcPr marL="27432" marR="27432" marT="91440" marB="91440">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Existing System API availability – SAP CRM, Mobile Server</a:t>
                      </a:r>
                    </a:p>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Availability of Source Data - SAP CRM, Mobile Server</a:t>
                      </a:r>
                    </a:p>
                    <a:p>
                      <a:pPr marL="63500" marR="0" lvl="0" indent="-63500" algn="l" defTabSz="914400" rtl="0" eaLnBrk="1" fontAlgn="auto" latinLnBrk="0" hangingPunct="1">
                        <a:lnSpc>
                          <a:spcPts val="740"/>
                        </a:lnSpc>
                        <a:spcBef>
                          <a:spcPts val="0"/>
                        </a:spcBef>
                        <a:spcAft>
                          <a:spcPts val="30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environments for development &amp; in-sprint testing</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environments for development &amp; in-sprint testing</a:t>
                      </a: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marR="0" lvl="0" indent="-63500" algn="l" defTabSz="914400" rtl="0" eaLnBrk="1" fontAlgn="auto" latinLnBrk="0" hangingPunct="1">
                        <a:lnSpc>
                          <a:spcPts val="740"/>
                        </a:lnSpc>
                        <a:spcBef>
                          <a:spcPts val="0"/>
                        </a:spcBef>
                        <a:spcAft>
                          <a:spcPts val="30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Wonder Woman and CI Real Time service contract</a:t>
                      </a:r>
                    </a:p>
                    <a:p>
                      <a:pPr marL="63500" marR="0" lvl="0" indent="-63500" algn="l" defTabSz="914400" rtl="0" eaLnBrk="1" fontAlgn="auto" latinLnBrk="0" hangingPunct="1">
                        <a:lnSpc>
                          <a:spcPts val="740"/>
                        </a:lnSpc>
                        <a:spcBef>
                          <a:spcPts val="0"/>
                        </a:spcBef>
                        <a:spcAft>
                          <a:spcPts val="30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environments for development &amp; in-sprint testing</a:t>
                      </a:r>
                    </a:p>
                    <a:p>
                      <a:pPr marL="63500" indent="-63500" algn="l" defTabSz="914400" rtl="0" eaLnBrk="1" latinLnBrk="0" hangingPunct="1">
                        <a:lnSpc>
                          <a:spcPts val="740"/>
                        </a:lnSpc>
                        <a:spcAft>
                          <a:spcPts val="300"/>
                        </a:spcAft>
                        <a:buFont typeface="Arial" panose="020B0604020202020204" pitchFamily="34" charset="0"/>
                        <a:buChar char="•"/>
                        <a:tabLst/>
                      </a:pPr>
                      <a:endParaRPr lang="en-US" sz="700" kern="1200" dirty="0">
                        <a:solidFill>
                          <a:schemeClr val="dk1"/>
                        </a:solidFill>
                        <a:latin typeface="Arial" panose="020B0604020202020204" pitchFamily="34" charset="0"/>
                        <a:ea typeface="+mn-ea"/>
                        <a:cs typeface="Arial" panose="020B0604020202020204" pitchFamily="34" charset="0"/>
                      </a:endParaRP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3500" indent="-63500" algn="l" defTabSz="914400" rtl="0" eaLnBrk="1" latinLnBrk="0" hangingPunct="1">
                        <a:lnSpc>
                          <a:spcPts val="740"/>
                        </a:lnSpc>
                        <a:spcAft>
                          <a:spcPts val="300"/>
                        </a:spcAft>
                        <a:buFont typeface="Arial" panose="020B0604020202020204" pitchFamily="34" charset="0"/>
                        <a:buChar char="•"/>
                        <a:tabLst/>
                      </a:pPr>
                      <a:r>
                        <a:rPr lang="en-US" sz="700" kern="1200" dirty="0">
                          <a:solidFill>
                            <a:schemeClr val="dk1"/>
                          </a:solidFill>
                          <a:latin typeface="Arial" panose="020B0604020202020204" pitchFamily="34" charset="0"/>
                          <a:ea typeface="+mn-ea"/>
                          <a:cs typeface="Arial" panose="020B0604020202020204" pitchFamily="34" charset="0"/>
                        </a:rPr>
                        <a:t>Coordinate with upstream and downstream systems for User Acceptance Test flows &amp; Sign Off</a:t>
                      </a:r>
                    </a:p>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testing environment</a:t>
                      </a: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tc>
                  <a:txBody>
                    <a:bodyPr/>
                    <a:lstStyle/>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Cut Over Plan Signoff</a:t>
                      </a:r>
                    </a:p>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r>
                        <a:rPr lang="en-US" sz="700" kern="1200" dirty="0">
                          <a:solidFill>
                            <a:schemeClr val="dk1"/>
                          </a:solidFill>
                          <a:latin typeface="Arial" panose="020B0604020202020204" pitchFamily="34" charset="0"/>
                          <a:ea typeface="+mn-ea"/>
                          <a:cs typeface="Arial" panose="020B0604020202020204" pitchFamily="34" charset="0"/>
                        </a:rPr>
                        <a:t>Availability of Production Environment, Source System readiness</a:t>
                      </a:r>
                    </a:p>
                    <a:p>
                      <a:pPr marL="60325" marR="0" lvl="0" indent="-60325" algn="l" defTabSz="685783" rtl="0" eaLnBrk="1" fontAlgn="auto" latinLnBrk="0" hangingPunct="1">
                        <a:lnSpc>
                          <a:spcPct val="100000"/>
                        </a:lnSpc>
                        <a:spcBef>
                          <a:spcPts val="0"/>
                        </a:spcBef>
                        <a:spcAft>
                          <a:spcPts val="150"/>
                        </a:spcAft>
                        <a:buClrTx/>
                        <a:buSzTx/>
                        <a:buFont typeface="Arial" panose="020B0604020202020204" pitchFamily="34" charset="0"/>
                        <a:buChar char="•"/>
                        <a:tabLst/>
                        <a:defRPr/>
                      </a:pPr>
                      <a:endParaRPr lang="en-US" sz="700" kern="1200" dirty="0">
                        <a:solidFill>
                          <a:schemeClr val="dk1"/>
                        </a:solidFill>
                        <a:latin typeface="Arial" panose="020B0604020202020204" pitchFamily="34" charset="0"/>
                        <a:ea typeface="+mn-ea"/>
                        <a:cs typeface="Arial" panose="020B0604020202020204" pitchFamily="34" charset="0"/>
                      </a:endParaRPr>
                    </a:p>
                    <a:p>
                      <a:pPr marL="137160" indent="-137160">
                        <a:spcAft>
                          <a:spcPts val="150"/>
                        </a:spcAft>
                        <a:buAutoNum type="arabicPeriod"/>
                      </a:pPr>
                      <a:endParaRPr lang="en-US" sz="700" dirty="0">
                        <a:solidFill>
                          <a:srgbClr val="7F7F7F"/>
                        </a:solidFill>
                        <a:latin typeface="Arial" panose="020B0604020202020204" pitchFamily="34" charset="0"/>
                        <a:cs typeface="Arial" panose="020B0604020202020204" pitchFamily="34" charset="0"/>
                      </a:endParaRPr>
                    </a:p>
                  </a:txBody>
                  <a:tcPr marT="100584" marB="100584">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noFill/>
                      <a:prstDash val="dot"/>
                      <a:round/>
                      <a:headEnd type="none" w="med" len="med"/>
                      <a:tailEnd type="none" w="med" len="med"/>
                    </a:lnT>
                    <a:lnB w="12700" cap="flat" cmpd="sng" algn="ctr">
                      <a:noFill/>
                      <a:prstDash val="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724653"/>
                  </a:ext>
                </a:extLst>
              </a:tr>
            </a:tbl>
          </a:graphicData>
        </a:graphic>
      </p:graphicFrame>
      <p:sp>
        <p:nvSpPr>
          <p:cNvPr id="21" name="TextBox 20">
            <a:extLst>
              <a:ext uri="{FF2B5EF4-FFF2-40B4-BE49-F238E27FC236}">
                <a16:creationId xmlns:a16="http://schemas.microsoft.com/office/drawing/2014/main" id="{A71F9D72-4DA2-F54D-836A-48A168CAE9D4}"/>
              </a:ext>
            </a:extLst>
          </p:cNvPr>
          <p:cNvSpPr txBox="1"/>
          <p:nvPr/>
        </p:nvSpPr>
        <p:spPr bwMode="auto">
          <a:xfrm rot="16200000">
            <a:off x="-250204" y="2321641"/>
            <a:ext cx="1222433" cy="227755"/>
          </a:xfrm>
          <a:prstGeom prst="rect">
            <a:avLst/>
          </a:prstGeom>
          <a:noFill/>
          <a:ln w="6350">
            <a:noFill/>
            <a:miter lim="800000"/>
            <a:headEnd/>
            <a:tailEnd/>
          </a:ln>
        </p:spPr>
        <p:txBody>
          <a:bodyPr wrap="square" bIns="27432" rtlCol="0" anchor="ctr">
            <a:prstTxWarp prst="textNoShape">
              <a:avLst/>
            </a:prstTxWarp>
            <a:spAutoFit/>
          </a:bodyPr>
          <a:lstStyle/>
          <a:p>
            <a:pPr eaLnBrk="0" hangingPunct="0"/>
            <a:r>
              <a:rPr lang="en-US" sz="1000" b="1" spc="100" dirty="0">
                <a:solidFill>
                  <a:schemeClr val="accent3"/>
                </a:solidFill>
                <a:latin typeface="Arial" panose="020B0604020202020204" pitchFamily="34" charset="0"/>
                <a:ea typeface="Avenir Next" charset="0"/>
                <a:cs typeface="Arial" panose="020B0604020202020204" pitchFamily="34" charset="0"/>
              </a:rPr>
              <a:t>//</a:t>
            </a:r>
            <a:r>
              <a:rPr lang="en-US" sz="1000" b="1" spc="100" dirty="0">
                <a:solidFill>
                  <a:schemeClr val="accent2"/>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ACTIVITIES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sp>
        <p:nvSpPr>
          <p:cNvPr id="22" name="TextBox 21">
            <a:extLst>
              <a:ext uri="{FF2B5EF4-FFF2-40B4-BE49-F238E27FC236}">
                <a16:creationId xmlns:a16="http://schemas.microsoft.com/office/drawing/2014/main" id="{90E4D406-FE53-6246-8E9F-7EED51A6FA26}"/>
              </a:ext>
            </a:extLst>
          </p:cNvPr>
          <p:cNvSpPr txBox="1"/>
          <p:nvPr/>
        </p:nvSpPr>
        <p:spPr bwMode="auto">
          <a:xfrm rot="16200000">
            <a:off x="-394767" y="3997250"/>
            <a:ext cx="1529747" cy="227755"/>
          </a:xfrm>
          <a:prstGeom prst="rect">
            <a:avLst/>
          </a:prstGeom>
          <a:noFill/>
          <a:ln w="6350">
            <a:noFill/>
            <a:miter lim="800000"/>
            <a:headEnd/>
            <a:tailEnd/>
          </a:ln>
        </p:spPr>
        <p:txBody>
          <a:bodyPr wrap="square" bIns="27432" rtlCol="0" anchor="ctr">
            <a:prstTxWarp prst="textNoShape">
              <a:avLst/>
            </a:prstTxWarp>
            <a:spAutoFit/>
          </a:bodyPr>
          <a:lstStyle/>
          <a:p>
            <a:pPr eaLnBrk="0" hangingPunct="0"/>
            <a:r>
              <a:rPr lang="en-US" sz="1000" b="1" spc="100" dirty="0">
                <a:solidFill>
                  <a:schemeClr val="accent3"/>
                </a:solidFill>
                <a:latin typeface="Arial" panose="020B0604020202020204" pitchFamily="34" charset="0"/>
                <a:ea typeface="Avenir Next" charset="0"/>
                <a:cs typeface="Arial" panose="020B0604020202020204" pitchFamily="34" charset="0"/>
              </a:rPr>
              <a:t>//</a:t>
            </a:r>
            <a:r>
              <a:rPr lang="en-US" sz="1000" b="1" spc="100" dirty="0">
                <a:solidFill>
                  <a:schemeClr val="accent2"/>
                </a:solidFill>
                <a:latin typeface="Arial" panose="020B0604020202020204" pitchFamily="34" charset="0"/>
                <a:ea typeface="Avenir Next" charset="0"/>
                <a:cs typeface="Arial" panose="020B0604020202020204" pitchFamily="34" charset="0"/>
              </a:rPr>
              <a:t> </a:t>
            </a:r>
            <a:r>
              <a:rPr lang="en-US" sz="1000" b="1" spc="100" dirty="0">
                <a:solidFill>
                  <a:srgbClr val="000000"/>
                </a:solidFill>
                <a:latin typeface="Arial" panose="020B0604020202020204" pitchFamily="34" charset="0"/>
                <a:ea typeface="Avenir Next" charset="0"/>
                <a:cs typeface="Arial" panose="020B0604020202020204" pitchFamily="34" charset="0"/>
              </a:rPr>
              <a:t>DEPENDENCIES</a:t>
            </a:r>
            <a:endParaRPr lang="en-US" sz="1200" b="1" spc="100" dirty="0">
              <a:solidFill>
                <a:srgbClr val="000000"/>
              </a:solidFill>
              <a:latin typeface="Arial" panose="020B0604020202020204" pitchFamily="34" charset="0"/>
              <a:ea typeface="Avenir Next" charset="0"/>
              <a:cs typeface="Arial" panose="020B0604020202020204" pitchFamily="34" charset="0"/>
            </a:endParaRPr>
          </a:p>
        </p:txBody>
      </p:sp>
      <p:grpSp>
        <p:nvGrpSpPr>
          <p:cNvPr id="23" name="Group 22">
            <a:extLst>
              <a:ext uri="{FF2B5EF4-FFF2-40B4-BE49-F238E27FC236}">
                <a16:creationId xmlns:a16="http://schemas.microsoft.com/office/drawing/2014/main" id="{D5ECBA29-B502-CE40-B122-05C994CA753F}"/>
              </a:ext>
            </a:extLst>
          </p:cNvPr>
          <p:cNvGrpSpPr/>
          <p:nvPr/>
        </p:nvGrpSpPr>
        <p:grpSpPr>
          <a:xfrm>
            <a:off x="703587" y="3209284"/>
            <a:ext cx="8332317" cy="86794"/>
            <a:chOff x="703587" y="3520466"/>
            <a:chExt cx="8332317" cy="86794"/>
          </a:xfrm>
          <a:solidFill>
            <a:schemeClr val="accent3"/>
          </a:solidFill>
        </p:grpSpPr>
        <p:grpSp>
          <p:nvGrpSpPr>
            <p:cNvPr id="24" name="Group 23">
              <a:extLst>
                <a:ext uri="{FF2B5EF4-FFF2-40B4-BE49-F238E27FC236}">
                  <a16:creationId xmlns:a16="http://schemas.microsoft.com/office/drawing/2014/main" id="{BB593093-BC88-2944-8526-C21E555E6724}"/>
                </a:ext>
              </a:extLst>
            </p:cNvPr>
            <p:cNvGrpSpPr/>
            <p:nvPr/>
          </p:nvGrpSpPr>
          <p:grpSpPr>
            <a:xfrm>
              <a:off x="703587" y="3523295"/>
              <a:ext cx="4619885" cy="83965"/>
              <a:chOff x="1133353" y="3042795"/>
              <a:chExt cx="4619885" cy="83965"/>
            </a:xfrm>
            <a:grpFill/>
          </p:grpSpPr>
          <p:cxnSp>
            <p:nvCxnSpPr>
              <p:cNvPr id="38" name="Straight Connector 37">
                <a:extLst>
                  <a:ext uri="{FF2B5EF4-FFF2-40B4-BE49-F238E27FC236}">
                    <a16:creationId xmlns:a16="http://schemas.microsoft.com/office/drawing/2014/main" id="{BAF0DBD4-CFCE-5A49-9E95-8A52A1291D11}"/>
                  </a:ext>
                </a:extLst>
              </p:cNvPr>
              <p:cNvCxnSpPr/>
              <p:nvPr/>
            </p:nvCxnSpPr>
            <p:spPr>
              <a:xfrm>
                <a:off x="4574159" y="3088708"/>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sp>
            <p:nvSpPr>
              <p:cNvPr id="39" name="Isosceles Triangle 81">
                <a:extLst>
                  <a:ext uri="{FF2B5EF4-FFF2-40B4-BE49-F238E27FC236}">
                    <a16:creationId xmlns:a16="http://schemas.microsoft.com/office/drawing/2014/main" id="{72104832-E03F-7741-B908-A58A79F1F123}"/>
                  </a:ext>
                </a:extLst>
              </p:cNvPr>
              <p:cNvSpPr/>
              <p:nvPr/>
            </p:nvSpPr>
            <p:spPr>
              <a:xfrm rot="5400000">
                <a:off x="2023037" y="3048371"/>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Isosceles Triangle 82">
                <a:extLst>
                  <a:ext uri="{FF2B5EF4-FFF2-40B4-BE49-F238E27FC236}">
                    <a16:creationId xmlns:a16="http://schemas.microsoft.com/office/drawing/2014/main" id="{B04EDB7E-5D51-8945-B436-2FE09A773239}"/>
                  </a:ext>
                </a:extLst>
              </p:cNvPr>
              <p:cNvSpPr/>
              <p:nvPr/>
            </p:nvSpPr>
            <p:spPr>
              <a:xfrm rot="5400000">
                <a:off x="3192206" y="3048372"/>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Isosceles Triangle 82">
                <a:extLst>
                  <a:ext uri="{FF2B5EF4-FFF2-40B4-BE49-F238E27FC236}">
                    <a16:creationId xmlns:a16="http://schemas.microsoft.com/office/drawing/2014/main" id="{DD4ECC66-558D-5346-9126-1FE60F22CB3C}"/>
                  </a:ext>
                </a:extLst>
              </p:cNvPr>
              <p:cNvSpPr/>
              <p:nvPr/>
            </p:nvSpPr>
            <p:spPr>
              <a:xfrm rot="5400000">
                <a:off x="5677957" y="3051478"/>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42" name="Straight Connector 41">
                <a:extLst>
                  <a:ext uri="{FF2B5EF4-FFF2-40B4-BE49-F238E27FC236}">
                    <a16:creationId xmlns:a16="http://schemas.microsoft.com/office/drawing/2014/main" id="{CDE6E899-87D6-9D41-AFBF-8A6A3213A09C}"/>
                  </a:ext>
                </a:extLst>
              </p:cNvPr>
              <p:cNvCxnSpPr/>
              <p:nvPr/>
            </p:nvCxnSpPr>
            <p:spPr>
              <a:xfrm>
                <a:off x="3298352" y="3086730"/>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589DAB8-F639-014F-9179-2B36220AA47C}"/>
                  </a:ext>
                </a:extLst>
              </p:cNvPr>
              <p:cNvCxnSpPr/>
              <p:nvPr/>
            </p:nvCxnSpPr>
            <p:spPr>
              <a:xfrm>
                <a:off x="2188410" y="3084751"/>
                <a:ext cx="100584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5B62153-F033-094B-934D-D78D81F7B111}"/>
                  </a:ext>
                </a:extLst>
              </p:cNvPr>
              <p:cNvCxnSpPr/>
              <p:nvPr/>
            </p:nvCxnSpPr>
            <p:spPr>
              <a:xfrm>
                <a:off x="1133353" y="3082772"/>
                <a:ext cx="82296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grpSp>
        <p:sp>
          <p:nvSpPr>
            <p:cNvPr id="31" name="Isosceles Triangle 82">
              <a:extLst>
                <a:ext uri="{FF2B5EF4-FFF2-40B4-BE49-F238E27FC236}">
                  <a16:creationId xmlns:a16="http://schemas.microsoft.com/office/drawing/2014/main" id="{DA6C5C5C-6961-FE47-97CC-F9DD435C9F93}"/>
                </a:ext>
              </a:extLst>
            </p:cNvPr>
            <p:cNvSpPr/>
            <p:nvPr/>
          </p:nvSpPr>
          <p:spPr>
            <a:xfrm rot="5400000">
              <a:off x="4008671" y="3531978"/>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32" name="Straight Connector 31">
              <a:extLst>
                <a:ext uri="{FF2B5EF4-FFF2-40B4-BE49-F238E27FC236}">
                  <a16:creationId xmlns:a16="http://schemas.microsoft.com/office/drawing/2014/main" id="{E996B28A-923B-E640-B2EB-2E7A715D58A0}"/>
                </a:ext>
              </a:extLst>
            </p:cNvPr>
            <p:cNvCxnSpPr/>
            <p:nvPr/>
          </p:nvCxnSpPr>
          <p:spPr>
            <a:xfrm>
              <a:off x="5396007" y="3566101"/>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sp>
          <p:nvSpPr>
            <p:cNvPr id="33" name="Isosceles Triangle 82">
              <a:extLst>
                <a:ext uri="{FF2B5EF4-FFF2-40B4-BE49-F238E27FC236}">
                  <a16:creationId xmlns:a16="http://schemas.microsoft.com/office/drawing/2014/main" id="{3C26D827-540A-7746-8B73-80D7B0739F25}"/>
                </a:ext>
              </a:extLst>
            </p:cNvPr>
            <p:cNvSpPr/>
            <p:nvPr/>
          </p:nvSpPr>
          <p:spPr>
            <a:xfrm rot="5400000">
              <a:off x="6499805" y="3528871"/>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34" name="Straight Connector 33">
              <a:extLst>
                <a:ext uri="{FF2B5EF4-FFF2-40B4-BE49-F238E27FC236}">
                  <a16:creationId xmlns:a16="http://schemas.microsoft.com/office/drawing/2014/main" id="{CEB80BD9-DA74-194F-9E22-CAED25987193}"/>
                </a:ext>
              </a:extLst>
            </p:cNvPr>
            <p:cNvCxnSpPr/>
            <p:nvPr/>
          </p:nvCxnSpPr>
          <p:spPr>
            <a:xfrm>
              <a:off x="6625478" y="3566100"/>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sp>
          <p:nvSpPr>
            <p:cNvPr id="35" name="Isosceles Triangle 82">
              <a:extLst>
                <a:ext uri="{FF2B5EF4-FFF2-40B4-BE49-F238E27FC236}">
                  <a16:creationId xmlns:a16="http://schemas.microsoft.com/office/drawing/2014/main" id="{D4F96048-34FA-E941-9063-EB4EF68E06B0}"/>
                </a:ext>
              </a:extLst>
            </p:cNvPr>
            <p:cNvSpPr/>
            <p:nvPr/>
          </p:nvSpPr>
          <p:spPr>
            <a:xfrm rot="5400000">
              <a:off x="7729276" y="3528870"/>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36" name="Straight Connector 35">
              <a:extLst>
                <a:ext uri="{FF2B5EF4-FFF2-40B4-BE49-F238E27FC236}">
                  <a16:creationId xmlns:a16="http://schemas.microsoft.com/office/drawing/2014/main" id="{25E19E03-F7E7-D44D-A3AE-CF0D709B7ADF}"/>
                </a:ext>
              </a:extLst>
            </p:cNvPr>
            <p:cNvCxnSpPr/>
            <p:nvPr/>
          </p:nvCxnSpPr>
          <p:spPr>
            <a:xfrm>
              <a:off x="7856825" y="3563272"/>
              <a:ext cx="1097280" cy="0"/>
            </a:xfrm>
            <a:prstGeom prst="line">
              <a:avLst/>
            </a:prstGeom>
            <a:grpFill/>
            <a:ln w="9525" cmpd="sng">
              <a:solidFill>
                <a:schemeClr val="accent3"/>
              </a:solidFill>
              <a:prstDash val="dot"/>
            </a:ln>
            <a:effectLst/>
          </p:spPr>
          <p:style>
            <a:lnRef idx="2">
              <a:schemeClr val="accent1"/>
            </a:lnRef>
            <a:fillRef idx="0">
              <a:schemeClr val="accent1"/>
            </a:fillRef>
            <a:effectRef idx="1">
              <a:schemeClr val="accent1"/>
            </a:effectRef>
            <a:fontRef idx="minor">
              <a:schemeClr val="tx1"/>
            </a:fontRef>
          </p:style>
        </p:cxnSp>
        <p:sp>
          <p:nvSpPr>
            <p:cNvPr id="37" name="Isosceles Triangle 82">
              <a:extLst>
                <a:ext uri="{FF2B5EF4-FFF2-40B4-BE49-F238E27FC236}">
                  <a16:creationId xmlns:a16="http://schemas.microsoft.com/office/drawing/2014/main" id="{34D012E7-1AEA-7B4D-B596-CFB75F97DAC2}"/>
                </a:ext>
              </a:extLst>
            </p:cNvPr>
            <p:cNvSpPr/>
            <p:nvPr/>
          </p:nvSpPr>
          <p:spPr>
            <a:xfrm rot="5400000">
              <a:off x="8960623" y="3526042"/>
              <a:ext cx="80858" cy="69705"/>
            </a:xfrm>
            <a:prstGeom prst="triangle">
              <a:avLst/>
            </a:prstGeom>
            <a:grp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45" name="Rectangle 44">
            <a:extLst>
              <a:ext uri="{FF2B5EF4-FFF2-40B4-BE49-F238E27FC236}">
                <a16:creationId xmlns:a16="http://schemas.microsoft.com/office/drawing/2014/main" id="{C251CD87-F3B8-3041-9516-156DE6A18152}"/>
              </a:ext>
            </a:extLst>
          </p:cNvPr>
          <p:cNvSpPr/>
          <p:nvPr/>
        </p:nvSpPr>
        <p:spPr>
          <a:xfrm>
            <a:off x="594160" y="823148"/>
            <a:ext cx="930063" cy="286232"/>
          </a:xfrm>
          <a:prstGeom prst="rect">
            <a:avLst/>
          </a:prstGeom>
        </p:spPr>
        <p:txBody>
          <a:bodyPr wrap="none">
            <a:spAutoFit/>
          </a:bodyPr>
          <a:lstStyle/>
          <a:p>
            <a:pPr defTabSz="457200">
              <a:lnSpc>
                <a:spcPct val="90000"/>
              </a:lnSpc>
              <a:spcAft>
                <a:spcPts val="300"/>
              </a:spcAft>
              <a:defRPr/>
            </a:pPr>
            <a:r>
              <a:rPr lang="en-US" sz="1400" b="1" dirty="0">
                <a:latin typeface="Arial" panose="020B0604020202020204" pitchFamily="34" charset="0"/>
                <a:cs typeface="Arial" panose="020B0604020202020204" pitchFamily="34" charset="0"/>
              </a:rPr>
              <a:t>Onboard</a:t>
            </a:r>
          </a:p>
        </p:txBody>
      </p:sp>
      <p:sp>
        <p:nvSpPr>
          <p:cNvPr id="46" name="Rectangle 45">
            <a:extLst>
              <a:ext uri="{FF2B5EF4-FFF2-40B4-BE49-F238E27FC236}">
                <a16:creationId xmlns:a16="http://schemas.microsoft.com/office/drawing/2014/main" id="{48A58162-7D83-8B47-AE9F-579AB2A84E90}"/>
              </a:ext>
            </a:extLst>
          </p:cNvPr>
          <p:cNvSpPr/>
          <p:nvPr/>
        </p:nvSpPr>
        <p:spPr>
          <a:xfrm>
            <a:off x="3357851" y="823148"/>
            <a:ext cx="1130438" cy="286232"/>
          </a:xfrm>
          <a:prstGeom prst="rect">
            <a:avLst/>
          </a:prstGeom>
          <a:solidFill>
            <a:schemeClr val="bg1"/>
          </a:solidFill>
        </p:spPr>
        <p:txBody>
          <a:bodyPr wrap="none">
            <a:spAutoFit/>
          </a:bodyPr>
          <a:lstStyle/>
          <a:p>
            <a:pPr defTabSz="457200">
              <a:lnSpc>
                <a:spcPct val="90000"/>
              </a:lnSpc>
              <a:spcAft>
                <a:spcPts val="300"/>
              </a:spcAft>
              <a:defRPr/>
            </a:pPr>
            <a:r>
              <a:rPr lang="en-US" sz="1400" b="1" dirty="0">
                <a:latin typeface="Arial" panose="020B0604020202020204" pitchFamily="34" charset="0"/>
                <a:cs typeface="Arial" panose="020B0604020202020204" pitchFamily="34" charset="0"/>
              </a:rPr>
              <a:t>Build &amp; QA</a:t>
            </a:r>
          </a:p>
        </p:txBody>
      </p:sp>
      <p:sp>
        <p:nvSpPr>
          <p:cNvPr id="47" name="Rectangle 46">
            <a:extLst>
              <a:ext uri="{FF2B5EF4-FFF2-40B4-BE49-F238E27FC236}">
                <a16:creationId xmlns:a16="http://schemas.microsoft.com/office/drawing/2014/main" id="{6CEFCA38-936D-1A49-A55A-5A1F31C5DDD8}"/>
              </a:ext>
            </a:extLst>
          </p:cNvPr>
          <p:cNvSpPr/>
          <p:nvPr/>
        </p:nvSpPr>
        <p:spPr>
          <a:xfrm>
            <a:off x="6528009" y="823148"/>
            <a:ext cx="1069524" cy="286232"/>
          </a:xfrm>
          <a:prstGeom prst="rect">
            <a:avLst/>
          </a:prstGeom>
        </p:spPr>
        <p:txBody>
          <a:bodyPr wrap="none">
            <a:spAutoFit/>
          </a:bodyPr>
          <a:lstStyle/>
          <a:p>
            <a:pPr defTabSz="457200">
              <a:lnSpc>
                <a:spcPct val="90000"/>
              </a:lnSpc>
              <a:spcAft>
                <a:spcPts val="300"/>
              </a:spcAft>
              <a:defRPr/>
            </a:pPr>
            <a:r>
              <a:rPr lang="en-US" sz="1400" b="1" dirty="0">
                <a:latin typeface="Arial" panose="020B0604020202020204" pitchFamily="34" charset="0"/>
                <a:cs typeface="Arial" panose="020B0604020202020204" pitchFamily="34" charset="0"/>
              </a:rPr>
              <a:t>Hardening</a:t>
            </a:r>
          </a:p>
        </p:txBody>
      </p:sp>
      <p:sp>
        <p:nvSpPr>
          <p:cNvPr id="48" name="Rectangle 47">
            <a:extLst>
              <a:ext uri="{FF2B5EF4-FFF2-40B4-BE49-F238E27FC236}">
                <a16:creationId xmlns:a16="http://schemas.microsoft.com/office/drawing/2014/main" id="{E5709721-0CB0-D146-B6DD-27E80DF16C24}"/>
              </a:ext>
            </a:extLst>
          </p:cNvPr>
          <p:cNvSpPr/>
          <p:nvPr/>
        </p:nvSpPr>
        <p:spPr>
          <a:xfrm>
            <a:off x="7751952" y="826443"/>
            <a:ext cx="840295" cy="286232"/>
          </a:xfrm>
          <a:prstGeom prst="rect">
            <a:avLst/>
          </a:prstGeom>
        </p:spPr>
        <p:txBody>
          <a:bodyPr wrap="none">
            <a:spAutoFit/>
          </a:bodyPr>
          <a:lstStyle/>
          <a:p>
            <a:pPr defTabSz="457200">
              <a:lnSpc>
                <a:spcPct val="90000"/>
              </a:lnSpc>
              <a:spcAft>
                <a:spcPts val="300"/>
              </a:spcAft>
              <a:defRPr/>
            </a:pPr>
            <a:r>
              <a:rPr lang="en-US" sz="1400" b="1" dirty="0">
                <a:latin typeface="Arial" panose="020B0604020202020204" pitchFamily="34" charset="0"/>
                <a:cs typeface="Arial" panose="020B0604020202020204" pitchFamily="34" charset="0"/>
              </a:rPr>
              <a:t>Go Live</a:t>
            </a:r>
          </a:p>
        </p:txBody>
      </p:sp>
      <p:cxnSp>
        <p:nvCxnSpPr>
          <p:cNvPr id="49" name="Straight Connector 48">
            <a:extLst>
              <a:ext uri="{FF2B5EF4-FFF2-40B4-BE49-F238E27FC236}">
                <a16:creationId xmlns:a16="http://schemas.microsoft.com/office/drawing/2014/main" id="{086CADC8-4CB3-0E4A-8261-185969E3F9D2}"/>
              </a:ext>
            </a:extLst>
          </p:cNvPr>
          <p:cNvCxnSpPr>
            <a:cxnSpLocks/>
          </p:cNvCxnSpPr>
          <p:nvPr/>
        </p:nvCxnSpPr>
        <p:spPr>
          <a:xfrm>
            <a:off x="1438974" y="960678"/>
            <a:ext cx="229579" cy="0"/>
          </a:xfrm>
          <a:prstGeom prst="line">
            <a:avLst/>
          </a:prstGeom>
          <a:ln w="9525" cmpd="sng">
            <a:solidFill>
              <a:schemeClr val="bg1">
                <a:lumMod val="6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5DCA2F7-75AE-1A4C-A705-D2115EDDD4FB}"/>
              </a:ext>
            </a:extLst>
          </p:cNvPr>
          <p:cNvCxnSpPr>
            <a:cxnSpLocks/>
          </p:cNvCxnSpPr>
          <p:nvPr/>
        </p:nvCxnSpPr>
        <p:spPr>
          <a:xfrm>
            <a:off x="7505273" y="974273"/>
            <a:ext cx="229579" cy="0"/>
          </a:xfrm>
          <a:prstGeom prst="line">
            <a:avLst/>
          </a:prstGeom>
          <a:ln w="9525" cmpd="sng">
            <a:solidFill>
              <a:schemeClr val="bg1">
                <a:lumMod val="6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3A42207-84C0-7F4B-8B71-26EC254168D9}"/>
              </a:ext>
            </a:extLst>
          </p:cNvPr>
          <p:cNvCxnSpPr>
            <a:cxnSpLocks/>
          </p:cNvCxnSpPr>
          <p:nvPr/>
        </p:nvCxnSpPr>
        <p:spPr>
          <a:xfrm>
            <a:off x="8565232" y="969559"/>
            <a:ext cx="229579" cy="0"/>
          </a:xfrm>
          <a:prstGeom prst="line">
            <a:avLst/>
          </a:prstGeom>
          <a:ln w="9525" cmpd="sng">
            <a:solidFill>
              <a:schemeClr val="bg1">
                <a:lumMod val="6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686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2" dirty="0">
                <a:solidFill>
                  <a:srgbClr val="000000"/>
                </a:solidFill>
                <a:latin typeface="+mj-lt"/>
              </a:rPr>
              <a:t>Timeline view of Wonder Woman track</a:t>
            </a:r>
            <a:endParaRPr lang="en-US" sz="2002" dirty="0">
              <a:latin typeface="+mj-lt"/>
            </a:endParaRPr>
          </a:p>
        </p:txBody>
      </p:sp>
      <p:graphicFrame>
        <p:nvGraphicFramePr>
          <p:cNvPr id="22" name="Table 21"/>
          <p:cNvGraphicFramePr>
            <a:graphicFrameLocks noGrp="1"/>
          </p:cNvGraphicFramePr>
          <p:nvPr>
            <p:extLst>
              <p:ext uri="{D42A27DB-BD31-4B8C-83A1-F6EECF244321}">
                <p14:modId xmlns:p14="http://schemas.microsoft.com/office/powerpoint/2010/main" val="2919619261"/>
              </p:ext>
            </p:extLst>
          </p:nvPr>
        </p:nvGraphicFramePr>
        <p:xfrm>
          <a:off x="336809" y="1246451"/>
          <a:ext cx="8489140" cy="466677"/>
        </p:xfrm>
        <a:graphic>
          <a:graphicData uri="http://schemas.openxmlformats.org/drawingml/2006/table">
            <a:tbl>
              <a:tblPr firstRow="1" bandRow="1">
                <a:tableStyleId>{5C22544A-7EE6-4342-B048-85BDC9FD1C3A}</a:tableStyleId>
              </a:tblPr>
              <a:tblGrid>
                <a:gridCol w="385870">
                  <a:extLst>
                    <a:ext uri="{9D8B030D-6E8A-4147-A177-3AD203B41FA5}">
                      <a16:colId xmlns:a16="http://schemas.microsoft.com/office/drawing/2014/main" val="4229697725"/>
                    </a:ext>
                  </a:extLst>
                </a:gridCol>
                <a:gridCol w="385870">
                  <a:extLst>
                    <a:ext uri="{9D8B030D-6E8A-4147-A177-3AD203B41FA5}">
                      <a16:colId xmlns:a16="http://schemas.microsoft.com/office/drawing/2014/main" val="3233127069"/>
                    </a:ext>
                  </a:extLst>
                </a:gridCol>
                <a:gridCol w="385870">
                  <a:extLst>
                    <a:ext uri="{9D8B030D-6E8A-4147-A177-3AD203B41FA5}">
                      <a16:colId xmlns:a16="http://schemas.microsoft.com/office/drawing/2014/main" val="3086080853"/>
                    </a:ext>
                  </a:extLst>
                </a:gridCol>
                <a:gridCol w="385870">
                  <a:extLst>
                    <a:ext uri="{9D8B030D-6E8A-4147-A177-3AD203B41FA5}">
                      <a16:colId xmlns:a16="http://schemas.microsoft.com/office/drawing/2014/main" val="2418021418"/>
                    </a:ext>
                  </a:extLst>
                </a:gridCol>
                <a:gridCol w="385870">
                  <a:extLst>
                    <a:ext uri="{9D8B030D-6E8A-4147-A177-3AD203B41FA5}">
                      <a16:colId xmlns:a16="http://schemas.microsoft.com/office/drawing/2014/main" val="3923723052"/>
                    </a:ext>
                  </a:extLst>
                </a:gridCol>
                <a:gridCol w="385870">
                  <a:extLst>
                    <a:ext uri="{9D8B030D-6E8A-4147-A177-3AD203B41FA5}">
                      <a16:colId xmlns:a16="http://schemas.microsoft.com/office/drawing/2014/main" val="4027485890"/>
                    </a:ext>
                  </a:extLst>
                </a:gridCol>
                <a:gridCol w="385870">
                  <a:extLst>
                    <a:ext uri="{9D8B030D-6E8A-4147-A177-3AD203B41FA5}">
                      <a16:colId xmlns:a16="http://schemas.microsoft.com/office/drawing/2014/main" val="856814367"/>
                    </a:ext>
                  </a:extLst>
                </a:gridCol>
                <a:gridCol w="385870">
                  <a:extLst>
                    <a:ext uri="{9D8B030D-6E8A-4147-A177-3AD203B41FA5}">
                      <a16:colId xmlns:a16="http://schemas.microsoft.com/office/drawing/2014/main" val="3633896083"/>
                    </a:ext>
                  </a:extLst>
                </a:gridCol>
                <a:gridCol w="385870">
                  <a:extLst>
                    <a:ext uri="{9D8B030D-6E8A-4147-A177-3AD203B41FA5}">
                      <a16:colId xmlns:a16="http://schemas.microsoft.com/office/drawing/2014/main" val="3664992606"/>
                    </a:ext>
                  </a:extLst>
                </a:gridCol>
                <a:gridCol w="385870">
                  <a:extLst>
                    <a:ext uri="{9D8B030D-6E8A-4147-A177-3AD203B41FA5}">
                      <a16:colId xmlns:a16="http://schemas.microsoft.com/office/drawing/2014/main" val="840624301"/>
                    </a:ext>
                  </a:extLst>
                </a:gridCol>
                <a:gridCol w="385870">
                  <a:extLst>
                    <a:ext uri="{9D8B030D-6E8A-4147-A177-3AD203B41FA5}">
                      <a16:colId xmlns:a16="http://schemas.microsoft.com/office/drawing/2014/main" val="1141850413"/>
                    </a:ext>
                  </a:extLst>
                </a:gridCol>
                <a:gridCol w="385870">
                  <a:extLst>
                    <a:ext uri="{9D8B030D-6E8A-4147-A177-3AD203B41FA5}">
                      <a16:colId xmlns:a16="http://schemas.microsoft.com/office/drawing/2014/main" val="471734940"/>
                    </a:ext>
                  </a:extLst>
                </a:gridCol>
                <a:gridCol w="385870">
                  <a:extLst>
                    <a:ext uri="{9D8B030D-6E8A-4147-A177-3AD203B41FA5}">
                      <a16:colId xmlns:a16="http://schemas.microsoft.com/office/drawing/2014/main" val="2817776469"/>
                    </a:ext>
                  </a:extLst>
                </a:gridCol>
                <a:gridCol w="385870">
                  <a:extLst>
                    <a:ext uri="{9D8B030D-6E8A-4147-A177-3AD203B41FA5}">
                      <a16:colId xmlns:a16="http://schemas.microsoft.com/office/drawing/2014/main" val="4186709924"/>
                    </a:ext>
                  </a:extLst>
                </a:gridCol>
                <a:gridCol w="385870">
                  <a:extLst>
                    <a:ext uri="{9D8B030D-6E8A-4147-A177-3AD203B41FA5}">
                      <a16:colId xmlns:a16="http://schemas.microsoft.com/office/drawing/2014/main" val="277949020"/>
                    </a:ext>
                  </a:extLst>
                </a:gridCol>
                <a:gridCol w="385870">
                  <a:extLst>
                    <a:ext uri="{9D8B030D-6E8A-4147-A177-3AD203B41FA5}">
                      <a16:colId xmlns:a16="http://schemas.microsoft.com/office/drawing/2014/main" val="4149177809"/>
                    </a:ext>
                  </a:extLst>
                </a:gridCol>
                <a:gridCol w="385870">
                  <a:extLst>
                    <a:ext uri="{9D8B030D-6E8A-4147-A177-3AD203B41FA5}">
                      <a16:colId xmlns:a16="http://schemas.microsoft.com/office/drawing/2014/main" val="3742384133"/>
                    </a:ext>
                  </a:extLst>
                </a:gridCol>
                <a:gridCol w="385870">
                  <a:extLst>
                    <a:ext uri="{9D8B030D-6E8A-4147-A177-3AD203B41FA5}">
                      <a16:colId xmlns:a16="http://schemas.microsoft.com/office/drawing/2014/main" val="2074047669"/>
                    </a:ext>
                  </a:extLst>
                </a:gridCol>
                <a:gridCol w="385870">
                  <a:extLst>
                    <a:ext uri="{9D8B030D-6E8A-4147-A177-3AD203B41FA5}">
                      <a16:colId xmlns:a16="http://schemas.microsoft.com/office/drawing/2014/main" val="4239288322"/>
                    </a:ext>
                  </a:extLst>
                </a:gridCol>
                <a:gridCol w="385870">
                  <a:extLst>
                    <a:ext uri="{9D8B030D-6E8A-4147-A177-3AD203B41FA5}">
                      <a16:colId xmlns:a16="http://schemas.microsoft.com/office/drawing/2014/main" val="2131119880"/>
                    </a:ext>
                  </a:extLst>
                </a:gridCol>
                <a:gridCol w="385870">
                  <a:extLst>
                    <a:ext uri="{9D8B030D-6E8A-4147-A177-3AD203B41FA5}">
                      <a16:colId xmlns:a16="http://schemas.microsoft.com/office/drawing/2014/main" val="140744879"/>
                    </a:ext>
                  </a:extLst>
                </a:gridCol>
                <a:gridCol w="385870">
                  <a:extLst>
                    <a:ext uri="{9D8B030D-6E8A-4147-A177-3AD203B41FA5}">
                      <a16:colId xmlns:a16="http://schemas.microsoft.com/office/drawing/2014/main" val="2249172176"/>
                    </a:ext>
                  </a:extLst>
                </a:gridCol>
              </a:tblGrid>
              <a:tr h="185299">
                <a:tc gridSpan="2">
                  <a:txBody>
                    <a:bodyPr/>
                    <a:lstStyle/>
                    <a:p>
                      <a:pPr algn="ctr"/>
                      <a:r>
                        <a:rPr lang="en-US" sz="600" dirty="0">
                          <a:solidFill>
                            <a:schemeClr val="bg1"/>
                          </a:solidFill>
                          <a:latin typeface="+mj-lt"/>
                        </a:rPr>
                        <a:t>APRIL</a:t>
                      </a:r>
                    </a:p>
                  </a:txBody>
                  <a:tcPr marL="68580" marR="68580" marT="34290" marB="34290" anchor="b">
                    <a:solidFill>
                      <a:schemeClr val="tx1"/>
                    </a:solidFill>
                  </a:tcPr>
                </a:tc>
                <a:tc hMerge="1">
                  <a:txBody>
                    <a:bodyPr/>
                    <a:lstStyle/>
                    <a:p>
                      <a:pPr algn="ctr"/>
                      <a:endParaRPr lang="en-US" sz="600" dirty="0">
                        <a:solidFill>
                          <a:schemeClr val="bg1"/>
                        </a:solidFill>
                        <a:latin typeface="+mj-lt"/>
                      </a:endParaRPr>
                    </a:p>
                  </a:txBody>
                  <a:tcPr marL="68580" marR="68580" marT="34290" marB="34290" anchor="b">
                    <a:solidFill>
                      <a:schemeClr val="tx1"/>
                    </a:solidFill>
                  </a:tcPr>
                </a:tc>
                <a:tc gridSpan="4">
                  <a:txBody>
                    <a:bodyPr/>
                    <a:lstStyle/>
                    <a:p>
                      <a:pPr algn="ctr"/>
                      <a:r>
                        <a:rPr lang="en-US" sz="600" dirty="0">
                          <a:solidFill>
                            <a:schemeClr val="bg1"/>
                          </a:solidFill>
                          <a:latin typeface="+mj-lt"/>
                        </a:rPr>
                        <a:t>MAY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JUNE</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600" dirty="0">
                          <a:solidFill>
                            <a:schemeClr val="bg1"/>
                          </a:solidFill>
                          <a:latin typeface="+mj-lt"/>
                        </a:rPr>
                        <a:t>JULY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AUG</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2">
                  <a:txBody>
                    <a:bodyPr/>
                    <a:lstStyle/>
                    <a:p>
                      <a:pPr algn="ctr"/>
                      <a:r>
                        <a:rPr lang="en-US" sz="600" dirty="0">
                          <a:solidFill>
                            <a:schemeClr val="bg1"/>
                          </a:solidFill>
                          <a:latin typeface="+mj-lt"/>
                        </a:rPr>
                        <a:t>SEP</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extLst>
                  <a:ext uri="{0D108BD9-81ED-4DB2-BD59-A6C34878D82A}">
                    <a16:rowId xmlns:a16="http://schemas.microsoft.com/office/drawing/2014/main" val="1547355224"/>
                  </a:ext>
                </a:extLst>
              </a:tr>
              <a:tr h="281378">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27</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4</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18</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25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8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15</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22</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29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6 </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13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27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24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31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14</a:t>
                      </a:r>
                    </a:p>
                  </a:txBody>
                  <a:tcPr marL="68580" marR="68580" marT="34290" marB="34290" anchor="ctr">
                    <a:solidFill>
                      <a:schemeClr val="bg2">
                        <a:lumMod val="20000"/>
                        <a:lumOff val="80000"/>
                      </a:schemeClr>
                    </a:solidFill>
                  </a:tcPr>
                </a:tc>
                <a:extLst>
                  <a:ext uri="{0D108BD9-81ED-4DB2-BD59-A6C34878D82A}">
                    <a16:rowId xmlns:a16="http://schemas.microsoft.com/office/drawing/2014/main" val="3753951477"/>
                  </a:ext>
                </a:extLst>
              </a:tr>
            </a:tbl>
          </a:graphicData>
        </a:graphic>
      </p:graphicFrame>
      <p:graphicFrame>
        <p:nvGraphicFramePr>
          <p:cNvPr id="9" name="Table 8">
            <a:extLst>
              <a:ext uri="{FF2B5EF4-FFF2-40B4-BE49-F238E27FC236}">
                <a16:creationId xmlns:a16="http://schemas.microsoft.com/office/drawing/2014/main" id="{57E754FF-A4AC-F348-8B09-A77D061155E8}"/>
              </a:ext>
            </a:extLst>
          </p:cNvPr>
          <p:cNvGraphicFramePr>
            <a:graphicFrameLocks noGrp="1"/>
          </p:cNvGraphicFramePr>
          <p:nvPr>
            <p:extLst>
              <p:ext uri="{D42A27DB-BD31-4B8C-83A1-F6EECF244321}">
                <p14:modId xmlns:p14="http://schemas.microsoft.com/office/powerpoint/2010/main" val="3247444353"/>
              </p:ext>
            </p:extLst>
          </p:nvPr>
        </p:nvGraphicFramePr>
        <p:xfrm>
          <a:off x="17218" y="1751329"/>
          <a:ext cx="335096" cy="2739132"/>
        </p:xfrm>
        <a:graphic>
          <a:graphicData uri="http://schemas.openxmlformats.org/drawingml/2006/table">
            <a:tbl>
              <a:tblPr firstRow="1" bandRow="1">
                <a:tableStyleId>{2D5ABB26-0587-4C30-8999-92F81FD0307C}</a:tableStyleId>
              </a:tblPr>
              <a:tblGrid>
                <a:gridCol w="335096">
                  <a:extLst>
                    <a:ext uri="{9D8B030D-6E8A-4147-A177-3AD203B41FA5}">
                      <a16:colId xmlns:a16="http://schemas.microsoft.com/office/drawing/2014/main" val="202864645"/>
                    </a:ext>
                  </a:extLst>
                </a:gridCol>
              </a:tblGrid>
              <a:tr h="684783">
                <a:tc>
                  <a:txBody>
                    <a:bodyPr/>
                    <a:lstStyle/>
                    <a:p>
                      <a:pPr algn="ctr"/>
                      <a:r>
                        <a:rPr lang="en-US" sz="800" b="1" dirty="0"/>
                        <a:t>All</a:t>
                      </a:r>
                    </a:p>
                  </a:txBody>
                  <a:tcPr vert="vert270" anchor="ctr"/>
                </a:tc>
                <a:extLst>
                  <a:ext uri="{0D108BD9-81ED-4DB2-BD59-A6C34878D82A}">
                    <a16:rowId xmlns:a16="http://schemas.microsoft.com/office/drawing/2014/main" val="3381198771"/>
                  </a:ext>
                </a:extLst>
              </a:tr>
              <a:tr h="684783">
                <a:tc>
                  <a:txBody>
                    <a:bodyPr/>
                    <a:lstStyle/>
                    <a:p>
                      <a:pPr algn="ctr"/>
                      <a:r>
                        <a:rPr lang="en-US" sz="800" b="1" dirty="0"/>
                        <a:t>CI</a:t>
                      </a:r>
                    </a:p>
                  </a:txBody>
                  <a:tcPr vert="vert270" anchor="ctr"/>
                </a:tc>
                <a:extLst>
                  <a:ext uri="{0D108BD9-81ED-4DB2-BD59-A6C34878D82A}">
                    <a16:rowId xmlns:a16="http://schemas.microsoft.com/office/drawing/2014/main" val="3357944576"/>
                  </a:ext>
                </a:extLst>
              </a:tr>
              <a:tr h="684783">
                <a:tc>
                  <a:txBody>
                    <a:bodyPr/>
                    <a:lstStyle/>
                    <a:p>
                      <a:pPr algn="ctr"/>
                      <a:r>
                        <a:rPr lang="en-US" sz="800" b="1" dirty="0"/>
                        <a:t>API</a:t>
                      </a:r>
                    </a:p>
                  </a:txBody>
                  <a:tcPr vert="vert270" anchor="ctr"/>
                </a:tc>
                <a:extLst>
                  <a:ext uri="{0D108BD9-81ED-4DB2-BD59-A6C34878D82A}">
                    <a16:rowId xmlns:a16="http://schemas.microsoft.com/office/drawing/2014/main" val="1076561760"/>
                  </a:ext>
                </a:extLst>
              </a:tr>
              <a:tr h="684783">
                <a:tc>
                  <a:txBody>
                    <a:bodyPr/>
                    <a:lstStyle/>
                    <a:p>
                      <a:pPr algn="ctr"/>
                      <a:endParaRPr lang="en-US" sz="800" b="1" dirty="0"/>
                    </a:p>
                  </a:txBody>
                  <a:tcPr vert="vert270" anchor="ctr"/>
                </a:tc>
                <a:extLst>
                  <a:ext uri="{0D108BD9-81ED-4DB2-BD59-A6C34878D82A}">
                    <a16:rowId xmlns:a16="http://schemas.microsoft.com/office/drawing/2014/main" val="3921346767"/>
                  </a:ext>
                </a:extLst>
              </a:tr>
            </a:tbl>
          </a:graphicData>
        </a:graphic>
      </p:graphicFrame>
      <p:cxnSp>
        <p:nvCxnSpPr>
          <p:cNvPr id="105" name="Straight Connector 104">
            <a:extLst>
              <a:ext uri="{FF2B5EF4-FFF2-40B4-BE49-F238E27FC236}">
                <a16:creationId xmlns:a16="http://schemas.microsoft.com/office/drawing/2014/main" id="{98156314-C3EE-CC4E-93FB-4EED3912627B}"/>
              </a:ext>
            </a:extLst>
          </p:cNvPr>
          <p:cNvCxnSpPr>
            <a:cxnSpLocks/>
          </p:cNvCxnSpPr>
          <p:nvPr/>
        </p:nvCxnSpPr>
        <p:spPr>
          <a:xfrm>
            <a:off x="328085" y="1757583"/>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36CEDE2-C1D6-524A-BC91-3B078EC97EC1}"/>
              </a:ext>
            </a:extLst>
          </p:cNvPr>
          <p:cNvCxnSpPr>
            <a:cxnSpLocks/>
          </p:cNvCxnSpPr>
          <p:nvPr/>
        </p:nvCxnSpPr>
        <p:spPr>
          <a:xfrm>
            <a:off x="328085" y="2443755"/>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3F08847-C39A-FF47-BCF9-0BB2757EE442}"/>
              </a:ext>
            </a:extLst>
          </p:cNvPr>
          <p:cNvCxnSpPr>
            <a:cxnSpLocks/>
          </p:cNvCxnSpPr>
          <p:nvPr/>
        </p:nvCxnSpPr>
        <p:spPr>
          <a:xfrm>
            <a:off x="328085" y="3129926"/>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A673A152-5140-504E-B901-8425D49093C7}"/>
              </a:ext>
            </a:extLst>
          </p:cNvPr>
          <p:cNvSpPr/>
          <p:nvPr/>
        </p:nvSpPr>
        <p:spPr>
          <a:xfrm>
            <a:off x="1886261" y="1745930"/>
            <a:ext cx="748748" cy="618118"/>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Story Elaboration</a:t>
            </a:r>
          </a:p>
          <a:p>
            <a:r>
              <a:rPr lang="en-US" sz="600" dirty="0">
                <a:latin typeface="+mj-lt"/>
              </a:rPr>
              <a:t>Backlog Grooming</a:t>
            </a:r>
          </a:p>
          <a:p>
            <a:r>
              <a:rPr lang="en-US" sz="600" dirty="0">
                <a:latin typeface="+mj-lt"/>
              </a:rPr>
              <a:t>System Design</a:t>
            </a:r>
          </a:p>
          <a:p>
            <a:r>
              <a:rPr lang="en-US" sz="600" dirty="0">
                <a:latin typeface="+mj-lt"/>
              </a:rPr>
              <a:t>Env. Setup</a:t>
            </a:r>
          </a:p>
        </p:txBody>
      </p:sp>
      <p:cxnSp>
        <p:nvCxnSpPr>
          <p:cNvPr id="121" name="Straight Connector 120">
            <a:extLst>
              <a:ext uri="{FF2B5EF4-FFF2-40B4-BE49-F238E27FC236}">
                <a16:creationId xmlns:a16="http://schemas.microsoft.com/office/drawing/2014/main" id="{5588A8A9-0577-634D-A0AC-66C0DB05A8E5}"/>
              </a:ext>
            </a:extLst>
          </p:cNvPr>
          <p:cNvCxnSpPr>
            <a:cxnSpLocks/>
          </p:cNvCxnSpPr>
          <p:nvPr/>
        </p:nvCxnSpPr>
        <p:spPr>
          <a:xfrm>
            <a:off x="1909806" y="192316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F42E0319-7252-FB45-9D55-ECBA32967018}"/>
              </a:ext>
            </a:extLst>
          </p:cNvPr>
          <p:cNvSpPr/>
          <p:nvPr/>
        </p:nvSpPr>
        <p:spPr>
          <a:xfrm>
            <a:off x="1886261" y="2444310"/>
            <a:ext cx="748748" cy="433452"/>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 </a:t>
            </a:r>
          </a:p>
          <a:p>
            <a:endParaRPr lang="en-US" sz="600" dirty="0">
              <a:latin typeface="+mj-lt"/>
            </a:endParaRPr>
          </a:p>
        </p:txBody>
      </p:sp>
      <p:cxnSp>
        <p:nvCxnSpPr>
          <p:cNvPr id="142" name="Straight Connector 141">
            <a:extLst>
              <a:ext uri="{FF2B5EF4-FFF2-40B4-BE49-F238E27FC236}">
                <a16:creationId xmlns:a16="http://schemas.microsoft.com/office/drawing/2014/main" id="{01FBAA88-2F32-844C-B452-2B644863FBFC}"/>
              </a:ext>
            </a:extLst>
          </p:cNvPr>
          <p:cNvCxnSpPr>
            <a:cxnSpLocks/>
          </p:cNvCxnSpPr>
          <p:nvPr/>
        </p:nvCxnSpPr>
        <p:spPr>
          <a:xfrm>
            <a:off x="1909806" y="262154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3168DF39-303D-454A-8B8C-D669012553FD}"/>
              </a:ext>
            </a:extLst>
          </p:cNvPr>
          <p:cNvSpPr/>
          <p:nvPr/>
        </p:nvSpPr>
        <p:spPr>
          <a:xfrm>
            <a:off x="1886261" y="3127853"/>
            <a:ext cx="748748" cy="433452"/>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 </a:t>
            </a:r>
          </a:p>
          <a:p>
            <a:pPr>
              <a:spcAft>
                <a:spcPts val="500"/>
              </a:spcAft>
            </a:pPr>
            <a:endParaRPr lang="en-US" sz="600" dirty="0"/>
          </a:p>
        </p:txBody>
      </p:sp>
      <p:cxnSp>
        <p:nvCxnSpPr>
          <p:cNvPr id="200" name="Straight Connector 199">
            <a:extLst>
              <a:ext uri="{FF2B5EF4-FFF2-40B4-BE49-F238E27FC236}">
                <a16:creationId xmlns:a16="http://schemas.microsoft.com/office/drawing/2014/main" id="{FDF81440-6C60-424D-BE18-9FE5F6269665}"/>
              </a:ext>
            </a:extLst>
          </p:cNvPr>
          <p:cNvCxnSpPr>
            <a:cxnSpLocks/>
          </p:cNvCxnSpPr>
          <p:nvPr/>
        </p:nvCxnSpPr>
        <p:spPr>
          <a:xfrm>
            <a:off x="1909806" y="330508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C381123-7BD5-7F46-8DB9-F657301D62E8}"/>
              </a:ext>
            </a:extLst>
          </p:cNvPr>
          <p:cNvSpPr/>
          <p:nvPr/>
        </p:nvSpPr>
        <p:spPr>
          <a:xfrm>
            <a:off x="2674896" y="2443755"/>
            <a:ext cx="748748" cy="618118"/>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Build data ingestion – SVOC</a:t>
            </a:r>
          </a:p>
          <a:p>
            <a:r>
              <a:rPr lang="en-US" sz="600" dirty="0">
                <a:latin typeface="+mj-lt"/>
              </a:rPr>
              <a:t>Profile unification - SVOC</a:t>
            </a:r>
          </a:p>
        </p:txBody>
      </p:sp>
      <p:cxnSp>
        <p:nvCxnSpPr>
          <p:cNvPr id="77" name="Straight Connector 76">
            <a:extLst>
              <a:ext uri="{FF2B5EF4-FFF2-40B4-BE49-F238E27FC236}">
                <a16:creationId xmlns:a16="http://schemas.microsoft.com/office/drawing/2014/main" id="{0878FF1B-92CB-BF41-A65F-145A6B321F90}"/>
              </a:ext>
            </a:extLst>
          </p:cNvPr>
          <p:cNvCxnSpPr>
            <a:cxnSpLocks/>
          </p:cNvCxnSpPr>
          <p:nvPr/>
        </p:nvCxnSpPr>
        <p:spPr>
          <a:xfrm>
            <a:off x="2698441" y="26205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F5DB44E-B850-EE4B-9081-54226D02E0A1}"/>
              </a:ext>
            </a:extLst>
          </p:cNvPr>
          <p:cNvSpPr/>
          <p:nvPr/>
        </p:nvSpPr>
        <p:spPr>
          <a:xfrm>
            <a:off x="3461227" y="2443755"/>
            <a:ext cx="748748" cy="802784"/>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latin typeface="+mj-lt"/>
              </a:rPr>
              <a:t>Data Ingestion: Mobile Server</a:t>
            </a:r>
          </a:p>
          <a:p>
            <a:r>
              <a:rPr lang="en-US" sz="600" dirty="0">
                <a:latin typeface="+mj-lt"/>
              </a:rPr>
              <a:t>Profile Unification: SAP CRM, Mobile Server</a:t>
            </a:r>
          </a:p>
          <a:p>
            <a:endParaRPr lang="en-US" sz="600" dirty="0">
              <a:latin typeface="+mj-lt"/>
            </a:endParaRPr>
          </a:p>
        </p:txBody>
      </p:sp>
      <p:cxnSp>
        <p:nvCxnSpPr>
          <p:cNvPr id="79" name="Straight Connector 78">
            <a:extLst>
              <a:ext uri="{FF2B5EF4-FFF2-40B4-BE49-F238E27FC236}">
                <a16:creationId xmlns:a16="http://schemas.microsoft.com/office/drawing/2014/main" id="{6690D799-39B5-184C-9089-CC211786653C}"/>
              </a:ext>
            </a:extLst>
          </p:cNvPr>
          <p:cNvCxnSpPr>
            <a:cxnSpLocks/>
          </p:cNvCxnSpPr>
          <p:nvPr/>
        </p:nvCxnSpPr>
        <p:spPr>
          <a:xfrm>
            <a:off x="3484772" y="26205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D8C4C27A-E012-C543-BFBA-3EA35FD36808}"/>
              </a:ext>
            </a:extLst>
          </p:cNvPr>
          <p:cNvSpPr/>
          <p:nvPr/>
        </p:nvSpPr>
        <p:spPr>
          <a:xfrm>
            <a:off x="4233520" y="2443755"/>
            <a:ext cx="748748" cy="895117"/>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latin typeface="+mj-lt"/>
              </a:rPr>
              <a:t>Ingestion: </a:t>
            </a:r>
            <a:r>
              <a:rPr lang="en-US" sz="600" dirty="0" err="1">
                <a:latin typeface="+mj-lt"/>
              </a:rPr>
              <a:t>CoreMetrics</a:t>
            </a:r>
            <a:r>
              <a:rPr lang="en-US" sz="600" dirty="0">
                <a:latin typeface="+mj-lt"/>
              </a:rPr>
              <a:t>, Wonder Woman SQL DB</a:t>
            </a:r>
          </a:p>
          <a:p>
            <a:r>
              <a:rPr lang="en-US" sz="600" dirty="0">
                <a:latin typeface="+mj-lt"/>
              </a:rPr>
              <a:t>Measures/Segments Configuration</a:t>
            </a:r>
          </a:p>
          <a:p>
            <a:endParaRPr lang="en-US" sz="600" dirty="0">
              <a:latin typeface="+mj-lt"/>
            </a:endParaRPr>
          </a:p>
          <a:p>
            <a:endParaRPr lang="en-US" sz="600" dirty="0">
              <a:latin typeface="+mj-lt"/>
            </a:endParaRPr>
          </a:p>
        </p:txBody>
      </p:sp>
      <p:cxnSp>
        <p:nvCxnSpPr>
          <p:cNvPr id="81" name="Straight Connector 80">
            <a:extLst>
              <a:ext uri="{FF2B5EF4-FFF2-40B4-BE49-F238E27FC236}">
                <a16:creationId xmlns:a16="http://schemas.microsoft.com/office/drawing/2014/main" id="{F63E6994-A55D-2C41-99BA-78B5531246B4}"/>
              </a:ext>
            </a:extLst>
          </p:cNvPr>
          <p:cNvCxnSpPr>
            <a:cxnSpLocks/>
          </p:cNvCxnSpPr>
          <p:nvPr/>
        </p:nvCxnSpPr>
        <p:spPr>
          <a:xfrm>
            <a:off x="4257065" y="26205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D816B1C9-425B-D04C-BDCA-5AB8F153FD1A}"/>
              </a:ext>
            </a:extLst>
          </p:cNvPr>
          <p:cNvSpPr/>
          <p:nvPr/>
        </p:nvSpPr>
        <p:spPr>
          <a:xfrm>
            <a:off x="5005813" y="2443755"/>
            <a:ext cx="748748" cy="710451"/>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latin typeface="+mj-lt"/>
              </a:rPr>
              <a:t>Domain/Batch Ingestion – Data feed from POS Data Lake</a:t>
            </a:r>
          </a:p>
          <a:p>
            <a:r>
              <a:rPr lang="en-US" sz="600" dirty="0">
                <a:latin typeface="+mj-lt"/>
              </a:rPr>
              <a:t>Outbound Extract Generation PII/non</a:t>
            </a:r>
          </a:p>
        </p:txBody>
      </p:sp>
      <p:cxnSp>
        <p:nvCxnSpPr>
          <p:cNvPr id="83" name="Straight Connector 82">
            <a:extLst>
              <a:ext uri="{FF2B5EF4-FFF2-40B4-BE49-F238E27FC236}">
                <a16:creationId xmlns:a16="http://schemas.microsoft.com/office/drawing/2014/main" id="{969DA6B3-9C70-D84B-9C55-AB250DC0AF5B}"/>
              </a:ext>
            </a:extLst>
          </p:cNvPr>
          <p:cNvCxnSpPr>
            <a:cxnSpLocks/>
          </p:cNvCxnSpPr>
          <p:nvPr/>
        </p:nvCxnSpPr>
        <p:spPr>
          <a:xfrm>
            <a:off x="5029358" y="26205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E523C3EC-128C-4247-A3FF-6BB2ABD34025}"/>
              </a:ext>
            </a:extLst>
          </p:cNvPr>
          <p:cNvSpPr/>
          <p:nvPr/>
        </p:nvSpPr>
        <p:spPr>
          <a:xfrm>
            <a:off x="5776285" y="2443755"/>
            <a:ext cx="1472819" cy="433452"/>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 </a:t>
            </a:r>
          </a:p>
          <a:p>
            <a:endParaRPr lang="en-US" sz="600" dirty="0">
              <a:latin typeface="+mj-lt"/>
            </a:endParaRPr>
          </a:p>
        </p:txBody>
      </p:sp>
      <p:cxnSp>
        <p:nvCxnSpPr>
          <p:cNvPr id="85" name="Straight Connector 84">
            <a:extLst>
              <a:ext uri="{FF2B5EF4-FFF2-40B4-BE49-F238E27FC236}">
                <a16:creationId xmlns:a16="http://schemas.microsoft.com/office/drawing/2014/main" id="{04C00EE0-0315-9A49-9E8F-8C8340F7FD16}"/>
              </a:ext>
            </a:extLst>
          </p:cNvPr>
          <p:cNvCxnSpPr>
            <a:cxnSpLocks/>
          </p:cNvCxnSpPr>
          <p:nvPr/>
        </p:nvCxnSpPr>
        <p:spPr>
          <a:xfrm>
            <a:off x="5799831" y="2620531"/>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345EE26-459E-BF47-B714-69B3D983E500}"/>
              </a:ext>
            </a:extLst>
          </p:cNvPr>
          <p:cNvSpPr/>
          <p:nvPr/>
        </p:nvSpPr>
        <p:spPr>
          <a:xfrm>
            <a:off x="6548579" y="2443755"/>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87" name="Straight Connector 86">
            <a:extLst>
              <a:ext uri="{FF2B5EF4-FFF2-40B4-BE49-F238E27FC236}">
                <a16:creationId xmlns:a16="http://schemas.microsoft.com/office/drawing/2014/main" id="{CACB995F-1C8A-EC47-975E-CD6252895799}"/>
              </a:ext>
            </a:extLst>
          </p:cNvPr>
          <p:cNvCxnSpPr>
            <a:cxnSpLocks/>
          </p:cNvCxnSpPr>
          <p:nvPr/>
        </p:nvCxnSpPr>
        <p:spPr>
          <a:xfrm>
            <a:off x="7344418" y="26205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A39B284C-BD6A-C443-9955-3E5073C3C6E3}"/>
              </a:ext>
            </a:extLst>
          </p:cNvPr>
          <p:cNvSpPr/>
          <p:nvPr/>
        </p:nvSpPr>
        <p:spPr>
          <a:xfrm>
            <a:off x="7336730" y="2443755"/>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 </a:t>
            </a:r>
          </a:p>
        </p:txBody>
      </p:sp>
      <p:sp>
        <p:nvSpPr>
          <p:cNvPr id="89" name="Diamond 88">
            <a:extLst>
              <a:ext uri="{FF2B5EF4-FFF2-40B4-BE49-F238E27FC236}">
                <a16:creationId xmlns:a16="http://schemas.microsoft.com/office/drawing/2014/main" id="{41B9A4BC-531A-A84D-8FFD-48273E0B3047}"/>
              </a:ext>
            </a:extLst>
          </p:cNvPr>
          <p:cNvSpPr/>
          <p:nvPr/>
        </p:nvSpPr>
        <p:spPr>
          <a:xfrm>
            <a:off x="8421944" y="2562056"/>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90" name="Rectangle 89">
            <a:extLst>
              <a:ext uri="{FF2B5EF4-FFF2-40B4-BE49-F238E27FC236}">
                <a16:creationId xmlns:a16="http://schemas.microsoft.com/office/drawing/2014/main" id="{D63E5CDC-21DF-E343-B45B-7BED1D7D2975}"/>
              </a:ext>
            </a:extLst>
          </p:cNvPr>
          <p:cNvSpPr/>
          <p:nvPr/>
        </p:nvSpPr>
        <p:spPr>
          <a:xfrm>
            <a:off x="2674412" y="3098937"/>
            <a:ext cx="748748" cy="433452"/>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Build Domain API – SVOC</a:t>
            </a:r>
          </a:p>
        </p:txBody>
      </p:sp>
      <p:cxnSp>
        <p:nvCxnSpPr>
          <p:cNvPr id="91" name="Straight Connector 90">
            <a:extLst>
              <a:ext uri="{FF2B5EF4-FFF2-40B4-BE49-F238E27FC236}">
                <a16:creationId xmlns:a16="http://schemas.microsoft.com/office/drawing/2014/main" id="{85F64561-0994-2F44-B1A8-CA0498410031}"/>
              </a:ext>
            </a:extLst>
          </p:cNvPr>
          <p:cNvCxnSpPr>
            <a:cxnSpLocks/>
          </p:cNvCxnSpPr>
          <p:nvPr/>
        </p:nvCxnSpPr>
        <p:spPr>
          <a:xfrm>
            <a:off x="2697957" y="32691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EF2F6DD6-D4AE-6540-A893-9AF71F84C8FC}"/>
              </a:ext>
            </a:extLst>
          </p:cNvPr>
          <p:cNvSpPr/>
          <p:nvPr/>
        </p:nvSpPr>
        <p:spPr>
          <a:xfrm>
            <a:off x="3460743" y="3098937"/>
            <a:ext cx="748748" cy="525785"/>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Develop Domain API – SAP CRM, Mobile Server</a:t>
            </a:r>
          </a:p>
        </p:txBody>
      </p:sp>
      <p:cxnSp>
        <p:nvCxnSpPr>
          <p:cNvPr id="93" name="Straight Connector 92">
            <a:extLst>
              <a:ext uri="{FF2B5EF4-FFF2-40B4-BE49-F238E27FC236}">
                <a16:creationId xmlns:a16="http://schemas.microsoft.com/office/drawing/2014/main" id="{7CA9AD35-80B1-604E-9E24-0673BB4C8B0C}"/>
              </a:ext>
            </a:extLst>
          </p:cNvPr>
          <p:cNvCxnSpPr>
            <a:cxnSpLocks/>
          </p:cNvCxnSpPr>
          <p:nvPr/>
        </p:nvCxnSpPr>
        <p:spPr>
          <a:xfrm>
            <a:off x="3484288" y="32691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D9CFFD4C-F595-164D-AA37-84F537ECD223}"/>
              </a:ext>
            </a:extLst>
          </p:cNvPr>
          <p:cNvSpPr/>
          <p:nvPr/>
        </p:nvSpPr>
        <p:spPr>
          <a:xfrm>
            <a:off x="4233036" y="3098937"/>
            <a:ext cx="748748" cy="618118"/>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Develop Domain API - </a:t>
            </a:r>
            <a:r>
              <a:rPr lang="en-US" sz="600" dirty="0" err="1"/>
              <a:t>CoreMetrics</a:t>
            </a:r>
            <a:r>
              <a:rPr lang="en-US" sz="600" dirty="0"/>
              <a:t>, Wonder Woman SQL DB</a:t>
            </a:r>
          </a:p>
        </p:txBody>
      </p:sp>
      <p:cxnSp>
        <p:nvCxnSpPr>
          <p:cNvPr id="95" name="Straight Connector 94">
            <a:extLst>
              <a:ext uri="{FF2B5EF4-FFF2-40B4-BE49-F238E27FC236}">
                <a16:creationId xmlns:a16="http://schemas.microsoft.com/office/drawing/2014/main" id="{5FF57BC4-BA27-004E-BC5A-770D859018B2}"/>
              </a:ext>
            </a:extLst>
          </p:cNvPr>
          <p:cNvCxnSpPr>
            <a:cxnSpLocks/>
          </p:cNvCxnSpPr>
          <p:nvPr/>
        </p:nvCxnSpPr>
        <p:spPr>
          <a:xfrm>
            <a:off x="4256581" y="32691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1076473-D784-9347-98B5-6B91AB4A8E69}"/>
              </a:ext>
            </a:extLst>
          </p:cNvPr>
          <p:cNvSpPr/>
          <p:nvPr/>
        </p:nvSpPr>
        <p:spPr>
          <a:xfrm>
            <a:off x="5005329" y="3098937"/>
            <a:ext cx="748748" cy="710451"/>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Domain API Integration - Customer Demographics &amp; Preferences</a:t>
            </a:r>
          </a:p>
        </p:txBody>
      </p:sp>
      <p:cxnSp>
        <p:nvCxnSpPr>
          <p:cNvPr id="97" name="Straight Connector 96">
            <a:extLst>
              <a:ext uri="{FF2B5EF4-FFF2-40B4-BE49-F238E27FC236}">
                <a16:creationId xmlns:a16="http://schemas.microsoft.com/office/drawing/2014/main" id="{3F370A12-644A-294D-875C-548BD1BB2BAB}"/>
              </a:ext>
            </a:extLst>
          </p:cNvPr>
          <p:cNvCxnSpPr>
            <a:cxnSpLocks/>
          </p:cNvCxnSpPr>
          <p:nvPr/>
        </p:nvCxnSpPr>
        <p:spPr>
          <a:xfrm>
            <a:off x="5028874" y="32691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D97A380B-F23A-DE4C-8E46-AC07B382936D}"/>
              </a:ext>
            </a:extLst>
          </p:cNvPr>
          <p:cNvSpPr/>
          <p:nvPr/>
        </p:nvSpPr>
        <p:spPr>
          <a:xfrm>
            <a:off x="5775801" y="3098937"/>
            <a:ext cx="1472819" cy="433452"/>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 </a:t>
            </a:r>
          </a:p>
          <a:p>
            <a:endParaRPr lang="en-US" sz="600" dirty="0">
              <a:latin typeface="+mj-lt"/>
            </a:endParaRPr>
          </a:p>
        </p:txBody>
      </p:sp>
      <p:cxnSp>
        <p:nvCxnSpPr>
          <p:cNvPr id="99" name="Straight Connector 98">
            <a:extLst>
              <a:ext uri="{FF2B5EF4-FFF2-40B4-BE49-F238E27FC236}">
                <a16:creationId xmlns:a16="http://schemas.microsoft.com/office/drawing/2014/main" id="{ABA5FB2A-B65B-034E-A143-BFD8D9499285}"/>
              </a:ext>
            </a:extLst>
          </p:cNvPr>
          <p:cNvCxnSpPr>
            <a:cxnSpLocks/>
          </p:cNvCxnSpPr>
          <p:nvPr/>
        </p:nvCxnSpPr>
        <p:spPr>
          <a:xfrm>
            <a:off x="5799347" y="3269159"/>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B3A7012-DB7B-7D40-AD0E-9BB7DEBC5E49}"/>
              </a:ext>
            </a:extLst>
          </p:cNvPr>
          <p:cNvSpPr/>
          <p:nvPr/>
        </p:nvSpPr>
        <p:spPr>
          <a:xfrm>
            <a:off x="6548095" y="309893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01" name="Straight Connector 100">
            <a:extLst>
              <a:ext uri="{FF2B5EF4-FFF2-40B4-BE49-F238E27FC236}">
                <a16:creationId xmlns:a16="http://schemas.microsoft.com/office/drawing/2014/main" id="{FDD5230A-1127-774F-B40E-334D35854C62}"/>
              </a:ext>
            </a:extLst>
          </p:cNvPr>
          <p:cNvCxnSpPr>
            <a:cxnSpLocks/>
          </p:cNvCxnSpPr>
          <p:nvPr/>
        </p:nvCxnSpPr>
        <p:spPr>
          <a:xfrm>
            <a:off x="7343934" y="32691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061CF038-760F-DD4F-B597-4A21EAAF005B}"/>
              </a:ext>
            </a:extLst>
          </p:cNvPr>
          <p:cNvSpPr/>
          <p:nvPr/>
        </p:nvSpPr>
        <p:spPr>
          <a:xfrm>
            <a:off x="7336246" y="3098937"/>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 </a:t>
            </a:r>
          </a:p>
        </p:txBody>
      </p:sp>
      <p:cxnSp>
        <p:nvCxnSpPr>
          <p:cNvPr id="103" name="Straight Connector 102">
            <a:extLst>
              <a:ext uri="{FF2B5EF4-FFF2-40B4-BE49-F238E27FC236}">
                <a16:creationId xmlns:a16="http://schemas.microsoft.com/office/drawing/2014/main" id="{EA8CA94C-C0EC-814F-92F2-DAB06B2D0D7C}"/>
              </a:ext>
            </a:extLst>
          </p:cNvPr>
          <p:cNvCxnSpPr>
            <a:cxnSpLocks/>
          </p:cNvCxnSpPr>
          <p:nvPr/>
        </p:nvCxnSpPr>
        <p:spPr>
          <a:xfrm>
            <a:off x="8102568" y="26205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89A9E886-654A-3547-92AE-05E4BE392767}"/>
              </a:ext>
            </a:extLst>
          </p:cNvPr>
          <p:cNvSpPr/>
          <p:nvPr/>
        </p:nvSpPr>
        <p:spPr>
          <a:xfrm>
            <a:off x="8094880" y="2443755"/>
            <a:ext cx="748748" cy="341119"/>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 </a:t>
            </a:r>
          </a:p>
        </p:txBody>
      </p:sp>
      <p:sp>
        <p:nvSpPr>
          <p:cNvPr id="107" name="Diamond 106">
            <a:extLst>
              <a:ext uri="{FF2B5EF4-FFF2-40B4-BE49-F238E27FC236}">
                <a16:creationId xmlns:a16="http://schemas.microsoft.com/office/drawing/2014/main" id="{8114C500-5598-3347-A64F-06DBE6009399}"/>
              </a:ext>
            </a:extLst>
          </p:cNvPr>
          <p:cNvSpPr/>
          <p:nvPr/>
        </p:nvSpPr>
        <p:spPr>
          <a:xfrm>
            <a:off x="8429632" y="3210684"/>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09" name="Straight Connector 108">
            <a:extLst>
              <a:ext uri="{FF2B5EF4-FFF2-40B4-BE49-F238E27FC236}">
                <a16:creationId xmlns:a16="http://schemas.microsoft.com/office/drawing/2014/main" id="{1756F89A-F8B3-DD41-9BF7-B98C7BEB06B9}"/>
              </a:ext>
            </a:extLst>
          </p:cNvPr>
          <p:cNvCxnSpPr>
            <a:cxnSpLocks/>
          </p:cNvCxnSpPr>
          <p:nvPr/>
        </p:nvCxnSpPr>
        <p:spPr>
          <a:xfrm>
            <a:off x="8110256" y="32691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0AA435A9-FF85-B344-80F1-9BE16D0FC136}"/>
              </a:ext>
            </a:extLst>
          </p:cNvPr>
          <p:cNvSpPr/>
          <p:nvPr/>
        </p:nvSpPr>
        <p:spPr>
          <a:xfrm>
            <a:off x="8102568" y="3098937"/>
            <a:ext cx="748748" cy="341119"/>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 </a:t>
            </a:r>
          </a:p>
        </p:txBody>
      </p:sp>
      <p:sp>
        <p:nvSpPr>
          <p:cNvPr id="124" name="Rectangle 123">
            <a:extLst>
              <a:ext uri="{FF2B5EF4-FFF2-40B4-BE49-F238E27FC236}">
                <a16:creationId xmlns:a16="http://schemas.microsoft.com/office/drawing/2014/main" id="{9A8F07A7-F3C1-7A46-821A-91CE9BFFD178}"/>
              </a:ext>
            </a:extLst>
          </p:cNvPr>
          <p:cNvSpPr/>
          <p:nvPr/>
        </p:nvSpPr>
        <p:spPr>
          <a:xfrm>
            <a:off x="2674896" y="1745737"/>
            <a:ext cx="748748" cy="433452"/>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 </a:t>
            </a:r>
          </a:p>
          <a:p>
            <a:endParaRPr lang="en-US" sz="600" dirty="0">
              <a:latin typeface="+mj-lt"/>
            </a:endParaRPr>
          </a:p>
        </p:txBody>
      </p:sp>
      <p:cxnSp>
        <p:nvCxnSpPr>
          <p:cNvPr id="127" name="Straight Connector 126">
            <a:extLst>
              <a:ext uri="{FF2B5EF4-FFF2-40B4-BE49-F238E27FC236}">
                <a16:creationId xmlns:a16="http://schemas.microsoft.com/office/drawing/2014/main" id="{1E3D79B2-D0C7-EE4F-909B-BE2EECFCA044}"/>
              </a:ext>
            </a:extLst>
          </p:cNvPr>
          <p:cNvCxnSpPr>
            <a:cxnSpLocks/>
          </p:cNvCxnSpPr>
          <p:nvPr/>
        </p:nvCxnSpPr>
        <p:spPr>
          <a:xfrm>
            <a:off x="2698441" y="19225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AB9758FF-7921-C047-9682-B7EE674989E9}"/>
              </a:ext>
            </a:extLst>
          </p:cNvPr>
          <p:cNvSpPr/>
          <p:nvPr/>
        </p:nvSpPr>
        <p:spPr>
          <a:xfrm>
            <a:off x="3461227" y="1745737"/>
            <a:ext cx="748748" cy="341119"/>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latin typeface="+mj-lt"/>
              </a:rPr>
              <a:t> </a:t>
            </a:r>
          </a:p>
        </p:txBody>
      </p:sp>
      <p:cxnSp>
        <p:nvCxnSpPr>
          <p:cNvPr id="129" name="Straight Connector 128">
            <a:extLst>
              <a:ext uri="{FF2B5EF4-FFF2-40B4-BE49-F238E27FC236}">
                <a16:creationId xmlns:a16="http://schemas.microsoft.com/office/drawing/2014/main" id="{37D1BF75-3C74-2245-B353-066E0FE0DC3B}"/>
              </a:ext>
            </a:extLst>
          </p:cNvPr>
          <p:cNvCxnSpPr>
            <a:cxnSpLocks/>
          </p:cNvCxnSpPr>
          <p:nvPr/>
        </p:nvCxnSpPr>
        <p:spPr>
          <a:xfrm>
            <a:off x="3484772" y="19225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0F5CFD72-9024-8A49-9030-F377EF893876}"/>
              </a:ext>
            </a:extLst>
          </p:cNvPr>
          <p:cNvSpPr/>
          <p:nvPr/>
        </p:nvSpPr>
        <p:spPr>
          <a:xfrm>
            <a:off x="4233520" y="1745737"/>
            <a:ext cx="748748" cy="341119"/>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latin typeface="+mj-lt"/>
              </a:rPr>
              <a:t> </a:t>
            </a:r>
          </a:p>
        </p:txBody>
      </p:sp>
      <p:cxnSp>
        <p:nvCxnSpPr>
          <p:cNvPr id="131" name="Straight Connector 130">
            <a:extLst>
              <a:ext uri="{FF2B5EF4-FFF2-40B4-BE49-F238E27FC236}">
                <a16:creationId xmlns:a16="http://schemas.microsoft.com/office/drawing/2014/main" id="{7AB8ADE4-F8E3-CB4A-BBC1-A02A92AAF8BD}"/>
              </a:ext>
            </a:extLst>
          </p:cNvPr>
          <p:cNvCxnSpPr>
            <a:cxnSpLocks/>
          </p:cNvCxnSpPr>
          <p:nvPr/>
        </p:nvCxnSpPr>
        <p:spPr>
          <a:xfrm>
            <a:off x="4257065" y="19225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2AEE0884-B430-FC4A-80C5-FD6496BC9D6F}"/>
              </a:ext>
            </a:extLst>
          </p:cNvPr>
          <p:cNvSpPr/>
          <p:nvPr/>
        </p:nvSpPr>
        <p:spPr>
          <a:xfrm>
            <a:off x="5005813" y="1745737"/>
            <a:ext cx="748748" cy="341119"/>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latin typeface="+mj-lt"/>
              </a:rPr>
              <a:t> </a:t>
            </a:r>
          </a:p>
        </p:txBody>
      </p:sp>
      <p:cxnSp>
        <p:nvCxnSpPr>
          <p:cNvPr id="133" name="Straight Connector 132">
            <a:extLst>
              <a:ext uri="{FF2B5EF4-FFF2-40B4-BE49-F238E27FC236}">
                <a16:creationId xmlns:a16="http://schemas.microsoft.com/office/drawing/2014/main" id="{C43237B2-FB12-114D-B77F-04A0BC97CA5C}"/>
              </a:ext>
            </a:extLst>
          </p:cNvPr>
          <p:cNvCxnSpPr>
            <a:cxnSpLocks/>
          </p:cNvCxnSpPr>
          <p:nvPr/>
        </p:nvCxnSpPr>
        <p:spPr>
          <a:xfrm>
            <a:off x="5029358" y="19225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D32238B5-A322-6F48-B5A8-D253680F1D32}"/>
              </a:ext>
            </a:extLst>
          </p:cNvPr>
          <p:cNvSpPr/>
          <p:nvPr/>
        </p:nvSpPr>
        <p:spPr>
          <a:xfrm>
            <a:off x="5776285" y="1745737"/>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Regression &amp; Performance Testing</a:t>
            </a:r>
          </a:p>
          <a:p>
            <a:r>
              <a:rPr lang="en-US" sz="600" dirty="0">
                <a:latin typeface="+mj-lt"/>
              </a:rPr>
              <a:t>UAT Support</a:t>
            </a:r>
          </a:p>
          <a:p>
            <a:r>
              <a:rPr lang="en-US" sz="600" dirty="0">
                <a:latin typeface="+mj-lt"/>
              </a:rPr>
              <a:t>Validate Failure Scenarios</a:t>
            </a:r>
          </a:p>
          <a:p>
            <a:endParaRPr lang="en-US" sz="600" dirty="0">
              <a:latin typeface="+mj-lt"/>
            </a:endParaRPr>
          </a:p>
        </p:txBody>
      </p:sp>
      <p:cxnSp>
        <p:nvCxnSpPr>
          <p:cNvPr id="135" name="Straight Connector 134">
            <a:extLst>
              <a:ext uri="{FF2B5EF4-FFF2-40B4-BE49-F238E27FC236}">
                <a16:creationId xmlns:a16="http://schemas.microsoft.com/office/drawing/2014/main" id="{772C14B2-06E2-664A-B361-1ACDC986CA67}"/>
              </a:ext>
            </a:extLst>
          </p:cNvPr>
          <p:cNvCxnSpPr>
            <a:cxnSpLocks/>
          </p:cNvCxnSpPr>
          <p:nvPr/>
        </p:nvCxnSpPr>
        <p:spPr>
          <a:xfrm>
            <a:off x="5799831" y="1922513"/>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292ACB7F-883C-4642-B90F-5F34ACB6D910}"/>
              </a:ext>
            </a:extLst>
          </p:cNvPr>
          <p:cNvSpPr/>
          <p:nvPr/>
        </p:nvSpPr>
        <p:spPr>
          <a:xfrm>
            <a:off x="6548579" y="174573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39" name="Straight Connector 138">
            <a:extLst>
              <a:ext uri="{FF2B5EF4-FFF2-40B4-BE49-F238E27FC236}">
                <a16:creationId xmlns:a16="http://schemas.microsoft.com/office/drawing/2014/main" id="{8BFD8A95-D768-AF41-8463-32868DA66E23}"/>
              </a:ext>
            </a:extLst>
          </p:cNvPr>
          <p:cNvCxnSpPr>
            <a:cxnSpLocks/>
          </p:cNvCxnSpPr>
          <p:nvPr/>
        </p:nvCxnSpPr>
        <p:spPr>
          <a:xfrm>
            <a:off x="7344418" y="19225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34E87500-9885-004E-B927-29F4520334C6}"/>
              </a:ext>
            </a:extLst>
          </p:cNvPr>
          <p:cNvSpPr/>
          <p:nvPr/>
        </p:nvSpPr>
        <p:spPr>
          <a:xfrm>
            <a:off x="7336730" y="1745737"/>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sp>
        <p:nvSpPr>
          <p:cNvPr id="141" name="Diamond 140">
            <a:extLst>
              <a:ext uri="{FF2B5EF4-FFF2-40B4-BE49-F238E27FC236}">
                <a16:creationId xmlns:a16="http://schemas.microsoft.com/office/drawing/2014/main" id="{E0D3A0D1-DD63-1745-B05B-90EC1F0FA8F8}"/>
              </a:ext>
            </a:extLst>
          </p:cNvPr>
          <p:cNvSpPr/>
          <p:nvPr/>
        </p:nvSpPr>
        <p:spPr>
          <a:xfrm>
            <a:off x="8421944" y="1864038"/>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44" name="Straight Connector 143">
            <a:extLst>
              <a:ext uri="{FF2B5EF4-FFF2-40B4-BE49-F238E27FC236}">
                <a16:creationId xmlns:a16="http://schemas.microsoft.com/office/drawing/2014/main" id="{9D6E0AEE-F0A1-5043-89CF-49979B44E5FA}"/>
              </a:ext>
            </a:extLst>
          </p:cNvPr>
          <p:cNvCxnSpPr>
            <a:cxnSpLocks/>
          </p:cNvCxnSpPr>
          <p:nvPr/>
        </p:nvCxnSpPr>
        <p:spPr>
          <a:xfrm>
            <a:off x="8102568" y="19225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ACFB0920-69D3-B54F-9CC3-1EE8C3814F2B}"/>
              </a:ext>
            </a:extLst>
          </p:cNvPr>
          <p:cNvSpPr/>
          <p:nvPr/>
        </p:nvSpPr>
        <p:spPr>
          <a:xfrm>
            <a:off x="8094880" y="1745737"/>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3" name="Footer Placeholder 2">
            <a:extLst>
              <a:ext uri="{FF2B5EF4-FFF2-40B4-BE49-F238E27FC236}">
                <a16:creationId xmlns:a16="http://schemas.microsoft.com/office/drawing/2014/main" id="{6B1073AD-8A33-4949-BDD3-24E1DC3F8E5D}"/>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8CC1D053-7ABB-724E-973E-A741F797697D}"/>
              </a:ext>
            </a:extLst>
          </p:cNvPr>
          <p:cNvSpPr>
            <a:spLocks noGrp="1"/>
          </p:cNvSpPr>
          <p:nvPr>
            <p:ph type="sldNum" sz="quarter" idx="13"/>
          </p:nvPr>
        </p:nvSpPr>
        <p:spPr/>
        <p:txBody>
          <a:bodyPr/>
          <a:lstStyle/>
          <a:p>
            <a:fld id="{CDEE2954-54E9-4846-B9AA-9D6731F553AF}" type="slidenum">
              <a:rPr lang="en-US" smtClean="0"/>
              <a:pPr/>
              <a:t>61</a:t>
            </a:fld>
            <a:endParaRPr lang="en-US" dirty="0"/>
          </a:p>
        </p:txBody>
      </p:sp>
    </p:spTree>
    <p:extLst>
      <p:ext uri="{BB962C8B-B14F-4D97-AF65-F5344CB8AC3E}">
        <p14:creationId xmlns:p14="http://schemas.microsoft.com/office/powerpoint/2010/main" val="167340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8622782" cy="681597"/>
          </a:xfrm>
        </p:spPr>
        <p:txBody>
          <a:bodyPr/>
          <a:lstStyle/>
          <a:p>
            <a:r>
              <a:rPr lang="en-US" sz="2100" dirty="0"/>
              <a:t>What we’re going to build: Wonder Woman’s technical architecture</a:t>
            </a:r>
            <a:endParaRPr lang="en-US" sz="2100" b="0" dirty="0">
              <a:solidFill>
                <a:schemeClr val="tx1">
                  <a:lumMod val="50000"/>
                  <a:lumOff val="50000"/>
                </a:schemeClr>
              </a:solidFill>
              <a:latin typeface="Avenir Next" charset="0"/>
              <a:cs typeface="Avenir Next" charset="0"/>
            </a:endParaRPr>
          </a:p>
        </p:txBody>
      </p:sp>
      <p:sp>
        <p:nvSpPr>
          <p:cNvPr id="2" name="Footer Placeholder 1">
            <a:extLst>
              <a:ext uri="{FF2B5EF4-FFF2-40B4-BE49-F238E27FC236}">
                <a16:creationId xmlns:a16="http://schemas.microsoft.com/office/drawing/2014/main" id="{D3D7A4F4-612D-D345-896E-22F9ACD72598}"/>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E13369FD-5806-9A46-9CFD-CE282A3B6117}"/>
              </a:ext>
            </a:extLst>
          </p:cNvPr>
          <p:cNvSpPr>
            <a:spLocks noGrp="1"/>
          </p:cNvSpPr>
          <p:nvPr>
            <p:ph type="sldNum" sz="quarter" idx="13"/>
          </p:nvPr>
        </p:nvSpPr>
        <p:spPr/>
        <p:txBody>
          <a:bodyPr/>
          <a:lstStyle/>
          <a:p>
            <a:fld id="{CDEE2954-54E9-4846-B9AA-9D6731F553AF}" type="slidenum">
              <a:rPr lang="en-US" smtClean="0"/>
              <a:pPr/>
              <a:t>62</a:t>
            </a:fld>
            <a:endParaRPr lang="en-US" dirty="0"/>
          </a:p>
        </p:txBody>
      </p:sp>
      <p:sp>
        <p:nvSpPr>
          <p:cNvPr id="7" name="Rectangle 6">
            <a:extLst>
              <a:ext uri="{FF2B5EF4-FFF2-40B4-BE49-F238E27FC236}">
                <a16:creationId xmlns:a16="http://schemas.microsoft.com/office/drawing/2014/main" id="{7C63CA27-1D39-B14B-A7D5-60C36B071405}"/>
              </a:ext>
            </a:extLst>
          </p:cNvPr>
          <p:cNvSpPr/>
          <p:nvPr/>
        </p:nvSpPr>
        <p:spPr>
          <a:xfrm>
            <a:off x="184409" y="788969"/>
            <a:ext cx="6194620" cy="4113957"/>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600" b="1">
              <a:solidFill>
                <a:srgbClr val="FFFFFF"/>
              </a:solidFill>
              <a:latin typeface="+mj-lt"/>
            </a:endParaRPr>
          </a:p>
        </p:txBody>
      </p:sp>
      <p:sp>
        <p:nvSpPr>
          <p:cNvPr id="8" name="Rectangle 7">
            <a:extLst>
              <a:ext uri="{FF2B5EF4-FFF2-40B4-BE49-F238E27FC236}">
                <a16:creationId xmlns:a16="http://schemas.microsoft.com/office/drawing/2014/main" id="{FF0B8273-6B7C-0B4A-B6E0-4CDE12966A73}"/>
              </a:ext>
            </a:extLst>
          </p:cNvPr>
          <p:cNvSpPr/>
          <p:nvPr/>
        </p:nvSpPr>
        <p:spPr>
          <a:xfrm>
            <a:off x="6666772" y="879227"/>
            <a:ext cx="2174530" cy="4678204"/>
          </a:xfrm>
          <a:prstGeom prst="rect">
            <a:avLst/>
          </a:prstGeom>
        </p:spPr>
        <p:txBody>
          <a:bodyPr wrap="square">
            <a:spAutoFit/>
          </a:bodyPr>
          <a:lstStyle/>
          <a:p>
            <a:pPr marL="60325" indent="-52388"/>
            <a:endParaRPr lang="en-US" sz="800" i="1" kern="0" dirty="0"/>
          </a:p>
          <a:p>
            <a:pPr marL="60325" indent="-60325"/>
            <a:r>
              <a:rPr lang="en-US" sz="1000" b="1" kern="0" dirty="0"/>
              <a:t>Required for Wonder Woman</a:t>
            </a:r>
          </a:p>
          <a:p>
            <a:pPr marL="60325" indent="-60325"/>
            <a:endParaRPr lang="en-US" sz="800" kern="0" dirty="0"/>
          </a:p>
          <a:p>
            <a:pPr marL="60325" indent="-60325"/>
            <a:r>
              <a:rPr lang="en-US" sz="700" b="1" kern="0" dirty="0"/>
              <a:t>1a: </a:t>
            </a:r>
            <a:r>
              <a:rPr lang="en-US" sz="700" kern="0" dirty="0"/>
              <a:t>SVOC - Customer and demographic details send to CI via service layer (Batch)</a:t>
            </a:r>
          </a:p>
          <a:p>
            <a:pPr marL="60325" indent="-60325"/>
            <a:r>
              <a:rPr lang="en-US" sz="700" b="1" dirty="0"/>
              <a:t>1b: </a:t>
            </a:r>
            <a:r>
              <a:rPr lang="en-US" sz="700" dirty="0"/>
              <a:t>SAP CRM - Loyalty information send to CI via service layer (Batch</a:t>
            </a:r>
          </a:p>
          <a:p>
            <a:pPr marL="60325" indent="-60325"/>
            <a:r>
              <a:rPr lang="en-US" sz="700" b="1" dirty="0"/>
              <a:t>1c: </a:t>
            </a:r>
            <a:r>
              <a:rPr lang="en-US" sz="700" dirty="0"/>
              <a:t>MSF- available offer details send to CI via service layer (Batch</a:t>
            </a:r>
          </a:p>
          <a:p>
            <a:pPr marL="60325" indent="-60325"/>
            <a:r>
              <a:rPr lang="en-US" sz="700" b="1" dirty="0"/>
              <a:t>1e: </a:t>
            </a:r>
            <a:r>
              <a:rPr lang="en-US" sz="700" dirty="0"/>
              <a:t>Transactions-Batch load of Purchase data from POS/</a:t>
            </a:r>
            <a:r>
              <a:rPr lang="en-US" sz="700" dirty="0" err="1"/>
              <a:t>Boots.com</a:t>
            </a:r>
            <a:r>
              <a:rPr lang="en-US" sz="700" dirty="0"/>
              <a:t> to Boots data lake</a:t>
            </a:r>
          </a:p>
          <a:p>
            <a:pPr marL="60325" indent="-60325"/>
            <a:r>
              <a:rPr lang="en-US" sz="700" b="1" dirty="0"/>
              <a:t>1f: </a:t>
            </a:r>
            <a:r>
              <a:rPr lang="en-US" sz="700" dirty="0"/>
              <a:t>Store visit details are pulled from </a:t>
            </a:r>
            <a:r>
              <a:rPr lang="en-US" sz="700" dirty="0" err="1"/>
              <a:t>Clienteling</a:t>
            </a:r>
            <a:r>
              <a:rPr lang="en-US" sz="700" dirty="0"/>
              <a:t> app DB(Azure SQL) from CI via service layer (batch)</a:t>
            </a:r>
          </a:p>
          <a:p>
            <a:pPr marL="60325" indent="-60325"/>
            <a:r>
              <a:rPr lang="en-US" sz="700" b="1" dirty="0"/>
              <a:t>2a: </a:t>
            </a:r>
            <a:r>
              <a:rPr lang="en-US" sz="700" dirty="0"/>
              <a:t>iPad app reads customer 360 details from CI (real time)</a:t>
            </a:r>
          </a:p>
          <a:p>
            <a:pPr marL="60325" indent="-60325"/>
            <a:r>
              <a:rPr lang="it-IT" sz="700" b="1" dirty="0"/>
              <a:t>2b:</a:t>
            </a:r>
            <a:r>
              <a:rPr lang="it-IT" sz="700" dirty="0"/>
              <a:t> CI data </a:t>
            </a:r>
            <a:r>
              <a:rPr lang="it-IT" sz="700" dirty="0" err="1"/>
              <a:t>stored</a:t>
            </a:r>
            <a:r>
              <a:rPr lang="it-IT" sz="700" dirty="0"/>
              <a:t> in </a:t>
            </a:r>
            <a:r>
              <a:rPr lang="it-IT" sz="700" dirty="0" err="1"/>
              <a:t>Boots</a:t>
            </a:r>
            <a:r>
              <a:rPr lang="it-IT" sz="700" dirty="0"/>
              <a:t> Data Lake</a:t>
            </a:r>
            <a:endParaRPr lang="en-US" sz="700" kern="0" dirty="0"/>
          </a:p>
          <a:p>
            <a:pPr marL="60325" indent="-60325"/>
            <a:endParaRPr lang="en-US" sz="800" kern="0" dirty="0">
              <a:solidFill>
                <a:schemeClr val="tx1">
                  <a:lumMod val="65000"/>
                  <a:lumOff val="35000"/>
                </a:schemeClr>
              </a:solidFill>
            </a:endParaRPr>
          </a:p>
          <a:p>
            <a:pPr marL="60325" indent="-60325"/>
            <a:r>
              <a:rPr lang="en-US" sz="1000" b="1" kern="0" dirty="0">
                <a:solidFill>
                  <a:schemeClr val="tx1">
                    <a:lumMod val="65000"/>
                    <a:lumOff val="35000"/>
                  </a:schemeClr>
                </a:solidFill>
              </a:rPr>
              <a:t>Not required for Wonder Woman</a:t>
            </a:r>
          </a:p>
          <a:p>
            <a:pPr marL="60325" indent="-60325"/>
            <a:endParaRPr lang="en-US" sz="1000" b="1" kern="0" dirty="0">
              <a:solidFill>
                <a:schemeClr val="tx1">
                  <a:lumMod val="65000"/>
                  <a:lumOff val="35000"/>
                </a:schemeClr>
              </a:solidFill>
            </a:endParaRPr>
          </a:p>
          <a:p>
            <a:pPr marL="60325" indent="-60325"/>
            <a:r>
              <a:rPr lang="en-US" sz="700" b="1" dirty="0">
                <a:solidFill>
                  <a:schemeClr val="tx2"/>
                </a:solidFill>
              </a:rPr>
              <a:t>1d: </a:t>
            </a:r>
            <a:r>
              <a:rPr lang="en-US" sz="700" dirty="0">
                <a:solidFill>
                  <a:schemeClr val="tx2"/>
                </a:solidFill>
              </a:rPr>
              <a:t>Abacus data send to CI via service layer (Batch)</a:t>
            </a:r>
          </a:p>
          <a:p>
            <a:pPr marL="60325" indent="-60325"/>
            <a:r>
              <a:rPr lang="en-US" sz="700" b="1" dirty="0">
                <a:solidFill>
                  <a:schemeClr val="tx2"/>
                </a:solidFill>
              </a:rPr>
              <a:t>3a: </a:t>
            </a:r>
            <a:r>
              <a:rPr lang="en-US" sz="700" dirty="0">
                <a:solidFill>
                  <a:schemeClr val="tx2"/>
                </a:solidFill>
              </a:rPr>
              <a:t>CI send segment details to adobe audience manager CI every 24 </a:t>
            </a:r>
            <a:r>
              <a:rPr lang="en-US" sz="700" dirty="0" err="1">
                <a:solidFill>
                  <a:schemeClr val="tx2"/>
                </a:solidFill>
              </a:rPr>
              <a:t>hrs</a:t>
            </a:r>
            <a:r>
              <a:rPr lang="en-US" sz="700" dirty="0">
                <a:solidFill>
                  <a:schemeClr val="tx2"/>
                </a:solidFill>
              </a:rPr>
              <a:t> (batch)</a:t>
            </a:r>
          </a:p>
          <a:p>
            <a:pPr marL="60325" indent="-60325"/>
            <a:r>
              <a:rPr lang="en-US" sz="700" b="1" dirty="0">
                <a:solidFill>
                  <a:schemeClr val="tx2"/>
                </a:solidFill>
              </a:rPr>
              <a:t>3b: </a:t>
            </a:r>
            <a:r>
              <a:rPr lang="en-US" sz="700" dirty="0">
                <a:solidFill>
                  <a:schemeClr val="tx2"/>
                </a:solidFill>
              </a:rPr>
              <a:t>CI send profile data to Adobe Campaign send to CI via service layer (batch)</a:t>
            </a:r>
          </a:p>
          <a:p>
            <a:pPr marL="60325" indent="-60325"/>
            <a:r>
              <a:rPr lang="en-US" sz="700" b="1" dirty="0">
                <a:solidFill>
                  <a:schemeClr val="tx2"/>
                </a:solidFill>
              </a:rPr>
              <a:t>3c: </a:t>
            </a:r>
            <a:r>
              <a:rPr lang="en-US" sz="700" dirty="0">
                <a:solidFill>
                  <a:schemeClr val="tx2"/>
                </a:solidFill>
              </a:rPr>
              <a:t>Batch load of tracking details from Adobe campaign to CI every 6 hours (batch)</a:t>
            </a:r>
          </a:p>
          <a:p>
            <a:pPr marL="60325" indent="-60325"/>
            <a:r>
              <a:rPr lang="en-US" sz="700" b="1" dirty="0">
                <a:solidFill>
                  <a:schemeClr val="tx2"/>
                </a:solidFill>
              </a:rPr>
              <a:t>3d: </a:t>
            </a:r>
            <a:r>
              <a:rPr lang="en-US" sz="700" dirty="0">
                <a:solidFill>
                  <a:schemeClr val="tx2"/>
                </a:solidFill>
              </a:rPr>
              <a:t>Adobe Analytics data send back to Abacus</a:t>
            </a:r>
          </a:p>
          <a:p>
            <a:pPr marL="60325" indent="-60325"/>
            <a:r>
              <a:rPr lang="en-US" sz="700" b="1" dirty="0">
                <a:solidFill>
                  <a:schemeClr val="tx2"/>
                </a:solidFill>
              </a:rPr>
              <a:t>3e: </a:t>
            </a:r>
            <a:r>
              <a:rPr lang="en-US" sz="700" dirty="0">
                <a:solidFill>
                  <a:schemeClr val="tx2"/>
                </a:solidFill>
              </a:rPr>
              <a:t>Marketing details shared to customers</a:t>
            </a:r>
          </a:p>
          <a:p>
            <a:pPr marL="60325" indent="-60325"/>
            <a:r>
              <a:rPr lang="en-US" sz="700" b="1" dirty="0">
                <a:solidFill>
                  <a:schemeClr val="tx2"/>
                </a:solidFill>
              </a:rPr>
              <a:t>3f: </a:t>
            </a:r>
            <a:r>
              <a:rPr lang="en-US" sz="700" dirty="0">
                <a:solidFill>
                  <a:schemeClr val="tx2"/>
                </a:solidFill>
              </a:rPr>
              <a:t>Analytics data collected from customers</a:t>
            </a:r>
          </a:p>
          <a:p>
            <a:pPr marL="60325" indent="-60325"/>
            <a:endParaRPr lang="en-US" sz="800" dirty="0"/>
          </a:p>
          <a:p>
            <a:pPr marL="60325" indent="-60325"/>
            <a:endParaRPr lang="en-US" sz="800" dirty="0"/>
          </a:p>
          <a:p>
            <a:pPr marL="60325" indent="-60325"/>
            <a:endParaRPr lang="en-US" sz="800" dirty="0"/>
          </a:p>
          <a:p>
            <a:pPr marL="60325" indent="-60325"/>
            <a:endParaRPr lang="en-US" sz="800" dirty="0"/>
          </a:p>
          <a:p>
            <a:pPr marL="60325" indent="-60325"/>
            <a:endParaRPr lang="en-US" sz="800" dirty="0"/>
          </a:p>
          <a:p>
            <a:pPr marL="60325" indent="-60325"/>
            <a:endParaRPr lang="en-US" sz="800" dirty="0">
              <a:solidFill>
                <a:schemeClr val="tx2"/>
              </a:solidFill>
            </a:endParaRPr>
          </a:p>
          <a:p>
            <a:pPr marL="60325" indent="-60325"/>
            <a:endParaRPr lang="en-US" sz="1100" b="1" kern="0" dirty="0">
              <a:solidFill>
                <a:schemeClr val="tx1">
                  <a:lumMod val="65000"/>
                  <a:lumOff val="35000"/>
                </a:schemeClr>
              </a:solidFill>
            </a:endParaRPr>
          </a:p>
        </p:txBody>
      </p:sp>
      <p:pic>
        <p:nvPicPr>
          <p:cNvPr id="9" name="Picture 8">
            <a:extLst>
              <a:ext uri="{FF2B5EF4-FFF2-40B4-BE49-F238E27FC236}">
                <a16:creationId xmlns:a16="http://schemas.microsoft.com/office/drawing/2014/main" id="{55C729BB-F6CB-C647-988D-7E86549BBBC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1106" y="959125"/>
            <a:ext cx="5885043" cy="3829115"/>
          </a:xfrm>
          <a:prstGeom prst="rect">
            <a:avLst/>
          </a:prstGeom>
        </p:spPr>
      </p:pic>
    </p:spTree>
    <p:extLst>
      <p:ext uri="{BB962C8B-B14F-4D97-AF65-F5344CB8AC3E}">
        <p14:creationId xmlns:p14="http://schemas.microsoft.com/office/powerpoint/2010/main" val="327094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0EEC-6769-6844-9EFC-1ECC3D5B951C}"/>
              </a:ext>
            </a:extLst>
          </p:cNvPr>
          <p:cNvSpPr>
            <a:spLocks noGrp="1"/>
          </p:cNvSpPr>
          <p:nvPr>
            <p:ph type="title"/>
          </p:nvPr>
        </p:nvSpPr>
        <p:spPr/>
        <p:txBody>
          <a:bodyPr/>
          <a:lstStyle/>
          <a:p>
            <a:r>
              <a:rPr lang="en-US" dirty="0"/>
              <a:t>Enabling Wonder Woman: pod structure</a:t>
            </a:r>
          </a:p>
        </p:txBody>
      </p:sp>
      <p:sp>
        <p:nvSpPr>
          <p:cNvPr id="5" name="Footer Placeholder 4">
            <a:extLst>
              <a:ext uri="{FF2B5EF4-FFF2-40B4-BE49-F238E27FC236}">
                <a16:creationId xmlns:a16="http://schemas.microsoft.com/office/drawing/2014/main" id="{61E48CFC-F465-AC4B-AB86-D068C8D764C9}"/>
              </a:ext>
            </a:extLst>
          </p:cNvPr>
          <p:cNvSpPr>
            <a:spLocks noGrp="1"/>
          </p:cNvSpPr>
          <p:nvPr>
            <p:ph type="ftr" sz="quarter" idx="12"/>
          </p:nvPr>
        </p:nvSpPr>
        <p:spPr/>
        <p:txBody>
          <a:bodyPr/>
          <a:lstStyle/>
          <a:p>
            <a:r>
              <a:rPr lang="en-US"/>
              <a:t>© 2020</a:t>
            </a:r>
          </a:p>
        </p:txBody>
      </p:sp>
      <p:sp>
        <p:nvSpPr>
          <p:cNvPr id="6" name="Slide Number Placeholder 5">
            <a:extLst>
              <a:ext uri="{FF2B5EF4-FFF2-40B4-BE49-F238E27FC236}">
                <a16:creationId xmlns:a16="http://schemas.microsoft.com/office/drawing/2014/main" id="{1025F5A9-DD9B-F641-A303-D10828CC6BDC}"/>
              </a:ext>
            </a:extLst>
          </p:cNvPr>
          <p:cNvSpPr>
            <a:spLocks noGrp="1"/>
          </p:cNvSpPr>
          <p:nvPr>
            <p:ph type="sldNum" sz="quarter" idx="13"/>
          </p:nvPr>
        </p:nvSpPr>
        <p:spPr/>
        <p:txBody>
          <a:bodyPr/>
          <a:lstStyle/>
          <a:p>
            <a:fld id="{CDEE2954-54E9-4846-B9AA-9D6731F553AF}" type="slidenum">
              <a:rPr lang="en-US" smtClean="0"/>
              <a:pPr/>
              <a:t>63</a:t>
            </a:fld>
            <a:endParaRPr lang="en-US" dirty="0"/>
          </a:p>
        </p:txBody>
      </p:sp>
      <p:graphicFrame>
        <p:nvGraphicFramePr>
          <p:cNvPr id="85" name="Table 84">
            <a:extLst>
              <a:ext uri="{FF2B5EF4-FFF2-40B4-BE49-F238E27FC236}">
                <a16:creationId xmlns:a16="http://schemas.microsoft.com/office/drawing/2014/main" id="{9F269DB5-7491-1044-AFF1-707C373C3CB8}"/>
              </a:ext>
            </a:extLst>
          </p:cNvPr>
          <p:cNvGraphicFramePr>
            <a:graphicFrameLocks noGrp="1"/>
          </p:cNvGraphicFramePr>
          <p:nvPr/>
        </p:nvGraphicFramePr>
        <p:xfrm>
          <a:off x="500330" y="950206"/>
          <a:ext cx="6051541" cy="3774144"/>
        </p:xfrm>
        <a:graphic>
          <a:graphicData uri="http://schemas.openxmlformats.org/drawingml/2006/table">
            <a:tbl>
              <a:tblPr firstRow="1" bandRow="1">
                <a:tableStyleId>{2D5ABB26-0587-4C30-8999-92F81FD0307C}</a:tableStyleId>
              </a:tblPr>
              <a:tblGrid>
                <a:gridCol w="1569496">
                  <a:extLst>
                    <a:ext uri="{9D8B030D-6E8A-4147-A177-3AD203B41FA5}">
                      <a16:colId xmlns:a16="http://schemas.microsoft.com/office/drawing/2014/main" val="1452087304"/>
                    </a:ext>
                  </a:extLst>
                </a:gridCol>
                <a:gridCol w="2146783">
                  <a:extLst>
                    <a:ext uri="{9D8B030D-6E8A-4147-A177-3AD203B41FA5}">
                      <a16:colId xmlns:a16="http://schemas.microsoft.com/office/drawing/2014/main" val="1758035257"/>
                    </a:ext>
                  </a:extLst>
                </a:gridCol>
                <a:gridCol w="2335262">
                  <a:extLst>
                    <a:ext uri="{9D8B030D-6E8A-4147-A177-3AD203B41FA5}">
                      <a16:colId xmlns:a16="http://schemas.microsoft.com/office/drawing/2014/main" val="2924263434"/>
                    </a:ext>
                  </a:extLst>
                </a:gridCol>
              </a:tblGrid>
              <a:tr h="284032">
                <a:tc>
                  <a:txBody>
                    <a:bodyPr/>
                    <a:lstStyle/>
                    <a:p>
                      <a:endParaRPr lang="en-US" sz="900">
                        <a:solidFill>
                          <a:schemeClr val="tx1">
                            <a:lumMod val="85000"/>
                            <a:lumOff val="15000"/>
                          </a:schemeClr>
                        </a:solidFill>
                      </a:endParaRPr>
                    </a:p>
                  </a:txBody>
                  <a:tcPr>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cap="all" spc="50" baseline="0" dirty="0">
                          <a:solidFill>
                            <a:schemeClr val="accent2"/>
                          </a:solidFill>
                        </a:rPr>
                        <a:t>Program pod</a:t>
                      </a: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700" cap="all" spc="50" baseline="0" dirty="0">
                          <a:solidFill>
                            <a:schemeClr val="accent2"/>
                          </a:solidFill>
                        </a:rPr>
                        <a:t>H</a:t>
                      </a:r>
                      <a:r>
                        <a:rPr lang="en" sz="700" cap="all" spc="50" baseline="0" dirty="0" err="1">
                          <a:solidFill>
                            <a:schemeClr val="accent2"/>
                          </a:solidFill>
                        </a:rPr>
                        <a:t>armony</a:t>
                      </a:r>
                      <a:r>
                        <a:rPr lang="en" sz="700" cap="all" spc="50" baseline="0" dirty="0">
                          <a:solidFill>
                            <a:schemeClr val="accent2"/>
                          </a:solidFill>
                        </a:rPr>
                        <a:t> execution pod</a:t>
                      </a:r>
                      <a:endParaRPr lang="en-US" sz="800" cap="all" spc="50" baseline="0" dirty="0">
                        <a:solidFill>
                          <a:schemeClr val="accent2"/>
                        </a:solidFill>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974900014"/>
                  </a:ext>
                </a:extLst>
              </a:tr>
              <a:tr h="284032">
                <a:tc>
                  <a:txBody>
                    <a:bodyPr/>
                    <a:lstStyle/>
                    <a:p>
                      <a:pPr marL="79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Product Manager </a:t>
                      </a:r>
                    </a:p>
                  </a:txBody>
                  <a:tcPr marL="228600" marR="45720">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432926961"/>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Enterprise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4744100"/>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Azure Cloud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858123194"/>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Scrum Master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extLst>
                  <a:ext uri="{0D108BD9-81ED-4DB2-BD59-A6C34878D82A}">
                    <a16:rowId xmlns:a16="http://schemas.microsoft.com/office/drawing/2014/main" val="2384590100"/>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CDP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170396527"/>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Integration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extLst>
                  <a:ext uri="{0D108BD9-81ED-4DB2-BD59-A6C34878D82A}">
                    <a16:rowId xmlns:a16="http://schemas.microsoft.com/office/drawing/2014/main" val="1212163163"/>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Functional Consultant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790654852"/>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kern="1200" dirty="0">
                          <a:solidFill>
                            <a:schemeClr val="tx1">
                              <a:lumMod val="85000"/>
                              <a:lumOff val="15000"/>
                            </a:schemeClr>
                          </a:solidFill>
                          <a:latin typeface="+mn-lt"/>
                          <a:ea typeface="+mn-ea"/>
                          <a:cs typeface="+mn-cs"/>
                        </a:rPr>
                        <a:t>CDP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extLst>
                  <a:ext uri="{0D108BD9-81ED-4DB2-BD59-A6C34878D82A}">
                    <a16:rowId xmlns:a16="http://schemas.microsoft.com/office/drawing/2014/main" val="2434970705"/>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CDP Developer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935255777"/>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Analytics Developer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rgbClr val="F3F1F2"/>
                    </a:solidFill>
                  </a:tcPr>
                </a:tc>
                <a:extLst>
                  <a:ext uri="{0D108BD9-81ED-4DB2-BD59-A6C34878D82A}">
                    <a16:rowId xmlns:a16="http://schemas.microsoft.com/office/drawing/2014/main" val="3333027207"/>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Full Stack/DevOps Engineers</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390075514"/>
                  </a:ext>
                </a:extLst>
              </a:tr>
              <a:tr h="284032">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Quality Engineers*</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rgbClr val="F3F1F2"/>
                    </a:solidFill>
                  </a:tcPr>
                </a:tc>
                <a:extLst>
                  <a:ext uri="{0D108BD9-81ED-4DB2-BD59-A6C34878D82A}">
                    <a16:rowId xmlns:a16="http://schemas.microsoft.com/office/drawing/2014/main" val="400623770"/>
                  </a:ext>
                </a:extLst>
              </a:tr>
            </a:tbl>
          </a:graphicData>
        </a:graphic>
      </p:graphicFrame>
      <p:sp>
        <p:nvSpPr>
          <p:cNvPr id="86" name="Rectangle 85">
            <a:extLst>
              <a:ext uri="{FF2B5EF4-FFF2-40B4-BE49-F238E27FC236}">
                <a16:creationId xmlns:a16="http://schemas.microsoft.com/office/drawing/2014/main" id="{1899593E-4F2F-7946-9EFB-AC02CAD88006}"/>
              </a:ext>
            </a:extLst>
          </p:cNvPr>
          <p:cNvSpPr/>
          <p:nvPr/>
        </p:nvSpPr>
        <p:spPr>
          <a:xfrm>
            <a:off x="7491344" y="1660265"/>
            <a:ext cx="704039" cy="230832"/>
          </a:xfrm>
          <a:prstGeom prst="rect">
            <a:avLst/>
          </a:prstGeom>
        </p:spPr>
        <p:txBody>
          <a:bodyPr wrap="none">
            <a:spAutoFit/>
          </a:bodyPr>
          <a:lstStyle/>
          <a:p>
            <a:r>
              <a:rPr lang="en-US" sz="900" b="1" cap="all" spc="50" dirty="0">
                <a:solidFill>
                  <a:srgbClr val="00B050"/>
                </a:solidFill>
              </a:rPr>
              <a:t>legend</a:t>
            </a:r>
          </a:p>
        </p:txBody>
      </p:sp>
      <p:cxnSp>
        <p:nvCxnSpPr>
          <p:cNvPr id="87" name="Straight Connector 86">
            <a:extLst>
              <a:ext uri="{FF2B5EF4-FFF2-40B4-BE49-F238E27FC236}">
                <a16:creationId xmlns:a16="http://schemas.microsoft.com/office/drawing/2014/main" id="{6381F4D8-78C4-CD4F-9BC6-F6521E9BE576}"/>
              </a:ext>
            </a:extLst>
          </p:cNvPr>
          <p:cNvCxnSpPr/>
          <p:nvPr/>
        </p:nvCxnSpPr>
        <p:spPr>
          <a:xfrm>
            <a:off x="6786022" y="1424413"/>
            <a:ext cx="0" cy="231383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pic>
        <p:nvPicPr>
          <p:cNvPr id="154" name="Picture 153">
            <a:extLst>
              <a:ext uri="{FF2B5EF4-FFF2-40B4-BE49-F238E27FC236}">
                <a16:creationId xmlns:a16="http://schemas.microsoft.com/office/drawing/2014/main" id="{E9288EC4-2D2C-724E-9873-CE85535E87CF}"/>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8119913" y="3038521"/>
            <a:ext cx="226455" cy="243719"/>
          </a:xfrm>
          <a:prstGeom prst="rect">
            <a:avLst/>
          </a:prstGeom>
        </p:spPr>
      </p:pic>
      <p:pic>
        <p:nvPicPr>
          <p:cNvPr id="52" name="Picture 51">
            <a:extLst>
              <a:ext uri="{FF2B5EF4-FFF2-40B4-BE49-F238E27FC236}">
                <a16:creationId xmlns:a16="http://schemas.microsoft.com/office/drawing/2014/main" id="{5AC48E69-9A1E-1D44-AB37-BE9CA9A4575C}"/>
              </a:ext>
            </a:extLst>
          </p:cNvPr>
          <p:cNvPicPr>
            <a:picLocks noChangeAspect="1"/>
          </p:cNvPicPr>
          <p:nvPr/>
        </p:nvPicPr>
        <p:blipFill rotWithShape="1">
          <a:blip r:embed="rId2" cstate="print">
            <a:biLevel thresh="75000"/>
            <a:extLst>
              <a:ext uri="{28A0092B-C50C-407E-A947-70E740481C1C}">
                <a14:useLocalDpi xmlns:a14="http://schemas.microsoft.com/office/drawing/2010/main"/>
              </a:ext>
            </a:extLst>
          </a:blip>
          <a:srcRect t="-1" b="11594"/>
          <a:stretch/>
        </p:blipFill>
        <p:spPr>
          <a:xfrm>
            <a:off x="8105363" y="2073225"/>
            <a:ext cx="226455" cy="243719"/>
          </a:xfrm>
          <a:prstGeom prst="rect">
            <a:avLst/>
          </a:prstGeom>
        </p:spPr>
      </p:pic>
      <p:pic>
        <p:nvPicPr>
          <p:cNvPr id="53" name="Picture 52">
            <a:extLst>
              <a:ext uri="{FF2B5EF4-FFF2-40B4-BE49-F238E27FC236}">
                <a16:creationId xmlns:a16="http://schemas.microsoft.com/office/drawing/2014/main" id="{45B95348-95F3-C94E-B2E5-29A40656EF92}"/>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8115100" y="2565288"/>
            <a:ext cx="226455" cy="243719"/>
          </a:xfrm>
          <a:prstGeom prst="rect">
            <a:avLst/>
          </a:prstGeom>
        </p:spPr>
      </p:pic>
      <p:pic>
        <p:nvPicPr>
          <p:cNvPr id="54" name="Picture 53">
            <a:extLst>
              <a:ext uri="{FF2B5EF4-FFF2-40B4-BE49-F238E27FC236}">
                <a16:creationId xmlns:a16="http://schemas.microsoft.com/office/drawing/2014/main" id="{AA8F96E3-4E92-7F47-9422-529B43F8E86C}"/>
              </a:ext>
            </a:extLst>
          </p:cNvPr>
          <p:cNvPicPr>
            <a:picLocks noChangeAspect="1"/>
          </p:cNvPicPr>
          <p:nvPr/>
        </p:nvPicPr>
        <p:blipFill rotWithShape="1">
          <a:blip r:embed="rId2" cstate="print">
            <a:biLevel thresh="75000"/>
            <a:extLst>
              <a:ext uri="{28A0092B-C50C-407E-A947-70E740481C1C}">
                <a14:useLocalDpi xmlns:a14="http://schemas.microsoft.com/office/drawing/2010/main"/>
              </a:ext>
            </a:extLst>
          </a:blip>
          <a:srcRect t="-1" b="11594"/>
          <a:stretch/>
        </p:blipFill>
        <p:spPr>
          <a:xfrm>
            <a:off x="2728584" y="1274534"/>
            <a:ext cx="226455" cy="243719"/>
          </a:xfrm>
          <a:prstGeom prst="rect">
            <a:avLst/>
          </a:prstGeom>
        </p:spPr>
      </p:pic>
      <p:pic>
        <p:nvPicPr>
          <p:cNvPr id="55" name="Picture 54">
            <a:extLst>
              <a:ext uri="{FF2B5EF4-FFF2-40B4-BE49-F238E27FC236}">
                <a16:creationId xmlns:a16="http://schemas.microsoft.com/office/drawing/2014/main" id="{37B14258-D803-2A4E-BAFA-D4906280D7FE}"/>
              </a:ext>
            </a:extLst>
          </p:cNvPr>
          <p:cNvPicPr>
            <a:picLocks noChangeAspect="1"/>
          </p:cNvPicPr>
          <p:nvPr/>
        </p:nvPicPr>
        <p:blipFill rotWithShape="1">
          <a:blip r:embed="rId2" cstate="print">
            <a:biLevel thresh="75000"/>
            <a:extLst>
              <a:ext uri="{28A0092B-C50C-407E-A947-70E740481C1C}">
                <a14:useLocalDpi xmlns:a14="http://schemas.microsoft.com/office/drawing/2010/main"/>
              </a:ext>
            </a:extLst>
          </a:blip>
          <a:srcRect t="-1" b="11594"/>
          <a:stretch/>
        </p:blipFill>
        <p:spPr>
          <a:xfrm>
            <a:off x="2737052" y="1538238"/>
            <a:ext cx="226455" cy="243719"/>
          </a:xfrm>
          <a:prstGeom prst="rect">
            <a:avLst/>
          </a:prstGeom>
        </p:spPr>
      </p:pic>
      <p:pic>
        <p:nvPicPr>
          <p:cNvPr id="56" name="Picture 55">
            <a:extLst>
              <a:ext uri="{FF2B5EF4-FFF2-40B4-BE49-F238E27FC236}">
                <a16:creationId xmlns:a16="http://schemas.microsoft.com/office/drawing/2014/main" id="{E4190540-5FA2-A645-9E5F-F4DCAE8800CD}"/>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3367094" y="1538237"/>
            <a:ext cx="226455" cy="243719"/>
          </a:xfrm>
          <a:prstGeom prst="rect">
            <a:avLst/>
          </a:prstGeom>
        </p:spPr>
      </p:pic>
      <p:pic>
        <p:nvPicPr>
          <p:cNvPr id="57" name="Picture 56">
            <a:extLst>
              <a:ext uri="{FF2B5EF4-FFF2-40B4-BE49-F238E27FC236}">
                <a16:creationId xmlns:a16="http://schemas.microsoft.com/office/drawing/2014/main" id="{596884FF-96D9-724A-A25B-4CE6DB9F15C9}"/>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3059511" y="1820134"/>
            <a:ext cx="226455" cy="243719"/>
          </a:xfrm>
          <a:prstGeom prst="rect">
            <a:avLst/>
          </a:prstGeom>
        </p:spPr>
      </p:pic>
      <p:pic>
        <p:nvPicPr>
          <p:cNvPr id="61" name="Picture 60">
            <a:extLst>
              <a:ext uri="{FF2B5EF4-FFF2-40B4-BE49-F238E27FC236}">
                <a16:creationId xmlns:a16="http://schemas.microsoft.com/office/drawing/2014/main" id="{FE30EC12-5C21-6F4C-8569-B89CE581E812}"/>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933493" y="2660456"/>
            <a:ext cx="226455" cy="243719"/>
          </a:xfrm>
          <a:prstGeom prst="rect">
            <a:avLst/>
          </a:prstGeom>
        </p:spPr>
      </p:pic>
      <p:pic>
        <p:nvPicPr>
          <p:cNvPr id="62" name="Picture 61">
            <a:extLst>
              <a:ext uri="{FF2B5EF4-FFF2-40B4-BE49-F238E27FC236}">
                <a16:creationId xmlns:a16="http://schemas.microsoft.com/office/drawing/2014/main" id="{BD3AB41E-A34A-EC4A-84D3-9B031C21D5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63536" y="2660456"/>
            <a:ext cx="226455" cy="243719"/>
          </a:xfrm>
          <a:prstGeom prst="rect">
            <a:avLst/>
          </a:prstGeom>
        </p:spPr>
      </p:pic>
      <p:pic>
        <p:nvPicPr>
          <p:cNvPr id="65" name="Picture 64">
            <a:extLst>
              <a:ext uri="{FF2B5EF4-FFF2-40B4-BE49-F238E27FC236}">
                <a16:creationId xmlns:a16="http://schemas.microsoft.com/office/drawing/2014/main" id="{E3BEF210-F074-0E4E-AE6D-EB61F5EDAD4A}"/>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258719" y="3230320"/>
            <a:ext cx="226455" cy="243719"/>
          </a:xfrm>
          <a:prstGeom prst="rect">
            <a:avLst/>
          </a:prstGeom>
        </p:spPr>
      </p:pic>
      <p:pic>
        <p:nvPicPr>
          <p:cNvPr id="68" name="Picture 2">
            <a:extLst>
              <a:ext uri="{FF2B5EF4-FFF2-40B4-BE49-F238E27FC236}">
                <a16:creationId xmlns:a16="http://schemas.microsoft.com/office/drawing/2014/main" id="{4678B6CE-C154-8A41-9DD6-1383FDC9A21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7451767" y="2044045"/>
            <a:ext cx="285405" cy="28837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34ADFA4-0FB9-8B42-BDB6-BA1D4B884C1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292924" y="2560841"/>
            <a:ext cx="603089" cy="128366"/>
          </a:xfrm>
          <a:prstGeom prst="rect">
            <a:avLst/>
          </a:prstGeom>
        </p:spPr>
      </p:pic>
      <p:pic>
        <p:nvPicPr>
          <p:cNvPr id="70" name="Picture 69">
            <a:extLst>
              <a:ext uri="{FF2B5EF4-FFF2-40B4-BE49-F238E27FC236}">
                <a16:creationId xmlns:a16="http://schemas.microsoft.com/office/drawing/2014/main" id="{B886BADD-1752-C44D-A854-922A3A0D5B0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292924" y="3063326"/>
            <a:ext cx="603089" cy="128366"/>
          </a:xfrm>
          <a:prstGeom prst="rect">
            <a:avLst/>
          </a:prstGeom>
        </p:spPr>
      </p:pic>
      <p:sp>
        <p:nvSpPr>
          <p:cNvPr id="3" name="Rectangle 2">
            <a:extLst>
              <a:ext uri="{FF2B5EF4-FFF2-40B4-BE49-F238E27FC236}">
                <a16:creationId xmlns:a16="http://schemas.microsoft.com/office/drawing/2014/main" id="{6D27B157-7680-2142-A591-BF901F41F6B9}"/>
              </a:ext>
            </a:extLst>
          </p:cNvPr>
          <p:cNvSpPr/>
          <p:nvPr/>
        </p:nvSpPr>
        <p:spPr>
          <a:xfrm>
            <a:off x="7229623" y="2660051"/>
            <a:ext cx="704039" cy="215444"/>
          </a:xfrm>
          <a:prstGeom prst="rect">
            <a:avLst/>
          </a:prstGeom>
        </p:spPr>
        <p:txBody>
          <a:bodyPr wrap="none">
            <a:spAutoFit/>
          </a:bodyPr>
          <a:lstStyle/>
          <a:p>
            <a:r>
              <a:rPr lang="en-US" sz="800" kern="0" dirty="0">
                <a:solidFill>
                  <a:schemeClr val="tx1">
                    <a:lumMod val="65000"/>
                    <a:lumOff val="35000"/>
                  </a:schemeClr>
                </a:solidFill>
              </a:rPr>
              <a:t>ONSHORE</a:t>
            </a:r>
            <a:endParaRPr lang="en-US" sz="1000" kern="0" dirty="0">
              <a:solidFill>
                <a:schemeClr val="tx1">
                  <a:lumMod val="65000"/>
                  <a:lumOff val="35000"/>
                </a:schemeClr>
              </a:solidFill>
            </a:endParaRPr>
          </a:p>
        </p:txBody>
      </p:sp>
      <p:sp>
        <p:nvSpPr>
          <p:cNvPr id="72" name="Rectangle 71">
            <a:extLst>
              <a:ext uri="{FF2B5EF4-FFF2-40B4-BE49-F238E27FC236}">
                <a16:creationId xmlns:a16="http://schemas.microsoft.com/office/drawing/2014/main" id="{4F0564B2-548C-8A43-9CE0-AD114FA9E279}"/>
              </a:ext>
            </a:extLst>
          </p:cNvPr>
          <p:cNvSpPr/>
          <p:nvPr/>
        </p:nvSpPr>
        <p:spPr>
          <a:xfrm>
            <a:off x="7229623" y="3161483"/>
            <a:ext cx="755335" cy="215444"/>
          </a:xfrm>
          <a:prstGeom prst="rect">
            <a:avLst/>
          </a:prstGeom>
        </p:spPr>
        <p:txBody>
          <a:bodyPr wrap="none">
            <a:spAutoFit/>
          </a:bodyPr>
          <a:lstStyle/>
          <a:p>
            <a:r>
              <a:rPr lang="en-US" sz="800" kern="0" dirty="0">
                <a:solidFill>
                  <a:schemeClr val="tx1">
                    <a:lumMod val="65000"/>
                    <a:lumOff val="35000"/>
                  </a:schemeClr>
                </a:solidFill>
              </a:rPr>
              <a:t>OFFSHORE</a:t>
            </a:r>
            <a:endParaRPr lang="en-US" sz="1000" kern="0" dirty="0">
              <a:solidFill>
                <a:schemeClr val="tx1">
                  <a:lumMod val="65000"/>
                  <a:lumOff val="35000"/>
                </a:schemeClr>
              </a:solidFill>
            </a:endParaRPr>
          </a:p>
        </p:txBody>
      </p:sp>
      <p:sp>
        <p:nvSpPr>
          <p:cNvPr id="4" name="Rectangle 3">
            <a:extLst>
              <a:ext uri="{FF2B5EF4-FFF2-40B4-BE49-F238E27FC236}">
                <a16:creationId xmlns:a16="http://schemas.microsoft.com/office/drawing/2014/main" id="{977F5D24-879E-0E4B-ACC9-A1F89E7BA79A}"/>
              </a:ext>
            </a:extLst>
          </p:cNvPr>
          <p:cNvSpPr/>
          <p:nvPr/>
        </p:nvSpPr>
        <p:spPr>
          <a:xfrm>
            <a:off x="7042351" y="1518383"/>
            <a:ext cx="1598594" cy="2118746"/>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F2864B99-2A15-5441-99E4-18E6321284F0}"/>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5247005" y="2376252"/>
            <a:ext cx="226455" cy="243719"/>
          </a:xfrm>
          <a:prstGeom prst="rect">
            <a:avLst/>
          </a:prstGeom>
        </p:spPr>
      </p:pic>
      <p:pic>
        <p:nvPicPr>
          <p:cNvPr id="39" name="Picture 38">
            <a:extLst>
              <a:ext uri="{FF2B5EF4-FFF2-40B4-BE49-F238E27FC236}">
                <a16:creationId xmlns:a16="http://schemas.microsoft.com/office/drawing/2014/main" id="{EBDBB2FC-FD4B-1F4C-80F8-47F6EE447AC1}"/>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929337" y="2952688"/>
            <a:ext cx="226455" cy="243719"/>
          </a:xfrm>
          <a:prstGeom prst="rect">
            <a:avLst/>
          </a:prstGeom>
        </p:spPr>
      </p:pic>
      <p:pic>
        <p:nvPicPr>
          <p:cNvPr id="40" name="Picture 39">
            <a:extLst>
              <a:ext uri="{FF2B5EF4-FFF2-40B4-BE49-F238E27FC236}">
                <a16:creationId xmlns:a16="http://schemas.microsoft.com/office/drawing/2014/main" id="{7255E5F9-8A9D-6E4E-91A9-DA42C81985FA}"/>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59380" y="2952688"/>
            <a:ext cx="226455" cy="243719"/>
          </a:xfrm>
          <a:prstGeom prst="rect">
            <a:avLst/>
          </a:prstGeom>
        </p:spPr>
      </p:pic>
      <p:pic>
        <p:nvPicPr>
          <p:cNvPr id="45" name="Picture 44">
            <a:extLst>
              <a:ext uri="{FF2B5EF4-FFF2-40B4-BE49-F238E27FC236}">
                <a16:creationId xmlns:a16="http://schemas.microsoft.com/office/drawing/2014/main" id="{309C7142-077D-D443-A1B1-160CDDA0B29D}"/>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953916" y="3805182"/>
            <a:ext cx="226455" cy="243719"/>
          </a:xfrm>
          <a:prstGeom prst="rect">
            <a:avLst/>
          </a:prstGeom>
        </p:spPr>
      </p:pic>
      <p:pic>
        <p:nvPicPr>
          <p:cNvPr id="46" name="Picture 45">
            <a:extLst>
              <a:ext uri="{FF2B5EF4-FFF2-40B4-BE49-F238E27FC236}">
                <a16:creationId xmlns:a16="http://schemas.microsoft.com/office/drawing/2014/main" id="{ABED6956-5EB2-474D-ADD5-383A2287AF0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82145" y="3813324"/>
            <a:ext cx="226455" cy="243719"/>
          </a:xfrm>
          <a:prstGeom prst="rect">
            <a:avLst/>
          </a:prstGeom>
        </p:spPr>
      </p:pic>
      <p:pic>
        <p:nvPicPr>
          <p:cNvPr id="49" name="Picture 48">
            <a:extLst>
              <a:ext uri="{FF2B5EF4-FFF2-40B4-BE49-F238E27FC236}">
                <a16:creationId xmlns:a16="http://schemas.microsoft.com/office/drawing/2014/main" id="{D6EBDFDF-35B6-8044-9550-41559B39EC18}"/>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968311" y="4448652"/>
            <a:ext cx="226455" cy="243719"/>
          </a:xfrm>
          <a:prstGeom prst="rect">
            <a:avLst/>
          </a:prstGeom>
        </p:spPr>
      </p:pic>
      <p:pic>
        <p:nvPicPr>
          <p:cNvPr id="50" name="Picture 49">
            <a:extLst>
              <a:ext uri="{FF2B5EF4-FFF2-40B4-BE49-F238E27FC236}">
                <a16:creationId xmlns:a16="http://schemas.microsoft.com/office/drawing/2014/main" id="{0A53F4BE-73E1-D343-AC24-582FBD36AFEB}"/>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76388" y="4448652"/>
            <a:ext cx="226455" cy="243719"/>
          </a:xfrm>
          <a:prstGeom prst="rect">
            <a:avLst/>
          </a:prstGeom>
        </p:spPr>
      </p:pic>
      <p:pic>
        <p:nvPicPr>
          <p:cNvPr id="76" name="Picture 75">
            <a:extLst>
              <a:ext uri="{FF2B5EF4-FFF2-40B4-BE49-F238E27FC236}">
                <a16:creationId xmlns:a16="http://schemas.microsoft.com/office/drawing/2014/main" id="{DCC2F834-BC5F-A442-80FA-DA9B6A481363}"/>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3371446" y="1263915"/>
            <a:ext cx="226455" cy="243719"/>
          </a:xfrm>
          <a:prstGeom prst="rect">
            <a:avLst/>
          </a:prstGeom>
        </p:spPr>
      </p:pic>
      <p:pic>
        <p:nvPicPr>
          <p:cNvPr id="77" name="Picture 76">
            <a:extLst>
              <a:ext uri="{FF2B5EF4-FFF2-40B4-BE49-F238E27FC236}">
                <a16:creationId xmlns:a16="http://schemas.microsoft.com/office/drawing/2014/main" id="{568CEFC6-8E0F-704F-BCF8-329156F1981E}"/>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936362" y="2092048"/>
            <a:ext cx="226455" cy="243719"/>
          </a:xfrm>
          <a:prstGeom prst="rect">
            <a:avLst/>
          </a:prstGeom>
        </p:spPr>
      </p:pic>
      <p:pic>
        <p:nvPicPr>
          <p:cNvPr id="78" name="Picture 77">
            <a:extLst>
              <a:ext uri="{FF2B5EF4-FFF2-40B4-BE49-F238E27FC236}">
                <a16:creationId xmlns:a16="http://schemas.microsoft.com/office/drawing/2014/main" id="{8469C540-C950-4A4D-8DDF-440AC105DCCC}"/>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66405" y="2092048"/>
            <a:ext cx="226455" cy="243719"/>
          </a:xfrm>
          <a:prstGeom prst="rect">
            <a:avLst/>
          </a:prstGeom>
        </p:spPr>
      </p:pic>
      <p:pic>
        <p:nvPicPr>
          <p:cNvPr id="83" name="Picture 82">
            <a:extLst>
              <a:ext uri="{FF2B5EF4-FFF2-40B4-BE49-F238E27FC236}">
                <a16:creationId xmlns:a16="http://schemas.microsoft.com/office/drawing/2014/main" id="{21896F4A-01AF-1F47-AF22-F59CFF66AF44}"/>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323873" y="3513008"/>
            <a:ext cx="226455" cy="243719"/>
          </a:xfrm>
          <a:prstGeom prst="rect">
            <a:avLst/>
          </a:prstGeom>
        </p:spPr>
      </p:pic>
      <p:pic>
        <p:nvPicPr>
          <p:cNvPr id="88" name="Picture 87">
            <a:extLst>
              <a:ext uri="{FF2B5EF4-FFF2-40B4-BE49-F238E27FC236}">
                <a16:creationId xmlns:a16="http://schemas.microsoft.com/office/drawing/2014/main" id="{69F4559D-E6A7-324C-87CF-E52317908356}"/>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953916" y="3513008"/>
            <a:ext cx="226455" cy="243719"/>
          </a:xfrm>
          <a:prstGeom prst="rect">
            <a:avLst/>
          </a:prstGeom>
        </p:spPr>
      </p:pic>
      <p:pic>
        <p:nvPicPr>
          <p:cNvPr id="89" name="Picture 88">
            <a:extLst>
              <a:ext uri="{FF2B5EF4-FFF2-40B4-BE49-F238E27FC236}">
                <a16:creationId xmlns:a16="http://schemas.microsoft.com/office/drawing/2014/main" id="{9E270906-B327-F643-A5A1-45D798B5F90E}"/>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582145" y="3521150"/>
            <a:ext cx="226455" cy="243719"/>
          </a:xfrm>
          <a:prstGeom prst="rect">
            <a:avLst/>
          </a:prstGeom>
        </p:spPr>
      </p:pic>
      <p:pic>
        <p:nvPicPr>
          <p:cNvPr id="90" name="Picture 89">
            <a:extLst>
              <a:ext uri="{FF2B5EF4-FFF2-40B4-BE49-F238E27FC236}">
                <a16:creationId xmlns:a16="http://schemas.microsoft.com/office/drawing/2014/main" id="{30B8E9FA-E9E8-9F4E-852D-FC1C1D8F4F87}"/>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212188" y="3521150"/>
            <a:ext cx="226455" cy="243719"/>
          </a:xfrm>
          <a:prstGeom prst="rect">
            <a:avLst/>
          </a:prstGeom>
        </p:spPr>
      </p:pic>
      <p:pic>
        <p:nvPicPr>
          <p:cNvPr id="91" name="Picture 90">
            <a:extLst>
              <a:ext uri="{FF2B5EF4-FFF2-40B4-BE49-F238E27FC236}">
                <a16:creationId xmlns:a16="http://schemas.microsoft.com/office/drawing/2014/main" id="{13448BEF-5FE0-1941-B6E1-6EE6DA57F6F7}"/>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803062" y="4092421"/>
            <a:ext cx="226455" cy="243719"/>
          </a:xfrm>
          <a:prstGeom prst="rect">
            <a:avLst/>
          </a:prstGeom>
        </p:spPr>
      </p:pic>
      <p:pic>
        <p:nvPicPr>
          <p:cNvPr id="92" name="Picture 91">
            <a:extLst>
              <a:ext uri="{FF2B5EF4-FFF2-40B4-BE49-F238E27FC236}">
                <a16:creationId xmlns:a16="http://schemas.microsoft.com/office/drawing/2014/main" id="{85C1FA6A-364C-694A-A9A6-E19502ABD877}"/>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269190" y="4093596"/>
            <a:ext cx="226455" cy="243719"/>
          </a:xfrm>
          <a:prstGeom prst="rect">
            <a:avLst/>
          </a:prstGeom>
        </p:spPr>
      </p:pic>
      <p:pic>
        <p:nvPicPr>
          <p:cNvPr id="93" name="Picture 92">
            <a:extLst>
              <a:ext uri="{FF2B5EF4-FFF2-40B4-BE49-F238E27FC236}">
                <a16:creationId xmlns:a16="http://schemas.microsoft.com/office/drawing/2014/main" id="{59C232BC-C8D0-B742-9E8E-38A4063C21A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735318" y="4094771"/>
            <a:ext cx="226455" cy="243719"/>
          </a:xfrm>
          <a:prstGeom prst="rect">
            <a:avLst/>
          </a:prstGeom>
        </p:spPr>
      </p:pic>
      <p:pic>
        <p:nvPicPr>
          <p:cNvPr id="94" name="Picture 93">
            <a:extLst>
              <a:ext uri="{FF2B5EF4-FFF2-40B4-BE49-F238E27FC236}">
                <a16:creationId xmlns:a16="http://schemas.microsoft.com/office/drawing/2014/main" id="{7E9DBD8F-E593-2940-8E57-656031728033}"/>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201446" y="4095947"/>
            <a:ext cx="226455" cy="243719"/>
          </a:xfrm>
          <a:prstGeom prst="rect">
            <a:avLst/>
          </a:prstGeom>
        </p:spPr>
      </p:pic>
      <p:sp>
        <p:nvSpPr>
          <p:cNvPr id="96" name="Rectangle 95">
            <a:extLst>
              <a:ext uri="{FF2B5EF4-FFF2-40B4-BE49-F238E27FC236}">
                <a16:creationId xmlns:a16="http://schemas.microsoft.com/office/drawing/2014/main" id="{9787C207-B6BF-144E-B538-F3D4056A5144}"/>
              </a:ext>
            </a:extLst>
          </p:cNvPr>
          <p:cNvSpPr/>
          <p:nvPr/>
        </p:nvSpPr>
        <p:spPr>
          <a:xfrm>
            <a:off x="7074099" y="3829451"/>
            <a:ext cx="1419209" cy="584775"/>
          </a:xfrm>
          <a:prstGeom prst="rect">
            <a:avLst/>
          </a:prstGeom>
        </p:spPr>
        <p:txBody>
          <a:bodyPr wrap="square">
            <a:spAutoFit/>
          </a:bodyPr>
          <a:lstStyle/>
          <a:p>
            <a:pPr marL="60325" indent="-52388"/>
            <a:r>
              <a:rPr lang="en-US" sz="800" i="1" kern="0" dirty="0">
                <a:solidFill>
                  <a:schemeClr val="tx1">
                    <a:lumMod val="65000"/>
                    <a:lumOff val="35000"/>
                  </a:schemeClr>
                </a:solidFill>
              </a:rPr>
              <a:t>*Quality engineering includes performance, security, automation, and functional testing.</a:t>
            </a:r>
            <a:endParaRPr lang="en-US" sz="1000" i="1" kern="0" dirty="0">
              <a:solidFill>
                <a:schemeClr val="tx1">
                  <a:lumMod val="65000"/>
                  <a:lumOff val="35000"/>
                </a:schemeClr>
              </a:solidFill>
            </a:endParaRPr>
          </a:p>
        </p:txBody>
      </p:sp>
      <p:sp>
        <p:nvSpPr>
          <p:cNvPr id="97" name="Rectangle 96">
            <a:extLst>
              <a:ext uri="{FF2B5EF4-FFF2-40B4-BE49-F238E27FC236}">
                <a16:creationId xmlns:a16="http://schemas.microsoft.com/office/drawing/2014/main" id="{A344739B-314E-8C4B-A4E9-A64576978DD3}"/>
              </a:ext>
            </a:extLst>
          </p:cNvPr>
          <p:cNvSpPr/>
          <p:nvPr/>
        </p:nvSpPr>
        <p:spPr>
          <a:xfrm>
            <a:off x="5812994" y="4489359"/>
            <a:ext cx="474811" cy="215444"/>
          </a:xfrm>
          <a:prstGeom prst="rect">
            <a:avLst/>
          </a:prstGeom>
        </p:spPr>
        <p:txBody>
          <a:bodyPr wrap="square">
            <a:spAutoFit/>
          </a:bodyPr>
          <a:lstStyle/>
          <a:p>
            <a:pPr marL="60325" indent="-52388"/>
            <a:r>
              <a:rPr lang="en-US" sz="800" i="1" kern="0" dirty="0">
                <a:solidFill>
                  <a:schemeClr val="tx1">
                    <a:lumMod val="65000"/>
                    <a:lumOff val="35000"/>
                  </a:schemeClr>
                </a:solidFill>
              </a:rPr>
              <a:t>(x8)</a:t>
            </a:r>
            <a:endParaRPr lang="en-US" sz="1000" i="1" kern="0" dirty="0">
              <a:solidFill>
                <a:schemeClr val="tx1">
                  <a:lumMod val="65000"/>
                  <a:lumOff val="35000"/>
                </a:schemeClr>
              </a:solidFill>
            </a:endParaRPr>
          </a:p>
        </p:txBody>
      </p:sp>
      <p:pic>
        <p:nvPicPr>
          <p:cNvPr id="98" name="Picture 97">
            <a:extLst>
              <a:ext uri="{FF2B5EF4-FFF2-40B4-BE49-F238E27FC236}">
                <a16:creationId xmlns:a16="http://schemas.microsoft.com/office/drawing/2014/main" id="{ACBBEDC8-C2B4-684E-B00E-4BA79DA1610E}"/>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336934" y="4090071"/>
            <a:ext cx="226455" cy="243719"/>
          </a:xfrm>
          <a:prstGeom prst="rect">
            <a:avLst/>
          </a:prstGeom>
        </p:spPr>
      </p:pic>
      <p:sp>
        <p:nvSpPr>
          <p:cNvPr id="47" name="Rectangle 46">
            <a:extLst>
              <a:ext uri="{FF2B5EF4-FFF2-40B4-BE49-F238E27FC236}">
                <a16:creationId xmlns:a16="http://schemas.microsoft.com/office/drawing/2014/main" id="{7EC3CDEF-D83E-B541-92AB-8CAE0E3239F9}"/>
              </a:ext>
            </a:extLst>
          </p:cNvPr>
          <p:cNvSpPr/>
          <p:nvPr/>
        </p:nvSpPr>
        <p:spPr>
          <a:xfrm>
            <a:off x="327424" y="633943"/>
            <a:ext cx="8894331" cy="253916"/>
          </a:xfrm>
          <a:prstGeom prst="rect">
            <a:avLst/>
          </a:prstGeom>
        </p:spPr>
        <p:txBody>
          <a:bodyPr wrap="square">
            <a:spAutoFit/>
          </a:bodyPr>
          <a:lstStyle/>
          <a:p>
            <a:pPr defTabSz="342884">
              <a:defRPr/>
            </a:pPr>
            <a:r>
              <a:rPr lang="en-US" sz="1050" dirty="0">
                <a:solidFill>
                  <a:schemeClr val="accent3"/>
                </a:solidFill>
                <a:latin typeface="Arial" panose="020B0604020202020204" pitchFamily="34" charset="0"/>
                <a:cs typeface="Arial" panose="020B0604020202020204" pitchFamily="34" charset="0"/>
              </a:rPr>
              <a:t>BASED ON EXECUTION PLAN, THE WONDER WOMAN POD WILL BE DIVIDED INTO MULTIPLE PODS TO STREAMLINE DELIVERY</a:t>
            </a:r>
          </a:p>
        </p:txBody>
      </p:sp>
    </p:spTree>
    <p:extLst>
      <p:ext uri="{BB962C8B-B14F-4D97-AF65-F5344CB8AC3E}">
        <p14:creationId xmlns:p14="http://schemas.microsoft.com/office/powerpoint/2010/main" val="2675234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8417379" cy="376578"/>
          </a:xfrm>
        </p:spPr>
        <p:txBody>
          <a:bodyPr/>
          <a:lstStyle/>
          <a:p>
            <a:r>
              <a:rPr lang="en-US" dirty="0"/>
              <a:t>Wonder Woman: scope, assumptions &amp; dependencies</a:t>
            </a:r>
            <a:endParaRPr lang="en-US" sz="1800" b="0" dirty="0">
              <a:solidFill>
                <a:schemeClr val="tx1">
                  <a:lumMod val="50000"/>
                  <a:lumOff val="50000"/>
                </a:schemeClr>
              </a:solidFill>
              <a:latin typeface="Avenir Next" charset="0"/>
              <a:cs typeface="Avenir Next" charset="0"/>
            </a:endParaRPr>
          </a:p>
        </p:txBody>
      </p:sp>
      <p:sp>
        <p:nvSpPr>
          <p:cNvPr id="3" name="Footer Placeholder 2">
            <a:extLst>
              <a:ext uri="{FF2B5EF4-FFF2-40B4-BE49-F238E27FC236}">
                <a16:creationId xmlns:a16="http://schemas.microsoft.com/office/drawing/2014/main" id="{16667B1E-A385-EF4F-8E12-AC860D65D808}"/>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0F81227B-59D2-B649-9767-801AA6BF69E9}"/>
              </a:ext>
            </a:extLst>
          </p:cNvPr>
          <p:cNvSpPr>
            <a:spLocks noGrp="1"/>
          </p:cNvSpPr>
          <p:nvPr>
            <p:ph type="sldNum" sz="quarter" idx="13"/>
          </p:nvPr>
        </p:nvSpPr>
        <p:spPr/>
        <p:txBody>
          <a:bodyPr/>
          <a:lstStyle/>
          <a:p>
            <a:fld id="{CDEE2954-54E9-4846-B9AA-9D6731F553AF}" type="slidenum">
              <a:rPr lang="en-US" smtClean="0"/>
              <a:pPr/>
              <a:t>64</a:t>
            </a:fld>
            <a:endParaRPr lang="en-US" dirty="0"/>
          </a:p>
        </p:txBody>
      </p:sp>
      <p:graphicFrame>
        <p:nvGraphicFramePr>
          <p:cNvPr id="19" name="Table 18">
            <a:extLst>
              <a:ext uri="{FF2B5EF4-FFF2-40B4-BE49-F238E27FC236}">
                <a16:creationId xmlns:a16="http://schemas.microsoft.com/office/drawing/2014/main" id="{2EE98D0C-7A6A-A944-9296-BDD38D05E60B}"/>
              </a:ext>
            </a:extLst>
          </p:cNvPr>
          <p:cNvGraphicFramePr>
            <a:graphicFrameLocks noGrp="1"/>
          </p:cNvGraphicFramePr>
          <p:nvPr/>
        </p:nvGraphicFramePr>
        <p:xfrm>
          <a:off x="336809" y="843042"/>
          <a:ext cx="8326675" cy="3967522"/>
        </p:xfrm>
        <a:graphic>
          <a:graphicData uri="http://schemas.openxmlformats.org/drawingml/2006/table">
            <a:tbl>
              <a:tblPr firstRow="1">
                <a:tableStyleId>{5C22544A-7EE6-4342-B048-85BDC9FD1C3A}</a:tableStyleId>
              </a:tblPr>
              <a:tblGrid>
                <a:gridCol w="1055704">
                  <a:extLst>
                    <a:ext uri="{9D8B030D-6E8A-4147-A177-3AD203B41FA5}">
                      <a16:colId xmlns:a16="http://schemas.microsoft.com/office/drawing/2014/main" val="2408294853"/>
                    </a:ext>
                  </a:extLst>
                </a:gridCol>
                <a:gridCol w="7270971">
                  <a:extLst>
                    <a:ext uri="{9D8B030D-6E8A-4147-A177-3AD203B41FA5}">
                      <a16:colId xmlns:a16="http://schemas.microsoft.com/office/drawing/2014/main" val="3688345454"/>
                    </a:ext>
                  </a:extLst>
                </a:gridCol>
              </a:tblGrid>
              <a:tr h="444401">
                <a:tc>
                  <a:txBody>
                    <a:bodyPr/>
                    <a:lstStyle/>
                    <a:p>
                      <a:pPr algn="ctr" fontAlgn="t"/>
                      <a:r>
                        <a:rPr lang="en-US" sz="1100" u="none" strike="noStrike" dirty="0">
                          <a:solidFill>
                            <a:schemeClr val="tx1"/>
                          </a:solidFill>
                          <a:effectLst/>
                        </a:rPr>
                        <a:t>Scope</a:t>
                      </a:r>
                      <a:r>
                        <a:rPr lang="en-US" sz="1100" u="none" strike="noStrike" baseline="0" dirty="0">
                          <a:solidFill>
                            <a:schemeClr val="tx1"/>
                          </a:solidFill>
                          <a:effectLst/>
                        </a:rPr>
                        <a:t> Area</a:t>
                      </a:r>
                      <a:endParaRPr lang="en-GB" sz="1100" b="0" i="0" u="none" strike="noStrike" dirty="0">
                        <a:solidFill>
                          <a:schemeClr val="tx1"/>
                        </a:solidFill>
                        <a:effectLst/>
                        <a:latin typeface="+mn-lt"/>
                      </a:endParaRPr>
                    </a:p>
                  </a:txBody>
                  <a:tcPr marL="0" marR="0" marT="0" marB="0" anchor="ctr">
                    <a:solidFill>
                      <a:schemeClr val="bg1">
                        <a:lumMod val="95000"/>
                      </a:schemeClr>
                    </a:solidFill>
                  </a:tcPr>
                </a:tc>
                <a:tc>
                  <a:txBody>
                    <a:bodyPr/>
                    <a:lstStyle/>
                    <a:p>
                      <a:pPr algn="ctr" fontAlgn="b"/>
                      <a:r>
                        <a:rPr lang="en-US" sz="1100" u="none" strike="noStrike" dirty="0">
                          <a:solidFill>
                            <a:schemeClr val="tx1"/>
                          </a:solidFill>
                          <a:effectLst/>
                        </a:rPr>
                        <a:t>Scope/Assumption</a:t>
                      </a:r>
                      <a:endParaRPr lang="en-US" sz="1100" b="0" i="0" u="none" strike="noStrike" dirty="0">
                        <a:solidFill>
                          <a:schemeClr val="tx1"/>
                        </a:solidFill>
                        <a:effectLst/>
                        <a:latin typeface="+mn-lt"/>
                      </a:endParaRPr>
                    </a:p>
                  </a:txBody>
                  <a:tcPr marL="0" marR="0" marT="0" marB="0" anchor="ctr">
                    <a:solidFill>
                      <a:schemeClr val="bg1">
                        <a:lumMod val="95000"/>
                      </a:schemeClr>
                    </a:solidFill>
                  </a:tcPr>
                </a:tc>
                <a:extLst>
                  <a:ext uri="{0D108BD9-81ED-4DB2-BD59-A6C34878D82A}">
                    <a16:rowId xmlns:a16="http://schemas.microsoft.com/office/drawing/2014/main" val="4279039932"/>
                  </a:ext>
                </a:extLst>
              </a:tr>
              <a:tr h="820777">
                <a:tc>
                  <a:txBody>
                    <a:bodyPr/>
                    <a:lstStyle/>
                    <a:p>
                      <a:pPr marL="0" algn="ctr" defTabSz="914400" rtl="0" eaLnBrk="1" fontAlgn="b" latinLnBrk="0" hangingPunct="1"/>
                      <a:r>
                        <a:rPr lang="en-US" sz="800" u="none" strike="noStrike" kern="1200" dirty="0">
                          <a:effectLst/>
                        </a:rPr>
                        <a:t>CI - Environment</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WBA will engage Microsoft to provide CI as SaaS solution</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Walgreens and Boots will have separate CI instances and Data Lakes</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WBA will procure necessary Tenants on Microsoft Cloud along with respective tools before start of the engagement</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Number of environments will be 4- Dev, QA, UAT/Pre-Prod and Production</a:t>
                      </a:r>
                      <a:endParaRPr lang="en-US" sz="800" b="0" i="0" u="none" strike="noStrike" kern="1200" dirty="0">
                        <a:solidFill>
                          <a:schemeClr val="tx2"/>
                        </a:solidFill>
                        <a:effectLst/>
                        <a:latin typeface="+mn-lt"/>
                        <a:ea typeface="+mn-ea"/>
                        <a:cs typeface="+mn-cs"/>
                      </a:endParaRPr>
                    </a:p>
                    <a:p>
                      <a:pPr marL="514342" lvl="1" indent="-171450" algn="l" defTabSz="914400" rtl="0" eaLnBrk="1" fontAlgn="b" latinLnBrk="0" hangingPunct="1">
                        <a:buFont typeface="Arial" panose="020B0604020202020204" pitchFamily="34" charset="0"/>
                        <a:buChar char="•"/>
                      </a:pPr>
                      <a:r>
                        <a:rPr lang="en-US" sz="800" u="none" strike="noStrike" kern="1200" dirty="0">
                          <a:effectLst/>
                        </a:rPr>
                        <a:t>WBA will engage Microsoft to provide CI as SaaS solution</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2374170492"/>
                  </a:ext>
                </a:extLst>
              </a:tr>
              <a:tr h="145110">
                <a:tc>
                  <a:txBody>
                    <a:bodyPr/>
                    <a:lstStyle/>
                    <a:p>
                      <a:pPr marL="0" algn="ctr" defTabSz="914400" rtl="0" eaLnBrk="1" fontAlgn="b" latinLnBrk="0" hangingPunct="1"/>
                      <a:r>
                        <a:rPr lang="en-US" sz="800" u="none" strike="noStrike" kern="1200" dirty="0">
                          <a:effectLst/>
                        </a:rPr>
                        <a:t>CI -Data Source</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marR="0" lvl="1"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sz="800" u="none" strike="noStrike" kern="1200" dirty="0">
                          <a:effectLst/>
                        </a:rPr>
                        <a:t>Wonder Woman: </a:t>
                      </a:r>
                      <a:r>
                        <a:rPr lang="en-US" sz="800" u="none" strike="noStrike" kern="1200" dirty="0" err="1">
                          <a:effectLst/>
                        </a:rPr>
                        <a:t>SVoC</a:t>
                      </a:r>
                      <a:r>
                        <a:rPr lang="en-US" sz="800" u="none" strike="noStrike" kern="1200" dirty="0">
                          <a:effectLst/>
                        </a:rPr>
                        <a:t>, SAP </a:t>
                      </a:r>
                      <a:r>
                        <a:rPr lang="en-US" sz="800" u="none" strike="noStrike" kern="1200" dirty="0" err="1">
                          <a:effectLst/>
                        </a:rPr>
                        <a:t>CRM,Mobile</a:t>
                      </a:r>
                      <a:r>
                        <a:rPr lang="en-US" sz="800" u="none" strike="noStrike" kern="1200" dirty="0">
                          <a:effectLst/>
                        </a:rPr>
                        <a:t> Server Framework, Wonder Woman SQL DB</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2849801594"/>
                  </a:ext>
                </a:extLst>
              </a:tr>
              <a:tr h="145110">
                <a:tc>
                  <a:txBody>
                    <a:bodyPr/>
                    <a:lstStyle/>
                    <a:p>
                      <a:pPr marL="0" algn="ctr" defTabSz="914400" rtl="0" eaLnBrk="1" fontAlgn="b" latinLnBrk="0" hangingPunct="1"/>
                      <a:r>
                        <a:rPr lang="en-US" sz="800" u="none" strike="noStrike" kern="1200" dirty="0">
                          <a:effectLst/>
                        </a:rPr>
                        <a:t>CI - Data Model</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Entities Wonder Woman: Customer Demographics, Loyalty Points, Available Offers, Offer on Cards, Past Purchases from POS &amp; Boots.com, Online Activity</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4168136515"/>
                  </a:ext>
                </a:extLst>
              </a:tr>
              <a:tr h="145110">
                <a:tc rowSpan="4">
                  <a:txBody>
                    <a:bodyPr/>
                    <a:lstStyle/>
                    <a:p>
                      <a:pPr marL="0" algn="ctr" defTabSz="914400" rtl="0" eaLnBrk="1" fontAlgn="b" latinLnBrk="0" hangingPunct="1"/>
                      <a:r>
                        <a:rPr lang="en-US" sz="800" u="none" strike="noStrike" kern="1200" dirty="0">
                          <a:effectLst/>
                        </a:rPr>
                        <a:t>CI -Data Ingestion</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Only structured data and Batch mode only for all the sources.</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893275818"/>
                  </a:ext>
                </a:extLst>
              </a:tr>
              <a:tr h="215397">
                <a:tc vMerge="1">
                  <a:txBody>
                    <a:bodyPr/>
                    <a:lstStyle/>
                    <a:p>
                      <a:endParaRPr lang="en-US"/>
                    </a:p>
                  </a:txBody>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Ingestion will be carried out through OOTB connectors; no custom ingestion method is considered</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1392585552"/>
                  </a:ext>
                </a:extLst>
              </a:tr>
              <a:tr h="145110">
                <a:tc vMerge="1">
                  <a:txBody>
                    <a:bodyPr/>
                    <a:lstStyle/>
                    <a:p>
                      <a:endParaRPr lang="en-US"/>
                    </a:p>
                  </a:txBody>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Only OOTB transformation rules are considered</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1978468104"/>
                  </a:ext>
                </a:extLst>
              </a:tr>
              <a:tr h="145110">
                <a:tc vMerge="1">
                  <a:txBody>
                    <a:bodyPr/>
                    <a:lstStyle/>
                    <a:p>
                      <a:endParaRPr lang="en-US"/>
                    </a:p>
                  </a:txBody>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Total number of attributes per source &lt; 100</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344502734"/>
                  </a:ext>
                </a:extLst>
              </a:tr>
              <a:tr h="145110">
                <a:tc rowSpan="3">
                  <a:txBody>
                    <a:bodyPr/>
                    <a:lstStyle/>
                    <a:p>
                      <a:pPr marL="0" algn="ctr" defTabSz="914400" rtl="0" eaLnBrk="1" fontAlgn="b" latinLnBrk="0" hangingPunct="1"/>
                      <a:r>
                        <a:rPr lang="en-US" sz="800" u="none" strike="noStrike" kern="1200" dirty="0">
                          <a:effectLst/>
                        </a:rPr>
                        <a:t>CI - Unification</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Unification of profile will be carried based on common IDs provided by the source systems</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248301713"/>
                  </a:ext>
                </a:extLst>
              </a:tr>
              <a:tr h="145110">
                <a:tc vMerge="1">
                  <a:txBody>
                    <a:bodyPr/>
                    <a:lstStyle/>
                    <a:p>
                      <a:endParaRPr lang="en-US"/>
                    </a:p>
                  </a:txBody>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Unification of activity data will be carried out through IDs</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1834780113"/>
                  </a:ext>
                </a:extLst>
              </a:tr>
              <a:tr h="192723">
                <a:tc vMerge="1">
                  <a:txBody>
                    <a:bodyPr/>
                    <a:lstStyle/>
                    <a:p>
                      <a:endParaRPr lang="en-US"/>
                    </a:p>
                  </a:txBody>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Probabilistic matching is not considered and no real time matching is considered as part of scope</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2657919785"/>
                  </a:ext>
                </a:extLst>
              </a:tr>
              <a:tr h="145110">
                <a:tc rowSpan="2">
                  <a:txBody>
                    <a:bodyPr/>
                    <a:lstStyle/>
                    <a:p>
                      <a:pPr marL="0" algn="ctr" defTabSz="914400" rtl="0" eaLnBrk="1" fontAlgn="b" latinLnBrk="0" hangingPunct="1"/>
                      <a:r>
                        <a:rPr lang="en-US" sz="800" u="none" strike="noStrike" kern="1200" dirty="0">
                          <a:effectLst/>
                        </a:rPr>
                        <a:t>CI - Data Quality and Enrichment</a:t>
                      </a:r>
                      <a:endParaRPr lang="en-US" sz="800" b="0" i="0" u="none" strike="noStrike" kern="1200" dirty="0">
                        <a:solidFill>
                          <a:schemeClr val="tx2"/>
                        </a:solidFill>
                        <a:effectLst/>
                        <a:latin typeface="+mn-lt"/>
                        <a:ea typeface="+mn-ea"/>
                        <a:cs typeface="+mn-cs"/>
                      </a:endParaRPr>
                    </a:p>
                  </a:txBody>
                  <a:tcPr marL="0" marR="0" marT="0" marB="0" anchor="ctr">
                    <a:solidFill>
                      <a:schemeClr val="bg1">
                        <a:lumMod val="95000"/>
                      </a:schemeClr>
                    </a:solidFill>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Integration with any enrichment source/tool is NOT considered</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2166577903"/>
                  </a:ext>
                </a:extLst>
              </a:tr>
              <a:tr h="290219">
                <a:tc vMerge="1">
                  <a:txBody>
                    <a:bodyPr/>
                    <a:lstStyle/>
                    <a:p>
                      <a:endParaRPr lang="en-US"/>
                    </a:p>
                  </a:txBody>
                  <a:tcPr/>
                </a:tc>
                <a:tc>
                  <a:txBody>
                    <a:bodyPr/>
                    <a:lstStyle/>
                    <a:p>
                      <a:pPr marL="514342" lvl="1" indent="-171450" algn="l" defTabSz="914400" rtl="0" eaLnBrk="1" fontAlgn="b" latinLnBrk="0" hangingPunct="1">
                        <a:buFont typeface="Arial" panose="020B0604020202020204" pitchFamily="34" charset="0"/>
                        <a:buChar char="•"/>
                      </a:pPr>
                      <a:r>
                        <a:rPr lang="en-US" sz="800" u="none" strike="noStrike" kern="1200" dirty="0">
                          <a:effectLst/>
                        </a:rPr>
                        <a:t>Data cleansing &amp; standardization will be achieved through CI OOTB capabilities and will be limited to basic cleansing and standardization, such as case conversion, noise character/white space removal, etc.</a:t>
                      </a:r>
                      <a:endParaRPr lang="en-US" sz="800" b="0" i="0" u="none" strike="noStrike" kern="1200" dirty="0">
                        <a:solidFill>
                          <a:schemeClr val="tx2"/>
                        </a:solidFill>
                        <a:effectLst/>
                        <a:latin typeface="+mn-lt"/>
                        <a:ea typeface="+mn-ea"/>
                        <a:cs typeface="+mn-cs"/>
                      </a:endParaRPr>
                    </a:p>
                  </a:txBody>
                  <a:tcPr marL="0" marR="0" marT="0" marB="0">
                    <a:solidFill>
                      <a:schemeClr val="bg1"/>
                    </a:solidFill>
                  </a:tcPr>
                </a:tc>
                <a:extLst>
                  <a:ext uri="{0D108BD9-81ED-4DB2-BD59-A6C34878D82A}">
                    <a16:rowId xmlns:a16="http://schemas.microsoft.com/office/drawing/2014/main" val="2861361766"/>
                  </a:ext>
                </a:extLst>
              </a:tr>
              <a:tr h="145110">
                <a:tc rowSpan="5">
                  <a:txBody>
                    <a:bodyPr/>
                    <a:lstStyle/>
                    <a:p>
                      <a:pPr algn="ctr" fontAlgn="b"/>
                      <a:r>
                        <a:rPr lang="en-GB" sz="800" u="none" strike="noStrike" dirty="0">
                          <a:effectLst/>
                        </a:rPr>
                        <a:t>CI -Analysis/Insight</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Number of Static &amp; Dynamic Segments per CI implementation will be 8-10</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3234208063"/>
                  </a:ext>
                </a:extLst>
              </a:tr>
              <a:tr h="145110">
                <a:tc vMerge="1">
                  <a:txBody>
                    <a:bodyPr/>
                    <a:lstStyle/>
                    <a:p>
                      <a:pPr marL="0" algn="ctr" defTabSz="914400" rtl="0" eaLnBrk="1" fontAlgn="b" latinLnBrk="0" hangingPunct="1"/>
                      <a:endParaRPr lang="en-US" sz="1000" b="0" i="0" u="none" strike="noStrike" kern="1200" dirty="0">
                        <a:solidFill>
                          <a:schemeClr val="tx2"/>
                        </a:solidFill>
                        <a:effectLst/>
                        <a:latin typeface="+mn-lt"/>
                        <a:ea typeface="+mn-ea"/>
                        <a:cs typeface="+mn-cs"/>
                      </a:endParaRPr>
                    </a:p>
                  </a:txBody>
                  <a:tcPr marL="0" marR="0" marT="0" marB="0" anchor="ctr"/>
                </a:tc>
                <a:tc>
                  <a:txBody>
                    <a:bodyPr/>
                    <a:lstStyle/>
                    <a:p>
                      <a:pPr marL="514342" lvl="1" indent="-171450" algn="l" fontAlgn="b">
                        <a:buFont typeface="Arial" panose="020B0604020202020204" pitchFamily="34" charset="0"/>
                        <a:buChar char="•"/>
                      </a:pPr>
                      <a:r>
                        <a:rPr lang="en-US" sz="800" u="none" strike="noStrike" dirty="0">
                          <a:effectLst/>
                        </a:rPr>
                        <a:t>Number of Customer &amp; Business Measures per CI implementation will be 8-10</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924306263"/>
                  </a:ext>
                </a:extLst>
              </a:tr>
              <a:tr h="145110">
                <a:tc vMerge="1">
                  <a:txBody>
                    <a:bodyPr/>
                    <a:lstStyle/>
                    <a:p>
                      <a:pPr marL="0" algn="ctr" defTabSz="914400" rtl="0" eaLnBrk="1" fontAlgn="b" latinLnBrk="0" hangingPunct="1"/>
                      <a:endParaRPr lang="en-US" sz="1000" b="0" i="0" u="none" strike="noStrike" kern="1200" dirty="0">
                        <a:solidFill>
                          <a:schemeClr val="tx2"/>
                        </a:solidFill>
                        <a:effectLst/>
                        <a:latin typeface="+mn-lt"/>
                        <a:ea typeface="+mn-ea"/>
                        <a:cs typeface="+mn-cs"/>
                      </a:endParaRPr>
                    </a:p>
                  </a:txBody>
                  <a:tcPr marL="0" marR="0" marT="0" marB="0" anchor="ctr"/>
                </a:tc>
                <a:tc>
                  <a:txBody>
                    <a:bodyPr/>
                    <a:lstStyle/>
                    <a:p>
                      <a:pPr marL="514342" lvl="1" indent="-171450" algn="l" fontAlgn="b">
                        <a:buFont typeface="Arial" panose="020B0604020202020204" pitchFamily="34" charset="0"/>
                        <a:buChar char="•"/>
                      </a:pPr>
                      <a:r>
                        <a:rPr lang="en-US" sz="800" u="none" strike="noStrike" dirty="0">
                          <a:effectLst/>
                        </a:rPr>
                        <a:t>All the required segmentation, KPIs/Measures can be configured leveraging the CI OOTB capabilities</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3595336543"/>
                  </a:ext>
                </a:extLst>
              </a:tr>
              <a:tr h="145110">
                <a:tc vMerge="1">
                  <a:txBody>
                    <a:bodyPr/>
                    <a:lstStyle/>
                    <a:p>
                      <a:pPr marL="0" algn="ctr" defTabSz="914400" rtl="0" eaLnBrk="1" fontAlgn="b" latinLnBrk="0" hangingPunct="1"/>
                      <a:endParaRPr lang="en-US" sz="1000" b="0" i="0" u="none" strike="noStrike" kern="1200" dirty="0">
                        <a:solidFill>
                          <a:schemeClr val="tx2"/>
                        </a:solidFill>
                        <a:effectLst/>
                        <a:latin typeface="+mn-lt"/>
                        <a:ea typeface="+mn-ea"/>
                        <a:cs typeface="+mn-cs"/>
                      </a:endParaRPr>
                    </a:p>
                  </a:txBody>
                  <a:tcPr marL="0" marR="0" marT="0" marB="0" anchor="ctr"/>
                </a:tc>
                <a:tc>
                  <a:txBody>
                    <a:bodyPr/>
                    <a:lstStyle/>
                    <a:p>
                      <a:pPr marL="514342" lvl="1" indent="-171450" algn="l" fontAlgn="b">
                        <a:buFont typeface="Arial" panose="020B0604020202020204" pitchFamily="34" charset="0"/>
                        <a:buChar char="•"/>
                      </a:pPr>
                      <a:r>
                        <a:rPr lang="en-US" sz="800" u="none" strike="noStrike" dirty="0">
                          <a:effectLst/>
                        </a:rPr>
                        <a:t>No external / custom machine learning models are considered (e.g. building models in Azure ML and integrate them with CI)</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2877590519"/>
                  </a:ext>
                </a:extLst>
              </a:tr>
              <a:tr h="163955">
                <a:tc vMerge="1">
                  <a:txBody>
                    <a:bodyPr/>
                    <a:lstStyle/>
                    <a:p>
                      <a:pPr marL="0" algn="ctr" defTabSz="914400" rtl="0" eaLnBrk="1" fontAlgn="b" latinLnBrk="0" hangingPunct="1"/>
                      <a:endParaRPr lang="en-US" sz="1000" b="0" i="0" u="none" strike="noStrike" kern="1200" dirty="0">
                        <a:solidFill>
                          <a:schemeClr val="tx2"/>
                        </a:solidFill>
                        <a:effectLst/>
                        <a:latin typeface="+mn-lt"/>
                        <a:ea typeface="+mn-ea"/>
                        <a:cs typeface="+mn-cs"/>
                      </a:endParaRPr>
                    </a:p>
                  </a:txBody>
                  <a:tcPr marL="0" marR="0" marT="0" marB="0" anchor="ctr"/>
                </a:tc>
                <a:tc>
                  <a:txBody>
                    <a:bodyPr/>
                    <a:lstStyle/>
                    <a:p>
                      <a:pPr marL="514342" lvl="1" indent="-171450" algn="l" fontAlgn="b">
                        <a:buFont typeface="Arial" panose="020B0604020202020204" pitchFamily="34" charset="0"/>
                        <a:buChar char="•"/>
                      </a:pPr>
                      <a:r>
                        <a:rPr lang="en-US" sz="800" u="none" strike="noStrike" dirty="0">
                          <a:effectLst/>
                        </a:rPr>
                        <a:t>Inference of NBA, NBO is not in scope for CI</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2821726228"/>
                  </a:ext>
                </a:extLst>
              </a:tr>
            </a:tbl>
          </a:graphicData>
        </a:graphic>
      </p:graphicFrame>
    </p:spTree>
    <p:extLst>
      <p:ext uri="{BB962C8B-B14F-4D97-AF65-F5344CB8AC3E}">
        <p14:creationId xmlns:p14="http://schemas.microsoft.com/office/powerpoint/2010/main" val="210094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a:xfrm>
            <a:off x="336809" y="303979"/>
            <a:ext cx="8417379" cy="376578"/>
          </a:xfrm>
        </p:spPr>
        <p:txBody>
          <a:bodyPr/>
          <a:lstStyle/>
          <a:p>
            <a:r>
              <a:rPr lang="en-US" dirty="0"/>
              <a:t>Wonder Woman: scope, assumptions &amp; dependencies</a:t>
            </a:r>
            <a:endParaRPr lang="en-US" sz="1800" b="0" dirty="0">
              <a:solidFill>
                <a:schemeClr val="tx1">
                  <a:lumMod val="50000"/>
                  <a:lumOff val="50000"/>
                </a:schemeClr>
              </a:solidFill>
              <a:latin typeface="Avenir Next" charset="0"/>
              <a:cs typeface="Avenir Next" charset="0"/>
            </a:endParaRPr>
          </a:p>
        </p:txBody>
      </p:sp>
      <p:sp>
        <p:nvSpPr>
          <p:cNvPr id="3" name="Footer Placeholder 2">
            <a:extLst>
              <a:ext uri="{FF2B5EF4-FFF2-40B4-BE49-F238E27FC236}">
                <a16:creationId xmlns:a16="http://schemas.microsoft.com/office/drawing/2014/main" id="{16667B1E-A385-EF4F-8E12-AC860D65D808}"/>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0F81227B-59D2-B649-9767-801AA6BF69E9}"/>
              </a:ext>
            </a:extLst>
          </p:cNvPr>
          <p:cNvSpPr>
            <a:spLocks noGrp="1"/>
          </p:cNvSpPr>
          <p:nvPr>
            <p:ph type="sldNum" sz="quarter" idx="13"/>
          </p:nvPr>
        </p:nvSpPr>
        <p:spPr/>
        <p:txBody>
          <a:bodyPr/>
          <a:lstStyle/>
          <a:p>
            <a:fld id="{CDEE2954-54E9-4846-B9AA-9D6731F553AF}" type="slidenum">
              <a:rPr lang="en-US" smtClean="0"/>
              <a:pPr/>
              <a:t>65</a:t>
            </a:fld>
            <a:endParaRPr lang="en-US" dirty="0"/>
          </a:p>
        </p:txBody>
      </p:sp>
      <p:graphicFrame>
        <p:nvGraphicFramePr>
          <p:cNvPr id="6" name="Table 5">
            <a:extLst>
              <a:ext uri="{FF2B5EF4-FFF2-40B4-BE49-F238E27FC236}">
                <a16:creationId xmlns:a16="http://schemas.microsoft.com/office/drawing/2014/main" id="{068A7E5D-7BE5-0B43-A03C-7B63AAD2645D}"/>
              </a:ext>
            </a:extLst>
          </p:cNvPr>
          <p:cNvGraphicFramePr>
            <a:graphicFrameLocks noGrp="1"/>
          </p:cNvGraphicFramePr>
          <p:nvPr/>
        </p:nvGraphicFramePr>
        <p:xfrm>
          <a:off x="336809" y="811587"/>
          <a:ext cx="8320070" cy="3867947"/>
        </p:xfrm>
        <a:graphic>
          <a:graphicData uri="http://schemas.openxmlformats.org/drawingml/2006/table">
            <a:tbl>
              <a:tblPr firstRow="1">
                <a:tableStyleId>{5C22544A-7EE6-4342-B048-85BDC9FD1C3A}</a:tableStyleId>
              </a:tblPr>
              <a:tblGrid>
                <a:gridCol w="1054867">
                  <a:extLst>
                    <a:ext uri="{9D8B030D-6E8A-4147-A177-3AD203B41FA5}">
                      <a16:colId xmlns:a16="http://schemas.microsoft.com/office/drawing/2014/main" val="2408294853"/>
                    </a:ext>
                  </a:extLst>
                </a:gridCol>
                <a:gridCol w="7265203">
                  <a:extLst>
                    <a:ext uri="{9D8B030D-6E8A-4147-A177-3AD203B41FA5}">
                      <a16:colId xmlns:a16="http://schemas.microsoft.com/office/drawing/2014/main" val="3688345454"/>
                    </a:ext>
                  </a:extLst>
                </a:gridCol>
              </a:tblGrid>
              <a:tr h="494787">
                <a:tc>
                  <a:txBody>
                    <a:bodyPr/>
                    <a:lstStyle/>
                    <a:p>
                      <a:pPr algn="ctr" fontAlgn="t"/>
                      <a:r>
                        <a:rPr lang="en-US" sz="1100" u="none" strike="noStrike" dirty="0">
                          <a:solidFill>
                            <a:schemeClr val="tx1"/>
                          </a:solidFill>
                          <a:effectLst/>
                        </a:rPr>
                        <a:t>Scope</a:t>
                      </a:r>
                      <a:r>
                        <a:rPr lang="en-US" sz="1100" u="none" strike="noStrike" baseline="0" dirty="0">
                          <a:solidFill>
                            <a:schemeClr val="tx1"/>
                          </a:solidFill>
                          <a:effectLst/>
                        </a:rPr>
                        <a:t> Area</a:t>
                      </a:r>
                      <a:endParaRPr lang="en-GB" sz="1100" b="0" i="0" u="none" strike="noStrike" dirty="0">
                        <a:solidFill>
                          <a:schemeClr val="tx1"/>
                        </a:solidFill>
                        <a:effectLst/>
                        <a:latin typeface="+mn-lt"/>
                      </a:endParaRPr>
                    </a:p>
                  </a:txBody>
                  <a:tcPr marL="0" marR="0" marT="0" marB="0" anchor="ctr">
                    <a:solidFill>
                      <a:schemeClr val="bg1">
                        <a:lumMod val="95000"/>
                      </a:schemeClr>
                    </a:solidFill>
                  </a:tcPr>
                </a:tc>
                <a:tc>
                  <a:txBody>
                    <a:bodyPr/>
                    <a:lstStyle/>
                    <a:p>
                      <a:pPr algn="ctr" fontAlgn="b"/>
                      <a:r>
                        <a:rPr lang="en-US" sz="1100" u="none" strike="noStrike" dirty="0">
                          <a:solidFill>
                            <a:schemeClr val="tx1"/>
                          </a:solidFill>
                          <a:effectLst/>
                        </a:rPr>
                        <a:t>Scope/Assumption</a:t>
                      </a:r>
                      <a:endParaRPr lang="en-US" sz="1100" b="0" i="0" u="none" strike="noStrike" dirty="0">
                        <a:solidFill>
                          <a:schemeClr val="tx1"/>
                        </a:solidFill>
                        <a:effectLst/>
                        <a:latin typeface="+mn-lt"/>
                      </a:endParaRPr>
                    </a:p>
                  </a:txBody>
                  <a:tcPr marL="0" marR="0" marT="0" marB="0" anchor="ctr">
                    <a:solidFill>
                      <a:schemeClr val="bg1">
                        <a:lumMod val="95000"/>
                      </a:schemeClr>
                    </a:solidFill>
                  </a:tcPr>
                </a:tc>
                <a:extLst>
                  <a:ext uri="{0D108BD9-81ED-4DB2-BD59-A6C34878D82A}">
                    <a16:rowId xmlns:a16="http://schemas.microsoft.com/office/drawing/2014/main" val="4279039932"/>
                  </a:ext>
                </a:extLst>
              </a:tr>
              <a:tr h="407896">
                <a:tc>
                  <a:txBody>
                    <a:bodyPr/>
                    <a:lstStyle/>
                    <a:p>
                      <a:pPr marL="0" indent="0" algn="ctr" fontAlgn="b">
                        <a:buFont typeface="Arial" panose="020B0604020202020204" pitchFamily="34" charset="0"/>
                        <a:buNone/>
                      </a:pPr>
                      <a:r>
                        <a:rPr lang="en-GB" sz="800" u="none" strike="noStrike" dirty="0">
                          <a:effectLst/>
                        </a:rPr>
                        <a:t>CI</a:t>
                      </a:r>
                      <a:r>
                        <a:rPr lang="en-GB" sz="800" u="none" strike="noStrike" baseline="0" dirty="0">
                          <a:effectLst/>
                        </a:rPr>
                        <a:t> - </a:t>
                      </a:r>
                      <a:r>
                        <a:rPr lang="en-GB" sz="800" u="none" strike="noStrike" dirty="0">
                          <a:effectLst/>
                        </a:rPr>
                        <a:t>Outbound Integration</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Wonder Woman Business Logic</a:t>
                      </a:r>
                      <a:r>
                        <a:rPr lang="en-US" sz="800" u="none" strike="noStrike" baseline="0" dirty="0">
                          <a:effectLst/>
                        </a:rPr>
                        <a:t> tier</a:t>
                      </a:r>
                      <a:r>
                        <a:rPr lang="en-US" sz="800" u="none" strike="noStrike" dirty="0">
                          <a:effectLst/>
                        </a:rPr>
                        <a:t> will be integrated through Real Time services via Domain APIs; MS CI OOTB APIs will be invoked by the Domain APIs to access Customer 360 data and will be using</a:t>
                      </a:r>
                      <a:r>
                        <a:rPr lang="en-US" sz="800" u="none" strike="noStrike" baseline="0" dirty="0">
                          <a:effectLst/>
                        </a:rPr>
                        <a:t> </a:t>
                      </a:r>
                      <a:r>
                        <a:rPr lang="en-US" sz="800" u="none" strike="noStrike" dirty="0">
                          <a:effectLst/>
                        </a:rPr>
                        <a:t>canonical model for exposing the data</a:t>
                      </a:r>
                      <a:r>
                        <a:rPr lang="en-US" sz="800" u="none" strike="noStrike" baseline="0" dirty="0">
                          <a:effectLst/>
                        </a:rPr>
                        <a:t> from CI.</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2374170492"/>
                  </a:ext>
                </a:extLst>
              </a:tr>
              <a:tr h="239897">
                <a:tc>
                  <a:txBody>
                    <a:bodyPr/>
                    <a:lstStyle/>
                    <a:p>
                      <a:pPr marL="0" indent="0" algn="ctr" fontAlgn="b">
                        <a:buFont typeface="Arial" panose="020B0604020202020204" pitchFamily="34" charset="0"/>
                        <a:buNone/>
                      </a:pPr>
                      <a:r>
                        <a:rPr lang="en-GB" sz="800" u="none" strike="noStrike" dirty="0">
                          <a:effectLst/>
                        </a:rPr>
                        <a:t>CI to</a:t>
                      </a:r>
                      <a:r>
                        <a:rPr lang="en-GB" sz="800" u="none" strike="noStrike" baseline="0" dirty="0">
                          <a:effectLst/>
                        </a:rPr>
                        <a:t> </a:t>
                      </a:r>
                      <a:r>
                        <a:rPr lang="en-GB" sz="800" u="none" strike="noStrike" dirty="0">
                          <a:effectLst/>
                        </a:rPr>
                        <a:t>Data Lake Integration</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WBA will provide the necessary clarifications on ADLS during Discovery/Solution Blueprinting phase, currently we have assumed CI will be integrated into BOOTS data lake using ADLS this will be validated and confirmed with WBA</a:t>
                      </a:r>
                      <a:endParaRPr lang="en-US" sz="80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2861361766"/>
                  </a:ext>
                </a:extLst>
              </a:tr>
              <a:tr h="151072">
                <a:tc>
                  <a:txBody>
                    <a:bodyPr/>
                    <a:lstStyle/>
                    <a:p>
                      <a:pPr marL="0" indent="0" algn="ctr" fontAlgn="b">
                        <a:buFont typeface="Arial" panose="020B0604020202020204" pitchFamily="34" charset="0"/>
                        <a:buNone/>
                      </a:pPr>
                      <a:r>
                        <a:rPr lang="en-GB" sz="800" u="none" strike="noStrike" dirty="0">
                          <a:effectLst/>
                        </a:rPr>
                        <a:t>CI - Reporting</a:t>
                      </a:r>
                      <a:r>
                        <a:rPr lang="en-GB" sz="800" u="none" strike="noStrike" baseline="0" dirty="0">
                          <a:effectLst/>
                        </a:rPr>
                        <a:t> </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Reporting</a:t>
                      </a:r>
                      <a:r>
                        <a:rPr lang="en-US" sz="800" u="none" strike="noStrike" baseline="0" dirty="0">
                          <a:effectLst/>
                        </a:rPr>
                        <a:t> is out of scope on CI</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3234208063"/>
                  </a:ext>
                </a:extLst>
              </a:tr>
              <a:tr h="239897">
                <a:tc>
                  <a:txBody>
                    <a:bodyPr/>
                    <a:lstStyle/>
                    <a:p>
                      <a:pPr marL="0" indent="0" algn="ctr" fontAlgn="b">
                        <a:buFont typeface="Arial" panose="020B0604020202020204" pitchFamily="34" charset="0"/>
                        <a:buNone/>
                      </a:pPr>
                      <a:r>
                        <a:rPr lang="en-GB" sz="800" u="none" strike="noStrike" dirty="0">
                          <a:effectLst/>
                        </a:rPr>
                        <a:t>CI - Performance</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Performance of the CI will be evaluated based</a:t>
                      </a:r>
                      <a:r>
                        <a:rPr lang="en-US" sz="800" u="none" strike="noStrike" baseline="0" dirty="0">
                          <a:effectLst/>
                        </a:rPr>
                        <a:t> on volume of the incoming data for delta loads. Have not estimated anything on Performance metrics as we assumed the delta load for every 6hrs would be less.</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924306263"/>
                  </a:ext>
                </a:extLst>
              </a:tr>
              <a:tr h="151072">
                <a:tc>
                  <a:txBody>
                    <a:bodyPr/>
                    <a:lstStyle/>
                    <a:p>
                      <a:pPr marL="0" indent="0" algn="ctr" fontAlgn="b">
                        <a:buFont typeface="Arial" panose="020B0604020202020204" pitchFamily="34" charset="0"/>
                        <a:buNone/>
                      </a:pPr>
                      <a:r>
                        <a:rPr lang="en-GB" sz="800" u="none" strike="noStrike" dirty="0">
                          <a:effectLst/>
                        </a:rPr>
                        <a:t>System API Layer</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Assumption is to have System</a:t>
                      </a:r>
                      <a:r>
                        <a:rPr lang="en-US" sz="800" u="none" strike="noStrike" baseline="0" dirty="0">
                          <a:effectLst/>
                        </a:rPr>
                        <a:t> API layer to be available with source system specific data pipes before start of the engagement</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3595336543"/>
                  </a:ext>
                </a:extLst>
              </a:tr>
              <a:tr h="271930">
                <a:tc>
                  <a:txBody>
                    <a:bodyPr/>
                    <a:lstStyle/>
                    <a:p>
                      <a:pPr marL="0" indent="0" algn="ctr" fontAlgn="b">
                        <a:buFont typeface="Arial" panose="020B0604020202020204" pitchFamily="34" charset="0"/>
                        <a:buNone/>
                      </a:pPr>
                      <a:r>
                        <a:rPr lang="en-GB" sz="800" u="none" strike="noStrike" dirty="0">
                          <a:effectLst/>
                        </a:rPr>
                        <a:t>Quality of Source</a:t>
                      </a:r>
                      <a:r>
                        <a:rPr lang="en-GB" sz="800" u="none" strike="noStrike" baseline="0" dirty="0">
                          <a:effectLst/>
                        </a:rPr>
                        <a:t> </a:t>
                      </a:r>
                      <a:r>
                        <a:rPr lang="en-GB" sz="800" u="none" strike="noStrike" dirty="0">
                          <a:effectLst/>
                        </a:rPr>
                        <a:t>Data</a:t>
                      </a:r>
                      <a:endParaRPr lang="en-GB" sz="800" b="0" i="0" u="none" strike="noStrike" dirty="0">
                        <a:solidFill>
                          <a:schemeClr val="tx2"/>
                        </a:solidFill>
                        <a:effectLst/>
                        <a:latin typeface="+mn-lt"/>
                      </a:endParaRPr>
                    </a:p>
                  </a:txBody>
                  <a:tcPr marL="0" marR="0" marT="0" marB="0" anchor="ctr">
                    <a:solidFill>
                      <a:schemeClr val="bg1">
                        <a:lumMod val="95000"/>
                      </a:schemeClr>
                    </a:solidFill>
                  </a:tcPr>
                </a:tc>
                <a:tc>
                  <a:txBody>
                    <a:bodyPr/>
                    <a:lstStyle/>
                    <a:p>
                      <a:pPr marL="514342" lvl="1" indent="-171450" algn="l" fontAlgn="b">
                        <a:buFont typeface="Arial" panose="020B0604020202020204" pitchFamily="34" charset="0"/>
                        <a:buChar char="•"/>
                      </a:pPr>
                      <a:r>
                        <a:rPr lang="en-US" sz="800" u="none" strike="noStrike" dirty="0">
                          <a:effectLst/>
                        </a:rPr>
                        <a:t>Assuming the quality of data is good for CI ingestion for Matching. Data Profiling Reports will determine the health of data. Effort of development will vary based on Data Profiling reports shared by WBA.</a:t>
                      </a:r>
                      <a:endParaRPr lang="en-US" sz="800" b="0" i="0" u="none" strike="noStrike" dirty="0">
                        <a:solidFill>
                          <a:schemeClr val="tx2"/>
                        </a:solidFill>
                        <a:effectLst/>
                        <a:latin typeface="+mn-lt"/>
                      </a:endParaRPr>
                    </a:p>
                  </a:txBody>
                  <a:tcPr marL="0" marR="0" marT="0" marB="0">
                    <a:solidFill>
                      <a:schemeClr val="bg1"/>
                    </a:solidFill>
                  </a:tcPr>
                </a:tc>
                <a:extLst>
                  <a:ext uri="{0D108BD9-81ED-4DB2-BD59-A6C34878D82A}">
                    <a16:rowId xmlns:a16="http://schemas.microsoft.com/office/drawing/2014/main" val="2877590519"/>
                  </a:ext>
                </a:extLst>
              </a:tr>
              <a:tr h="271930">
                <a:tc>
                  <a:txBody>
                    <a:bodyPr/>
                    <a:lstStyle/>
                    <a:p>
                      <a:pPr marL="0" indent="0" algn="ctr" defTabSz="685800" rtl="0" eaLnBrk="1" fontAlgn="b" latinLnBrk="0" hangingPunct="1">
                        <a:buFont typeface="Arial" panose="020B0604020202020204" pitchFamily="34" charset="0"/>
                        <a:buNone/>
                      </a:pPr>
                      <a:r>
                        <a:rPr lang="en-GB" sz="800" kern="1200" dirty="0"/>
                        <a:t>e-</a:t>
                      </a:r>
                      <a:r>
                        <a:rPr lang="en-GB" sz="800" kern="1200" dirty="0" err="1"/>
                        <a:t>Api</a:t>
                      </a:r>
                      <a:endParaRPr lang="en-GB" sz="800" kern="1200" dirty="0">
                        <a:solidFill>
                          <a:srgbClr val="000000"/>
                        </a:solidFill>
                        <a:latin typeface="+mn-lt"/>
                        <a:ea typeface="+mn-ea"/>
                        <a:cs typeface="+mn-cs"/>
                      </a:endParaRPr>
                    </a:p>
                  </a:txBody>
                  <a:tcPr marL="0" marR="0" marT="0" marB="0" anchor="ctr">
                    <a:solidFill>
                      <a:schemeClr val="bg1">
                        <a:lumMod val="95000"/>
                      </a:schemeClr>
                    </a:solidFill>
                  </a:tcPr>
                </a:tc>
                <a:tc>
                  <a:txBody>
                    <a:bodyPr/>
                    <a:lstStyle/>
                    <a:p>
                      <a:pPr marL="514342" lvl="1" indent="-171450" algn="l" defTabSz="685800" rtl="0" eaLnBrk="1" fontAlgn="t" latinLnBrk="0" hangingPunct="1">
                        <a:buFont typeface="Arial" panose="020B0604020202020204" pitchFamily="34" charset="0"/>
                        <a:buChar char="•"/>
                      </a:pPr>
                      <a:r>
                        <a:rPr lang="en-US" sz="800" kern="1200" dirty="0"/>
                        <a:t>We assume all e-API's required to implement the use cased mentioned in the RFP are already exist, if not it will impact project timelines</a:t>
                      </a:r>
                      <a:endParaRPr lang="en-US" sz="800" kern="1200" dirty="0">
                        <a:solidFill>
                          <a:srgbClr val="000000"/>
                        </a:solidFill>
                        <a:latin typeface="+mn-lt"/>
                        <a:ea typeface="+mn-ea"/>
                        <a:cs typeface="+mn-cs"/>
                      </a:endParaRPr>
                    </a:p>
                  </a:txBody>
                  <a:tcPr marL="9525" marR="9525" marT="9525" marB="0">
                    <a:solidFill>
                      <a:schemeClr val="bg1"/>
                    </a:solidFill>
                  </a:tcPr>
                </a:tc>
                <a:extLst>
                  <a:ext uri="{0D108BD9-81ED-4DB2-BD59-A6C34878D82A}">
                    <a16:rowId xmlns:a16="http://schemas.microsoft.com/office/drawing/2014/main" val="2388302434"/>
                  </a:ext>
                </a:extLst>
              </a:tr>
              <a:tr h="271930">
                <a:tc>
                  <a:txBody>
                    <a:bodyPr/>
                    <a:lstStyle/>
                    <a:p>
                      <a:pPr marL="0" marR="0" lvl="0" indent="0" algn="ctr" defTabSz="685800" rtl="0" eaLnBrk="1" fontAlgn="b" latinLnBrk="0" hangingPunct="1">
                        <a:lnSpc>
                          <a:spcPct val="100000"/>
                        </a:lnSpc>
                        <a:spcBef>
                          <a:spcPts val="0"/>
                        </a:spcBef>
                        <a:spcAft>
                          <a:spcPts val="0"/>
                        </a:spcAft>
                        <a:buClrTx/>
                        <a:buSzTx/>
                        <a:buFont typeface="Arial" panose="020B0604020202020204" pitchFamily="34" charset="0"/>
                        <a:buNone/>
                        <a:tabLst/>
                        <a:defRPr/>
                      </a:pPr>
                      <a:r>
                        <a:rPr lang="en-GB" sz="800" kern="1200" dirty="0"/>
                        <a:t>e-</a:t>
                      </a:r>
                      <a:r>
                        <a:rPr lang="en-GB" sz="800" kern="1200" dirty="0" err="1"/>
                        <a:t>Api</a:t>
                      </a:r>
                      <a:endParaRPr lang="en-GB" sz="800" kern="1200" dirty="0">
                        <a:solidFill>
                          <a:srgbClr val="000000"/>
                        </a:solidFill>
                        <a:latin typeface="+mn-lt"/>
                        <a:ea typeface="+mn-ea"/>
                        <a:cs typeface="+mn-cs"/>
                      </a:endParaRPr>
                    </a:p>
                  </a:txBody>
                  <a:tcPr marL="0" marR="0" marT="0" marB="0" anchor="ctr">
                    <a:solidFill>
                      <a:schemeClr val="bg1">
                        <a:lumMod val="95000"/>
                      </a:schemeClr>
                    </a:solidFill>
                  </a:tcPr>
                </a:tc>
                <a:tc>
                  <a:txBody>
                    <a:bodyPr/>
                    <a:lstStyle/>
                    <a:p>
                      <a:pPr marL="514342" lvl="1" indent="-171450" algn="l" defTabSz="685800" rtl="0" eaLnBrk="1" fontAlgn="t" latinLnBrk="0" hangingPunct="1">
                        <a:buFont typeface="Arial" panose="020B0604020202020204" pitchFamily="34" charset="0"/>
                        <a:buChar char="•"/>
                      </a:pPr>
                      <a:r>
                        <a:rPr lang="en-US" sz="800" kern="1200" dirty="0"/>
                        <a:t>E-API interface specification document made available during design phase of Domain API Layer</a:t>
                      </a:r>
                      <a:endParaRPr lang="en-US" sz="800" kern="1200" dirty="0">
                        <a:solidFill>
                          <a:srgbClr val="000000"/>
                        </a:solidFill>
                        <a:latin typeface="+mn-lt"/>
                        <a:ea typeface="+mn-ea"/>
                        <a:cs typeface="+mn-cs"/>
                      </a:endParaRPr>
                    </a:p>
                  </a:txBody>
                  <a:tcPr marL="9525" marR="9525" marT="9525" marB="0">
                    <a:solidFill>
                      <a:schemeClr val="bg1"/>
                    </a:solidFill>
                  </a:tcPr>
                </a:tc>
                <a:extLst>
                  <a:ext uri="{0D108BD9-81ED-4DB2-BD59-A6C34878D82A}">
                    <a16:rowId xmlns:a16="http://schemas.microsoft.com/office/drawing/2014/main" val="3064261086"/>
                  </a:ext>
                </a:extLst>
              </a:tr>
              <a:tr h="271930">
                <a:tc>
                  <a:txBody>
                    <a:bodyPr/>
                    <a:lstStyle/>
                    <a:p>
                      <a:pPr marL="0" marR="0" lvl="0" indent="0" algn="ctr" defTabSz="685800" rtl="0" eaLnBrk="1" fontAlgn="b" latinLnBrk="0" hangingPunct="1">
                        <a:lnSpc>
                          <a:spcPct val="100000"/>
                        </a:lnSpc>
                        <a:spcBef>
                          <a:spcPts val="0"/>
                        </a:spcBef>
                        <a:spcAft>
                          <a:spcPts val="0"/>
                        </a:spcAft>
                        <a:buClrTx/>
                        <a:buSzTx/>
                        <a:buFont typeface="Arial" panose="020B0604020202020204" pitchFamily="34" charset="0"/>
                        <a:buNone/>
                        <a:tabLst/>
                        <a:defRPr/>
                      </a:pPr>
                      <a:r>
                        <a:rPr lang="en-GB" sz="800" kern="1200" dirty="0"/>
                        <a:t>e-</a:t>
                      </a:r>
                      <a:r>
                        <a:rPr lang="en-GB" sz="800" kern="1200" dirty="0" err="1"/>
                        <a:t>Api</a:t>
                      </a:r>
                      <a:endParaRPr lang="en-GB" sz="800" kern="1200" dirty="0">
                        <a:solidFill>
                          <a:srgbClr val="000000"/>
                        </a:solidFill>
                        <a:latin typeface="+mn-lt"/>
                        <a:ea typeface="+mn-ea"/>
                        <a:cs typeface="+mn-cs"/>
                      </a:endParaRPr>
                    </a:p>
                  </a:txBody>
                  <a:tcPr marL="0" marR="0" marT="0" marB="0" anchor="ctr">
                    <a:solidFill>
                      <a:schemeClr val="bg1">
                        <a:lumMod val="95000"/>
                      </a:schemeClr>
                    </a:solidFill>
                  </a:tcPr>
                </a:tc>
                <a:tc>
                  <a:txBody>
                    <a:bodyPr/>
                    <a:lstStyle/>
                    <a:p>
                      <a:pPr marL="514342" lvl="1" indent="-171450" algn="l" defTabSz="685800" rtl="0" eaLnBrk="1" fontAlgn="t" latinLnBrk="0" hangingPunct="1">
                        <a:buFont typeface="Arial" panose="020B0604020202020204" pitchFamily="34" charset="0"/>
                        <a:buChar char="•"/>
                      </a:pPr>
                      <a:r>
                        <a:rPr lang="en-US" sz="800" kern="1200" dirty="0"/>
                        <a:t>Design and development of e-</a:t>
                      </a:r>
                      <a:r>
                        <a:rPr lang="en-US" sz="800" kern="1200" dirty="0" err="1"/>
                        <a:t>Api</a:t>
                      </a:r>
                      <a:r>
                        <a:rPr lang="en-US" sz="800" kern="1200" dirty="0"/>
                        <a:t> is not part of the RFP Scope</a:t>
                      </a:r>
                      <a:endParaRPr lang="en-US" sz="800" kern="1200" dirty="0">
                        <a:solidFill>
                          <a:srgbClr val="000000"/>
                        </a:solidFill>
                        <a:latin typeface="+mn-lt"/>
                        <a:ea typeface="+mn-ea"/>
                        <a:cs typeface="+mn-cs"/>
                      </a:endParaRPr>
                    </a:p>
                  </a:txBody>
                  <a:tcPr marL="9525" marR="9525" marT="9525" marB="0">
                    <a:solidFill>
                      <a:schemeClr val="bg1"/>
                    </a:solidFill>
                  </a:tcPr>
                </a:tc>
                <a:extLst>
                  <a:ext uri="{0D108BD9-81ED-4DB2-BD59-A6C34878D82A}">
                    <a16:rowId xmlns:a16="http://schemas.microsoft.com/office/drawing/2014/main" val="2080983774"/>
                  </a:ext>
                </a:extLst>
              </a:tr>
              <a:tr h="271930">
                <a:tc>
                  <a:txBody>
                    <a:bodyPr/>
                    <a:lstStyle/>
                    <a:p>
                      <a:pPr marL="0" indent="0" algn="ctr" defTabSz="685800" rtl="0" eaLnBrk="1" fontAlgn="b" latinLnBrk="0" hangingPunct="1">
                        <a:buFont typeface="Arial" panose="020B0604020202020204" pitchFamily="34" charset="0"/>
                        <a:buNone/>
                      </a:pPr>
                      <a:r>
                        <a:rPr lang="en-GB" sz="800" kern="1200" dirty="0"/>
                        <a:t>Domain API</a:t>
                      </a:r>
                      <a:endParaRPr lang="en-GB" sz="800" kern="1200" dirty="0">
                        <a:solidFill>
                          <a:srgbClr val="000000"/>
                        </a:solidFill>
                        <a:latin typeface="+mn-lt"/>
                        <a:ea typeface="+mn-ea"/>
                        <a:cs typeface="+mn-cs"/>
                      </a:endParaRPr>
                    </a:p>
                  </a:txBody>
                  <a:tcPr marL="0" marR="0" marT="0" marB="0" anchor="ctr">
                    <a:solidFill>
                      <a:schemeClr val="bg1">
                        <a:lumMod val="95000"/>
                      </a:schemeClr>
                    </a:solidFill>
                  </a:tcPr>
                </a:tc>
                <a:tc>
                  <a:txBody>
                    <a:bodyPr/>
                    <a:lstStyle/>
                    <a:p>
                      <a:pPr marL="514342" lvl="1" indent="-171450" algn="l" defTabSz="685800" rtl="0" eaLnBrk="1" fontAlgn="t" latinLnBrk="0" hangingPunct="1">
                        <a:buFont typeface="Arial" panose="020B0604020202020204" pitchFamily="34" charset="0"/>
                        <a:buChar char="•"/>
                      </a:pPr>
                      <a:r>
                        <a:rPr lang="en-US" sz="800" kern="1200" dirty="0"/>
                        <a:t>Exact list of Domain API needs to created and its input and output parameters determined during foundation phase </a:t>
                      </a:r>
                      <a:endParaRPr lang="en-US" sz="800" kern="1200" dirty="0">
                        <a:solidFill>
                          <a:srgbClr val="000000"/>
                        </a:solidFill>
                        <a:latin typeface="+mn-lt"/>
                        <a:ea typeface="+mn-ea"/>
                        <a:cs typeface="+mn-cs"/>
                      </a:endParaRPr>
                    </a:p>
                  </a:txBody>
                  <a:tcPr marL="9525" marR="9525" marT="9525" marB="0">
                    <a:solidFill>
                      <a:schemeClr val="bg1"/>
                    </a:solidFill>
                  </a:tcPr>
                </a:tc>
                <a:extLst>
                  <a:ext uri="{0D108BD9-81ED-4DB2-BD59-A6C34878D82A}">
                    <a16:rowId xmlns:a16="http://schemas.microsoft.com/office/drawing/2014/main" val="1659633539"/>
                  </a:ext>
                </a:extLst>
              </a:tr>
              <a:tr h="271930">
                <a:tc>
                  <a:txBody>
                    <a:bodyPr/>
                    <a:lstStyle/>
                    <a:p>
                      <a:pPr marL="0" marR="0" lvl="0" indent="0" algn="ctr" defTabSz="685800" rtl="0" eaLnBrk="1" fontAlgn="b" latinLnBrk="0" hangingPunct="1">
                        <a:lnSpc>
                          <a:spcPct val="100000"/>
                        </a:lnSpc>
                        <a:spcBef>
                          <a:spcPts val="0"/>
                        </a:spcBef>
                        <a:spcAft>
                          <a:spcPts val="0"/>
                        </a:spcAft>
                        <a:buClrTx/>
                        <a:buSzTx/>
                        <a:buFont typeface="Arial" panose="020B0604020202020204" pitchFamily="34" charset="0"/>
                        <a:buNone/>
                        <a:tabLst/>
                        <a:defRPr/>
                      </a:pPr>
                      <a:r>
                        <a:rPr lang="en-GB" sz="800" kern="1200" dirty="0"/>
                        <a:t>Domain API</a:t>
                      </a:r>
                      <a:endParaRPr lang="en-GB" sz="800" kern="1200" dirty="0">
                        <a:solidFill>
                          <a:srgbClr val="000000"/>
                        </a:solidFill>
                        <a:latin typeface="+mn-lt"/>
                        <a:ea typeface="+mn-ea"/>
                        <a:cs typeface="+mn-cs"/>
                      </a:endParaRPr>
                    </a:p>
                  </a:txBody>
                  <a:tcPr marL="0" marR="0" marT="0" marB="0" anchor="ctr">
                    <a:solidFill>
                      <a:schemeClr val="bg1">
                        <a:lumMod val="95000"/>
                      </a:schemeClr>
                    </a:solidFill>
                  </a:tcPr>
                </a:tc>
                <a:tc>
                  <a:txBody>
                    <a:bodyPr/>
                    <a:lstStyle/>
                    <a:p>
                      <a:pPr marL="514342" lvl="1" indent="-171450" algn="l" defTabSz="685800" rtl="0" eaLnBrk="1" fontAlgn="t" latinLnBrk="0" hangingPunct="1">
                        <a:buFont typeface="Arial" panose="020B0604020202020204" pitchFamily="34" charset="0"/>
                        <a:buChar char="•"/>
                      </a:pPr>
                      <a:r>
                        <a:rPr lang="en-US" sz="800" kern="1200" dirty="0"/>
                        <a:t>Inbound Data To CI : Domain API layer will get the data from Source systems through e-API and upload the file in Azure blob storage that will be consumed by CI </a:t>
                      </a:r>
                      <a:endParaRPr lang="en-US" sz="800" kern="1200" dirty="0">
                        <a:solidFill>
                          <a:srgbClr val="000000"/>
                        </a:solidFill>
                        <a:latin typeface="+mn-lt"/>
                        <a:ea typeface="+mn-ea"/>
                        <a:cs typeface="+mn-cs"/>
                      </a:endParaRPr>
                    </a:p>
                  </a:txBody>
                  <a:tcPr marL="9525" marR="9525" marT="9525" marB="0">
                    <a:solidFill>
                      <a:schemeClr val="bg1"/>
                    </a:solidFill>
                  </a:tcPr>
                </a:tc>
                <a:extLst>
                  <a:ext uri="{0D108BD9-81ED-4DB2-BD59-A6C34878D82A}">
                    <a16:rowId xmlns:a16="http://schemas.microsoft.com/office/drawing/2014/main" val="2200306753"/>
                  </a:ext>
                </a:extLst>
              </a:tr>
              <a:tr h="271930">
                <a:tc>
                  <a:txBody>
                    <a:bodyPr/>
                    <a:lstStyle/>
                    <a:p>
                      <a:pPr marL="0" marR="0" lvl="0" indent="0" algn="ctr" defTabSz="685800" rtl="0" eaLnBrk="1" fontAlgn="b" latinLnBrk="0" hangingPunct="1">
                        <a:lnSpc>
                          <a:spcPct val="100000"/>
                        </a:lnSpc>
                        <a:spcBef>
                          <a:spcPts val="0"/>
                        </a:spcBef>
                        <a:spcAft>
                          <a:spcPts val="0"/>
                        </a:spcAft>
                        <a:buClrTx/>
                        <a:buSzTx/>
                        <a:buFont typeface="Arial" panose="020B0604020202020204" pitchFamily="34" charset="0"/>
                        <a:buNone/>
                        <a:tabLst/>
                        <a:defRPr/>
                      </a:pPr>
                      <a:r>
                        <a:rPr lang="en-GB" sz="800" kern="1200" dirty="0"/>
                        <a:t>Domain API</a:t>
                      </a:r>
                      <a:endParaRPr lang="en-GB" sz="800" kern="1200" dirty="0">
                        <a:solidFill>
                          <a:srgbClr val="000000"/>
                        </a:solidFill>
                        <a:latin typeface="+mn-lt"/>
                        <a:ea typeface="+mn-ea"/>
                        <a:cs typeface="+mn-cs"/>
                      </a:endParaRPr>
                    </a:p>
                  </a:txBody>
                  <a:tcPr marL="0" marR="0" marT="0" marB="0" anchor="ctr">
                    <a:solidFill>
                      <a:schemeClr val="bg1">
                        <a:lumMod val="95000"/>
                      </a:schemeClr>
                    </a:solidFill>
                  </a:tcPr>
                </a:tc>
                <a:tc>
                  <a:txBody>
                    <a:bodyPr/>
                    <a:lstStyle/>
                    <a:p>
                      <a:pPr marL="514342" lvl="1" indent="-171450" algn="l" defTabSz="685800" rtl="0" eaLnBrk="1" fontAlgn="t" latinLnBrk="0" hangingPunct="1">
                        <a:buFont typeface="Arial" panose="020B0604020202020204" pitchFamily="34" charset="0"/>
                        <a:buChar char="•"/>
                      </a:pPr>
                      <a:r>
                        <a:rPr lang="en-US" sz="800" kern="1200" dirty="0"/>
                        <a:t>WBA team needs to provide Identify Access management(IAM) provider details  to secure Domain API's using JWT Tokens. </a:t>
                      </a:r>
                      <a:endParaRPr lang="en-US" sz="800" kern="1200" dirty="0">
                        <a:solidFill>
                          <a:srgbClr val="000000"/>
                        </a:solidFill>
                        <a:latin typeface="+mn-lt"/>
                        <a:ea typeface="+mn-ea"/>
                        <a:cs typeface="+mn-cs"/>
                      </a:endParaRPr>
                    </a:p>
                  </a:txBody>
                  <a:tcPr marL="9525" marR="9525" marT="9525" marB="0">
                    <a:solidFill>
                      <a:schemeClr val="bg1"/>
                    </a:solidFill>
                  </a:tcPr>
                </a:tc>
                <a:extLst>
                  <a:ext uri="{0D108BD9-81ED-4DB2-BD59-A6C34878D82A}">
                    <a16:rowId xmlns:a16="http://schemas.microsoft.com/office/drawing/2014/main" val="1024745018"/>
                  </a:ext>
                </a:extLst>
              </a:tr>
              <a:tr h="271930">
                <a:tc>
                  <a:txBody>
                    <a:bodyPr/>
                    <a:lstStyle/>
                    <a:p>
                      <a:pPr marL="0" marR="0" lvl="0" indent="0" algn="ctr" defTabSz="685800" rtl="0" eaLnBrk="1" fontAlgn="b" latinLnBrk="0" hangingPunct="1">
                        <a:lnSpc>
                          <a:spcPct val="100000"/>
                        </a:lnSpc>
                        <a:spcBef>
                          <a:spcPts val="0"/>
                        </a:spcBef>
                        <a:spcAft>
                          <a:spcPts val="0"/>
                        </a:spcAft>
                        <a:buClrTx/>
                        <a:buSzTx/>
                        <a:buFont typeface="Arial" panose="020B0604020202020204" pitchFamily="34" charset="0"/>
                        <a:buNone/>
                        <a:tabLst/>
                        <a:defRPr/>
                      </a:pPr>
                      <a:r>
                        <a:rPr lang="en-GB" sz="800" kern="1200" dirty="0"/>
                        <a:t>Domain API</a:t>
                      </a:r>
                      <a:endParaRPr lang="en-GB" sz="800" kern="1200" dirty="0">
                        <a:solidFill>
                          <a:srgbClr val="000000"/>
                        </a:solidFill>
                        <a:latin typeface="+mn-lt"/>
                        <a:ea typeface="+mn-ea"/>
                        <a:cs typeface="+mn-cs"/>
                      </a:endParaRPr>
                    </a:p>
                  </a:txBody>
                  <a:tcPr marL="0" marR="0" marT="0" marB="0" anchor="ctr">
                    <a:solidFill>
                      <a:schemeClr val="bg1">
                        <a:lumMod val="95000"/>
                      </a:schemeClr>
                    </a:solidFill>
                  </a:tcPr>
                </a:tc>
                <a:tc>
                  <a:txBody>
                    <a:bodyPr/>
                    <a:lstStyle/>
                    <a:p>
                      <a:pPr marL="514342" lvl="1" indent="-171450" algn="l" defTabSz="685800" rtl="0" eaLnBrk="1" fontAlgn="t" latinLnBrk="0" hangingPunct="1">
                        <a:buFont typeface="Arial" panose="020B0604020202020204" pitchFamily="34" charset="0"/>
                        <a:buChar char="•"/>
                      </a:pPr>
                      <a:r>
                        <a:rPr lang="en-US" sz="800" kern="1200" dirty="0"/>
                        <a:t>WBA will provide Azure Access credentials to set up  components and services used for this RFP.</a:t>
                      </a:r>
                      <a:endParaRPr lang="en-US" sz="800" kern="1200" dirty="0">
                        <a:solidFill>
                          <a:srgbClr val="000000"/>
                        </a:solidFill>
                        <a:latin typeface="+mn-lt"/>
                        <a:ea typeface="+mn-ea"/>
                        <a:cs typeface="+mn-cs"/>
                      </a:endParaRPr>
                    </a:p>
                  </a:txBody>
                  <a:tcPr marL="9525" marR="9525" marT="9525" marB="0">
                    <a:solidFill>
                      <a:schemeClr val="bg1"/>
                    </a:solidFill>
                  </a:tcPr>
                </a:tc>
                <a:extLst>
                  <a:ext uri="{0D108BD9-81ED-4DB2-BD59-A6C34878D82A}">
                    <a16:rowId xmlns:a16="http://schemas.microsoft.com/office/drawing/2014/main" val="1611546969"/>
                  </a:ext>
                </a:extLst>
              </a:tr>
            </a:tbl>
          </a:graphicData>
        </a:graphic>
      </p:graphicFrame>
    </p:spTree>
    <p:extLst>
      <p:ext uri="{BB962C8B-B14F-4D97-AF65-F5344CB8AC3E}">
        <p14:creationId xmlns:p14="http://schemas.microsoft.com/office/powerpoint/2010/main" val="359618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FFA76480-A0A4-C64B-A5E3-22160EFA2CBF}"/>
              </a:ext>
            </a:extLst>
          </p:cNvPr>
          <p:cNvSpPr>
            <a:spLocks noGrp="1"/>
          </p:cNvSpPr>
          <p:nvPr>
            <p:ph type="title"/>
          </p:nvPr>
        </p:nvSpPr>
        <p:spPr/>
        <p:txBody>
          <a:bodyPr/>
          <a:lstStyle/>
          <a:p>
            <a:r>
              <a:rPr lang="en-US" dirty="0"/>
              <a:t>Transforming the Beauty CX using personalization &amp; innovation</a:t>
            </a:r>
          </a:p>
        </p:txBody>
      </p:sp>
      <p:sp>
        <p:nvSpPr>
          <p:cNvPr id="2" name="Footer Placeholder 1">
            <a:extLst>
              <a:ext uri="{FF2B5EF4-FFF2-40B4-BE49-F238E27FC236}">
                <a16:creationId xmlns:a16="http://schemas.microsoft.com/office/drawing/2014/main" id="{1F249320-F468-2345-8491-3598897507D5}"/>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2AAE0C56-EA15-894F-B7B6-8C0099F2C041}"/>
              </a:ext>
            </a:extLst>
          </p:cNvPr>
          <p:cNvSpPr>
            <a:spLocks noGrp="1"/>
          </p:cNvSpPr>
          <p:nvPr>
            <p:ph type="sldNum" sz="quarter" idx="13"/>
          </p:nvPr>
        </p:nvSpPr>
        <p:spPr/>
        <p:txBody>
          <a:bodyPr/>
          <a:lstStyle/>
          <a:p>
            <a:fld id="{CDEE2954-54E9-4846-B9AA-9D6731F553AF}" type="slidenum">
              <a:rPr lang="en-US" smtClean="0"/>
              <a:pPr/>
              <a:t>66</a:t>
            </a:fld>
            <a:endParaRPr lang="en-US" dirty="0"/>
          </a:p>
        </p:txBody>
      </p:sp>
      <p:pic>
        <p:nvPicPr>
          <p:cNvPr id="5" name="Google Shape;190;p33">
            <a:extLst>
              <a:ext uri="{FF2B5EF4-FFF2-40B4-BE49-F238E27FC236}">
                <a16:creationId xmlns:a16="http://schemas.microsoft.com/office/drawing/2014/main" id="{6459E22B-2895-584A-9180-5B9A0EB61E15}"/>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178040" y="920745"/>
            <a:ext cx="2576149" cy="2145547"/>
          </a:xfrm>
          <a:prstGeom prst="rect">
            <a:avLst/>
          </a:prstGeom>
          <a:noFill/>
          <a:ln>
            <a:noFill/>
          </a:ln>
        </p:spPr>
      </p:pic>
      <p:pic>
        <p:nvPicPr>
          <p:cNvPr id="6" name="Google Shape;152;p29">
            <a:extLst>
              <a:ext uri="{FF2B5EF4-FFF2-40B4-BE49-F238E27FC236}">
                <a16:creationId xmlns:a16="http://schemas.microsoft.com/office/drawing/2014/main" id="{4CF820B8-9BA5-9D48-B9D8-6DB2D9CDED98}"/>
              </a:ext>
            </a:extLst>
          </p:cNvPr>
          <p:cNvPicPr preferRelativeResize="0"/>
          <p:nvPr/>
        </p:nvPicPr>
        <p:blipFill rotWithShape="1">
          <a:blip r:embed="rId4">
            <a:alphaModFix/>
          </a:blip>
          <a:srcRect/>
          <a:stretch/>
        </p:blipFill>
        <p:spPr>
          <a:xfrm>
            <a:off x="6366224" y="3124278"/>
            <a:ext cx="2199779" cy="1539752"/>
          </a:xfrm>
          <a:prstGeom prst="rect">
            <a:avLst/>
          </a:prstGeom>
          <a:noFill/>
          <a:ln>
            <a:noFill/>
          </a:ln>
        </p:spPr>
      </p:pic>
      <p:pic>
        <p:nvPicPr>
          <p:cNvPr id="7" name="Google Shape;169;p31">
            <a:extLst>
              <a:ext uri="{FF2B5EF4-FFF2-40B4-BE49-F238E27FC236}">
                <a16:creationId xmlns:a16="http://schemas.microsoft.com/office/drawing/2014/main" id="{8DC3B4CA-6EC8-DE40-BDA9-EAC3D2C3820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73333" y="2302250"/>
            <a:ext cx="3039609" cy="1154581"/>
          </a:xfrm>
          <a:prstGeom prst="rect">
            <a:avLst/>
          </a:prstGeom>
          <a:noFill/>
          <a:ln>
            <a:solidFill>
              <a:schemeClr val="bg1">
                <a:lumMod val="85000"/>
              </a:schemeClr>
            </a:solidFill>
          </a:ln>
        </p:spPr>
      </p:pic>
      <p:sp>
        <p:nvSpPr>
          <p:cNvPr id="8" name="Rectangle 7">
            <a:extLst>
              <a:ext uri="{FF2B5EF4-FFF2-40B4-BE49-F238E27FC236}">
                <a16:creationId xmlns:a16="http://schemas.microsoft.com/office/drawing/2014/main" id="{603A4059-AF83-E34D-BE86-8502A1CBEC3F}"/>
              </a:ext>
            </a:extLst>
          </p:cNvPr>
          <p:cNvSpPr/>
          <p:nvPr/>
        </p:nvSpPr>
        <p:spPr>
          <a:xfrm>
            <a:off x="283406" y="3825982"/>
            <a:ext cx="5510269" cy="77109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66">
              <a:defRPr/>
            </a:pPr>
            <a:endParaRPr lang="en-US" sz="1281" dirty="0">
              <a:solidFill>
                <a:prstClr val="white"/>
              </a:solidFill>
              <a:latin typeface="Calibri"/>
            </a:endParaRPr>
          </a:p>
        </p:txBody>
      </p:sp>
      <p:sp>
        <p:nvSpPr>
          <p:cNvPr id="9" name="TextBox 8">
            <a:extLst>
              <a:ext uri="{FF2B5EF4-FFF2-40B4-BE49-F238E27FC236}">
                <a16:creationId xmlns:a16="http://schemas.microsoft.com/office/drawing/2014/main" id="{48D554EF-B38D-3348-91C1-A67E192DF7BD}"/>
              </a:ext>
            </a:extLst>
          </p:cNvPr>
          <p:cNvSpPr txBox="1"/>
          <p:nvPr/>
        </p:nvSpPr>
        <p:spPr>
          <a:xfrm>
            <a:off x="3500717" y="1327594"/>
            <a:ext cx="2196699" cy="1705980"/>
          </a:xfrm>
          <a:prstGeom prst="rect">
            <a:avLst/>
          </a:prstGeom>
          <a:noFill/>
        </p:spPr>
        <p:txBody>
          <a:bodyPr wrap="square" rtlCol="0">
            <a:spAutoFit/>
          </a:bodyPr>
          <a:lstStyle/>
          <a:p>
            <a:pPr marL="132154" indent="-132154" defTabSz="684128" fontAlgn="base">
              <a:lnSpc>
                <a:spcPct val="90000"/>
              </a:lnSpc>
              <a:spcBef>
                <a:spcPts val="450"/>
              </a:spcBef>
              <a:spcAft>
                <a:spcPct val="0"/>
              </a:spcAft>
              <a:buFont typeface="Arial" charset="0"/>
              <a:buChar char="•"/>
              <a:defRPr/>
            </a:pPr>
            <a:r>
              <a:rPr lang="en-US" sz="825" b="1" dirty="0">
                <a:solidFill>
                  <a:prstClr val="black"/>
                </a:solidFill>
                <a:ea typeface="Avenir Next" charset="0"/>
                <a:cs typeface="Avenir Next" charset="0"/>
              </a:rPr>
              <a:t>Design - </a:t>
            </a:r>
            <a:r>
              <a:rPr lang="en-US" sz="825" dirty="0">
                <a:solidFill>
                  <a:prstClr val="black"/>
                </a:solidFill>
                <a:ea typeface="Avenir Next" charset="0"/>
                <a:cs typeface="Avenir Next" charset="0"/>
              </a:rPr>
              <a:t>Built a 3D mask that is placed over the face of the subject and maps on the </a:t>
            </a:r>
            <a:r>
              <a:rPr lang="en-US" sz="825" dirty="0" err="1">
                <a:solidFill>
                  <a:prstClr val="black"/>
                </a:solidFill>
                <a:ea typeface="Avenir Next" charset="0"/>
                <a:cs typeface="Avenir Next" charset="0"/>
              </a:rPr>
              <a:t>keypoints</a:t>
            </a:r>
            <a:r>
              <a:rPr lang="en-US" sz="825" dirty="0">
                <a:solidFill>
                  <a:prstClr val="black"/>
                </a:solidFill>
                <a:ea typeface="Avenir Next" charset="0"/>
                <a:cs typeface="Avenir Next" charset="0"/>
              </a:rPr>
              <a:t> extracted by the facial tracking program.</a:t>
            </a:r>
          </a:p>
          <a:p>
            <a:pPr marL="132154" indent="-132154" defTabSz="684128" fontAlgn="base">
              <a:lnSpc>
                <a:spcPct val="90000"/>
              </a:lnSpc>
              <a:spcBef>
                <a:spcPts val="450"/>
              </a:spcBef>
              <a:spcAft>
                <a:spcPct val="0"/>
              </a:spcAft>
              <a:buFont typeface="Arial" charset="0"/>
              <a:buChar char="•"/>
              <a:defRPr/>
            </a:pPr>
            <a:r>
              <a:rPr lang="en-US" sz="825" b="1" dirty="0">
                <a:solidFill>
                  <a:prstClr val="black"/>
                </a:solidFill>
                <a:ea typeface="Avenir Next" charset="0"/>
                <a:cs typeface="Avenir Next" charset="0"/>
              </a:rPr>
              <a:t>Machine Learning</a:t>
            </a:r>
            <a:r>
              <a:rPr lang="en-US" sz="825" dirty="0">
                <a:solidFill>
                  <a:prstClr val="black"/>
                </a:solidFill>
                <a:ea typeface="Avenir Next" charset="0"/>
                <a:cs typeface="Avenir Next" charset="0"/>
              </a:rPr>
              <a:t> – Technology to detect the face and the </a:t>
            </a:r>
            <a:r>
              <a:rPr lang="en-US" sz="825" dirty="0" err="1">
                <a:solidFill>
                  <a:prstClr val="black"/>
                </a:solidFill>
                <a:ea typeface="Avenir Next" charset="0"/>
                <a:cs typeface="Avenir Next" charset="0"/>
              </a:rPr>
              <a:t>keypoints</a:t>
            </a:r>
            <a:r>
              <a:rPr lang="en-US" sz="825" dirty="0">
                <a:solidFill>
                  <a:prstClr val="black"/>
                </a:solidFill>
                <a:ea typeface="Avenir Next" charset="0"/>
                <a:cs typeface="Avenir Next" charset="0"/>
              </a:rPr>
              <a:t> where the 3D mask would be placed. </a:t>
            </a:r>
          </a:p>
          <a:p>
            <a:pPr marL="132154" indent="-132154" defTabSz="684128" fontAlgn="base">
              <a:lnSpc>
                <a:spcPct val="90000"/>
              </a:lnSpc>
              <a:spcBef>
                <a:spcPts val="450"/>
              </a:spcBef>
              <a:spcAft>
                <a:spcPct val="0"/>
              </a:spcAft>
              <a:buFont typeface="Arial" charset="0"/>
              <a:buChar char="•"/>
              <a:defRPr/>
            </a:pPr>
            <a:r>
              <a:rPr lang="en-US" sz="825" b="1" dirty="0">
                <a:solidFill>
                  <a:prstClr val="black"/>
                </a:solidFill>
                <a:ea typeface="Avenir Next" charset="0"/>
                <a:cs typeface="Avenir Next" charset="0"/>
              </a:rPr>
              <a:t>Frontend - </a:t>
            </a:r>
            <a:r>
              <a:rPr lang="en-US" sz="825" dirty="0">
                <a:solidFill>
                  <a:prstClr val="black"/>
                </a:solidFill>
                <a:ea typeface="Avenir Next" charset="0"/>
                <a:cs typeface="Avenir Next" charset="0"/>
              </a:rPr>
              <a:t>An app, using the 3rd party facial tracking technology first and then our custom made technology &amp; the 3D mask, the lipstick is applied using several scenarios for data input</a:t>
            </a:r>
          </a:p>
          <a:p>
            <a:pPr marL="132154" indent="-132154" defTabSz="684128" fontAlgn="base">
              <a:lnSpc>
                <a:spcPct val="90000"/>
              </a:lnSpc>
              <a:spcAft>
                <a:spcPct val="0"/>
              </a:spcAft>
              <a:buFont typeface="Arial" charset="0"/>
              <a:buChar char="•"/>
              <a:defRPr/>
            </a:pPr>
            <a:endParaRPr lang="en-US" sz="825" dirty="0">
              <a:solidFill>
                <a:prstClr val="black"/>
              </a:solidFill>
              <a:ea typeface="Avenir Next" charset="0"/>
              <a:cs typeface="Avenir Next" charset="0"/>
            </a:endParaRPr>
          </a:p>
        </p:txBody>
      </p:sp>
      <p:sp>
        <p:nvSpPr>
          <p:cNvPr id="10" name="Rectangle 9">
            <a:extLst>
              <a:ext uri="{FF2B5EF4-FFF2-40B4-BE49-F238E27FC236}">
                <a16:creationId xmlns:a16="http://schemas.microsoft.com/office/drawing/2014/main" id="{5CE4621B-6FBB-9243-AB5C-99FAA4F2FC68}"/>
              </a:ext>
            </a:extLst>
          </p:cNvPr>
          <p:cNvSpPr/>
          <p:nvPr/>
        </p:nvSpPr>
        <p:spPr>
          <a:xfrm>
            <a:off x="336617" y="1339954"/>
            <a:ext cx="2988549" cy="854080"/>
          </a:xfrm>
          <a:prstGeom prst="rect">
            <a:avLst/>
          </a:prstGeom>
        </p:spPr>
        <p:txBody>
          <a:bodyPr wrap="square">
            <a:spAutoFit/>
          </a:bodyPr>
          <a:lstStyle/>
          <a:p>
            <a:pPr defTabSz="457067">
              <a:defRPr/>
            </a:pPr>
            <a:r>
              <a:rPr lang="en-US" sz="825" dirty="0">
                <a:solidFill>
                  <a:srgbClr val="000000"/>
                </a:solidFill>
                <a:latin typeface="Arial" panose="020B0604020202020204"/>
                <a:ea typeface="Calibri" charset="0"/>
                <a:cs typeface="Avenir Book"/>
              </a:rPr>
              <a:t>The client wanted to find a way to increase online sales of lipstick with a new customer experience.  Knowing that selling makeup (lipstick) online is inhibited by the inability to try it on, they asked Cognizant to help them develop a solution – Virtual Try-On – to emulate the in-store experience.</a:t>
            </a:r>
          </a:p>
        </p:txBody>
      </p:sp>
      <p:sp>
        <p:nvSpPr>
          <p:cNvPr id="11" name="TextBox 10">
            <a:extLst>
              <a:ext uri="{FF2B5EF4-FFF2-40B4-BE49-F238E27FC236}">
                <a16:creationId xmlns:a16="http://schemas.microsoft.com/office/drawing/2014/main" id="{F4C302AC-059A-294B-BEA9-919B3028EADC}"/>
              </a:ext>
            </a:extLst>
          </p:cNvPr>
          <p:cNvSpPr txBox="1"/>
          <p:nvPr/>
        </p:nvSpPr>
        <p:spPr>
          <a:xfrm>
            <a:off x="336619" y="1055789"/>
            <a:ext cx="845103"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67">
              <a:defRPr/>
            </a:pPr>
            <a:r>
              <a:rPr lang="en-US" sz="900" b="1" dirty="0">
                <a:solidFill>
                  <a:srgbClr val="FFFFFF">
                    <a:lumMod val="50000"/>
                  </a:srgbClr>
                </a:solidFill>
                <a:latin typeface="Avenir Book"/>
              </a:rPr>
              <a:t>THE STORY</a:t>
            </a:r>
          </a:p>
        </p:txBody>
      </p:sp>
      <p:sp>
        <p:nvSpPr>
          <p:cNvPr id="12" name="TextBox 11">
            <a:extLst>
              <a:ext uri="{FF2B5EF4-FFF2-40B4-BE49-F238E27FC236}">
                <a16:creationId xmlns:a16="http://schemas.microsoft.com/office/drawing/2014/main" id="{4CCA826A-517B-784E-A0DE-25FEC1E122A4}"/>
              </a:ext>
            </a:extLst>
          </p:cNvPr>
          <p:cNvSpPr txBox="1"/>
          <p:nvPr/>
        </p:nvSpPr>
        <p:spPr>
          <a:xfrm>
            <a:off x="3497375" y="1055789"/>
            <a:ext cx="1063112" cy="230832"/>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67">
              <a:defRPr/>
            </a:pPr>
            <a:r>
              <a:rPr lang="en-US" sz="900" b="1" dirty="0">
                <a:solidFill>
                  <a:srgbClr val="FFFFFF">
                    <a:lumMod val="50000"/>
                  </a:srgbClr>
                </a:solidFill>
                <a:latin typeface="Avenir Book"/>
              </a:rPr>
              <a:t>WE DELIVERED</a:t>
            </a:r>
          </a:p>
        </p:txBody>
      </p:sp>
      <p:cxnSp>
        <p:nvCxnSpPr>
          <p:cNvPr id="13" name="Straight Connector 12">
            <a:extLst>
              <a:ext uri="{FF2B5EF4-FFF2-40B4-BE49-F238E27FC236}">
                <a16:creationId xmlns:a16="http://schemas.microsoft.com/office/drawing/2014/main" id="{92355DFE-221E-7047-A03E-FC3883A6F197}"/>
              </a:ext>
            </a:extLst>
          </p:cNvPr>
          <p:cNvCxnSpPr/>
          <p:nvPr/>
        </p:nvCxnSpPr>
        <p:spPr>
          <a:xfrm>
            <a:off x="394569" y="1297041"/>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1F1600-5C3B-D742-A1D5-7B79995653EA}"/>
              </a:ext>
            </a:extLst>
          </p:cNvPr>
          <p:cNvCxnSpPr/>
          <p:nvPr/>
        </p:nvCxnSpPr>
        <p:spPr>
          <a:xfrm>
            <a:off x="3572661" y="1263538"/>
            <a:ext cx="147287"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E154EA1-2D89-4445-B624-36BD6C8B82A3}"/>
              </a:ext>
            </a:extLst>
          </p:cNvPr>
          <p:cNvSpPr/>
          <p:nvPr/>
        </p:nvSpPr>
        <p:spPr>
          <a:xfrm>
            <a:off x="947986" y="3952078"/>
            <a:ext cx="4183872" cy="528606"/>
          </a:xfrm>
          <a:prstGeom prst="rect">
            <a:avLst/>
          </a:prstGeom>
        </p:spPr>
        <p:txBody>
          <a:bodyPr wrap="square">
            <a:spAutoFit/>
          </a:bodyPr>
          <a:lstStyle/>
          <a:p>
            <a:pPr algn="ctr" defTabSz="914310">
              <a:lnSpc>
                <a:spcPct val="90000"/>
              </a:lnSpc>
            </a:pPr>
            <a:r>
              <a:rPr lang="en-US" sz="1050" dirty="0">
                <a:solidFill>
                  <a:srgbClr val="FFFFFF"/>
                </a:solidFill>
                <a:latin typeface="Arial" panose="020B0604020202020204"/>
              </a:rPr>
              <a:t>Demonstrated ability to bring together virtual reality technologies and new customer experience that could be deployed on the brand’s website, in a mobile app or  and in-store kiosk</a:t>
            </a:r>
          </a:p>
        </p:txBody>
      </p:sp>
      <p:sp>
        <p:nvSpPr>
          <p:cNvPr id="16" name="Rectangle 15">
            <a:extLst>
              <a:ext uri="{FF2B5EF4-FFF2-40B4-BE49-F238E27FC236}">
                <a16:creationId xmlns:a16="http://schemas.microsoft.com/office/drawing/2014/main" id="{0E8A4E9A-6AB0-AC4B-A8A0-0B76990124C9}"/>
              </a:ext>
            </a:extLst>
          </p:cNvPr>
          <p:cNvSpPr/>
          <p:nvPr/>
        </p:nvSpPr>
        <p:spPr>
          <a:xfrm>
            <a:off x="400433" y="638955"/>
            <a:ext cx="4114289" cy="311150"/>
          </a:xfrm>
          <a:prstGeom prst="rect">
            <a:avLst/>
          </a:prstGeom>
        </p:spPr>
        <p:txBody>
          <a:bodyPr vert="horz" lIns="0" tIns="0" rIns="0" bIns="0" rtlCol="0" anchor="t">
            <a:noAutofit/>
          </a:bodyPr>
          <a:lstStyle/>
          <a:p>
            <a:pPr defTabSz="685749">
              <a:spcBef>
                <a:spcPct val="0"/>
              </a:spcBef>
              <a:spcAft>
                <a:spcPct val="0"/>
              </a:spcAft>
              <a:defRPr/>
            </a:pPr>
            <a:r>
              <a:rPr lang="en-US" sz="1013" dirty="0">
                <a:solidFill>
                  <a:srgbClr val="000000">
                    <a:lumMod val="50000"/>
                    <a:lumOff val="50000"/>
                  </a:srgbClr>
                </a:solidFill>
                <a:latin typeface="Arial" panose="020B0604020202020204"/>
                <a:ea typeface="Helvetica" charset="0"/>
                <a:cs typeface="Avenir Black"/>
              </a:rPr>
              <a:t>For a leading Beauty brand</a:t>
            </a:r>
          </a:p>
        </p:txBody>
      </p:sp>
      <p:sp>
        <p:nvSpPr>
          <p:cNvPr id="17" name="TextBox 16">
            <a:extLst>
              <a:ext uri="{FF2B5EF4-FFF2-40B4-BE49-F238E27FC236}">
                <a16:creationId xmlns:a16="http://schemas.microsoft.com/office/drawing/2014/main" id="{D4A183AC-0A81-A74A-A371-D67C2BE872C4}"/>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115794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6653-6B06-0346-B287-107A7332EBEF}"/>
              </a:ext>
            </a:extLst>
          </p:cNvPr>
          <p:cNvSpPr>
            <a:spLocks noGrp="1"/>
          </p:cNvSpPr>
          <p:nvPr>
            <p:ph type="title"/>
          </p:nvPr>
        </p:nvSpPr>
        <p:spPr>
          <a:xfrm>
            <a:off x="945256" y="1463485"/>
            <a:ext cx="7634300" cy="1311128"/>
          </a:xfrm>
        </p:spPr>
        <p:txBody>
          <a:bodyPr/>
          <a:lstStyle/>
          <a:p>
            <a:r>
              <a:rPr lang="en-US" sz="4400" dirty="0"/>
              <a:t>Enabling Walgreens &amp; Boots MarTech</a:t>
            </a:r>
          </a:p>
        </p:txBody>
      </p:sp>
      <p:cxnSp>
        <p:nvCxnSpPr>
          <p:cNvPr id="3" name="Straight Connector 2">
            <a:extLst>
              <a:ext uri="{FF2B5EF4-FFF2-40B4-BE49-F238E27FC236}">
                <a16:creationId xmlns:a16="http://schemas.microsoft.com/office/drawing/2014/main" id="{B3734A74-13AF-644A-B1CF-F9ED604AAAC7}"/>
              </a:ext>
            </a:extLst>
          </p:cNvPr>
          <p:cNvCxnSpPr>
            <a:cxnSpLocks/>
          </p:cNvCxnSpPr>
          <p:nvPr/>
        </p:nvCxnSpPr>
        <p:spPr>
          <a:xfrm>
            <a:off x="790882" y="1463485"/>
            <a:ext cx="0" cy="246570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14EDC1E2-8EA8-0A45-833D-7B61E15935C2}"/>
              </a:ext>
            </a:extLst>
          </p:cNvPr>
          <p:cNvSpPr txBox="1">
            <a:spLocks/>
          </p:cNvSpPr>
          <p:nvPr/>
        </p:nvSpPr>
        <p:spPr>
          <a:xfrm>
            <a:off x="945255" y="2774613"/>
            <a:ext cx="7634301" cy="1338828"/>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r>
              <a:rPr lang="en-US" sz="1800" b="0" dirty="0">
                <a:solidFill>
                  <a:schemeClr val="bg2"/>
                </a:solidFill>
                <a:latin typeface="Arial" panose="020B0604020202020204" pitchFamily="34" charset="0"/>
                <a:cs typeface="Arial" panose="020B0604020202020204" pitchFamily="34" charset="0"/>
              </a:rPr>
              <a:t>Building from the Adobe playbook defined during the Foundation Phase, we will develop the Adobe platform, integrate it into Walgreens’ and Boots’ existing Adobe stacks, enable the use cases in CDP, and build the APIs needed to bring it all to life for handoff to the Campaign Execution team.</a:t>
            </a:r>
          </a:p>
          <a:p>
            <a:endParaRPr lang="en-US" sz="1800" b="0" dirty="0">
              <a:solidFill>
                <a:schemeClr val="bg2"/>
              </a:solidFill>
              <a:latin typeface="Avenir Next" panose="020B0503020202020204" pitchFamily="34" charset="0"/>
            </a:endParaRPr>
          </a:p>
        </p:txBody>
      </p:sp>
      <p:sp>
        <p:nvSpPr>
          <p:cNvPr id="5" name="Footer Placeholder 4">
            <a:extLst>
              <a:ext uri="{FF2B5EF4-FFF2-40B4-BE49-F238E27FC236}">
                <a16:creationId xmlns:a16="http://schemas.microsoft.com/office/drawing/2014/main" id="{8094B3B5-76E6-DA40-A7AC-AA2D08512567}"/>
              </a:ext>
            </a:extLst>
          </p:cNvPr>
          <p:cNvSpPr>
            <a:spLocks noGrp="1"/>
          </p:cNvSpPr>
          <p:nvPr>
            <p:ph type="ftr" sz="quarter" idx="11"/>
          </p:nvPr>
        </p:nvSpPr>
        <p:spPr/>
        <p:txBody>
          <a:bodyPr/>
          <a:lstStyle/>
          <a:p>
            <a:r>
              <a:rPr lang="en-US"/>
              <a:t>© 2020</a:t>
            </a:r>
          </a:p>
        </p:txBody>
      </p:sp>
      <p:sp>
        <p:nvSpPr>
          <p:cNvPr id="6" name="Slide Number Placeholder 5">
            <a:extLst>
              <a:ext uri="{FF2B5EF4-FFF2-40B4-BE49-F238E27FC236}">
                <a16:creationId xmlns:a16="http://schemas.microsoft.com/office/drawing/2014/main" id="{96F7234E-DEAE-3346-86EF-132762735158}"/>
              </a:ext>
            </a:extLst>
          </p:cNvPr>
          <p:cNvSpPr>
            <a:spLocks noGrp="1"/>
          </p:cNvSpPr>
          <p:nvPr>
            <p:ph type="sldNum" sz="quarter" idx="12"/>
          </p:nvPr>
        </p:nvSpPr>
        <p:spPr/>
        <p:txBody>
          <a:bodyPr/>
          <a:lstStyle/>
          <a:p>
            <a:fld id="{CDEE2954-54E9-4846-B9AA-9D6731F553AF}" type="slidenum">
              <a:rPr lang="en-US" smtClean="0"/>
              <a:pPr/>
              <a:t>67</a:t>
            </a:fld>
            <a:endParaRPr lang="en-US"/>
          </a:p>
        </p:txBody>
      </p:sp>
    </p:spTree>
    <p:extLst>
      <p:ext uri="{BB962C8B-B14F-4D97-AF65-F5344CB8AC3E}">
        <p14:creationId xmlns:p14="http://schemas.microsoft.com/office/powerpoint/2010/main" val="312361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36E104-6A3D-DE40-985E-6CDF3AFA59D2}"/>
              </a:ext>
            </a:extLst>
          </p:cNvPr>
          <p:cNvSpPr txBox="1">
            <a:spLocks/>
          </p:cNvSpPr>
          <p:nvPr/>
        </p:nvSpPr>
        <p:spPr>
          <a:xfrm>
            <a:off x="434295" y="1875031"/>
            <a:ext cx="7395255" cy="1191095"/>
          </a:xfrm>
          <a:prstGeom prst="rect">
            <a:avLst/>
          </a:prstGeom>
        </p:spPr>
        <p:txBody>
          <a:bodyPr vert="horz" wrap="square" lIns="68580" tIns="34290" rIns="68580" bIns="34290" rtlCol="0" anchor="t">
            <a:spAutoFit/>
          </a:bodyPr>
          <a:lstStyle>
            <a:lvl1pPr algn="l" defTabSz="914377" rtl="0" eaLnBrk="1" latinLnBrk="0" hangingPunct="1">
              <a:lnSpc>
                <a:spcPct val="90000"/>
              </a:lnSpc>
              <a:spcBef>
                <a:spcPct val="0"/>
              </a:spcBef>
              <a:buNone/>
              <a:defRPr sz="2667" b="1" i="0" kern="1200" cap="none" spc="-27" baseline="0">
                <a:solidFill>
                  <a:schemeClr val="bg1"/>
                </a:solidFill>
                <a:latin typeface="+mn-lt"/>
                <a:ea typeface="Avenir Next" charset="0"/>
                <a:cs typeface="Avenir Next" charset="0"/>
              </a:defRPr>
            </a:lvl1pPr>
          </a:lstStyle>
          <a:p>
            <a:pPr defTabSz="914354"/>
            <a:r>
              <a:rPr lang="en-US" sz="2700" dirty="0">
                <a:latin typeface="+mj-lt"/>
                <a:cs typeface="Arial" panose="020B0604020202020204" pitchFamily="34" charset="0"/>
              </a:rPr>
              <a:t>AEC is your CX platform of the future, but it isn’t a check-the-box integration. Multi-solution delivery is complex &amp; challenging</a:t>
            </a:r>
          </a:p>
        </p:txBody>
      </p:sp>
      <p:sp>
        <p:nvSpPr>
          <p:cNvPr id="2" name="Footer Placeholder 1">
            <a:extLst>
              <a:ext uri="{FF2B5EF4-FFF2-40B4-BE49-F238E27FC236}">
                <a16:creationId xmlns:a16="http://schemas.microsoft.com/office/drawing/2014/main" id="{CD7431A8-D688-E443-9A45-E25993F1D9C9}"/>
              </a:ext>
            </a:extLst>
          </p:cNvPr>
          <p:cNvSpPr>
            <a:spLocks noGrp="1"/>
          </p:cNvSpPr>
          <p:nvPr>
            <p:ph type="ftr" sz="quarter" idx="11"/>
          </p:nvPr>
        </p:nvSpPr>
        <p:spPr>
          <a:xfrm>
            <a:off x="4945124" y="3582917"/>
            <a:ext cx="449162" cy="200055"/>
          </a:xfrm>
        </p:spPr>
        <p:txBody>
          <a:bodyPr/>
          <a:lstStyle/>
          <a:p>
            <a:pPr defTabSz="342892"/>
            <a:r>
              <a:rPr lang="en-US">
                <a:solidFill>
                  <a:srgbClr val="000000">
                    <a:lumMod val="50000"/>
                    <a:lumOff val="50000"/>
                  </a:srgbClr>
                </a:solidFill>
                <a:latin typeface="+mj-lt"/>
              </a:rPr>
              <a:t>©2020</a:t>
            </a:r>
          </a:p>
        </p:txBody>
      </p:sp>
      <p:sp>
        <p:nvSpPr>
          <p:cNvPr id="10" name="Slide Number Placeholder 9">
            <a:extLst>
              <a:ext uri="{FF2B5EF4-FFF2-40B4-BE49-F238E27FC236}">
                <a16:creationId xmlns:a16="http://schemas.microsoft.com/office/drawing/2014/main" id="{E3938285-D167-DE4E-8B2C-F0825FB661DA}"/>
              </a:ext>
            </a:extLst>
          </p:cNvPr>
          <p:cNvSpPr>
            <a:spLocks noGrp="1"/>
          </p:cNvSpPr>
          <p:nvPr>
            <p:ph type="sldNum" sz="quarter" idx="12"/>
          </p:nvPr>
        </p:nvSpPr>
        <p:spPr>
          <a:xfrm>
            <a:off x="6539886" y="3582917"/>
            <a:ext cx="234360" cy="200055"/>
          </a:xfrm>
        </p:spPr>
        <p:txBody>
          <a:bodyPr/>
          <a:lstStyle/>
          <a:p>
            <a:pPr defTabSz="342892"/>
            <a:fld id="{CDEE2954-54E9-4846-B9AA-9D6731F553AF}" type="slidenum">
              <a:rPr lang="en-US">
                <a:solidFill>
                  <a:srgbClr val="000000">
                    <a:lumMod val="50000"/>
                    <a:lumOff val="50000"/>
                  </a:srgbClr>
                </a:solidFill>
                <a:latin typeface="+mj-lt"/>
              </a:rPr>
              <a:pPr defTabSz="342892"/>
              <a:t>68</a:t>
            </a:fld>
            <a:endParaRPr lang="en-US" dirty="0">
              <a:solidFill>
                <a:srgbClr val="000000">
                  <a:lumMod val="50000"/>
                  <a:lumOff val="50000"/>
                </a:srgbClr>
              </a:solidFill>
              <a:latin typeface="+mj-lt"/>
            </a:endParaRPr>
          </a:p>
        </p:txBody>
      </p:sp>
      <p:sp>
        <p:nvSpPr>
          <p:cNvPr id="8" name="Title 1">
            <a:extLst>
              <a:ext uri="{FF2B5EF4-FFF2-40B4-BE49-F238E27FC236}">
                <a16:creationId xmlns:a16="http://schemas.microsoft.com/office/drawing/2014/main" id="{304AFCA9-ECAD-D64C-ABD2-7BA506F9CAEB}"/>
              </a:ext>
            </a:extLst>
          </p:cNvPr>
          <p:cNvSpPr txBox="1">
            <a:spLocks/>
          </p:cNvSpPr>
          <p:nvPr/>
        </p:nvSpPr>
        <p:spPr>
          <a:xfrm>
            <a:off x="434295" y="3136291"/>
            <a:ext cx="7957230" cy="1449628"/>
          </a:xfrm>
          <a:prstGeom prst="rect">
            <a:avLst/>
          </a:prstGeom>
        </p:spPr>
        <p:txBody>
          <a:bodyPr vert="horz" wrap="square" lIns="91440" tIns="45720" rIns="91440" bIns="45720" rtlCol="0" anchor="t">
            <a:spAutoFit/>
          </a:bodyPr>
          <a:lstStyle>
            <a:lvl1pPr algn="l" defTabSz="685800" rtl="0" eaLnBrk="1" latinLnBrk="0" hangingPunct="1">
              <a:lnSpc>
                <a:spcPct val="90000"/>
              </a:lnSpc>
              <a:spcBef>
                <a:spcPct val="0"/>
              </a:spcBef>
              <a:buNone/>
              <a:defRPr sz="2000" b="1" i="0" kern="1200" cap="none" spc="-20" baseline="0">
                <a:solidFill>
                  <a:schemeClr val="bg1"/>
                </a:solidFill>
                <a:latin typeface="Avenir Black"/>
                <a:ea typeface="Avenir Next" charset="0"/>
                <a:cs typeface="Avenir Black"/>
              </a:defRPr>
            </a:lvl1pPr>
          </a:lstStyle>
          <a:p>
            <a:pPr marL="178594" indent="-178594">
              <a:buFont typeface="System Font Regular"/>
              <a:buChar char="/"/>
            </a:pPr>
            <a:r>
              <a:rPr lang="en-US" sz="1400" b="0" dirty="0">
                <a:latin typeface="+mj-lt"/>
              </a:rPr>
              <a:t>We’ve done more complex, multi-solution Adobe implementations than anyone in the world </a:t>
            </a:r>
          </a:p>
          <a:p>
            <a:pPr marL="178594" indent="-178594">
              <a:buFont typeface="System Font Regular"/>
              <a:buChar char="/"/>
            </a:pPr>
            <a:endParaRPr lang="en-US" sz="1400" b="0" dirty="0">
              <a:latin typeface="+mj-lt"/>
            </a:endParaRPr>
          </a:p>
          <a:p>
            <a:pPr marL="178594" indent="-178594">
              <a:buFont typeface="System Font Regular"/>
              <a:buChar char="/"/>
            </a:pPr>
            <a:r>
              <a:rPr lang="en-US" sz="1400" b="0" dirty="0">
                <a:latin typeface="+mj-lt"/>
              </a:rPr>
              <a:t>Quality as speed is what we do – we’ve been recognized by Adobe as their “Delivery Quality Partner of the Year” two years in row in both the US &amp; the UK</a:t>
            </a:r>
          </a:p>
          <a:p>
            <a:pPr lvl="0"/>
            <a:endParaRPr lang="en-US" sz="1400" b="0" dirty="0">
              <a:latin typeface="+mj-lt"/>
            </a:endParaRPr>
          </a:p>
          <a:p>
            <a:pPr marL="178594" indent="-178594">
              <a:buFont typeface="System Font Regular"/>
              <a:buChar char="/"/>
            </a:pPr>
            <a:r>
              <a:rPr lang="en-US" sz="1400" b="0" dirty="0">
                <a:latin typeface="+mj-lt"/>
              </a:rPr>
              <a:t>Between Cognizant in the US and netcentric in the UK we have one of the deepest Adobe talent pools in the world between</a:t>
            </a:r>
          </a:p>
        </p:txBody>
      </p:sp>
      <p:sp>
        <p:nvSpPr>
          <p:cNvPr id="9" name="Rectangle 8">
            <a:extLst>
              <a:ext uri="{FF2B5EF4-FFF2-40B4-BE49-F238E27FC236}">
                <a16:creationId xmlns:a16="http://schemas.microsoft.com/office/drawing/2014/main" id="{30102ACA-A30E-BE46-88F2-8995B899A95D}"/>
              </a:ext>
            </a:extLst>
          </p:cNvPr>
          <p:cNvSpPr/>
          <p:nvPr/>
        </p:nvSpPr>
        <p:spPr>
          <a:xfrm>
            <a:off x="514350" y="1360681"/>
            <a:ext cx="3028950" cy="438150"/>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solidFill>
                  <a:schemeClr val="accent3"/>
                </a:solidFill>
              </a:rPr>
              <a:t>OVERCOMING KEY CHALLENGES</a:t>
            </a:r>
          </a:p>
        </p:txBody>
      </p:sp>
      <p:sp>
        <p:nvSpPr>
          <p:cNvPr id="7" name="Footer Placeholder 4">
            <a:extLst>
              <a:ext uri="{FF2B5EF4-FFF2-40B4-BE49-F238E27FC236}">
                <a16:creationId xmlns:a16="http://schemas.microsoft.com/office/drawing/2014/main" id="{3DF416B8-0BED-0D44-A46D-36912F8AC72A}"/>
              </a:ext>
            </a:extLst>
          </p:cNvPr>
          <p:cNvSpPr txBox="1">
            <a:spLocks/>
          </p:cNvSpPr>
          <p:nvPr/>
        </p:nvSpPr>
        <p:spPr>
          <a:xfrm>
            <a:off x="6717571" y="4810565"/>
            <a:ext cx="474810" cy="200055"/>
          </a:xfrm>
          <a:prstGeom prst="rect">
            <a:avLst/>
          </a:prstGeom>
        </p:spPr>
        <p:txBody>
          <a:bodyPr vert="horz" wrap="none" lIns="91440" tIns="45720" rIns="91440" bIns="45720" rtlCol="0" anchor="ctr">
            <a:spAutoFit/>
          </a:bodyPr>
          <a:lstStyle>
            <a:defPPr>
              <a:defRPr lang="en-US"/>
            </a:defPPr>
            <a:lvl1pPr marL="0" algn="r" defTabSz="342900" rtl="0" eaLnBrk="1" latinLnBrk="0" hangingPunct="1">
              <a:defRPr sz="700" kern="1200">
                <a:solidFill>
                  <a:schemeClr val="tx1">
                    <a:lumMod val="50000"/>
                    <a:lumOff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r>
              <a:rPr lang="en-US"/>
              <a:t>© 2020</a:t>
            </a:r>
            <a:endParaRPr lang="en-US" dirty="0"/>
          </a:p>
        </p:txBody>
      </p:sp>
      <p:sp>
        <p:nvSpPr>
          <p:cNvPr id="11" name="Slide Number Placeholder 5">
            <a:extLst>
              <a:ext uri="{FF2B5EF4-FFF2-40B4-BE49-F238E27FC236}">
                <a16:creationId xmlns:a16="http://schemas.microsoft.com/office/drawing/2014/main" id="{16D1DAE2-3A98-5646-AE57-5FFA06B6518F}"/>
              </a:ext>
            </a:extLst>
          </p:cNvPr>
          <p:cNvSpPr txBox="1">
            <a:spLocks/>
          </p:cNvSpPr>
          <p:nvPr/>
        </p:nvSpPr>
        <p:spPr>
          <a:xfrm>
            <a:off x="8728450" y="4810564"/>
            <a:ext cx="295274" cy="200055"/>
          </a:xfrm>
          <a:prstGeom prst="rect">
            <a:avLst/>
          </a:prstGeom>
          <a:ln w="6350">
            <a:noFill/>
          </a:ln>
        </p:spPr>
        <p:txBody>
          <a:bodyPr vert="horz" wrap="none" lIns="91440" tIns="45720" rIns="91440" bIns="45720" rtlCol="0" anchor="ctr">
            <a:spAutoFit/>
          </a:bodyPr>
          <a:lstStyle>
            <a:defPPr>
              <a:defRPr lang="en-US"/>
            </a:defPPr>
            <a:lvl1pPr marL="0" algn="ctr" defTabSz="342900" rtl="0" eaLnBrk="1" latinLnBrk="0" hangingPunct="1">
              <a:defRPr sz="700" kern="1200">
                <a:solidFill>
                  <a:schemeClr val="tx1">
                    <a:lumMod val="50000"/>
                    <a:lumOff val="50000"/>
                  </a:schemeClr>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a:lstStyle>
          <a:p>
            <a:fld id="{CDEE2954-54E9-4846-B9AA-9D6731F553AF}" type="slidenum">
              <a:rPr lang="en-US" smtClean="0"/>
              <a:pPr/>
              <a:t>68</a:t>
            </a:fld>
            <a:endParaRPr lang="en-US"/>
          </a:p>
        </p:txBody>
      </p:sp>
    </p:spTree>
    <p:extLst>
      <p:ext uri="{BB962C8B-B14F-4D97-AF65-F5344CB8AC3E}">
        <p14:creationId xmlns:p14="http://schemas.microsoft.com/office/powerpoint/2010/main" val="2954503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EC42E5-948D-8046-BEFA-134453E1DC2A}"/>
              </a:ext>
            </a:extLst>
          </p:cNvPr>
          <p:cNvSpPr>
            <a:spLocks noGrp="1"/>
          </p:cNvSpPr>
          <p:nvPr>
            <p:ph type="title"/>
          </p:nvPr>
        </p:nvSpPr>
        <p:spPr>
          <a:xfrm>
            <a:off x="381624" y="1121745"/>
            <a:ext cx="4066260" cy="2751522"/>
          </a:xfrm>
        </p:spPr>
        <p:txBody>
          <a:bodyPr/>
          <a:lstStyle/>
          <a:p>
            <a:pPr>
              <a:buClr>
                <a:schemeClr val="tx1"/>
              </a:buClr>
            </a:pPr>
            <a:r>
              <a:rPr lang="en-GB" sz="2400" dirty="0">
                <a:cs typeface="Calibri" panose="020F0502020204030204" pitchFamily="34" charset="0"/>
              </a:rPr>
              <a:t>Our solution is focused on delivering a scalable marketing technology foundation that enables personalized omnichannel experiences for WBA’s customers globally, implemented locally</a:t>
            </a:r>
          </a:p>
        </p:txBody>
      </p:sp>
      <p:sp>
        <p:nvSpPr>
          <p:cNvPr id="2" name="Footer Placeholder 1">
            <a:extLst>
              <a:ext uri="{FF2B5EF4-FFF2-40B4-BE49-F238E27FC236}">
                <a16:creationId xmlns:a16="http://schemas.microsoft.com/office/drawing/2014/main" id="{A4CF18CD-D6F5-BF49-B3A3-A767EEEB9B61}"/>
              </a:ext>
            </a:extLst>
          </p:cNvPr>
          <p:cNvSpPr>
            <a:spLocks noGrp="1"/>
          </p:cNvSpPr>
          <p:nvPr>
            <p:ph type="ftr" sz="quarter" idx="13"/>
          </p:nvPr>
        </p:nvSpPr>
        <p:spPr/>
        <p:txBody>
          <a:bodyPr/>
          <a:lstStyle/>
          <a:p>
            <a:r>
              <a:rPr lang="en-US"/>
              <a:t>© 2020</a:t>
            </a:r>
          </a:p>
        </p:txBody>
      </p:sp>
      <p:sp>
        <p:nvSpPr>
          <p:cNvPr id="4" name="Slide Number Placeholder 3">
            <a:extLst>
              <a:ext uri="{FF2B5EF4-FFF2-40B4-BE49-F238E27FC236}">
                <a16:creationId xmlns:a16="http://schemas.microsoft.com/office/drawing/2014/main" id="{7A42085A-A872-3A48-9E6F-C8AFC9E6E760}"/>
              </a:ext>
            </a:extLst>
          </p:cNvPr>
          <p:cNvSpPr>
            <a:spLocks noGrp="1"/>
          </p:cNvSpPr>
          <p:nvPr>
            <p:ph type="sldNum" sz="quarter" idx="14"/>
          </p:nvPr>
        </p:nvSpPr>
        <p:spPr/>
        <p:txBody>
          <a:bodyPr/>
          <a:lstStyle/>
          <a:p>
            <a:fld id="{CDEE2954-54E9-4846-B9AA-9D6731F553AF}" type="slidenum">
              <a:rPr lang="en-US" smtClean="0"/>
              <a:pPr/>
              <a:t>69</a:t>
            </a:fld>
            <a:endParaRPr lang="en-US"/>
          </a:p>
        </p:txBody>
      </p:sp>
      <p:grpSp>
        <p:nvGrpSpPr>
          <p:cNvPr id="25" name="Group 4"/>
          <p:cNvGrpSpPr/>
          <p:nvPr/>
        </p:nvGrpSpPr>
        <p:grpSpPr>
          <a:xfrm>
            <a:off x="4825294" y="3513239"/>
            <a:ext cx="663282" cy="663282"/>
            <a:chOff x="9573053" y="1720159"/>
            <a:chExt cx="803562" cy="803562"/>
          </a:xfrm>
        </p:grpSpPr>
        <p:sp>
          <p:nvSpPr>
            <p:cNvPr id="26" name="Oval 92"/>
            <p:cNvSpPr/>
            <p:nvPr/>
          </p:nvSpPr>
          <p:spPr>
            <a:xfrm>
              <a:off x="9573053" y="1720159"/>
              <a:ext cx="803562" cy="80356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solidFill>
                  <a:prstClr val="white"/>
                </a:solidFill>
              </a:endParaRPr>
            </a:p>
          </p:txBody>
        </p:sp>
        <p:grpSp>
          <p:nvGrpSpPr>
            <p:cNvPr id="27" name="Group 93"/>
            <p:cNvGrpSpPr/>
            <p:nvPr/>
          </p:nvGrpSpPr>
          <p:grpSpPr>
            <a:xfrm>
              <a:off x="9677805" y="1843522"/>
              <a:ext cx="608755" cy="489428"/>
              <a:chOff x="12904783" y="3940476"/>
              <a:chExt cx="1036637" cy="833437"/>
            </a:xfrm>
            <a:solidFill>
              <a:schemeClr val="bg1"/>
            </a:solidFill>
          </p:grpSpPr>
          <p:sp>
            <p:nvSpPr>
              <p:cNvPr id="28" name="Freeform 5"/>
              <p:cNvSpPr>
                <a:spLocks noEditPoints="1"/>
              </p:cNvSpPr>
              <p:nvPr/>
            </p:nvSpPr>
            <p:spPr bwMode="auto">
              <a:xfrm>
                <a:off x="12904783" y="4043664"/>
                <a:ext cx="1036637" cy="730249"/>
              </a:xfrm>
              <a:custGeom>
                <a:avLst/>
                <a:gdLst>
                  <a:gd name="T0" fmla="*/ 3532 w 4577"/>
                  <a:gd name="T1" fmla="*/ 1252 h 3195"/>
                  <a:gd name="T2" fmla="*/ 4293 w 4577"/>
                  <a:gd name="T3" fmla="*/ 1875 h 3195"/>
                  <a:gd name="T4" fmla="*/ 3670 w 4577"/>
                  <a:gd name="T5" fmla="*/ 2642 h 3195"/>
                  <a:gd name="T6" fmla="*/ 2902 w 4577"/>
                  <a:gd name="T7" fmla="*/ 2015 h 3195"/>
                  <a:gd name="T8" fmla="*/ 3072 w 4577"/>
                  <a:gd name="T9" fmla="*/ 1489 h 3195"/>
                  <a:gd name="T10" fmla="*/ 3532 w 4577"/>
                  <a:gd name="T11" fmla="*/ 1252 h 3195"/>
                  <a:gd name="T12" fmla="*/ 904 w 4577"/>
                  <a:gd name="T13" fmla="*/ 1248 h 3195"/>
                  <a:gd name="T14" fmla="*/ 1728 w 4577"/>
                  <a:gd name="T15" fmla="*/ 1859 h 3195"/>
                  <a:gd name="T16" fmla="*/ 1575 w 4577"/>
                  <a:gd name="T17" fmla="*/ 2420 h 3195"/>
                  <a:gd name="T18" fmla="*/ 557 w 4577"/>
                  <a:gd name="T19" fmla="*/ 2533 h 3195"/>
                  <a:gd name="T20" fmla="*/ 904 w 4577"/>
                  <a:gd name="T21" fmla="*/ 1248 h 3195"/>
                  <a:gd name="T22" fmla="*/ 2234 w 4577"/>
                  <a:gd name="T23" fmla="*/ 971 h 3195"/>
                  <a:gd name="T24" fmla="*/ 2488 w 4577"/>
                  <a:gd name="T25" fmla="*/ 1062 h 3195"/>
                  <a:gd name="T26" fmla="*/ 2338 w 4577"/>
                  <a:gd name="T27" fmla="*/ 1231 h 3195"/>
                  <a:gd name="T28" fmla="*/ 2077 w 4577"/>
                  <a:gd name="T29" fmla="*/ 1144 h 3195"/>
                  <a:gd name="T30" fmla="*/ 2234 w 4577"/>
                  <a:gd name="T31" fmla="*/ 971 h 3195"/>
                  <a:gd name="T32" fmla="*/ 0 w 4577"/>
                  <a:gd name="T33" fmla="*/ 1863 h 3195"/>
                  <a:gd name="T34" fmla="*/ 0 w 4577"/>
                  <a:gd name="T35" fmla="*/ 2071 h 3195"/>
                  <a:gd name="T36" fmla="*/ 58 w 4577"/>
                  <a:gd name="T37" fmla="*/ 2307 h 3195"/>
                  <a:gd name="T38" fmla="*/ 1914 w 4577"/>
                  <a:gd name="T39" fmla="*/ 2320 h 3195"/>
                  <a:gd name="T40" fmla="*/ 2065 w 4577"/>
                  <a:gd name="T41" fmla="*/ 1608 h 3195"/>
                  <a:gd name="T42" fmla="*/ 2513 w 4577"/>
                  <a:gd name="T43" fmla="*/ 1615 h 3195"/>
                  <a:gd name="T44" fmla="*/ 2601 w 4577"/>
                  <a:gd name="T45" fmla="*/ 1810 h 3195"/>
                  <a:gd name="T46" fmla="*/ 2665 w 4577"/>
                  <a:gd name="T47" fmla="*/ 2325 h 3195"/>
                  <a:gd name="T48" fmla="*/ 3237 w 4577"/>
                  <a:gd name="T49" fmla="*/ 2909 h 3195"/>
                  <a:gd name="T50" fmla="*/ 4521 w 4577"/>
                  <a:gd name="T51" fmla="*/ 2301 h 3195"/>
                  <a:gd name="T52" fmla="*/ 4577 w 4577"/>
                  <a:gd name="T53" fmla="*/ 2071 h 3195"/>
                  <a:gd name="T54" fmla="*/ 4577 w 4577"/>
                  <a:gd name="T55" fmla="*/ 1857 h 3195"/>
                  <a:gd name="T56" fmla="*/ 4552 w 4577"/>
                  <a:gd name="T57" fmla="*/ 1748 h 3195"/>
                  <a:gd name="T58" fmla="*/ 4221 w 4577"/>
                  <a:gd name="T59" fmla="*/ 1165 h 3195"/>
                  <a:gd name="T60" fmla="*/ 3685 w 4577"/>
                  <a:gd name="T61" fmla="*/ 391 h 3195"/>
                  <a:gd name="T62" fmla="*/ 2612 w 4577"/>
                  <a:gd name="T63" fmla="*/ 385 h 3195"/>
                  <a:gd name="T64" fmla="*/ 2545 w 4577"/>
                  <a:gd name="T65" fmla="*/ 573 h 3195"/>
                  <a:gd name="T66" fmla="*/ 2512 w 4577"/>
                  <a:gd name="T67" fmla="*/ 548 h 3195"/>
                  <a:gd name="T68" fmla="*/ 2490 w 4577"/>
                  <a:gd name="T69" fmla="*/ 512 h 3195"/>
                  <a:gd name="T70" fmla="*/ 2289 w 4577"/>
                  <a:gd name="T71" fmla="*/ 385 h 3195"/>
                  <a:gd name="T72" fmla="*/ 2092 w 4577"/>
                  <a:gd name="T73" fmla="*/ 517 h 3195"/>
                  <a:gd name="T74" fmla="*/ 2040 w 4577"/>
                  <a:gd name="T75" fmla="*/ 574 h 3195"/>
                  <a:gd name="T76" fmla="*/ 2011 w 4577"/>
                  <a:gd name="T77" fmla="*/ 472 h 3195"/>
                  <a:gd name="T78" fmla="*/ 1426 w 4577"/>
                  <a:gd name="T79" fmla="*/ 138 h 3195"/>
                  <a:gd name="T80" fmla="*/ 1020 w 4577"/>
                  <a:gd name="T81" fmla="*/ 256 h 3195"/>
                  <a:gd name="T82" fmla="*/ 783 w 4577"/>
                  <a:gd name="T83" fmla="*/ 546 h 3195"/>
                  <a:gd name="T84" fmla="*/ 567 w 4577"/>
                  <a:gd name="T85" fmla="*/ 856 h 3195"/>
                  <a:gd name="T86" fmla="*/ 354 w 4577"/>
                  <a:gd name="T87" fmla="*/ 1170 h 3195"/>
                  <a:gd name="T88" fmla="*/ 137 w 4577"/>
                  <a:gd name="T89" fmla="*/ 1479 h 3195"/>
                  <a:gd name="T90" fmla="*/ 0 w 4577"/>
                  <a:gd name="T91" fmla="*/ 1863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77" h="3195">
                    <a:moveTo>
                      <a:pt x="3532" y="1252"/>
                    </a:moveTo>
                    <a:cubicBezTo>
                      <a:pt x="3885" y="1202"/>
                      <a:pt x="4257" y="1489"/>
                      <a:pt x="4293" y="1875"/>
                    </a:cubicBezTo>
                    <a:cubicBezTo>
                      <a:pt x="4331" y="2285"/>
                      <a:pt x="4029" y="2608"/>
                      <a:pt x="3670" y="2642"/>
                    </a:cubicBezTo>
                    <a:cubicBezTo>
                      <a:pt x="3259" y="2682"/>
                      <a:pt x="2934" y="2372"/>
                      <a:pt x="2902" y="2015"/>
                    </a:cubicBezTo>
                    <a:cubicBezTo>
                      <a:pt x="2882" y="1798"/>
                      <a:pt x="2967" y="1601"/>
                      <a:pt x="3072" y="1489"/>
                    </a:cubicBezTo>
                    <a:cubicBezTo>
                      <a:pt x="3206" y="1346"/>
                      <a:pt x="3326" y="1281"/>
                      <a:pt x="3532" y="1252"/>
                    </a:cubicBezTo>
                    <a:close/>
                    <a:moveTo>
                      <a:pt x="904" y="1248"/>
                    </a:moveTo>
                    <a:cubicBezTo>
                      <a:pt x="1319" y="1172"/>
                      <a:pt x="1677" y="1502"/>
                      <a:pt x="1728" y="1859"/>
                    </a:cubicBezTo>
                    <a:cubicBezTo>
                      <a:pt x="1761" y="2093"/>
                      <a:pt x="1685" y="2283"/>
                      <a:pt x="1575" y="2420"/>
                    </a:cubicBezTo>
                    <a:cubicBezTo>
                      <a:pt x="1323" y="2735"/>
                      <a:pt x="853" y="2783"/>
                      <a:pt x="557" y="2533"/>
                    </a:cubicBezTo>
                    <a:cubicBezTo>
                      <a:pt x="69" y="2121"/>
                      <a:pt x="262" y="1365"/>
                      <a:pt x="904" y="1248"/>
                    </a:cubicBezTo>
                    <a:close/>
                    <a:moveTo>
                      <a:pt x="2234" y="971"/>
                    </a:moveTo>
                    <a:cubicBezTo>
                      <a:pt x="2336" y="953"/>
                      <a:pt x="2449" y="997"/>
                      <a:pt x="2488" y="1062"/>
                    </a:cubicBezTo>
                    <a:cubicBezTo>
                      <a:pt x="2543" y="1152"/>
                      <a:pt x="2416" y="1217"/>
                      <a:pt x="2338" y="1231"/>
                    </a:cubicBezTo>
                    <a:cubicBezTo>
                      <a:pt x="2234" y="1250"/>
                      <a:pt x="2113" y="1209"/>
                      <a:pt x="2077" y="1144"/>
                    </a:cubicBezTo>
                    <a:cubicBezTo>
                      <a:pt x="2028" y="1051"/>
                      <a:pt x="2160" y="985"/>
                      <a:pt x="2234" y="971"/>
                    </a:cubicBezTo>
                    <a:close/>
                    <a:moveTo>
                      <a:pt x="0" y="1863"/>
                    </a:moveTo>
                    <a:lnTo>
                      <a:pt x="0" y="2071"/>
                    </a:lnTo>
                    <a:cubicBezTo>
                      <a:pt x="14" y="2097"/>
                      <a:pt x="40" y="2256"/>
                      <a:pt x="58" y="2307"/>
                    </a:cubicBezTo>
                    <a:cubicBezTo>
                      <a:pt x="376" y="3190"/>
                      <a:pt x="1594" y="3195"/>
                      <a:pt x="1914" y="2320"/>
                    </a:cubicBezTo>
                    <a:cubicBezTo>
                      <a:pt x="2035" y="1989"/>
                      <a:pt x="1899" y="1773"/>
                      <a:pt x="2065" y="1608"/>
                    </a:cubicBezTo>
                    <a:cubicBezTo>
                      <a:pt x="2147" y="1528"/>
                      <a:pt x="2418" y="1518"/>
                      <a:pt x="2513" y="1615"/>
                    </a:cubicBezTo>
                    <a:cubicBezTo>
                      <a:pt x="2557" y="1660"/>
                      <a:pt x="2598" y="1736"/>
                      <a:pt x="2601" y="1810"/>
                    </a:cubicBezTo>
                    <a:cubicBezTo>
                      <a:pt x="2608" y="2015"/>
                      <a:pt x="2594" y="2141"/>
                      <a:pt x="2665" y="2325"/>
                    </a:cubicBezTo>
                    <a:cubicBezTo>
                      <a:pt x="2769" y="2596"/>
                      <a:pt x="2967" y="2810"/>
                      <a:pt x="3237" y="2909"/>
                    </a:cubicBezTo>
                    <a:cubicBezTo>
                      <a:pt x="3778" y="3107"/>
                      <a:pt x="4322" y="2841"/>
                      <a:pt x="4521" y="2301"/>
                    </a:cubicBezTo>
                    <a:lnTo>
                      <a:pt x="4577" y="2071"/>
                    </a:lnTo>
                    <a:lnTo>
                      <a:pt x="4577" y="1857"/>
                    </a:lnTo>
                    <a:lnTo>
                      <a:pt x="4552" y="1748"/>
                    </a:lnTo>
                    <a:cubicBezTo>
                      <a:pt x="4490" y="1482"/>
                      <a:pt x="4376" y="1406"/>
                      <a:pt x="4221" y="1165"/>
                    </a:cubicBezTo>
                    <a:cubicBezTo>
                      <a:pt x="4082" y="949"/>
                      <a:pt x="3841" y="609"/>
                      <a:pt x="3685" y="391"/>
                    </a:cubicBezTo>
                    <a:cubicBezTo>
                      <a:pt x="3404" y="0"/>
                      <a:pt x="2805" y="110"/>
                      <a:pt x="2612" y="385"/>
                    </a:cubicBezTo>
                    <a:cubicBezTo>
                      <a:pt x="2544" y="481"/>
                      <a:pt x="2574" y="519"/>
                      <a:pt x="2545" y="573"/>
                    </a:cubicBezTo>
                    <a:cubicBezTo>
                      <a:pt x="2523" y="568"/>
                      <a:pt x="2527" y="569"/>
                      <a:pt x="2512" y="548"/>
                    </a:cubicBezTo>
                    <a:cubicBezTo>
                      <a:pt x="2505" y="537"/>
                      <a:pt x="2498" y="524"/>
                      <a:pt x="2490" y="512"/>
                    </a:cubicBezTo>
                    <a:cubicBezTo>
                      <a:pt x="2448" y="442"/>
                      <a:pt x="2386" y="383"/>
                      <a:pt x="2289" y="385"/>
                    </a:cubicBezTo>
                    <a:cubicBezTo>
                      <a:pt x="2188" y="387"/>
                      <a:pt x="2139" y="457"/>
                      <a:pt x="2092" y="517"/>
                    </a:cubicBezTo>
                    <a:cubicBezTo>
                      <a:pt x="2054" y="565"/>
                      <a:pt x="2068" y="563"/>
                      <a:pt x="2040" y="574"/>
                    </a:cubicBezTo>
                    <a:cubicBezTo>
                      <a:pt x="2020" y="548"/>
                      <a:pt x="2021" y="504"/>
                      <a:pt x="2011" y="472"/>
                    </a:cubicBezTo>
                    <a:cubicBezTo>
                      <a:pt x="1940" y="263"/>
                      <a:pt x="1659" y="146"/>
                      <a:pt x="1426" y="138"/>
                    </a:cubicBezTo>
                    <a:cubicBezTo>
                      <a:pt x="1250" y="132"/>
                      <a:pt x="1134" y="180"/>
                      <a:pt x="1020" y="256"/>
                    </a:cubicBezTo>
                    <a:cubicBezTo>
                      <a:pt x="921" y="321"/>
                      <a:pt x="862" y="436"/>
                      <a:pt x="783" y="546"/>
                    </a:cubicBezTo>
                    <a:cubicBezTo>
                      <a:pt x="709" y="648"/>
                      <a:pt x="641" y="753"/>
                      <a:pt x="567" y="856"/>
                    </a:cubicBezTo>
                    <a:cubicBezTo>
                      <a:pt x="498" y="952"/>
                      <a:pt x="422" y="1066"/>
                      <a:pt x="354" y="1170"/>
                    </a:cubicBezTo>
                    <a:cubicBezTo>
                      <a:pt x="283" y="1276"/>
                      <a:pt x="207" y="1374"/>
                      <a:pt x="137" y="1479"/>
                    </a:cubicBezTo>
                    <a:cubicBezTo>
                      <a:pt x="5" y="1681"/>
                      <a:pt x="40" y="1791"/>
                      <a:pt x="0" y="18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28" tIns="45664" rIns="91328" bIns="45664" numCol="1" anchor="t" anchorCtr="0" compatLnSpc="1">
                <a:prstTxWarp prst="textNoShape">
                  <a:avLst/>
                </a:prstTxWarp>
              </a:bodyPr>
              <a:lstStyle/>
              <a:p>
                <a:endParaRPr lang="en-US" sz="1798" dirty="0">
                  <a:solidFill>
                    <a:prstClr val="black"/>
                  </a:solidFill>
                </a:endParaRPr>
              </a:p>
            </p:txBody>
          </p:sp>
          <p:sp>
            <p:nvSpPr>
              <p:cNvPr id="29" name="Freeform 8"/>
              <p:cNvSpPr>
                <a:spLocks/>
              </p:cNvSpPr>
              <p:nvPr/>
            </p:nvSpPr>
            <p:spPr bwMode="auto">
              <a:xfrm>
                <a:off x="13493750" y="3948413"/>
                <a:ext cx="187325" cy="139700"/>
              </a:xfrm>
              <a:custGeom>
                <a:avLst/>
                <a:gdLst>
                  <a:gd name="T0" fmla="*/ 17 w 826"/>
                  <a:gd name="T1" fmla="*/ 608 h 608"/>
                  <a:gd name="T2" fmla="*/ 93 w 826"/>
                  <a:gd name="T3" fmla="*/ 559 h 608"/>
                  <a:gd name="T4" fmla="*/ 715 w 826"/>
                  <a:gd name="T5" fmla="*/ 439 h 608"/>
                  <a:gd name="T6" fmla="*/ 826 w 826"/>
                  <a:gd name="T7" fmla="*/ 464 h 608"/>
                  <a:gd name="T8" fmla="*/ 575 w 826"/>
                  <a:gd name="T9" fmla="*/ 302 h 608"/>
                  <a:gd name="T10" fmla="*/ 544 w 826"/>
                  <a:gd name="T11" fmla="*/ 157 h 608"/>
                  <a:gd name="T12" fmla="*/ 449 w 826"/>
                  <a:gd name="T13" fmla="*/ 76 h 608"/>
                  <a:gd name="T14" fmla="*/ 9 w 826"/>
                  <a:gd name="T15" fmla="*/ 298 h 608"/>
                  <a:gd name="T16" fmla="*/ 28 w 826"/>
                  <a:gd name="T17" fmla="*/ 447 h 608"/>
                  <a:gd name="T18" fmla="*/ 17 w 826"/>
                  <a:gd name="T19"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6" h="608">
                    <a:moveTo>
                      <a:pt x="17" y="608"/>
                    </a:moveTo>
                    <a:cubicBezTo>
                      <a:pt x="50" y="596"/>
                      <a:pt x="62" y="580"/>
                      <a:pt x="93" y="559"/>
                    </a:cubicBezTo>
                    <a:cubicBezTo>
                      <a:pt x="269" y="443"/>
                      <a:pt x="506" y="406"/>
                      <a:pt x="715" y="439"/>
                    </a:cubicBezTo>
                    <a:cubicBezTo>
                      <a:pt x="760" y="447"/>
                      <a:pt x="785" y="457"/>
                      <a:pt x="826" y="464"/>
                    </a:cubicBezTo>
                    <a:cubicBezTo>
                      <a:pt x="792" y="379"/>
                      <a:pt x="638" y="333"/>
                      <a:pt x="575" y="302"/>
                    </a:cubicBezTo>
                    <a:cubicBezTo>
                      <a:pt x="565" y="235"/>
                      <a:pt x="579" y="212"/>
                      <a:pt x="544" y="157"/>
                    </a:cubicBezTo>
                    <a:cubicBezTo>
                      <a:pt x="522" y="120"/>
                      <a:pt x="485" y="92"/>
                      <a:pt x="449" y="76"/>
                    </a:cubicBezTo>
                    <a:cubicBezTo>
                      <a:pt x="271" y="0"/>
                      <a:pt x="32" y="126"/>
                      <a:pt x="9" y="298"/>
                    </a:cubicBezTo>
                    <a:cubicBezTo>
                      <a:pt x="0" y="362"/>
                      <a:pt x="19" y="392"/>
                      <a:pt x="28" y="447"/>
                    </a:cubicBezTo>
                    <a:cubicBezTo>
                      <a:pt x="39" y="516"/>
                      <a:pt x="26" y="544"/>
                      <a:pt x="17" y="60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28" tIns="45664" rIns="91328" bIns="45664" numCol="1" anchor="t" anchorCtr="0" compatLnSpc="1">
                <a:prstTxWarp prst="textNoShape">
                  <a:avLst/>
                </a:prstTxWarp>
              </a:bodyPr>
              <a:lstStyle/>
              <a:p>
                <a:endParaRPr lang="en-US" sz="1798" dirty="0">
                  <a:solidFill>
                    <a:prstClr val="black"/>
                  </a:solidFill>
                </a:endParaRPr>
              </a:p>
            </p:txBody>
          </p:sp>
          <p:sp>
            <p:nvSpPr>
              <p:cNvPr id="30" name="Freeform 9"/>
              <p:cNvSpPr>
                <a:spLocks/>
              </p:cNvSpPr>
              <p:nvPr/>
            </p:nvSpPr>
            <p:spPr bwMode="auto">
              <a:xfrm>
                <a:off x="13165138" y="3940476"/>
                <a:ext cx="187325" cy="147638"/>
              </a:xfrm>
              <a:custGeom>
                <a:avLst/>
                <a:gdLst>
                  <a:gd name="T0" fmla="*/ 251 w 823"/>
                  <a:gd name="T1" fmla="*/ 342 h 651"/>
                  <a:gd name="T2" fmla="*/ 110 w 823"/>
                  <a:gd name="T3" fmla="*/ 404 h 651"/>
                  <a:gd name="T4" fmla="*/ 0 w 823"/>
                  <a:gd name="T5" fmla="*/ 504 h 651"/>
                  <a:gd name="T6" fmla="*/ 647 w 823"/>
                  <a:gd name="T7" fmla="*/ 554 h 651"/>
                  <a:gd name="T8" fmla="*/ 809 w 823"/>
                  <a:gd name="T9" fmla="*/ 651 h 651"/>
                  <a:gd name="T10" fmla="*/ 790 w 823"/>
                  <a:gd name="T11" fmla="*/ 488 h 651"/>
                  <a:gd name="T12" fmla="*/ 813 w 823"/>
                  <a:gd name="T13" fmla="*/ 336 h 651"/>
                  <a:gd name="T14" fmla="*/ 282 w 823"/>
                  <a:gd name="T15" fmla="*/ 196 h 651"/>
                  <a:gd name="T16" fmla="*/ 251 w 823"/>
                  <a:gd name="T17" fmla="*/ 342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3" h="651">
                    <a:moveTo>
                      <a:pt x="251" y="342"/>
                    </a:moveTo>
                    <a:cubicBezTo>
                      <a:pt x="204" y="367"/>
                      <a:pt x="158" y="376"/>
                      <a:pt x="110" y="404"/>
                    </a:cubicBezTo>
                    <a:cubicBezTo>
                      <a:pt x="71" y="427"/>
                      <a:pt x="15" y="459"/>
                      <a:pt x="0" y="504"/>
                    </a:cubicBezTo>
                    <a:cubicBezTo>
                      <a:pt x="248" y="456"/>
                      <a:pt x="396" y="440"/>
                      <a:pt x="647" y="554"/>
                    </a:cubicBezTo>
                    <a:cubicBezTo>
                      <a:pt x="716" y="585"/>
                      <a:pt x="780" y="640"/>
                      <a:pt x="809" y="651"/>
                    </a:cubicBezTo>
                    <a:cubicBezTo>
                      <a:pt x="799" y="591"/>
                      <a:pt x="784" y="558"/>
                      <a:pt x="790" y="488"/>
                    </a:cubicBezTo>
                    <a:cubicBezTo>
                      <a:pt x="795" y="433"/>
                      <a:pt x="823" y="396"/>
                      <a:pt x="813" y="336"/>
                    </a:cubicBezTo>
                    <a:cubicBezTo>
                      <a:pt x="776" y="104"/>
                      <a:pt x="407" y="0"/>
                      <a:pt x="282" y="196"/>
                    </a:cubicBezTo>
                    <a:cubicBezTo>
                      <a:pt x="245" y="254"/>
                      <a:pt x="260" y="274"/>
                      <a:pt x="251" y="3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28" tIns="45664" rIns="91328" bIns="45664" numCol="1" anchor="t" anchorCtr="0" compatLnSpc="1">
                <a:prstTxWarp prst="textNoShape">
                  <a:avLst/>
                </a:prstTxWarp>
              </a:bodyPr>
              <a:lstStyle/>
              <a:p>
                <a:endParaRPr lang="en-US" sz="1798" dirty="0">
                  <a:solidFill>
                    <a:prstClr val="black"/>
                  </a:solidFill>
                </a:endParaRPr>
              </a:p>
            </p:txBody>
          </p:sp>
        </p:grpSp>
      </p:grpSp>
      <p:grpSp>
        <p:nvGrpSpPr>
          <p:cNvPr id="31" name="Group 30"/>
          <p:cNvGrpSpPr/>
          <p:nvPr/>
        </p:nvGrpSpPr>
        <p:grpSpPr>
          <a:xfrm>
            <a:off x="4825552" y="2271932"/>
            <a:ext cx="663282" cy="663282"/>
            <a:chOff x="4146976" y="1535530"/>
            <a:chExt cx="802571" cy="802571"/>
          </a:xfrm>
        </p:grpSpPr>
        <p:sp>
          <p:nvSpPr>
            <p:cNvPr id="32" name="Oval 97"/>
            <p:cNvSpPr/>
            <p:nvPr/>
          </p:nvSpPr>
          <p:spPr>
            <a:xfrm>
              <a:off x="4146976" y="1535530"/>
              <a:ext cx="802571" cy="80257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solidFill>
                  <a:prstClr val="white"/>
                </a:solidFill>
              </a:endParaRPr>
            </a:p>
          </p:txBody>
        </p:sp>
        <p:sp>
          <p:nvSpPr>
            <p:cNvPr id="33" name="Freeform 5"/>
            <p:cNvSpPr>
              <a:spLocks noEditPoints="1"/>
            </p:cNvSpPr>
            <p:nvPr/>
          </p:nvSpPr>
          <p:spPr bwMode="auto">
            <a:xfrm>
              <a:off x="4345632" y="1597506"/>
              <a:ext cx="387716" cy="393953"/>
            </a:xfrm>
            <a:custGeom>
              <a:avLst/>
              <a:gdLst>
                <a:gd name="T0" fmla="*/ 1836 w 4529"/>
                <a:gd name="T1" fmla="*/ 444 h 4501"/>
                <a:gd name="T2" fmla="*/ 1628 w 4529"/>
                <a:gd name="T3" fmla="*/ 563 h 4501"/>
                <a:gd name="T4" fmla="*/ 1408 w 4529"/>
                <a:gd name="T5" fmla="*/ 663 h 4501"/>
                <a:gd name="T6" fmla="*/ 1022 w 4529"/>
                <a:gd name="T7" fmla="*/ 451 h 4501"/>
                <a:gd name="T8" fmla="*/ 477 w 4529"/>
                <a:gd name="T9" fmla="*/ 1017 h 4501"/>
                <a:gd name="T10" fmla="*/ 493 w 4529"/>
                <a:gd name="T11" fmla="*/ 1823 h 4501"/>
                <a:gd name="T12" fmla="*/ 41 w 4529"/>
                <a:gd name="T13" fmla="*/ 2045 h 4501"/>
                <a:gd name="T14" fmla="*/ 93 w 4529"/>
                <a:gd name="T15" fmla="*/ 2645 h 4501"/>
                <a:gd name="T16" fmla="*/ 495 w 4529"/>
                <a:gd name="T17" fmla="*/ 2685 h 4501"/>
                <a:gd name="T18" fmla="*/ 686 w 4529"/>
                <a:gd name="T19" fmla="*/ 3121 h 4501"/>
                <a:gd name="T20" fmla="*/ 476 w 4529"/>
                <a:gd name="T21" fmla="*/ 3522 h 4501"/>
                <a:gd name="T22" fmla="*/ 1075 w 4529"/>
                <a:gd name="T23" fmla="*/ 4052 h 4501"/>
                <a:gd name="T24" fmla="*/ 1733 w 4529"/>
                <a:gd name="T25" fmla="*/ 3976 h 4501"/>
                <a:gd name="T26" fmla="*/ 2259 w 4529"/>
                <a:gd name="T27" fmla="*/ 4500 h 4501"/>
                <a:gd name="T28" fmla="*/ 2588 w 4529"/>
                <a:gd name="T29" fmla="*/ 4454 h 4501"/>
                <a:gd name="T30" fmla="*/ 2708 w 4529"/>
                <a:gd name="T31" fmla="*/ 4044 h 4501"/>
                <a:gd name="T32" fmla="*/ 3141 w 4529"/>
                <a:gd name="T33" fmla="*/ 3839 h 4501"/>
                <a:gd name="T34" fmla="*/ 3527 w 4529"/>
                <a:gd name="T35" fmla="*/ 4054 h 4501"/>
                <a:gd name="T36" fmla="*/ 4070 w 4529"/>
                <a:gd name="T37" fmla="*/ 3486 h 4501"/>
                <a:gd name="T38" fmla="*/ 3848 w 4529"/>
                <a:gd name="T39" fmla="*/ 3204 h 4501"/>
                <a:gd name="T40" fmla="*/ 4053 w 4529"/>
                <a:gd name="T41" fmla="*/ 2709 h 4501"/>
                <a:gd name="T42" fmla="*/ 4524 w 4529"/>
                <a:gd name="T43" fmla="*/ 2288 h 4501"/>
                <a:gd name="T44" fmla="*/ 4454 w 4529"/>
                <a:gd name="T45" fmla="*/ 1860 h 4501"/>
                <a:gd name="T46" fmla="*/ 4057 w 4529"/>
                <a:gd name="T47" fmla="*/ 1794 h 4501"/>
                <a:gd name="T48" fmla="*/ 3848 w 4529"/>
                <a:gd name="T49" fmla="*/ 1299 h 4501"/>
                <a:gd name="T50" fmla="*/ 4070 w 4529"/>
                <a:gd name="T51" fmla="*/ 1017 h 4501"/>
                <a:gd name="T52" fmla="*/ 3527 w 4529"/>
                <a:gd name="T53" fmla="*/ 450 h 4501"/>
                <a:gd name="T54" fmla="*/ 3166 w 4529"/>
                <a:gd name="T55" fmla="*/ 670 h 4501"/>
                <a:gd name="T56" fmla="*/ 2710 w 4529"/>
                <a:gd name="T57" fmla="*/ 458 h 4501"/>
                <a:gd name="T58" fmla="*/ 2290 w 4529"/>
                <a:gd name="T59" fmla="*/ 2 h 4501"/>
                <a:gd name="T60" fmla="*/ 1836 w 4529"/>
                <a:gd name="T61" fmla="*/ 444 h 4501"/>
                <a:gd name="T62" fmla="*/ 1986 w 4529"/>
                <a:gd name="T63" fmla="*/ 1116 h 4501"/>
                <a:gd name="T64" fmla="*/ 2585 w 4529"/>
                <a:gd name="T65" fmla="*/ 3388 h 4501"/>
                <a:gd name="T66" fmla="*/ 1986 w 4529"/>
                <a:gd name="T67" fmla="*/ 1116 h 4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29" h="4501">
                  <a:moveTo>
                    <a:pt x="1836" y="444"/>
                  </a:moveTo>
                  <a:cubicBezTo>
                    <a:pt x="1786" y="516"/>
                    <a:pt x="1812" y="494"/>
                    <a:pt x="1628" y="563"/>
                  </a:cubicBezTo>
                  <a:cubicBezTo>
                    <a:pt x="1552" y="592"/>
                    <a:pt x="1468" y="644"/>
                    <a:pt x="1408" y="663"/>
                  </a:cubicBezTo>
                  <a:cubicBezTo>
                    <a:pt x="1218" y="727"/>
                    <a:pt x="1201" y="520"/>
                    <a:pt x="1022" y="451"/>
                  </a:cubicBezTo>
                  <a:cubicBezTo>
                    <a:pt x="806" y="480"/>
                    <a:pt x="498" y="793"/>
                    <a:pt x="477" y="1017"/>
                  </a:cubicBezTo>
                  <a:cubicBezTo>
                    <a:pt x="521" y="1211"/>
                    <a:pt x="913" y="1080"/>
                    <a:pt x="493" y="1823"/>
                  </a:cubicBezTo>
                  <a:cubicBezTo>
                    <a:pt x="209" y="1840"/>
                    <a:pt x="90" y="1763"/>
                    <a:pt x="41" y="2045"/>
                  </a:cubicBezTo>
                  <a:cubicBezTo>
                    <a:pt x="0" y="2278"/>
                    <a:pt x="29" y="2460"/>
                    <a:pt x="93" y="2645"/>
                  </a:cubicBezTo>
                  <a:lnTo>
                    <a:pt x="495" y="2685"/>
                  </a:lnTo>
                  <a:cubicBezTo>
                    <a:pt x="512" y="2712"/>
                    <a:pt x="679" y="3093"/>
                    <a:pt x="686" y="3121"/>
                  </a:cubicBezTo>
                  <a:cubicBezTo>
                    <a:pt x="737" y="3327"/>
                    <a:pt x="549" y="3306"/>
                    <a:pt x="476" y="3522"/>
                  </a:cubicBezTo>
                  <a:cubicBezTo>
                    <a:pt x="534" y="3743"/>
                    <a:pt x="813" y="4043"/>
                    <a:pt x="1075" y="4052"/>
                  </a:cubicBezTo>
                  <a:cubicBezTo>
                    <a:pt x="1245" y="3829"/>
                    <a:pt x="1293" y="3743"/>
                    <a:pt x="1733" y="3976"/>
                  </a:cubicBezTo>
                  <a:cubicBezTo>
                    <a:pt x="2053" y="4145"/>
                    <a:pt x="1573" y="4490"/>
                    <a:pt x="2259" y="4500"/>
                  </a:cubicBezTo>
                  <a:cubicBezTo>
                    <a:pt x="2367" y="4501"/>
                    <a:pt x="2490" y="4501"/>
                    <a:pt x="2588" y="4454"/>
                  </a:cubicBezTo>
                  <a:cubicBezTo>
                    <a:pt x="2771" y="4366"/>
                    <a:pt x="2659" y="4130"/>
                    <a:pt x="2708" y="4044"/>
                  </a:cubicBezTo>
                  <a:cubicBezTo>
                    <a:pt x="2775" y="3988"/>
                    <a:pt x="3064" y="3864"/>
                    <a:pt x="3141" y="3839"/>
                  </a:cubicBezTo>
                  <a:cubicBezTo>
                    <a:pt x="3317" y="3783"/>
                    <a:pt x="3356" y="3964"/>
                    <a:pt x="3527" y="4054"/>
                  </a:cubicBezTo>
                  <a:cubicBezTo>
                    <a:pt x="3736" y="4021"/>
                    <a:pt x="4054" y="3712"/>
                    <a:pt x="4070" y="3486"/>
                  </a:cubicBezTo>
                  <a:cubicBezTo>
                    <a:pt x="3986" y="3343"/>
                    <a:pt x="3917" y="3344"/>
                    <a:pt x="3848" y="3204"/>
                  </a:cubicBezTo>
                  <a:cubicBezTo>
                    <a:pt x="3858" y="3120"/>
                    <a:pt x="4012" y="2756"/>
                    <a:pt x="4053" y="2709"/>
                  </a:cubicBezTo>
                  <a:cubicBezTo>
                    <a:pt x="4248" y="2551"/>
                    <a:pt x="4508" y="2892"/>
                    <a:pt x="4524" y="2288"/>
                  </a:cubicBezTo>
                  <a:cubicBezTo>
                    <a:pt x="4529" y="2129"/>
                    <a:pt x="4502" y="1977"/>
                    <a:pt x="4454" y="1860"/>
                  </a:cubicBezTo>
                  <a:cubicBezTo>
                    <a:pt x="4325" y="1828"/>
                    <a:pt x="4151" y="1848"/>
                    <a:pt x="4057" y="1794"/>
                  </a:cubicBezTo>
                  <a:cubicBezTo>
                    <a:pt x="4000" y="1735"/>
                    <a:pt x="3861" y="1403"/>
                    <a:pt x="3848" y="1299"/>
                  </a:cubicBezTo>
                  <a:cubicBezTo>
                    <a:pt x="3910" y="1157"/>
                    <a:pt x="3979" y="1160"/>
                    <a:pt x="4070" y="1017"/>
                  </a:cubicBezTo>
                  <a:cubicBezTo>
                    <a:pt x="4051" y="778"/>
                    <a:pt x="3740" y="479"/>
                    <a:pt x="3527" y="450"/>
                  </a:cubicBezTo>
                  <a:cubicBezTo>
                    <a:pt x="3377" y="529"/>
                    <a:pt x="3302" y="700"/>
                    <a:pt x="3166" y="670"/>
                  </a:cubicBezTo>
                  <a:cubicBezTo>
                    <a:pt x="3101" y="655"/>
                    <a:pt x="2767" y="506"/>
                    <a:pt x="2710" y="458"/>
                  </a:cubicBezTo>
                  <a:cubicBezTo>
                    <a:pt x="2637" y="107"/>
                    <a:pt x="2812" y="4"/>
                    <a:pt x="2290" y="2"/>
                  </a:cubicBezTo>
                  <a:cubicBezTo>
                    <a:pt x="1691" y="0"/>
                    <a:pt x="1945" y="124"/>
                    <a:pt x="1836" y="444"/>
                  </a:cubicBezTo>
                  <a:close/>
                  <a:moveTo>
                    <a:pt x="1986" y="1116"/>
                  </a:moveTo>
                  <a:cubicBezTo>
                    <a:pt x="442" y="1541"/>
                    <a:pt x="1082" y="3786"/>
                    <a:pt x="2585" y="3388"/>
                  </a:cubicBezTo>
                  <a:cubicBezTo>
                    <a:pt x="4057" y="2998"/>
                    <a:pt x="3489" y="702"/>
                    <a:pt x="1986" y="1116"/>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46123" tIns="73062" rIns="146123" bIns="73062" numCol="1" anchor="t" anchorCtr="0" compatLnSpc="1">
              <a:prstTxWarp prst="textNoShape">
                <a:avLst/>
              </a:prstTxWarp>
            </a:bodyPr>
            <a:lstStyle/>
            <a:p>
              <a:pPr defTabSz="1303907">
                <a:defRPr/>
              </a:pPr>
              <a:endParaRPr lang="en-US" sz="4195" kern="0" dirty="0">
                <a:solidFill>
                  <a:srgbClr val="50B3CF"/>
                </a:solidFill>
              </a:endParaRPr>
            </a:p>
          </p:txBody>
        </p:sp>
        <p:sp>
          <p:nvSpPr>
            <p:cNvPr id="34" name="Freeform 6"/>
            <p:cNvSpPr>
              <a:spLocks/>
            </p:cNvSpPr>
            <p:nvPr/>
          </p:nvSpPr>
          <p:spPr bwMode="auto">
            <a:xfrm>
              <a:off x="4573430" y="1862502"/>
              <a:ext cx="326312" cy="374344"/>
            </a:xfrm>
            <a:custGeom>
              <a:avLst/>
              <a:gdLst>
                <a:gd name="T0" fmla="*/ 1928 w 3794"/>
                <a:gd name="T1" fmla="*/ 1959 h 4282"/>
                <a:gd name="T2" fmla="*/ 2347 w 3794"/>
                <a:gd name="T3" fmla="*/ 1444 h 4282"/>
                <a:gd name="T4" fmla="*/ 1928 w 3794"/>
                <a:gd name="T5" fmla="*/ 1024 h 4282"/>
                <a:gd name="T6" fmla="*/ 650 w 3794"/>
                <a:gd name="T7" fmla="*/ 1967 h 4282"/>
                <a:gd name="T8" fmla="*/ 120 w 3794"/>
                <a:gd name="T9" fmla="*/ 2921 h 4282"/>
                <a:gd name="T10" fmla="*/ 269 w 3794"/>
                <a:gd name="T11" fmla="*/ 4280 h 4282"/>
                <a:gd name="T12" fmla="*/ 1221 w 3794"/>
                <a:gd name="T13" fmla="*/ 4282 h 4282"/>
                <a:gd name="T14" fmla="*/ 1481 w 3794"/>
                <a:gd name="T15" fmla="*/ 3291 h 4282"/>
                <a:gd name="T16" fmla="*/ 2896 w 3794"/>
                <a:gd name="T17" fmla="*/ 2239 h 4282"/>
                <a:gd name="T18" fmla="*/ 3423 w 3794"/>
                <a:gd name="T19" fmla="*/ 1527 h 4282"/>
                <a:gd name="T20" fmla="*/ 3285 w 3794"/>
                <a:gd name="T21" fmla="*/ 191 h 4282"/>
                <a:gd name="T22" fmla="*/ 2983 w 3794"/>
                <a:gd name="T23" fmla="*/ 1126 h 4282"/>
                <a:gd name="T24" fmla="*/ 1928 w 3794"/>
                <a:gd name="T25" fmla="*/ 1959 h 4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94" h="4282">
                  <a:moveTo>
                    <a:pt x="1928" y="1959"/>
                  </a:moveTo>
                  <a:cubicBezTo>
                    <a:pt x="1992" y="1745"/>
                    <a:pt x="2220" y="1580"/>
                    <a:pt x="2347" y="1444"/>
                  </a:cubicBezTo>
                  <a:cubicBezTo>
                    <a:pt x="2745" y="1021"/>
                    <a:pt x="2497" y="492"/>
                    <a:pt x="1928" y="1024"/>
                  </a:cubicBezTo>
                  <a:cubicBezTo>
                    <a:pt x="1045" y="1851"/>
                    <a:pt x="1337" y="1454"/>
                    <a:pt x="650" y="1967"/>
                  </a:cubicBezTo>
                  <a:cubicBezTo>
                    <a:pt x="333" y="2204"/>
                    <a:pt x="212" y="2388"/>
                    <a:pt x="120" y="2921"/>
                  </a:cubicBezTo>
                  <a:cubicBezTo>
                    <a:pt x="81" y="3151"/>
                    <a:pt x="0" y="4233"/>
                    <a:pt x="269" y="4280"/>
                  </a:cubicBezTo>
                  <a:lnTo>
                    <a:pt x="1221" y="4282"/>
                  </a:lnTo>
                  <a:cubicBezTo>
                    <a:pt x="1321" y="3853"/>
                    <a:pt x="1171" y="3605"/>
                    <a:pt x="1481" y="3291"/>
                  </a:cubicBezTo>
                  <a:cubicBezTo>
                    <a:pt x="1866" y="2902"/>
                    <a:pt x="2477" y="2872"/>
                    <a:pt x="2896" y="2239"/>
                  </a:cubicBezTo>
                  <a:cubicBezTo>
                    <a:pt x="3065" y="1983"/>
                    <a:pt x="3282" y="1809"/>
                    <a:pt x="3423" y="1527"/>
                  </a:cubicBezTo>
                  <a:cubicBezTo>
                    <a:pt x="3502" y="1368"/>
                    <a:pt x="3794" y="0"/>
                    <a:pt x="3285" y="191"/>
                  </a:cubicBezTo>
                  <a:cubicBezTo>
                    <a:pt x="3045" y="281"/>
                    <a:pt x="3087" y="874"/>
                    <a:pt x="2983" y="1126"/>
                  </a:cubicBezTo>
                  <a:cubicBezTo>
                    <a:pt x="2867" y="1406"/>
                    <a:pt x="2367" y="1936"/>
                    <a:pt x="1928" y="1959"/>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46123" tIns="73062" rIns="146123" bIns="73062" numCol="1" anchor="t" anchorCtr="0" compatLnSpc="1">
              <a:prstTxWarp prst="textNoShape">
                <a:avLst/>
              </a:prstTxWarp>
            </a:bodyPr>
            <a:lstStyle/>
            <a:p>
              <a:pPr defTabSz="1303907">
                <a:defRPr/>
              </a:pPr>
              <a:endParaRPr lang="en-US" sz="4195" kern="0" dirty="0">
                <a:solidFill>
                  <a:srgbClr val="50B3CF"/>
                </a:solidFill>
              </a:endParaRPr>
            </a:p>
          </p:txBody>
        </p:sp>
        <p:sp>
          <p:nvSpPr>
            <p:cNvPr id="35" name="Freeform 7"/>
            <p:cNvSpPr>
              <a:spLocks/>
            </p:cNvSpPr>
            <p:nvPr/>
          </p:nvSpPr>
          <p:spPr bwMode="auto">
            <a:xfrm>
              <a:off x="4238345" y="1862504"/>
              <a:ext cx="303506" cy="379692"/>
            </a:xfrm>
            <a:custGeom>
              <a:avLst/>
              <a:gdLst>
                <a:gd name="T0" fmla="*/ 2378 w 3530"/>
                <a:gd name="T1" fmla="*/ 4272 h 4351"/>
                <a:gd name="T2" fmla="*/ 3060 w 3530"/>
                <a:gd name="T3" fmla="*/ 4282 h 4351"/>
                <a:gd name="T4" fmla="*/ 3483 w 3530"/>
                <a:gd name="T5" fmla="*/ 3933 h 4351"/>
                <a:gd name="T6" fmla="*/ 3516 w 3530"/>
                <a:gd name="T7" fmla="*/ 3197 h 4351"/>
                <a:gd name="T8" fmla="*/ 2109 w 3530"/>
                <a:gd name="T9" fmla="*/ 1430 h 4351"/>
                <a:gd name="T10" fmla="*/ 1168 w 3530"/>
                <a:gd name="T11" fmla="*/ 814 h 4351"/>
                <a:gd name="T12" fmla="*/ 1256 w 3530"/>
                <a:gd name="T13" fmla="*/ 1438 h 4351"/>
                <a:gd name="T14" fmla="*/ 1672 w 3530"/>
                <a:gd name="T15" fmla="*/ 1952 h 4351"/>
                <a:gd name="T16" fmla="*/ 903 w 3530"/>
                <a:gd name="T17" fmla="*/ 1508 h 4351"/>
                <a:gd name="T18" fmla="*/ 533 w 3530"/>
                <a:gd name="T19" fmla="*/ 648 h 4351"/>
                <a:gd name="T20" fmla="*/ 37 w 3530"/>
                <a:gd name="T21" fmla="*/ 420 h 4351"/>
                <a:gd name="T22" fmla="*/ 168 w 3530"/>
                <a:gd name="T23" fmla="*/ 1501 h 4351"/>
                <a:gd name="T24" fmla="*/ 693 w 3530"/>
                <a:gd name="T25" fmla="*/ 2213 h 4351"/>
                <a:gd name="T26" fmla="*/ 1340 w 3530"/>
                <a:gd name="T27" fmla="*/ 2801 h 4351"/>
                <a:gd name="T28" fmla="*/ 2116 w 3530"/>
                <a:gd name="T29" fmla="*/ 3259 h 4351"/>
                <a:gd name="T30" fmla="*/ 2378 w 3530"/>
                <a:gd name="T31" fmla="*/ 4272 h 4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30" h="4351">
                  <a:moveTo>
                    <a:pt x="2378" y="4272"/>
                  </a:moveTo>
                  <a:lnTo>
                    <a:pt x="3060" y="4282"/>
                  </a:lnTo>
                  <a:cubicBezTo>
                    <a:pt x="3470" y="4282"/>
                    <a:pt x="3432" y="4351"/>
                    <a:pt x="3483" y="3933"/>
                  </a:cubicBezTo>
                  <a:cubicBezTo>
                    <a:pt x="3514" y="3685"/>
                    <a:pt x="3530" y="3449"/>
                    <a:pt x="3516" y="3197"/>
                  </a:cubicBezTo>
                  <a:cubicBezTo>
                    <a:pt x="3446" y="1855"/>
                    <a:pt x="2643" y="1873"/>
                    <a:pt x="2109" y="1430"/>
                  </a:cubicBezTo>
                  <a:cubicBezTo>
                    <a:pt x="1867" y="1229"/>
                    <a:pt x="1424" y="646"/>
                    <a:pt x="1168" y="814"/>
                  </a:cubicBezTo>
                  <a:cubicBezTo>
                    <a:pt x="994" y="927"/>
                    <a:pt x="1035" y="1195"/>
                    <a:pt x="1256" y="1438"/>
                  </a:cubicBezTo>
                  <a:cubicBezTo>
                    <a:pt x="1371" y="1566"/>
                    <a:pt x="1580" y="1684"/>
                    <a:pt x="1672" y="1952"/>
                  </a:cubicBezTo>
                  <a:cubicBezTo>
                    <a:pt x="1361" y="1935"/>
                    <a:pt x="1103" y="1739"/>
                    <a:pt x="903" y="1508"/>
                  </a:cubicBezTo>
                  <a:cubicBezTo>
                    <a:pt x="592" y="1147"/>
                    <a:pt x="623" y="1218"/>
                    <a:pt x="533" y="648"/>
                  </a:cubicBezTo>
                  <a:cubicBezTo>
                    <a:pt x="431" y="0"/>
                    <a:pt x="92" y="97"/>
                    <a:pt x="37" y="420"/>
                  </a:cubicBezTo>
                  <a:cubicBezTo>
                    <a:pt x="0" y="641"/>
                    <a:pt x="81" y="1315"/>
                    <a:pt x="168" y="1501"/>
                  </a:cubicBezTo>
                  <a:cubicBezTo>
                    <a:pt x="284" y="1751"/>
                    <a:pt x="543" y="1993"/>
                    <a:pt x="693" y="2213"/>
                  </a:cubicBezTo>
                  <a:cubicBezTo>
                    <a:pt x="924" y="2551"/>
                    <a:pt x="978" y="2579"/>
                    <a:pt x="1340" y="2801"/>
                  </a:cubicBezTo>
                  <a:cubicBezTo>
                    <a:pt x="1574" y="2944"/>
                    <a:pt x="1980" y="3117"/>
                    <a:pt x="2116" y="3259"/>
                  </a:cubicBezTo>
                  <a:cubicBezTo>
                    <a:pt x="2389" y="3544"/>
                    <a:pt x="2304" y="3843"/>
                    <a:pt x="2378" y="427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46123" tIns="73062" rIns="146123" bIns="73062" numCol="1" anchor="t" anchorCtr="0" compatLnSpc="1">
              <a:prstTxWarp prst="textNoShape">
                <a:avLst/>
              </a:prstTxWarp>
            </a:bodyPr>
            <a:lstStyle/>
            <a:p>
              <a:pPr defTabSz="1303907">
                <a:defRPr/>
              </a:pPr>
              <a:endParaRPr lang="en-US" sz="4195" kern="0" dirty="0">
                <a:solidFill>
                  <a:srgbClr val="50B3CF"/>
                </a:solidFill>
              </a:endParaRPr>
            </a:p>
          </p:txBody>
        </p:sp>
      </p:grpSp>
      <p:grpSp>
        <p:nvGrpSpPr>
          <p:cNvPr id="37" name="Group 6"/>
          <p:cNvGrpSpPr/>
          <p:nvPr/>
        </p:nvGrpSpPr>
        <p:grpSpPr>
          <a:xfrm>
            <a:off x="4823393" y="1226233"/>
            <a:ext cx="663282" cy="663282"/>
            <a:chOff x="2332431" y="1699908"/>
            <a:chExt cx="803562" cy="803562"/>
          </a:xfrm>
        </p:grpSpPr>
        <p:sp>
          <p:nvSpPr>
            <p:cNvPr id="38" name="Oval 98"/>
            <p:cNvSpPr/>
            <p:nvPr/>
          </p:nvSpPr>
          <p:spPr>
            <a:xfrm>
              <a:off x="2332431" y="1699908"/>
              <a:ext cx="803562" cy="803562"/>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dirty="0">
                <a:solidFill>
                  <a:prstClr val="white"/>
                </a:solidFill>
              </a:endParaRPr>
            </a:p>
          </p:txBody>
        </p:sp>
        <p:grpSp>
          <p:nvGrpSpPr>
            <p:cNvPr id="39" name="Group 56"/>
            <p:cNvGrpSpPr>
              <a:grpSpLocks noChangeAspect="1"/>
            </p:cNvGrpSpPr>
            <p:nvPr/>
          </p:nvGrpSpPr>
          <p:grpSpPr>
            <a:xfrm>
              <a:off x="2425936" y="1801653"/>
              <a:ext cx="557197" cy="548696"/>
              <a:chOff x="4264896" y="760732"/>
              <a:chExt cx="614209" cy="604760"/>
            </a:xfrm>
            <a:solidFill>
              <a:schemeClr val="bg1"/>
            </a:solidFill>
          </p:grpSpPr>
          <p:sp>
            <p:nvSpPr>
              <p:cNvPr id="41" name="Freeform 15"/>
              <p:cNvSpPr>
                <a:spLocks/>
              </p:cNvSpPr>
              <p:nvPr/>
            </p:nvSpPr>
            <p:spPr bwMode="auto">
              <a:xfrm>
                <a:off x="4501130" y="1002479"/>
                <a:ext cx="9449" cy="5512"/>
              </a:xfrm>
              <a:custGeom>
                <a:avLst/>
                <a:gdLst>
                  <a:gd name="T0" fmla="*/ 4 w 5"/>
                  <a:gd name="T1" fmla="*/ 0 h 3"/>
                  <a:gd name="T2" fmla="*/ 3 w 5"/>
                  <a:gd name="T3" fmla="*/ 0 h 3"/>
                  <a:gd name="T4" fmla="*/ 1 w 5"/>
                  <a:gd name="T5" fmla="*/ 1 h 3"/>
                  <a:gd name="T6" fmla="*/ 1 w 5"/>
                  <a:gd name="T7" fmla="*/ 1 h 3"/>
                  <a:gd name="T8" fmla="*/ 1 w 5"/>
                  <a:gd name="T9" fmla="*/ 1 h 3"/>
                  <a:gd name="T10" fmla="*/ 0 w 5"/>
                  <a:gd name="T11" fmla="*/ 2 h 3"/>
                  <a:gd name="T12" fmla="*/ 1 w 5"/>
                  <a:gd name="T13" fmla="*/ 2 h 3"/>
                  <a:gd name="T14" fmla="*/ 1 w 5"/>
                  <a:gd name="T15" fmla="*/ 2 h 3"/>
                  <a:gd name="T16" fmla="*/ 2 w 5"/>
                  <a:gd name="T17" fmla="*/ 1 h 3"/>
                  <a:gd name="T18" fmla="*/ 2 w 5"/>
                  <a:gd name="T19" fmla="*/ 2 h 3"/>
                  <a:gd name="T20" fmla="*/ 2 w 5"/>
                  <a:gd name="T21" fmla="*/ 3 h 3"/>
                  <a:gd name="T22" fmla="*/ 3 w 5"/>
                  <a:gd name="T23" fmla="*/ 3 h 3"/>
                  <a:gd name="T24" fmla="*/ 4 w 5"/>
                  <a:gd name="T25" fmla="*/ 3 h 3"/>
                  <a:gd name="T26" fmla="*/ 4 w 5"/>
                  <a:gd name="T27" fmla="*/ 2 h 3"/>
                  <a:gd name="T28" fmla="*/ 5 w 5"/>
                  <a:gd name="T29" fmla="*/ 1 h 3"/>
                  <a:gd name="T30" fmla="*/ 4 w 5"/>
                  <a:gd name="T31" fmla="*/ 0 h 3"/>
                  <a:gd name="T32" fmla="*/ 4 w 5"/>
                  <a:gd name="T33"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3">
                    <a:moveTo>
                      <a:pt x="4" y="0"/>
                    </a:moveTo>
                    <a:cubicBezTo>
                      <a:pt x="3" y="0"/>
                      <a:pt x="3" y="0"/>
                      <a:pt x="3" y="0"/>
                    </a:cubicBezTo>
                    <a:cubicBezTo>
                      <a:pt x="2" y="0"/>
                      <a:pt x="2" y="0"/>
                      <a:pt x="1" y="1"/>
                    </a:cubicBezTo>
                    <a:cubicBezTo>
                      <a:pt x="1" y="1"/>
                      <a:pt x="1" y="1"/>
                      <a:pt x="1" y="1"/>
                    </a:cubicBezTo>
                    <a:cubicBezTo>
                      <a:pt x="1" y="1"/>
                      <a:pt x="1" y="1"/>
                      <a:pt x="1" y="1"/>
                    </a:cubicBezTo>
                    <a:cubicBezTo>
                      <a:pt x="0" y="2"/>
                      <a:pt x="0" y="2"/>
                      <a:pt x="0" y="2"/>
                    </a:cubicBezTo>
                    <a:cubicBezTo>
                      <a:pt x="1" y="2"/>
                      <a:pt x="1" y="2"/>
                      <a:pt x="1" y="2"/>
                    </a:cubicBezTo>
                    <a:cubicBezTo>
                      <a:pt x="1" y="2"/>
                      <a:pt x="1" y="2"/>
                      <a:pt x="1" y="2"/>
                    </a:cubicBezTo>
                    <a:cubicBezTo>
                      <a:pt x="2" y="1"/>
                      <a:pt x="2" y="1"/>
                      <a:pt x="2" y="1"/>
                    </a:cubicBezTo>
                    <a:cubicBezTo>
                      <a:pt x="2" y="2"/>
                      <a:pt x="2" y="2"/>
                      <a:pt x="2" y="2"/>
                    </a:cubicBezTo>
                    <a:cubicBezTo>
                      <a:pt x="2" y="3"/>
                      <a:pt x="2" y="3"/>
                      <a:pt x="2" y="3"/>
                    </a:cubicBezTo>
                    <a:cubicBezTo>
                      <a:pt x="2" y="3"/>
                      <a:pt x="2" y="3"/>
                      <a:pt x="3" y="3"/>
                    </a:cubicBezTo>
                    <a:cubicBezTo>
                      <a:pt x="3" y="3"/>
                      <a:pt x="3" y="3"/>
                      <a:pt x="4" y="3"/>
                    </a:cubicBezTo>
                    <a:cubicBezTo>
                      <a:pt x="4" y="2"/>
                      <a:pt x="4" y="2"/>
                      <a:pt x="4" y="2"/>
                    </a:cubicBezTo>
                    <a:cubicBezTo>
                      <a:pt x="5" y="1"/>
                      <a:pt x="5" y="1"/>
                      <a:pt x="5" y="1"/>
                    </a:cubicBezTo>
                    <a:cubicBezTo>
                      <a:pt x="5" y="0"/>
                      <a:pt x="5" y="0"/>
                      <a:pt x="4" y="0"/>
                    </a:cubicBezTo>
                    <a:cubicBezTo>
                      <a:pt x="4" y="0"/>
                      <a:pt x="4" y="0"/>
                      <a:pt x="4"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49" name="Freeform 16"/>
              <p:cNvSpPr>
                <a:spLocks/>
              </p:cNvSpPr>
              <p:nvPr/>
            </p:nvSpPr>
            <p:spPr bwMode="auto">
              <a:xfrm>
                <a:off x="4495618" y="1010353"/>
                <a:ext cx="9449" cy="9449"/>
              </a:xfrm>
              <a:custGeom>
                <a:avLst/>
                <a:gdLst>
                  <a:gd name="T0" fmla="*/ 5 w 5"/>
                  <a:gd name="T1" fmla="*/ 0 h 5"/>
                  <a:gd name="T2" fmla="*/ 4 w 5"/>
                  <a:gd name="T3" fmla="*/ 0 h 5"/>
                  <a:gd name="T4" fmla="*/ 0 w 5"/>
                  <a:gd name="T5" fmla="*/ 5 h 5"/>
                  <a:gd name="T6" fmla="*/ 0 w 5"/>
                  <a:gd name="T7" fmla="*/ 5 h 5"/>
                  <a:gd name="T8" fmla="*/ 0 w 5"/>
                  <a:gd name="T9" fmla="*/ 5 h 5"/>
                  <a:gd name="T10" fmla="*/ 0 w 5"/>
                  <a:gd name="T11" fmla="*/ 5 h 5"/>
                  <a:gd name="T12" fmla="*/ 0 w 5"/>
                  <a:gd name="T13" fmla="*/ 5 h 5"/>
                  <a:gd name="T14" fmla="*/ 0 w 5"/>
                  <a:gd name="T15" fmla="*/ 5 h 5"/>
                  <a:gd name="T16" fmla="*/ 0 w 5"/>
                  <a:gd name="T17" fmla="*/ 5 h 5"/>
                  <a:gd name="T18" fmla="*/ 0 w 5"/>
                  <a:gd name="T19" fmla="*/ 5 h 5"/>
                  <a:gd name="T20" fmla="*/ 0 w 5"/>
                  <a:gd name="T21" fmla="*/ 5 h 5"/>
                  <a:gd name="T22" fmla="*/ 0 w 5"/>
                  <a:gd name="T23" fmla="*/ 5 h 5"/>
                  <a:gd name="T24" fmla="*/ 1 w 5"/>
                  <a:gd name="T25" fmla="*/ 4 h 5"/>
                  <a:gd name="T26" fmla="*/ 1 w 5"/>
                  <a:gd name="T27" fmla="*/ 4 h 5"/>
                  <a:gd name="T28" fmla="*/ 2 w 5"/>
                  <a:gd name="T29" fmla="*/ 3 h 5"/>
                  <a:gd name="T30" fmla="*/ 3 w 5"/>
                  <a:gd name="T31" fmla="*/ 2 h 5"/>
                  <a:gd name="T32" fmla="*/ 3 w 5"/>
                  <a:gd name="T33" fmla="*/ 2 h 5"/>
                  <a:gd name="T34" fmla="*/ 3 w 5"/>
                  <a:gd name="T35" fmla="*/ 2 h 5"/>
                  <a:gd name="T36" fmla="*/ 5 w 5"/>
                  <a:gd name="T37" fmla="*/ 0 h 5"/>
                  <a:gd name="T38" fmla="*/ 5 w 5"/>
                  <a:gd name="T39" fmla="*/ 0 h 5"/>
                  <a:gd name="T40" fmla="*/ 5 w 5"/>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 h="5">
                    <a:moveTo>
                      <a:pt x="5" y="0"/>
                    </a:moveTo>
                    <a:cubicBezTo>
                      <a:pt x="4" y="0"/>
                      <a:pt x="4" y="0"/>
                      <a:pt x="4" y="0"/>
                    </a:cubicBezTo>
                    <a:cubicBezTo>
                      <a:pt x="0" y="3"/>
                      <a:pt x="0" y="4"/>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1" y="4"/>
                      <a:pt x="1" y="4"/>
                      <a:pt x="1" y="4"/>
                    </a:cubicBezTo>
                    <a:cubicBezTo>
                      <a:pt x="1" y="4"/>
                      <a:pt x="1" y="4"/>
                      <a:pt x="1" y="4"/>
                    </a:cubicBezTo>
                    <a:cubicBezTo>
                      <a:pt x="2" y="3"/>
                      <a:pt x="2" y="3"/>
                      <a:pt x="2" y="3"/>
                    </a:cubicBezTo>
                    <a:cubicBezTo>
                      <a:pt x="2" y="3"/>
                      <a:pt x="2" y="2"/>
                      <a:pt x="3" y="2"/>
                    </a:cubicBezTo>
                    <a:cubicBezTo>
                      <a:pt x="3" y="2"/>
                      <a:pt x="3" y="2"/>
                      <a:pt x="3" y="2"/>
                    </a:cubicBezTo>
                    <a:cubicBezTo>
                      <a:pt x="3" y="2"/>
                      <a:pt x="3" y="2"/>
                      <a:pt x="3" y="2"/>
                    </a:cubicBezTo>
                    <a:cubicBezTo>
                      <a:pt x="4" y="1"/>
                      <a:pt x="4" y="1"/>
                      <a:pt x="5" y="0"/>
                    </a:cubicBezTo>
                    <a:cubicBezTo>
                      <a:pt x="5" y="0"/>
                      <a:pt x="5" y="0"/>
                      <a:pt x="5" y="0"/>
                    </a:cubicBezTo>
                    <a:cubicBezTo>
                      <a:pt x="5" y="0"/>
                      <a:pt x="5" y="0"/>
                      <a:pt x="5"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50" name="Freeform 17"/>
              <p:cNvSpPr>
                <a:spLocks/>
              </p:cNvSpPr>
              <p:nvPr/>
            </p:nvSpPr>
            <p:spPr bwMode="auto">
              <a:xfrm>
                <a:off x="4501130" y="1019803"/>
                <a:ext cx="3937" cy="1575"/>
              </a:xfrm>
              <a:custGeom>
                <a:avLst/>
                <a:gdLst>
                  <a:gd name="T0" fmla="*/ 2 w 2"/>
                  <a:gd name="T1" fmla="*/ 0 h 1"/>
                  <a:gd name="T2" fmla="*/ 1 w 2"/>
                  <a:gd name="T3" fmla="*/ 0 h 1"/>
                  <a:gd name="T4" fmla="*/ 0 w 2"/>
                  <a:gd name="T5" fmla="*/ 1 h 1"/>
                  <a:gd name="T6" fmla="*/ 0 w 2"/>
                  <a:gd name="T7" fmla="*/ 1 h 1"/>
                  <a:gd name="T8" fmla="*/ 1 w 2"/>
                  <a:gd name="T9" fmla="*/ 1 h 1"/>
                  <a:gd name="T10" fmla="*/ 2 w 2"/>
                  <a:gd name="T11" fmla="*/ 1 h 1"/>
                  <a:gd name="T12" fmla="*/ 2 w 2"/>
                  <a:gd name="T13" fmla="*/ 1 h 1"/>
                  <a:gd name="T14" fmla="*/ 2 w 2"/>
                  <a:gd name="T15" fmla="*/ 0 h 1"/>
                  <a:gd name="T16" fmla="*/ 2 w 2"/>
                  <a:gd name="T17" fmla="*/ 0 h 1"/>
                  <a:gd name="T18" fmla="*/ 2 w 2"/>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2" y="0"/>
                    </a:moveTo>
                    <a:cubicBezTo>
                      <a:pt x="2" y="0"/>
                      <a:pt x="1" y="0"/>
                      <a:pt x="1" y="0"/>
                    </a:cubicBezTo>
                    <a:cubicBezTo>
                      <a:pt x="0" y="1"/>
                      <a:pt x="0" y="1"/>
                      <a:pt x="0" y="1"/>
                    </a:cubicBezTo>
                    <a:cubicBezTo>
                      <a:pt x="0" y="1"/>
                      <a:pt x="0" y="1"/>
                      <a:pt x="0" y="1"/>
                    </a:cubicBezTo>
                    <a:cubicBezTo>
                      <a:pt x="1" y="1"/>
                      <a:pt x="1" y="1"/>
                      <a:pt x="1" y="1"/>
                    </a:cubicBezTo>
                    <a:cubicBezTo>
                      <a:pt x="2" y="1"/>
                      <a:pt x="2" y="1"/>
                      <a:pt x="2" y="1"/>
                    </a:cubicBezTo>
                    <a:cubicBezTo>
                      <a:pt x="2" y="1"/>
                      <a:pt x="2" y="1"/>
                      <a:pt x="2" y="1"/>
                    </a:cubicBezTo>
                    <a:cubicBezTo>
                      <a:pt x="2" y="0"/>
                      <a:pt x="2" y="0"/>
                      <a:pt x="2" y="0"/>
                    </a:cubicBezTo>
                    <a:cubicBezTo>
                      <a:pt x="2" y="0"/>
                      <a:pt x="2" y="0"/>
                      <a:pt x="2" y="0"/>
                    </a:cubicBezTo>
                    <a:cubicBezTo>
                      <a:pt x="2" y="0"/>
                      <a:pt x="2" y="0"/>
                      <a:pt x="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59" name="Freeform 18"/>
              <p:cNvSpPr>
                <a:spLocks/>
              </p:cNvSpPr>
              <p:nvPr/>
            </p:nvSpPr>
            <p:spPr bwMode="auto">
              <a:xfrm>
                <a:off x="4505068" y="1010353"/>
                <a:ext cx="7087" cy="7087"/>
              </a:xfrm>
              <a:custGeom>
                <a:avLst/>
                <a:gdLst>
                  <a:gd name="T0" fmla="*/ 1 w 4"/>
                  <a:gd name="T1" fmla="*/ 0 h 4"/>
                  <a:gd name="T2" fmla="*/ 0 w 4"/>
                  <a:gd name="T3" fmla="*/ 2 h 4"/>
                  <a:gd name="T4" fmla="*/ 0 w 4"/>
                  <a:gd name="T5" fmla="*/ 3 h 4"/>
                  <a:gd name="T6" fmla="*/ 0 w 4"/>
                  <a:gd name="T7" fmla="*/ 4 h 4"/>
                  <a:gd name="T8" fmla="*/ 2 w 4"/>
                  <a:gd name="T9" fmla="*/ 2 h 4"/>
                  <a:gd name="T10" fmla="*/ 3 w 4"/>
                  <a:gd name="T11" fmla="*/ 2 h 4"/>
                  <a:gd name="T12" fmla="*/ 3 w 4"/>
                  <a:gd name="T13" fmla="*/ 2 h 4"/>
                  <a:gd name="T14" fmla="*/ 3 w 4"/>
                  <a:gd name="T15" fmla="*/ 2 h 4"/>
                  <a:gd name="T16" fmla="*/ 3 w 4"/>
                  <a:gd name="T17" fmla="*/ 0 h 4"/>
                  <a:gd name="T18" fmla="*/ 2 w 4"/>
                  <a:gd name="T19" fmla="*/ 0 h 4"/>
                  <a:gd name="T20" fmla="*/ 1 w 4"/>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4">
                    <a:moveTo>
                      <a:pt x="1" y="0"/>
                    </a:moveTo>
                    <a:cubicBezTo>
                      <a:pt x="1" y="0"/>
                      <a:pt x="1" y="0"/>
                      <a:pt x="0" y="2"/>
                    </a:cubicBezTo>
                    <a:cubicBezTo>
                      <a:pt x="0" y="3"/>
                      <a:pt x="0" y="3"/>
                      <a:pt x="0" y="3"/>
                    </a:cubicBezTo>
                    <a:cubicBezTo>
                      <a:pt x="0" y="4"/>
                      <a:pt x="0" y="4"/>
                      <a:pt x="0" y="4"/>
                    </a:cubicBezTo>
                    <a:cubicBezTo>
                      <a:pt x="1" y="3"/>
                      <a:pt x="1" y="2"/>
                      <a:pt x="2" y="2"/>
                    </a:cubicBezTo>
                    <a:cubicBezTo>
                      <a:pt x="2" y="2"/>
                      <a:pt x="2" y="2"/>
                      <a:pt x="3" y="2"/>
                    </a:cubicBezTo>
                    <a:cubicBezTo>
                      <a:pt x="3" y="2"/>
                      <a:pt x="3" y="2"/>
                      <a:pt x="3" y="2"/>
                    </a:cubicBezTo>
                    <a:cubicBezTo>
                      <a:pt x="3" y="2"/>
                      <a:pt x="3" y="2"/>
                      <a:pt x="3" y="2"/>
                    </a:cubicBezTo>
                    <a:cubicBezTo>
                      <a:pt x="4" y="1"/>
                      <a:pt x="4" y="1"/>
                      <a:pt x="3" y="0"/>
                    </a:cubicBezTo>
                    <a:cubicBezTo>
                      <a:pt x="3" y="0"/>
                      <a:pt x="3" y="0"/>
                      <a:pt x="2" y="0"/>
                    </a:cubicBezTo>
                    <a:cubicBezTo>
                      <a:pt x="2" y="0"/>
                      <a:pt x="2" y="0"/>
                      <a:pt x="1"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60" name="Freeform 19"/>
              <p:cNvSpPr>
                <a:spLocks/>
              </p:cNvSpPr>
              <p:nvPr/>
            </p:nvSpPr>
            <p:spPr bwMode="auto">
              <a:xfrm>
                <a:off x="4505068" y="987517"/>
                <a:ext cx="5512" cy="3937"/>
              </a:xfrm>
              <a:custGeom>
                <a:avLst/>
                <a:gdLst>
                  <a:gd name="T0" fmla="*/ 2 w 3"/>
                  <a:gd name="T1" fmla="*/ 0 h 2"/>
                  <a:gd name="T2" fmla="*/ 1 w 3"/>
                  <a:gd name="T3" fmla="*/ 2 h 2"/>
                  <a:gd name="T4" fmla="*/ 1 w 3"/>
                  <a:gd name="T5" fmla="*/ 2 h 2"/>
                  <a:gd name="T6" fmla="*/ 2 w 3"/>
                  <a:gd name="T7" fmla="*/ 1 h 2"/>
                  <a:gd name="T8" fmla="*/ 3 w 3"/>
                  <a:gd name="T9" fmla="*/ 0 h 2"/>
                  <a:gd name="T10" fmla="*/ 2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2" y="0"/>
                    </a:moveTo>
                    <a:cubicBezTo>
                      <a:pt x="2" y="0"/>
                      <a:pt x="0" y="2"/>
                      <a:pt x="1" y="2"/>
                    </a:cubicBezTo>
                    <a:cubicBezTo>
                      <a:pt x="1" y="2"/>
                      <a:pt x="1" y="2"/>
                      <a:pt x="1" y="2"/>
                    </a:cubicBezTo>
                    <a:cubicBezTo>
                      <a:pt x="1" y="2"/>
                      <a:pt x="1" y="2"/>
                      <a:pt x="2" y="1"/>
                    </a:cubicBezTo>
                    <a:cubicBezTo>
                      <a:pt x="3" y="0"/>
                      <a:pt x="3" y="0"/>
                      <a:pt x="3" y="0"/>
                    </a:cubicBezTo>
                    <a:cubicBezTo>
                      <a:pt x="2" y="0"/>
                      <a:pt x="2" y="0"/>
                      <a:pt x="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62" name="Freeform 20"/>
              <p:cNvSpPr>
                <a:spLocks/>
              </p:cNvSpPr>
              <p:nvPr/>
            </p:nvSpPr>
            <p:spPr bwMode="auto">
              <a:xfrm>
                <a:off x="4707441" y="995392"/>
                <a:ext cx="3937" cy="3937"/>
              </a:xfrm>
              <a:custGeom>
                <a:avLst/>
                <a:gdLst>
                  <a:gd name="T0" fmla="*/ 0 w 2"/>
                  <a:gd name="T1" fmla="*/ 0 h 2"/>
                  <a:gd name="T2" fmla="*/ 0 w 2"/>
                  <a:gd name="T3" fmla="*/ 0 h 2"/>
                  <a:gd name="T4" fmla="*/ 1 w 2"/>
                  <a:gd name="T5" fmla="*/ 2 h 2"/>
                  <a:gd name="T6" fmla="*/ 2 w 2"/>
                  <a:gd name="T7" fmla="*/ 2 h 2"/>
                  <a:gd name="T8" fmla="*/ 2 w 2"/>
                  <a:gd name="T9" fmla="*/ 1 h 2"/>
                  <a:gd name="T10" fmla="*/ 1 w 2"/>
                  <a:gd name="T11" fmla="*/ 1 h 2"/>
                  <a:gd name="T12" fmla="*/ 0 w 2"/>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0"/>
                    </a:moveTo>
                    <a:cubicBezTo>
                      <a:pt x="0" y="0"/>
                      <a:pt x="0" y="0"/>
                      <a:pt x="0" y="0"/>
                    </a:cubicBezTo>
                    <a:cubicBezTo>
                      <a:pt x="0" y="1"/>
                      <a:pt x="1" y="2"/>
                      <a:pt x="1" y="2"/>
                    </a:cubicBezTo>
                    <a:cubicBezTo>
                      <a:pt x="1" y="2"/>
                      <a:pt x="1" y="2"/>
                      <a:pt x="2" y="2"/>
                    </a:cubicBezTo>
                    <a:cubicBezTo>
                      <a:pt x="2" y="1"/>
                      <a:pt x="2" y="1"/>
                      <a:pt x="2" y="1"/>
                    </a:cubicBezTo>
                    <a:cubicBezTo>
                      <a:pt x="1" y="1"/>
                      <a:pt x="1" y="1"/>
                      <a:pt x="1" y="1"/>
                    </a:cubicBezTo>
                    <a:cubicBezTo>
                      <a:pt x="1" y="0"/>
                      <a:pt x="0"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63" name="Freeform 21"/>
              <p:cNvSpPr>
                <a:spLocks/>
              </p:cNvSpPr>
              <p:nvPr/>
            </p:nvSpPr>
            <p:spPr bwMode="auto">
              <a:xfrm>
                <a:off x="4510580" y="1015866"/>
                <a:ext cx="3937" cy="1575"/>
              </a:xfrm>
              <a:custGeom>
                <a:avLst/>
                <a:gdLst>
                  <a:gd name="T0" fmla="*/ 2 w 2"/>
                  <a:gd name="T1" fmla="*/ 0 h 1"/>
                  <a:gd name="T2" fmla="*/ 0 w 2"/>
                  <a:gd name="T3" fmla="*/ 1 h 1"/>
                  <a:gd name="T4" fmla="*/ 0 w 2"/>
                  <a:gd name="T5" fmla="*/ 1 h 1"/>
                  <a:gd name="T6" fmla="*/ 0 w 2"/>
                  <a:gd name="T7" fmla="*/ 1 h 1"/>
                  <a:gd name="T8" fmla="*/ 1 w 2"/>
                  <a:gd name="T9" fmla="*/ 1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1" y="1"/>
                      <a:pt x="0" y="1"/>
                      <a:pt x="0" y="1"/>
                    </a:cubicBezTo>
                    <a:cubicBezTo>
                      <a:pt x="0" y="1"/>
                      <a:pt x="0" y="1"/>
                      <a:pt x="0" y="1"/>
                    </a:cubicBezTo>
                    <a:cubicBezTo>
                      <a:pt x="0" y="1"/>
                      <a:pt x="0" y="1"/>
                      <a:pt x="0" y="1"/>
                    </a:cubicBezTo>
                    <a:cubicBezTo>
                      <a:pt x="1" y="1"/>
                      <a:pt x="1" y="1"/>
                      <a:pt x="1" y="1"/>
                    </a:cubicBezTo>
                    <a:cubicBezTo>
                      <a:pt x="2" y="0"/>
                      <a:pt x="2" y="0"/>
                      <a:pt x="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64" name="Freeform 22"/>
              <p:cNvSpPr>
                <a:spLocks/>
              </p:cNvSpPr>
              <p:nvPr/>
            </p:nvSpPr>
            <p:spPr bwMode="auto">
              <a:xfrm>
                <a:off x="4479082" y="1122171"/>
                <a:ext cx="1575" cy="1575"/>
              </a:xfrm>
              <a:custGeom>
                <a:avLst/>
                <a:gdLst>
                  <a:gd name="T0" fmla="*/ 0 w 2"/>
                  <a:gd name="T1" fmla="*/ 0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2 h 2"/>
                  <a:gd name="T18" fmla="*/ 2 w 2"/>
                  <a:gd name="T19" fmla="*/ 2 h 2"/>
                  <a:gd name="T20" fmla="*/ 2 w 2"/>
                  <a:gd name="T21" fmla="*/ 2 h 2"/>
                  <a:gd name="T22" fmla="*/ 2 w 2"/>
                  <a:gd name="T23" fmla="*/ 2 h 2"/>
                  <a:gd name="T24" fmla="*/ 2 w 2"/>
                  <a:gd name="T25" fmla="*/ 2 h 2"/>
                  <a:gd name="T26" fmla="*/ 2 w 2"/>
                  <a:gd name="T27" fmla="*/ 2 h 2"/>
                  <a:gd name="T28" fmla="*/ 2 w 2"/>
                  <a:gd name="T29" fmla="*/ 2 h 2"/>
                  <a:gd name="T30" fmla="*/ 2 w 2"/>
                  <a:gd name="T31" fmla="*/ 2 h 2"/>
                  <a:gd name="T32" fmla="*/ 2 w 2"/>
                  <a:gd name="T33" fmla="*/ 2 h 2"/>
                  <a:gd name="T34" fmla="*/ 2 w 2"/>
                  <a:gd name="T35" fmla="*/ 2 h 2"/>
                  <a:gd name="T36" fmla="*/ 2 w 2"/>
                  <a:gd name="T37" fmla="*/ 2 h 2"/>
                  <a:gd name="T38" fmla="*/ 2 w 2"/>
                  <a:gd name="T39" fmla="*/ 2 h 2"/>
                  <a:gd name="T40" fmla="*/ 2 w 2"/>
                  <a:gd name="T41" fmla="*/ 2 h 2"/>
                  <a:gd name="T42" fmla="*/ 2 w 2"/>
                  <a:gd name="T43" fmla="*/ 2 h 2"/>
                  <a:gd name="T44" fmla="*/ 2 w 2"/>
                  <a:gd name="T45" fmla="*/ 2 h 2"/>
                  <a:gd name="T46" fmla="*/ 2 w 2"/>
                  <a:gd name="T47" fmla="*/ 2 h 2"/>
                  <a:gd name="T48" fmla="*/ 2 w 2"/>
                  <a:gd name="T49" fmla="*/ 2 h 2"/>
                  <a:gd name="T50" fmla="*/ 2 w 2"/>
                  <a:gd name="T51" fmla="*/ 2 h 2"/>
                  <a:gd name="T52" fmla="*/ 2 w 2"/>
                  <a:gd name="T53" fmla="*/ 2 h 2"/>
                  <a:gd name="T54" fmla="*/ 2 w 2"/>
                  <a:gd name="T55" fmla="*/ 0 h 2"/>
                  <a:gd name="T56" fmla="*/ 2 w 2"/>
                  <a:gd name="T57" fmla="*/ 0 h 2"/>
                  <a:gd name="T58" fmla="*/ 2 w 2"/>
                  <a:gd name="T59" fmla="*/ 0 h 2"/>
                  <a:gd name="T60" fmla="*/ 2 w 2"/>
                  <a:gd name="T61" fmla="*/ 0 h 2"/>
                  <a:gd name="T62" fmla="*/ 2 w 2"/>
                  <a:gd name="T63" fmla="*/ 0 h 2"/>
                  <a:gd name="T64" fmla="*/ 2 w 2"/>
                  <a:gd name="T65" fmla="*/ 0 h 2"/>
                  <a:gd name="T66" fmla="*/ 2 w 2"/>
                  <a:gd name="T67" fmla="*/ 0 h 2"/>
                  <a:gd name="T68" fmla="*/ 2 w 2"/>
                  <a:gd name="T69" fmla="*/ 0 h 2"/>
                  <a:gd name="T70" fmla="*/ 2 w 2"/>
                  <a:gd name="T71" fmla="*/ 0 h 2"/>
                  <a:gd name="T72" fmla="*/ 2 w 2"/>
                  <a:gd name="T73" fmla="*/ 0 h 2"/>
                  <a:gd name="T74" fmla="*/ 2 w 2"/>
                  <a:gd name="T75" fmla="*/ 0 h 2"/>
                  <a:gd name="T76" fmla="*/ 2 w 2"/>
                  <a:gd name="T77" fmla="*/ 0 h 2"/>
                  <a:gd name="T78" fmla="*/ 2 w 2"/>
                  <a:gd name="T79" fmla="*/ 0 h 2"/>
                  <a:gd name="T80" fmla="*/ 2 w 2"/>
                  <a:gd name="T81" fmla="*/ 0 h 2"/>
                  <a:gd name="T82" fmla="*/ 2 w 2"/>
                  <a:gd name="T83" fmla="*/ 0 h 2"/>
                  <a:gd name="T84" fmla="*/ 2 w 2"/>
                  <a:gd name="T85" fmla="*/ 0 h 2"/>
                  <a:gd name="T86" fmla="*/ 2 w 2"/>
                  <a:gd name="T87" fmla="*/ 0 h 2"/>
                  <a:gd name="T88" fmla="*/ 2 w 2"/>
                  <a:gd name="T89" fmla="*/ 0 h 2"/>
                  <a:gd name="T90" fmla="*/ 0 w 2"/>
                  <a:gd name="T91" fmla="*/ 0 h 2"/>
                  <a:gd name="T92" fmla="*/ 0 w 2"/>
                  <a:gd name="T93" fmla="*/ 0 h 2"/>
                  <a:gd name="T94" fmla="*/ 0 w 2"/>
                  <a:gd name="T95" fmla="*/ 0 h 2"/>
                  <a:gd name="T96" fmla="*/ 0 w 2"/>
                  <a:gd name="T97" fmla="*/ 0 h 2"/>
                  <a:gd name="T98" fmla="*/ 0 w 2"/>
                  <a:gd name="T99" fmla="*/ 0 h 2"/>
                  <a:gd name="T100" fmla="*/ 0 w 2"/>
                  <a:gd name="T10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 h="2">
                    <a:moveTo>
                      <a:pt x="0" y="0"/>
                    </a:moveTo>
                    <a:lnTo>
                      <a:pt x="0" y="0"/>
                    </a:lnTo>
                    <a:lnTo>
                      <a:pt x="0" y="2"/>
                    </a:lnTo>
                    <a:lnTo>
                      <a:pt x="0" y="2"/>
                    </a:lnTo>
                    <a:lnTo>
                      <a:pt x="0" y="2"/>
                    </a:lnTo>
                    <a:lnTo>
                      <a:pt x="0"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0" y="0"/>
                    </a:lnTo>
                    <a:lnTo>
                      <a:pt x="0" y="0"/>
                    </a:lnTo>
                    <a:lnTo>
                      <a:pt x="0" y="0"/>
                    </a:lnTo>
                    <a:lnTo>
                      <a:pt x="0" y="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65" name="Freeform 23"/>
              <p:cNvSpPr>
                <a:spLocks/>
              </p:cNvSpPr>
              <p:nvPr/>
            </p:nvSpPr>
            <p:spPr bwMode="auto">
              <a:xfrm>
                <a:off x="4479082" y="1122171"/>
                <a:ext cx="1575" cy="1575"/>
              </a:xfrm>
              <a:custGeom>
                <a:avLst/>
                <a:gdLst>
                  <a:gd name="T0" fmla="*/ 0 w 2"/>
                  <a:gd name="T1" fmla="*/ 0 h 2"/>
                  <a:gd name="T2" fmla="*/ 0 w 2"/>
                  <a:gd name="T3" fmla="*/ 0 h 2"/>
                  <a:gd name="T4" fmla="*/ 0 w 2"/>
                  <a:gd name="T5" fmla="*/ 2 h 2"/>
                  <a:gd name="T6" fmla="*/ 0 w 2"/>
                  <a:gd name="T7" fmla="*/ 2 h 2"/>
                  <a:gd name="T8" fmla="*/ 0 w 2"/>
                  <a:gd name="T9" fmla="*/ 2 h 2"/>
                  <a:gd name="T10" fmla="*/ 0 w 2"/>
                  <a:gd name="T11" fmla="*/ 2 h 2"/>
                  <a:gd name="T12" fmla="*/ 2 w 2"/>
                  <a:gd name="T13" fmla="*/ 2 h 2"/>
                  <a:gd name="T14" fmla="*/ 2 w 2"/>
                  <a:gd name="T15" fmla="*/ 2 h 2"/>
                  <a:gd name="T16" fmla="*/ 2 w 2"/>
                  <a:gd name="T17" fmla="*/ 2 h 2"/>
                  <a:gd name="T18" fmla="*/ 2 w 2"/>
                  <a:gd name="T19" fmla="*/ 2 h 2"/>
                  <a:gd name="T20" fmla="*/ 2 w 2"/>
                  <a:gd name="T21" fmla="*/ 2 h 2"/>
                  <a:gd name="T22" fmla="*/ 2 w 2"/>
                  <a:gd name="T23" fmla="*/ 2 h 2"/>
                  <a:gd name="T24" fmla="*/ 2 w 2"/>
                  <a:gd name="T25" fmla="*/ 2 h 2"/>
                  <a:gd name="T26" fmla="*/ 2 w 2"/>
                  <a:gd name="T27" fmla="*/ 2 h 2"/>
                  <a:gd name="T28" fmla="*/ 2 w 2"/>
                  <a:gd name="T29" fmla="*/ 2 h 2"/>
                  <a:gd name="T30" fmla="*/ 2 w 2"/>
                  <a:gd name="T31" fmla="*/ 2 h 2"/>
                  <a:gd name="T32" fmla="*/ 2 w 2"/>
                  <a:gd name="T33" fmla="*/ 2 h 2"/>
                  <a:gd name="T34" fmla="*/ 2 w 2"/>
                  <a:gd name="T35" fmla="*/ 2 h 2"/>
                  <a:gd name="T36" fmla="*/ 2 w 2"/>
                  <a:gd name="T37" fmla="*/ 2 h 2"/>
                  <a:gd name="T38" fmla="*/ 2 w 2"/>
                  <a:gd name="T39" fmla="*/ 2 h 2"/>
                  <a:gd name="T40" fmla="*/ 2 w 2"/>
                  <a:gd name="T41" fmla="*/ 2 h 2"/>
                  <a:gd name="T42" fmla="*/ 2 w 2"/>
                  <a:gd name="T43" fmla="*/ 2 h 2"/>
                  <a:gd name="T44" fmla="*/ 2 w 2"/>
                  <a:gd name="T45" fmla="*/ 2 h 2"/>
                  <a:gd name="T46" fmla="*/ 2 w 2"/>
                  <a:gd name="T47" fmla="*/ 2 h 2"/>
                  <a:gd name="T48" fmla="*/ 2 w 2"/>
                  <a:gd name="T49" fmla="*/ 2 h 2"/>
                  <a:gd name="T50" fmla="*/ 2 w 2"/>
                  <a:gd name="T51" fmla="*/ 2 h 2"/>
                  <a:gd name="T52" fmla="*/ 2 w 2"/>
                  <a:gd name="T53" fmla="*/ 2 h 2"/>
                  <a:gd name="T54" fmla="*/ 2 w 2"/>
                  <a:gd name="T55" fmla="*/ 0 h 2"/>
                  <a:gd name="T56" fmla="*/ 2 w 2"/>
                  <a:gd name="T57" fmla="*/ 0 h 2"/>
                  <a:gd name="T58" fmla="*/ 2 w 2"/>
                  <a:gd name="T59" fmla="*/ 0 h 2"/>
                  <a:gd name="T60" fmla="*/ 2 w 2"/>
                  <a:gd name="T61" fmla="*/ 0 h 2"/>
                  <a:gd name="T62" fmla="*/ 2 w 2"/>
                  <a:gd name="T63" fmla="*/ 0 h 2"/>
                  <a:gd name="T64" fmla="*/ 2 w 2"/>
                  <a:gd name="T65" fmla="*/ 0 h 2"/>
                  <a:gd name="T66" fmla="*/ 2 w 2"/>
                  <a:gd name="T67" fmla="*/ 0 h 2"/>
                  <a:gd name="T68" fmla="*/ 2 w 2"/>
                  <a:gd name="T69" fmla="*/ 0 h 2"/>
                  <a:gd name="T70" fmla="*/ 2 w 2"/>
                  <a:gd name="T71" fmla="*/ 0 h 2"/>
                  <a:gd name="T72" fmla="*/ 2 w 2"/>
                  <a:gd name="T73" fmla="*/ 0 h 2"/>
                  <a:gd name="T74" fmla="*/ 2 w 2"/>
                  <a:gd name="T75" fmla="*/ 0 h 2"/>
                  <a:gd name="T76" fmla="*/ 2 w 2"/>
                  <a:gd name="T77" fmla="*/ 0 h 2"/>
                  <a:gd name="T78" fmla="*/ 2 w 2"/>
                  <a:gd name="T79" fmla="*/ 0 h 2"/>
                  <a:gd name="T80" fmla="*/ 2 w 2"/>
                  <a:gd name="T81" fmla="*/ 0 h 2"/>
                  <a:gd name="T82" fmla="*/ 2 w 2"/>
                  <a:gd name="T83" fmla="*/ 0 h 2"/>
                  <a:gd name="T84" fmla="*/ 2 w 2"/>
                  <a:gd name="T85" fmla="*/ 0 h 2"/>
                  <a:gd name="T86" fmla="*/ 2 w 2"/>
                  <a:gd name="T87" fmla="*/ 0 h 2"/>
                  <a:gd name="T88" fmla="*/ 2 w 2"/>
                  <a:gd name="T89" fmla="*/ 0 h 2"/>
                  <a:gd name="T90" fmla="*/ 0 w 2"/>
                  <a:gd name="T91" fmla="*/ 0 h 2"/>
                  <a:gd name="T92" fmla="*/ 0 w 2"/>
                  <a:gd name="T93" fmla="*/ 0 h 2"/>
                  <a:gd name="T94" fmla="*/ 0 w 2"/>
                  <a:gd name="T95" fmla="*/ 0 h 2"/>
                  <a:gd name="T96" fmla="*/ 0 w 2"/>
                  <a:gd name="T97" fmla="*/ 0 h 2"/>
                  <a:gd name="T98" fmla="*/ 0 w 2"/>
                  <a:gd name="T99" fmla="*/ 0 h 2"/>
                  <a:gd name="T100" fmla="*/ 0 w 2"/>
                  <a:gd name="T10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 h="2">
                    <a:moveTo>
                      <a:pt x="0" y="0"/>
                    </a:moveTo>
                    <a:lnTo>
                      <a:pt x="0" y="0"/>
                    </a:lnTo>
                    <a:lnTo>
                      <a:pt x="0" y="2"/>
                    </a:lnTo>
                    <a:lnTo>
                      <a:pt x="0" y="2"/>
                    </a:lnTo>
                    <a:lnTo>
                      <a:pt x="0" y="2"/>
                    </a:lnTo>
                    <a:lnTo>
                      <a:pt x="0"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2"/>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2" y="0"/>
                    </a:lnTo>
                    <a:lnTo>
                      <a:pt x="0" y="0"/>
                    </a:lnTo>
                    <a:lnTo>
                      <a:pt x="0" y="0"/>
                    </a:lnTo>
                    <a:lnTo>
                      <a:pt x="0" y="0"/>
                    </a:lnTo>
                    <a:lnTo>
                      <a:pt x="0" y="0"/>
                    </a:lnTo>
                    <a:lnTo>
                      <a:pt x="0" y="0"/>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66" name="Freeform 24"/>
              <p:cNvSpPr>
                <a:spLocks/>
              </p:cNvSpPr>
              <p:nvPr/>
            </p:nvSpPr>
            <p:spPr bwMode="auto">
              <a:xfrm>
                <a:off x="4698779" y="995392"/>
                <a:ext cx="23623" cy="25986"/>
              </a:xfrm>
              <a:custGeom>
                <a:avLst/>
                <a:gdLst>
                  <a:gd name="T0" fmla="*/ 0 w 13"/>
                  <a:gd name="T1" fmla="*/ 0 h 14"/>
                  <a:gd name="T2" fmla="*/ 0 w 13"/>
                  <a:gd name="T3" fmla="*/ 0 h 14"/>
                  <a:gd name="T4" fmla="*/ 0 w 13"/>
                  <a:gd name="T5" fmla="*/ 2 h 14"/>
                  <a:gd name="T6" fmla="*/ 1 w 13"/>
                  <a:gd name="T7" fmla="*/ 4 h 14"/>
                  <a:gd name="T8" fmla="*/ 2 w 13"/>
                  <a:gd name="T9" fmla="*/ 5 h 14"/>
                  <a:gd name="T10" fmla="*/ 3 w 13"/>
                  <a:gd name="T11" fmla="*/ 6 h 14"/>
                  <a:gd name="T12" fmla="*/ 6 w 13"/>
                  <a:gd name="T13" fmla="*/ 8 h 14"/>
                  <a:gd name="T14" fmla="*/ 7 w 13"/>
                  <a:gd name="T15" fmla="*/ 9 h 14"/>
                  <a:gd name="T16" fmla="*/ 9 w 13"/>
                  <a:gd name="T17" fmla="*/ 13 h 14"/>
                  <a:gd name="T18" fmla="*/ 12 w 13"/>
                  <a:gd name="T19" fmla="*/ 14 h 14"/>
                  <a:gd name="T20" fmla="*/ 12 w 13"/>
                  <a:gd name="T21" fmla="*/ 14 h 14"/>
                  <a:gd name="T22" fmla="*/ 12 w 13"/>
                  <a:gd name="T23" fmla="*/ 12 h 14"/>
                  <a:gd name="T24" fmla="*/ 10 w 13"/>
                  <a:gd name="T25" fmla="*/ 9 h 14"/>
                  <a:gd name="T26" fmla="*/ 8 w 13"/>
                  <a:gd name="T27" fmla="*/ 8 h 14"/>
                  <a:gd name="T28" fmla="*/ 8 w 13"/>
                  <a:gd name="T29" fmla="*/ 7 h 14"/>
                  <a:gd name="T30" fmla="*/ 7 w 13"/>
                  <a:gd name="T31" fmla="*/ 6 h 14"/>
                  <a:gd name="T32" fmla="*/ 7 w 13"/>
                  <a:gd name="T33" fmla="*/ 6 h 14"/>
                  <a:gd name="T34" fmla="*/ 7 w 13"/>
                  <a:gd name="T35" fmla="*/ 6 h 14"/>
                  <a:gd name="T36" fmla="*/ 3 w 13"/>
                  <a:gd name="T37" fmla="*/ 2 h 14"/>
                  <a:gd name="T38" fmla="*/ 1 w 13"/>
                  <a:gd name="T39" fmla="*/ 0 h 14"/>
                  <a:gd name="T40" fmla="*/ 0 w 13"/>
                  <a:gd name="T41"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 h="14">
                    <a:moveTo>
                      <a:pt x="0" y="0"/>
                    </a:moveTo>
                    <a:cubicBezTo>
                      <a:pt x="0" y="0"/>
                      <a:pt x="0" y="0"/>
                      <a:pt x="0" y="0"/>
                    </a:cubicBezTo>
                    <a:cubicBezTo>
                      <a:pt x="0" y="1"/>
                      <a:pt x="0" y="1"/>
                      <a:pt x="0" y="2"/>
                    </a:cubicBezTo>
                    <a:cubicBezTo>
                      <a:pt x="0" y="2"/>
                      <a:pt x="1" y="3"/>
                      <a:pt x="1" y="4"/>
                    </a:cubicBezTo>
                    <a:cubicBezTo>
                      <a:pt x="2" y="4"/>
                      <a:pt x="2" y="4"/>
                      <a:pt x="2" y="5"/>
                    </a:cubicBezTo>
                    <a:cubicBezTo>
                      <a:pt x="3" y="5"/>
                      <a:pt x="3" y="6"/>
                      <a:pt x="3" y="6"/>
                    </a:cubicBezTo>
                    <a:cubicBezTo>
                      <a:pt x="4" y="7"/>
                      <a:pt x="5" y="7"/>
                      <a:pt x="6" y="8"/>
                    </a:cubicBezTo>
                    <a:cubicBezTo>
                      <a:pt x="7" y="9"/>
                      <a:pt x="7" y="9"/>
                      <a:pt x="7" y="9"/>
                    </a:cubicBezTo>
                    <a:cubicBezTo>
                      <a:pt x="8" y="10"/>
                      <a:pt x="8" y="12"/>
                      <a:pt x="9" y="13"/>
                    </a:cubicBezTo>
                    <a:cubicBezTo>
                      <a:pt x="9" y="13"/>
                      <a:pt x="11" y="14"/>
                      <a:pt x="12" y="14"/>
                    </a:cubicBezTo>
                    <a:cubicBezTo>
                      <a:pt x="12" y="14"/>
                      <a:pt x="12" y="14"/>
                      <a:pt x="12" y="14"/>
                    </a:cubicBezTo>
                    <a:cubicBezTo>
                      <a:pt x="13" y="13"/>
                      <a:pt x="12" y="13"/>
                      <a:pt x="12" y="12"/>
                    </a:cubicBezTo>
                    <a:cubicBezTo>
                      <a:pt x="12" y="12"/>
                      <a:pt x="12" y="11"/>
                      <a:pt x="10" y="9"/>
                    </a:cubicBezTo>
                    <a:cubicBezTo>
                      <a:pt x="9" y="9"/>
                      <a:pt x="9" y="9"/>
                      <a:pt x="8" y="8"/>
                    </a:cubicBezTo>
                    <a:cubicBezTo>
                      <a:pt x="8" y="8"/>
                      <a:pt x="8" y="8"/>
                      <a:pt x="8" y="7"/>
                    </a:cubicBezTo>
                    <a:cubicBezTo>
                      <a:pt x="8" y="7"/>
                      <a:pt x="8" y="6"/>
                      <a:pt x="7" y="6"/>
                    </a:cubicBezTo>
                    <a:cubicBezTo>
                      <a:pt x="7" y="6"/>
                      <a:pt x="7" y="6"/>
                      <a:pt x="7" y="6"/>
                    </a:cubicBezTo>
                    <a:cubicBezTo>
                      <a:pt x="7" y="6"/>
                      <a:pt x="7" y="6"/>
                      <a:pt x="7" y="6"/>
                    </a:cubicBezTo>
                    <a:cubicBezTo>
                      <a:pt x="2" y="3"/>
                      <a:pt x="2" y="3"/>
                      <a:pt x="3" y="2"/>
                    </a:cubicBezTo>
                    <a:cubicBezTo>
                      <a:pt x="2" y="1"/>
                      <a:pt x="2" y="0"/>
                      <a:pt x="1" y="0"/>
                    </a:cubicBezTo>
                    <a:cubicBezTo>
                      <a:pt x="1" y="0"/>
                      <a:pt x="0"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67" name="Freeform 25"/>
              <p:cNvSpPr>
                <a:spLocks/>
              </p:cNvSpPr>
              <p:nvPr/>
            </p:nvSpPr>
            <p:spPr bwMode="auto">
              <a:xfrm>
                <a:off x="4698779" y="963894"/>
                <a:ext cx="1575"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1" y="0"/>
                      <a:pt x="1" y="0"/>
                      <a:pt x="0" y="0"/>
                    </a:cubicBezTo>
                    <a:cubicBezTo>
                      <a:pt x="0" y="0"/>
                      <a:pt x="0"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68" name="Freeform 26"/>
              <p:cNvSpPr>
                <a:spLocks/>
              </p:cNvSpPr>
              <p:nvPr/>
            </p:nvSpPr>
            <p:spPr bwMode="auto">
              <a:xfrm>
                <a:off x="4690905" y="958382"/>
                <a:ext cx="7874" cy="3150"/>
              </a:xfrm>
              <a:custGeom>
                <a:avLst/>
                <a:gdLst>
                  <a:gd name="T0" fmla="*/ 0 w 4"/>
                  <a:gd name="T1" fmla="*/ 0 h 2"/>
                  <a:gd name="T2" fmla="*/ 4 w 4"/>
                  <a:gd name="T3" fmla="*/ 2 h 2"/>
                  <a:gd name="T4" fmla="*/ 4 w 4"/>
                  <a:gd name="T5" fmla="*/ 2 h 2"/>
                  <a:gd name="T6" fmla="*/ 4 w 4"/>
                  <a:gd name="T7" fmla="*/ 2 h 2"/>
                  <a:gd name="T8" fmla="*/ 4 w 4"/>
                  <a:gd name="T9" fmla="*/ 2 h 2"/>
                  <a:gd name="T10" fmla="*/ 4 w 4"/>
                  <a:gd name="T11" fmla="*/ 2 h 2"/>
                  <a:gd name="T12" fmla="*/ 4 w 4"/>
                  <a:gd name="T13" fmla="*/ 2 h 2"/>
                  <a:gd name="T14" fmla="*/ 4 w 4"/>
                  <a:gd name="T15" fmla="*/ 2 h 2"/>
                  <a:gd name="T16" fmla="*/ 4 w 4"/>
                  <a:gd name="T17" fmla="*/ 2 h 2"/>
                  <a:gd name="T18" fmla="*/ 4 w 4"/>
                  <a:gd name="T19" fmla="*/ 2 h 2"/>
                  <a:gd name="T20" fmla="*/ 2 w 4"/>
                  <a:gd name="T21" fmla="*/ 1 h 2"/>
                  <a:gd name="T22" fmla="*/ 0 w 4"/>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2">
                    <a:moveTo>
                      <a:pt x="0" y="0"/>
                    </a:moveTo>
                    <a:cubicBezTo>
                      <a:pt x="2" y="1"/>
                      <a:pt x="3"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4" y="2"/>
                      <a:pt x="4" y="2"/>
                      <a:pt x="4" y="2"/>
                    </a:cubicBezTo>
                    <a:cubicBezTo>
                      <a:pt x="3" y="2"/>
                      <a:pt x="3" y="2"/>
                      <a:pt x="2" y="1"/>
                    </a:cubicBezTo>
                    <a:cubicBezTo>
                      <a:pt x="2" y="1"/>
                      <a:pt x="1"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69" name="Freeform 27"/>
              <p:cNvSpPr>
                <a:spLocks/>
              </p:cNvSpPr>
              <p:nvPr/>
            </p:nvSpPr>
            <p:spPr bwMode="auto">
              <a:xfrm>
                <a:off x="4637359" y="965469"/>
                <a:ext cx="16536" cy="24411"/>
              </a:xfrm>
              <a:custGeom>
                <a:avLst/>
                <a:gdLst>
                  <a:gd name="T0" fmla="*/ 1 w 9"/>
                  <a:gd name="T1" fmla="*/ 0 h 13"/>
                  <a:gd name="T2" fmla="*/ 0 w 9"/>
                  <a:gd name="T3" fmla="*/ 0 h 13"/>
                  <a:gd name="T4" fmla="*/ 1 w 9"/>
                  <a:gd name="T5" fmla="*/ 1 h 13"/>
                  <a:gd name="T6" fmla="*/ 1 w 9"/>
                  <a:gd name="T7" fmla="*/ 2 h 13"/>
                  <a:gd name="T8" fmla="*/ 2 w 9"/>
                  <a:gd name="T9" fmla="*/ 4 h 13"/>
                  <a:gd name="T10" fmla="*/ 4 w 9"/>
                  <a:gd name="T11" fmla="*/ 6 h 13"/>
                  <a:gd name="T12" fmla="*/ 5 w 9"/>
                  <a:gd name="T13" fmla="*/ 7 h 13"/>
                  <a:gd name="T14" fmla="*/ 5 w 9"/>
                  <a:gd name="T15" fmla="*/ 8 h 13"/>
                  <a:gd name="T16" fmla="*/ 6 w 9"/>
                  <a:gd name="T17" fmla="*/ 9 h 13"/>
                  <a:gd name="T18" fmla="*/ 5 w 9"/>
                  <a:gd name="T19" fmla="*/ 12 h 13"/>
                  <a:gd name="T20" fmla="*/ 5 w 9"/>
                  <a:gd name="T21" fmla="*/ 12 h 13"/>
                  <a:gd name="T22" fmla="*/ 5 w 9"/>
                  <a:gd name="T23" fmla="*/ 13 h 13"/>
                  <a:gd name="T24" fmla="*/ 6 w 9"/>
                  <a:gd name="T25" fmla="*/ 13 h 13"/>
                  <a:gd name="T26" fmla="*/ 7 w 9"/>
                  <a:gd name="T27" fmla="*/ 13 h 13"/>
                  <a:gd name="T28" fmla="*/ 8 w 9"/>
                  <a:gd name="T29" fmla="*/ 12 h 13"/>
                  <a:gd name="T30" fmla="*/ 8 w 9"/>
                  <a:gd name="T31" fmla="*/ 12 h 13"/>
                  <a:gd name="T32" fmla="*/ 9 w 9"/>
                  <a:gd name="T33" fmla="*/ 12 h 13"/>
                  <a:gd name="T34" fmla="*/ 9 w 9"/>
                  <a:gd name="T35" fmla="*/ 12 h 13"/>
                  <a:gd name="T36" fmla="*/ 9 w 9"/>
                  <a:gd name="T37" fmla="*/ 10 h 13"/>
                  <a:gd name="T38" fmla="*/ 8 w 9"/>
                  <a:gd name="T39" fmla="*/ 8 h 13"/>
                  <a:gd name="T40" fmla="*/ 8 w 9"/>
                  <a:gd name="T41" fmla="*/ 8 h 13"/>
                  <a:gd name="T42" fmla="*/ 9 w 9"/>
                  <a:gd name="T43" fmla="*/ 8 h 13"/>
                  <a:gd name="T44" fmla="*/ 9 w 9"/>
                  <a:gd name="T45" fmla="*/ 8 h 13"/>
                  <a:gd name="T46" fmla="*/ 8 w 9"/>
                  <a:gd name="T47" fmla="*/ 7 h 13"/>
                  <a:gd name="T48" fmla="*/ 7 w 9"/>
                  <a:gd name="T49" fmla="*/ 6 h 13"/>
                  <a:gd name="T50" fmla="*/ 8 w 9"/>
                  <a:gd name="T51" fmla="*/ 5 h 13"/>
                  <a:gd name="T52" fmla="*/ 8 w 9"/>
                  <a:gd name="T53" fmla="*/ 4 h 13"/>
                  <a:gd name="T54" fmla="*/ 7 w 9"/>
                  <a:gd name="T55" fmla="*/ 4 h 13"/>
                  <a:gd name="T56" fmla="*/ 7 w 9"/>
                  <a:gd name="T57" fmla="*/ 5 h 13"/>
                  <a:gd name="T58" fmla="*/ 6 w 9"/>
                  <a:gd name="T59" fmla="*/ 5 h 13"/>
                  <a:gd name="T60" fmla="*/ 5 w 9"/>
                  <a:gd name="T61" fmla="*/ 5 h 13"/>
                  <a:gd name="T62" fmla="*/ 2 w 9"/>
                  <a:gd name="T63" fmla="*/ 1 h 13"/>
                  <a:gd name="T64" fmla="*/ 1 w 9"/>
                  <a:gd name="T6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 h="13">
                    <a:moveTo>
                      <a:pt x="1" y="0"/>
                    </a:moveTo>
                    <a:cubicBezTo>
                      <a:pt x="1" y="0"/>
                      <a:pt x="0" y="0"/>
                      <a:pt x="0" y="0"/>
                    </a:cubicBezTo>
                    <a:cubicBezTo>
                      <a:pt x="1" y="1"/>
                      <a:pt x="1" y="1"/>
                      <a:pt x="1" y="1"/>
                    </a:cubicBezTo>
                    <a:cubicBezTo>
                      <a:pt x="1" y="1"/>
                      <a:pt x="1" y="2"/>
                      <a:pt x="1" y="2"/>
                    </a:cubicBezTo>
                    <a:cubicBezTo>
                      <a:pt x="1" y="3"/>
                      <a:pt x="1" y="3"/>
                      <a:pt x="2" y="4"/>
                    </a:cubicBezTo>
                    <a:cubicBezTo>
                      <a:pt x="2" y="5"/>
                      <a:pt x="3" y="5"/>
                      <a:pt x="4" y="6"/>
                    </a:cubicBezTo>
                    <a:cubicBezTo>
                      <a:pt x="4" y="6"/>
                      <a:pt x="4" y="6"/>
                      <a:pt x="5" y="7"/>
                    </a:cubicBezTo>
                    <a:cubicBezTo>
                      <a:pt x="5" y="7"/>
                      <a:pt x="4" y="8"/>
                      <a:pt x="5" y="8"/>
                    </a:cubicBezTo>
                    <a:cubicBezTo>
                      <a:pt x="5" y="9"/>
                      <a:pt x="5" y="9"/>
                      <a:pt x="6" y="9"/>
                    </a:cubicBezTo>
                    <a:cubicBezTo>
                      <a:pt x="6" y="10"/>
                      <a:pt x="5" y="11"/>
                      <a:pt x="5" y="12"/>
                    </a:cubicBezTo>
                    <a:cubicBezTo>
                      <a:pt x="5" y="12"/>
                      <a:pt x="5" y="12"/>
                      <a:pt x="5" y="12"/>
                    </a:cubicBezTo>
                    <a:cubicBezTo>
                      <a:pt x="5" y="12"/>
                      <a:pt x="4" y="12"/>
                      <a:pt x="5" y="13"/>
                    </a:cubicBezTo>
                    <a:cubicBezTo>
                      <a:pt x="5" y="13"/>
                      <a:pt x="5" y="13"/>
                      <a:pt x="6" y="13"/>
                    </a:cubicBezTo>
                    <a:cubicBezTo>
                      <a:pt x="6" y="13"/>
                      <a:pt x="6" y="13"/>
                      <a:pt x="7" y="13"/>
                    </a:cubicBezTo>
                    <a:cubicBezTo>
                      <a:pt x="7" y="13"/>
                      <a:pt x="7" y="13"/>
                      <a:pt x="8" y="12"/>
                    </a:cubicBezTo>
                    <a:cubicBezTo>
                      <a:pt x="8" y="12"/>
                      <a:pt x="8" y="12"/>
                      <a:pt x="8" y="12"/>
                    </a:cubicBezTo>
                    <a:cubicBezTo>
                      <a:pt x="9" y="12"/>
                      <a:pt x="9" y="12"/>
                      <a:pt x="9" y="12"/>
                    </a:cubicBezTo>
                    <a:cubicBezTo>
                      <a:pt x="9" y="12"/>
                      <a:pt x="9" y="12"/>
                      <a:pt x="9" y="12"/>
                    </a:cubicBezTo>
                    <a:cubicBezTo>
                      <a:pt x="9" y="11"/>
                      <a:pt x="9" y="11"/>
                      <a:pt x="9" y="10"/>
                    </a:cubicBezTo>
                    <a:cubicBezTo>
                      <a:pt x="8" y="9"/>
                      <a:pt x="8" y="9"/>
                      <a:pt x="8" y="8"/>
                    </a:cubicBezTo>
                    <a:cubicBezTo>
                      <a:pt x="8" y="8"/>
                      <a:pt x="8" y="8"/>
                      <a:pt x="8" y="8"/>
                    </a:cubicBezTo>
                    <a:cubicBezTo>
                      <a:pt x="8" y="8"/>
                      <a:pt x="9" y="8"/>
                      <a:pt x="9" y="8"/>
                    </a:cubicBezTo>
                    <a:cubicBezTo>
                      <a:pt x="9" y="8"/>
                      <a:pt x="9" y="8"/>
                      <a:pt x="9" y="8"/>
                    </a:cubicBezTo>
                    <a:cubicBezTo>
                      <a:pt x="9" y="8"/>
                      <a:pt x="9" y="7"/>
                      <a:pt x="8" y="7"/>
                    </a:cubicBezTo>
                    <a:cubicBezTo>
                      <a:pt x="7" y="7"/>
                      <a:pt x="7" y="7"/>
                      <a:pt x="7" y="6"/>
                    </a:cubicBezTo>
                    <a:cubicBezTo>
                      <a:pt x="7" y="5"/>
                      <a:pt x="9" y="6"/>
                      <a:pt x="8" y="5"/>
                    </a:cubicBezTo>
                    <a:cubicBezTo>
                      <a:pt x="8" y="4"/>
                      <a:pt x="8" y="4"/>
                      <a:pt x="8" y="4"/>
                    </a:cubicBezTo>
                    <a:cubicBezTo>
                      <a:pt x="8" y="4"/>
                      <a:pt x="8" y="4"/>
                      <a:pt x="7" y="4"/>
                    </a:cubicBezTo>
                    <a:cubicBezTo>
                      <a:pt x="7" y="4"/>
                      <a:pt x="7" y="4"/>
                      <a:pt x="7" y="5"/>
                    </a:cubicBezTo>
                    <a:cubicBezTo>
                      <a:pt x="7" y="5"/>
                      <a:pt x="7" y="5"/>
                      <a:pt x="6" y="5"/>
                    </a:cubicBezTo>
                    <a:cubicBezTo>
                      <a:pt x="5" y="5"/>
                      <a:pt x="5" y="5"/>
                      <a:pt x="5" y="5"/>
                    </a:cubicBezTo>
                    <a:cubicBezTo>
                      <a:pt x="5" y="5"/>
                      <a:pt x="2" y="3"/>
                      <a:pt x="2" y="1"/>
                    </a:cubicBezTo>
                    <a:cubicBezTo>
                      <a:pt x="2" y="1"/>
                      <a:pt x="1" y="0"/>
                      <a:pt x="1"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0" name="Freeform 28"/>
              <p:cNvSpPr>
                <a:spLocks/>
              </p:cNvSpPr>
              <p:nvPr/>
            </p:nvSpPr>
            <p:spPr bwMode="auto">
              <a:xfrm>
                <a:off x="4724765" y="1164693"/>
                <a:ext cx="1575" cy="7087"/>
              </a:xfrm>
              <a:custGeom>
                <a:avLst/>
                <a:gdLst>
                  <a:gd name="T0" fmla="*/ 1 w 1"/>
                  <a:gd name="T1" fmla="*/ 0 h 4"/>
                  <a:gd name="T2" fmla="*/ 0 w 1"/>
                  <a:gd name="T3" fmla="*/ 2 h 4"/>
                  <a:gd name="T4" fmla="*/ 0 w 1"/>
                  <a:gd name="T5" fmla="*/ 2 h 4"/>
                  <a:gd name="T6" fmla="*/ 1 w 1"/>
                  <a:gd name="T7" fmla="*/ 3 h 4"/>
                  <a:gd name="T8" fmla="*/ 1 w 1"/>
                  <a:gd name="T9" fmla="*/ 4 h 4"/>
                  <a:gd name="T10" fmla="*/ 1 w 1"/>
                  <a:gd name="T11" fmla="*/ 3 h 4"/>
                  <a:gd name="T12" fmla="*/ 1 w 1"/>
                  <a:gd name="T13" fmla="*/ 2 h 4"/>
                  <a:gd name="T14" fmla="*/ 1 w 1"/>
                  <a:gd name="T15" fmla="*/ 0 h 4"/>
                  <a:gd name="T16" fmla="*/ 1 w 1"/>
                  <a:gd name="T17" fmla="*/ 0 h 4"/>
                  <a:gd name="T18" fmla="*/ 1 w 1"/>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0"/>
                    </a:moveTo>
                    <a:cubicBezTo>
                      <a:pt x="1" y="1"/>
                      <a:pt x="1" y="1"/>
                      <a:pt x="0" y="2"/>
                    </a:cubicBezTo>
                    <a:cubicBezTo>
                      <a:pt x="0" y="2"/>
                      <a:pt x="0" y="2"/>
                      <a:pt x="0" y="2"/>
                    </a:cubicBezTo>
                    <a:cubicBezTo>
                      <a:pt x="1" y="3"/>
                      <a:pt x="1" y="3"/>
                      <a:pt x="1" y="3"/>
                    </a:cubicBezTo>
                    <a:cubicBezTo>
                      <a:pt x="1" y="3"/>
                      <a:pt x="1" y="3"/>
                      <a:pt x="1" y="4"/>
                    </a:cubicBezTo>
                    <a:cubicBezTo>
                      <a:pt x="1" y="3"/>
                      <a:pt x="1" y="3"/>
                      <a:pt x="1" y="3"/>
                    </a:cubicBezTo>
                    <a:cubicBezTo>
                      <a:pt x="1" y="3"/>
                      <a:pt x="1" y="3"/>
                      <a:pt x="1" y="2"/>
                    </a:cubicBezTo>
                    <a:cubicBezTo>
                      <a:pt x="1" y="2"/>
                      <a:pt x="1" y="1"/>
                      <a:pt x="1" y="0"/>
                    </a:cubicBezTo>
                    <a:cubicBezTo>
                      <a:pt x="1" y="0"/>
                      <a:pt x="1" y="0"/>
                      <a:pt x="1" y="0"/>
                    </a:cubicBezTo>
                    <a:cubicBezTo>
                      <a:pt x="1" y="0"/>
                      <a:pt x="1" y="0"/>
                      <a:pt x="1"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1" name="Freeform 29"/>
              <p:cNvSpPr>
                <a:spLocks/>
              </p:cNvSpPr>
              <p:nvPr/>
            </p:nvSpPr>
            <p:spPr bwMode="auto">
              <a:xfrm>
                <a:off x="4715316" y="1052876"/>
                <a:ext cx="27561" cy="43310"/>
              </a:xfrm>
              <a:custGeom>
                <a:avLst/>
                <a:gdLst>
                  <a:gd name="T0" fmla="*/ 1 w 15"/>
                  <a:gd name="T1" fmla="*/ 0 h 23"/>
                  <a:gd name="T2" fmla="*/ 0 w 15"/>
                  <a:gd name="T3" fmla="*/ 1 h 23"/>
                  <a:gd name="T4" fmla="*/ 0 w 15"/>
                  <a:gd name="T5" fmla="*/ 1 h 23"/>
                  <a:gd name="T6" fmla="*/ 6 w 15"/>
                  <a:gd name="T7" fmla="*/ 10 h 23"/>
                  <a:gd name="T8" fmla="*/ 6 w 15"/>
                  <a:gd name="T9" fmla="*/ 10 h 23"/>
                  <a:gd name="T10" fmla="*/ 9 w 15"/>
                  <a:gd name="T11" fmla="*/ 15 h 23"/>
                  <a:gd name="T12" fmla="*/ 12 w 15"/>
                  <a:gd name="T13" fmla="*/ 21 h 23"/>
                  <a:gd name="T14" fmla="*/ 13 w 15"/>
                  <a:gd name="T15" fmla="*/ 21 h 23"/>
                  <a:gd name="T16" fmla="*/ 15 w 15"/>
                  <a:gd name="T17" fmla="*/ 23 h 23"/>
                  <a:gd name="T18" fmla="*/ 15 w 15"/>
                  <a:gd name="T19" fmla="*/ 23 h 23"/>
                  <a:gd name="T20" fmla="*/ 15 w 15"/>
                  <a:gd name="T21" fmla="*/ 23 h 23"/>
                  <a:gd name="T22" fmla="*/ 14 w 15"/>
                  <a:gd name="T23" fmla="*/ 19 h 23"/>
                  <a:gd name="T24" fmla="*/ 13 w 15"/>
                  <a:gd name="T25" fmla="*/ 18 h 23"/>
                  <a:gd name="T26" fmla="*/ 13 w 15"/>
                  <a:gd name="T27" fmla="*/ 17 h 23"/>
                  <a:gd name="T28" fmla="*/ 10 w 15"/>
                  <a:gd name="T29" fmla="*/ 13 h 23"/>
                  <a:gd name="T30" fmla="*/ 9 w 15"/>
                  <a:gd name="T31" fmla="*/ 11 h 23"/>
                  <a:gd name="T32" fmla="*/ 7 w 15"/>
                  <a:gd name="T33" fmla="*/ 9 h 23"/>
                  <a:gd name="T34" fmla="*/ 7 w 15"/>
                  <a:gd name="T35" fmla="*/ 7 h 23"/>
                  <a:gd name="T36" fmla="*/ 1 w 15"/>
                  <a:gd name="T37" fmla="*/ 1 h 23"/>
                  <a:gd name="T38" fmla="*/ 1 w 15"/>
                  <a:gd name="T3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23">
                    <a:moveTo>
                      <a:pt x="1" y="0"/>
                    </a:moveTo>
                    <a:cubicBezTo>
                      <a:pt x="1" y="0"/>
                      <a:pt x="1" y="1"/>
                      <a:pt x="0" y="1"/>
                    </a:cubicBezTo>
                    <a:cubicBezTo>
                      <a:pt x="0" y="1"/>
                      <a:pt x="0" y="1"/>
                      <a:pt x="0" y="1"/>
                    </a:cubicBezTo>
                    <a:cubicBezTo>
                      <a:pt x="1" y="3"/>
                      <a:pt x="6" y="9"/>
                      <a:pt x="6" y="10"/>
                    </a:cubicBezTo>
                    <a:cubicBezTo>
                      <a:pt x="6" y="10"/>
                      <a:pt x="6" y="10"/>
                      <a:pt x="6" y="10"/>
                    </a:cubicBezTo>
                    <a:cubicBezTo>
                      <a:pt x="8" y="14"/>
                      <a:pt x="8" y="14"/>
                      <a:pt x="9" y="15"/>
                    </a:cubicBezTo>
                    <a:cubicBezTo>
                      <a:pt x="10" y="17"/>
                      <a:pt x="11" y="19"/>
                      <a:pt x="12" y="21"/>
                    </a:cubicBezTo>
                    <a:cubicBezTo>
                      <a:pt x="12" y="21"/>
                      <a:pt x="13" y="21"/>
                      <a:pt x="13" y="21"/>
                    </a:cubicBezTo>
                    <a:cubicBezTo>
                      <a:pt x="14" y="22"/>
                      <a:pt x="14" y="23"/>
                      <a:pt x="15" y="23"/>
                    </a:cubicBezTo>
                    <a:cubicBezTo>
                      <a:pt x="15" y="23"/>
                      <a:pt x="15" y="23"/>
                      <a:pt x="15" y="23"/>
                    </a:cubicBezTo>
                    <a:cubicBezTo>
                      <a:pt x="15" y="23"/>
                      <a:pt x="15" y="23"/>
                      <a:pt x="15" y="23"/>
                    </a:cubicBezTo>
                    <a:cubicBezTo>
                      <a:pt x="14" y="19"/>
                      <a:pt x="14" y="19"/>
                      <a:pt x="14" y="19"/>
                    </a:cubicBezTo>
                    <a:cubicBezTo>
                      <a:pt x="13" y="18"/>
                      <a:pt x="13" y="18"/>
                      <a:pt x="13" y="18"/>
                    </a:cubicBezTo>
                    <a:cubicBezTo>
                      <a:pt x="13" y="17"/>
                      <a:pt x="13" y="17"/>
                      <a:pt x="13" y="17"/>
                    </a:cubicBezTo>
                    <a:cubicBezTo>
                      <a:pt x="10" y="13"/>
                      <a:pt x="10" y="13"/>
                      <a:pt x="10" y="13"/>
                    </a:cubicBezTo>
                    <a:cubicBezTo>
                      <a:pt x="9" y="11"/>
                      <a:pt x="9" y="11"/>
                      <a:pt x="9" y="11"/>
                    </a:cubicBezTo>
                    <a:cubicBezTo>
                      <a:pt x="8" y="11"/>
                      <a:pt x="8" y="10"/>
                      <a:pt x="7" y="9"/>
                    </a:cubicBezTo>
                    <a:cubicBezTo>
                      <a:pt x="7" y="9"/>
                      <a:pt x="7" y="8"/>
                      <a:pt x="7" y="7"/>
                    </a:cubicBezTo>
                    <a:cubicBezTo>
                      <a:pt x="6" y="7"/>
                      <a:pt x="1" y="1"/>
                      <a:pt x="1" y="1"/>
                    </a:cubicBezTo>
                    <a:cubicBezTo>
                      <a:pt x="1" y="1"/>
                      <a:pt x="1" y="0"/>
                      <a:pt x="1"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2" name="Freeform 30"/>
              <p:cNvSpPr>
                <a:spLocks/>
              </p:cNvSpPr>
              <p:nvPr/>
            </p:nvSpPr>
            <p:spPr bwMode="auto">
              <a:xfrm>
                <a:off x="4730277" y="1181230"/>
                <a:ext cx="1575" cy="3937"/>
              </a:xfrm>
              <a:custGeom>
                <a:avLst/>
                <a:gdLst>
                  <a:gd name="T0" fmla="*/ 1 w 1"/>
                  <a:gd name="T1" fmla="*/ 0 h 2"/>
                  <a:gd name="T2" fmla="*/ 0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cubicBezTo>
                      <a:pt x="0" y="0"/>
                      <a:pt x="0" y="1"/>
                      <a:pt x="0" y="2"/>
                    </a:cubicBezTo>
                    <a:cubicBezTo>
                      <a:pt x="1" y="1"/>
                      <a:pt x="1" y="1"/>
                      <a:pt x="1" y="1"/>
                    </a:cubicBezTo>
                    <a:cubicBezTo>
                      <a:pt x="1" y="0"/>
                      <a:pt x="1" y="0"/>
                      <a:pt x="1"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3" name="Freeform 31"/>
              <p:cNvSpPr>
                <a:spLocks noEditPoints="1"/>
              </p:cNvSpPr>
              <p:nvPr/>
            </p:nvSpPr>
            <p:spPr bwMode="auto">
              <a:xfrm>
                <a:off x="4398762" y="924522"/>
                <a:ext cx="374037" cy="374038"/>
              </a:xfrm>
              <a:custGeom>
                <a:avLst/>
                <a:gdLst>
                  <a:gd name="T0" fmla="*/ 184 w 201"/>
                  <a:gd name="T1" fmla="*/ 143 h 201"/>
                  <a:gd name="T2" fmla="*/ 46 w 201"/>
                  <a:gd name="T3" fmla="*/ 103 h 201"/>
                  <a:gd name="T4" fmla="*/ 74 w 201"/>
                  <a:gd name="T5" fmla="*/ 129 h 201"/>
                  <a:gd name="T6" fmla="*/ 69 w 201"/>
                  <a:gd name="T7" fmla="*/ 185 h 201"/>
                  <a:gd name="T8" fmla="*/ 65 w 201"/>
                  <a:gd name="T9" fmla="*/ 188 h 201"/>
                  <a:gd name="T10" fmla="*/ 36 w 201"/>
                  <a:gd name="T11" fmla="*/ 116 h 201"/>
                  <a:gd name="T12" fmla="*/ 36 w 201"/>
                  <a:gd name="T13" fmla="*/ 108 h 201"/>
                  <a:gd name="T14" fmla="*/ 49 w 201"/>
                  <a:gd name="T15" fmla="*/ 92 h 201"/>
                  <a:gd name="T16" fmla="*/ 45 w 201"/>
                  <a:gd name="T17" fmla="*/ 91 h 201"/>
                  <a:gd name="T18" fmla="*/ 41 w 201"/>
                  <a:gd name="T19" fmla="*/ 83 h 201"/>
                  <a:gd name="T20" fmla="*/ 44 w 201"/>
                  <a:gd name="T21" fmla="*/ 88 h 201"/>
                  <a:gd name="T22" fmla="*/ 147 w 201"/>
                  <a:gd name="T23" fmla="*/ 59 h 201"/>
                  <a:gd name="T24" fmla="*/ 141 w 201"/>
                  <a:gd name="T25" fmla="*/ 56 h 201"/>
                  <a:gd name="T26" fmla="*/ 119 w 201"/>
                  <a:gd name="T27" fmla="*/ 39 h 201"/>
                  <a:gd name="T28" fmla="*/ 122 w 201"/>
                  <a:gd name="T29" fmla="*/ 40 h 201"/>
                  <a:gd name="T30" fmla="*/ 121 w 201"/>
                  <a:gd name="T31" fmla="*/ 35 h 201"/>
                  <a:gd name="T32" fmla="*/ 126 w 201"/>
                  <a:gd name="T33" fmla="*/ 38 h 201"/>
                  <a:gd name="T34" fmla="*/ 111 w 201"/>
                  <a:gd name="T35" fmla="*/ 26 h 201"/>
                  <a:gd name="T36" fmla="*/ 43 w 201"/>
                  <a:gd name="T37" fmla="*/ 22 h 201"/>
                  <a:gd name="T38" fmla="*/ 60 w 201"/>
                  <a:gd name="T39" fmla="*/ 15 h 201"/>
                  <a:gd name="T40" fmla="*/ 69 w 201"/>
                  <a:gd name="T41" fmla="*/ 17 h 201"/>
                  <a:gd name="T42" fmla="*/ 81 w 201"/>
                  <a:gd name="T43" fmla="*/ 16 h 201"/>
                  <a:gd name="T44" fmla="*/ 85 w 201"/>
                  <a:gd name="T45" fmla="*/ 16 h 201"/>
                  <a:gd name="T46" fmla="*/ 84 w 201"/>
                  <a:gd name="T47" fmla="*/ 18 h 201"/>
                  <a:gd name="T48" fmla="*/ 91 w 201"/>
                  <a:gd name="T49" fmla="*/ 24 h 201"/>
                  <a:gd name="T50" fmla="*/ 88 w 201"/>
                  <a:gd name="T51" fmla="*/ 22 h 201"/>
                  <a:gd name="T52" fmla="*/ 79 w 201"/>
                  <a:gd name="T53" fmla="*/ 24 h 201"/>
                  <a:gd name="T54" fmla="*/ 85 w 201"/>
                  <a:gd name="T55" fmla="*/ 38 h 201"/>
                  <a:gd name="T56" fmla="*/ 77 w 201"/>
                  <a:gd name="T57" fmla="*/ 48 h 201"/>
                  <a:gd name="T58" fmla="*/ 36 w 201"/>
                  <a:gd name="T59" fmla="*/ 69 h 201"/>
                  <a:gd name="T60" fmla="*/ 34 w 201"/>
                  <a:gd name="T61" fmla="*/ 105 h 201"/>
                  <a:gd name="T62" fmla="*/ 17 w 201"/>
                  <a:gd name="T63" fmla="*/ 69 h 201"/>
                  <a:gd name="T64" fmla="*/ 48 w 201"/>
                  <a:gd name="T65" fmla="*/ 28 h 201"/>
                  <a:gd name="T66" fmla="*/ 55 w 201"/>
                  <a:gd name="T67" fmla="*/ 17 h 201"/>
                  <a:gd name="T68" fmla="*/ 84 w 201"/>
                  <a:gd name="T69" fmla="*/ 14 h 201"/>
                  <a:gd name="T70" fmla="*/ 87 w 201"/>
                  <a:gd name="T71" fmla="*/ 13 h 201"/>
                  <a:gd name="T72" fmla="*/ 114 w 201"/>
                  <a:gd name="T73" fmla="*/ 12 h 201"/>
                  <a:gd name="T74" fmla="*/ 117 w 201"/>
                  <a:gd name="T75" fmla="*/ 12 h 201"/>
                  <a:gd name="T76" fmla="*/ 102 w 201"/>
                  <a:gd name="T77" fmla="*/ 11 h 201"/>
                  <a:gd name="T78" fmla="*/ 108 w 201"/>
                  <a:gd name="T79" fmla="*/ 15 h 201"/>
                  <a:gd name="T80" fmla="*/ 103 w 201"/>
                  <a:gd name="T81" fmla="*/ 24 h 201"/>
                  <a:gd name="T82" fmla="*/ 95 w 201"/>
                  <a:gd name="T83" fmla="*/ 30 h 201"/>
                  <a:gd name="T84" fmla="*/ 97 w 201"/>
                  <a:gd name="T85" fmla="*/ 13 h 201"/>
                  <a:gd name="T86" fmla="*/ 91 w 201"/>
                  <a:gd name="T87" fmla="*/ 16 h 201"/>
                  <a:gd name="T88" fmla="*/ 93 w 201"/>
                  <a:gd name="T89" fmla="*/ 12 h 201"/>
                  <a:gd name="T90" fmla="*/ 131 w 201"/>
                  <a:gd name="T91" fmla="*/ 15 h 201"/>
                  <a:gd name="T92" fmla="*/ 119 w 201"/>
                  <a:gd name="T93" fmla="*/ 10 h 201"/>
                  <a:gd name="T94" fmla="*/ 119 w 201"/>
                  <a:gd name="T95" fmla="*/ 10 h 201"/>
                  <a:gd name="T96" fmla="*/ 119 w 201"/>
                  <a:gd name="T97" fmla="*/ 10 h 201"/>
                  <a:gd name="T98" fmla="*/ 124 w 201"/>
                  <a:gd name="T99" fmla="*/ 8 h 201"/>
                  <a:gd name="T100" fmla="*/ 201 w 201"/>
                  <a:gd name="T101" fmla="*/ 101 h 201"/>
                  <a:gd name="T102" fmla="*/ 184 w 201"/>
                  <a:gd name="T103" fmla="*/ 71 h 201"/>
                  <a:gd name="T104" fmla="*/ 185 w 201"/>
                  <a:gd name="T105" fmla="*/ 124 h 201"/>
                  <a:gd name="T106" fmla="*/ 117 w 201"/>
                  <a:gd name="T107" fmla="*/ 106 h 201"/>
                  <a:gd name="T108" fmla="*/ 156 w 201"/>
                  <a:gd name="T109" fmla="*/ 69 h 201"/>
                  <a:gd name="T110" fmla="*/ 152 w 201"/>
                  <a:gd name="T111" fmla="*/ 53 h 201"/>
                  <a:gd name="T112" fmla="*/ 134 w 201"/>
                  <a:gd name="T113" fmla="*/ 51 h 201"/>
                  <a:gd name="T114" fmla="*/ 130 w 201"/>
                  <a:gd name="T115" fmla="*/ 32 h 201"/>
                  <a:gd name="T116" fmla="*/ 134 w 201"/>
                  <a:gd name="T117" fmla="*/ 18 h 201"/>
                  <a:gd name="T118" fmla="*/ 129 w 201"/>
                  <a:gd name="T119" fmla="*/ 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1" h="201">
                    <a:moveTo>
                      <a:pt x="82" y="194"/>
                    </a:moveTo>
                    <a:cubicBezTo>
                      <a:pt x="82" y="194"/>
                      <a:pt x="82" y="194"/>
                      <a:pt x="81" y="194"/>
                    </a:cubicBezTo>
                    <a:cubicBezTo>
                      <a:pt x="81" y="194"/>
                      <a:pt x="81" y="194"/>
                      <a:pt x="81" y="194"/>
                    </a:cubicBezTo>
                    <a:cubicBezTo>
                      <a:pt x="82" y="194"/>
                      <a:pt x="82" y="194"/>
                      <a:pt x="82" y="194"/>
                    </a:cubicBezTo>
                    <a:cubicBezTo>
                      <a:pt x="82" y="194"/>
                      <a:pt x="83" y="194"/>
                      <a:pt x="83" y="194"/>
                    </a:cubicBezTo>
                    <a:cubicBezTo>
                      <a:pt x="83" y="194"/>
                      <a:pt x="83" y="194"/>
                      <a:pt x="83" y="194"/>
                    </a:cubicBezTo>
                    <a:cubicBezTo>
                      <a:pt x="82" y="194"/>
                      <a:pt x="82" y="194"/>
                      <a:pt x="82" y="194"/>
                    </a:cubicBezTo>
                    <a:moveTo>
                      <a:pt x="179" y="157"/>
                    </a:moveTo>
                    <a:cubicBezTo>
                      <a:pt x="179" y="157"/>
                      <a:pt x="179" y="157"/>
                      <a:pt x="179" y="157"/>
                    </a:cubicBezTo>
                    <a:cubicBezTo>
                      <a:pt x="180" y="153"/>
                      <a:pt x="180" y="153"/>
                      <a:pt x="180" y="153"/>
                    </a:cubicBezTo>
                    <a:cubicBezTo>
                      <a:pt x="181" y="151"/>
                      <a:pt x="182" y="149"/>
                      <a:pt x="183" y="148"/>
                    </a:cubicBezTo>
                    <a:cubicBezTo>
                      <a:pt x="183" y="146"/>
                      <a:pt x="183" y="145"/>
                      <a:pt x="184" y="144"/>
                    </a:cubicBezTo>
                    <a:cubicBezTo>
                      <a:pt x="184" y="143"/>
                      <a:pt x="184" y="143"/>
                      <a:pt x="184" y="143"/>
                    </a:cubicBezTo>
                    <a:cubicBezTo>
                      <a:pt x="185" y="142"/>
                      <a:pt x="186" y="141"/>
                      <a:pt x="187" y="140"/>
                    </a:cubicBezTo>
                    <a:cubicBezTo>
                      <a:pt x="188" y="138"/>
                      <a:pt x="188" y="137"/>
                      <a:pt x="189" y="135"/>
                    </a:cubicBezTo>
                    <a:cubicBezTo>
                      <a:pt x="189" y="135"/>
                      <a:pt x="189" y="135"/>
                      <a:pt x="189" y="135"/>
                    </a:cubicBezTo>
                    <a:cubicBezTo>
                      <a:pt x="189" y="136"/>
                      <a:pt x="188" y="140"/>
                      <a:pt x="188" y="140"/>
                    </a:cubicBezTo>
                    <a:cubicBezTo>
                      <a:pt x="188" y="140"/>
                      <a:pt x="181" y="157"/>
                      <a:pt x="179" y="157"/>
                    </a:cubicBezTo>
                    <a:moveTo>
                      <a:pt x="37" y="107"/>
                    </a:moveTo>
                    <a:cubicBezTo>
                      <a:pt x="38" y="107"/>
                      <a:pt x="38" y="106"/>
                      <a:pt x="39" y="105"/>
                    </a:cubicBezTo>
                    <a:cubicBezTo>
                      <a:pt x="40" y="104"/>
                      <a:pt x="44" y="102"/>
                      <a:pt x="44" y="102"/>
                    </a:cubicBezTo>
                    <a:cubicBezTo>
                      <a:pt x="44" y="102"/>
                      <a:pt x="44" y="102"/>
                      <a:pt x="44" y="102"/>
                    </a:cubicBezTo>
                    <a:cubicBezTo>
                      <a:pt x="44" y="102"/>
                      <a:pt x="44" y="102"/>
                      <a:pt x="44" y="102"/>
                    </a:cubicBezTo>
                    <a:cubicBezTo>
                      <a:pt x="44" y="103"/>
                      <a:pt x="44" y="103"/>
                      <a:pt x="44" y="104"/>
                    </a:cubicBezTo>
                    <a:cubicBezTo>
                      <a:pt x="45" y="104"/>
                      <a:pt x="45" y="104"/>
                      <a:pt x="45" y="104"/>
                    </a:cubicBezTo>
                    <a:cubicBezTo>
                      <a:pt x="46" y="103"/>
                      <a:pt x="46" y="103"/>
                      <a:pt x="46" y="103"/>
                    </a:cubicBezTo>
                    <a:cubicBezTo>
                      <a:pt x="47" y="104"/>
                      <a:pt x="47" y="104"/>
                      <a:pt x="47" y="104"/>
                    </a:cubicBezTo>
                    <a:cubicBezTo>
                      <a:pt x="49" y="108"/>
                      <a:pt x="55" y="105"/>
                      <a:pt x="56" y="110"/>
                    </a:cubicBezTo>
                    <a:cubicBezTo>
                      <a:pt x="57" y="110"/>
                      <a:pt x="57" y="111"/>
                      <a:pt x="58" y="112"/>
                    </a:cubicBezTo>
                    <a:cubicBezTo>
                      <a:pt x="59" y="113"/>
                      <a:pt x="60" y="115"/>
                      <a:pt x="61" y="116"/>
                    </a:cubicBezTo>
                    <a:cubicBezTo>
                      <a:pt x="61" y="116"/>
                      <a:pt x="65" y="117"/>
                      <a:pt x="66" y="118"/>
                    </a:cubicBezTo>
                    <a:cubicBezTo>
                      <a:pt x="69" y="125"/>
                      <a:pt x="71" y="128"/>
                      <a:pt x="72" y="129"/>
                    </a:cubicBezTo>
                    <a:cubicBezTo>
                      <a:pt x="73" y="129"/>
                      <a:pt x="73" y="129"/>
                      <a:pt x="73" y="129"/>
                    </a:cubicBezTo>
                    <a:cubicBezTo>
                      <a:pt x="73" y="129"/>
                      <a:pt x="73" y="129"/>
                      <a:pt x="73" y="129"/>
                    </a:cubicBezTo>
                    <a:cubicBezTo>
                      <a:pt x="73" y="129"/>
                      <a:pt x="73" y="129"/>
                      <a:pt x="73" y="129"/>
                    </a:cubicBezTo>
                    <a:cubicBezTo>
                      <a:pt x="73" y="129"/>
                      <a:pt x="73" y="129"/>
                      <a:pt x="73" y="129"/>
                    </a:cubicBezTo>
                    <a:cubicBezTo>
                      <a:pt x="73" y="129"/>
                      <a:pt x="73" y="129"/>
                      <a:pt x="73" y="129"/>
                    </a:cubicBezTo>
                    <a:cubicBezTo>
                      <a:pt x="73" y="129"/>
                      <a:pt x="73" y="129"/>
                      <a:pt x="73" y="129"/>
                    </a:cubicBezTo>
                    <a:cubicBezTo>
                      <a:pt x="74" y="129"/>
                      <a:pt x="74" y="129"/>
                      <a:pt x="74" y="129"/>
                    </a:cubicBezTo>
                    <a:cubicBezTo>
                      <a:pt x="74" y="130"/>
                      <a:pt x="74" y="130"/>
                      <a:pt x="74" y="130"/>
                    </a:cubicBezTo>
                    <a:cubicBezTo>
                      <a:pt x="91" y="138"/>
                      <a:pt x="91" y="138"/>
                      <a:pt x="91" y="143"/>
                    </a:cubicBezTo>
                    <a:cubicBezTo>
                      <a:pt x="91" y="146"/>
                      <a:pt x="88" y="148"/>
                      <a:pt x="87" y="151"/>
                    </a:cubicBezTo>
                    <a:cubicBezTo>
                      <a:pt x="86" y="154"/>
                      <a:pt x="87" y="158"/>
                      <a:pt x="86" y="162"/>
                    </a:cubicBezTo>
                    <a:cubicBezTo>
                      <a:pt x="84" y="166"/>
                      <a:pt x="84" y="166"/>
                      <a:pt x="79" y="167"/>
                    </a:cubicBezTo>
                    <a:cubicBezTo>
                      <a:pt x="75" y="167"/>
                      <a:pt x="79" y="173"/>
                      <a:pt x="76" y="175"/>
                    </a:cubicBezTo>
                    <a:cubicBezTo>
                      <a:pt x="76" y="179"/>
                      <a:pt x="76" y="179"/>
                      <a:pt x="72" y="179"/>
                    </a:cubicBezTo>
                    <a:cubicBezTo>
                      <a:pt x="71" y="179"/>
                      <a:pt x="71" y="179"/>
                      <a:pt x="71" y="179"/>
                    </a:cubicBezTo>
                    <a:cubicBezTo>
                      <a:pt x="73" y="181"/>
                      <a:pt x="74" y="182"/>
                      <a:pt x="74" y="182"/>
                    </a:cubicBezTo>
                    <a:cubicBezTo>
                      <a:pt x="73" y="184"/>
                      <a:pt x="71" y="183"/>
                      <a:pt x="70" y="183"/>
                    </a:cubicBezTo>
                    <a:cubicBezTo>
                      <a:pt x="71" y="185"/>
                      <a:pt x="71" y="185"/>
                      <a:pt x="71" y="185"/>
                    </a:cubicBezTo>
                    <a:cubicBezTo>
                      <a:pt x="70" y="185"/>
                      <a:pt x="70" y="185"/>
                      <a:pt x="69" y="185"/>
                    </a:cubicBezTo>
                    <a:cubicBezTo>
                      <a:pt x="69" y="185"/>
                      <a:pt x="69" y="185"/>
                      <a:pt x="69" y="185"/>
                    </a:cubicBezTo>
                    <a:cubicBezTo>
                      <a:pt x="70" y="186"/>
                      <a:pt x="70" y="186"/>
                      <a:pt x="71" y="186"/>
                    </a:cubicBezTo>
                    <a:cubicBezTo>
                      <a:pt x="71" y="187"/>
                      <a:pt x="71" y="187"/>
                      <a:pt x="71" y="187"/>
                    </a:cubicBezTo>
                    <a:cubicBezTo>
                      <a:pt x="71" y="188"/>
                      <a:pt x="71" y="188"/>
                      <a:pt x="71" y="188"/>
                    </a:cubicBezTo>
                    <a:cubicBezTo>
                      <a:pt x="74" y="193"/>
                      <a:pt x="74" y="193"/>
                      <a:pt x="74" y="193"/>
                    </a:cubicBezTo>
                    <a:cubicBezTo>
                      <a:pt x="75" y="193"/>
                      <a:pt x="75" y="193"/>
                      <a:pt x="75" y="193"/>
                    </a:cubicBezTo>
                    <a:cubicBezTo>
                      <a:pt x="75" y="193"/>
                      <a:pt x="77" y="195"/>
                      <a:pt x="79" y="195"/>
                    </a:cubicBezTo>
                    <a:cubicBezTo>
                      <a:pt x="80" y="196"/>
                      <a:pt x="80" y="196"/>
                      <a:pt x="80" y="196"/>
                    </a:cubicBezTo>
                    <a:cubicBezTo>
                      <a:pt x="80" y="196"/>
                      <a:pt x="80" y="196"/>
                      <a:pt x="79" y="196"/>
                    </a:cubicBezTo>
                    <a:cubicBezTo>
                      <a:pt x="75" y="196"/>
                      <a:pt x="71" y="193"/>
                      <a:pt x="66" y="189"/>
                    </a:cubicBezTo>
                    <a:cubicBezTo>
                      <a:pt x="65" y="189"/>
                      <a:pt x="65" y="189"/>
                      <a:pt x="65" y="189"/>
                    </a:cubicBezTo>
                    <a:cubicBezTo>
                      <a:pt x="65" y="188"/>
                      <a:pt x="65" y="188"/>
                      <a:pt x="65" y="188"/>
                    </a:cubicBezTo>
                    <a:cubicBezTo>
                      <a:pt x="65" y="188"/>
                      <a:pt x="65" y="188"/>
                      <a:pt x="65" y="188"/>
                    </a:cubicBezTo>
                    <a:cubicBezTo>
                      <a:pt x="65" y="188"/>
                      <a:pt x="65" y="188"/>
                      <a:pt x="65" y="188"/>
                    </a:cubicBezTo>
                    <a:cubicBezTo>
                      <a:pt x="65" y="188"/>
                      <a:pt x="65" y="188"/>
                      <a:pt x="65" y="188"/>
                    </a:cubicBezTo>
                    <a:cubicBezTo>
                      <a:pt x="65" y="188"/>
                      <a:pt x="65" y="188"/>
                      <a:pt x="65" y="188"/>
                    </a:cubicBezTo>
                    <a:cubicBezTo>
                      <a:pt x="65" y="187"/>
                      <a:pt x="65" y="187"/>
                      <a:pt x="65" y="187"/>
                    </a:cubicBezTo>
                    <a:cubicBezTo>
                      <a:pt x="64" y="187"/>
                      <a:pt x="64" y="187"/>
                      <a:pt x="64" y="187"/>
                    </a:cubicBezTo>
                    <a:cubicBezTo>
                      <a:pt x="64" y="186"/>
                      <a:pt x="64" y="186"/>
                      <a:pt x="63" y="185"/>
                    </a:cubicBezTo>
                    <a:cubicBezTo>
                      <a:pt x="63" y="186"/>
                      <a:pt x="63" y="186"/>
                      <a:pt x="63" y="186"/>
                    </a:cubicBezTo>
                    <a:cubicBezTo>
                      <a:pt x="63" y="185"/>
                      <a:pt x="63" y="185"/>
                      <a:pt x="63" y="185"/>
                    </a:cubicBezTo>
                    <a:cubicBezTo>
                      <a:pt x="60" y="184"/>
                      <a:pt x="60" y="184"/>
                      <a:pt x="54" y="172"/>
                    </a:cubicBezTo>
                    <a:cubicBezTo>
                      <a:pt x="52" y="167"/>
                      <a:pt x="51" y="161"/>
                      <a:pt x="48" y="156"/>
                    </a:cubicBezTo>
                    <a:cubicBezTo>
                      <a:pt x="47" y="153"/>
                      <a:pt x="44" y="152"/>
                      <a:pt x="42" y="150"/>
                    </a:cubicBezTo>
                    <a:cubicBezTo>
                      <a:pt x="42" y="150"/>
                      <a:pt x="30" y="135"/>
                      <a:pt x="33" y="127"/>
                    </a:cubicBezTo>
                    <a:cubicBezTo>
                      <a:pt x="31" y="124"/>
                      <a:pt x="31" y="124"/>
                      <a:pt x="36" y="116"/>
                    </a:cubicBezTo>
                    <a:cubicBezTo>
                      <a:pt x="36" y="116"/>
                      <a:pt x="36" y="116"/>
                      <a:pt x="36" y="116"/>
                    </a:cubicBezTo>
                    <a:cubicBezTo>
                      <a:pt x="36" y="115"/>
                      <a:pt x="36" y="115"/>
                      <a:pt x="36" y="115"/>
                    </a:cubicBezTo>
                    <a:cubicBezTo>
                      <a:pt x="36" y="114"/>
                      <a:pt x="36" y="114"/>
                      <a:pt x="36" y="114"/>
                    </a:cubicBezTo>
                    <a:cubicBezTo>
                      <a:pt x="36" y="113"/>
                      <a:pt x="36" y="113"/>
                      <a:pt x="36" y="113"/>
                    </a:cubicBezTo>
                    <a:cubicBezTo>
                      <a:pt x="36" y="113"/>
                      <a:pt x="36" y="113"/>
                      <a:pt x="36" y="113"/>
                    </a:cubicBezTo>
                    <a:cubicBezTo>
                      <a:pt x="36" y="112"/>
                      <a:pt x="36" y="112"/>
                      <a:pt x="36" y="112"/>
                    </a:cubicBezTo>
                    <a:cubicBezTo>
                      <a:pt x="36" y="111"/>
                      <a:pt x="36" y="111"/>
                      <a:pt x="36" y="111"/>
                    </a:cubicBezTo>
                    <a:cubicBezTo>
                      <a:pt x="36" y="111"/>
                      <a:pt x="36" y="111"/>
                      <a:pt x="36" y="110"/>
                    </a:cubicBezTo>
                    <a:cubicBezTo>
                      <a:pt x="36" y="109"/>
                      <a:pt x="36" y="109"/>
                      <a:pt x="36" y="109"/>
                    </a:cubicBezTo>
                    <a:cubicBezTo>
                      <a:pt x="36" y="109"/>
                      <a:pt x="36" y="109"/>
                      <a:pt x="36" y="109"/>
                    </a:cubicBezTo>
                    <a:cubicBezTo>
                      <a:pt x="36" y="109"/>
                      <a:pt x="36" y="109"/>
                      <a:pt x="36" y="109"/>
                    </a:cubicBezTo>
                    <a:cubicBezTo>
                      <a:pt x="36" y="108"/>
                      <a:pt x="36" y="108"/>
                      <a:pt x="36" y="108"/>
                    </a:cubicBezTo>
                    <a:cubicBezTo>
                      <a:pt x="36" y="108"/>
                      <a:pt x="36" y="108"/>
                      <a:pt x="36" y="108"/>
                    </a:cubicBezTo>
                    <a:cubicBezTo>
                      <a:pt x="36" y="108"/>
                      <a:pt x="36" y="108"/>
                      <a:pt x="36" y="108"/>
                    </a:cubicBezTo>
                    <a:cubicBezTo>
                      <a:pt x="36" y="108"/>
                      <a:pt x="36" y="108"/>
                      <a:pt x="36" y="108"/>
                    </a:cubicBezTo>
                    <a:cubicBezTo>
                      <a:pt x="36" y="108"/>
                      <a:pt x="36" y="108"/>
                      <a:pt x="36" y="108"/>
                    </a:cubicBezTo>
                    <a:cubicBezTo>
                      <a:pt x="36" y="107"/>
                      <a:pt x="36" y="107"/>
                      <a:pt x="36" y="107"/>
                    </a:cubicBezTo>
                    <a:cubicBezTo>
                      <a:pt x="35" y="106"/>
                      <a:pt x="35" y="106"/>
                      <a:pt x="35" y="106"/>
                    </a:cubicBezTo>
                    <a:cubicBezTo>
                      <a:pt x="36" y="106"/>
                      <a:pt x="36" y="106"/>
                      <a:pt x="36" y="106"/>
                    </a:cubicBezTo>
                    <a:cubicBezTo>
                      <a:pt x="36" y="106"/>
                      <a:pt x="37" y="107"/>
                      <a:pt x="37" y="107"/>
                    </a:cubicBezTo>
                    <a:moveTo>
                      <a:pt x="45" y="91"/>
                    </a:moveTo>
                    <a:cubicBezTo>
                      <a:pt x="46" y="91"/>
                      <a:pt x="46" y="90"/>
                      <a:pt x="46" y="89"/>
                    </a:cubicBezTo>
                    <a:cubicBezTo>
                      <a:pt x="47" y="89"/>
                      <a:pt x="47" y="89"/>
                      <a:pt x="47" y="89"/>
                    </a:cubicBezTo>
                    <a:cubicBezTo>
                      <a:pt x="49" y="89"/>
                      <a:pt x="50" y="90"/>
                      <a:pt x="50" y="91"/>
                    </a:cubicBezTo>
                    <a:cubicBezTo>
                      <a:pt x="50" y="91"/>
                      <a:pt x="50" y="91"/>
                      <a:pt x="50" y="91"/>
                    </a:cubicBezTo>
                    <a:cubicBezTo>
                      <a:pt x="50" y="92"/>
                      <a:pt x="50" y="92"/>
                      <a:pt x="50" y="92"/>
                    </a:cubicBezTo>
                    <a:cubicBezTo>
                      <a:pt x="50" y="92"/>
                      <a:pt x="50" y="92"/>
                      <a:pt x="49" y="92"/>
                    </a:cubicBezTo>
                    <a:cubicBezTo>
                      <a:pt x="49" y="92"/>
                      <a:pt x="49" y="92"/>
                      <a:pt x="48" y="91"/>
                    </a:cubicBezTo>
                    <a:cubicBezTo>
                      <a:pt x="48" y="91"/>
                      <a:pt x="48" y="91"/>
                      <a:pt x="48" y="91"/>
                    </a:cubicBezTo>
                    <a:cubicBezTo>
                      <a:pt x="48" y="91"/>
                      <a:pt x="48" y="91"/>
                      <a:pt x="47" y="92"/>
                    </a:cubicBezTo>
                    <a:cubicBezTo>
                      <a:pt x="47" y="92"/>
                      <a:pt x="47" y="92"/>
                      <a:pt x="47" y="92"/>
                    </a:cubicBezTo>
                    <a:cubicBezTo>
                      <a:pt x="47" y="92"/>
                      <a:pt x="46" y="92"/>
                      <a:pt x="46" y="92"/>
                    </a:cubicBezTo>
                    <a:cubicBezTo>
                      <a:pt x="46" y="92"/>
                      <a:pt x="46" y="92"/>
                      <a:pt x="46" y="92"/>
                    </a:cubicBezTo>
                    <a:cubicBezTo>
                      <a:pt x="46" y="92"/>
                      <a:pt x="46" y="92"/>
                      <a:pt x="46" y="92"/>
                    </a:cubicBezTo>
                    <a:cubicBezTo>
                      <a:pt x="46" y="92"/>
                      <a:pt x="46" y="92"/>
                      <a:pt x="46" y="92"/>
                    </a:cubicBezTo>
                    <a:cubicBezTo>
                      <a:pt x="46" y="92"/>
                      <a:pt x="46" y="92"/>
                      <a:pt x="46" y="92"/>
                    </a:cubicBezTo>
                    <a:cubicBezTo>
                      <a:pt x="46" y="92"/>
                      <a:pt x="46" y="91"/>
                      <a:pt x="45" y="91"/>
                    </a:cubicBezTo>
                    <a:cubicBezTo>
                      <a:pt x="45" y="91"/>
                      <a:pt x="44" y="91"/>
                      <a:pt x="44" y="91"/>
                    </a:cubicBezTo>
                    <a:cubicBezTo>
                      <a:pt x="44" y="91"/>
                      <a:pt x="44" y="91"/>
                      <a:pt x="45" y="91"/>
                    </a:cubicBezTo>
                    <a:cubicBezTo>
                      <a:pt x="45" y="91"/>
                      <a:pt x="45" y="91"/>
                      <a:pt x="45" y="91"/>
                    </a:cubicBezTo>
                    <a:cubicBezTo>
                      <a:pt x="45" y="91"/>
                      <a:pt x="45" y="91"/>
                      <a:pt x="45" y="91"/>
                    </a:cubicBezTo>
                    <a:moveTo>
                      <a:pt x="44" y="88"/>
                    </a:moveTo>
                    <a:cubicBezTo>
                      <a:pt x="43" y="88"/>
                      <a:pt x="43" y="87"/>
                      <a:pt x="42" y="87"/>
                    </a:cubicBezTo>
                    <a:cubicBezTo>
                      <a:pt x="41" y="86"/>
                      <a:pt x="41" y="86"/>
                      <a:pt x="41" y="86"/>
                    </a:cubicBezTo>
                    <a:cubicBezTo>
                      <a:pt x="41" y="86"/>
                      <a:pt x="41" y="86"/>
                      <a:pt x="41" y="86"/>
                    </a:cubicBezTo>
                    <a:cubicBezTo>
                      <a:pt x="41" y="86"/>
                      <a:pt x="41" y="86"/>
                      <a:pt x="41" y="85"/>
                    </a:cubicBezTo>
                    <a:cubicBezTo>
                      <a:pt x="41" y="84"/>
                      <a:pt x="41" y="84"/>
                      <a:pt x="40" y="83"/>
                    </a:cubicBezTo>
                    <a:cubicBezTo>
                      <a:pt x="39" y="83"/>
                      <a:pt x="38" y="82"/>
                      <a:pt x="38" y="81"/>
                    </a:cubicBezTo>
                    <a:cubicBezTo>
                      <a:pt x="38" y="81"/>
                      <a:pt x="38" y="81"/>
                      <a:pt x="39" y="81"/>
                    </a:cubicBezTo>
                    <a:cubicBezTo>
                      <a:pt x="39" y="81"/>
                      <a:pt x="39" y="81"/>
                      <a:pt x="39" y="81"/>
                    </a:cubicBezTo>
                    <a:cubicBezTo>
                      <a:pt x="40" y="81"/>
                      <a:pt x="40" y="82"/>
                      <a:pt x="41" y="82"/>
                    </a:cubicBezTo>
                    <a:cubicBezTo>
                      <a:pt x="41" y="82"/>
                      <a:pt x="41" y="82"/>
                      <a:pt x="41" y="82"/>
                    </a:cubicBezTo>
                    <a:cubicBezTo>
                      <a:pt x="41" y="83"/>
                      <a:pt x="41" y="83"/>
                      <a:pt x="41" y="83"/>
                    </a:cubicBezTo>
                    <a:cubicBezTo>
                      <a:pt x="41" y="83"/>
                      <a:pt x="41" y="83"/>
                      <a:pt x="41" y="83"/>
                    </a:cubicBezTo>
                    <a:cubicBezTo>
                      <a:pt x="42" y="83"/>
                      <a:pt x="42" y="83"/>
                      <a:pt x="42" y="83"/>
                    </a:cubicBezTo>
                    <a:cubicBezTo>
                      <a:pt x="42" y="83"/>
                      <a:pt x="42" y="83"/>
                      <a:pt x="42" y="83"/>
                    </a:cubicBezTo>
                    <a:cubicBezTo>
                      <a:pt x="42" y="83"/>
                      <a:pt x="42" y="83"/>
                      <a:pt x="42" y="83"/>
                    </a:cubicBezTo>
                    <a:cubicBezTo>
                      <a:pt x="42" y="83"/>
                      <a:pt x="42" y="83"/>
                      <a:pt x="42" y="83"/>
                    </a:cubicBezTo>
                    <a:cubicBezTo>
                      <a:pt x="42" y="83"/>
                      <a:pt x="42" y="83"/>
                      <a:pt x="42" y="83"/>
                    </a:cubicBezTo>
                    <a:cubicBezTo>
                      <a:pt x="42" y="83"/>
                      <a:pt x="42" y="83"/>
                      <a:pt x="42" y="83"/>
                    </a:cubicBezTo>
                    <a:cubicBezTo>
                      <a:pt x="42" y="83"/>
                      <a:pt x="42" y="83"/>
                      <a:pt x="42" y="83"/>
                    </a:cubicBezTo>
                    <a:cubicBezTo>
                      <a:pt x="42" y="84"/>
                      <a:pt x="43" y="85"/>
                      <a:pt x="43" y="85"/>
                    </a:cubicBezTo>
                    <a:cubicBezTo>
                      <a:pt x="44" y="86"/>
                      <a:pt x="44" y="86"/>
                      <a:pt x="44" y="86"/>
                    </a:cubicBezTo>
                    <a:cubicBezTo>
                      <a:pt x="44" y="86"/>
                      <a:pt x="44" y="86"/>
                      <a:pt x="44" y="86"/>
                    </a:cubicBezTo>
                    <a:cubicBezTo>
                      <a:pt x="45" y="87"/>
                      <a:pt x="44" y="87"/>
                      <a:pt x="44" y="87"/>
                    </a:cubicBezTo>
                    <a:cubicBezTo>
                      <a:pt x="44" y="87"/>
                      <a:pt x="44" y="88"/>
                      <a:pt x="44" y="88"/>
                    </a:cubicBezTo>
                    <a:moveTo>
                      <a:pt x="37" y="82"/>
                    </a:moveTo>
                    <a:cubicBezTo>
                      <a:pt x="36" y="82"/>
                      <a:pt x="36" y="82"/>
                      <a:pt x="36" y="82"/>
                    </a:cubicBezTo>
                    <a:cubicBezTo>
                      <a:pt x="36" y="81"/>
                      <a:pt x="36" y="81"/>
                      <a:pt x="37" y="81"/>
                    </a:cubicBezTo>
                    <a:cubicBezTo>
                      <a:pt x="37" y="81"/>
                      <a:pt x="37" y="81"/>
                      <a:pt x="37" y="81"/>
                    </a:cubicBezTo>
                    <a:cubicBezTo>
                      <a:pt x="38" y="81"/>
                      <a:pt x="38" y="81"/>
                      <a:pt x="38" y="81"/>
                    </a:cubicBezTo>
                    <a:cubicBezTo>
                      <a:pt x="38" y="81"/>
                      <a:pt x="38" y="81"/>
                      <a:pt x="38" y="81"/>
                    </a:cubicBezTo>
                    <a:cubicBezTo>
                      <a:pt x="37" y="82"/>
                      <a:pt x="37" y="82"/>
                      <a:pt x="37" y="82"/>
                    </a:cubicBezTo>
                    <a:moveTo>
                      <a:pt x="164" y="59"/>
                    </a:moveTo>
                    <a:cubicBezTo>
                      <a:pt x="163" y="58"/>
                      <a:pt x="163" y="58"/>
                      <a:pt x="164" y="58"/>
                    </a:cubicBezTo>
                    <a:cubicBezTo>
                      <a:pt x="164" y="58"/>
                      <a:pt x="164" y="58"/>
                      <a:pt x="164" y="58"/>
                    </a:cubicBezTo>
                    <a:cubicBezTo>
                      <a:pt x="164" y="58"/>
                      <a:pt x="164" y="58"/>
                      <a:pt x="164" y="58"/>
                    </a:cubicBezTo>
                    <a:cubicBezTo>
                      <a:pt x="164" y="59"/>
                      <a:pt x="164" y="59"/>
                      <a:pt x="164" y="59"/>
                    </a:cubicBezTo>
                    <a:moveTo>
                      <a:pt x="147" y="59"/>
                    </a:moveTo>
                    <a:cubicBezTo>
                      <a:pt x="146" y="59"/>
                      <a:pt x="146" y="59"/>
                      <a:pt x="145" y="58"/>
                    </a:cubicBezTo>
                    <a:cubicBezTo>
                      <a:pt x="145" y="58"/>
                      <a:pt x="146" y="58"/>
                      <a:pt x="146" y="58"/>
                    </a:cubicBezTo>
                    <a:cubicBezTo>
                      <a:pt x="146" y="58"/>
                      <a:pt x="147" y="58"/>
                      <a:pt x="147" y="58"/>
                    </a:cubicBezTo>
                    <a:cubicBezTo>
                      <a:pt x="147" y="58"/>
                      <a:pt x="147" y="58"/>
                      <a:pt x="147" y="58"/>
                    </a:cubicBezTo>
                    <a:cubicBezTo>
                      <a:pt x="148" y="58"/>
                      <a:pt x="148" y="58"/>
                      <a:pt x="148" y="58"/>
                    </a:cubicBezTo>
                    <a:cubicBezTo>
                      <a:pt x="148" y="59"/>
                      <a:pt x="148" y="59"/>
                      <a:pt x="148" y="59"/>
                    </a:cubicBezTo>
                    <a:cubicBezTo>
                      <a:pt x="147" y="59"/>
                      <a:pt x="147" y="59"/>
                      <a:pt x="147" y="59"/>
                    </a:cubicBezTo>
                    <a:moveTo>
                      <a:pt x="141" y="57"/>
                    </a:moveTo>
                    <a:cubicBezTo>
                      <a:pt x="140" y="56"/>
                      <a:pt x="140" y="55"/>
                      <a:pt x="140" y="55"/>
                    </a:cubicBezTo>
                    <a:cubicBezTo>
                      <a:pt x="140" y="54"/>
                      <a:pt x="140" y="54"/>
                      <a:pt x="140" y="54"/>
                    </a:cubicBezTo>
                    <a:cubicBezTo>
                      <a:pt x="140" y="54"/>
                      <a:pt x="140" y="54"/>
                      <a:pt x="140" y="54"/>
                    </a:cubicBezTo>
                    <a:cubicBezTo>
                      <a:pt x="140" y="53"/>
                      <a:pt x="140" y="53"/>
                      <a:pt x="140" y="53"/>
                    </a:cubicBezTo>
                    <a:cubicBezTo>
                      <a:pt x="140" y="54"/>
                      <a:pt x="141" y="55"/>
                      <a:pt x="141" y="56"/>
                    </a:cubicBezTo>
                    <a:cubicBezTo>
                      <a:pt x="141" y="56"/>
                      <a:pt x="141" y="57"/>
                      <a:pt x="141" y="57"/>
                    </a:cubicBezTo>
                    <a:cubicBezTo>
                      <a:pt x="141" y="57"/>
                      <a:pt x="141" y="57"/>
                      <a:pt x="141" y="57"/>
                    </a:cubicBezTo>
                    <a:moveTo>
                      <a:pt x="140" y="53"/>
                    </a:moveTo>
                    <a:cubicBezTo>
                      <a:pt x="139" y="53"/>
                      <a:pt x="139" y="53"/>
                      <a:pt x="139" y="53"/>
                    </a:cubicBezTo>
                    <a:cubicBezTo>
                      <a:pt x="139" y="52"/>
                      <a:pt x="139" y="52"/>
                      <a:pt x="139" y="52"/>
                    </a:cubicBezTo>
                    <a:cubicBezTo>
                      <a:pt x="139" y="52"/>
                      <a:pt x="139" y="52"/>
                      <a:pt x="139" y="52"/>
                    </a:cubicBezTo>
                    <a:cubicBezTo>
                      <a:pt x="139" y="52"/>
                      <a:pt x="139" y="52"/>
                      <a:pt x="139" y="52"/>
                    </a:cubicBezTo>
                    <a:cubicBezTo>
                      <a:pt x="140" y="53"/>
                      <a:pt x="140" y="53"/>
                      <a:pt x="140" y="53"/>
                    </a:cubicBezTo>
                    <a:cubicBezTo>
                      <a:pt x="140" y="53"/>
                      <a:pt x="140" y="53"/>
                      <a:pt x="140" y="53"/>
                    </a:cubicBezTo>
                    <a:moveTo>
                      <a:pt x="120" y="41"/>
                    </a:moveTo>
                    <a:cubicBezTo>
                      <a:pt x="120" y="41"/>
                      <a:pt x="119" y="41"/>
                      <a:pt x="119" y="41"/>
                    </a:cubicBezTo>
                    <a:cubicBezTo>
                      <a:pt x="119" y="40"/>
                      <a:pt x="119" y="40"/>
                      <a:pt x="119" y="40"/>
                    </a:cubicBezTo>
                    <a:cubicBezTo>
                      <a:pt x="119" y="40"/>
                      <a:pt x="119" y="40"/>
                      <a:pt x="119" y="39"/>
                    </a:cubicBezTo>
                    <a:cubicBezTo>
                      <a:pt x="119" y="39"/>
                      <a:pt x="119" y="39"/>
                      <a:pt x="119" y="39"/>
                    </a:cubicBezTo>
                    <a:cubicBezTo>
                      <a:pt x="119" y="38"/>
                      <a:pt x="118" y="38"/>
                      <a:pt x="118" y="37"/>
                    </a:cubicBezTo>
                    <a:cubicBezTo>
                      <a:pt x="119" y="37"/>
                      <a:pt x="119" y="37"/>
                      <a:pt x="119" y="37"/>
                    </a:cubicBezTo>
                    <a:cubicBezTo>
                      <a:pt x="119" y="37"/>
                      <a:pt x="119" y="37"/>
                      <a:pt x="119" y="37"/>
                    </a:cubicBezTo>
                    <a:cubicBezTo>
                      <a:pt x="119" y="36"/>
                      <a:pt x="119" y="36"/>
                      <a:pt x="119" y="36"/>
                    </a:cubicBezTo>
                    <a:cubicBezTo>
                      <a:pt x="120" y="36"/>
                      <a:pt x="120" y="36"/>
                      <a:pt x="120" y="36"/>
                    </a:cubicBezTo>
                    <a:cubicBezTo>
                      <a:pt x="120" y="36"/>
                      <a:pt x="120" y="36"/>
                      <a:pt x="120" y="36"/>
                    </a:cubicBezTo>
                    <a:cubicBezTo>
                      <a:pt x="120" y="36"/>
                      <a:pt x="120" y="36"/>
                      <a:pt x="120" y="36"/>
                    </a:cubicBezTo>
                    <a:cubicBezTo>
                      <a:pt x="120" y="36"/>
                      <a:pt x="121" y="36"/>
                      <a:pt x="121" y="36"/>
                    </a:cubicBezTo>
                    <a:cubicBezTo>
                      <a:pt x="121" y="37"/>
                      <a:pt x="121" y="37"/>
                      <a:pt x="121" y="38"/>
                    </a:cubicBezTo>
                    <a:cubicBezTo>
                      <a:pt x="121" y="38"/>
                      <a:pt x="122" y="39"/>
                      <a:pt x="122" y="40"/>
                    </a:cubicBezTo>
                    <a:cubicBezTo>
                      <a:pt x="122" y="40"/>
                      <a:pt x="122" y="40"/>
                      <a:pt x="122" y="40"/>
                    </a:cubicBezTo>
                    <a:cubicBezTo>
                      <a:pt x="122" y="40"/>
                      <a:pt x="122" y="40"/>
                      <a:pt x="122" y="40"/>
                    </a:cubicBezTo>
                    <a:cubicBezTo>
                      <a:pt x="122" y="40"/>
                      <a:pt x="122" y="40"/>
                      <a:pt x="122" y="40"/>
                    </a:cubicBezTo>
                    <a:cubicBezTo>
                      <a:pt x="122" y="40"/>
                      <a:pt x="122" y="40"/>
                      <a:pt x="122" y="40"/>
                    </a:cubicBezTo>
                    <a:cubicBezTo>
                      <a:pt x="121" y="40"/>
                      <a:pt x="121" y="40"/>
                      <a:pt x="121" y="40"/>
                    </a:cubicBezTo>
                    <a:cubicBezTo>
                      <a:pt x="120" y="41"/>
                      <a:pt x="120" y="41"/>
                      <a:pt x="120" y="41"/>
                    </a:cubicBezTo>
                    <a:moveTo>
                      <a:pt x="124" y="42"/>
                    </a:moveTo>
                    <a:cubicBezTo>
                      <a:pt x="124" y="42"/>
                      <a:pt x="124" y="42"/>
                      <a:pt x="124" y="41"/>
                    </a:cubicBezTo>
                    <a:cubicBezTo>
                      <a:pt x="124" y="41"/>
                      <a:pt x="123" y="40"/>
                      <a:pt x="123" y="40"/>
                    </a:cubicBezTo>
                    <a:cubicBezTo>
                      <a:pt x="123" y="40"/>
                      <a:pt x="123" y="40"/>
                      <a:pt x="123" y="40"/>
                    </a:cubicBezTo>
                    <a:cubicBezTo>
                      <a:pt x="123" y="39"/>
                      <a:pt x="123" y="39"/>
                      <a:pt x="123" y="39"/>
                    </a:cubicBezTo>
                    <a:cubicBezTo>
                      <a:pt x="123" y="38"/>
                      <a:pt x="123" y="38"/>
                      <a:pt x="123" y="37"/>
                    </a:cubicBezTo>
                    <a:cubicBezTo>
                      <a:pt x="123" y="37"/>
                      <a:pt x="123" y="37"/>
                      <a:pt x="123" y="36"/>
                    </a:cubicBezTo>
                    <a:cubicBezTo>
                      <a:pt x="122" y="36"/>
                      <a:pt x="122" y="36"/>
                      <a:pt x="121" y="35"/>
                    </a:cubicBezTo>
                    <a:cubicBezTo>
                      <a:pt x="121" y="35"/>
                      <a:pt x="121" y="35"/>
                      <a:pt x="121" y="35"/>
                    </a:cubicBezTo>
                    <a:cubicBezTo>
                      <a:pt x="120" y="35"/>
                      <a:pt x="120" y="35"/>
                      <a:pt x="120" y="35"/>
                    </a:cubicBezTo>
                    <a:cubicBezTo>
                      <a:pt x="120" y="34"/>
                      <a:pt x="120" y="34"/>
                      <a:pt x="120" y="34"/>
                    </a:cubicBezTo>
                    <a:cubicBezTo>
                      <a:pt x="120" y="34"/>
                      <a:pt x="120" y="34"/>
                      <a:pt x="120" y="34"/>
                    </a:cubicBezTo>
                    <a:cubicBezTo>
                      <a:pt x="120" y="34"/>
                      <a:pt x="120" y="34"/>
                      <a:pt x="120" y="34"/>
                    </a:cubicBezTo>
                    <a:cubicBezTo>
                      <a:pt x="120" y="34"/>
                      <a:pt x="120" y="34"/>
                      <a:pt x="120" y="34"/>
                    </a:cubicBezTo>
                    <a:cubicBezTo>
                      <a:pt x="120" y="33"/>
                      <a:pt x="120" y="33"/>
                      <a:pt x="120" y="33"/>
                    </a:cubicBezTo>
                    <a:cubicBezTo>
                      <a:pt x="120" y="33"/>
                      <a:pt x="120" y="33"/>
                      <a:pt x="120" y="33"/>
                    </a:cubicBezTo>
                    <a:cubicBezTo>
                      <a:pt x="120" y="32"/>
                      <a:pt x="120" y="32"/>
                      <a:pt x="120" y="32"/>
                    </a:cubicBezTo>
                    <a:cubicBezTo>
                      <a:pt x="121" y="32"/>
                      <a:pt x="121" y="32"/>
                      <a:pt x="121" y="32"/>
                    </a:cubicBezTo>
                    <a:cubicBezTo>
                      <a:pt x="122" y="32"/>
                      <a:pt x="122" y="32"/>
                      <a:pt x="122" y="32"/>
                    </a:cubicBezTo>
                    <a:cubicBezTo>
                      <a:pt x="123" y="33"/>
                      <a:pt x="122" y="34"/>
                      <a:pt x="123" y="34"/>
                    </a:cubicBezTo>
                    <a:cubicBezTo>
                      <a:pt x="124" y="35"/>
                      <a:pt x="125" y="36"/>
                      <a:pt x="126" y="37"/>
                    </a:cubicBezTo>
                    <a:cubicBezTo>
                      <a:pt x="126" y="38"/>
                      <a:pt x="126" y="38"/>
                      <a:pt x="126" y="38"/>
                    </a:cubicBezTo>
                    <a:cubicBezTo>
                      <a:pt x="127" y="38"/>
                      <a:pt x="127" y="38"/>
                      <a:pt x="127" y="38"/>
                    </a:cubicBezTo>
                    <a:cubicBezTo>
                      <a:pt x="127" y="39"/>
                      <a:pt x="127" y="39"/>
                      <a:pt x="127" y="39"/>
                    </a:cubicBezTo>
                    <a:cubicBezTo>
                      <a:pt x="127" y="39"/>
                      <a:pt x="127" y="39"/>
                      <a:pt x="127" y="39"/>
                    </a:cubicBezTo>
                    <a:cubicBezTo>
                      <a:pt x="127" y="39"/>
                      <a:pt x="127" y="39"/>
                      <a:pt x="128" y="41"/>
                    </a:cubicBezTo>
                    <a:cubicBezTo>
                      <a:pt x="127" y="41"/>
                      <a:pt x="127" y="41"/>
                      <a:pt x="127" y="41"/>
                    </a:cubicBezTo>
                    <a:cubicBezTo>
                      <a:pt x="127" y="41"/>
                      <a:pt x="126" y="41"/>
                      <a:pt x="126" y="41"/>
                    </a:cubicBezTo>
                    <a:cubicBezTo>
                      <a:pt x="125" y="41"/>
                      <a:pt x="125" y="41"/>
                      <a:pt x="125" y="42"/>
                    </a:cubicBezTo>
                    <a:cubicBezTo>
                      <a:pt x="124" y="42"/>
                      <a:pt x="124" y="42"/>
                      <a:pt x="124" y="42"/>
                    </a:cubicBezTo>
                    <a:moveTo>
                      <a:pt x="110" y="24"/>
                    </a:moveTo>
                    <a:cubicBezTo>
                      <a:pt x="110" y="24"/>
                      <a:pt x="111" y="24"/>
                      <a:pt x="112" y="24"/>
                    </a:cubicBezTo>
                    <a:cubicBezTo>
                      <a:pt x="112" y="24"/>
                      <a:pt x="112" y="24"/>
                      <a:pt x="112" y="24"/>
                    </a:cubicBezTo>
                    <a:cubicBezTo>
                      <a:pt x="113" y="24"/>
                      <a:pt x="113" y="25"/>
                      <a:pt x="113" y="25"/>
                    </a:cubicBezTo>
                    <a:cubicBezTo>
                      <a:pt x="113" y="26"/>
                      <a:pt x="112" y="26"/>
                      <a:pt x="111" y="26"/>
                    </a:cubicBezTo>
                    <a:cubicBezTo>
                      <a:pt x="111" y="27"/>
                      <a:pt x="111" y="27"/>
                      <a:pt x="111" y="27"/>
                    </a:cubicBezTo>
                    <a:cubicBezTo>
                      <a:pt x="110" y="26"/>
                      <a:pt x="110" y="26"/>
                      <a:pt x="110" y="26"/>
                    </a:cubicBezTo>
                    <a:cubicBezTo>
                      <a:pt x="110" y="26"/>
                      <a:pt x="110" y="26"/>
                      <a:pt x="110" y="26"/>
                    </a:cubicBezTo>
                    <a:cubicBezTo>
                      <a:pt x="109" y="26"/>
                      <a:pt x="109" y="26"/>
                      <a:pt x="109" y="26"/>
                    </a:cubicBezTo>
                    <a:cubicBezTo>
                      <a:pt x="109" y="26"/>
                      <a:pt x="108" y="24"/>
                      <a:pt x="108" y="24"/>
                    </a:cubicBezTo>
                    <a:cubicBezTo>
                      <a:pt x="109" y="24"/>
                      <a:pt x="109" y="24"/>
                      <a:pt x="109" y="24"/>
                    </a:cubicBezTo>
                    <a:cubicBezTo>
                      <a:pt x="110" y="24"/>
                      <a:pt x="110" y="24"/>
                      <a:pt x="110" y="24"/>
                    </a:cubicBezTo>
                    <a:moveTo>
                      <a:pt x="43" y="22"/>
                    </a:moveTo>
                    <a:cubicBezTo>
                      <a:pt x="44" y="21"/>
                      <a:pt x="44" y="21"/>
                      <a:pt x="44" y="21"/>
                    </a:cubicBezTo>
                    <a:cubicBezTo>
                      <a:pt x="44" y="21"/>
                      <a:pt x="44" y="21"/>
                      <a:pt x="44" y="21"/>
                    </a:cubicBezTo>
                    <a:cubicBezTo>
                      <a:pt x="44" y="22"/>
                      <a:pt x="44" y="22"/>
                      <a:pt x="44" y="22"/>
                    </a:cubicBezTo>
                    <a:cubicBezTo>
                      <a:pt x="43" y="22"/>
                      <a:pt x="43" y="22"/>
                      <a:pt x="43" y="22"/>
                    </a:cubicBezTo>
                    <a:cubicBezTo>
                      <a:pt x="43" y="22"/>
                      <a:pt x="43" y="22"/>
                      <a:pt x="43" y="22"/>
                    </a:cubicBezTo>
                    <a:moveTo>
                      <a:pt x="44" y="22"/>
                    </a:moveTo>
                    <a:cubicBezTo>
                      <a:pt x="44" y="22"/>
                      <a:pt x="44" y="22"/>
                      <a:pt x="44" y="22"/>
                    </a:cubicBezTo>
                    <a:cubicBezTo>
                      <a:pt x="44" y="22"/>
                      <a:pt x="44" y="22"/>
                      <a:pt x="44" y="22"/>
                    </a:cubicBezTo>
                    <a:cubicBezTo>
                      <a:pt x="44" y="22"/>
                      <a:pt x="44" y="22"/>
                      <a:pt x="44" y="22"/>
                    </a:cubicBezTo>
                    <a:cubicBezTo>
                      <a:pt x="44" y="22"/>
                      <a:pt x="44" y="22"/>
                      <a:pt x="44" y="22"/>
                    </a:cubicBezTo>
                    <a:cubicBezTo>
                      <a:pt x="44" y="22"/>
                      <a:pt x="44" y="22"/>
                      <a:pt x="44" y="22"/>
                    </a:cubicBezTo>
                    <a:cubicBezTo>
                      <a:pt x="44" y="22"/>
                      <a:pt x="44" y="22"/>
                      <a:pt x="44" y="22"/>
                    </a:cubicBezTo>
                    <a:cubicBezTo>
                      <a:pt x="44" y="22"/>
                      <a:pt x="44" y="22"/>
                      <a:pt x="44" y="22"/>
                    </a:cubicBezTo>
                    <a:cubicBezTo>
                      <a:pt x="45" y="21"/>
                      <a:pt x="45" y="21"/>
                      <a:pt x="45" y="21"/>
                    </a:cubicBezTo>
                    <a:cubicBezTo>
                      <a:pt x="45" y="21"/>
                      <a:pt x="45" y="21"/>
                      <a:pt x="45" y="21"/>
                    </a:cubicBezTo>
                    <a:cubicBezTo>
                      <a:pt x="45" y="21"/>
                      <a:pt x="45" y="21"/>
                      <a:pt x="45" y="21"/>
                    </a:cubicBezTo>
                    <a:cubicBezTo>
                      <a:pt x="44" y="22"/>
                      <a:pt x="44" y="22"/>
                      <a:pt x="44" y="22"/>
                    </a:cubicBezTo>
                    <a:moveTo>
                      <a:pt x="60" y="15"/>
                    </a:moveTo>
                    <a:cubicBezTo>
                      <a:pt x="64" y="14"/>
                      <a:pt x="65" y="14"/>
                      <a:pt x="67" y="14"/>
                    </a:cubicBezTo>
                    <a:cubicBezTo>
                      <a:pt x="67" y="14"/>
                      <a:pt x="68" y="14"/>
                      <a:pt x="68" y="14"/>
                    </a:cubicBezTo>
                    <a:cubicBezTo>
                      <a:pt x="68" y="14"/>
                      <a:pt x="68" y="14"/>
                      <a:pt x="68" y="15"/>
                    </a:cubicBezTo>
                    <a:cubicBezTo>
                      <a:pt x="69" y="15"/>
                      <a:pt x="69" y="15"/>
                      <a:pt x="69" y="15"/>
                    </a:cubicBezTo>
                    <a:cubicBezTo>
                      <a:pt x="69" y="15"/>
                      <a:pt x="69" y="15"/>
                      <a:pt x="69" y="15"/>
                    </a:cubicBezTo>
                    <a:cubicBezTo>
                      <a:pt x="69" y="15"/>
                      <a:pt x="69" y="15"/>
                      <a:pt x="69" y="15"/>
                    </a:cubicBezTo>
                    <a:cubicBezTo>
                      <a:pt x="69" y="15"/>
                      <a:pt x="69" y="15"/>
                      <a:pt x="69" y="15"/>
                    </a:cubicBezTo>
                    <a:cubicBezTo>
                      <a:pt x="69" y="15"/>
                      <a:pt x="69" y="15"/>
                      <a:pt x="69" y="15"/>
                    </a:cubicBezTo>
                    <a:cubicBezTo>
                      <a:pt x="69" y="15"/>
                      <a:pt x="69" y="15"/>
                      <a:pt x="69" y="15"/>
                    </a:cubicBezTo>
                    <a:cubicBezTo>
                      <a:pt x="69" y="15"/>
                      <a:pt x="69" y="15"/>
                      <a:pt x="69" y="15"/>
                    </a:cubicBezTo>
                    <a:cubicBezTo>
                      <a:pt x="69" y="15"/>
                      <a:pt x="69" y="15"/>
                      <a:pt x="69" y="15"/>
                    </a:cubicBezTo>
                    <a:cubicBezTo>
                      <a:pt x="69" y="16"/>
                      <a:pt x="69" y="16"/>
                      <a:pt x="69" y="16"/>
                    </a:cubicBezTo>
                    <a:cubicBezTo>
                      <a:pt x="69" y="17"/>
                      <a:pt x="69" y="17"/>
                      <a:pt x="69" y="17"/>
                    </a:cubicBezTo>
                    <a:cubicBezTo>
                      <a:pt x="70" y="17"/>
                      <a:pt x="70" y="16"/>
                      <a:pt x="71" y="16"/>
                    </a:cubicBezTo>
                    <a:cubicBezTo>
                      <a:pt x="72" y="16"/>
                      <a:pt x="72" y="17"/>
                      <a:pt x="73" y="17"/>
                    </a:cubicBezTo>
                    <a:cubicBezTo>
                      <a:pt x="72" y="17"/>
                      <a:pt x="72" y="17"/>
                      <a:pt x="72" y="17"/>
                    </a:cubicBezTo>
                    <a:cubicBezTo>
                      <a:pt x="73" y="17"/>
                      <a:pt x="74" y="18"/>
                      <a:pt x="74" y="19"/>
                    </a:cubicBezTo>
                    <a:cubicBezTo>
                      <a:pt x="74" y="19"/>
                      <a:pt x="74" y="19"/>
                      <a:pt x="74" y="19"/>
                    </a:cubicBezTo>
                    <a:cubicBezTo>
                      <a:pt x="75" y="19"/>
                      <a:pt x="75" y="19"/>
                      <a:pt x="75" y="18"/>
                    </a:cubicBezTo>
                    <a:cubicBezTo>
                      <a:pt x="75" y="17"/>
                      <a:pt x="76" y="17"/>
                      <a:pt x="77" y="16"/>
                    </a:cubicBezTo>
                    <a:cubicBezTo>
                      <a:pt x="77" y="16"/>
                      <a:pt x="76" y="16"/>
                      <a:pt x="76" y="16"/>
                    </a:cubicBezTo>
                    <a:cubicBezTo>
                      <a:pt x="76" y="16"/>
                      <a:pt x="76" y="16"/>
                      <a:pt x="76" y="16"/>
                    </a:cubicBezTo>
                    <a:cubicBezTo>
                      <a:pt x="76" y="16"/>
                      <a:pt x="77" y="15"/>
                      <a:pt x="79" y="15"/>
                    </a:cubicBezTo>
                    <a:cubicBezTo>
                      <a:pt x="80" y="15"/>
                      <a:pt x="80" y="15"/>
                      <a:pt x="81" y="15"/>
                    </a:cubicBezTo>
                    <a:cubicBezTo>
                      <a:pt x="80" y="16"/>
                      <a:pt x="80" y="16"/>
                      <a:pt x="80" y="16"/>
                    </a:cubicBezTo>
                    <a:cubicBezTo>
                      <a:pt x="81" y="16"/>
                      <a:pt x="81" y="16"/>
                      <a:pt x="81" y="16"/>
                    </a:cubicBezTo>
                    <a:cubicBezTo>
                      <a:pt x="81" y="16"/>
                      <a:pt x="82" y="16"/>
                      <a:pt x="82" y="16"/>
                    </a:cubicBezTo>
                    <a:cubicBezTo>
                      <a:pt x="82" y="16"/>
                      <a:pt x="82" y="16"/>
                      <a:pt x="82" y="16"/>
                    </a:cubicBezTo>
                    <a:cubicBezTo>
                      <a:pt x="81" y="17"/>
                      <a:pt x="80" y="19"/>
                      <a:pt x="78" y="19"/>
                    </a:cubicBezTo>
                    <a:cubicBezTo>
                      <a:pt x="78" y="19"/>
                      <a:pt x="77" y="19"/>
                      <a:pt x="77" y="19"/>
                    </a:cubicBezTo>
                    <a:cubicBezTo>
                      <a:pt x="77" y="20"/>
                      <a:pt x="77" y="20"/>
                      <a:pt x="77" y="20"/>
                    </a:cubicBezTo>
                    <a:cubicBezTo>
                      <a:pt x="77" y="20"/>
                      <a:pt x="77" y="21"/>
                      <a:pt x="78" y="21"/>
                    </a:cubicBezTo>
                    <a:cubicBezTo>
                      <a:pt x="79" y="21"/>
                      <a:pt x="79" y="19"/>
                      <a:pt x="80" y="19"/>
                    </a:cubicBezTo>
                    <a:cubicBezTo>
                      <a:pt x="81" y="19"/>
                      <a:pt x="81" y="19"/>
                      <a:pt x="81" y="19"/>
                    </a:cubicBezTo>
                    <a:cubicBezTo>
                      <a:pt x="80" y="20"/>
                      <a:pt x="80" y="20"/>
                      <a:pt x="80" y="20"/>
                    </a:cubicBezTo>
                    <a:cubicBezTo>
                      <a:pt x="81" y="20"/>
                      <a:pt x="83" y="18"/>
                      <a:pt x="83" y="18"/>
                    </a:cubicBezTo>
                    <a:cubicBezTo>
                      <a:pt x="82" y="17"/>
                      <a:pt x="82" y="17"/>
                      <a:pt x="82" y="17"/>
                    </a:cubicBezTo>
                    <a:cubicBezTo>
                      <a:pt x="83" y="16"/>
                      <a:pt x="84" y="16"/>
                      <a:pt x="85" y="16"/>
                    </a:cubicBezTo>
                    <a:cubicBezTo>
                      <a:pt x="85" y="16"/>
                      <a:pt x="85" y="16"/>
                      <a:pt x="85" y="16"/>
                    </a:cubicBezTo>
                    <a:cubicBezTo>
                      <a:pt x="84" y="17"/>
                      <a:pt x="84" y="17"/>
                      <a:pt x="84" y="17"/>
                    </a:cubicBezTo>
                    <a:cubicBezTo>
                      <a:pt x="85" y="17"/>
                      <a:pt x="86" y="16"/>
                      <a:pt x="87" y="16"/>
                    </a:cubicBezTo>
                    <a:cubicBezTo>
                      <a:pt x="86" y="15"/>
                      <a:pt x="86" y="15"/>
                      <a:pt x="86" y="15"/>
                    </a:cubicBezTo>
                    <a:cubicBezTo>
                      <a:pt x="86" y="14"/>
                      <a:pt x="86" y="14"/>
                      <a:pt x="86" y="14"/>
                    </a:cubicBezTo>
                    <a:cubicBezTo>
                      <a:pt x="86" y="14"/>
                      <a:pt x="87" y="14"/>
                      <a:pt x="87" y="14"/>
                    </a:cubicBezTo>
                    <a:cubicBezTo>
                      <a:pt x="88" y="14"/>
                      <a:pt x="88" y="14"/>
                      <a:pt x="88" y="14"/>
                    </a:cubicBezTo>
                    <a:cubicBezTo>
                      <a:pt x="87" y="15"/>
                      <a:pt x="87" y="15"/>
                      <a:pt x="87" y="15"/>
                    </a:cubicBezTo>
                    <a:cubicBezTo>
                      <a:pt x="88" y="15"/>
                      <a:pt x="88" y="15"/>
                      <a:pt x="88" y="15"/>
                    </a:cubicBezTo>
                    <a:cubicBezTo>
                      <a:pt x="87" y="16"/>
                      <a:pt x="87" y="16"/>
                      <a:pt x="87" y="16"/>
                    </a:cubicBezTo>
                    <a:cubicBezTo>
                      <a:pt x="87" y="16"/>
                      <a:pt x="87" y="16"/>
                      <a:pt x="87" y="16"/>
                    </a:cubicBezTo>
                    <a:cubicBezTo>
                      <a:pt x="86" y="17"/>
                      <a:pt x="85" y="17"/>
                      <a:pt x="84" y="18"/>
                    </a:cubicBezTo>
                    <a:cubicBezTo>
                      <a:pt x="84" y="18"/>
                      <a:pt x="84" y="18"/>
                      <a:pt x="84" y="18"/>
                    </a:cubicBezTo>
                    <a:cubicBezTo>
                      <a:pt x="84" y="18"/>
                      <a:pt x="84" y="18"/>
                      <a:pt x="84" y="18"/>
                    </a:cubicBezTo>
                    <a:cubicBezTo>
                      <a:pt x="84" y="18"/>
                      <a:pt x="84" y="18"/>
                      <a:pt x="84" y="18"/>
                    </a:cubicBezTo>
                    <a:cubicBezTo>
                      <a:pt x="84" y="19"/>
                      <a:pt x="84" y="19"/>
                      <a:pt x="84" y="19"/>
                    </a:cubicBezTo>
                    <a:cubicBezTo>
                      <a:pt x="83" y="19"/>
                      <a:pt x="83" y="19"/>
                      <a:pt x="83" y="19"/>
                    </a:cubicBezTo>
                    <a:cubicBezTo>
                      <a:pt x="83" y="19"/>
                      <a:pt x="83" y="19"/>
                      <a:pt x="83" y="19"/>
                    </a:cubicBezTo>
                    <a:cubicBezTo>
                      <a:pt x="83" y="19"/>
                      <a:pt x="83" y="19"/>
                      <a:pt x="83" y="19"/>
                    </a:cubicBezTo>
                    <a:cubicBezTo>
                      <a:pt x="83" y="20"/>
                      <a:pt x="83" y="20"/>
                      <a:pt x="83" y="20"/>
                    </a:cubicBezTo>
                    <a:cubicBezTo>
                      <a:pt x="83" y="20"/>
                      <a:pt x="83" y="21"/>
                      <a:pt x="82" y="21"/>
                    </a:cubicBezTo>
                    <a:cubicBezTo>
                      <a:pt x="84" y="21"/>
                      <a:pt x="84" y="21"/>
                      <a:pt x="85" y="20"/>
                    </a:cubicBezTo>
                    <a:cubicBezTo>
                      <a:pt x="85" y="19"/>
                      <a:pt x="85" y="19"/>
                      <a:pt x="85" y="19"/>
                    </a:cubicBezTo>
                    <a:cubicBezTo>
                      <a:pt x="86" y="17"/>
                      <a:pt x="87" y="17"/>
                      <a:pt x="88" y="17"/>
                    </a:cubicBezTo>
                    <a:cubicBezTo>
                      <a:pt x="89" y="17"/>
                      <a:pt x="90" y="17"/>
                      <a:pt x="91" y="17"/>
                    </a:cubicBezTo>
                    <a:cubicBezTo>
                      <a:pt x="90" y="19"/>
                      <a:pt x="90" y="19"/>
                      <a:pt x="91" y="20"/>
                    </a:cubicBezTo>
                    <a:cubicBezTo>
                      <a:pt x="91" y="21"/>
                      <a:pt x="92" y="22"/>
                      <a:pt x="91" y="24"/>
                    </a:cubicBezTo>
                    <a:cubicBezTo>
                      <a:pt x="90" y="25"/>
                      <a:pt x="90" y="25"/>
                      <a:pt x="89" y="25"/>
                    </a:cubicBezTo>
                    <a:cubicBezTo>
                      <a:pt x="89" y="24"/>
                      <a:pt x="89" y="24"/>
                      <a:pt x="89" y="24"/>
                    </a:cubicBezTo>
                    <a:cubicBezTo>
                      <a:pt x="89" y="24"/>
                      <a:pt x="89" y="24"/>
                      <a:pt x="89" y="24"/>
                    </a:cubicBezTo>
                    <a:cubicBezTo>
                      <a:pt x="88" y="27"/>
                      <a:pt x="88" y="27"/>
                      <a:pt x="87" y="27"/>
                    </a:cubicBezTo>
                    <a:cubicBezTo>
                      <a:pt x="87" y="27"/>
                      <a:pt x="87" y="27"/>
                      <a:pt x="87" y="27"/>
                    </a:cubicBezTo>
                    <a:cubicBezTo>
                      <a:pt x="86" y="27"/>
                      <a:pt x="86" y="27"/>
                      <a:pt x="86" y="27"/>
                    </a:cubicBezTo>
                    <a:cubicBezTo>
                      <a:pt x="86" y="28"/>
                      <a:pt x="86" y="28"/>
                      <a:pt x="86" y="28"/>
                    </a:cubicBezTo>
                    <a:cubicBezTo>
                      <a:pt x="86" y="28"/>
                      <a:pt x="86" y="28"/>
                      <a:pt x="86" y="28"/>
                    </a:cubicBezTo>
                    <a:cubicBezTo>
                      <a:pt x="85" y="28"/>
                      <a:pt x="85" y="27"/>
                      <a:pt x="84" y="27"/>
                    </a:cubicBezTo>
                    <a:cubicBezTo>
                      <a:pt x="84" y="26"/>
                      <a:pt x="84" y="26"/>
                      <a:pt x="84" y="25"/>
                    </a:cubicBezTo>
                    <a:cubicBezTo>
                      <a:pt x="83" y="25"/>
                      <a:pt x="83" y="25"/>
                      <a:pt x="83" y="25"/>
                    </a:cubicBezTo>
                    <a:cubicBezTo>
                      <a:pt x="83" y="25"/>
                      <a:pt x="83" y="25"/>
                      <a:pt x="83" y="25"/>
                    </a:cubicBezTo>
                    <a:cubicBezTo>
                      <a:pt x="84" y="24"/>
                      <a:pt x="86" y="24"/>
                      <a:pt x="88" y="22"/>
                    </a:cubicBezTo>
                    <a:cubicBezTo>
                      <a:pt x="88" y="22"/>
                      <a:pt x="88" y="22"/>
                      <a:pt x="88" y="22"/>
                    </a:cubicBezTo>
                    <a:cubicBezTo>
                      <a:pt x="87" y="22"/>
                      <a:pt x="87" y="22"/>
                      <a:pt x="86" y="22"/>
                    </a:cubicBezTo>
                    <a:cubicBezTo>
                      <a:pt x="86" y="21"/>
                      <a:pt x="86" y="21"/>
                      <a:pt x="86" y="21"/>
                    </a:cubicBezTo>
                    <a:cubicBezTo>
                      <a:pt x="87" y="21"/>
                      <a:pt x="87" y="21"/>
                      <a:pt x="87" y="20"/>
                    </a:cubicBezTo>
                    <a:cubicBezTo>
                      <a:pt x="87" y="20"/>
                      <a:pt x="87" y="20"/>
                      <a:pt x="87" y="20"/>
                    </a:cubicBezTo>
                    <a:cubicBezTo>
                      <a:pt x="87" y="20"/>
                      <a:pt x="87" y="20"/>
                      <a:pt x="87" y="20"/>
                    </a:cubicBezTo>
                    <a:cubicBezTo>
                      <a:pt x="86" y="20"/>
                      <a:pt x="86" y="20"/>
                      <a:pt x="86" y="20"/>
                    </a:cubicBezTo>
                    <a:cubicBezTo>
                      <a:pt x="84" y="22"/>
                      <a:pt x="84" y="22"/>
                      <a:pt x="81" y="23"/>
                    </a:cubicBezTo>
                    <a:cubicBezTo>
                      <a:pt x="81" y="24"/>
                      <a:pt x="81" y="25"/>
                      <a:pt x="81" y="25"/>
                    </a:cubicBezTo>
                    <a:cubicBezTo>
                      <a:pt x="80" y="25"/>
                      <a:pt x="80" y="25"/>
                      <a:pt x="80" y="25"/>
                    </a:cubicBezTo>
                    <a:cubicBezTo>
                      <a:pt x="79" y="26"/>
                      <a:pt x="79" y="26"/>
                      <a:pt x="79" y="26"/>
                    </a:cubicBezTo>
                    <a:cubicBezTo>
                      <a:pt x="78" y="25"/>
                      <a:pt x="78" y="25"/>
                      <a:pt x="78" y="25"/>
                    </a:cubicBezTo>
                    <a:cubicBezTo>
                      <a:pt x="79" y="25"/>
                      <a:pt x="79" y="24"/>
                      <a:pt x="79" y="24"/>
                    </a:cubicBezTo>
                    <a:cubicBezTo>
                      <a:pt x="71" y="27"/>
                      <a:pt x="69" y="28"/>
                      <a:pt x="68" y="31"/>
                    </a:cubicBezTo>
                    <a:cubicBezTo>
                      <a:pt x="68" y="31"/>
                      <a:pt x="69" y="33"/>
                      <a:pt x="70" y="35"/>
                    </a:cubicBezTo>
                    <a:cubicBezTo>
                      <a:pt x="68" y="38"/>
                      <a:pt x="68" y="38"/>
                      <a:pt x="68" y="39"/>
                    </a:cubicBezTo>
                    <a:cubicBezTo>
                      <a:pt x="68" y="39"/>
                      <a:pt x="68" y="39"/>
                      <a:pt x="68" y="39"/>
                    </a:cubicBezTo>
                    <a:cubicBezTo>
                      <a:pt x="69" y="39"/>
                      <a:pt x="75" y="34"/>
                      <a:pt x="75" y="33"/>
                    </a:cubicBezTo>
                    <a:cubicBezTo>
                      <a:pt x="77" y="32"/>
                      <a:pt x="77" y="31"/>
                      <a:pt x="79" y="29"/>
                    </a:cubicBezTo>
                    <a:cubicBezTo>
                      <a:pt x="80" y="27"/>
                      <a:pt x="80" y="27"/>
                      <a:pt x="81" y="27"/>
                    </a:cubicBezTo>
                    <a:cubicBezTo>
                      <a:pt x="82" y="27"/>
                      <a:pt x="82" y="27"/>
                      <a:pt x="83" y="27"/>
                    </a:cubicBezTo>
                    <a:cubicBezTo>
                      <a:pt x="83" y="29"/>
                      <a:pt x="82" y="30"/>
                      <a:pt x="82" y="32"/>
                    </a:cubicBezTo>
                    <a:cubicBezTo>
                      <a:pt x="83" y="32"/>
                      <a:pt x="83" y="32"/>
                      <a:pt x="83" y="32"/>
                    </a:cubicBezTo>
                    <a:cubicBezTo>
                      <a:pt x="84" y="31"/>
                      <a:pt x="84" y="31"/>
                      <a:pt x="85" y="30"/>
                    </a:cubicBezTo>
                    <a:cubicBezTo>
                      <a:pt x="86" y="30"/>
                      <a:pt x="86" y="30"/>
                      <a:pt x="86" y="30"/>
                    </a:cubicBezTo>
                    <a:cubicBezTo>
                      <a:pt x="85" y="34"/>
                      <a:pt x="85" y="34"/>
                      <a:pt x="85" y="38"/>
                    </a:cubicBezTo>
                    <a:cubicBezTo>
                      <a:pt x="86" y="40"/>
                      <a:pt x="84" y="41"/>
                      <a:pt x="83" y="44"/>
                    </a:cubicBezTo>
                    <a:cubicBezTo>
                      <a:pt x="84" y="44"/>
                      <a:pt x="84" y="44"/>
                      <a:pt x="84" y="44"/>
                    </a:cubicBezTo>
                    <a:cubicBezTo>
                      <a:pt x="84" y="45"/>
                      <a:pt x="84" y="47"/>
                      <a:pt x="84" y="48"/>
                    </a:cubicBezTo>
                    <a:cubicBezTo>
                      <a:pt x="82" y="47"/>
                      <a:pt x="81" y="47"/>
                      <a:pt x="79" y="46"/>
                    </a:cubicBezTo>
                    <a:cubicBezTo>
                      <a:pt x="80" y="45"/>
                      <a:pt x="81" y="44"/>
                      <a:pt x="82" y="43"/>
                    </a:cubicBezTo>
                    <a:cubicBezTo>
                      <a:pt x="83" y="42"/>
                      <a:pt x="83" y="42"/>
                      <a:pt x="83" y="41"/>
                    </a:cubicBezTo>
                    <a:cubicBezTo>
                      <a:pt x="80" y="42"/>
                      <a:pt x="78" y="42"/>
                      <a:pt x="77" y="42"/>
                    </a:cubicBezTo>
                    <a:cubicBezTo>
                      <a:pt x="77" y="42"/>
                      <a:pt x="76" y="42"/>
                      <a:pt x="76" y="42"/>
                    </a:cubicBezTo>
                    <a:cubicBezTo>
                      <a:pt x="75" y="42"/>
                      <a:pt x="75" y="43"/>
                      <a:pt x="75" y="43"/>
                    </a:cubicBezTo>
                    <a:cubicBezTo>
                      <a:pt x="75" y="43"/>
                      <a:pt x="75" y="44"/>
                      <a:pt x="76" y="44"/>
                    </a:cubicBezTo>
                    <a:cubicBezTo>
                      <a:pt x="75" y="45"/>
                      <a:pt x="74" y="46"/>
                      <a:pt x="74" y="47"/>
                    </a:cubicBezTo>
                    <a:cubicBezTo>
                      <a:pt x="74" y="47"/>
                      <a:pt x="75" y="48"/>
                      <a:pt x="76" y="48"/>
                    </a:cubicBezTo>
                    <a:cubicBezTo>
                      <a:pt x="76" y="48"/>
                      <a:pt x="76" y="48"/>
                      <a:pt x="77" y="48"/>
                    </a:cubicBezTo>
                    <a:cubicBezTo>
                      <a:pt x="77" y="48"/>
                      <a:pt x="77" y="48"/>
                      <a:pt x="77" y="48"/>
                    </a:cubicBezTo>
                    <a:cubicBezTo>
                      <a:pt x="76" y="49"/>
                      <a:pt x="71" y="51"/>
                      <a:pt x="71" y="51"/>
                    </a:cubicBezTo>
                    <a:cubicBezTo>
                      <a:pt x="71" y="50"/>
                      <a:pt x="71" y="50"/>
                      <a:pt x="72" y="49"/>
                    </a:cubicBezTo>
                    <a:cubicBezTo>
                      <a:pt x="67" y="51"/>
                      <a:pt x="66" y="51"/>
                      <a:pt x="65" y="54"/>
                    </a:cubicBezTo>
                    <a:cubicBezTo>
                      <a:pt x="61" y="55"/>
                      <a:pt x="61" y="55"/>
                      <a:pt x="60" y="55"/>
                    </a:cubicBezTo>
                    <a:cubicBezTo>
                      <a:pt x="60" y="56"/>
                      <a:pt x="60" y="56"/>
                      <a:pt x="56" y="59"/>
                    </a:cubicBezTo>
                    <a:cubicBezTo>
                      <a:pt x="55" y="60"/>
                      <a:pt x="55" y="62"/>
                      <a:pt x="54" y="63"/>
                    </a:cubicBezTo>
                    <a:cubicBezTo>
                      <a:pt x="52" y="64"/>
                      <a:pt x="49" y="64"/>
                      <a:pt x="47" y="66"/>
                    </a:cubicBezTo>
                    <a:cubicBezTo>
                      <a:pt x="44" y="69"/>
                      <a:pt x="46" y="75"/>
                      <a:pt x="41" y="78"/>
                    </a:cubicBezTo>
                    <a:cubicBezTo>
                      <a:pt x="40" y="75"/>
                      <a:pt x="43" y="73"/>
                      <a:pt x="42" y="70"/>
                    </a:cubicBezTo>
                    <a:cubicBezTo>
                      <a:pt x="42" y="70"/>
                      <a:pt x="39" y="68"/>
                      <a:pt x="38" y="68"/>
                    </a:cubicBezTo>
                    <a:cubicBezTo>
                      <a:pt x="38" y="68"/>
                      <a:pt x="38" y="68"/>
                      <a:pt x="38" y="68"/>
                    </a:cubicBezTo>
                    <a:cubicBezTo>
                      <a:pt x="37" y="68"/>
                      <a:pt x="37" y="69"/>
                      <a:pt x="36" y="69"/>
                    </a:cubicBezTo>
                    <a:cubicBezTo>
                      <a:pt x="36" y="69"/>
                      <a:pt x="36" y="69"/>
                      <a:pt x="36" y="69"/>
                    </a:cubicBezTo>
                    <a:cubicBezTo>
                      <a:pt x="35" y="69"/>
                      <a:pt x="35" y="67"/>
                      <a:pt x="34" y="67"/>
                    </a:cubicBezTo>
                    <a:cubicBezTo>
                      <a:pt x="34" y="67"/>
                      <a:pt x="34" y="67"/>
                      <a:pt x="34" y="67"/>
                    </a:cubicBezTo>
                    <a:cubicBezTo>
                      <a:pt x="34" y="67"/>
                      <a:pt x="30" y="68"/>
                      <a:pt x="29" y="70"/>
                    </a:cubicBezTo>
                    <a:cubicBezTo>
                      <a:pt x="29" y="70"/>
                      <a:pt x="22" y="80"/>
                      <a:pt x="23" y="84"/>
                    </a:cubicBezTo>
                    <a:cubicBezTo>
                      <a:pt x="24" y="85"/>
                      <a:pt x="25" y="86"/>
                      <a:pt x="26" y="86"/>
                    </a:cubicBezTo>
                    <a:cubicBezTo>
                      <a:pt x="27" y="86"/>
                      <a:pt x="28" y="85"/>
                      <a:pt x="28" y="84"/>
                    </a:cubicBezTo>
                    <a:cubicBezTo>
                      <a:pt x="29" y="82"/>
                      <a:pt x="30" y="82"/>
                      <a:pt x="31" y="82"/>
                    </a:cubicBezTo>
                    <a:cubicBezTo>
                      <a:pt x="32" y="82"/>
                      <a:pt x="32" y="82"/>
                      <a:pt x="33" y="83"/>
                    </a:cubicBezTo>
                    <a:cubicBezTo>
                      <a:pt x="32" y="86"/>
                      <a:pt x="28" y="87"/>
                      <a:pt x="28" y="91"/>
                    </a:cubicBezTo>
                    <a:cubicBezTo>
                      <a:pt x="33" y="94"/>
                      <a:pt x="33" y="94"/>
                      <a:pt x="32" y="97"/>
                    </a:cubicBezTo>
                    <a:cubicBezTo>
                      <a:pt x="31" y="101"/>
                      <a:pt x="30" y="104"/>
                      <a:pt x="33" y="106"/>
                    </a:cubicBezTo>
                    <a:cubicBezTo>
                      <a:pt x="33" y="105"/>
                      <a:pt x="34" y="105"/>
                      <a:pt x="34" y="105"/>
                    </a:cubicBezTo>
                    <a:cubicBezTo>
                      <a:pt x="34" y="105"/>
                      <a:pt x="34" y="105"/>
                      <a:pt x="35" y="106"/>
                    </a:cubicBezTo>
                    <a:cubicBezTo>
                      <a:pt x="35" y="106"/>
                      <a:pt x="34" y="107"/>
                      <a:pt x="33" y="109"/>
                    </a:cubicBezTo>
                    <a:cubicBezTo>
                      <a:pt x="32" y="108"/>
                      <a:pt x="32" y="107"/>
                      <a:pt x="30" y="106"/>
                    </a:cubicBezTo>
                    <a:cubicBezTo>
                      <a:pt x="30" y="104"/>
                      <a:pt x="29" y="103"/>
                      <a:pt x="28" y="103"/>
                    </a:cubicBezTo>
                    <a:cubicBezTo>
                      <a:pt x="28" y="98"/>
                      <a:pt x="28" y="98"/>
                      <a:pt x="28" y="97"/>
                    </a:cubicBezTo>
                    <a:cubicBezTo>
                      <a:pt x="23" y="89"/>
                      <a:pt x="23" y="89"/>
                      <a:pt x="23" y="89"/>
                    </a:cubicBezTo>
                    <a:cubicBezTo>
                      <a:pt x="22" y="89"/>
                      <a:pt x="22" y="89"/>
                      <a:pt x="22" y="89"/>
                    </a:cubicBezTo>
                    <a:cubicBezTo>
                      <a:pt x="19" y="89"/>
                      <a:pt x="17" y="81"/>
                      <a:pt x="17" y="80"/>
                    </a:cubicBezTo>
                    <a:cubicBezTo>
                      <a:pt x="17" y="80"/>
                      <a:pt x="17" y="79"/>
                      <a:pt x="17" y="78"/>
                    </a:cubicBezTo>
                    <a:cubicBezTo>
                      <a:pt x="18" y="77"/>
                      <a:pt x="22" y="59"/>
                      <a:pt x="22" y="59"/>
                    </a:cubicBezTo>
                    <a:cubicBezTo>
                      <a:pt x="22" y="59"/>
                      <a:pt x="22" y="59"/>
                      <a:pt x="22" y="59"/>
                    </a:cubicBezTo>
                    <a:cubicBezTo>
                      <a:pt x="18" y="62"/>
                      <a:pt x="21" y="68"/>
                      <a:pt x="17" y="72"/>
                    </a:cubicBezTo>
                    <a:cubicBezTo>
                      <a:pt x="17" y="70"/>
                      <a:pt x="17" y="70"/>
                      <a:pt x="17" y="69"/>
                    </a:cubicBezTo>
                    <a:cubicBezTo>
                      <a:pt x="17" y="69"/>
                      <a:pt x="17" y="69"/>
                      <a:pt x="17" y="69"/>
                    </a:cubicBezTo>
                    <a:cubicBezTo>
                      <a:pt x="17" y="68"/>
                      <a:pt x="17" y="68"/>
                      <a:pt x="17" y="68"/>
                    </a:cubicBezTo>
                    <a:cubicBezTo>
                      <a:pt x="17" y="68"/>
                      <a:pt x="17" y="68"/>
                      <a:pt x="17" y="68"/>
                    </a:cubicBezTo>
                    <a:cubicBezTo>
                      <a:pt x="17" y="68"/>
                      <a:pt x="17" y="68"/>
                      <a:pt x="17" y="68"/>
                    </a:cubicBezTo>
                    <a:cubicBezTo>
                      <a:pt x="17" y="68"/>
                      <a:pt x="17" y="68"/>
                      <a:pt x="17" y="68"/>
                    </a:cubicBezTo>
                    <a:cubicBezTo>
                      <a:pt x="17" y="68"/>
                      <a:pt x="17" y="68"/>
                      <a:pt x="17" y="68"/>
                    </a:cubicBezTo>
                    <a:cubicBezTo>
                      <a:pt x="17" y="67"/>
                      <a:pt x="17" y="67"/>
                      <a:pt x="17" y="67"/>
                    </a:cubicBezTo>
                    <a:cubicBezTo>
                      <a:pt x="17" y="67"/>
                      <a:pt x="17" y="67"/>
                      <a:pt x="18" y="67"/>
                    </a:cubicBezTo>
                    <a:cubicBezTo>
                      <a:pt x="20" y="59"/>
                      <a:pt x="20" y="59"/>
                      <a:pt x="20" y="59"/>
                    </a:cubicBezTo>
                    <a:cubicBezTo>
                      <a:pt x="20" y="59"/>
                      <a:pt x="20" y="59"/>
                      <a:pt x="20" y="59"/>
                    </a:cubicBezTo>
                    <a:cubicBezTo>
                      <a:pt x="22" y="56"/>
                      <a:pt x="22" y="54"/>
                      <a:pt x="23" y="51"/>
                    </a:cubicBezTo>
                    <a:cubicBezTo>
                      <a:pt x="26" y="47"/>
                      <a:pt x="26" y="47"/>
                      <a:pt x="31" y="42"/>
                    </a:cubicBezTo>
                    <a:cubicBezTo>
                      <a:pt x="37" y="38"/>
                      <a:pt x="44" y="32"/>
                      <a:pt x="48" y="28"/>
                    </a:cubicBezTo>
                    <a:cubicBezTo>
                      <a:pt x="47" y="27"/>
                      <a:pt x="47" y="27"/>
                      <a:pt x="47" y="27"/>
                    </a:cubicBezTo>
                    <a:cubicBezTo>
                      <a:pt x="49" y="25"/>
                      <a:pt x="52" y="24"/>
                      <a:pt x="53" y="22"/>
                    </a:cubicBezTo>
                    <a:cubicBezTo>
                      <a:pt x="53" y="21"/>
                      <a:pt x="53" y="21"/>
                      <a:pt x="53" y="21"/>
                    </a:cubicBezTo>
                    <a:cubicBezTo>
                      <a:pt x="53" y="21"/>
                      <a:pt x="53" y="21"/>
                      <a:pt x="53" y="21"/>
                    </a:cubicBezTo>
                    <a:cubicBezTo>
                      <a:pt x="52" y="21"/>
                      <a:pt x="52" y="21"/>
                      <a:pt x="52" y="21"/>
                    </a:cubicBezTo>
                    <a:cubicBezTo>
                      <a:pt x="51" y="21"/>
                      <a:pt x="51" y="21"/>
                      <a:pt x="51" y="21"/>
                    </a:cubicBezTo>
                    <a:cubicBezTo>
                      <a:pt x="51" y="20"/>
                      <a:pt x="51" y="20"/>
                      <a:pt x="51" y="20"/>
                    </a:cubicBezTo>
                    <a:cubicBezTo>
                      <a:pt x="50" y="21"/>
                      <a:pt x="48" y="22"/>
                      <a:pt x="47" y="22"/>
                    </a:cubicBezTo>
                    <a:cubicBezTo>
                      <a:pt x="47" y="22"/>
                      <a:pt x="47" y="22"/>
                      <a:pt x="47" y="22"/>
                    </a:cubicBezTo>
                    <a:cubicBezTo>
                      <a:pt x="47" y="21"/>
                      <a:pt x="47" y="21"/>
                      <a:pt x="47" y="21"/>
                    </a:cubicBezTo>
                    <a:cubicBezTo>
                      <a:pt x="46" y="21"/>
                      <a:pt x="46" y="21"/>
                      <a:pt x="46" y="21"/>
                    </a:cubicBezTo>
                    <a:cubicBezTo>
                      <a:pt x="45" y="21"/>
                      <a:pt x="45" y="21"/>
                      <a:pt x="45" y="21"/>
                    </a:cubicBezTo>
                    <a:cubicBezTo>
                      <a:pt x="53" y="17"/>
                      <a:pt x="53" y="17"/>
                      <a:pt x="55" y="17"/>
                    </a:cubicBezTo>
                    <a:cubicBezTo>
                      <a:pt x="56" y="17"/>
                      <a:pt x="56" y="17"/>
                      <a:pt x="57" y="16"/>
                    </a:cubicBezTo>
                    <a:cubicBezTo>
                      <a:pt x="57" y="16"/>
                      <a:pt x="57" y="16"/>
                      <a:pt x="57" y="16"/>
                    </a:cubicBezTo>
                    <a:cubicBezTo>
                      <a:pt x="57" y="15"/>
                      <a:pt x="58" y="15"/>
                      <a:pt x="59" y="15"/>
                    </a:cubicBezTo>
                    <a:cubicBezTo>
                      <a:pt x="59" y="15"/>
                      <a:pt x="59" y="15"/>
                      <a:pt x="59" y="15"/>
                    </a:cubicBezTo>
                    <a:cubicBezTo>
                      <a:pt x="60" y="15"/>
                      <a:pt x="60" y="15"/>
                      <a:pt x="60" y="15"/>
                    </a:cubicBezTo>
                    <a:moveTo>
                      <a:pt x="82" y="15"/>
                    </a:moveTo>
                    <a:cubicBezTo>
                      <a:pt x="82" y="15"/>
                      <a:pt x="82" y="15"/>
                      <a:pt x="82" y="15"/>
                    </a:cubicBezTo>
                    <a:cubicBezTo>
                      <a:pt x="82" y="14"/>
                      <a:pt x="82" y="14"/>
                      <a:pt x="82" y="14"/>
                    </a:cubicBezTo>
                    <a:cubicBezTo>
                      <a:pt x="82" y="14"/>
                      <a:pt x="82" y="14"/>
                      <a:pt x="82" y="14"/>
                    </a:cubicBezTo>
                    <a:cubicBezTo>
                      <a:pt x="83" y="13"/>
                      <a:pt x="83" y="13"/>
                      <a:pt x="83" y="13"/>
                    </a:cubicBezTo>
                    <a:cubicBezTo>
                      <a:pt x="84" y="13"/>
                      <a:pt x="84" y="13"/>
                      <a:pt x="84" y="13"/>
                    </a:cubicBezTo>
                    <a:cubicBezTo>
                      <a:pt x="84" y="13"/>
                      <a:pt x="84" y="13"/>
                      <a:pt x="84" y="13"/>
                    </a:cubicBezTo>
                    <a:cubicBezTo>
                      <a:pt x="84" y="14"/>
                      <a:pt x="84" y="14"/>
                      <a:pt x="84" y="14"/>
                    </a:cubicBezTo>
                    <a:cubicBezTo>
                      <a:pt x="85" y="14"/>
                      <a:pt x="85" y="14"/>
                      <a:pt x="85" y="14"/>
                    </a:cubicBezTo>
                    <a:cubicBezTo>
                      <a:pt x="85" y="14"/>
                      <a:pt x="85" y="14"/>
                      <a:pt x="85" y="14"/>
                    </a:cubicBezTo>
                    <a:cubicBezTo>
                      <a:pt x="85" y="14"/>
                      <a:pt x="85" y="14"/>
                      <a:pt x="85" y="15"/>
                    </a:cubicBezTo>
                    <a:cubicBezTo>
                      <a:pt x="84" y="15"/>
                      <a:pt x="84" y="15"/>
                      <a:pt x="84" y="15"/>
                    </a:cubicBezTo>
                    <a:cubicBezTo>
                      <a:pt x="84" y="15"/>
                      <a:pt x="84" y="15"/>
                      <a:pt x="84" y="15"/>
                    </a:cubicBezTo>
                    <a:cubicBezTo>
                      <a:pt x="83" y="15"/>
                      <a:pt x="83" y="15"/>
                      <a:pt x="83" y="15"/>
                    </a:cubicBezTo>
                    <a:cubicBezTo>
                      <a:pt x="83" y="15"/>
                      <a:pt x="83" y="15"/>
                      <a:pt x="83" y="15"/>
                    </a:cubicBezTo>
                    <a:cubicBezTo>
                      <a:pt x="82" y="15"/>
                      <a:pt x="82" y="15"/>
                      <a:pt x="82" y="15"/>
                    </a:cubicBezTo>
                    <a:moveTo>
                      <a:pt x="86" y="13"/>
                    </a:moveTo>
                    <a:cubicBezTo>
                      <a:pt x="86" y="13"/>
                      <a:pt x="86" y="13"/>
                      <a:pt x="86" y="13"/>
                    </a:cubicBezTo>
                    <a:cubicBezTo>
                      <a:pt x="87" y="13"/>
                      <a:pt x="87" y="13"/>
                      <a:pt x="87" y="13"/>
                    </a:cubicBezTo>
                    <a:cubicBezTo>
                      <a:pt x="87" y="13"/>
                      <a:pt x="87" y="13"/>
                      <a:pt x="87" y="13"/>
                    </a:cubicBezTo>
                    <a:cubicBezTo>
                      <a:pt x="87" y="13"/>
                      <a:pt x="87" y="13"/>
                      <a:pt x="87" y="13"/>
                    </a:cubicBezTo>
                    <a:cubicBezTo>
                      <a:pt x="86" y="13"/>
                      <a:pt x="86" y="13"/>
                      <a:pt x="86" y="13"/>
                    </a:cubicBezTo>
                    <a:moveTo>
                      <a:pt x="89" y="13"/>
                    </a:moveTo>
                    <a:cubicBezTo>
                      <a:pt x="89" y="13"/>
                      <a:pt x="89" y="13"/>
                      <a:pt x="89" y="13"/>
                    </a:cubicBezTo>
                    <a:cubicBezTo>
                      <a:pt x="88" y="13"/>
                      <a:pt x="88" y="13"/>
                      <a:pt x="88" y="13"/>
                    </a:cubicBezTo>
                    <a:cubicBezTo>
                      <a:pt x="88" y="13"/>
                      <a:pt x="88" y="13"/>
                      <a:pt x="88" y="13"/>
                    </a:cubicBezTo>
                    <a:cubicBezTo>
                      <a:pt x="88" y="13"/>
                      <a:pt x="88" y="13"/>
                      <a:pt x="88" y="13"/>
                    </a:cubicBezTo>
                    <a:cubicBezTo>
                      <a:pt x="88" y="13"/>
                      <a:pt x="88" y="13"/>
                      <a:pt x="88" y="13"/>
                    </a:cubicBezTo>
                    <a:cubicBezTo>
                      <a:pt x="88" y="13"/>
                      <a:pt x="88" y="13"/>
                      <a:pt x="88" y="13"/>
                    </a:cubicBezTo>
                    <a:cubicBezTo>
                      <a:pt x="88" y="13"/>
                      <a:pt x="89" y="12"/>
                      <a:pt x="89" y="12"/>
                    </a:cubicBezTo>
                    <a:cubicBezTo>
                      <a:pt x="89" y="13"/>
                      <a:pt x="89" y="13"/>
                      <a:pt x="89" y="13"/>
                    </a:cubicBezTo>
                    <a:cubicBezTo>
                      <a:pt x="89" y="13"/>
                      <a:pt x="89" y="13"/>
                      <a:pt x="89" y="13"/>
                    </a:cubicBezTo>
                    <a:cubicBezTo>
                      <a:pt x="89" y="13"/>
                      <a:pt x="89" y="13"/>
                      <a:pt x="89" y="13"/>
                    </a:cubicBezTo>
                    <a:moveTo>
                      <a:pt x="114" y="12"/>
                    </a:moveTo>
                    <a:cubicBezTo>
                      <a:pt x="114" y="12"/>
                      <a:pt x="114" y="12"/>
                      <a:pt x="114" y="12"/>
                    </a:cubicBezTo>
                    <a:cubicBezTo>
                      <a:pt x="114" y="11"/>
                      <a:pt x="114" y="11"/>
                      <a:pt x="114" y="11"/>
                    </a:cubicBezTo>
                    <a:cubicBezTo>
                      <a:pt x="115" y="11"/>
                      <a:pt x="115" y="11"/>
                      <a:pt x="115" y="11"/>
                    </a:cubicBezTo>
                    <a:cubicBezTo>
                      <a:pt x="115" y="11"/>
                      <a:pt x="115" y="11"/>
                      <a:pt x="115" y="11"/>
                    </a:cubicBezTo>
                    <a:cubicBezTo>
                      <a:pt x="115" y="11"/>
                      <a:pt x="115" y="11"/>
                      <a:pt x="115" y="11"/>
                    </a:cubicBezTo>
                    <a:cubicBezTo>
                      <a:pt x="115" y="11"/>
                      <a:pt x="115" y="11"/>
                      <a:pt x="115" y="11"/>
                    </a:cubicBezTo>
                    <a:cubicBezTo>
                      <a:pt x="116" y="11"/>
                      <a:pt x="116" y="11"/>
                      <a:pt x="116" y="11"/>
                    </a:cubicBezTo>
                    <a:cubicBezTo>
                      <a:pt x="116" y="12"/>
                      <a:pt x="116" y="12"/>
                      <a:pt x="116" y="12"/>
                    </a:cubicBezTo>
                    <a:cubicBezTo>
                      <a:pt x="116" y="12"/>
                      <a:pt x="116" y="12"/>
                      <a:pt x="116" y="12"/>
                    </a:cubicBezTo>
                    <a:cubicBezTo>
                      <a:pt x="116" y="12"/>
                      <a:pt x="116" y="12"/>
                      <a:pt x="116" y="12"/>
                    </a:cubicBezTo>
                    <a:cubicBezTo>
                      <a:pt x="116" y="12"/>
                      <a:pt x="116" y="12"/>
                      <a:pt x="116" y="12"/>
                    </a:cubicBezTo>
                    <a:cubicBezTo>
                      <a:pt x="117" y="12"/>
                      <a:pt x="117" y="13"/>
                      <a:pt x="117" y="13"/>
                    </a:cubicBezTo>
                    <a:cubicBezTo>
                      <a:pt x="117" y="12"/>
                      <a:pt x="117" y="12"/>
                      <a:pt x="117" y="12"/>
                    </a:cubicBezTo>
                    <a:cubicBezTo>
                      <a:pt x="116" y="12"/>
                      <a:pt x="116" y="12"/>
                      <a:pt x="116" y="12"/>
                    </a:cubicBezTo>
                    <a:cubicBezTo>
                      <a:pt x="116" y="12"/>
                      <a:pt x="116" y="12"/>
                      <a:pt x="116" y="12"/>
                    </a:cubicBezTo>
                    <a:cubicBezTo>
                      <a:pt x="116" y="13"/>
                      <a:pt x="117" y="13"/>
                      <a:pt x="117" y="13"/>
                    </a:cubicBezTo>
                    <a:cubicBezTo>
                      <a:pt x="117" y="13"/>
                      <a:pt x="117" y="13"/>
                      <a:pt x="117" y="13"/>
                    </a:cubicBezTo>
                    <a:cubicBezTo>
                      <a:pt x="116" y="13"/>
                      <a:pt x="116" y="13"/>
                      <a:pt x="116" y="13"/>
                    </a:cubicBezTo>
                    <a:cubicBezTo>
                      <a:pt x="116" y="13"/>
                      <a:pt x="115" y="13"/>
                      <a:pt x="115" y="13"/>
                    </a:cubicBezTo>
                    <a:cubicBezTo>
                      <a:pt x="114" y="13"/>
                      <a:pt x="114" y="13"/>
                      <a:pt x="114" y="13"/>
                    </a:cubicBezTo>
                    <a:cubicBezTo>
                      <a:pt x="114" y="12"/>
                      <a:pt x="114" y="12"/>
                      <a:pt x="114" y="12"/>
                    </a:cubicBezTo>
                    <a:cubicBezTo>
                      <a:pt x="113" y="12"/>
                      <a:pt x="113" y="12"/>
                      <a:pt x="113" y="12"/>
                    </a:cubicBezTo>
                    <a:cubicBezTo>
                      <a:pt x="114" y="12"/>
                      <a:pt x="114" y="12"/>
                      <a:pt x="114" y="12"/>
                    </a:cubicBezTo>
                    <a:cubicBezTo>
                      <a:pt x="114" y="12"/>
                      <a:pt x="114" y="12"/>
                      <a:pt x="114" y="12"/>
                    </a:cubicBezTo>
                    <a:moveTo>
                      <a:pt x="102" y="11"/>
                    </a:moveTo>
                    <a:cubicBezTo>
                      <a:pt x="102" y="11"/>
                      <a:pt x="102" y="11"/>
                      <a:pt x="102" y="11"/>
                    </a:cubicBezTo>
                    <a:cubicBezTo>
                      <a:pt x="102" y="11"/>
                      <a:pt x="102" y="11"/>
                      <a:pt x="102" y="11"/>
                    </a:cubicBezTo>
                    <a:cubicBezTo>
                      <a:pt x="102" y="11"/>
                      <a:pt x="102" y="11"/>
                      <a:pt x="102" y="11"/>
                    </a:cubicBezTo>
                    <a:cubicBezTo>
                      <a:pt x="102" y="11"/>
                      <a:pt x="102" y="11"/>
                      <a:pt x="105" y="11"/>
                    </a:cubicBezTo>
                    <a:cubicBezTo>
                      <a:pt x="106" y="11"/>
                      <a:pt x="106" y="11"/>
                      <a:pt x="106" y="11"/>
                    </a:cubicBezTo>
                    <a:cubicBezTo>
                      <a:pt x="106" y="11"/>
                      <a:pt x="106" y="12"/>
                      <a:pt x="107" y="12"/>
                    </a:cubicBezTo>
                    <a:cubicBezTo>
                      <a:pt x="107" y="12"/>
                      <a:pt x="107" y="12"/>
                      <a:pt x="107" y="12"/>
                    </a:cubicBezTo>
                    <a:cubicBezTo>
                      <a:pt x="107" y="12"/>
                      <a:pt x="107" y="11"/>
                      <a:pt x="107" y="11"/>
                    </a:cubicBezTo>
                    <a:cubicBezTo>
                      <a:pt x="108" y="11"/>
                      <a:pt x="108" y="12"/>
                      <a:pt x="108" y="12"/>
                    </a:cubicBezTo>
                    <a:cubicBezTo>
                      <a:pt x="108" y="12"/>
                      <a:pt x="108" y="12"/>
                      <a:pt x="108" y="12"/>
                    </a:cubicBezTo>
                    <a:cubicBezTo>
                      <a:pt x="108" y="12"/>
                      <a:pt x="108" y="12"/>
                      <a:pt x="107" y="13"/>
                    </a:cubicBezTo>
                    <a:cubicBezTo>
                      <a:pt x="107" y="13"/>
                      <a:pt x="107" y="13"/>
                      <a:pt x="107" y="14"/>
                    </a:cubicBezTo>
                    <a:cubicBezTo>
                      <a:pt x="108" y="14"/>
                      <a:pt x="108" y="14"/>
                      <a:pt x="108" y="14"/>
                    </a:cubicBezTo>
                    <a:cubicBezTo>
                      <a:pt x="108" y="15"/>
                      <a:pt x="108" y="15"/>
                      <a:pt x="108" y="15"/>
                    </a:cubicBezTo>
                    <a:cubicBezTo>
                      <a:pt x="108" y="15"/>
                      <a:pt x="109" y="16"/>
                      <a:pt x="108" y="17"/>
                    </a:cubicBezTo>
                    <a:cubicBezTo>
                      <a:pt x="108" y="17"/>
                      <a:pt x="108" y="17"/>
                      <a:pt x="108" y="18"/>
                    </a:cubicBezTo>
                    <a:cubicBezTo>
                      <a:pt x="108" y="18"/>
                      <a:pt x="108" y="18"/>
                      <a:pt x="108" y="18"/>
                    </a:cubicBezTo>
                    <a:cubicBezTo>
                      <a:pt x="108" y="19"/>
                      <a:pt x="108" y="19"/>
                      <a:pt x="108" y="20"/>
                    </a:cubicBezTo>
                    <a:cubicBezTo>
                      <a:pt x="108" y="20"/>
                      <a:pt x="108" y="20"/>
                      <a:pt x="108" y="20"/>
                    </a:cubicBezTo>
                    <a:cubicBezTo>
                      <a:pt x="108" y="20"/>
                      <a:pt x="108" y="20"/>
                      <a:pt x="107" y="19"/>
                    </a:cubicBezTo>
                    <a:cubicBezTo>
                      <a:pt x="107" y="19"/>
                      <a:pt x="107" y="19"/>
                      <a:pt x="107" y="19"/>
                    </a:cubicBezTo>
                    <a:cubicBezTo>
                      <a:pt x="107" y="20"/>
                      <a:pt x="108" y="20"/>
                      <a:pt x="108" y="20"/>
                    </a:cubicBezTo>
                    <a:cubicBezTo>
                      <a:pt x="108" y="21"/>
                      <a:pt x="106" y="22"/>
                      <a:pt x="105" y="22"/>
                    </a:cubicBezTo>
                    <a:cubicBezTo>
                      <a:pt x="105" y="22"/>
                      <a:pt x="105" y="22"/>
                      <a:pt x="105" y="22"/>
                    </a:cubicBezTo>
                    <a:cubicBezTo>
                      <a:pt x="105" y="22"/>
                      <a:pt x="105" y="22"/>
                      <a:pt x="105" y="22"/>
                    </a:cubicBezTo>
                    <a:cubicBezTo>
                      <a:pt x="104" y="22"/>
                      <a:pt x="104" y="23"/>
                      <a:pt x="104" y="23"/>
                    </a:cubicBezTo>
                    <a:cubicBezTo>
                      <a:pt x="104" y="24"/>
                      <a:pt x="104" y="24"/>
                      <a:pt x="103" y="24"/>
                    </a:cubicBezTo>
                    <a:cubicBezTo>
                      <a:pt x="103" y="24"/>
                      <a:pt x="103" y="24"/>
                      <a:pt x="103" y="24"/>
                    </a:cubicBezTo>
                    <a:cubicBezTo>
                      <a:pt x="102" y="24"/>
                      <a:pt x="102" y="24"/>
                      <a:pt x="101" y="25"/>
                    </a:cubicBezTo>
                    <a:cubicBezTo>
                      <a:pt x="101" y="25"/>
                      <a:pt x="101" y="25"/>
                      <a:pt x="100" y="26"/>
                    </a:cubicBezTo>
                    <a:cubicBezTo>
                      <a:pt x="100" y="27"/>
                      <a:pt x="97" y="31"/>
                      <a:pt x="97" y="31"/>
                    </a:cubicBezTo>
                    <a:cubicBezTo>
                      <a:pt x="97" y="31"/>
                      <a:pt x="97" y="31"/>
                      <a:pt x="97" y="31"/>
                    </a:cubicBezTo>
                    <a:cubicBezTo>
                      <a:pt x="96" y="30"/>
                      <a:pt x="96" y="30"/>
                      <a:pt x="96" y="30"/>
                    </a:cubicBezTo>
                    <a:cubicBezTo>
                      <a:pt x="96" y="30"/>
                      <a:pt x="96" y="30"/>
                      <a:pt x="96" y="30"/>
                    </a:cubicBezTo>
                    <a:cubicBezTo>
                      <a:pt x="96" y="30"/>
                      <a:pt x="96" y="30"/>
                      <a:pt x="96" y="30"/>
                    </a:cubicBezTo>
                    <a:cubicBezTo>
                      <a:pt x="95" y="30"/>
                      <a:pt x="95" y="30"/>
                      <a:pt x="95" y="30"/>
                    </a:cubicBezTo>
                    <a:cubicBezTo>
                      <a:pt x="95" y="30"/>
                      <a:pt x="95" y="30"/>
                      <a:pt x="95" y="30"/>
                    </a:cubicBezTo>
                    <a:cubicBezTo>
                      <a:pt x="95" y="30"/>
                      <a:pt x="95" y="30"/>
                      <a:pt x="95" y="30"/>
                    </a:cubicBezTo>
                    <a:cubicBezTo>
                      <a:pt x="95" y="30"/>
                      <a:pt x="95" y="30"/>
                      <a:pt x="95" y="30"/>
                    </a:cubicBezTo>
                    <a:cubicBezTo>
                      <a:pt x="95" y="30"/>
                      <a:pt x="95" y="30"/>
                      <a:pt x="95" y="30"/>
                    </a:cubicBezTo>
                    <a:cubicBezTo>
                      <a:pt x="95" y="30"/>
                      <a:pt x="95" y="30"/>
                      <a:pt x="95" y="30"/>
                    </a:cubicBezTo>
                    <a:cubicBezTo>
                      <a:pt x="95" y="29"/>
                      <a:pt x="94" y="28"/>
                      <a:pt x="95" y="24"/>
                    </a:cubicBezTo>
                    <a:cubicBezTo>
                      <a:pt x="95" y="23"/>
                      <a:pt x="95" y="22"/>
                      <a:pt x="96" y="21"/>
                    </a:cubicBezTo>
                    <a:cubicBezTo>
                      <a:pt x="96" y="21"/>
                      <a:pt x="97" y="21"/>
                      <a:pt x="97" y="21"/>
                    </a:cubicBezTo>
                    <a:cubicBezTo>
                      <a:pt x="97" y="21"/>
                      <a:pt x="97" y="21"/>
                      <a:pt x="97" y="21"/>
                    </a:cubicBezTo>
                    <a:cubicBezTo>
                      <a:pt x="96" y="21"/>
                      <a:pt x="96" y="21"/>
                      <a:pt x="96" y="21"/>
                    </a:cubicBezTo>
                    <a:cubicBezTo>
                      <a:pt x="96" y="21"/>
                      <a:pt x="96" y="21"/>
                      <a:pt x="97" y="19"/>
                    </a:cubicBezTo>
                    <a:cubicBezTo>
                      <a:pt x="97" y="19"/>
                      <a:pt x="97" y="19"/>
                      <a:pt x="97" y="17"/>
                    </a:cubicBezTo>
                    <a:cubicBezTo>
                      <a:pt x="98" y="15"/>
                      <a:pt x="97" y="15"/>
                      <a:pt x="96" y="15"/>
                    </a:cubicBezTo>
                    <a:cubicBezTo>
                      <a:pt x="96" y="15"/>
                      <a:pt x="96" y="15"/>
                      <a:pt x="96" y="15"/>
                    </a:cubicBezTo>
                    <a:cubicBezTo>
                      <a:pt x="96" y="15"/>
                      <a:pt x="96" y="15"/>
                      <a:pt x="95" y="15"/>
                    </a:cubicBezTo>
                    <a:cubicBezTo>
                      <a:pt x="95" y="15"/>
                      <a:pt x="94" y="15"/>
                      <a:pt x="95" y="14"/>
                    </a:cubicBezTo>
                    <a:cubicBezTo>
                      <a:pt x="97" y="13"/>
                      <a:pt x="97" y="13"/>
                      <a:pt x="97" y="13"/>
                    </a:cubicBezTo>
                    <a:cubicBezTo>
                      <a:pt x="97" y="13"/>
                      <a:pt x="98" y="13"/>
                      <a:pt x="97" y="12"/>
                    </a:cubicBezTo>
                    <a:cubicBezTo>
                      <a:pt x="97" y="12"/>
                      <a:pt x="95" y="13"/>
                      <a:pt x="94" y="14"/>
                    </a:cubicBezTo>
                    <a:cubicBezTo>
                      <a:pt x="94" y="14"/>
                      <a:pt x="94" y="14"/>
                      <a:pt x="94" y="14"/>
                    </a:cubicBezTo>
                    <a:cubicBezTo>
                      <a:pt x="93" y="14"/>
                      <a:pt x="93" y="15"/>
                      <a:pt x="92" y="15"/>
                    </a:cubicBezTo>
                    <a:cubicBezTo>
                      <a:pt x="92" y="15"/>
                      <a:pt x="92" y="15"/>
                      <a:pt x="92" y="15"/>
                    </a:cubicBezTo>
                    <a:cubicBezTo>
                      <a:pt x="92" y="15"/>
                      <a:pt x="91" y="15"/>
                      <a:pt x="91" y="15"/>
                    </a:cubicBezTo>
                    <a:cubicBezTo>
                      <a:pt x="91" y="15"/>
                      <a:pt x="91" y="15"/>
                      <a:pt x="90" y="15"/>
                    </a:cubicBezTo>
                    <a:cubicBezTo>
                      <a:pt x="90" y="15"/>
                      <a:pt x="90" y="15"/>
                      <a:pt x="90" y="15"/>
                    </a:cubicBezTo>
                    <a:cubicBezTo>
                      <a:pt x="90" y="15"/>
                      <a:pt x="90" y="15"/>
                      <a:pt x="90" y="15"/>
                    </a:cubicBezTo>
                    <a:cubicBezTo>
                      <a:pt x="90" y="15"/>
                      <a:pt x="90" y="15"/>
                      <a:pt x="90" y="15"/>
                    </a:cubicBezTo>
                    <a:cubicBezTo>
                      <a:pt x="90" y="15"/>
                      <a:pt x="90" y="15"/>
                      <a:pt x="90" y="15"/>
                    </a:cubicBezTo>
                    <a:cubicBezTo>
                      <a:pt x="90" y="15"/>
                      <a:pt x="91" y="15"/>
                      <a:pt x="91" y="15"/>
                    </a:cubicBezTo>
                    <a:cubicBezTo>
                      <a:pt x="91" y="15"/>
                      <a:pt x="92" y="15"/>
                      <a:pt x="91" y="16"/>
                    </a:cubicBezTo>
                    <a:cubicBezTo>
                      <a:pt x="91" y="16"/>
                      <a:pt x="90" y="16"/>
                      <a:pt x="90" y="16"/>
                    </a:cubicBezTo>
                    <a:cubicBezTo>
                      <a:pt x="89" y="16"/>
                      <a:pt x="88" y="16"/>
                      <a:pt x="88" y="15"/>
                    </a:cubicBezTo>
                    <a:cubicBezTo>
                      <a:pt x="89" y="15"/>
                      <a:pt x="89" y="15"/>
                      <a:pt x="89" y="15"/>
                    </a:cubicBezTo>
                    <a:cubicBezTo>
                      <a:pt x="88" y="15"/>
                      <a:pt x="88" y="15"/>
                      <a:pt x="88" y="15"/>
                    </a:cubicBezTo>
                    <a:cubicBezTo>
                      <a:pt x="88" y="14"/>
                      <a:pt x="88" y="14"/>
                      <a:pt x="88" y="14"/>
                    </a:cubicBezTo>
                    <a:cubicBezTo>
                      <a:pt x="89" y="14"/>
                      <a:pt x="89" y="14"/>
                      <a:pt x="89" y="14"/>
                    </a:cubicBezTo>
                    <a:cubicBezTo>
                      <a:pt x="89" y="14"/>
                      <a:pt x="89" y="14"/>
                      <a:pt x="89" y="14"/>
                    </a:cubicBezTo>
                    <a:cubicBezTo>
                      <a:pt x="89" y="14"/>
                      <a:pt x="90" y="14"/>
                      <a:pt x="90" y="14"/>
                    </a:cubicBezTo>
                    <a:cubicBezTo>
                      <a:pt x="90" y="14"/>
                      <a:pt x="91" y="14"/>
                      <a:pt x="91" y="13"/>
                    </a:cubicBezTo>
                    <a:cubicBezTo>
                      <a:pt x="91" y="13"/>
                      <a:pt x="91" y="13"/>
                      <a:pt x="91" y="13"/>
                    </a:cubicBezTo>
                    <a:cubicBezTo>
                      <a:pt x="91" y="13"/>
                      <a:pt x="91" y="13"/>
                      <a:pt x="91" y="13"/>
                    </a:cubicBezTo>
                    <a:cubicBezTo>
                      <a:pt x="91" y="13"/>
                      <a:pt x="91" y="12"/>
                      <a:pt x="92" y="12"/>
                    </a:cubicBezTo>
                    <a:cubicBezTo>
                      <a:pt x="93" y="12"/>
                      <a:pt x="93" y="12"/>
                      <a:pt x="93" y="12"/>
                    </a:cubicBezTo>
                    <a:cubicBezTo>
                      <a:pt x="94" y="11"/>
                      <a:pt x="94" y="11"/>
                      <a:pt x="94" y="11"/>
                    </a:cubicBezTo>
                    <a:cubicBezTo>
                      <a:pt x="94" y="11"/>
                      <a:pt x="94" y="11"/>
                      <a:pt x="94" y="11"/>
                    </a:cubicBezTo>
                    <a:cubicBezTo>
                      <a:pt x="95" y="11"/>
                      <a:pt x="96" y="11"/>
                      <a:pt x="97" y="11"/>
                    </a:cubicBezTo>
                    <a:cubicBezTo>
                      <a:pt x="97" y="11"/>
                      <a:pt x="97" y="11"/>
                      <a:pt x="97" y="11"/>
                    </a:cubicBezTo>
                    <a:cubicBezTo>
                      <a:pt x="98" y="11"/>
                      <a:pt x="99" y="11"/>
                      <a:pt x="99" y="11"/>
                    </a:cubicBezTo>
                    <a:cubicBezTo>
                      <a:pt x="99" y="11"/>
                      <a:pt x="99" y="11"/>
                      <a:pt x="100" y="11"/>
                    </a:cubicBezTo>
                    <a:cubicBezTo>
                      <a:pt x="100" y="11"/>
                      <a:pt x="100" y="11"/>
                      <a:pt x="100" y="11"/>
                    </a:cubicBezTo>
                    <a:cubicBezTo>
                      <a:pt x="100" y="11"/>
                      <a:pt x="100" y="11"/>
                      <a:pt x="100" y="11"/>
                    </a:cubicBezTo>
                    <a:cubicBezTo>
                      <a:pt x="100" y="11"/>
                      <a:pt x="100" y="11"/>
                      <a:pt x="100" y="11"/>
                    </a:cubicBezTo>
                    <a:cubicBezTo>
                      <a:pt x="101" y="11"/>
                      <a:pt x="101" y="11"/>
                      <a:pt x="101" y="11"/>
                    </a:cubicBezTo>
                    <a:cubicBezTo>
                      <a:pt x="101" y="11"/>
                      <a:pt x="101" y="11"/>
                      <a:pt x="101" y="11"/>
                    </a:cubicBezTo>
                    <a:cubicBezTo>
                      <a:pt x="101" y="11"/>
                      <a:pt x="101" y="11"/>
                      <a:pt x="102" y="11"/>
                    </a:cubicBezTo>
                    <a:moveTo>
                      <a:pt x="131" y="15"/>
                    </a:moveTo>
                    <a:cubicBezTo>
                      <a:pt x="129" y="15"/>
                      <a:pt x="129" y="15"/>
                      <a:pt x="129" y="15"/>
                    </a:cubicBezTo>
                    <a:cubicBezTo>
                      <a:pt x="128" y="14"/>
                      <a:pt x="127" y="13"/>
                      <a:pt x="125" y="12"/>
                    </a:cubicBezTo>
                    <a:cubicBezTo>
                      <a:pt x="125" y="11"/>
                      <a:pt x="125" y="11"/>
                      <a:pt x="125" y="11"/>
                    </a:cubicBezTo>
                    <a:cubicBezTo>
                      <a:pt x="125" y="11"/>
                      <a:pt x="125" y="11"/>
                      <a:pt x="125" y="11"/>
                    </a:cubicBezTo>
                    <a:cubicBezTo>
                      <a:pt x="125" y="11"/>
                      <a:pt x="125" y="11"/>
                      <a:pt x="125" y="11"/>
                    </a:cubicBezTo>
                    <a:cubicBezTo>
                      <a:pt x="125" y="11"/>
                      <a:pt x="125" y="11"/>
                      <a:pt x="125" y="11"/>
                    </a:cubicBezTo>
                    <a:cubicBezTo>
                      <a:pt x="125" y="11"/>
                      <a:pt x="125" y="11"/>
                      <a:pt x="126" y="11"/>
                    </a:cubicBezTo>
                    <a:cubicBezTo>
                      <a:pt x="126" y="11"/>
                      <a:pt x="126" y="11"/>
                      <a:pt x="126" y="11"/>
                    </a:cubicBezTo>
                    <a:cubicBezTo>
                      <a:pt x="126" y="12"/>
                      <a:pt x="126" y="12"/>
                      <a:pt x="126" y="12"/>
                    </a:cubicBezTo>
                    <a:cubicBezTo>
                      <a:pt x="126" y="12"/>
                      <a:pt x="129" y="14"/>
                      <a:pt x="130" y="14"/>
                    </a:cubicBezTo>
                    <a:cubicBezTo>
                      <a:pt x="131" y="15"/>
                      <a:pt x="131" y="15"/>
                      <a:pt x="131" y="15"/>
                    </a:cubicBezTo>
                    <a:cubicBezTo>
                      <a:pt x="131" y="15"/>
                      <a:pt x="131" y="15"/>
                      <a:pt x="131" y="15"/>
                    </a:cubicBezTo>
                    <a:moveTo>
                      <a:pt x="119" y="10"/>
                    </a:moveTo>
                    <a:cubicBezTo>
                      <a:pt x="118" y="10"/>
                      <a:pt x="118" y="10"/>
                      <a:pt x="118"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moveTo>
                      <a:pt x="119" y="10"/>
                    </a:move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cubicBezTo>
                      <a:pt x="119" y="10"/>
                      <a:pt x="119" y="10"/>
                      <a:pt x="119" y="10"/>
                    </a:cubicBezTo>
                    <a:moveTo>
                      <a:pt x="120" y="10"/>
                    </a:moveTo>
                    <a:cubicBezTo>
                      <a:pt x="118" y="9"/>
                      <a:pt x="118" y="9"/>
                      <a:pt x="118" y="9"/>
                    </a:cubicBezTo>
                    <a:cubicBezTo>
                      <a:pt x="119" y="9"/>
                      <a:pt x="119" y="9"/>
                      <a:pt x="119" y="9"/>
                    </a:cubicBezTo>
                    <a:cubicBezTo>
                      <a:pt x="119" y="9"/>
                      <a:pt x="119" y="9"/>
                      <a:pt x="119" y="9"/>
                    </a:cubicBezTo>
                    <a:cubicBezTo>
                      <a:pt x="119" y="9"/>
                      <a:pt x="119" y="9"/>
                      <a:pt x="119" y="9"/>
                    </a:cubicBezTo>
                    <a:cubicBezTo>
                      <a:pt x="119" y="9"/>
                      <a:pt x="119" y="9"/>
                      <a:pt x="119" y="9"/>
                    </a:cubicBezTo>
                    <a:cubicBezTo>
                      <a:pt x="119" y="9"/>
                      <a:pt x="119" y="9"/>
                      <a:pt x="119" y="9"/>
                    </a:cubicBezTo>
                    <a:cubicBezTo>
                      <a:pt x="120" y="9"/>
                      <a:pt x="120" y="9"/>
                      <a:pt x="120" y="9"/>
                    </a:cubicBezTo>
                    <a:cubicBezTo>
                      <a:pt x="120" y="10"/>
                      <a:pt x="120" y="10"/>
                      <a:pt x="120" y="10"/>
                    </a:cubicBezTo>
                    <a:cubicBezTo>
                      <a:pt x="120" y="10"/>
                      <a:pt x="120" y="10"/>
                      <a:pt x="120" y="10"/>
                    </a:cubicBezTo>
                    <a:cubicBezTo>
                      <a:pt x="120" y="10"/>
                      <a:pt x="120" y="10"/>
                      <a:pt x="120" y="10"/>
                    </a:cubicBezTo>
                    <a:cubicBezTo>
                      <a:pt x="120" y="10"/>
                      <a:pt x="120" y="10"/>
                      <a:pt x="120" y="10"/>
                    </a:cubicBezTo>
                    <a:moveTo>
                      <a:pt x="124" y="8"/>
                    </a:moveTo>
                    <a:cubicBezTo>
                      <a:pt x="124" y="8"/>
                      <a:pt x="124" y="8"/>
                      <a:pt x="124" y="8"/>
                    </a:cubicBezTo>
                    <a:cubicBezTo>
                      <a:pt x="122" y="8"/>
                      <a:pt x="122" y="8"/>
                      <a:pt x="122" y="8"/>
                    </a:cubicBezTo>
                    <a:cubicBezTo>
                      <a:pt x="122" y="7"/>
                      <a:pt x="122" y="7"/>
                      <a:pt x="122" y="7"/>
                    </a:cubicBezTo>
                    <a:cubicBezTo>
                      <a:pt x="122" y="7"/>
                      <a:pt x="122" y="7"/>
                      <a:pt x="122" y="7"/>
                    </a:cubicBezTo>
                    <a:cubicBezTo>
                      <a:pt x="122" y="7"/>
                      <a:pt x="123" y="8"/>
                      <a:pt x="123" y="8"/>
                    </a:cubicBezTo>
                    <a:cubicBezTo>
                      <a:pt x="125" y="8"/>
                      <a:pt x="125" y="8"/>
                      <a:pt x="125" y="8"/>
                    </a:cubicBezTo>
                    <a:cubicBezTo>
                      <a:pt x="125" y="8"/>
                      <a:pt x="125" y="8"/>
                      <a:pt x="125" y="8"/>
                    </a:cubicBezTo>
                    <a:cubicBezTo>
                      <a:pt x="124" y="8"/>
                      <a:pt x="124" y="8"/>
                      <a:pt x="124" y="8"/>
                    </a:cubicBezTo>
                    <a:cubicBezTo>
                      <a:pt x="124" y="8"/>
                      <a:pt x="124" y="8"/>
                      <a:pt x="124" y="8"/>
                    </a:cubicBezTo>
                    <a:moveTo>
                      <a:pt x="101" y="0"/>
                    </a:moveTo>
                    <a:cubicBezTo>
                      <a:pt x="45" y="0"/>
                      <a:pt x="0" y="45"/>
                      <a:pt x="0" y="101"/>
                    </a:cubicBezTo>
                    <a:cubicBezTo>
                      <a:pt x="0" y="156"/>
                      <a:pt x="45" y="201"/>
                      <a:pt x="101" y="201"/>
                    </a:cubicBezTo>
                    <a:cubicBezTo>
                      <a:pt x="156" y="201"/>
                      <a:pt x="201" y="156"/>
                      <a:pt x="201" y="101"/>
                    </a:cubicBezTo>
                    <a:cubicBezTo>
                      <a:pt x="201" y="93"/>
                      <a:pt x="200" y="86"/>
                      <a:pt x="199" y="79"/>
                    </a:cubicBezTo>
                    <a:cubicBezTo>
                      <a:pt x="200" y="84"/>
                      <a:pt x="200" y="87"/>
                      <a:pt x="200" y="87"/>
                    </a:cubicBezTo>
                    <a:cubicBezTo>
                      <a:pt x="197" y="74"/>
                      <a:pt x="193" y="68"/>
                      <a:pt x="193" y="68"/>
                    </a:cubicBezTo>
                    <a:cubicBezTo>
                      <a:pt x="193" y="69"/>
                      <a:pt x="193" y="69"/>
                      <a:pt x="193" y="69"/>
                    </a:cubicBezTo>
                    <a:cubicBezTo>
                      <a:pt x="192" y="68"/>
                      <a:pt x="191" y="66"/>
                      <a:pt x="189" y="64"/>
                    </a:cubicBezTo>
                    <a:cubicBezTo>
                      <a:pt x="189" y="65"/>
                      <a:pt x="189" y="65"/>
                      <a:pt x="189" y="65"/>
                    </a:cubicBezTo>
                    <a:cubicBezTo>
                      <a:pt x="189" y="65"/>
                      <a:pt x="189" y="65"/>
                      <a:pt x="188" y="65"/>
                    </a:cubicBezTo>
                    <a:cubicBezTo>
                      <a:pt x="188" y="66"/>
                      <a:pt x="188" y="66"/>
                      <a:pt x="186" y="66"/>
                    </a:cubicBezTo>
                    <a:cubicBezTo>
                      <a:pt x="185" y="66"/>
                      <a:pt x="185" y="65"/>
                      <a:pt x="184" y="65"/>
                    </a:cubicBezTo>
                    <a:cubicBezTo>
                      <a:pt x="184" y="66"/>
                      <a:pt x="184" y="66"/>
                      <a:pt x="184" y="66"/>
                    </a:cubicBezTo>
                    <a:cubicBezTo>
                      <a:pt x="181" y="65"/>
                      <a:pt x="181" y="63"/>
                      <a:pt x="178" y="62"/>
                    </a:cubicBezTo>
                    <a:cubicBezTo>
                      <a:pt x="178" y="67"/>
                      <a:pt x="182" y="68"/>
                      <a:pt x="184" y="71"/>
                    </a:cubicBezTo>
                    <a:cubicBezTo>
                      <a:pt x="184" y="71"/>
                      <a:pt x="184" y="71"/>
                      <a:pt x="184" y="71"/>
                    </a:cubicBezTo>
                    <a:cubicBezTo>
                      <a:pt x="184" y="71"/>
                      <a:pt x="184" y="71"/>
                      <a:pt x="184" y="71"/>
                    </a:cubicBezTo>
                    <a:cubicBezTo>
                      <a:pt x="185" y="71"/>
                      <a:pt x="185" y="71"/>
                      <a:pt x="185" y="71"/>
                    </a:cubicBezTo>
                    <a:cubicBezTo>
                      <a:pt x="185" y="71"/>
                      <a:pt x="185" y="71"/>
                      <a:pt x="185" y="71"/>
                    </a:cubicBezTo>
                    <a:cubicBezTo>
                      <a:pt x="185" y="70"/>
                      <a:pt x="185" y="70"/>
                      <a:pt x="185" y="70"/>
                    </a:cubicBezTo>
                    <a:cubicBezTo>
                      <a:pt x="185" y="70"/>
                      <a:pt x="185" y="70"/>
                      <a:pt x="185" y="70"/>
                    </a:cubicBezTo>
                    <a:cubicBezTo>
                      <a:pt x="185" y="70"/>
                      <a:pt x="185" y="70"/>
                      <a:pt x="185" y="70"/>
                    </a:cubicBezTo>
                    <a:cubicBezTo>
                      <a:pt x="185" y="70"/>
                      <a:pt x="185" y="70"/>
                      <a:pt x="185" y="70"/>
                    </a:cubicBezTo>
                    <a:cubicBezTo>
                      <a:pt x="185" y="68"/>
                      <a:pt x="185" y="68"/>
                      <a:pt x="185" y="67"/>
                    </a:cubicBezTo>
                    <a:cubicBezTo>
                      <a:pt x="196" y="86"/>
                      <a:pt x="186" y="93"/>
                      <a:pt x="185" y="93"/>
                    </a:cubicBezTo>
                    <a:cubicBezTo>
                      <a:pt x="185" y="95"/>
                      <a:pt x="186" y="96"/>
                      <a:pt x="187" y="96"/>
                    </a:cubicBezTo>
                    <a:cubicBezTo>
                      <a:pt x="188" y="94"/>
                      <a:pt x="189" y="94"/>
                      <a:pt x="191" y="92"/>
                    </a:cubicBezTo>
                    <a:cubicBezTo>
                      <a:pt x="192" y="98"/>
                      <a:pt x="191" y="105"/>
                      <a:pt x="191" y="105"/>
                    </a:cubicBezTo>
                    <a:cubicBezTo>
                      <a:pt x="190" y="112"/>
                      <a:pt x="186" y="117"/>
                      <a:pt x="185" y="124"/>
                    </a:cubicBezTo>
                    <a:cubicBezTo>
                      <a:pt x="183" y="130"/>
                      <a:pt x="185" y="136"/>
                      <a:pt x="182" y="142"/>
                    </a:cubicBezTo>
                    <a:cubicBezTo>
                      <a:pt x="171" y="167"/>
                      <a:pt x="157" y="173"/>
                      <a:pt x="153" y="175"/>
                    </a:cubicBezTo>
                    <a:cubicBezTo>
                      <a:pt x="152" y="175"/>
                      <a:pt x="152" y="175"/>
                      <a:pt x="152" y="175"/>
                    </a:cubicBezTo>
                    <a:cubicBezTo>
                      <a:pt x="153" y="173"/>
                      <a:pt x="155" y="169"/>
                      <a:pt x="155" y="159"/>
                    </a:cubicBezTo>
                    <a:cubicBezTo>
                      <a:pt x="152" y="155"/>
                      <a:pt x="155" y="148"/>
                      <a:pt x="157" y="146"/>
                    </a:cubicBezTo>
                    <a:cubicBezTo>
                      <a:pt x="157" y="145"/>
                      <a:pt x="158" y="138"/>
                      <a:pt x="158" y="138"/>
                    </a:cubicBezTo>
                    <a:cubicBezTo>
                      <a:pt x="157" y="134"/>
                      <a:pt x="154" y="132"/>
                      <a:pt x="153" y="128"/>
                    </a:cubicBezTo>
                    <a:cubicBezTo>
                      <a:pt x="152" y="124"/>
                      <a:pt x="156" y="121"/>
                      <a:pt x="153" y="117"/>
                    </a:cubicBezTo>
                    <a:cubicBezTo>
                      <a:pt x="150" y="118"/>
                      <a:pt x="150" y="118"/>
                      <a:pt x="149" y="118"/>
                    </a:cubicBezTo>
                    <a:cubicBezTo>
                      <a:pt x="147" y="116"/>
                      <a:pt x="146" y="115"/>
                      <a:pt x="145" y="115"/>
                    </a:cubicBezTo>
                    <a:cubicBezTo>
                      <a:pt x="143" y="115"/>
                      <a:pt x="142" y="116"/>
                      <a:pt x="139" y="118"/>
                    </a:cubicBezTo>
                    <a:cubicBezTo>
                      <a:pt x="137" y="120"/>
                      <a:pt x="135" y="120"/>
                      <a:pt x="133" y="120"/>
                    </a:cubicBezTo>
                    <a:cubicBezTo>
                      <a:pt x="125" y="120"/>
                      <a:pt x="118" y="108"/>
                      <a:pt x="117" y="106"/>
                    </a:cubicBezTo>
                    <a:cubicBezTo>
                      <a:pt x="116" y="102"/>
                      <a:pt x="116" y="102"/>
                      <a:pt x="117" y="101"/>
                    </a:cubicBezTo>
                    <a:cubicBezTo>
                      <a:pt x="119" y="96"/>
                      <a:pt x="115" y="91"/>
                      <a:pt x="117" y="87"/>
                    </a:cubicBezTo>
                    <a:cubicBezTo>
                      <a:pt x="119" y="83"/>
                      <a:pt x="123" y="80"/>
                      <a:pt x="124" y="75"/>
                    </a:cubicBezTo>
                    <a:cubicBezTo>
                      <a:pt x="125" y="72"/>
                      <a:pt x="127" y="68"/>
                      <a:pt x="128" y="64"/>
                    </a:cubicBezTo>
                    <a:cubicBezTo>
                      <a:pt x="128" y="64"/>
                      <a:pt x="128" y="64"/>
                      <a:pt x="128" y="64"/>
                    </a:cubicBezTo>
                    <a:cubicBezTo>
                      <a:pt x="128" y="64"/>
                      <a:pt x="129" y="65"/>
                      <a:pt x="130" y="65"/>
                    </a:cubicBezTo>
                    <a:cubicBezTo>
                      <a:pt x="131" y="65"/>
                      <a:pt x="132" y="65"/>
                      <a:pt x="133" y="64"/>
                    </a:cubicBezTo>
                    <a:cubicBezTo>
                      <a:pt x="133" y="64"/>
                      <a:pt x="133" y="64"/>
                      <a:pt x="133" y="64"/>
                    </a:cubicBezTo>
                    <a:cubicBezTo>
                      <a:pt x="138" y="61"/>
                      <a:pt x="141" y="60"/>
                      <a:pt x="143" y="60"/>
                    </a:cubicBezTo>
                    <a:cubicBezTo>
                      <a:pt x="143" y="60"/>
                      <a:pt x="143" y="60"/>
                      <a:pt x="143" y="60"/>
                    </a:cubicBezTo>
                    <a:cubicBezTo>
                      <a:pt x="144" y="60"/>
                      <a:pt x="145" y="63"/>
                      <a:pt x="145" y="64"/>
                    </a:cubicBezTo>
                    <a:cubicBezTo>
                      <a:pt x="145" y="64"/>
                      <a:pt x="148" y="67"/>
                      <a:pt x="155" y="69"/>
                    </a:cubicBezTo>
                    <a:cubicBezTo>
                      <a:pt x="156" y="69"/>
                      <a:pt x="156" y="69"/>
                      <a:pt x="156" y="69"/>
                    </a:cubicBezTo>
                    <a:cubicBezTo>
                      <a:pt x="156" y="66"/>
                      <a:pt x="156" y="66"/>
                      <a:pt x="159" y="65"/>
                    </a:cubicBezTo>
                    <a:cubicBezTo>
                      <a:pt x="165" y="65"/>
                      <a:pt x="165" y="65"/>
                      <a:pt x="165" y="65"/>
                    </a:cubicBezTo>
                    <a:cubicBezTo>
                      <a:pt x="166" y="65"/>
                      <a:pt x="166" y="65"/>
                      <a:pt x="167" y="65"/>
                    </a:cubicBezTo>
                    <a:cubicBezTo>
                      <a:pt x="167" y="65"/>
                      <a:pt x="167" y="65"/>
                      <a:pt x="167" y="64"/>
                    </a:cubicBezTo>
                    <a:cubicBezTo>
                      <a:pt x="168" y="62"/>
                      <a:pt x="166" y="58"/>
                      <a:pt x="164" y="56"/>
                    </a:cubicBezTo>
                    <a:cubicBezTo>
                      <a:pt x="164" y="56"/>
                      <a:pt x="163" y="57"/>
                      <a:pt x="163" y="57"/>
                    </a:cubicBezTo>
                    <a:cubicBezTo>
                      <a:pt x="163" y="57"/>
                      <a:pt x="163" y="57"/>
                      <a:pt x="163" y="57"/>
                    </a:cubicBezTo>
                    <a:cubicBezTo>
                      <a:pt x="163" y="57"/>
                      <a:pt x="163" y="57"/>
                      <a:pt x="163" y="57"/>
                    </a:cubicBezTo>
                    <a:cubicBezTo>
                      <a:pt x="162" y="57"/>
                      <a:pt x="162" y="57"/>
                      <a:pt x="161" y="57"/>
                    </a:cubicBezTo>
                    <a:cubicBezTo>
                      <a:pt x="161" y="57"/>
                      <a:pt x="161" y="57"/>
                      <a:pt x="161" y="57"/>
                    </a:cubicBezTo>
                    <a:cubicBezTo>
                      <a:pt x="160" y="57"/>
                      <a:pt x="160" y="57"/>
                      <a:pt x="160" y="57"/>
                    </a:cubicBezTo>
                    <a:cubicBezTo>
                      <a:pt x="156" y="57"/>
                      <a:pt x="156" y="53"/>
                      <a:pt x="153" y="52"/>
                    </a:cubicBezTo>
                    <a:cubicBezTo>
                      <a:pt x="153" y="52"/>
                      <a:pt x="152" y="53"/>
                      <a:pt x="152" y="53"/>
                    </a:cubicBezTo>
                    <a:cubicBezTo>
                      <a:pt x="153" y="54"/>
                      <a:pt x="153" y="54"/>
                      <a:pt x="154" y="56"/>
                    </a:cubicBezTo>
                    <a:cubicBezTo>
                      <a:pt x="154" y="56"/>
                      <a:pt x="154" y="57"/>
                      <a:pt x="154" y="58"/>
                    </a:cubicBezTo>
                    <a:cubicBezTo>
                      <a:pt x="154" y="58"/>
                      <a:pt x="154" y="58"/>
                      <a:pt x="154" y="58"/>
                    </a:cubicBezTo>
                    <a:cubicBezTo>
                      <a:pt x="150" y="54"/>
                      <a:pt x="150" y="54"/>
                      <a:pt x="141" y="47"/>
                    </a:cubicBezTo>
                    <a:cubicBezTo>
                      <a:pt x="140" y="48"/>
                      <a:pt x="140" y="48"/>
                      <a:pt x="140" y="48"/>
                    </a:cubicBezTo>
                    <a:cubicBezTo>
                      <a:pt x="142" y="51"/>
                      <a:pt x="145" y="51"/>
                      <a:pt x="148" y="54"/>
                    </a:cubicBezTo>
                    <a:cubicBezTo>
                      <a:pt x="147" y="54"/>
                      <a:pt x="147" y="54"/>
                      <a:pt x="147" y="54"/>
                    </a:cubicBezTo>
                    <a:cubicBezTo>
                      <a:pt x="148" y="55"/>
                      <a:pt x="148" y="56"/>
                      <a:pt x="148" y="56"/>
                    </a:cubicBezTo>
                    <a:cubicBezTo>
                      <a:pt x="147" y="57"/>
                      <a:pt x="147" y="57"/>
                      <a:pt x="147" y="57"/>
                    </a:cubicBezTo>
                    <a:cubicBezTo>
                      <a:pt x="147" y="55"/>
                      <a:pt x="147" y="55"/>
                      <a:pt x="142" y="52"/>
                    </a:cubicBezTo>
                    <a:cubicBezTo>
                      <a:pt x="141" y="51"/>
                      <a:pt x="140" y="50"/>
                      <a:pt x="138" y="49"/>
                    </a:cubicBezTo>
                    <a:cubicBezTo>
                      <a:pt x="137" y="50"/>
                      <a:pt x="137" y="50"/>
                      <a:pt x="136" y="52"/>
                    </a:cubicBezTo>
                    <a:cubicBezTo>
                      <a:pt x="136" y="51"/>
                      <a:pt x="135" y="51"/>
                      <a:pt x="134" y="51"/>
                    </a:cubicBezTo>
                    <a:cubicBezTo>
                      <a:pt x="133" y="52"/>
                      <a:pt x="133" y="54"/>
                      <a:pt x="133" y="55"/>
                    </a:cubicBezTo>
                    <a:cubicBezTo>
                      <a:pt x="132" y="57"/>
                      <a:pt x="133" y="59"/>
                      <a:pt x="132" y="61"/>
                    </a:cubicBezTo>
                    <a:cubicBezTo>
                      <a:pt x="131" y="62"/>
                      <a:pt x="129" y="62"/>
                      <a:pt x="128" y="63"/>
                    </a:cubicBezTo>
                    <a:cubicBezTo>
                      <a:pt x="128" y="64"/>
                      <a:pt x="128" y="64"/>
                      <a:pt x="128" y="64"/>
                    </a:cubicBezTo>
                    <a:cubicBezTo>
                      <a:pt x="128" y="64"/>
                      <a:pt x="128" y="64"/>
                      <a:pt x="128" y="64"/>
                    </a:cubicBezTo>
                    <a:cubicBezTo>
                      <a:pt x="127" y="63"/>
                      <a:pt x="125" y="63"/>
                      <a:pt x="124" y="62"/>
                    </a:cubicBezTo>
                    <a:cubicBezTo>
                      <a:pt x="124" y="62"/>
                      <a:pt x="117" y="52"/>
                      <a:pt x="127" y="52"/>
                    </a:cubicBezTo>
                    <a:cubicBezTo>
                      <a:pt x="128" y="52"/>
                      <a:pt x="128" y="52"/>
                      <a:pt x="129" y="52"/>
                    </a:cubicBezTo>
                    <a:cubicBezTo>
                      <a:pt x="129" y="51"/>
                      <a:pt x="130" y="48"/>
                      <a:pt x="125" y="45"/>
                    </a:cubicBezTo>
                    <a:cubicBezTo>
                      <a:pt x="125" y="44"/>
                      <a:pt x="125" y="44"/>
                      <a:pt x="125" y="44"/>
                    </a:cubicBezTo>
                    <a:cubicBezTo>
                      <a:pt x="130" y="44"/>
                      <a:pt x="128" y="38"/>
                      <a:pt x="131" y="36"/>
                    </a:cubicBezTo>
                    <a:cubicBezTo>
                      <a:pt x="129" y="33"/>
                      <a:pt x="129" y="33"/>
                      <a:pt x="129" y="32"/>
                    </a:cubicBezTo>
                    <a:cubicBezTo>
                      <a:pt x="130" y="32"/>
                      <a:pt x="130" y="32"/>
                      <a:pt x="130" y="32"/>
                    </a:cubicBezTo>
                    <a:cubicBezTo>
                      <a:pt x="130" y="33"/>
                      <a:pt x="131" y="33"/>
                      <a:pt x="132" y="33"/>
                    </a:cubicBezTo>
                    <a:cubicBezTo>
                      <a:pt x="132" y="32"/>
                      <a:pt x="132" y="32"/>
                      <a:pt x="132" y="32"/>
                    </a:cubicBezTo>
                    <a:cubicBezTo>
                      <a:pt x="130" y="30"/>
                      <a:pt x="130" y="30"/>
                      <a:pt x="128" y="30"/>
                    </a:cubicBezTo>
                    <a:cubicBezTo>
                      <a:pt x="128" y="30"/>
                      <a:pt x="128" y="31"/>
                      <a:pt x="127" y="31"/>
                    </a:cubicBezTo>
                    <a:cubicBezTo>
                      <a:pt x="122" y="29"/>
                      <a:pt x="124" y="17"/>
                      <a:pt x="124" y="17"/>
                    </a:cubicBezTo>
                    <a:cubicBezTo>
                      <a:pt x="124" y="17"/>
                      <a:pt x="124" y="17"/>
                      <a:pt x="125" y="17"/>
                    </a:cubicBezTo>
                    <a:cubicBezTo>
                      <a:pt x="128" y="17"/>
                      <a:pt x="132" y="19"/>
                      <a:pt x="132" y="19"/>
                    </a:cubicBezTo>
                    <a:cubicBezTo>
                      <a:pt x="133" y="20"/>
                      <a:pt x="133" y="20"/>
                      <a:pt x="133" y="20"/>
                    </a:cubicBezTo>
                    <a:cubicBezTo>
                      <a:pt x="132" y="20"/>
                      <a:pt x="132" y="20"/>
                      <a:pt x="132" y="20"/>
                    </a:cubicBezTo>
                    <a:cubicBezTo>
                      <a:pt x="133" y="21"/>
                      <a:pt x="133" y="21"/>
                      <a:pt x="134" y="21"/>
                    </a:cubicBezTo>
                    <a:cubicBezTo>
                      <a:pt x="134" y="21"/>
                      <a:pt x="134" y="20"/>
                      <a:pt x="134" y="19"/>
                    </a:cubicBezTo>
                    <a:cubicBezTo>
                      <a:pt x="133" y="19"/>
                      <a:pt x="133" y="18"/>
                      <a:pt x="132" y="18"/>
                    </a:cubicBezTo>
                    <a:cubicBezTo>
                      <a:pt x="133" y="18"/>
                      <a:pt x="133" y="18"/>
                      <a:pt x="134" y="18"/>
                    </a:cubicBezTo>
                    <a:cubicBezTo>
                      <a:pt x="134" y="18"/>
                      <a:pt x="133" y="17"/>
                      <a:pt x="133" y="16"/>
                    </a:cubicBezTo>
                    <a:cubicBezTo>
                      <a:pt x="134" y="17"/>
                      <a:pt x="134" y="17"/>
                      <a:pt x="134" y="17"/>
                    </a:cubicBezTo>
                    <a:cubicBezTo>
                      <a:pt x="134" y="16"/>
                      <a:pt x="134" y="16"/>
                      <a:pt x="134" y="16"/>
                    </a:cubicBezTo>
                    <a:cubicBezTo>
                      <a:pt x="134" y="15"/>
                      <a:pt x="134" y="15"/>
                      <a:pt x="134" y="15"/>
                    </a:cubicBezTo>
                    <a:cubicBezTo>
                      <a:pt x="134" y="15"/>
                      <a:pt x="135" y="15"/>
                      <a:pt x="135" y="15"/>
                    </a:cubicBezTo>
                    <a:cubicBezTo>
                      <a:pt x="135" y="15"/>
                      <a:pt x="133" y="14"/>
                      <a:pt x="130" y="12"/>
                    </a:cubicBezTo>
                    <a:cubicBezTo>
                      <a:pt x="134" y="13"/>
                      <a:pt x="137" y="14"/>
                      <a:pt x="140" y="16"/>
                    </a:cubicBezTo>
                    <a:cubicBezTo>
                      <a:pt x="139" y="16"/>
                      <a:pt x="139" y="16"/>
                      <a:pt x="133" y="13"/>
                    </a:cubicBezTo>
                    <a:cubicBezTo>
                      <a:pt x="133" y="12"/>
                      <a:pt x="133" y="12"/>
                      <a:pt x="133" y="12"/>
                    </a:cubicBezTo>
                    <a:cubicBezTo>
                      <a:pt x="130" y="11"/>
                      <a:pt x="129" y="9"/>
                      <a:pt x="127" y="8"/>
                    </a:cubicBezTo>
                    <a:cubicBezTo>
                      <a:pt x="127" y="8"/>
                      <a:pt x="128" y="8"/>
                      <a:pt x="128" y="8"/>
                    </a:cubicBezTo>
                    <a:cubicBezTo>
                      <a:pt x="128" y="8"/>
                      <a:pt x="128" y="8"/>
                      <a:pt x="128" y="8"/>
                    </a:cubicBezTo>
                    <a:cubicBezTo>
                      <a:pt x="128" y="8"/>
                      <a:pt x="128" y="8"/>
                      <a:pt x="129" y="8"/>
                    </a:cubicBezTo>
                    <a:cubicBezTo>
                      <a:pt x="131" y="8"/>
                      <a:pt x="132" y="8"/>
                      <a:pt x="132" y="8"/>
                    </a:cubicBezTo>
                    <a:cubicBezTo>
                      <a:pt x="133" y="8"/>
                      <a:pt x="133" y="8"/>
                      <a:pt x="133" y="8"/>
                    </a:cubicBezTo>
                    <a:cubicBezTo>
                      <a:pt x="133" y="7"/>
                      <a:pt x="133" y="7"/>
                      <a:pt x="133" y="7"/>
                    </a:cubicBezTo>
                    <a:cubicBezTo>
                      <a:pt x="134" y="7"/>
                      <a:pt x="134" y="7"/>
                      <a:pt x="135" y="8"/>
                    </a:cubicBezTo>
                    <a:cubicBezTo>
                      <a:pt x="135" y="8"/>
                      <a:pt x="135" y="8"/>
                      <a:pt x="135" y="8"/>
                    </a:cubicBezTo>
                    <a:cubicBezTo>
                      <a:pt x="134" y="7"/>
                      <a:pt x="132" y="6"/>
                      <a:pt x="132" y="6"/>
                    </a:cubicBezTo>
                    <a:cubicBezTo>
                      <a:pt x="133" y="5"/>
                      <a:pt x="133" y="5"/>
                      <a:pt x="133" y="5"/>
                    </a:cubicBezTo>
                    <a:cubicBezTo>
                      <a:pt x="133" y="5"/>
                      <a:pt x="133" y="5"/>
                      <a:pt x="133" y="5"/>
                    </a:cubicBezTo>
                    <a:cubicBezTo>
                      <a:pt x="133" y="6"/>
                      <a:pt x="134" y="6"/>
                      <a:pt x="135" y="6"/>
                    </a:cubicBezTo>
                    <a:cubicBezTo>
                      <a:pt x="124" y="2"/>
                      <a:pt x="112" y="0"/>
                      <a:pt x="101"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4" name="Freeform 32"/>
              <p:cNvSpPr>
                <a:spLocks/>
              </p:cNvSpPr>
              <p:nvPr/>
            </p:nvSpPr>
            <p:spPr bwMode="auto">
              <a:xfrm>
                <a:off x="4730277" y="1144220"/>
                <a:ext cx="3937" cy="9449"/>
              </a:xfrm>
              <a:custGeom>
                <a:avLst/>
                <a:gdLst>
                  <a:gd name="T0" fmla="*/ 2 w 2"/>
                  <a:gd name="T1" fmla="*/ 0 h 5"/>
                  <a:gd name="T2" fmla="*/ 2 w 2"/>
                  <a:gd name="T3" fmla="*/ 1 h 5"/>
                  <a:gd name="T4" fmla="*/ 0 w 2"/>
                  <a:gd name="T5" fmla="*/ 2 h 5"/>
                  <a:gd name="T6" fmla="*/ 1 w 2"/>
                  <a:gd name="T7" fmla="*/ 5 h 5"/>
                  <a:gd name="T8" fmla="*/ 2 w 2"/>
                  <a:gd name="T9" fmla="*/ 1 h 5"/>
                  <a:gd name="T10" fmla="*/ 2 w 2"/>
                  <a:gd name="T11" fmla="*/ 0 h 5"/>
                </a:gdLst>
                <a:ahLst/>
                <a:cxnLst>
                  <a:cxn ang="0">
                    <a:pos x="T0" y="T1"/>
                  </a:cxn>
                  <a:cxn ang="0">
                    <a:pos x="T2" y="T3"/>
                  </a:cxn>
                  <a:cxn ang="0">
                    <a:pos x="T4" y="T5"/>
                  </a:cxn>
                  <a:cxn ang="0">
                    <a:pos x="T6" y="T7"/>
                  </a:cxn>
                  <a:cxn ang="0">
                    <a:pos x="T8" y="T9"/>
                  </a:cxn>
                  <a:cxn ang="0">
                    <a:pos x="T10" y="T11"/>
                  </a:cxn>
                </a:cxnLst>
                <a:rect l="0" t="0" r="r" b="b"/>
                <a:pathLst>
                  <a:path w="2" h="5">
                    <a:moveTo>
                      <a:pt x="2" y="0"/>
                    </a:moveTo>
                    <a:cubicBezTo>
                      <a:pt x="2" y="0"/>
                      <a:pt x="2" y="0"/>
                      <a:pt x="2" y="1"/>
                    </a:cubicBezTo>
                    <a:cubicBezTo>
                      <a:pt x="1" y="1"/>
                      <a:pt x="0" y="2"/>
                      <a:pt x="0" y="2"/>
                    </a:cubicBezTo>
                    <a:cubicBezTo>
                      <a:pt x="0" y="2"/>
                      <a:pt x="0" y="5"/>
                      <a:pt x="1" y="5"/>
                    </a:cubicBezTo>
                    <a:cubicBezTo>
                      <a:pt x="2" y="5"/>
                      <a:pt x="2" y="4"/>
                      <a:pt x="2" y="1"/>
                    </a:cubicBezTo>
                    <a:cubicBezTo>
                      <a:pt x="2" y="1"/>
                      <a:pt x="2" y="0"/>
                      <a:pt x="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5" name="Rectangle 33"/>
              <p:cNvSpPr>
                <a:spLocks noChangeArrowheads="1"/>
              </p:cNvSpPr>
              <p:nvPr/>
            </p:nvSpPr>
            <p:spPr bwMode="auto">
              <a:xfrm>
                <a:off x="4538140" y="959957"/>
                <a:ext cx="787" cy="1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6" name="Rectangle 34"/>
              <p:cNvSpPr>
                <a:spLocks noChangeArrowheads="1"/>
              </p:cNvSpPr>
              <p:nvPr/>
            </p:nvSpPr>
            <p:spPr bwMode="auto">
              <a:xfrm>
                <a:off x="4538140" y="959957"/>
                <a:ext cx="787" cy="15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7" name="Freeform 35"/>
              <p:cNvSpPr>
                <a:spLocks/>
              </p:cNvSpPr>
              <p:nvPr/>
            </p:nvSpPr>
            <p:spPr bwMode="auto">
              <a:xfrm>
                <a:off x="4523179" y="961532"/>
                <a:ext cx="3937" cy="2362"/>
              </a:xfrm>
              <a:custGeom>
                <a:avLst/>
                <a:gdLst>
                  <a:gd name="T0" fmla="*/ 2 w 2"/>
                  <a:gd name="T1" fmla="*/ 0 h 1"/>
                  <a:gd name="T2" fmla="*/ 0 w 2"/>
                  <a:gd name="T3" fmla="*/ 1 h 1"/>
                  <a:gd name="T4" fmla="*/ 2 w 2"/>
                  <a:gd name="T5" fmla="*/ 0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2" y="0"/>
                      <a:pt x="1" y="0"/>
                      <a:pt x="0" y="1"/>
                    </a:cubicBezTo>
                    <a:cubicBezTo>
                      <a:pt x="2" y="1"/>
                      <a:pt x="2" y="1"/>
                      <a:pt x="2" y="0"/>
                    </a:cubicBezTo>
                    <a:cubicBezTo>
                      <a:pt x="2" y="0"/>
                      <a:pt x="2" y="0"/>
                      <a:pt x="2" y="0"/>
                    </a:cubicBezTo>
                    <a:cubicBezTo>
                      <a:pt x="2" y="0"/>
                      <a:pt x="2" y="0"/>
                      <a:pt x="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8" name="Freeform 36"/>
              <p:cNvSpPr>
                <a:spLocks/>
              </p:cNvSpPr>
              <p:nvPr/>
            </p:nvSpPr>
            <p:spPr bwMode="auto">
              <a:xfrm>
                <a:off x="4538140" y="959957"/>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79" name="Freeform 37"/>
              <p:cNvSpPr>
                <a:spLocks/>
              </p:cNvSpPr>
              <p:nvPr/>
            </p:nvSpPr>
            <p:spPr bwMode="auto">
              <a:xfrm>
                <a:off x="4538140" y="959957"/>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80" name="Freeform 38"/>
              <p:cNvSpPr>
                <a:spLocks/>
              </p:cNvSpPr>
              <p:nvPr/>
            </p:nvSpPr>
            <p:spPr bwMode="auto">
              <a:xfrm>
                <a:off x="4538140" y="96153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81" name="Freeform 39"/>
              <p:cNvSpPr>
                <a:spLocks/>
              </p:cNvSpPr>
              <p:nvPr/>
            </p:nvSpPr>
            <p:spPr bwMode="auto">
              <a:xfrm>
                <a:off x="4538140" y="961532"/>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82" name="Freeform 40"/>
              <p:cNvSpPr>
                <a:spLocks/>
              </p:cNvSpPr>
              <p:nvPr/>
            </p:nvSpPr>
            <p:spPr bwMode="auto">
              <a:xfrm>
                <a:off x="4516092" y="969406"/>
                <a:ext cx="3937" cy="1575"/>
              </a:xfrm>
              <a:custGeom>
                <a:avLst/>
                <a:gdLst>
                  <a:gd name="T0" fmla="*/ 2 w 2"/>
                  <a:gd name="T1" fmla="*/ 0 h 1"/>
                  <a:gd name="T2" fmla="*/ 0 w 2"/>
                  <a:gd name="T3" fmla="*/ 1 h 1"/>
                  <a:gd name="T4" fmla="*/ 0 w 2"/>
                  <a:gd name="T5" fmla="*/ 1 h 1"/>
                  <a:gd name="T6" fmla="*/ 0 w 2"/>
                  <a:gd name="T7" fmla="*/ 1 h 1"/>
                  <a:gd name="T8" fmla="*/ 1 w 2"/>
                  <a:gd name="T9" fmla="*/ 1 h 1"/>
                  <a:gd name="T10" fmla="*/ 1 w 2"/>
                  <a:gd name="T11" fmla="*/ 1 h 1"/>
                  <a:gd name="T12" fmla="*/ 2 w 2"/>
                  <a:gd name="T13" fmla="*/ 1 h 1"/>
                  <a:gd name="T14" fmla="*/ 2 w 2"/>
                  <a:gd name="T15" fmla="*/ 1 h 1"/>
                  <a:gd name="T16" fmla="*/ 2 w 2"/>
                  <a:gd name="T17" fmla="*/ 1 h 1"/>
                  <a:gd name="T18" fmla="*/ 2 w 2"/>
                  <a:gd name="T19" fmla="*/ 1 h 1"/>
                  <a:gd name="T20" fmla="*/ 2 w 2"/>
                  <a:gd name="T21" fmla="*/ 0 h 1"/>
                  <a:gd name="T22" fmla="*/ 2 w 2"/>
                  <a:gd name="T2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1">
                    <a:moveTo>
                      <a:pt x="2" y="0"/>
                    </a:moveTo>
                    <a:cubicBezTo>
                      <a:pt x="2" y="0"/>
                      <a:pt x="0" y="0"/>
                      <a:pt x="0" y="1"/>
                    </a:cubicBezTo>
                    <a:cubicBezTo>
                      <a:pt x="0" y="1"/>
                      <a:pt x="0" y="1"/>
                      <a:pt x="0" y="1"/>
                    </a:cubicBezTo>
                    <a:cubicBezTo>
                      <a:pt x="0" y="1"/>
                      <a:pt x="0" y="1"/>
                      <a:pt x="0" y="1"/>
                    </a:cubicBezTo>
                    <a:cubicBezTo>
                      <a:pt x="0" y="1"/>
                      <a:pt x="0" y="1"/>
                      <a:pt x="1" y="1"/>
                    </a:cubicBezTo>
                    <a:cubicBezTo>
                      <a:pt x="1" y="1"/>
                      <a:pt x="1" y="1"/>
                      <a:pt x="1" y="1"/>
                    </a:cubicBezTo>
                    <a:cubicBezTo>
                      <a:pt x="1" y="1"/>
                      <a:pt x="1" y="1"/>
                      <a:pt x="2" y="1"/>
                    </a:cubicBezTo>
                    <a:cubicBezTo>
                      <a:pt x="2" y="1"/>
                      <a:pt x="2" y="1"/>
                      <a:pt x="2" y="1"/>
                    </a:cubicBezTo>
                    <a:cubicBezTo>
                      <a:pt x="2" y="1"/>
                      <a:pt x="2" y="1"/>
                      <a:pt x="2" y="1"/>
                    </a:cubicBezTo>
                    <a:cubicBezTo>
                      <a:pt x="2" y="1"/>
                      <a:pt x="2" y="1"/>
                      <a:pt x="2" y="1"/>
                    </a:cubicBezTo>
                    <a:cubicBezTo>
                      <a:pt x="2" y="0"/>
                      <a:pt x="2" y="0"/>
                      <a:pt x="2" y="0"/>
                    </a:cubicBezTo>
                    <a:cubicBezTo>
                      <a:pt x="2" y="0"/>
                      <a:pt x="2" y="0"/>
                      <a:pt x="2"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83" name="Freeform 41"/>
              <p:cNvSpPr>
                <a:spLocks/>
              </p:cNvSpPr>
              <p:nvPr/>
            </p:nvSpPr>
            <p:spPr bwMode="auto">
              <a:xfrm>
                <a:off x="4681456" y="1000904"/>
                <a:ext cx="20474" cy="20474"/>
              </a:xfrm>
              <a:custGeom>
                <a:avLst/>
                <a:gdLst>
                  <a:gd name="T0" fmla="*/ 3 w 11"/>
                  <a:gd name="T1" fmla="*/ 0 h 11"/>
                  <a:gd name="T2" fmla="*/ 2 w 11"/>
                  <a:gd name="T3" fmla="*/ 1 h 11"/>
                  <a:gd name="T4" fmla="*/ 3 w 11"/>
                  <a:gd name="T5" fmla="*/ 2 h 11"/>
                  <a:gd name="T6" fmla="*/ 3 w 11"/>
                  <a:gd name="T7" fmla="*/ 3 h 11"/>
                  <a:gd name="T8" fmla="*/ 3 w 11"/>
                  <a:gd name="T9" fmla="*/ 3 h 11"/>
                  <a:gd name="T10" fmla="*/ 2 w 11"/>
                  <a:gd name="T11" fmla="*/ 3 h 11"/>
                  <a:gd name="T12" fmla="*/ 0 w 11"/>
                  <a:gd name="T13" fmla="*/ 2 h 11"/>
                  <a:gd name="T14" fmla="*/ 0 w 11"/>
                  <a:gd name="T15" fmla="*/ 2 h 11"/>
                  <a:gd name="T16" fmla="*/ 0 w 11"/>
                  <a:gd name="T17" fmla="*/ 4 h 11"/>
                  <a:gd name="T18" fmla="*/ 0 w 11"/>
                  <a:gd name="T19" fmla="*/ 5 h 11"/>
                  <a:gd name="T20" fmla="*/ 1 w 11"/>
                  <a:gd name="T21" fmla="*/ 7 h 11"/>
                  <a:gd name="T22" fmla="*/ 2 w 11"/>
                  <a:gd name="T23" fmla="*/ 9 h 11"/>
                  <a:gd name="T24" fmla="*/ 3 w 11"/>
                  <a:gd name="T25" fmla="*/ 9 h 11"/>
                  <a:gd name="T26" fmla="*/ 3 w 11"/>
                  <a:gd name="T27" fmla="*/ 10 h 11"/>
                  <a:gd name="T28" fmla="*/ 3 w 11"/>
                  <a:gd name="T29" fmla="*/ 11 h 11"/>
                  <a:gd name="T30" fmla="*/ 3 w 11"/>
                  <a:gd name="T31" fmla="*/ 11 h 11"/>
                  <a:gd name="T32" fmla="*/ 3 w 11"/>
                  <a:gd name="T33" fmla="*/ 11 h 11"/>
                  <a:gd name="T34" fmla="*/ 3 w 11"/>
                  <a:gd name="T35" fmla="*/ 11 h 11"/>
                  <a:gd name="T36" fmla="*/ 3 w 11"/>
                  <a:gd name="T37" fmla="*/ 11 h 11"/>
                  <a:gd name="T38" fmla="*/ 3 w 11"/>
                  <a:gd name="T39" fmla="*/ 11 h 11"/>
                  <a:gd name="T40" fmla="*/ 4 w 11"/>
                  <a:gd name="T41" fmla="*/ 11 h 11"/>
                  <a:gd name="T42" fmla="*/ 4 w 11"/>
                  <a:gd name="T43" fmla="*/ 10 h 11"/>
                  <a:gd name="T44" fmla="*/ 4 w 11"/>
                  <a:gd name="T45" fmla="*/ 10 h 11"/>
                  <a:gd name="T46" fmla="*/ 4 w 11"/>
                  <a:gd name="T47" fmla="*/ 10 h 11"/>
                  <a:gd name="T48" fmla="*/ 5 w 11"/>
                  <a:gd name="T49" fmla="*/ 9 h 11"/>
                  <a:gd name="T50" fmla="*/ 5 w 11"/>
                  <a:gd name="T51" fmla="*/ 8 h 11"/>
                  <a:gd name="T52" fmla="*/ 6 w 11"/>
                  <a:gd name="T53" fmla="*/ 7 h 11"/>
                  <a:gd name="T54" fmla="*/ 6 w 11"/>
                  <a:gd name="T55" fmla="*/ 7 h 11"/>
                  <a:gd name="T56" fmla="*/ 7 w 11"/>
                  <a:gd name="T57" fmla="*/ 7 h 11"/>
                  <a:gd name="T58" fmla="*/ 7 w 11"/>
                  <a:gd name="T59" fmla="*/ 7 h 11"/>
                  <a:gd name="T60" fmla="*/ 8 w 11"/>
                  <a:gd name="T61" fmla="*/ 7 h 11"/>
                  <a:gd name="T62" fmla="*/ 9 w 11"/>
                  <a:gd name="T63" fmla="*/ 8 h 11"/>
                  <a:gd name="T64" fmla="*/ 10 w 11"/>
                  <a:gd name="T65" fmla="*/ 8 h 11"/>
                  <a:gd name="T66" fmla="*/ 10 w 11"/>
                  <a:gd name="T67" fmla="*/ 8 h 11"/>
                  <a:gd name="T68" fmla="*/ 11 w 11"/>
                  <a:gd name="T69" fmla="*/ 6 h 11"/>
                  <a:gd name="T70" fmla="*/ 7 w 11"/>
                  <a:gd name="T71" fmla="*/ 3 h 11"/>
                  <a:gd name="T72" fmla="*/ 5 w 11"/>
                  <a:gd name="T73" fmla="*/ 2 h 11"/>
                  <a:gd name="T74" fmla="*/ 4 w 11"/>
                  <a:gd name="T75" fmla="*/ 2 h 11"/>
                  <a:gd name="T76" fmla="*/ 3 w 11"/>
                  <a:gd name="T77" fmla="*/ 0 h 11"/>
                  <a:gd name="T78" fmla="*/ 3 w 11"/>
                  <a:gd name="T7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11">
                    <a:moveTo>
                      <a:pt x="3" y="0"/>
                    </a:moveTo>
                    <a:cubicBezTo>
                      <a:pt x="2" y="0"/>
                      <a:pt x="2" y="1"/>
                      <a:pt x="2" y="1"/>
                    </a:cubicBezTo>
                    <a:cubicBezTo>
                      <a:pt x="2" y="1"/>
                      <a:pt x="2" y="2"/>
                      <a:pt x="3" y="2"/>
                    </a:cubicBezTo>
                    <a:cubicBezTo>
                      <a:pt x="4" y="3"/>
                      <a:pt x="4" y="3"/>
                      <a:pt x="3" y="3"/>
                    </a:cubicBezTo>
                    <a:cubicBezTo>
                      <a:pt x="3" y="3"/>
                      <a:pt x="3" y="3"/>
                      <a:pt x="3" y="3"/>
                    </a:cubicBezTo>
                    <a:cubicBezTo>
                      <a:pt x="3" y="3"/>
                      <a:pt x="2" y="3"/>
                      <a:pt x="2" y="3"/>
                    </a:cubicBezTo>
                    <a:cubicBezTo>
                      <a:pt x="1" y="2"/>
                      <a:pt x="1" y="2"/>
                      <a:pt x="0" y="2"/>
                    </a:cubicBezTo>
                    <a:cubicBezTo>
                      <a:pt x="0" y="2"/>
                      <a:pt x="0" y="2"/>
                      <a:pt x="0" y="2"/>
                    </a:cubicBezTo>
                    <a:cubicBezTo>
                      <a:pt x="0" y="3"/>
                      <a:pt x="0" y="3"/>
                      <a:pt x="0" y="4"/>
                    </a:cubicBezTo>
                    <a:cubicBezTo>
                      <a:pt x="0" y="5"/>
                      <a:pt x="0" y="5"/>
                      <a:pt x="0" y="5"/>
                    </a:cubicBezTo>
                    <a:cubicBezTo>
                      <a:pt x="1" y="5"/>
                      <a:pt x="1" y="6"/>
                      <a:pt x="1" y="7"/>
                    </a:cubicBezTo>
                    <a:cubicBezTo>
                      <a:pt x="2" y="8"/>
                      <a:pt x="2" y="8"/>
                      <a:pt x="2" y="9"/>
                    </a:cubicBezTo>
                    <a:cubicBezTo>
                      <a:pt x="3" y="9"/>
                      <a:pt x="3" y="9"/>
                      <a:pt x="3" y="9"/>
                    </a:cubicBezTo>
                    <a:cubicBezTo>
                      <a:pt x="3" y="10"/>
                      <a:pt x="3" y="10"/>
                      <a:pt x="3" y="10"/>
                    </a:cubicBezTo>
                    <a:cubicBezTo>
                      <a:pt x="3" y="11"/>
                      <a:pt x="3" y="11"/>
                      <a:pt x="3" y="11"/>
                    </a:cubicBezTo>
                    <a:cubicBezTo>
                      <a:pt x="3" y="11"/>
                      <a:pt x="3" y="11"/>
                      <a:pt x="3" y="11"/>
                    </a:cubicBezTo>
                    <a:cubicBezTo>
                      <a:pt x="3" y="11"/>
                      <a:pt x="3" y="11"/>
                      <a:pt x="3" y="11"/>
                    </a:cubicBezTo>
                    <a:cubicBezTo>
                      <a:pt x="3" y="11"/>
                      <a:pt x="3" y="11"/>
                      <a:pt x="3" y="11"/>
                    </a:cubicBezTo>
                    <a:cubicBezTo>
                      <a:pt x="3" y="11"/>
                      <a:pt x="3" y="11"/>
                      <a:pt x="3" y="11"/>
                    </a:cubicBezTo>
                    <a:cubicBezTo>
                      <a:pt x="3" y="11"/>
                      <a:pt x="3" y="11"/>
                      <a:pt x="3" y="11"/>
                    </a:cubicBezTo>
                    <a:cubicBezTo>
                      <a:pt x="4" y="11"/>
                      <a:pt x="4" y="11"/>
                      <a:pt x="4" y="11"/>
                    </a:cubicBezTo>
                    <a:cubicBezTo>
                      <a:pt x="4" y="10"/>
                      <a:pt x="4" y="10"/>
                      <a:pt x="4" y="10"/>
                    </a:cubicBezTo>
                    <a:cubicBezTo>
                      <a:pt x="4" y="10"/>
                      <a:pt x="4" y="10"/>
                      <a:pt x="4" y="10"/>
                    </a:cubicBezTo>
                    <a:cubicBezTo>
                      <a:pt x="4" y="10"/>
                      <a:pt x="4" y="10"/>
                      <a:pt x="4" y="10"/>
                    </a:cubicBezTo>
                    <a:cubicBezTo>
                      <a:pt x="4" y="9"/>
                      <a:pt x="4" y="9"/>
                      <a:pt x="5" y="9"/>
                    </a:cubicBezTo>
                    <a:cubicBezTo>
                      <a:pt x="5" y="9"/>
                      <a:pt x="5" y="9"/>
                      <a:pt x="5" y="8"/>
                    </a:cubicBezTo>
                    <a:cubicBezTo>
                      <a:pt x="6" y="7"/>
                      <a:pt x="6" y="7"/>
                      <a:pt x="6" y="7"/>
                    </a:cubicBezTo>
                    <a:cubicBezTo>
                      <a:pt x="6" y="7"/>
                      <a:pt x="6" y="7"/>
                      <a:pt x="6" y="7"/>
                    </a:cubicBezTo>
                    <a:cubicBezTo>
                      <a:pt x="7" y="7"/>
                      <a:pt x="7" y="7"/>
                      <a:pt x="7" y="7"/>
                    </a:cubicBezTo>
                    <a:cubicBezTo>
                      <a:pt x="7" y="7"/>
                      <a:pt x="7" y="7"/>
                      <a:pt x="7" y="7"/>
                    </a:cubicBezTo>
                    <a:cubicBezTo>
                      <a:pt x="8" y="7"/>
                      <a:pt x="8" y="7"/>
                      <a:pt x="8" y="7"/>
                    </a:cubicBezTo>
                    <a:cubicBezTo>
                      <a:pt x="9" y="7"/>
                      <a:pt x="9" y="8"/>
                      <a:pt x="9" y="8"/>
                    </a:cubicBezTo>
                    <a:cubicBezTo>
                      <a:pt x="10" y="8"/>
                      <a:pt x="10" y="8"/>
                      <a:pt x="10" y="8"/>
                    </a:cubicBezTo>
                    <a:cubicBezTo>
                      <a:pt x="10" y="8"/>
                      <a:pt x="10" y="8"/>
                      <a:pt x="10" y="8"/>
                    </a:cubicBezTo>
                    <a:cubicBezTo>
                      <a:pt x="10" y="8"/>
                      <a:pt x="11" y="7"/>
                      <a:pt x="11" y="6"/>
                    </a:cubicBezTo>
                    <a:cubicBezTo>
                      <a:pt x="10" y="5"/>
                      <a:pt x="8" y="4"/>
                      <a:pt x="7" y="3"/>
                    </a:cubicBezTo>
                    <a:cubicBezTo>
                      <a:pt x="6" y="3"/>
                      <a:pt x="5" y="3"/>
                      <a:pt x="5" y="2"/>
                    </a:cubicBezTo>
                    <a:cubicBezTo>
                      <a:pt x="5" y="2"/>
                      <a:pt x="5" y="2"/>
                      <a:pt x="4" y="2"/>
                    </a:cubicBezTo>
                    <a:cubicBezTo>
                      <a:pt x="4" y="0"/>
                      <a:pt x="3" y="0"/>
                      <a:pt x="3" y="0"/>
                    </a:cubicBezTo>
                    <a:cubicBezTo>
                      <a:pt x="3" y="0"/>
                      <a:pt x="3" y="0"/>
                      <a:pt x="3"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sp>
            <p:nvSpPr>
              <p:cNvPr id="84" name="Freeform 42"/>
              <p:cNvSpPr>
                <a:spLocks noEditPoints="1"/>
              </p:cNvSpPr>
              <p:nvPr/>
            </p:nvSpPr>
            <p:spPr bwMode="auto">
              <a:xfrm>
                <a:off x="4264896" y="760732"/>
                <a:ext cx="614209" cy="604760"/>
              </a:xfrm>
              <a:custGeom>
                <a:avLst/>
                <a:gdLst>
                  <a:gd name="T0" fmla="*/ 2 w 330"/>
                  <a:gd name="T1" fmla="*/ 206 h 325"/>
                  <a:gd name="T2" fmla="*/ 0 w 330"/>
                  <a:gd name="T3" fmla="*/ 270 h 325"/>
                  <a:gd name="T4" fmla="*/ 14 w 330"/>
                  <a:gd name="T5" fmla="*/ 258 h 325"/>
                  <a:gd name="T6" fmla="*/ 46 w 330"/>
                  <a:gd name="T7" fmla="*/ 281 h 325"/>
                  <a:gd name="T8" fmla="*/ 135 w 330"/>
                  <a:gd name="T9" fmla="*/ 310 h 325"/>
                  <a:gd name="T10" fmla="*/ 142 w 330"/>
                  <a:gd name="T11" fmla="*/ 310 h 325"/>
                  <a:gd name="T12" fmla="*/ 167 w 330"/>
                  <a:gd name="T13" fmla="*/ 306 h 325"/>
                  <a:gd name="T14" fmla="*/ 123 w 330"/>
                  <a:gd name="T15" fmla="*/ 295 h 325"/>
                  <a:gd name="T16" fmla="*/ 51 w 330"/>
                  <a:gd name="T17" fmla="*/ 224 h 325"/>
                  <a:gd name="T18" fmla="*/ 64 w 330"/>
                  <a:gd name="T19" fmla="*/ 213 h 325"/>
                  <a:gd name="T20" fmla="*/ 2 w 330"/>
                  <a:gd name="T21" fmla="*/ 206 h 325"/>
                  <a:gd name="T22" fmla="*/ 275 w 330"/>
                  <a:gd name="T23" fmla="*/ 132 h 325"/>
                  <a:gd name="T24" fmla="*/ 288 w 330"/>
                  <a:gd name="T25" fmla="*/ 176 h 325"/>
                  <a:gd name="T26" fmla="*/ 264 w 330"/>
                  <a:gd name="T27" fmla="*/ 274 h 325"/>
                  <a:gd name="T28" fmla="*/ 248 w 330"/>
                  <a:gd name="T29" fmla="*/ 268 h 325"/>
                  <a:gd name="T30" fmla="*/ 274 w 330"/>
                  <a:gd name="T31" fmla="*/ 325 h 325"/>
                  <a:gd name="T32" fmla="*/ 330 w 330"/>
                  <a:gd name="T33" fmla="*/ 294 h 325"/>
                  <a:gd name="T34" fmla="*/ 312 w 330"/>
                  <a:gd name="T35" fmla="*/ 289 h 325"/>
                  <a:gd name="T36" fmla="*/ 316 w 330"/>
                  <a:gd name="T37" fmla="*/ 249 h 325"/>
                  <a:gd name="T38" fmla="*/ 295 w 330"/>
                  <a:gd name="T39" fmla="*/ 157 h 325"/>
                  <a:gd name="T40" fmla="*/ 275 w 330"/>
                  <a:gd name="T41" fmla="*/ 132 h 325"/>
                  <a:gd name="T42" fmla="*/ 189 w 330"/>
                  <a:gd name="T43" fmla="*/ 0 h 325"/>
                  <a:gd name="T44" fmla="*/ 193 w 330"/>
                  <a:gd name="T45" fmla="*/ 17 h 325"/>
                  <a:gd name="T46" fmla="*/ 156 w 330"/>
                  <a:gd name="T47" fmla="*/ 33 h 325"/>
                  <a:gd name="T48" fmla="*/ 85 w 330"/>
                  <a:gd name="T49" fmla="*/ 95 h 325"/>
                  <a:gd name="T50" fmla="*/ 72 w 330"/>
                  <a:gd name="T51" fmla="*/ 124 h 325"/>
                  <a:gd name="T52" fmla="*/ 104 w 330"/>
                  <a:gd name="T53" fmla="*/ 92 h 325"/>
                  <a:gd name="T54" fmla="*/ 191 w 330"/>
                  <a:gd name="T55" fmla="*/ 66 h 325"/>
                  <a:gd name="T56" fmla="*/ 203 w 330"/>
                  <a:gd name="T57" fmla="*/ 67 h 325"/>
                  <a:gd name="T58" fmla="*/ 205 w 330"/>
                  <a:gd name="T59" fmla="*/ 84 h 325"/>
                  <a:gd name="T60" fmla="*/ 243 w 330"/>
                  <a:gd name="T61" fmla="*/ 34 h 325"/>
                  <a:gd name="T62" fmla="*/ 189 w 330"/>
                  <a:gd name="T63"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0" h="325">
                    <a:moveTo>
                      <a:pt x="2" y="206"/>
                    </a:moveTo>
                    <a:cubicBezTo>
                      <a:pt x="0" y="270"/>
                      <a:pt x="0" y="270"/>
                      <a:pt x="0" y="270"/>
                    </a:cubicBezTo>
                    <a:cubicBezTo>
                      <a:pt x="14" y="258"/>
                      <a:pt x="14" y="258"/>
                      <a:pt x="14" y="258"/>
                    </a:cubicBezTo>
                    <a:cubicBezTo>
                      <a:pt x="14" y="258"/>
                      <a:pt x="17" y="263"/>
                      <a:pt x="46" y="281"/>
                    </a:cubicBezTo>
                    <a:cubicBezTo>
                      <a:pt x="83" y="305"/>
                      <a:pt x="119" y="310"/>
                      <a:pt x="135" y="310"/>
                    </a:cubicBezTo>
                    <a:cubicBezTo>
                      <a:pt x="138" y="310"/>
                      <a:pt x="140" y="310"/>
                      <a:pt x="142" y="310"/>
                    </a:cubicBezTo>
                    <a:cubicBezTo>
                      <a:pt x="160" y="310"/>
                      <a:pt x="167" y="306"/>
                      <a:pt x="167" y="306"/>
                    </a:cubicBezTo>
                    <a:cubicBezTo>
                      <a:pt x="167" y="306"/>
                      <a:pt x="142" y="304"/>
                      <a:pt x="123" y="295"/>
                    </a:cubicBezTo>
                    <a:cubicBezTo>
                      <a:pt x="68" y="267"/>
                      <a:pt x="51" y="224"/>
                      <a:pt x="51" y="224"/>
                    </a:cubicBezTo>
                    <a:cubicBezTo>
                      <a:pt x="64" y="213"/>
                      <a:pt x="64" y="213"/>
                      <a:pt x="64" y="213"/>
                    </a:cubicBezTo>
                    <a:cubicBezTo>
                      <a:pt x="2" y="206"/>
                      <a:pt x="2" y="206"/>
                      <a:pt x="2" y="206"/>
                    </a:cubicBezTo>
                    <a:moveTo>
                      <a:pt x="275" y="132"/>
                    </a:moveTo>
                    <a:cubicBezTo>
                      <a:pt x="275" y="132"/>
                      <a:pt x="286" y="155"/>
                      <a:pt x="288" y="176"/>
                    </a:cubicBezTo>
                    <a:cubicBezTo>
                      <a:pt x="292" y="237"/>
                      <a:pt x="264" y="274"/>
                      <a:pt x="264" y="274"/>
                    </a:cubicBezTo>
                    <a:cubicBezTo>
                      <a:pt x="248" y="268"/>
                      <a:pt x="248" y="268"/>
                      <a:pt x="248" y="268"/>
                    </a:cubicBezTo>
                    <a:cubicBezTo>
                      <a:pt x="274" y="325"/>
                      <a:pt x="274" y="325"/>
                      <a:pt x="274" y="325"/>
                    </a:cubicBezTo>
                    <a:cubicBezTo>
                      <a:pt x="330" y="294"/>
                      <a:pt x="330" y="294"/>
                      <a:pt x="330" y="294"/>
                    </a:cubicBezTo>
                    <a:cubicBezTo>
                      <a:pt x="312" y="289"/>
                      <a:pt x="312" y="289"/>
                      <a:pt x="312" y="289"/>
                    </a:cubicBezTo>
                    <a:cubicBezTo>
                      <a:pt x="312" y="289"/>
                      <a:pt x="315" y="283"/>
                      <a:pt x="316" y="249"/>
                    </a:cubicBezTo>
                    <a:cubicBezTo>
                      <a:pt x="317" y="205"/>
                      <a:pt x="303" y="172"/>
                      <a:pt x="295" y="157"/>
                    </a:cubicBezTo>
                    <a:cubicBezTo>
                      <a:pt x="284" y="138"/>
                      <a:pt x="275" y="132"/>
                      <a:pt x="275" y="132"/>
                    </a:cubicBezTo>
                    <a:moveTo>
                      <a:pt x="189" y="0"/>
                    </a:moveTo>
                    <a:cubicBezTo>
                      <a:pt x="193" y="17"/>
                      <a:pt x="193" y="17"/>
                      <a:pt x="193" y="17"/>
                    </a:cubicBezTo>
                    <a:cubicBezTo>
                      <a:pt x="193" y="17"/>
                      <a:pt x="186" y="17"/>
                      <a:pt x="156" y="33"/>
                    </a:cubicBezTo>
                    <a:cubicBezTo>
                      <a:pt x="116" y="53"/>
                      <a:pt x="94" y="81"/>
                      <a:pt x="85" y="95"/>
                    </a:cubicBezTo>
                    <a:cubicBezTo>
                      <a:pt x="73" y="113"/>
                      <a:pt x="72" y="124"/>
                      <a:pt x="72" y="124"/>
                    </a:cubicBezTo>
                    <a:cubicBezTo>
                      <a:pt x="72" y="124"/>
                      <a:pt x="87" y="104"/>
                      <a:pt x="104" y="92"/>
                    </a:cubicBezTo>
                    <a:cubicBezTo>
                      <a:pt x="141" y="69"/>
                      <a:pt x="174" y="66"/>
                      <a:pt x="191" y="66"/>
                    </a:cubicBezTo>
                    <a:cubicBezTo>
                      <a:pt x="198" y="66"/>
                      <a:pt x="203" y="67"/>
                      <a:pt x="203" y="67"/>
                    </a:cubicBezTo>
                    <a:cubicBezTo>
                      <a:pt x="205" y="84"/>
                      <a:pt x="205" y="84"/>
                      <a:pt x="205" y="84"/>
                    </a:cubicBezTo>
                    <a:cubicBezTo>
                      <a:pt x="243" y="34"/>
                      <a:pt x="243" y="34"/>
                      <a:pt x="243" y="34"/>
                    </a:cubicBezTo>
                    <a:cubicBezTo>
                      <a:pt x="189" y="0"/>
                      <a:pt x="189" y="0"/>
                      <a:pt x="189"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657" tIns="60829" rIns="121657" bIns="60829" numCol="1" anchor="t" anchorCtr="0" compatLnSpc="1">
                <a:prstTxWarp prst="textNoShape">
                  <a:avLst/>
                </a:prstTxWarp>
              </a:bodyPr>
              <a:lstStyle/>
              <a:p>
                <a:pPr>
                  <a:defRPr/>
                </a:pPr>
                <a:endParaRPr lang="en-US" sz="2397" kern="0" dirty="0">
                  <a:solidFill>
                    <a:prstClr val="black"/>
                  </a:solidFill>
                </a:endParaRPr>
              </a:p>
            </p:txBody>
          </p:sp>
        </p:grpSp>
      </p:grpSp>
      <p:sp>
        <p:nvSpPr>
          <p:cNvPr id="86" name="Rectangle 85"/>
          <p:cNvSpPr/>
          <p:nvPr/>
        </p:nvSpPr>
        <p:spPr>
          <a:xfrm>
            <a:off x="5571439" y="1477580"/>
            <a:ext cx="3324505" cy="646331"/>
          </a:xfrm>
          <a:prstGeom prst="rect">
            <a:avLst/>
          </a:prstGeom>
          <a:noFill/>
        </p:spPr>
        <p:txBody>
          <a:bodyPr wrap="square" lIns="0" tIns="0" rIns="0" bIns="0" rtlCol="0">
            <a:spAutoFit/>
          </a:bodyPr>
          <a:lstStyle/>
          <a:p>
            <a:pPr marL="171450" indent="-171450" defTabSz="457200">
              <a:buFont typeface="Arial" panose="020B0604020202020204" pitchFamily="34" charset="0"/>
              <a:buChar char="•"/>
            </a:pPr>
            <a:r>
              <a:rPr lang="en-US" sz="1050" kern="0" dirty="0">
                <a:solidFill>
                  <a:schemeClr val="tx2"/>
                </a:solidFill>
              </a:rPr>
              <a:t>Enabling Channel &amp; Marketing strategy for WBA</a:t>
            </a:r>
          </a:p>
          <a:p>
            <a:pPr marL="171450" indent="-171450" defTabSz="457200">
              <a:buFont typeface="Arial" panose="020B0604020202020204" pitchFamily="34" charset="0"/>
              <a:buChar char="•"/>
            </a:pPr>
            <a:r>
              <a:rPr lang="en-US" sz="1050" kern="0" dirty="0">
                <a:solidFill>
                  <a:schemeClr val="tx2"/>
                </a:solidFill>
              </a:rPr>
              <a:t>Enabling best practices across MarTech capabilities</a:t>
            </a:r>
          </a:p>
          <a:p>
            <a:pPr marL="171450" indent="-171450" defTabSz="457200">
              <a:buFont typeface="Arial" panose="020B0604020202020204" pitchFamily="34" charset="0"/>
              <a:buChar char="•"/>
            </a:pPr>
            <a:r>
              <a:rPr lang="en-US" sz="1050" kern="0" dirty="0">
                <a:solidFill>
                  <a:schemeClr val="tx2"/>
                </a:solidFill>
              </a:rPr>
              <a:t>Metrics &amp; KPIs driven Delivery</a:t>
            </a:r>
          </a:p>
          <a:p>
            <a:pPr marL="171450" indent="-171450" defTabSz="457200">
              <a:buFont typeface="Arial" panose="020B0604020202020204" pitchFamily="34" charset="0"/>
              <a:buChar char="•"/>
            </a:pPr>
            <a:endParaRPr lang="en-US" sz="1050" kern="0" dirty="0">
              <a:solidFill>
                <a:schemeClr val="tx2"/>
              </a:solidFill>
            </a:endParaRPr>
          </a:p>
        </p:txBody>
      </p:sp>
      <p:sp>
        <p:nvSpPr>
          <p:cNvPr id="6" name="Rectangle 5"/>
          <p:cNvSpPr/>
          <p:nvPr/>
        </p:nvSpPr>
        <p:spPr>
          <a:xfrm>
            <a:off x="5495239" y="1177498"/>
            <a:ext cx="2775247" cy="300082"/>
          </a:xfrm>
          <a:prstGeom prst="rect">
            <a:avLst/>
          </a:prstGeom>
        </p:spPr>
        <p:txBody>
          <a:bodyPr wrap="none">
            <a:spAutoFit/>
          </a:bodyPr>
          <a:lstStyle/>
          <a:p>
            <a:r>
              <a:rPr lang="en-US" b="1" dirty="0"/>
              <a:t>CORE DELIVERY EXCELLENCE</a:t>
            </a:r>
          </a:p>
        </p:txBody>
      </p:sp>
      <p:sp>
        <p:nvSpPr>
          <p:cNvPr id="7" name="Rectangle 6"/>
          <p:cNvSpPr/>
          <p:nvPr/>
        </p:nvSpPr>
        <p:spPr>
          <a:xfrm>
            <a:off x="5495239" y="2271932"/>
            <a:ext cx="4572000" cy="300082"/>
          </a:xfrm>
          <a:prstGeom prst="rect">
            <a:avLst/>
          </a:prstGeom>
        </p:spPr>
        <p:txBody>
          <a:bodyPr>
            <a:spAutoFit/>
          </a:bodyPr>
          <a:lstStyle/>
          <a:p>
            <a:r>
              <a:rPr lang="en-US" b="1" dirty="0"/>
              <a:t>SCALABLE DIGITAL FOUNDATION</a:t>
            </a:r>
          </a:p>
        </p:txBody>
      </p:sp>
      <p:sp>
        <p:nvSpPr>
          <p:cNvPr id="87" name="Rectangle 86"/>
          <p:cNvSpPr/>
          <p:nvPr/>
        </p:nvSpPr>
        <p:spPr>
          <a:xfrm>
            <a:off x="5571439" y="2565887"/>
            <a:ext cx="3256548" cy="969496"/>
          </a:xfrm>
          <a:prstGeom prst="rect">
            <a:avLst/>
          </a:prstGeom>
          <a:noFill/>
        </p:spPr>
        <p:txBody>
          <a:bodyPr wrap="square" lIns="0" tIns="0" rIns="0" bIns="0" rtlCol="0">
            <a:spAutoFit/>
          </a:bodyPr>
          <a:lstStyle/>
          <a:p>
            <a:pPr marL="171450" indent="-171450" defTabSz="457200">
              <a:buFont typeface="Arial" panose="020B0604020202020204" pitchFamily="34" charset="0"/>
              <a:buChar char="•"/>
            </a:pPr>
            <a:r>
              <a:rPr lang="en-US" sz="1050" kern="0" dirty="0">
                <a:solidFill>
                  <a:schemeClr val="tx2"/>
                </a:solidFill>
              </a:rPr>
              <a:t>Global </a:t>
            </a:r>
            <a:r>
              <a:rPr lang="en-US" sz="1050" kern="0" dirty="0" err="1">
                <a:solidFill>
                  <a:schemeClr val="tx2"/>
                </a:solidFill>
              </a:rPr>
              <a:t>MarTech</a:t>
            </a:r>
            <a:r>
              <a:rPr lang="en-US" sz="1050" kern="0" dirty="0">
                <a:solidFill>
                  <a:schemeClr val="tx2"/>
                </a:solidFill>
              </a:rPr>
              <a:t> solution blueprint that is localized for Walgreens &amp; Boots</a:t>
            </a:r>
          </a:p>
          <a:p>
            <a:pPr marL="171450" indent="-171450" defTabSz="457200">
              <a:buFont typeface="Arial" panose="020B0604020202020204" pitchFamily="34" charset="0"/>
              <a:buChar char="•"/>
            </a:pPr>
            <a:r>
              <a:rPr lang="en-US" sz="1050" kern="0" dirty="0">
                <a:solidFill>
                  <a:schemeClr val="tx2"/>
                </a:solidFill>
              </a:rPr>
              <a:t>Enable scalable architecture foundation</a:t>
            </a:r>
          </a:p>
          <a:p>
            <a:pPr marL="171450" indent="-171450">
              <a:buFont typeface="Arial" panose="020B0604020202020204" pitchFamily="34" charset="0"/>
              <a:buChar char="•"/>
            </a:pPr>
            <a:r>
              <a:rPr lang="en-US" sz="1050" kern="0" dirty="0">
                <a:solidFill>
                  <a:schemeClr val="tx2"/>
                </a:solidFill>
              </a:rPr>
              <a:t>Enable foundational decisions for Pharmacy use cases (HIPAA compliance)</a:t>
            </a:r>
          </a:p>
          <a:p>
            <a:pPr marL="171450" indent="-171450" defTabSz="457200">
              <a:buFont typeface="Arial" panose="020B0604020202020204" pitchFamily="34" charset="0"/>
              <a:buChar char="•"/>
            </a:pPr>
            <a:endParaRPr lang="en-US" sz="1050" kern="0" dirty="0">
              <a:solidFill>
                <a:schemeClr val="tx2"/>
              </a:solidFill>
            </a:endParaRPr>
          </a:p>
        </p:txBody>
      </p:sp>
      <p:sp>
        <p:nvSpPr>
          <p:cNvPr id="8" name="Rectangle 7"/>
          <p:cNvSpPr/>
          <p:nvPr/>
        </p:nvSpPr>
        <p:spPr>
          <a:xfrm>
            <a:off x="5495239" y="3464425"/>
            <a:ext cx="1970476" cy="300082"/>
          </a:xfrm>
          <a:prstGeom prst="rect">
            <a:avLst/>
          </a:prstGeom>
        </p:spPr>
        <p:txBody>
          <a:bodyPr wrap="none">
            <a:spAutoFit/>
          </a:bodyPr>
          <a:lstStyle/>
          <a:p>
            <a:r>
              <a:rPr lang="en-US" b="1" dirty="0"/>
              <a:t>DIGITAL INNOVATION</a:t>
            </a:r>
          </a:p>
        </p:txBody>
      </p:sp>
      <p:sp>
        <p:nvSpPr>
          <p:cNvPr id="89" name="Rectangle 88"/>
          <p:cNvSpPr/>
          <p:nvPr/>
        </p:nvSpPr>
        <p:spPr>
          <a:xfrm>
            <a:off x="5571439" y="3755569"/>
            <a:ext cx="3256548" cy="646331"/>
          </a:xfrm>
          <a:prstGeom prst="rect">
            <a:avLst/>
          </a:prstGeom>
          <a:noFill/>
        </p:spPr>
        <p:txBody>
          <a:bodyPr wrap="square" lIns="0" tIns="0" rIns="0" bIns="0" rtlCol="0">
            <a:spAutoFit/>
          </a:bodyPr>
          <a:lstStyle/>
          <a:p>
            <a:pPr marL="171450" indent="-171450" defTabSz="457200">
              <a:buFont typeface="Arial" panose="020B0604020202020204" pitchFamily="34" charset="0"/>
              <a:buChar char="•"/>
            </a:pPr>
            <a:r>
              <a:rPr lang="en-US" sz="1050" kern="0" dirty="0">
                <a:solidFill>
                  <a:schemeClr val="tx2"/>
                </a:solidFill>
              </a:rPr>
              <a:t>Enable templatization for efficiency</a:t>
            </a:r>
          </a:p>
          <a:p>
            <a:pPr marL="171450" indent="-171450" defTabSz="457200">
              <a:buFont typeface="Arial" panose="020B0604020202020204" pitchFamily="34" charset="0"/>
              <a:buChar char="•"/>
            </a:pPr>
            <a:r>
              <a:rPr lang="en-US" sz="1050" kern="0" dirty="0">
                <a:solidFill>
                  <a:schemeClr val="tx2"/>
                </a:solidFill>
              </a:rPr>
              <a:t>Rich set of Adobe Experience Cloud accelerators</a:t>
            </a:r>
          </a:p>
          <a:p>
            <a:pPr marL="171450" indent="-171450" defTabSz="457200">
              <a:buFont typeface="Arial" panose="020B0604020202020204" pitchFamily="34" charset="0"/>
              <a:buChar char="•"/>
            </a:pPr>
            <a:r>
              <a:rPr lang="en-US" sz="1050" kern="0" dirty="0">
                <a:solidFill>
                  <a:schemeClr val="tx2"/>
                </a:solidFill>
              </a:rPr>
              <a:t>Business value management</a:t>
            </a:r>
          </a:p>
          <a:p>
            <a:pPr defTabSz="457200"/>
            <a:endParaRPr lang="en-US" sz="1050" kern="0" dirty="0">
              <a:solidFill>
                <a:srgbClr val="FF0000"/>
              </a:solidFill>
            </a:endParaRPr>
          </a:p>
        </p:txBody>
      </p:sp>
      <p:cxnSp>
        <p:nvCxnSpPr>
          <p:cNvPr id="90" name="Straight Connector 89">
            <a:extLst>
              <a:ext uri="{FF2B5EF4-FFF2-40B4-BE49-F238E27FC236}">
                <a16:creationId xmlns:a16="http://schemas.microsoft.com/office/drawing/2014/main" id="{429B65D8-040C-054F-8A56-6F3133B94D07}"/>
              </a:ext>
            </a:extLst>
          </p:cNvPr>
          <p:cNvCxnSpPr/>
          <p:nvPr/>
        </p:nvCxnSpPr>
        <p:spPr>
          <a:xfrm>
            <a:off x="439681" y="4056024"/>
            <a:ext cx="73152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09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414;p60"/>
          <p:cNvSpPr txBox="1"/>
          <p:nvPr/>
        </p:nvSpPr>
        <p:spPr>
          <a:xfrm>
            <a:off x="668833" y="1322877"/>
            <a:ext cx="3333092" cy="400079"/>
          </a:xfrm>
          <a:prstGeom prst="rect">
            <a:avLst/>
          </a:prstGeom>
          <a:solidFill>
            <a:srgbClr val="00B050"/>
          </a:solidFill>
          <a:ln>
            <a:solidFill>
              <a:srgbClr val="00B050"/>
            </a:solidFill>
          </a:ln>
        </p:spPr>
        <p:txBody>
          <a:bodyPr spcFirstLastPara="1" wrap="square" lIns="91425" tIns="91425" rIns="91425" bIns="91425" anchor="t" anchorCtr="0">
            <a:spAutoFit/>
          </a:bodyPr>
          <a:lstStyle/>
          <a:p>
            <a:pPr lvl="0" algn="ctr"/>
            <a:r>
              <a:rPr lang="en-US" sz="1400" spc="150" dirty="0">
                <a:solidFill>
                  <a:schemeClr val="bg1"/>
                </a:solidFill>
                <a:latin typeface="+mj-lt"/>
                <a:ea typeface="Avenir Next" charset="0"/>
                <a:cs typeface="Arial" panose="020B0604020202020204" pitchFamily="34" charset="0"/>
              </a:rPr>
              <a:t>OUR GOAL</a:t>
            </a:r>
          </a:p>
        </p:txBody>
      </p:sp>
      <p:sp>
        <p:nvSpPr>
          <p:cNvPr id="2" name="Rectangle 1"/>
          <p:cNvSpPr/>
          <p:nvPr/>
        </p:nvSpPr>
        <p:spPr>
          <a:xfrm>
            <a:off x="668833" y="2161385"/>
            <a:ext cx="6823348" cy="1200329"/>
          </a:xfrm>
          <a:prstGeom prst="rect">
            <a:avLst/>
          </a:prstGeom>
        </p:spPr>
        <p:txBody>
          <a:bodyPr wrap="square">
            <a:spAutoFit/>
          </a:bodyPr>
          <a:lstStyle/>
          <a:p>
            <a:r>
              <a:rPr lang="en-US" sz="1800" b="1" dirty="0"/>
              <a:t>Partner with WBA to </a:t>
            </a:r>
            <a:r>
              <a:rPr lang="en-US" sz="1800" b="1" dirty="0">
                <a:solidFill>
                  <a:srgbClr val="0033A0"/>
                </a:solidFill>
              </a:rPr>
              <a:t>establish the capabilities </a:t>
            </a:r>
            <a:r>
              <a:rPr lang="en-US" sz="1800" b="1" dirty="0"/>
              <a:t>required to create a </a:t>
            </a:r>
            <a:r>
              <a:rPr lang="en-US" sz="1800" b="1" dirty="0">
                <a:solidFill>
                  <a:srgbClr val="0033A0"/>
                </a:solidFill>
              </a:rPr>
              <a:t>best-in-class omnichannel CX </a:t>
            </a:r>
            <a:r>
              <a:rPr lang="en-US" sz="1800" b="1" dirty="0"/>
              <a:t>by leveraging our </a:t>
            </a:r>
            <a:r>
              <a:rPr lang="en-US" sz="1800" b="1" dirty="0">
                <a:solidFill>
                  <a:srgbClr val="00B050"/>
                </a:solidFill>
              </a:rPr>
              <a:t>knowledge of WBA’s existing business </a:t>
            </a:r>
            <a:r>
              <a:rPr lang="en-US" sz="1800" b="1" dirty="0"/>
              <a:t>and </a:t>
            </a:r>
            <a:r>
              <a:rPr lang="en-US" sz="1800" b="1" dirty="0">
                <a:solidFill>
                  <a:srgbClr val="00B050"/>
                </a:solidFill>
              </a:rPr>
              <a:t>expertise in digital marketing &amp; technology.</a:t>
            </a:r>
            <a:endParaRPr lang="en-US" sz="1013" b="1" dirty="0">
              <a:solidFill>
                <a:srgbClr val="00B050"/>
              </a:solidFill>
            </a:endParaRPr>
          </a:p>
        </p:txBody>
      </p:sp>
      <p:sp>
        <p:nvSpPr>
          <p:cNvPr id="3" name="Footer Placeholder 2">
            <a:extLst>
              <a:ext uri="{FF2B5EF4-FFF2-40B4-BE49-F238E27FC236}">
                <a16:creationId xmlns:a16="http://schemas.microsoft.com/office/drawing/2014/main" id="{0F43D5BA-69DC-7344-A9A6-23DC231B83C8}"/>
              </a:ext>
            </a:extLst>
          </p:cNvPr>
          <p:cNvSpPr>
            <a:spLocks noGrp="1"/>
          </p:cNvSpPr>
          <p:nvPr>
            <p:ph type="ftr" sz="quarter" idx="10"/>
          </p:nvPr>
        </p:nvSpPr>
        <p:spPr/>
        <p:txBody>
          <a:bodyPr/>
          <a:lstStyle/>
          <a:p>
            <a:r>
              <a:rPr lang="en-US"/>
              <a:t>© 2020</a:t>
            </a:r>
          </a:p>
        </p:txBody>
      </p:sp>
      <p:sp>
        <p:nvSpPr>
          <p:cNvPr id="6" name="Slide Number Placeholder 5">
            <a:extLst>
              <a:ext uri="{FF2B5EF4-FFF2-40B4-BE49-F238E27FC236}">
                <a16:creationId xmlns:a16="http://schemas.microsoft.com/office/drawing/2014/main" id="{776741C2-F88A-014B-9631-35708FF3064E}"/>
              </a:ext>
            </a:extLst>
          </p:cNvPr>
          <p:cNvSpPr>
            <a:spLocks noGrp="1"/>
          </p:cNvSpPr>
          <p:nvPr>
            <p:ph type="sldNum" sz="quarter" idx="11"/>
          </p:nvPr>
        </p:nvSpPr>
        <p:spPr/>
        <p:txBody>
          <a:bodyPr/>
          <a:lstStyle/>
          <a:p>
            <a:fld id="{CDEE2954-54E9-4846-B9AA-9D6731F553AF}" type="slidenum">
              <a:rPr lang="en-US" smtClean="0"/>
              <a:pPr/>
              <a:t>7</a:t>
            </a:fld>
            <a:endParaRPr lang="en-US" dirty="0"/>
          </a:p>
        </p:txBody>
      </p:sp>
    </p:spTree>
    <p:extLst>
      <p:ext uri="{BB962C8B-B14F-4D97-AF65-F5344CB8AC3E}">
        <p14:creationId xmlns:p14="http://schemas.microsoft.com/office/powerpoint/2010/main" val="393886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0" y="303978"/>
            <a:ext cx="5283953" cy="646331"/>
          </a:xfrm>
        </p:spPr>
        <p:txBody>
          <a:bodyPr/>
          <a:lstStyle/>
          <a:p>
            <a:r>
              <a:rPr lang="en-US" dirty="0"/>
              <a:t>Applying a Playbook approach to enable global consistency with Brand flexibility</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70</a:t>
            </a:fld>
            <a:endParaRPr lang="en-US" dirty="0"/>
          </a:p>
        </p:txBody>
      </p:sp>
      <p:sp>
        <p:nvSpPr>
          <p:cNvPr id="7" name="TextBox 6"/>
          <p:cNvSpPr txBox="1"/>
          <p:nvPr/>
        </p:nvSpPr>
        <p:spPr>
          <a:xfrm>
            <a:off x="1342229" y="989350"/>
            <a:ext cx="6095023" cy="468937"/>
          </a:xfrm>
          <a:prstGeom prst="rect">
            <a:avLst/>
          </a:prstGeom>
          <a:solidFill>
            <a:schemeClr val="bg1">
              <a:lumMod val="95000"/>
            </a:schemeClr>
          </a:solidFill>
        </p:spPr>
        <p:txBody>
          <a:bodyPr wrap="square" lIns="159569" tIns="79801" rIns="159569" bIns="79801" rtlCol="0" anchor="ctr">
            <a:spAutoFit/>
          </a:bodyPr>
          <a:lstStyle/>
          <a:p>
            <a:pPr algn="ctr" defTabSz="1100352"/>
            <a:r>
              <a:rPr lang="en-GB" sz="1000" dirty="0">
                <a:latin typeface="+mj-lt"/>
                <a:ea typeface="Segoe UI" panose="020B0502040204020203" pitchFamily="34" charset="0"/>
                <a:cs typeface="Segoe UI" panose="020B0502040204020203" pitchFamily="34" charset="0"/>
              </a:rPr>
              <a:t>LEVERAGING CORE TEMPLATES WITH MARKET SPECIFIC  LOCALIZATIONS TO DELIVER AN ACCELERATED AND SCALABLE PLATFORM</a:t>
            </a:r>
            <a:endParaRPr lang="en-US" sz="1000" dirty="0">
              <a:latin typeface="+mj-lt"/>
              <a:ea typeface="Segoe UI" panose="020B0502040204020203" pitchFamily="34" charset="0"/>
              <a:cs typeface="Segoe UI" panose="020B0502040204020203" pitchFamily="34" charset="0"/>
            </a:endParaRPr>
          </a:p>
        </p:txBody>
      </p:sp>
      <p:sp>
        <p:nvSpPr>
          <p:cNvPr id="8" name="Rectangle 34"/>
          <p:cNvSpPr>
            <a:spLocks noChangeArrowheads="1"/>
          </p:cNvSpPr>
          <p:nvPr/>
        </p:nvSpPr>
        <p:spPr bwMode="auto">
          <a:xfrm>
            <a:off x="2573022" y="1514952"/>
            <a:ext cx="1708770" cy="3904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718" tIns="48534" rIns="98718" bIns="48534">
            <a:spAutoFit/>
          </a:bodyPr>
          <a:lstStyle/>
          <a:p>
            <a:pPr algn="ctr" defTabSz="1106522" eaLnBrk="0" hangingPunct="0"/>
            <a:r>
              <a:rPr lang="en-US" sz="1000" b="1" dirty="0">
                <a:solidFill>
                  <a:srgbClr val="114287"/>
                </a:solidFill>
                <a:latin typeface="+mj-lt"/>
                <a:ea typeface="Segoe UI" panose="020B0502040204020203" pitchFamily="34" charset="0"/>
                <a:cs typeface="Segoe UI" panose="020B0502040204020203" pitchFamily="34" charset="0"/>
              </a:rPr>
              <a:t>CORE ELEMENTS </a:t>
            </a:r>
          </a:p>
          <a:p>
            <a:pPr algn="ctr" defTabSz="1106522" eaLnBrk="0" hangingPunct="0"/>
            <a:r>
              <a:rPr lang="en-US" sz="900" dirty="0">
                <a:latin typeface="+mj-lt"/>
                <a:ea typeface="Segoe UI" panose="020B0502040204020203" pitchFamily="34" charset="0"/>
                <a:cs typeface="Segoe UI" panose="020B0502040204020203" pitchFamily="34" charset="0"/>
              </a:rPr>
              <a:t>(Template or Core Model)</a:t>
            </a:r>
          </a:p>
        </p:txBody>
      </p:sp>
      <p:sp>
        <p:nvSpPr>
          <p:cNvPr id="9" name="Rectangle 35"/>
          <p:cNvSpPr>
            <a:spLocks noChangeArrowheads="1"/>
          </p:cNvSpPr>
          <p:nvPr/>
        </p:nvSpPr>
        <p:spPr bwMode="auto">
          <a:xfrm>
            <a:off x="5320665" y="1991981"/>
            <a:ext cx="1647374" cy="251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718" tIns="48534" rIns="98718" bIns="48534">
            <a:spAutoFit/>
          </a:bodyPr>
          <a:lstStyle/>
          <a:p>
            <a:pPr algn="ctr" defTabSz="1106522" eaLnBrk="0" hangingPunct="0"/>
            <a:r>
              <a:rPr lang="en-US" sz="1000" b="1" dirty="0">
                <a:solidFill>
                  <a:srgbClr val="00B050"/>
                </a:solidFill>
                <a:latin typeface="+mj-lt"/>
                <a:ea typeface="Segoe UI" panose="020B0502040204020203" pitchFamily="34" charset="0"/>
                <a:cs typeface="Segoe UI" panose="020B0502040204020203" pitchFamily="34" charset="0"/>
              </a:rPr>
              <a:t>LOCAL ELEMENTS</a:t>
            </a:r>
          </a:p>
        </p:txBody>
      </p:sp>
      <p:sp>
        <p:nvSpPr>
          <p:cNvPr id="10" name="Line 8"/>
          <p:cNvSpPr>
            <a:spLocks noChangeShapeType="1"/>
          </p:cNvSpPr>
          <p:nvPr/>
        </p:nvSpPr>
        <p:spPr bwMode="auto">
          <a:xfrm>
            <a:off x="4360654" y="2347390"/>
            <a:ext cx="879005" cy="800329"/>
          </a:xfrm>
          <a:prstGeom prst="line">
            <a:avLst/>
          </a:prstGeom>
          <a:noFill/>
          <a:ln w="19050">
            <a:gradFill flip="none" rotWithShape="1">
              <a:gsLst>
                <a:gs pos="0">
                  <a:srgbClr val="8D8E90"/>
                </a:gs>
                <a:gs pos="100000">
                  <a:srgbClr val="FFFFFF">
                    <a:alpha val="0"/>
                  </a:srgbClr>
                </a:gs>
              </a:gsLst>
              <a:lin ang="0" scaled="1"/>
              <a:tileRect/>
            </a:gra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884" tIns="37442" rIns="74884" bIns="37442"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11" name="Freeform 4"/>
          <p:cNvSpPr>
            <a:spLocks/>
          </p:cNvSpPr>
          <p:nvPr/>
        </p:nvSpPr>
        <p:spPr bwMode="auto">
          <a:xfrm>
            <a:off x="1283422" y="1728665"/>
            <a:ext cx="4024779" cy="2670936"/>
          </a:xfrm>
          <a:custGeom>
            <a:avLst/>
            <a:gdLst>
              <a:gd name="T0" fmla="*/ 0 w 2328"/>
              <a:gd name="T1" fmla="*/ 984 h 2574"/>
              <a:gd name="T2" fmla="*/ 594 w 2328"/>
              <a:gd name="T3" fmla="*/ 2574 h 2574"/>
              <a:gd name="T4" fmla="*/ 864 w 2328"/>
              <a:gd name="T5" fmla="*/ 1392 h 2574"/>
              <a:gd name="T6" fmla="*/ 2328 w 2328"/>
              <a:gd name="T7" fmla="*/ 1380 h 2574"/>
              <a:gd name="T8" fmla="*/ 2022 w 2328"/>
              <a:gd name="T9" fmla="*/ 930 h 2574"/>
              <a:gd name="T10" fmla="*/ 1638 w 2328"/>
              <a:gd name="T11" fmla="*/ 912 h 2574"/>
              <a:gd name="T12" fmla="*/ 1284 w 2328"/>
              <a:gd name="T13" fmla="*/ 312 h 2574"/>
              <a:gd name="T14" fmla="*/ 852 w 2328"/>
              <a:gd name="T15" fmla="*/ 336 h 2574"/>
              <a:gd name="T16" fmla="*/ 696 w 2328"/>
              <a:gd name="T17" fmla="*/ 0 h 2574"/>
              <a:gd name="T18" fmla="*/ 216 w 2328"/>
              <a:gd name="T19" fmla="*/ 6 h 2574"/>
              <a:gd name="T20" fmla="*/ 0 w 2328"/>
              <a:gd name="T21" fmla="*/ 984 h 2574"/>
              <a:gd name="connsiteX0" fmla="*/ 0 w 10000"/>
              <a:gd name="connsiteY0" fmla="*/ 3823 h 10000"/>
              <a:gd name="connsiteX1" fmla="*/ 2552 w 10000"/>
              <a:gd name="connsiteY1" fmla="*/ 10000 h 10000"/>
              <a:gd name="connsiteX2" fmla="*/ 3711 w 10000"/>
              <a:gd name="connsiteY2" fmla="*/ 5408 h 10000"/>
              <a:gd name="connsiteX3" fmla="*/ 10000 w 10000"/>
              <a:gd name="connsiteY3" fmla="*/ 5361 h 10000"/>
              <a:gd name="connsiteX4" fmla="*/ 8443 w 10000"/>
              <a:gd name="connsiteY4" fmla="*/ 2370 h 10000"/>
              <a:gd name="connsiteX5" fmla="*/ 7036 w 10000"/>
              <a:gd name="connsiteY5" fmla="*/ 3543 h 10000"/>
              <a:gd name="connsiteX6" fmla="*/ 5515 w 10000"/>
              <a:gd name="connsiteY6" fmla="*/ 1212 h 10000"/>
              <a:gd name="connsiteX7" fmla="*/ 3660 w 10000"/>
              <a:gd name="connsiteY7" fmla="*/ 1305 h 10000"/>
              <a:gd name="connsiteX8" fmla="*/ 2990 w 10000"/>
              <a:gd name="connsiteY8" fmla="*/ 0 h 10000"/>
              <a:gd name="connsiteX9" fmla="*/ 928 w 10000"/>
              <a:gd name="connsiteY9" fmla="*/ 23 h 10000"/>
              <a:gd name="connsiteX10" fmla="*/ 0 w 10000"/>
              <a:gd name="connsiteY10" fmla="*/ 3823 h 10000"/>
              <a:gd name="connsiteX0" fmla="*/ 0 w 13104"/>
              <a:gd name="connsiteY0" fmla="*/ 3823 h 10000"/>
              <a:gd name="connsiteX1" fmla="*/ 2552 w 13104"/>
              <a:gd name="connsiteY1" fmla="*/ 10000 h 10000"/>
              <a:gd name="connsiteX2" fmla="*/ 3711 w 13104"/>
              <a:gd name="connsiteY2" fmla="*/ 5408 h 10000"/>
              <a:gd name="connsiteX3" fmla="*/ 13104 w 13104"/>
              <a:gd name="connsiteY3" fmla="*/ 8071 h 10000"/>
              <a:gd name="connsiteX4" fmla="*/ 8443 w 13104"/>
              <a:gd name="connsiteY4" fmla="*/ 2370 h 10000"/>
              <a:gd name="connsiteX5" fmla="*/ 7036 w 13104"/>
              <a:gd name="connsiteY5" fmla="*/ 3543 h 10000"/>
              <a:gd name="connsiteX6" fmla="*/ 5515 w 13104"/>
              <a:gd name="connsiteY6" fmla="*/ 1212 h 10000"/>
              <a:gd name="connsiteX7" fmla="*/ 3660 w 13104"/>
              <a:gd name="connsiteY7" fmla="*/ 1305 h 10000"/>
              <a:gd name="connsiteX8" fmla="*/ 2990 w 13104"/>
              <a:gd name="connsiteY8" fmla="*/ 0 h 10000"/>
              <a:gd name="connsiteX9" fmla="*/ 928 w 13104"/>
              <a:gd name="connsiteY9" fmla="*/ 23 h 10000"/>
              <a:gd name="connsiteX10" fmla="*/ 0 w 13104"/>
              <a:gd name="connsiteY10" fmla="*/ 3823 h 10000"/>
              <a:gd name="connsiteX0" fmla="*/ 0 w 13104"/>
              <a:gd name="connsiteY0" fmla="*/ 3823 h 10000"/>
              <a:gd name="connsiteX1" fmla="*/ 2552 w 13104"/>
              <a:gd name="connsiteY1" fmla="*/ 10000 h 10000"/>
              <a:gd name="connsiteX2" fmla="*/ 3927 w 13104"/>
              <a:gd name="connsiteY2" fmla="*/ 5504 h 10000"/>
              <a:gd name="connsiteX3" fmla="*/ 13104 w 13104"/>
              <a:gd name="connsiteY3" fmla="*/ 8071 h 10000"/>
              <a:gd name="connsiteX4" fmla="*/ 8443 w 13104"/>
              <a:gd name="connsiteY4" fmla="*/ 2370 h 10000"/>
              <a:gd name="connsiteX5" fmla="*/ 7036 w 13104"/>
              <a:gd name="connsiteY5" fmla="*/ 3543 h 10000"/>
              <a:gd name="connsiteX6" fmla="*/ 5515 w 13104"/>
              <a:gd name="connsiteY6" fmla="*/ 1212 h 10000"/>
              <a:gd name="connsiteX7" fmla="*/ 3660 w 13104"/>
              <a:gd name="connsiteY7" fmla="*/ 1305 h 10000"/>
              <a:gd name="connsiteX8" fmla="*/ 2990 w 13104"/>
              <a:gd name="connsiteY8" fmla="*/ 0 h 10000"/>
              <a:gd name="connsiteX9" fmla="*/ 928 w 13104"/>
              <a:gd name="connsiteY9" fmla="*/ 23 h 10000"/>
              <a:gd name="connsiteX10" fmla="*/ 0 w 13104"/>
              <a:gd name="connsiteY10" fmla="*/ 3823 h 10000"/>
              <a:gd name="connsiteX0" fmla="*/ 0 w 11026"/>
              <a:gd name="connsiteY0" fmla="*/ 3823 h 10000"/>
              <a:gd name="connsiteX1" fmla="*/ 2552 w 11026"/>
              <a:gd name="connsiteY1" fmla="*/ 10000 h 10000"/>
              <a:gd name="connsiteX2" fmla="*/ 3927 w 11026"/>
              <a:gd name="connsiteY2" fmla="*/ 5504 h 10000"/>
              <a:gd name="connsiteX3" fmla="*/ 11026 w 11026"/>
              <a:gd name="connsiteY3" fmla="*/ 5521 h 10000"/>
              <a:gd name="connsiteX4" fmla="*/ 8443 w 11026"/>
              <a:gd name="connsiteY4" fmla="*/ 2370 h 10000"/>
              <a:gd name="connsiteX5" fmla="*/ 7036 w 11026"/>
              <a:gd name="connsiteY5" fmla="*/ 3543 h 10000"/>
              <a:gd name="connsiteX6" fmla="*/ 5515 w 11026"/>
              <a:gd name="connsiteY6" fmla="*/ 1212 h 10000"/>
              <a:gd name="connsiteX7" fmla="*/ 3660 w 11026"/>
              <a:gd name="connsiteY7" fmla="*/ 1305 h 10000"/>
              <a:gd name="connsiteX8" fmla="*/ 2990 w 11026"/>
              <a:gd name="connsiteY8" fmla="*/ 0 h 10000"/>
              <a:gd name="connsiteX9" fmla="*/ 928 w 11026"/>
              <a:gd name="connsiteY9" fmla="*/ 23 h 10000"/>
              <a:gd name="connsiteX10" fmla="*/ 0 w 11026"/>
              <a:gd name="connsiteY10" fmla="*/ 3823 h 10000"/>
              <a:gd name="connsiteX0" fmla="*/ 0 w 11026"/>
              <a:gd name="connsiteY0" fmla="*/ 3823 h 10000"/>
              <a:gd name="connsiteX1" fmla="*/ 2552 w 11026"/>
              <a:gd name="connsiteY1" fmla="*/ 10000 h 10000"/>
              <a:gd name="connsiteX2" fmla="*/ 3927 w 11026"/>
              <a:gd name="connsiteY2" fmla="*/ 5504 h 10000"/>
              <a:gd name="connsiteX3" fmla="*/ 11026 w 11026"/>
              <a:gd name="connsiteY3" fmla="*/ 5521 h 10000"/>
              <a:gd name="connsiteX4" fmla="*/ 8443 w 11026"/>
              <a:gd name="connsiteY4" fmla="*/ 2370 h 10000"/>
              <a:gd name="connsiteX5" fmla="*/ 6685 w 11026"/>
              <a:gd name="connsiteY5" fmla="*/ 2937 h 10000"/>
              <a:gd name="connsiteX6" fmla="*/ 5515 w 11026"/>
              <a:gd name="connsiteY6" fmla="*/ 1212 h 10000"/>
              <a:gd name="connsiteX7" fmla="*/ 3660 w 11026"/>
              <a:gd name="connsiteY7" fmla="*/ 1305 h 10000"/>
              <a:gd name="connsiteX8" fmla="*/ 2990 w 11026"/>
              <a:gd name="connsiteY8" fmla="*/ 0 h 10000"/>
              <a:gd name="connsiteX9" fmla="*/ 928 w 11026"/>
              <a:gd name="connsiteY9" fmla="*/ 23 h 10000"/>
              <a:gd name="connsiteX10" fmla="*/ 0 w 11026"/>
              <a:gd name="connsiteY10" fmla="*/ 3823 h 10000"/>
              <a:gd name="connsiteX0" fmla="*/ 0 w 10999"/>
              <a:gd name="connsiteY0" fmla="*/ 3887 h 10000"/>
              <a:gd name="connsiteX1" fmla="*/ 2525 w 10999"/>
              <a:gd name="connsiteY1" fmla="*/ 10000 h 10000"/>
              <a:gd name="connsiteX2" fmla="*/ 3900 w 10999"/>
              <a:gd name="connsiteY2" fmla="*/ 5504 h 10000"/>
              <a:gd name="connsiteX3" fmla="*/ 10999 w 10999"/>
              <a:gd name="connsiteY3" fmla="*/ 5521 h 10000"/>
              <a:gd name="connsiteX4" fmla="*/ 8416 w 10999"/>
              <a:gd name="connsiteY4" fmla="*/ 2370 h 10000"/>
              <a:gd name="connsiteX5" fmla="*/ 6658 w 10999"/>
              <a:gd name="connsiteY5" fmla="*/ 2937 h 10000"/>
              <a:gd name="connsiteX6" fmla="*/ 5488 w 10999"/>
              <a:gd name="connsiteY6" fmla="*/ 1212 h 10000"/>
              <a:gd name="connsiteX7" fmla="*/ 3633 w 10999"/>
              <a:gd name="connsiteY7" fmla="*/ 1305 h 10000"/>
              <a:gd name="connsiteX8" fmla="*/ 2963 w 10999"/>
              <a:gd name="connsiteY8" fmla="*/ 0 h 10000"/>
              <a:gd name="connsiteX9" fmla="*/ 901 w 10999"/>
              <a:gd name="connsiteY9" fmla="*/ 23 h 10000"/>
              <a:gd name="connsiteX10" fmla="*/ 0 w 10999"/>
              <a:gd name="connsiteY10" fmla="*/ 388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99" h="10000">
                <a:moveTo>
                  <a:pt x="0" y="3887"/>
                </a:moveTo>
                <a:lnTo>
                  <a:pt x="2525" y="10000"/>
                </a:lnTo>
                <a:lnTo>
                  <a:pt x="3900" y="5504"/>
                </a:lnTo>
                <a:lnTo>
                  <a:pt x="10999" y="5521"/>
                </a:lnTo>
                <a:lnTo>
                  <a:pt x="8416" y="2370"/>
                </a:lnTo>
                <a:lnTo>
                  <a:pt x="6658" y="2937"/>
                </a:lnTo>
                <a:lnTo>
                  <a:pt x="5488" y="1212"/>
                </a:lnTo>
                <a:lnTo>
                  <a:pt x="3633" y="1305"/>
                </a:lnTo>
                <a:lnTo>
                  <a:pt x="2963" y="0"/>
                </a:lnTo>
                <a:lnTo>
                  <a:pt x="901" y="23"/>
                </a:lnTo>
                <a:lnTo>
                  <a:pt x="0" y="3887"/>
                </a:lnTo>
                <a:close/>
              </a:path>
            </a:pathLst>
          </a:custGeom>
          <a:gradFill flip="none" rotWithShape="1">
            <a:gsLst>
              <a:gs pos="69000">
                <a:srgbClr val="F2F2F2"/>
              </a:gs>
              <a:gs pos="0">
                <a:srgbClr val="BFBFBF"/>
              </a:gs>
            </a:gsLst>
            <a:lin ang="4620000" scaled="0"/>
            <a:tileRect/>
          </a:gradFill>
          <a:ln>
            <a:noFill/>
          </a:ln>
          <a:effectLst/>
        </p:spPr>
        <p:txBody>
          <a:bodyPr wrap="none" lIns="74884" tIns="37442" rIns="74884" bIns="37442"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12" name="Freeform 5"/>
          <p:cNvSpPr>
            <a:spLocks/>
          </p:cNvSpPr>
          <p:nvPr/>
        </p:nvSpPr>
        <p:spPr bwMode="auto">
          <a:xfrm>
            <a:off x="3623874" y="2308692"/>
            <a:ext cx="3612772" cy="1578169"/>
          </a:xfrm>
          <a:custGeom>
            <a:avLst/>
            <a:gdLst>
              <a:gd name="T0" fmla="*/ 0 w 2208"/>
              <a:gd name="T1" fmla="*/ 738 h 1494"/>
              <a:gd name="T2" fmla="*/ 1032 w 2208"/>
              <a:gd name="T3" fmla="*/ 0 h 1494"/>
              <a:gd name="T4" fmla="*/ 2022 w 2208"/>
              <a:gd name="T5" fmla="*/ 6 h 1494"/>
              <a:gd name="T6" fmla="*/ 2208 w 2208"/>
              <a:gd name="T7" fmla="*/ 618 h 1494"/>
              <a:gd name="T8" fmla="*/ 1506 w 2208"/>
              <a:gd name="T9" fmla="*/ 1494 h 1494"/>
              <a:gd name="T10" fmla="*/ 0 w 2208"/>
              <a:gd name="T11" fmla="*/ 738 h 1494"/>
              <a:gd name="connsiteX0" fmla="*/ 0 w 10111"/>
              <a:gd name="connsiteY0" fmla="*/ 4940 h 10000"/>
              <a:gd name="connsiteX1" fmla="*/ 4674 w 10111"/>
              <a:gd name="connsiteY1" fmla="*/ 0 h 10000"/>
              <a:gd name="connsiteX2" fmla="*/ 9158 w 10111"/>
              <a:gd name="connsiteY2" fmla="*/ 40 h 10000"/>
              <a:gd name="connsiteX3" fmla="*/ 10111 w 10111"/>
              <a:gd name="connsiteY3" fmla="*/ 4906 h 10000"/>
              <a:gd name="connsiteX4" fmla="*/ 6821 w 10111"/>
              <a:gd name="connsiteY4" fmla="*/ 10000 h 10000"/>
              <a:gd name="connsiteX5" fmla="*/ 0 w 10111"/>
              <a:gd name="connsiteY5" fmla="*/ 4940 h 10000"/>
              <a:gd name="connsiteX0" fmla="*/ 0 w 10111"/>
              <a:gd name="connsiteY0" fmla="*/ 4940 h 10220"/>
              <a:gd name="connsiteX1" fmla="*/ 4674 w 10111"/>
              <a:gd name="connsiteY1" fmla="*/ 0 h 10220"/>
              <a:gd name="connsiteX2" fmla="*/ 9158 w 10111"/>
              <a:gd name="connsiteY2" fmla="*/ 40 h 10220"/>
              <a:gd name="connsiteX3" fmla="*/ 10111 w 10111"/>
              <a:gd name="connsiteY3" fmla="*/ 4906 h 10220"/>
              <a:gd name="connsiteX4" fmla="*/ 6710 w 10111"/>
              <a:gd name="connsiteY4" fmla="*/ 10220 h 10220"/>
              <a:gd name="connsiteX5" fmla="*/ 0 w 10111"/>
              <a:gd name="connsiteY5" fmla="*/ 4940 h 10220"/>
              <a:gd name="connsiteX0" fmla="*/ 0 w 10195"/>
              <a:gd name="connsiteY0" fmla="*/ 5050 h 10220"/>
              <a:gd name="connsiteX1" fmla="*/ 4758 w 10195"/>
              <a:gd name="connsiteY1" fmla="*/ 0 h 10220"/>
              <a:gd name="connsiteX2" fmla="*/ 9242 w 10195"/>
              <a:gd name="connsiteY2" fmla="*/ 40 h 10220"/>
              <a:gd name="connsiteX3" fmla="*/ 10195 w 10195"/>
              <a:gd name="connsiteY3" fmla="*/ 4906 h 10220"/>
              <a:gd name="connsiteX4" fmla="*/ 6794 w 10195"/>
              <a:gd name="connsiteY4" fmla="*/ 10220 h 10220"/>
              <a:gd name="connsiteX5" fmla="*/ 0 w 10195"/>
              <a:gd name="connsiteY5" fmla="*/ 5050 h 10220"/>
              <a:gd name="connsiteX0" fmla="*/ 0 w 10195"/>
              <a:gd name="connsiteY0" fmla="*/ 5010 h 10180"/>
              <a:gd name="connsiteX1" fmla="*/ 4702 w 10195"/>
              <a:gd name="connsiteY1" fmla="*/ 784 h 10180"/>
              <a:gd name="connsiteX2" fmla="*/ 9242 w 10195"/>
              <a:gd name="connsiteY2" fmla="*/ 0 h 10180"/>
              <a:gd name="connsiteX3" fmla="*/ 10195 w 10195"/>
              <a:gd name="connsiteY3" fmla="*/ 4866 h 10180"/>
              <a:gd name="connsiteX4" fmla="*/ 6794 w 10195"/>
              <a:gd name="connsiteY4" fmla="*/ 10180 h 10180"/>
              <a:gd name="connsiteX5" fmla="*/ 0 w 10195"/>
              <a:gd name="connsiteY5" fmla="*/ 5010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95" h="10180">
                <a:moveTo>
                  <a:pt x="0" y="5010"/>
                </a:moveTo>
                <a:lnTo>
                  <a:pt x="4702" y="784"/>
                </a:lnTo>
                <a:lnTo>
                  <a:pt x="9242" y="0"/>
                </a:lnTo>
                <a:lnTo>
                  <a:pt x="10195" y="4866"/>
                </a:lnTo>
                <a:lnTo>
                  <a:pt x="6794" y="10180"/>
                </a:lnTo>
                <a:lnTo>
                  <a:pt x="0" y="5010"/>
                </a:lnTo>
                <a:close/>
              </a:path>
            </a:pathLst>
          </a:custGeom>
          <a:solidFill>
            <a:schemeClr val="bg2">
              <a:lumMod val="90000"/>
            </a:schemeClr>
          </a:solidFill>
          <a:ln w="12700" cap="flat" cmpd="sng">
            <a:noFill/>
            <a:prstDash val="solid"/>
            <a:round/>
            <a:headEnd/>
            <a:tailEnd/>
          </a:ln>
          <a:effectLst/>
        </p:spPr>
        <p:txBody>
          <a:bodyPr wrap="none" lIns="74884" tIns="37442" rIns="74884" bIns="37442"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13" name="Line 7"/>
          <p:cNvSpPr>
            <a:spLocks noChangeShapeType="1"/>
          </p:cNvSpPr>
          <p:nvPr/>
        </p:nvSpPr>
        <p:spPr bwMode="auto">
          <a:xfrm>
            <a:off x="1273540" y="2720668"/>
            <a:ext cx="894540" cy="1602001"/>
          </a:xfrm>
          <a:prstGeom prst="line">
            <a:avLst/>
          </a:prstGeom>
          <a:noFill/>
          <a:ln w="19050">
            <a:gradFill flip="none" rotWithShape="1">
              <a:gsLst>
                <a:gs pos="0">
                  <a:srgbClr val="8D8E90"/>
                </a:gs>
                <a:gs pos="100000">
                  <a:srgbClr val="FFFFFF">
                    <a:alpha val="0"/>
                  </a:srgbClr>
                </a:gs>
              </a:gsLst>
              <a:lin ang="0" scaled="1"/>
              <a:tileRect/>
            </a:gra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884" tIns="37442" rIns="74884" bIns="37442"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14" name="Line 9"/>
          <p:cNvSpPr>
            <a:spLocks noChangeShapeType="1"/>
          </p:cNvSpPr>
          <p:nvPr/>
        </p:nvSpPr>
        <p:spPr bwMode="auto">
          <a:xfrm>
            <a:off x="1654507" y="1742886"/>
            <a:ext cx="1039392" cy="1340961"/>
          </a:xfrm>
          <a:prstGeom prst="line">
            <a:avLst/>
          </a:prstGeom>
          <a:noFill/>
          <a:ln w="19050">
            <a:gradFill flip="none" rotWithShape="1">
              <a:gsLst>
                <a:gs pos="0">
                  <a:srgbClr val="8D8E90"/>
                </a:gs>
                <a:gs pos="100000">
                  <a:srgbClr val="FFFFFF">
                    <a:alpha val="0"/>
                  </a:srgbClr>
                </a:gs>
              </a:gsLst>
              <a:lin ang="0" scaled="1"/>
              <a:tileRect/>
            </a:gra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884" tIns="37442" rIns="74884" bIns="37442"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15" name="Line 11"/>
          <p:cNvSpPr>
            <a:spLocks noChangeShapeType="1"/>
          </p:cNvSpPr>
          <p:nvPr/>
        </p:nvSpPr>
        <p:spPr bwMode="auto">
          <a:xfrm flipH="1">
            <a:off x="6081890" y="3054063"/>
            <a:ext cx="1162689" cy="806995"/>
          </a:xfrm>
          <a:prstGeom prst="line">
            <a:avLst/>
          </a:prstGeom>
          <a:noFill/>
          <a:ln w="19050" cap="rnd">
            <a:gradFill flip="none" rotWithShape="1">
              <a:gsLst>
                <a:gs pos="0">
                  <a:srgbClr val="72BC37"/>
                </a:gs>
                <a:gs pos="100000">
                  <a:srgbClr val="FFFFFF">
                    <a:alpha val="0"/>
                  </a:srgbClr>
                </a:gs>
              </a:gsLst>
              <a:lin ang="0" scaled="1"/>
              <a:tileRect/>
            </a:gra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884" tIns="37442" rIns="74884" bIns="37442"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16" name="Line 12"/>
          <p:cNvSpPr>
            <a:spLocks noChangeShapeType="1"/>
          </p:cNvSpPr>
          <p:nvPr/>
        </p:nvSpPr>
        <p:spPr bwMode="auto">
          <a:xfrm flipH="1">
            <a:off x="3632776" y="2458072"/>
            <a:ext cx="1597005" cy="620588"/>
          </a:xfrm>
          <a:prstGeom prst="line">
            <a:avLst/>
          </a:prstGeom>
          <a:noFill/>
          <a:ln w="19050" cap="rnd">
            <a:gradFill flip="none" rotWithShape="1">
              <a:gsLst>
                <a:gs pos="0">
                  <a:srgbClr val="72BC37"/>
                </a:gs>
                <a:gs pos="100000">
                  <a:srgbClr val="FFFFFF">
                    <a:alpha val="0"/>
                  </a:srgbClr>
                </a:gs>
              </a:gsLst>
              <a:lin ang="0" scaled="1"/>
              <a:tileRect/>
            </a:gra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884" tIns="37442" rIns="74884" bIns="37442"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17" name="Freeform 13"/>
          <p:cNvSpPr>
            <a:spLocks/>
          </p:cNvSpPr>
          <p:nvPr/>
        </p:nvSpPr>
        <p:spPr bwMode="auto">
          <a:xfrm>
            <a:off x="3331052" y="3064134"/>
            <a:ext cx="1699612" cy="436855"/>
          </a:xfrm>
          <a:custGeom>
            <a:avLst/>
            <a:gdLst>
              <a:gd name="T0" fmla="*/ 188 w 1059"/>
              <a:gd name="T1" fmla="*/ 0 h 421"/>
              <a:gd name="T2" fmla="*/ 180 w 1059"/>
              <a:gd name="T3" fmla="*/ 26 h 421"/>
              <a:gd name="T4" fmla="*/ 195 w 1059"/>
              <a:gd name="T5" fmla="*/ 53 h 421"/>
              <a:gd name="T6" fmla="*/ 211 w 1059"/>
              <a:gd name="T7" fmla="*/ 77 h 421"/>
              <a:gd name="T8" fmla="*/ 220 w 1059"/>
              <a:gd name="T9" fmla="*/ 104 h 421"/>
              <a:gd name="T10" fmla="*/ 218 w 1059"/>
              <a:gd name="T11" fmla="*/ 126 h 421"/>
              <a:gd name="T12" fmla="*/ 207 w 1059"/>
              <a:gd name="T13" fmla="*/ 148 h 421"/>
              <a:gd name="T14" fmla="*/ 179 w 1059"/>
              <a:gd name="T15" fmla="*/ 159 h 421"/>
              <a:gd name="T16" fmla="*/ 145 w 1059"/>
              <a:gd name="T17" fmla="*/ 151 h 421"/>
              <a:gd name="T18" fmla="*/ 113 w 1059"/>
              <a:gd name="T19" fmla="*/ 134 h 421"/>
              <a:gd name="T20" fmla="*/ 88 w 1059"/>
              <a:gd name="T21" fmla="*/ 121 h 421"/>
              <a:gd name="T22" fmla="*/ 57 w 1059"/>
              <a:gd name="T23" fmla="*/ 119 h 421"/>
              <a:gd name="T24" fmla="*/ 29 w 1059"/>
              <a:gd name="T25" fmla="*/ 133 h 421"/>
              <a:gd name="T26" fmla="*/ 6 w 1059"/>
              <a:gd name="T27" fmla="*/ 161 h 421"/>
              <a:gd name="T28" fmla="*/ 1 w 1059"/>
              <a:gd name="T29" fmla="*/ 194 h 421"/>
              <a:gd name="T30" fmla="*/ 10 w 1059"/>
              <a:gd name="T31" fmla="*/ 225 h 421"/>
              <a:gd name="T32" fmla="*/ 32 w 1059"/>
              <a:gd name="T33" fmla="*/ 251 h 421"/>
              <a:gd name="T34" fmla="*/ 71 w 1059"/>
              <a:gd name="T35" fmla="*/ 269 h 421"/>
              <a:gd name="T36" fmla="*/ 125 w 1059"/>
              <a:gd name="T37" fmla="*/ 273 h 421"/>
              <a:gd name="T38" fmla="*/ 170 w 1059"/>
              <a:gd name="T39" fmla="*/ 274 h 421"/>
              <a:gd name="T40" fmla="*/ 194 w 1059"/>
              <a:gd name="T41" fmla="*/ 297 h 421"/>
              <a:gd name="T42" fmla="*/ 190 w 1059"/>
              <a:gd name="T43" fmla="*/ 327 h 421"/>
              <a:gd name="T44" fmla="*/ 172 w 1059"/>
              <a:gd name="T45" fmla="*/ 362 h 421"/>
              <a:gd name="T46" fmla="*/ 166 w 1059"/>
              <a:gd name="T47" fmla="*/ 392 h 421"/>
              <a:gd name="T48" fmla="*/ 214 w 1059"/>
              <a:gd name="T49" fmla="*/ 398 h 421"/>
              <a:gd name="T50" fmla="*/ 273 w 1059"/>
              <a:gd name="T51" fmla="*/ 403 h 421"/>
              <a:gd name="T52" fmla="*/ 353 w 1059"/>
              <a:gd name="T53" fmla="*/ 403 h 421"/>
              <a:gd name="T54" fmla="*/ 400 w 1059"/>
              <a:gd name="T55" fmla="*/ 396 h 421"/>
              <a:gd name="T56" fmla="*/ 425 w 1059"/>
              <a:gd name="T57" fmla="*/ 380 h 421"/>
              <a:gd name="T58" fmla="*/ 425 w 1059"/>
              <a:gd name="T59" fmla="*/ 353 h 421"/>
              <a:gd name="T60" fmla="*/ 417 w 1059"/>
              <a:gd name="T61" fmla="*/ 322 h 421"/>
              <a:gd name="T62" fmla="*/ 442 w 1059"/>
              <a:gd name="T63" fmla="*/ 298 h 421"/>
              <a:gd name="T64" fmla="*/ 485 w 1059"/>
              <a:gd name="T65" fmla="*/ 287 h 421"/>
              <a:gd name="T66" fmla="*/ 536 w 1059"/>
              <a:gd name="T67" fmla="*/ 283 h 421"/>
              <a:gd name="T68" fmla="*/ 580 w 1059"/>
              <a:gd name="T69" fmla="*/ 292 h 421"/>
              <a:gd name="T70" fmla="*/ 613 w 1059"/>
              <a:gd name="T71" fmla="*/ 311 h 421"/>
              <a:gd name="T72" fmla="*/ 616 w 1059"/>
              <a:gd name="T73" fmla="*/ 337 h 421"/>
              <a:gd name="T74" fmla="*/ 598 w 1059"/>
              <a:gd name="T75" fmla="*/ 368 h 421"/>
              <a:gd name="T76" fmla="*/ 598 w 1059"/>
              <a:gd name="T77" fmla="*/ 398 h 421"/>
              <a:gd name="T78" fmla="*/ 628 w 1059"/>
              <a:gd name="T79" fmla="*/ 413 h 421"/>
              <a:gd name="T80" fmla="*/ 676 w 1059"/>
              <a:gd name="T81" fmla="*/ 420 h 421"/>
              <a:gd name="T82" fmla="*/ 738 w 1059"/>
              <a:gd name="T83" fmla="*/ 415 h 421"/>
              <a:gd name="T84" fmla="*/ 806 w 1059"/>
              <a:gd name="T85" fmla="*/ 406 h 421"/>
              <a:gd name="T86" fmla="*/ 902 w 1059"/>
              <a:gd name="T87" fmla="*/ 388 h 421"/>
              <a:gd name="T88" fmla="*/ 886 w 1059"/>
              <a:gd name="T89" fmla="*/ 360 h 421"/>
              <a:gd name="T90" fmla="*/ 875 w 1059"/>
              <a:gd name="T91" fmla="*/ 323 h 421"/>
              <a:gd name="T92" fmla="*/ 885 w 1059"/>
              <a:gd name="T93" fmla="*/ 282 h 421"/>
              <a:gd name="T94" fmla="*/ 916 w 1059"/>
              <a:gd name="T95" fmla="*/ 244 h 421"/>
              <a:gd name="T96" fmla="*/ 958 w 1059"/>
              <a:gd name="T97" fmla="*/ 223 h 421"/>
              <a:gd name="T98" fmla="*/ 1004 w 1059"/>
              <a:gd name="T99" fmla="*/ 205 h 421"/>
              <a:gd name="T100" fmla="*/ 1036 w 1059"/>
              <a:gd name="T101" fmla="*/ 185 h 421"/>
              <a:gd name="T102" fmla="*/ 1056 w 1059"/>
              <a:gd name="T103" fmla="*/ 154 h 421"/>
              <a:gd name="T104" fmla="*/ 1049 w 1059"/>
              <a:gd name="T105" fmla="*/ 117 h 421"/>
              <a:gd name="T106" fmla="*/ 1015 w 1059"/>
              <a:gd name="T107" fmla="*/ 96 h 421"/>
              <a:gd name="T108" fmla="*/ 978 w 1059"/>
              <a:gd name="T109" fmla="*/ 108 h 421"/>
              <a:gd name="T110" fmla="*/ 950 w 1059"/>
              <a:gd name="T111" fmla="*/ 135 h 421"/>
              <a:gd name="T112" fmla="*/ 912 w 1059"/>
              <a:gd name="T113" fmla="*/ 143 h 421"/>
              <a:gd name="T114" fmla="*/ 879 w 1059"/>
              <a:gd name="T115" fmla="*/ 126 h 421"/>
              <a:gd name="T116" fmla="*/ 865 w 1059"/>
              <a:gd name="T117" fmla="*/ 95 h 421"/>
              <a:gd name="T118" fmla="*/ 867 w 1059"/>
              <a:gd name="T119" fmla="*/ 59 h 421"/>
              <a:gd name="T120" fmla="*/ 880 w 1059"/>
              <a:gd name="T121" fmla="*/ 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9" h="421">
                <a:moveTo>
                  <a:pt x="886" y="11"/>
                </a:moveTo>
                <a:lnTo>
                  <a:pt x="895" y="0"/>
                </a:lnTo>
                <a:lnTo>
                  <a:pt x="188" y="0"/>
                </a:lnTo>
                <a:lnTo>
                  <a:pt x="183" y="7"/>
                </a:lnTo>
                <a:lnTo>
                  <a:pt x="180" y="16"/>
                </a:lnTo>
                <a:lnTo>
                  <a:pt x="180" y="26"/>
                </a:lnTo>
                <a:lnTo>
                  <a:pt x="183" y="36"/>
                </a:lnTo>
                <a:lnTo>
                  <a:pt x="189" y="45"/>
                </a:lnTo>
                <a:lnTo>
                  <a:pt x="195" y="53"/>
                </a:lnTo>
                <a:lnTo>
                  <a:pt x="201" y="61"/>
                </a:lnTo>
                <a:lnTo>
                  <a:pt x="207" y="68"/>
                </a:lnTo>
                <a:lnTo>
                  <a:pt x="211" y="77"/>
                </a:lnTo>
                <a:lnTo>
                  <a:pt x="216" y="86"/>
                </a:lnTo>
                <a:lnTo>
                  <a:pt x="219" y="95"/>
                </a:lnTo>
                <a:lnTo>
                  <a:pt x="220" y="104"/>
                </a:lnTo>
                <a:lnTo>
                  <a:pt x="220" y="111"/>
                </a:lnTo>
                <a:lnTo>
                  <a:pt x="220" y="121"/>
                </a:lnTo>
                <a:lnTo>
                  <a:pt x="218" y="126"/>
                </a:lnTo>
                <a:lnTo>
                  <a:pt x="215" y="135"/>
                </a:lnTo>
                <a:lnTo>
                  <a:pt x="212" y="142"/>
                </a:lnTo>
                <a:lnTo>
                  <a:pt x="207" y="148"/>
                </a:lnTo>
                <a:lnTo>
                  <a:pt x="201" y="153"/>
                </a:lnTo>
                <a:lnTo>
                  <a:pt x="192" y="157"/>
                </a:lnTo>
                <a:lnTo>
                  <a:pt x="179" y="159"/>
                </a:lnTo>
                <a:lnTo>
                  <a:pt x="168" y="159"/>
                </a:lnTo>
                <a:lnTo>
                  <a:pt x="158" y="155"/>
                </a:lnTo>
                <a:lnTo>
                  <a:pt x="145" y="151"/>
                </a:lnTo>
                <a:lnTo>
                  <a:pt x="132" y="145"/>
                </a:lnTo>
                <a:lnTo>
                  <a:pt x="123" y="139"/>
                </a:lnTo>
                <a:lnTo>
                  <a:pt x="113" y="134"/>
                </a:lnTo>
                <a:lnTo>
                  <a:pt x="104" y="129"/>
                </a:lnTo>
                <a:lnTo>
                  <a:pt x="96" y="124"/>
                </a:lnTo>
                <a:lnTo>
                  <a:pt x="88" y="121"/>
                </a:lnTo>
                <a:lnTo>
                  <a:pt x="77" y="118"/>
                </a:lnTo>
                <a:lnTo>
                  <a:pt x="67" y="117"/>
                </a:lnTo>
                <a:lnTo>
                  <a:pt x="57" y="119"/>
                </a:lnTo>
                <a:lnTo>
                  <a:pt x="47" y="122"/>
                </a:lnTo>
                <a:lnTo>
                  <a:pt x="39" y="127"/>
                </a:lnTo>
                <a:lnTo>
                  <a:pt x="29" y="133"/>
                </a:lnTo>
                <a:lnTo>
                  <a:pt x="21" y="140"/>
                </a:lnTo>
                <a:lnTo>
                  <a:pt x="14" y="149"/>
                </a:lnTo>
                <a:lnTo>
                  <a:pt x="6" y="161"/>
                </a:lnTo>
                <a:lnTo>
                  <a:pt x="3" y="171"/>
                </a:lnTo>
                <a:lnTo>
                  <a:pt x="0" y="181"/>
                </a:lnTo>
                <a:lnTo>
                  <a:pt x="1" y="194"/>
                </a:lnTo>
                <a:lnTo>
                  <a:pt x="2" y="204"/>
                </a:lnTo>
                <a:lnTo>
                  <a:pt x="5" y="216"/>
                </a:lnTo>
                <a:lnTo>
                  <a:pt x="10" y="225"/>
                </a:lnTo>
                <a:lnTo>
                  <a:pt x="17" y="236"/>
                </a:lnTo>
                <a:lnTo>
                  <a:pt x="23" y="244"/>
                </a:lnTo>
                <a:lnTo>
                  <a:pt x="32" y="251"/>
                </a:lnTo>
                <a:lnTo>
                  <a:pt x="42" y="258"/>
                </a:lnTo>
                <a:lnTo>
                  <a:pt x="56" y="265"/>
                </a:lnTo>
                <a:lnTo>
                  <a:pt x="71" y="269"/>
                </a:lnTo>
                <a:lnTo>
                  <a:pt x="87" y="272"/>
                </a:lnTo>
                <a:lnTo>
                  <a:pt x="104" y="274"/>
                </a:lnTo>
                <a:lnTo>
                  <a:pt x="125" y="273"/>
                </a:lnTo>
                <a:lnTo>
                  <a:pt x="141" y="272"/>
                </a:lnTo>
                <a:lnTo>
                  <a:pt x="156" y="271"/>
                </a:lnTo>
                <a:lnTo>
                  <a:pt x="170" y="274"/>
                </a:lnTo>
                <a:lnTo>
                  <a:pt x="180" y="279"/>
                </a:lnTo>
                <a:lnTo>
                  <a:pt x="189" y="287"/>
                </a:lnTo>
                <a:lnTo>
                  <a:pt x="194" y="297"/>
                </a:lnTo>
                <a:lnTo>
                  <a:pt x="195" y="308"/>
                </a:lnTo>
                <a:lnTo>
                  <a:pt x="194" y="317"/>
                </a:lnTo>
                <a:lnTo>
                  <a:pt x="190" y="327"/>
                </a:lnTo>
                <a:lnTo>
                  <a:pt x="185" y="340"/>
                </a:lnTo>
                <a:lnTo>
                  <a:pt x="179" y="351"/>
                </a:lnTo>
                <a:lnTo>
                  <a:pt x="172" y="362"/>
                </a:lnTo>
                <a:lnTo>
                  <a:pt x="165" y="374"/>
                </a:lnTo>
                <a:lnTo>
                  <a:pt x="155" y="390"/>
                </a:lnTo>
                <a:lnTo>
                  <a:pt x="166" y="392"/>
                </a:lnTo>
                <a:lnTo>
                  <a:pt x="181" y="393"/>
                </a:lnTo>
                <a:lnTo>
                  <a:pt x="196" y="395"/>
                </a:lnTo>
                <a:lnTo>
                  <a:pt x="214" y="398"/>
                </a:lnTo>
                <a:lnTo>
                  <a:pt x="232" y="398"/>
                </a:lnTo>
                <a:lnTo>
                  <a:pt x="252" y="401"/>
                </a:lnTo>
                <a:lnTo>
                  <a:pt x="273" y="403"/>
                </a:lnTo>
                <a:lnTo>
                  <a:pt x="295" y="404"/>
                </a:lnTo>
                <a:lnTo>
                  <a:pt x="338" y="404"/>
                </a:lnTo>
                <a:lnTo>
                  <a:pt x="353" y="403"/>
                </a:lnTo>
                <a:lnTo>
                  <a:pt x="369" y="402"/>
                </a:lnTo>
                <a:lnTo>
                  <a:pt x="385" y="399"/>
                </a:lnTo>
                <a:lnTo>
                  <a:pt x="400" y="396"/>
                </a:lnTo>
                <a:lnTo>
                  <a:pt x="410" y="391"/>
                </a:lnTo>
                <a:lnTo>
                  <a:pt x="419" y="385"/>
                </a:lnTo>
                <a:lnTo>
                  <a:pt x="425" y="380"/>
                </a:lnTo>
                <a:lnTo>
                  <a:pt x="428" y="373"/>
                </a:lnTo>
                <a:lnTo>
                  <a:pt x="428" y="364"/>
                </a:lnTo>
                <a:lnTo>
                  <a:pt x="425" y="353"/>
                </a:lnTo>
                <a:lnTo>
                  <a:pt x="421" y="341"/>
                </a:lnTo>
                <a:lnTo>
                  <a:pt x="417" y="331"/>
                </a:lnTo>
                <a:lnTo>
                  <a:pt x="417" y="322"/>
                </a:lnTo>
                <a:lnTo>
                  <a:pt x="422" y="313"/>
                </a:lnTo>
                <a:lnTo>
                  <a:pt x="429" y="305"/>
                </a:lnTo>
                <a:lnTo>
                  <a:pt x="442" y="298"/>
                </a:lnTo>
                <a:lnTo>
                  <a:pt x="454" y="294"/>
                </a:lnTo>
                <a:lnTo>
                  <a:pt x="470" y="290"/>
                </a:lnTo>
                <a:lnTo>
                  <a:pt x="485" y="287"/>
                </a:lnTo>
                <a:lnTo>
                  <a:pt x="503" y="285"/>
                </a:lnTo>
                <a:lnTo>
                  <a:pt x="519" y="283"/>
                </a:lnTo>
                <a:lnTo>
                  <a:pt x="536" y="283"/>
                </a:lnTo>
                <a:lnTo>
                  <a:pt x="549" y="284"/>
                </a:lnTo>
                <a:lnTo>
                  <a:pt x="565" y="287"/>
                </a:lnTo>
                <a:lnTo>
                  <a:pt x="580" y="292"/>
                </a:lnTo>
                <a:lnTo>
                  <a:pt x="592" y="297"/>
                </a:lnTo>
                <a:lnTo>
                  <a:pt x="604" y="303"/>
                </a:lnTo>
                <a:lnTo>
                  <a:pt x="613" y="311"/>
                </a:lnTo>
                <a:lnTo>
                  <a:pt x="617" y="319"/>
                </a:lnTo>
                <a:lnTo>
                  <a:pt x="619" y="327"/>
                </a:lnTo>
                <a:lnTo>
                  <a:pt x="616" y="337"/>
                </a:lnTo>
                <a:lnTo>
                  <a:pt x="612" y="345"/>
                </a:lnTo>
                <a:lnTo>
                  <a:pt x="604" y="357"/>
                </a:lnTo>
                <a:lnTo>
                  <a:pt x="598" y="368"/>
                </a:lnTo>
                <a:lnTo>
                  <a:pt x="594" y="379"/>
                </a:lnTo>
                <a:lnTo>
                  <a:pt x="594" y="388"/>
                </a:lnTo>
                <a:lnTo>
                  <a:pt x="598" y="398"/>
                </a:lnTo>
                <a:lnTo>
                  <a:pt x="608" y="405"/>
                </a:lnTo>
                <a:lnTo>
                  <a:pt x="615" y="409"/>
                </a:lnTo>
                <a:lnTo>
                  <a:pt x="628" y="413"/>
                </a:lnTo>
                <a:lnTo>
                  <a:pt x="643" y="416"/>
                </a:lnTo>
                <a:lnTo>
                  <a:pt x="657" y="418"/>
                </a:lnTo>
                <a:lnTo>
                  <a:pt x="676" y="420"/>
                </a:lnTo>
                <a:lnTo>
                  <a:pt x="697" y="420"/>
                </a:lnTo>
                <a:lnTo>
                  <a:pt x="713" y="417"/>
                </a:lnTo>
                <a:lnTo>
                  <a:pt x="738" y="415"/>
                </a:lnTo>
                <a:lnTo>
                  <a:pt x="763" y="413"/>
                </a:lnTo>
                <a:lnTo>
                  <a:pt x="784" y="409"/>
                </a:lnTo>
                <a:lnTo>
                  <a:pt x="806" y="406"/>
                </a:lnTo>
                <a:lnTo>
                  <a:pt x="830" y="401"/>
                </a:lnTo>
                <a:lnTo>
                  <a:pt x="861" y="396"/>
                </a:lnTo>
                <a:lnTo>
                  <a:pt x="902" y="388"/>
                </a:lnTo>
                <a:lnTo>
                  <a:pt x="896" y="380"/>
                </a:lnTo>
                <a:lnTo>
                  <a:pt x="891" y="370"/>
                </a:lnTo>
                <a:lnTo>
                  <a:pt x="886" y="360"/>
                </a:lnTo>
                <a:lnTo>
                  <a:pt x="881" y="350"/>
                </a:lnTo>
                <a:lnTo>
                  <a:pt x="878" y="337"/>
                </a:lnTo>
                <a:lnTo>
                  <a:pt x="875" y="323"/>
                </a:lnTo>
                <a:lnTo>
                  <a:pt x="876" y="309"/>
                </a:lnTo>
                <a:lnTo>
                  <a:pt x="878" y="296"/>
                </a:lnTo>
                <a:lnTo>
                  <a:pt x="885" y="282"/>
                </a:lnTo>
                <a:lnTo>
                  <a:pt x="894" y="267"/>
                </a:lnTo>
                <a:lnTo>
                  <a:pt x="903" y="254"/>
                </a:lnTo>
                <a:lnTo>
                  <a:pt x="916" y="244"/>
                </a:lnTo>
                <a:lnTo>
                  <a:pt x="930" y="236"/>
                </a:lnTo>
                <a:lnTo>
                  <a:pt x="944" y="229"/>
                </a:lnTo>
                <a:lnTo>
                  <a:pt x="958" y="223"/>
                </a:lnTo>
                <a:lnTo>
                  <a:pt x="972" y="218"/>
                </a:lnTo>
                <a:lnTo>
                  <a:pt x="986" y="212"/>
                </a:lnTo>
                <a:lnTo>
                  <a:pt x="1004" y="205"/>
                </a:lnTo>
                <a:lnTo>
                  <a:pt x="1016" y="200"/>
                </a:lnTo>
                <a:lnTo>
                  <a:pt x="1027" y="193"/>
                </a:lnTo>
                <a:lnTo>
                  <a:pt x="1036" y="185"/>
                </a:lnTo>
                <a:lnTo>
                  <a:pt x="1045" y="176"/>
                </a:lnTo>
                <a:lnTo>
                  <a:pt x="1052" y="166"/>
                </a:lnTo>
                <a:lnTo>
                  <a:pt x="1056" y="154"/>
                </a:lnTo>
                <a:lnTo>
                  <a:pt x="1058" y="142"/>
                </a:lnTo>
                <a:lnTo>
                  <a:pt x="1055" y="130"/>
                </a:lnTo>
                <a:lnTo>
                  <a:pt x="1049" y="117"/>
                </a:lnTo>
                <a:lnTo>
                  <a:pt x="1040" y="108"/>
                </a:lnTo>
                <a:lnTo>
                  <a:pt x="1028" y="101"/>
                </a:lnTo>
                <a:lnTo>
                  <a:pt x="1015" y="96"/>
                </a:lnTo>
                <a:lnTo>
                  <a:pt x="1003" y="96"/>
                </a:lnTo>
                <a:lnTo>
                  <a:pt x="990" y="101"/>
                </a:lnTo>
                <a:lnTo>
                  <a:pt x="978" y="108"/>
                </a:lnTo>
                <a:lnTo>
                  <a:pt x="968" y="117"/>
                </a:lnTo>
                <a:lnTo>
                  <a:pt x="959" y="126"/>
                </a:lnTo>
                <a:lnTo>
                  <a:pt x="950" y="135"/>
                </a:lnTo>
                <a:lnTo>
                  <a:pt x="940" y="140"/>
                </a:lnTo>
                <a:lnTo>
                  <a:pt x="927" y="143"/>
                </a:lnTo>
                <a:lnTo>
                  <a:pt x="912" y="143"/>
                </a:lnTo>
                <a:lnTo>
                  <a:pt x="898" y="140"/>
                </a:lnTo>
                <a:lnTo>
                  <a:pt x="889" y="133"/>
                </a:lnTo>
                <a:lnTo>
                  <a:pt x="879" y="126"/>
                </a:lnTo>
                <a:lnTo>
                  <a:pt x="872" y="117"/>
                </a:lnTo>
                <a:lnTo>
                  <a:pt x="867" y="106"/>
                </a:lnTo>
                <a:lnTo>
                  <a:pt x="865" y="95"/>
                </a:lnTo>
                <a:lnTo>
                  <a:pt x="864" y="84"/>
                </a:lnTo>
                <a:lnTo>
                  <a:pt x="865" y="71"/>
                </a:lnTo>
                <a:lnTo>
                  <a:pt x="867" y="59"/>
                </a:lnTo>
                <a:lnTo>
                  <a:pt x="872" y="43"/>
                </a:lnTo>
                <a:lnTo>
                  <a:pt x="877" y="30"/>
                </a:lnTo>
                <a:lnTo>
                  <a:pt x="880" y="21"/>
                </a:lnTo>
                <a:lnTo>
                  <a:pt x="886" y="11"/>
                </a:lnTo>
              </a:path>
            </a:pathLst>
          </a:custGeom>
          <a:solidFill>
            <a:srgbClr val="00B050"/>
          </a:solidFill>
          <a:ln w="12700" cap="rnd" cmpd="sng">
            <a:solidFill>
              <a:schemeClr val="bg1"/>
            </a:solidFill>
            <a:prstDash val="solid"/>
            <a:round/>
            <a:headEnd type="none" w="med" len="med"/>
            <a:tailEnd type="none" w="med" len="med"/>
          </a:ln>
          <a:effectLst/>
        </p:spPr>
        <p:txBody>
          <a:bodyPr lIns="74884" tIns="37442" rIns="74884" bIns="37442"/>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18" name="Freeform 14"/>
          <p:cNvSpPr>
            <a:spLocks/>
          </p:cNvSpPr>
          <p:nvPr/>
        </p:nvSpPr>
        <p:spPr bwMode="auto">
          <a:xfrm>
            <a:off x="4711284" y="3440804"/>
            <a:ext cx="1359369" cy="557223"/>
          </a:xfrm>
          <a:custGeom>
            <a:avLst/>
            <a:gdLst>
              <a:gd name="T0" fmla="*/ 71 w 847"/>
              <a:gd name="T1" fmla="*/ 433 h 537"/>
              <a:gd name="T2" fmla="*/ 121 w 847"/>
              <a:gd name="T3" fmla="*/ 442 h 537"/>
              <a:gd name="T4" fmla="*/ 171 w 847"/>
              <a:gd name="T5" fmla="*/ 442 h 537"/>
              <a:gd name="T6" fmla="*/ 221 w 847"/>
              <a:gd name="T7" fmla="*/ 425 h 537"/>
              <a:gd name="T8" fmla="*/ 272 w 847"/>
              <a:gd name="T9" fmla="*/ 413 h 537"/>
              <a:gd name="T10" fmla="*/ 314 w 847"/>
              <a:gd name="T11" fmla="*/ 429 h 537"/>
              <a:gd name="T12" fmla="*/ 307 w 847"/>
              <a:gd name="T13" fmla="*/ 477 h 537"/>
              <a:gd name="T14" fmla="*/ 318 w 847"/>
              <a:gd name="T15" fmla="*/ 519 h 537"/>
              <a:gd name="T16" fmla="*/ 371 w 847"/>
              <a:gd name="T17" fmla="*/ 534 h 537"/>
              <a:gd name="T18" fmla="*/ 441 w 847"/>
              <a:gd name="T19" fmla="*/ 532 h 537"/>
              <a:gd name="T20" fmla="*/ 496 w 847"/>
              <a:gd name="T21" fmla="*/ 512 h 537"/>
              <a:gd name="T22" fmla="*/ 518 w 847"/>
              <a:gd name="T23" fmla="*/ 467 h 537"/>
              <a:gd name="T24" fmla="*/ 534 w 847"/>
              <a:gd name="T25" fmla="*/ 425 h 537"/>
              <a:gd name="T26" fmla="*/ 582 w 847"/>
              <a:gd name="T27" fmla="*/ 402 h 537"/>
              <a:gd name="T28" fmla="*/ 648 w 847"/>
              <a:gd name="T29" fmla="*/ 398 h 537"/>
              <a:gd name="T30" fmla="*/ 710 w 847"/>
              <a:gd name="T31" fmla="*/ 402 h 537"/>
              <a:gd name="T32" fmla="*/ 737 w 847"/>
              <a:gd name="T33" fmla="*/ 32 h 537"/>
              <a:gd name="T34" fmla="*/ 684 w 847"/>
              <a:gd name="T35" fmla="*/ 9 h 537"/>
              <a:gd name="T36" fmla="*/ 612 w 847"/>
              <a:gd name="T37" fmla="*/ 1 h 537"/>
              <a:gd name="T38" fmla="*/ 527 w 847"/>
              <a:gd name="T39" fmla="*/ 2 h 537"/>
              <a:gd name="T40" fmla="*/ 463 w 847"/>
              <a:gd name="T41" fmla="*/ 11 h 537"/>
              <a:gd name="T42" fmla="*/ 433 w 847"/>
              <a:gd name="T43" fmla="*/ 32 h 537"/>
              <a:gd name="T44" fmla="*/ 447 w 847"/>
              <a:gd name="T45" fmla="*/ 59 h 537"/>
              <a:gd name="T46" fmla="*/ 424 w 847"/>
              <a:gd name="T47" fmla="*/ 93 h 537"/>
              <a:gd name="T48" fmla="*/ 380 w 847"/>
              <a:gd name="T49" fmla="*/ 113 h 537"/>
              <a:gd name="T50" fmla="*/ 332 w 847"/>
              <a:gd name="T51" fmla="*/ 122 h 537"/>
              <a:gd name="T52" fmla="*/ 283 w 847"/>
              <a:gd name="T53" fmla="*/ 115 h 537"/>
              <a:gd name="T54" fmla="*/ 253 w 847"/>
              <a:gd name="T55" fmla="*/ 95 h 537"/>
              <a:gd name="T56" fmla="*/ 262 w 847"/>
              <a:gd name="T57" fmla="*/ 65 h 537"/>
              <a:gd name="T58" fmla="*/ 284 w 847"/>
              <a:gd name="T59" fmla="*/ 35 h 537"/>
              <a:gd name="T60" fmla="*/ 269 w 847"/>
              <a:gd name="T61" fmla="*/ 7 h 537"/>
              <a:gd name="T62" fmla="*/ 203 w 847"/>
              <a:gd name="T63" fmla="*/ 0 h 537"/>
              <a:gd name="T64" fmla="*/ 109 w 847"/>
              <a:gd name="T65" fmla="*/ 11 h 537"/>
              <a:gd name="T66" fmla="*/ 42 w 847"/>
              <a:gd name="T67" fmla="*/ 24 h 537"/>
              <a:gd name="T68" fmla="*/ 50 w 847"/>
              <a:gd name="T69" fmla="*/ 64 h 537"/>
              <a:gd name="T70" fmla="*/ 39 w 847"/>
              <a:gd name="T71" fmla="*/ 100 h 537"/>
              <a:gd name="T72" fmla="*/ 17 w 847"/>
              <a:gd name="T73" fmla="*/ 148 h 537"/>
              <a:gd name="T74" fmla="*/ 1 w 847"/>
              <a:gd name="T75" fmla="*/ 193 h 537"/>
              <a:gd name="T76" fmla="*/ 11 w 847"/>
              <a:gd name="T77" fmla="*/ 232 h 537"/>
              <a:gd name="T78" fmla="*/ 57 w 847"/>
              <a:gd name="T79" fmla="*/ 239 h 537"/>
              <a:gd name="T80" fmla="*/ 97 w 847"/>
              <a:gd name="T81" fmla="*/ 205 h 537"/>
              <a:gd name="T82" fmla="*/ 119 w 847"/>
              <a:gd name="T83" fmla="*/ 167 h 537"/>
              <a:gd name="T84" fmla="*/ 163 w 847"/>
              <a:gd name="T85" fmla="*/ 159 h 537"/>
              <a:gd name="T86" fmla="*/ 207 w 847"/>
              <a:gd name="T87" fmla="*/ 177 h 537"/>
              <a:gd name="T88" fmla="*/ 221 w 847"/>
              <a:gd name="T89" fmla="*/ 218 h 537"/>
              <a:gd name="T90" fmla="*/ 195 w 847"/>
              <a:gd name="T91" fmla="*/ 264 h 537"/>
              <a:gd name="T92" fmla="*/ 155 w 847"/>
              <a:gd name="T93" fmla="*/ 296 h 537"/>
              <a:gd name="T94" fmla="*/ 108 w 847"/>
              <a:gd name="T95" fmla="*/ 306 h 537"/>
              <a:gd name="T96" fmla="*/ 63 w 847"/>
              <a:gd name="T97" fmla="*/ 327 h 537"/>
              <a:gd name="T98" fmla="*/ 33 w 847"/>
              <a:gd name="T99" fmla="*/ 365 h 537"/>
              <a:gd name="T100" fmla="*/ 29 w 847"/>
              <a:gd name="T101" fmla="*/ 409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47" h="537">
                <a:moveTo>
                  <a:pt x="34" y="437"/>
                </a:moveTo>
                <a:lnTo>
                  <a:pt x="45" y="434"/>
                </a:lnTo>
                <a:lnTo>
                  <a:pt x="60" y="432"/>
                </a:lnTo>
                <a:lnTo>
                  <a:pt x="71" y="433"/>
                </a:lnTo>
                <a:lnTo>
                  <a:pt x="84" y="435"/>
                </a:lnTo>
                <a:lnTo>
                  <a:pt x="95" y="438"/>
                </a:lnTo>
                <a:lnTo>
                  <a:pt x="108" y="440"/>
                </a:lnTo>
                <a:lnTo>
                  <a:pt x="121" y="442"/>
                </a:lnTo>
                <a:lnTo>
                  <a:pt x="132" y="444"/>
                </a:lnTo>
                <a:lnTo>
                  <a:pt x="146" y="444"/>
                </a:lnTo>
                <a:lnTo>
                  <a:pt x="160" y="444"/>
                </a:lnTo>
                <a:lnTo>
                  <a:pt x="171" y="442"/>
                </a:lnTo>
                <a:lnTo>
                  <a:pt x="185" y="439"/>
                </a:lnTo>
                <a:lnTo>
                  <a:pt x="197" y="434"/>
                </a:lnTo>
                <a:lnTo>
                  <a:pt x="209" y="429"/>
                </a:lnTo>
                <a:lnTo>
                  <a:pt x="221" y="425"/>
                </a:lnTo>
                <a:lnTo>
                  <a:pt x="233" y="420"/>
                </a:lnTo>
                <a:lnTo>
                  <a:pt x="246" y="416"/>
                </a:lnTo>
                <a:lnTo>
                  <a:pt x="258" y="413"/>
                </a:lnTo>
                <a:lnTo>
                  <a:pt x="272" y="413"/>
                </a:lnTo>
                <a:lnTo>
                  <a:pt x="284" y="414"/>
                </a:lnTo>
                <a:lnTo>
                  <a:pt x="296" y="417"/>
                </a:lnTo>
                <a:lnTo>
                  <a:pt x="307" y="424"/>
                </a:lnTo>
                <a:lnTo>
                  <a:pt x="314" y="429"/>
                </a:lnTo>
                <a:lnTo>
                  <a:pt x="318" y="440"/>
                </a:lnTo>
                <a:lnTo>
                  <a:pt x="316" y="451"/>
                </a:lnTo>
                <a:lnTo>
                  <a:pt x="312" y="464"/>
                </a:lnTo>
                <a:lnTo>
                  <a:pt x="307" y="477"/>
                </a:lnTo>
                <a:lnTo>
                  <a:pt x="303" y="488"/>
                </a:lnTo>
                <a:lnTo>
                  <a:pt x="304" y="500"/>
                </a:lnTo>
                <a:lnTo>
                  <a:pt x="309" y="511"/>
                </a:lnTo>
                <a:lnTo>
                  <a:pt x="318" y="519"/>
                </a:lnTo>
                <a:lnTo>
                  <a:pt x="327" y="525"/>
                </a:lnTo>
                <a:lnTo>
                  <a:pt x="339" y="529"/>
                </a:lnTo>
                <a:lnTo>
                  <a:pt x="353" y="531"/>
                </a:lnTo>
                <a:lnTo>
                  <a:pt x="371" y="534"/>
                </a:lnTo>
                <a:lnTo>
                  <a:pt x="387" y="535"/>
                </a:lnTo>
                <a:lnTo>
                  <a:pt x="406" y="536"/>
                </a:lnTo>
                <a:lnTo>
                  <a:pt x="425" y="534"/>
                </a:lnTo>
                <a:lnTo>
                  <a:pt x="441" y="532"/>
                </a:lnTo>
                <a:lnTo>
                  <a:pt x="457" y="529"/>
                </a:lnTo>
                <a:lnTo>
                  <a:pt x="472" y="524"/>
                </a:lnTo>
                <a:lnTo>
                  <a:pt x="485" y="518"/>
                </a:lnTo>
                <a:lnTo>
                  <a:pt x="496" y="512"/>
                </a:lnTo>
                <a:lnTo>
                  <a:pt x="504" y="504"/>
                </a:lnTo>
                <a:lnTo>
                  <a:pt x="513" y="496"/>
                </a:lnTo>
                <a:lnTo>
                  <a:pt x="517" y="485"/>
                </a:lnTo>
                <a:lnTo>
                  <a:pt x="518" y="467"/>
                </a:lnTo>
                <a:lnTo>
                  <a:pt x="518" y="454"/>
                </a:lnTo>
                <a:lnTo>
                  <a:pt x="520" y="442"/>
                </a:lnTo>
                <a:lnTo>
                  <a:pt x="526" y="433"/>
                </a:lnTo>
                <a:lnTo>
                  <a:pt x="534" y="425"/>
                </a:lnTo>
                <a:lnTo>
                  <a:pt x="543" y="417"/>
                </a:lnTo>
                <a:lnTo>
                  <a:pt x="555" y="412"/>
                </a:lnTo>
                <a:lnTo>
                  <a:pt x="566" y="407"/>
                </a:lnTo>
                <a:lnTo>
                  <a:pt x="582" y="402"/>
                </a:lnTo>
                <a:lnTo>
                  <a:pt x="597" y="401"/>
                </a:lnTo>
                <a:lnTo>
                  <a:pt x="613" y="399"/>
                </a:lnTo>
                <a:lnTo>
                  <a:pt x="630" y="398"/>
                </a:lnTo>
                <a:lnTo>
                  <a:pt x="648" y="398"/>
                </a:lnTo>
                <a:lnTo>
                  <a:pt x="667" y="398"/>
                </a:lnTo>
                <a:lnTo>
                  <a:pt x="682" y="399"/>
                </a:lnTo>
                <a:lnTo>
                  <a:pt x="696" y="401"/>
                </a:lnTo>
                <a:lnTo>
                  <a:pt x="710" y="402"/>
                </a:lnTo>
                <a:lnTo>
                  <a:pt x="724" y="404"/>
                </a:lnTo>
                <a:lnTo>
                  <a:pt x="737" y="405"/>
                </a:lnTo>
                <a:lnTo>
                  <a:pt x="846" y="407"/>
                </a:lnTo>
                <a:lnTo>
                  <a:pt x="737" y="32"/>
                </a:lnTo>
                <a:lnTo>
                  <a:pt x="723" y="24"/>
                </a:lnTo>
                <a:lnTo>
                  <a:pt x="712" y="19"/>
                </a:lnTo>
                <a:lnTo>
                  <a:pt x="700" y="14"/>
                </a:lnTo>
                <a:lnTo>
                  <a:pt x="684" y="9"/>
                </a:lnTo>
                <a:lnTo>
                  <a:pt x="668" y="7"/>
                </a:lnTo>
                <a:lnTo>
                  <a:pt x="652" y="4"/>
                </a:lnTo>
                <a:lnTo>
                  <a:pt x="631" y="2"/>
                </a:lnTo>
                <a:lnTo>
                  <a:pt x="612" y="1"/>
                </a:lnTo>
                <a:lnTo>
                  <a:pt x="593" y="0"/>
                </a:lnTo>
                <a:lnTo>
                  <a:pt x="572" y="0"/>
                </a:lnTo>
                <a:lnTo>
                  <a:pt x="547" y="0"/>
                </a:lnTo>
                <a:lnTo>
                  <a:pt x="527" y="2"/>
                </a:lnTo>
                <a:lnTo>
                  <a:pt x="509" y="3"/>
                </a:lnTo>
                <a:lnTo>
                  <a:pt x="491" y="5"/>
                </a:lnTo>
                <a:lnTo>
                  <a:pt x="475" y="8"/>
                </a:lnTo>
                <a:lnTo>
                  <a:pt x="463" y="11"/>
                </a:lnTo>
                <a:lnTo>
                  <a:pt x="452" y="15"/>
                </a:lnTo>
                <a:lnTo>
                  <a:pt x="443" y="20"/>
                </a:lnTo>
                <a:lnTo>
                  <a:pt x="437" y="24"/>
                </a:lnTo>
                <a:lnTo>
                  <a:pt x="433" y="32"/>
                </a:lnTo>
                <a:lnTo>
                  <a:pt x="433" y="39"/>
                </a:lnTo>
                <a:lnTo>
                  <a:pt x="438" y="46"/>
                </a:lnTo>
                <a:lnTo>
                  <a:pt x="443" y="52"/>
                </a:lnTo>
                <a:lnTo>
                  <a:pt x="447" y="59"/>
                </a:lnTo>
                <a:lnTo>
                  <a:pt x="447" y="68"/>
                </a:lnTo>
                <a:lnTo>
                  <a:pt x="442" y="77"/>
                </a:lnTo>
                <a:lnTo>
                  <a:pt x="434" y="84"/>
                </a:lnTo>
                <a:lnTo>
                  <a:pt x="424" y="93"/>
                </a:lnTo>
                <a:lnTo>
                  <a:pt x="413" y="99"/>
                </a:lnTo>
                <a:lnTo>
                  <a:pt x="402" y="104"/>
                </a:lnTo>
                <a:lnTo>
                  <a:pt x="392" y="109"/>
                </a:lnTo>
                <a:lnTo>
                  <a:pt x="380" y="113"/>
                </a:lnTo>
                <a:lnTo>
                  <a:pt x="368" y="116"/>
                </a:lnTo>
                <a:lnTo>
                  <a:pt x="355" y="119"/>
                </a:lnTo>
                <a:lnTo>
                  <a:pt x="343" y="120"/>
                </a:lnTo>
                <a:lnTo>
                  <a:pt x="332" y="122"/>
                </a:lnTo>
                <a:lnTo>
                  <a:pt x="318" y="122"/>
                </a:lnTo>
                <a:lnTo>
                  <a:pt x="305" y="120"/>
                </a:lnTo>
                <a:lnTo>
                  <a:pt x="293" y="119"/>
                </a:lnTo>
                <a:lnTo>
                  <a:pt x="283" y="115"/>
                </a:lnTo>
                <a:lnTo>
                  <a:pt x="272" y="111"/>
                </a:lnTo>
                <a:lnTo>
                  <a:pt x="262" y="107"/>
                </a:lnTo>
                <a:lnTo>
                  <a:pt x="256" y="101"/>
                </a:lnTo>
                <a:lnTo>
                  <a:pt x="253" y="95"/>
                </a:lnTo>
                <a:lnTo>
                  <a:pt x="252" y="90"/>
                </a:lnTo>
                <a:lnTo>
                  <a:pt x="253" y="82"/>
                </a:lnTo>
                <a:lnTo>
                  <a:pt x="256" y="74"/>
                </a:lnTo>
                <a:lnTo>
                  <a:pt x="262" y="65"/>
                </a:lnTo>
                <a:lnTo>
                  <a:pt x="269" y="56"/>
                </a:lnTo>
                <a:lnTo>
                  <a:pt x="276" y="49"/>
                </a:lnTo>
                <a:lnTo>
                  <a:pt x="281" y="43"/>
                </a:lnTo>
                <a:lnTo>
                  <a:pt x="284" y="35"/>
                </a:lnTo>
                <a:lnTo>
                  <a:pt x="287" y="25"/>
                </a:lnTo>
                <a:lnTo>
                  <a:pt x="284" y="19"/>
                </a:lnTo>
                <a:lnTo>
                  <a:pt x="279" y="12"/>
                </a:lnTo>
                <a:lnTo>
                  <a:pt x="269" y="7"/>
                </a:lnTo>
                <a:lnTo>
                  <a:pt x="258" y="4"/>
                </a:lnTo>
                <a:lnTo>
                  <a:pt x="248" y="2"/>
                </a:lnTo>
                <a:lnTo>
                  <a:pt x="233" y="0"/>
                </a:lnTo>
                <a:lnTo>
                  <a:pt x="203" y="0"/>
                </a:lnTo>
                <a:lnTo>
                  <a:pt x="180" y="2"/>
                </a:lnTo>
                <a:lnTo>
                  <a:pt x="160" y="4"/>
                </a:lnTo>
                <a:lnTo>
                  <a:pt x="133" y="7"/>
                </a:lnTo>
                <a:lnTo>
                  <a:pt x="109" y="11"/>
                </a:lnTo>
                <a:lnTo>
                  <a:pt x="83" y="15"/>
                </a:lnTo>
                <a:lnTo>
                  <a:pt x="65" y="19"/>
                </a:lnTo>
                <a:lnTo>
                  <a:pt x="49" y="22"/>
                </a:lnTo>
                <a:lnTo>
                  <a:pt x="42" y="24"/>
                </a:lnTo>
                <a:lnTo>
                  <a:pt x="44" y="32"/>
                </a:lnTo>
                <a:lnTo>
                  <a:pt x="48" y="44"/>
                </a:lnTo>
                <a:lnTo>
                  <a:pt x="49" y="55"/>
                </a:lnTo>
                <a:lnTo>
                  <a:pt x="50" y="64"/>
                </a:lnTo>
                <a:lnTo>
                  <a:pt x="48" y="74"/>
                </a:lnTo>
                <a:lnTo>
                  <a:pt x="46" y="82"/>
                </a:lnTo>
                <a:lnTo>
                  <a:pt x="42" y="93"/>
                </a:lnTo>
                <a:lnTo>
                  <a:pt x="39" y="100"/>
                </a:lnTo>
                <a:lnTo>
                  <a:pt x="34" y="112"/>
                </a:lnTo>
                <a:lnTo>
                  <a:pt x="29" y="124"/>
                </a:lnTo>
                <a:lnTo>
                  <a:pt x="24" y="136"/>
                </a:lnTo>
                <a:lnTo>
                  <a:pt x="17" y="148"/>
                </a:lnTo>
                <a:lnTo>
                  <a:pt x="11" y="159"/>
                </a:lnTo>
                <a:lnTo>
                  <a:pt x="8" y="168"/>
                </a:lnTo>
                <a:lnTo>
                  <a:pt x="5" y="179"/>
                </a:lnTo>
                <a:lnTo>
                  <a:pt x="1" y="193"/>
                </a:lnTo>
                <a:lnTo>
                  <a:pt x="0" y="205"/>
                </a:lnTo>
                <a:lnTo>
                  <a:pt x="2" y="215"/>
                </a:lnTo>
                <a:lnTo>
                  <a:pt x="6" y="225"/>
                </a:lnTo>
                <a:lnTo>
                  <a:pt x="11" y="232"/>
                </a:lnTo>
                <a:lnTo>
                  <a:pt x="20" y="239"/>
                </a:lnTo>
                <a:lnTo>
                  <a:pt x="30" y="242"/>
                </a:lnTo>
                <a:lnTo>
                  <a:pt x="42" y="242"/>
                </a:lnTo>
                <a:lnTo>
                  <a:pt x="57" y="239"/>
                </a:lnTo>
                <a:lnTo>
                  <a:pt x="71" y="234"/>
                </a:lnTo>
                <a:lnTo>
                  <a:pt x="83" y="227"/>
                </a:lnTo>
                <a:lnTo>
                  <a:pt x="91" y="217"/>
                </a:lnTo>
                <a:lnTo>
                  <a:pt x="97" y="205"/>
                </a:lnTo>
                <a:lnTo>
                  <a:pt x="99" y="194"/>
                </a:lnTo>
                <a:lnTo>
                  <a:pt x="103" y="183"/>
                </a:lnTo>
                <a:lnTo>
                  <a:pt x="111" y="175"/>
                </a:lnTo>
                <a:lnTo>
                  <a:pt x="119" y="167"/>
                </a:lnTo>
                <a:lnTo>
                  <a:pt x="131" y="162"/>
                </a:lnTo>
                <a:lnTo>
                  <a:pt x="142" y="160"/>
                </a:lnTo>
                <a:lnTo>
                  <a:pt x="151" y="159"/>
                </a:lnTo>
                <a:lnTo>
                  <a:pt x="163" y="159"/>
                </a:lnTo>
                <a:lnTo>
                  <a:pt x="177" y="161"/>
                </a:lnTo>
                <a:lnTo>
                  <a:pt x="187" y="164"/>
                </a:lnTo>
                <a:lnTo>
                  <a:pt x="197" y="168"/>
                </a:lnTo>
                <a:lnTo>
                  <a:pt x="207" y="177"/>
                </a:lnTo>
                <a:lnTo>
                  <a:pt x="214" y="184"/>
                </a:lnTo>
                <a:lnTo>
                  <a:pt x="220" y="196"/>
                </a:lnTo>
                <a:lnTo>
                  <a:pt x="221" y="208"/>
                </a:lnTo>
                <a:lnTo>
                  <a:pt x="221" y="218"/>
                </a:lnTo>
                <a:lnTo>
                  <a:pt x="217" y="230"/>
                </a:lnTo>
                <a:lnTo>
                  <a:pt x="212" y="242"/>
                </a:lnTo>
                <a:lnTo>
                  <a:pt x="205" y="253"/>
                </a:lnTo>
                <a:lnTo>
                  <a:pt x="195" y="264"/>
                </a:lnTo>
                <a:lnTo>
                  <a:pt x="186" y="272"/>
                </a:lnTo>
                <a:lnTo>
                  <a:pt x="174" y="282"/>
                </a:lnTo>
                <a:lnTo>
                  <a:pt x="165" y="289"/>
                </a:lnTo>
                <a:lnTo>
                  <a:pt x="155" y="296"/>
                </a:lnTo>
                <a:lnTo>
                  <a:pt x="144" y="298"/>
                </a:lnTo>
                <a:lnTo>
                  <a:pt x="131" y="301"/>
                </a:lnTo>
                <a:lnTo>
                  <a:pt x="119" y="303"/>
                </a:lnTo>
                <a:lnTo>
                  <a:pt x="108" y="306"/>
                </a:lnTo>
                <a:lnTo>
                  <a:pt x="96" y="309"/>
                </a:lnTo>
                <a:lnTo>
                  <a:pt x="84" y="314"/>
                </a:lnTo>
                <a:lnTo>
                  <a:pt x="72" y="321"/>
                </a:lnTo>
                <a:lnTo>
                  <a:pt x="63" y="327"/>
                </a:lnTo>
                <a:lnTo>
                  <a:pt x="53" y="337"/>
                </a:lnTo>
                <a:lnTo>
                  <a:pt x="46" y="344"/>
                </a:lnTo>
                <a:lnTo>
                  <a:pt x="38" y="355"/>
                </a:lnTo>
                <a:lnTo>
                  <a:pt x="33" y="365"/>
                </a:lnTo>
                <a:lnTo>
                  <a:pt x="29" y="376"/>
                </a:lnTo>
                <a:lnTo>
                  <a:pt x="27" y="387"/>
                </a:lnTo>
                <a:lnTo>
                  <a:pt x="27" y="397"/>
                </a:lnTo>
                <a:lnTo>
                  <a:pt x="29" y="409"/>
                </a:lnTo>
                <a:lnTo>
                  <a:pt x="31" y="423"/>
                </a:lnTo>
                <a:lnTo>
                  <a:pt x="34" y="437"/>
                </a:lnTo>
              </a:path>
            </a:pathLst>
          </a:custGeom>
          <a:solidFill>
            <a:srgbClr val="00B050"/>
          </a:solidFill>
          <a:ln w="12700" cap="rnd" cmpd="sng">
            <a:solidFill>
              <a:schemeClr val="bg1"/>
            </a:solidFill>
            <a:prstDash val="solid"/>
            <a:round/>
            <a:headEnd type="none" w="med" len="med"/>
            <a:tailEnd type="none" w="med" len="med"/>
          </a:ln>
          <a:effectLst/>
        </p:spPr>
        <p:txBody>
          <a:bodyPr lIns="74884" tIns="37442" rIns="74884" bIns="37442"/>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19" name="Freeform 15"/>
          <p:cNvSpPr>
            <a:spLocks/>
          </p:cNvSpPr>
          <p:nvPr/>
        </p:nvSpPr>
        <p:spPr bwMode="auto">
          <a:xfrm>
            <a:off x="3446608" y="3355716"/>
            <a:ext cx="1622576" cy="592505"/>
          </a:xfrm>
          <a:custGeom>
            <a:avLst/>
            <a:gdLst>
              <a:gd name="T0" fmla="*/ 836 w 1011"/>
              <a:gd name="T1" fmla="*/ 157 h 571"/>
              <a:gd name="T2" fmla="*/ 807 w 1011"/>
              <a:gd name="T3" fmla="*/ 223 h 571"/>
              <a:gd name="T4" fmla="*/ 788 w 1011"/>
              <a:gd name="T5" fmla="*/ 284 h 571"/>
              <a:gd name="T6" fmla="*/ 825 w 1011"/>
              <a:gd name="T7" fmla="*/ 324 h 571"/>
              <a:gd name="T8" fmla="*/ 882 w 1011"/>
              <a:gd name="T9" fmla="*/ 297 h 571"/>
              <a:gd name="T10" fmla="*/ 914 w 1011"/>
              <a:gd name="T11" fmla="*/ 247 h 571"/>
              <a:gd name="T12" fmla="*/ 972 w 1011"/>
              <a:gd name="T13" fmla="*/ 245 h 571"/>
              <a:gd name="T14" fmla="*/ 1010 w 1011"/>
              <a:gd name="T15" fmla="*/ 282 h 571"/>
              <a:gd name="T16" fmla="*/ 997 w 1011"/>
              <a:gd name="T17" fmla="*/ 328 h 571"/>
              <a:gd name="T18" fmla="*/ 944 w 1011"/>
              <a:gd name="T19" fmla="*/ 376 h 571"/>
              <a:gd name="T20" fmla="*/ 884 w 1011"/>
              <a:gd name="T21" fmla="*/ 391 h 571"/>
              <a:gd name="T22" fmla="*/ 837 w 1011"/>
              <a:gd name="T23" fmla="*/ 422 h 571"/>
              <a:gd name="T24" fmla="*/ 815 w 1011"/>
              <a:gd name="T25" fmla="*/ 479 h 571"/>
              <a:gd name="T26" fmla="*/ 806 w 1011"/>
              <a:gd name="T27" fmla="*/ 509 h 571"/>
              <a:gd name="T28" fmla="*/ 746 w 1011"/>
              <a:gd name="T29" fmla="*/ 506 h 571"/>
              <a:gd name="T30" fmla="*/ 663 w 1011"/>
              <a:gd name="T31" fmla="*/ 527 h 571"/>
              <a:gd name="T32" fmla="*/ 580 w 1011"/>
              <a:gd name="T33" fmla="*/ 556 h 571"/>
              <a:gd name="T34" fmla="*/ 488 w 1011"/>
              <a:gd name="T35" fmla="*/ 568 h 571"/>
              <a:gd name="T36" fmla="*/ 437 w 1011"/>
              <a:gd name="T37" fmla="*/ 537 h 571"/>
              <a:gd name="T38" fmla="*/ 465 w 1011"/>
              <a:gd name="T39" fmla="*/ 493 h 571"/>
              <a:gd name="T40" fmla="*/ 536 w 1011"/>
              <a:gd name="T41" fmla="*/ 467 h 571"/>
              <a:gd name="T42" fmla="*/ 587 w 1011"/>
              <a:gd name="T43" fmla="*/ 436 h 571"/>
              <a:gd name="T44" fmla="*/ 553 w 1011"/>
              <a:gd name="T45" fmla="*/ 408 h 571"/>
              <a:gd name="T46" fmla="*/ 473 w 1011"/>
              <a:gd name="T47" fmla="*/ 411 h 571"/>
              <a:gd name="T48" fmla="*/ 400 w 1011"/>
              <a:gd name="T49" fmla="*/ 435 h 571"/>
              <a:gd name="T50" fmla="*/ 316 w 1011"/>
              <a:gd name="T51" fmla="*/ 479 h 571"/>
              <a:gd name="T52" fmla="*/ 219 w 1011"/>
              <a:gd name="T53" fmla="*/ 506 h 571"/>
              <a:gd name="T54" fmla="*/ 122 w 1011"/>
              <a:gd name="T55" fmla="*/ 511 h 571"/>
              <a:gd name="T56" fmla="*/ 169 w 1011"/>
              <a:gd name="T57" fmla="*/ 460 h 571"/>
              <a:gd name="T58" fmla="*/ 206 w 1011"/>
              <a:gd name="T59" fmla="*/ 405 h 571"/>
              <a:gd name="T60" fmla="*/ 190 w 1011"/>
              <a:gd name="T61" fmla="*/ 358 h 571"/>
              <a:gd name="T62" fmla="*/ 143 w 1011"/>
              <a:gd name="T63" fmla="*/ 360 h 571"/>
              <a:gd name="T64" fmla="*/ 105 w 1011"/>
              <a:gd name="T65" fmla="*/ 401 h 571"/>
              <a:gd name="T66" fmla="*/ 48 w 1011"/>
              <a:gd name="T67" fmla="*/ 417 h 571"/>
              <a:gd name="T68" fmla="*/ 4 w 1011"/>
              <a:gd name="T69" fmla="*/ 380 h 571"/>
              <a:gd name="T70" fmla="*/ 15 w 1011"/>
              <a:gd name="T71" fmla="*/ 330 h 571"/>
              <a:gd name="T72" fmla="*/ 75 w 1011"/>
              <a:gd name="T73" fmla="*/ 297 h 571"/>
              <a:gd name="T74" fmla="*/ 114 w 1011"/>
              <a:gd name="T75" fmla="*/ 243 h 571"/>
              <a:gd name="T76" fmla="*/ 90 w 1011"/>
              <a:gd name="T77" fmla="*/ 174 h 571"/>
              <a:gd name="T78" fmla="*/ 81 w 1011"/>
              <a:gd name="T79" fmla="*/ 107 h 571"/>
              <a:gd name="T80" fmla="*/ 159 w 1011"/>
              <a:gd name="T81" fmla="*/ 116 h 571"/>
              <a:gd name="T82" fmla="*/ 280 w 1011"/>
              <a:gd name="T83" fmla="*/ 120 h 571"/>
              <a:gd name="T84" fmla="*/ 346 w 1011"/>
              <a:gd name="T85" fmla="*/ 102 h 571"/>
              <a:gd name="T86" fmla="*/ 347 w 1011"/>
              <a:gd name="T87" fmla="*/ 58 h 571"/>
              <a:gd name="T88" fmla="*/ 368 w 1011"/>
              <a:gd name="T89" fmla="*/ 16 h 571"/>
              <a:gd name="T90" fmla="*/ 445 w 1011"/>
              <a:gd name="T91" fmla="*/ 0 h 571"/>
              <a:gd name="T92" fmla="*/ 519 w 1011"/>
              <a:gd name="T93" fmla="*/ 14 h 571"/>
              <a:gd name="T94" fmla="*/ 543 w 1011"/>
              <a:gd name="T95" fmla="*/ 53 h 571"/>
              <a:gd name="T96" fmla="*/ 520 w 1011"/>
              <a:gd name="T97" fmla="*/ 106 h 571"/>
              <a:gd name="T98" fmla="*/ 569 w 1011"/>
              <a:gd name="T99" fmla="*/ 133 h 571"/>
              <a:gd name="T100" fmla="*/ 664 w 1011"/>
              <a:gd name="T101" fmla="*/ 133 h 571"/>
              <a:gd name="T102" fmla="*/ 786 w 1011"/>
              <a:gd name="T103" fmla="*/ 112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1" h="571">
                <a:moveTo>
                  <a:pt x="830" y="113"/>
                </a:moveTo>
                <a:lnTo>
                  <a:pt x="835" y="127"/>
                </a:lnTo>
                <a:lnTo>
                  <a:pt x="837" y="138"/>
                </a:lnTo>
                <a:lnTo>
                  <a:pt x="838" y="148"/>
                </a:lnTo>
                <a:lnTo>
                  <a:pt x="836" y="157"/>
                </a:lnTo>
                <a:lnTo>
                  <a:pt x="830" y="170"/>
                </a:lnTo>
                <a:lnTo>
                  <a:pt x="825" y="184"/>
                </a:lnTo>
                <a:lnTo>
                  <a:pt x="820" y="196"/>
                </a:lnTo>
                <a:lnTo>
                  <a:pt x="815" y="208"/>
                </a:lnTo>
                <a:lnTo>
                  <a:pt x="807" y="223"/>
                </a:lnTo>
                <a:lnTo>
                  <a:pt x="801" y="235"/>
                </a:lnTo>
                <a:lnTo>
                  <a:pt x="797" y="246"/>
                </a:lnTo>
                <a:lnTo>
                  <a:pt x="793" y="261"/>
                </a:lnTo>
                <a:lnTo>
                  <a:pt x="789" y="272"/>
                </a:lnTo>
                <a:lnTo>
                  <a:pt x="788" y="284"/>
                </a:lnTo>
                <a:lnTo>
                  <a:pt x="790" y="297"/>
                </a:lnTo>
                <a:lnTo>
                  <a:pt x="795" y="308"/>
                </a:lnTo>
                <a:lnTo>
                  <a:pt x="803" y="318"/>
                </a:lnTo>
                <a:lnTo>
                  <a:pt x="813" y="323"/>
                </a:lnTo>
                <a:lnTo>
                  <a:pt x="825" y="324"/>
                </a:lnTo>
                <a:lnTo>
                  <a:pt x="841" y="323"/>
                </a:lnTo>
                <a:lnTo>
                  <a:pt x="851" y="319"/>
                </a:lnTo>
                <a:lnTo>
                  <a:pt x="864" y="314"/>
                </a:lnTo>
                <a:lnTo>
                  <a:pt x="873" y="307"/>
                </a:lnTo>
                <a:lnTo>
                  <a:pt x="882" y="297"/>
                </a:lnTo>
                <a:lnTo>
                  <a:pt x="886" y="287"/>
                </a:lnTo>
                <a:lnTo>
                  <a:pt x="888" y="275"/>
                </a:lnTo>
                <a:lnTo>
                  <a:pt x="894" y="264"/>
                </a:lnTo>
                <a:lnTo>
                  <a:pt x="902" y="254"/>
                </a:lnTo>
                <a:lnTo>
                  <a:pt x="914" y="247"/>
                </a:lnTo>
                <a:lnTo>
                  <a:pt x="925" y="243"/>
                </a:lnTo>
                <a:lnTo>
                  <a:pt x="938" y="241"/>
                </a:lnTo>
                <a:lnTo>
                  <a:pt x="947" y="240"/>
                </a:lnTo>
                <a:lnTo>
                  <a:pt x="960" y="242"/>
                </a:lnTo>
                <a:lnTo>
                  <a:pt x="972" y="245"/>
                </a:lnTo>
                <a:lnTo>
                  <a:pt x="984" y="249"/>
                </a:lnTo>
                <a:lnTo>
                  <a:pt x="992" y="257"/>
                </a:lnTo>
                <a:lnTo>
                  <a:pt x="999" y="265"/>
                </a:lnTo>
                <a:lnTo>
                  <a:pt x="1006" y="272"/>
                </a:lnTo>
                <a:lnTo>
                  <a:pt x="1010" y="282"/>
                </a:lnTo>
                <a:lnTo>
                  <a:pt x="1010" y="292"/>
                </a:lnTo>
                <a:lnTo>
                  <a:pt x="1009" y="303"/>
                </a:lnTo>
                <a:lnTo>
                  <a:pt x="1005" y="311"/>
                </a:lnTo>
                <a:lnTo>
                  <a:pt x="1003" y="319"/>
                </a:lnTo>
                <a:lnTo>
                  <a:pt x="997" y="328"/>
                </a:lnTo>
                <a:lnTo>
                  <a:pt x="988" y="340"/>
                </a:lnTo>
                <a:lnTo>
                  <a:pt x="980" y="349"/>
                </a:lnTo>
                <a:lnTo>
                  <a:pt x="968" y="359"/>
                </a:lnTo>
                <a:lnTo>
                  <a:pt x="957" y="367"/>
                </a:lnTo>
                <a:lnTo>
                  <a:pt x="944" y="376"/>
                </a:lnTo>
                <a:lnTo>
                  <a:pt x="934" y="379"/>
                </a:lnTo>
                <a:lnTo>
                  <a:pt x="922" y="382"/>
                </a:lnTo>
                <a:lnTo>
                  <a:pt x="908" y="384"/>
                </a:lnTo>
                <a:lnTo>
                  <a:pt x="896" y="387"/>
                </a:lnTo>
                <a:lnTo>
                  <a:pt x="884" y="391"/>
                </a:lnTo>
                <a:lnTo>
                  <a:pt x="872" y="395"/>
                </a:lnTo>
                <a:lnTo>
                  <a:pt x="861" y="401"/>
                </a:lnTo>
                <a:lnTo>
                  <a:pt x="853" y="408"/>
                </a:lnTo>
                <a:lnTo>
                  <a:pt x="844" y="414"/>
                </a:lnTo>
                <a:lnTo>
                  <a:pt x="837" y="422"/>
                </a:lnTo>
                <a:lnTo>
                  <a:pt x="828" y="433"/>
                </a:lnTo>
                <a:lnTo>
                  <a:pt x="822" y="444"/>
                </a:lnTo>
                <a:lnTo>
                  <a:pt x="818" y="456"/>
                </a:lnTo>
                <a:lnTo>
                  <a:pt x="815" y="468"/>
                </a:lnTo>
                <a:lnTo>
                  <a:pt x="815" y="479"/>
                </a:lnTo>
                <a:lnTo>
                  <a:pt x="818" y="492"/>
                </a:lnTo>
                <a:lnTo>
                  <a:pt x="820" y="504"/>
                </a:lnTo>
                <a:lnTo>
                  <a:pt x="822" y="515"/>
                </a:lnTo>
                <a:lnTo>
                  <a:pt x="816" y="513"/>
                </a:lnTo>
                <a:lnTo>
                  <a:pt x="806" y="509"/>
                </a:lnTo>
                <a:lnTo>
                  <a:pt x="796" y="506"/>
                </a:lnTo>
                <a:lnTo>
                  <a:pt x="785" y="505"/>
                </a:lnTo>
                <a:lnTo>
                  <a:pt x="774" y="503"/>
                </a:lnTo>
                <a:lnTo>
                  <a:pt x="760" y="504"/>
                </a:lnTo>
                <a:lnTo>
                  <a:pt x="746" y="506"/>
                </a:lnTo>
                <a:lnTo>
                  <a:pt x="732" y="508"/>
                </a:lnTo>
                <a:lnTo>
                  <a:pt x="714" y="512"/>
                </a:lnTo>
                <a:lnTo>
                  <a:pt x="697" y="517"/>
                </a:lnTo>
                <a:lnTo>
                  <a:pt x="680" y="521"/>
                </a:lnTo>
                <a:lnTo>
                  <a:pt x="663" y="527"/>
                </a:lnTo>
                <a:lnTo>
                  <a:pt x="649" y="533"/>
                </a:lnTo>
                <a:lnTo>
                  <a:pt x="633" y="539"/>
                </a:lnTo>
                <a:lnTo>
                  <a:pt x="616" y="545"/>
                </a:lnTo>
                <a:lnTo>
                  <a:pt x="601" y="549"/>
                </a:lnTo>
                <a:lnTo>
                  <a:pt x="580" y="556"/>
                </a:lnTo>
                <a:lnTo>
                  <a:pt x="560" y="563"/>
                </a:lnTo>
                <a:lnTo>
                  <a:pt x="544" y="566"/>
                </a:lnTo>
                <a:lnTo>
                  <a:pt x="525" y="568"/>
                </a:lnTo>
                <a:lnTo>
                  <a:pt x="508" y="570"/>
                </a:lnTo>
                <a:lnTo>
                  <a:pt x="488" y="568"/>
                </a:lnTo>
                <a:lnTo>
                  <a:pt x="472" y="566"/>
                </a:lnTo>
                <a:lnTo>
                  <a:pt x="459" y="563"/>
                </a:lnTo>
                <a:lnTo>
                  <a:pt x="448" y="557"/>
                </a:lnTo>
                <a:lnTo>
                  <a:pt x="442" y="549"/>
                </a:lnTo>
                <a:lnTo>
                  <a:pt x="437" y="537"/>
                </a:lnTo>
                <a:lnTo>
                  <a:pt x="437" y="528"/>
                </a:lnTo>
                <a:lnTo>
                  <a:pt x="441" y="520"/>
                </a:lnTo>
                <a:lnTo>
                  <a:pt x="446" y="510"/>
                </a:lnTo>
                <a:lnTo>
                  <a:pt x="453" y="502"/>
                </a:lnTo>
                <a:lnTo>
                  <a:pt x="465" y="493"/>
                </a:lnTo>
                <a:lnTo>
                  <a:pt x="477" y="484"/>
                </a:lnTo>
                <a:lnTo>
                  <a:pt x="492" y="478"/>
                </a:lnTo>
                <a:lnTo>
                  <a:pt x="509" y="474"/>
                </a:lnTo>
                <a:lnTo>
                  <a:pt x="522" y="471"/>
                </a:lnTo>
                <a:lnTo>
                  <a:pt x="536" y="467"/>
                </a:lnTo>
                <a:lnTo>
                  <a:pt x="550" y="463"/>
                </a:lnTo>
                <a:lnTo>
                  <a:pt x="565" y="456"/>
                </a:lnTo>
                <a:lnTo>
                  <a:pt x="577" y="450"/>
                </a:lnTo>
                <a:lnTo>
                  <a:pt x="585" y="444"/>
                </a:lnTo>
                <a:lnTo>
                  <a:pt x="587" y="436"/>
                </a:lnTo>
                <a:lnTo>
                  <a:pt x="585" y="429"/>
                </a:lnTo>
                <a:lnTo>
                  <a:pt x="579" y="420"/>
                </a:lnTo>
                <a:lnTo>
                  <a:pt x="569" y="414"/>
                </a:lnTo>
                <a:lnTo>
                  <a:pt x="561" y="410"/>
                </a:lnTo>
                <a:lnTo>
                  <a:pt x="553" y="408"/>
                </a:lnTo>
                <a:lnTo>
                  <a:pt x="538" y="406"/>
                </a:lnTo>
                <a:lnTo>
                  <a:pt x="521" y="406"/>
                </a:lnTo>
                <a:lnTo>
                  <a:pt x="504" y="407"/>
                </a:lnTo>
                <a:lnTo>
                  <a:pt x="489" y="409"/>
                </a:lnTo>
                <a:lnTo>
                  <a:pt x="473" y="411"/>
                </a:lnTo>
                <a:lnTo>
                  <a:pt x="460" y="414"/>
                </a:lnTo>
                <a:lnTo>
                  <a:pt x="446" y="419"/>
                </a:lnTo>
                <a:lnTo>
                  <a:pt x="429" y="424"/>
                </a:lnTo>
                <a:lnTo>
                  <a:pt x="414" y="430"/>
                </a:lnTo>
                <a:lnTo>
                  <a:pt x="400" y="435"/>
                </a:lnTo>
                <a:lnTo>
                  <a:pt x="382" y="445"/>
                </a:lnTo>
                <a:lnTo>
                  <a:pt x="366" y="454"/>
                </a:lnTo>
                <a:lnTo>
                  <a:pt x="350" y="463"/>
                </a:lnTo>
                <a:lnTo>
                  <a:pt x="334" y="471"/>
                </a:lnTo>
                <a:lnTo>
                  <a:pt x="316" y="479"/>
                </a:lnTo>
                <a:lnTo>
                  <a:pt x="300" y="487"/>
                </a:lnTo>
                <a:lnTo>
                  <a:pt x="281" y="493"/>
                </a:lnTo>
                <a:lnTo>
                  <a:pt x="262" y="499"/>
                </a:lnTo>
                <a:lnTo>
                  <a:pt x="242" y="503"/>
                </a:lnTo>
                <a:lnTo>
                  <a:pt x="219" y="506"/>
                </a:lnTo>
                <a:lnTo>
                  <a:pt x="201" y="508"/>
                </a:lnTo>
                <a:lnTo>
                  <a:pt x="173" y="510"/>
                </a:lnTo>
                <a:lnTo>
                  <a:pt x="155" y="512"/>
                </a:lnTo>
                <a:lnTo>
                  <a:pt x="135" y="511"/>
                </a:lnTo>
                <a:lnTo>
                  <a:pt x="122" y="511"/>
                </a:lnTo>
                <a:lnTo>
                  <a:pt x="126" y="503"/>
                </a:lnTo>
                <a:lnTo>
                  <a:pt x="135" y="492"/>
                </a:lnTo>
                <a:lnTo>
                  <a:pt x="145" y="483"/>
                </a:lnTo>
                <a:lnTo>
                  <a:pt x="156" y="473"/>
                </a:lnTo>
                <a:lnTo>
                  <a:pt x="169" y="460"/>
                </a:lnTo>
                <a:lnTo>
                  <a:pt x="180" y="451"/>
                </a:lnTo>
                <a:lnTo>
                  <a:pt x="189" y="441"/>
                </a:lnTo>
                <a:lnTo>
                  <a:pt x="196" y="430"/>
                </a:lnTo>
                <a:lnTo>
                  <a:pt x="203" y="418"/>
                </a:lnTo>
                <a:lnTo>
                  <a:pt x="206" y="405"/>
                </a:lnTo>
                <a:lnTo>
                  <a:pt x="208" y="393"/>
                </a:lnTo>
                <a:lnTo>
                  <a:pt x="207" y="379"/>
                </a:lnTo>
                <a:lnTo>
                  <a:pt x="203" y="371"/>
                </a:lnTo>
                <a:lnTo>
                  <a:pt x="196" y="363"/>
                </a:lnTo>
                <a:lnTo>
                  <a:pt x="190" y="358"/>
                </a:lnTo>
                <a:lnTo>
                  <a:pt x="182" y="354"/>
                </a:lnTo>
                <a:lnTo>
                  <a:pt x="172" y="352"/>
                </a:lnTo>
                <a:lnTo>
                  <a:pt x="163" y="351"/>
                </a:lnTo>
                <a:lnTo>
                  <a:pt x="154" y="354"/>
                </a:lnTo>
                <a:lnTo>
                  <a:pt x="143" y="360"/>
                </a:lnTo>
                <a:lnTo>
                  <a:pt x="136" y="366"/>
                </a:lnTo>
                <a:lnTo>
                  <a:pt x="127" y="376"/>
                </a:lnTo>
                <a:lnTo>
                  <a:pt x="120" y="385"/>
                </a:lnTo>
                <a:lnTo>
                  <a:pt x="113" y="393"/>
                </a:lnTo>
                <a:lnTo>
                  <a:pt x="105" y="401"/>
                </a:lnTo>
                <a:lnTo>
                  <a:pt x="96" y="409"/>
                </a:lnTo>
                <a:lnTo>
                  <a:pt x="85" y="414"/>
                </a:lnTo>
                <a:lnTo>
                  <a:pt x="73" y="417"/>
                </a:lnTo>
                <a:lnTo>
                  <a:pt x="61" y="419"/>
                </a:lnTo>
                <a:lnTo>
                  <a:pt x="48" y="417"/>
                </a:lnTo>
                <a:lnTo>
                  <a:pt x="36" y="414"/>
                </a:lnTo>
                <a:lnTo>
                  <a:pt x="24" y="407"/>
                </a:lnTo>
                <a:lnTo>
                  <a:pt x="16" y="401"/>
                </a:lnTo>
                <a:lnTo>
                  <a:pt x="8" y="392"/>
                </a:lnTo>
                <a:lnTo>
                  <a:pt x="4" y="380"/>
                </a:lnTo>
                <a:lnTo>
                  <a:pt x="1" y="370"/>
                </a:lnTo>
                <a:lnTo>
                  <a:pt x="0" y="359"/>
                </a:lnTo>
                <a:lnTo>
                  <a:pt x="2" y="349"/>
                </a:lnTo>
                <a:lnTo>
                  <a:pt x="6" y="340"/>
                </a:lnTo>
                <a:lnTo>
                  <a:pt x="15" y="330"/>
                </a:lnTo>
                <a:lnTo>
                  <a:pt x="25" y="321"/>
                </a:lnTo>
                <a:lnTo>
                  <a:pt x="38" y="314"/>
                </a:lnTo>
                <a:lnTo>
                  <a:pt x="48" y="309"/>
                </a:lnTo>
                <a:lnTo>
                  <a:pt x="63" y="303"/>
                </a:lnTo>
                <a:lnTo>
                  <a:pt x="75" y="297"/>
                </a:lnTo>
                <a:lnTo>
                  <a:pt x="88" y="289"/>
                </a:lnTo>
                <a:lnTo>
                  <a:pt x="99" y="279"/>
                </a:lnTo>
                <a:lnTo>
                  <a:pt x="108" y="269"/>
                </a:lnTo>
                <a:lnTo>
                  <a:pt x="113" y="255"/>
                </a:lnTo>
                <a:lnTo>
                  <a:pt x="114" y="243"/>
                </a:lnTo>
                <a:lnTo>
                  <a:pt x="113" y="231"/>
                </a:lnTo>
                <a:lnTo>
                  <a:pt x="111" y="218"/>
                </a:lnTo>
                <a:lnTo>
                  <a:pt x="105" y="204"/>
                </a:lnTo>
                <a:lnTo>
                  <a:pt x="97" y="188"/>
                </a:lnTo>
                <a:lnTo>
                  <a:pt x="90" y="174"/>
                </a:lnTo>
                <a:lnTo>
                  <a:pt x="83" y="159"/>
                </a:lnTo>
                <a:lnTo>
                  <a:pt x="78" y="142"/>
                </a:lnTo>
                <a:lnTo>
                  <a:pt x="78" y="130"/>
                </a:lnTo>
                <a:lnTo>
                  <a:pt x="80" y="117"/>
                </a:lnTo>
                <a:lnTo>
                  <a:pt x="81" y="107"/>
                </a:lnTo>
                <a:lnTo>
                  <a:pt x="92" y="108"/>
                </a:lnTo>
                <a:lnTo>
                  <a:pt x="107" y="110"/>
                </a:lnTo>
                <a:lnTo>
                  <a:pt x="123" y="111"/>
                </a:lnTo>
                <a:lnTo>
                  <a:pt x="141" y="114"/>
                </a:lnTo>
                <a:lnTo>
                  <a:pt x="159" y="116"/>
                </a:lnTo>
                <a:lnTo>
                  <a:pt x="179" y="118"/>
                </a:lnTo>
                <a:lnTo>
                  <a:pt x="198" y="120"/>
                </a:lnTo>
                <a:lnTo>
                  <a:pt x="220" y="121"/>
                </a:lnTo>
                <a:lnTo>
                  <a:pt x="264" y="121"/>
                </a:lnTo>
                <a:lnTo>
                  <a:pt x="280" y="120"/>
                </a:lnTo>
                <a:lnTo>
                  <a:pt x="295" y="119"/>
                </a:lnTo>
                <a:lnTo>
                  <a:pt x="311" y="117"/>
                </a:lnTo>
                <a:lnTo>
                  <a:pt x="326" y="112"/>
                </a:lnTo>
                <a:lnTo>
                  <a:pt x="336" y="107"/>
                </a:lnTo>
                <a:lnTo>
                  <a:pt x="346" y="102"/>
                </a:lnTo>
                <a:lnTo>
                  <a:pt x="352" y="96"/>
                </a:lnTo>
                <a:lnTo>
                  <a:pt x="354" y="91"/>
                </a:lnTo>
                <a:lnTo>
                  <a:pt x="354" y="80"/>
                </a:lnTo>
                <a:lnTo>
                  <a:pt x="352" y="69"/>
                </a:lnTo>
                <a:lnTo>
                  <a:pt x="347" y="58"/>
                </a:lnTo>
                <a:lnTo>
                  <a:pt x="343" y="48"/>
                </a:lnTo>
                <a:lnTo>
                  <a:pt x="343" y="38"/>
                </a:lnTo>
                <a:lnTo>
                  <a:pt x="348" y="30"/>
                </a:lnTo>
                <a:lnTo>
                  <a:pt x="356" y="21"/>
                </a:lnTo>
                <a:lnTo>
                  <a:pt x="368" y="16"/>
                </a:lnTo>
                <a:lnTo>
                  <a:pt x="381" y="10"/>
                </a:lnTo>
                <a:lnTo>
                  <a:pt x="396" y="7"/>
                </a:lnTo>
                <a:lnTo>
                  <a:pt x="412" y="5"/>
                </a:lnTo>
                <a:lnTo>
                  <a:pt x="429" y="2"/>
                </a:lnTo>
                <a:lnTo>
                  <a:pt x="445" y="0"/>
                </a:lnTo>
                <a:lnTo>
                  <a:pt x="462" y="0"/>
                </a:lnTo>
                <a:lnTo>
                  <a:pt x="476" y="1"/>
                </a:lnTo>
                <a:lnTo>
                  <a:pt x="491" y="5"/>
                </a:lnTo>
                <a:lnTo>
                  <a:pt x="506" y="8"/>
                </a:lnTo>
                <a:lnTo>
                  <a:pt x="519" y="14"/>
                </a:lnTo>
                <a:lnTo>
                  <a:pt x="530" y="21"/>
                </a:lnTo>
                <a:lnTo>
                  <a:pt x="539" y="28"/>
                </a:lnTo>
                <a:lnTo>
                  <a:pt x="543" y="36"/>
                </a:lnTo>
                <a:lnTo>
                  <a:pt x="545" y="44"/>
                </a:lnTo>
                <a:lnTo>
                  <a:pt x="543" y="53"/>
                </a:lnTo>
                <a:lnTo>
                  <a:pt x="538" y="62"/>
                </a:lnTo>
                <a:lnTo>
                  <a:pt x="531" y="75"/>
                </a:lnTo>
                <a:lnTo>
                  <a:pt x="525" y="85"/>
                </a:lnTo>
                <a:lnTo>
                  <a:pt x="520" y="95"/>
                </a:lnTo>
                <a:lnTo>
                  <a:pt x="520" y="106"/>
                </a:lnTo>
                <a:lnTo>
                  <a:pt x="525" y="115"/>
                </a:lnTo>
                <a:lnTo>
                  <a:pt x="534" y="122"/>
                </a:lnTo>
                <a:lnTo>
                  <a:pt x="542" y="126"/>
                </a:lnTo>
                <a:lnTo>
                  <a:pt x="555" y="130"/>
                </a:lnTo>
                <a:lnTo>
                  <a:pt x="569" y="133"/>
                </a:lnTo>
                <a:lnTo>
                  <a:pt x="584" y="135"/>
                </a:lnTo>
                <a:lnTo>
                  <a:pt x="603" y="136"/>
                </a:lnTo>
                <a:lnTo>
                  <a:pt x="623" y="136"/>
                </a:lnTo>
                <a:lnTo>
                  <a:pt x="639" y="134"/>
                </a:lnTo>
                <a:lnTo>
                  <a:pt x="664" y="133"/>
                </a:lnTo>
                <a:lnTo>
                  <a:pt x="689" y="129"/>
                </a:lnTo>
                <a:lnTo>
                  <a:pt x="710" y="126"/>
                </a:lnTo>
                <a:lnTo>
                  <a:pt x="732" y="122"/>
                </a:lnTo>
                <a:lnTo>
                  <a:pt x="757" y="118"/>
                </a:lnTo>
                <a:lnTo>
                  <a:pt x="786" y="112"/>
                </a:lnTo>
                <a:lnTo>
                  <a:pt x="828" y="106"/>
                </a:lnTo>
                <a:lnTo>
                  <a:pt x="830" y="113"/>
                </a:lnTo>
              </a:path>
            </a:pathLst>
          </a:custGeom>
          <a:solidFill>
            <a:schemeClr val="bg2">
              <a:lumMod val="75000"/>
            </a:schemeClr>
          </a:solidFill>
          <a:ln w="12700" cap="rnd" cmpd="sng">
            <a:solidFill>
              <a:sysClr val="window" lastClr="FFFFFF">
                <a:lumMod val="75000"/>
              </a:sys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0" name="Freeform 16"/>
          <p:cNvSpPr>
            <a:spLocks/>
          </p:cNvSpPr>
          <p:nvPr/>
        </p:nvSpPr>
        <p:spPr bwMode="auto">
          <a:xfrm>
            <a:off x="2536615" y="3064134"/>
            <a:ext cx="1192459" cy="525056"/>
          </a:xfrm>
          <a:custGeom>
            <a:avLst/>
            <a:gdLst>
              <a:gd name="T0" fmla="*/ 710 w 743"/>
              <a:gd name="T1" fmla="*/ 0 h 506"/>
              <a:gd name="T2" fmla="*/ 701 w 743"/>
              <a:gd name="T3" fmla="*/ 26 h 506"/>
              <a:gd name="T4" fmla="*/ 717 w 743"/>
              <a:gd name="T5" fmla="*/ 53 h 506"/>
              <a:gd name="T6" fmla="*/ 733 w 743"/>
              <a:gd name="T7" fmla="*/ 77 h 506"/>
              <a:gd name="T8" fmla="*/ 742 w 743"/>
              <a:gd name="T9" fmla="*/ 104 h 506"/>
              <a:gd name="T10" fmla="*/ 740 w 743"/>
              <a:gd name="T11" fmla="*/ 126 h 506"/>
              <a:gd name="T12" fmla="*/ 728 w 743"/>
              <a:gd name="T13" fmla="*/ 147 h 506"/>
              <a:gd name="T14" fmla="*/ 700 w 743"/>
              <a:gd name="T15" fmla="*/ 159 h 506"/>
              <a:gd name="T16" fmla="*/ 667 w 743"/>
              <a:gd name="T17" fmla="*/ 150 h 506"/>
              <a:gd name="T18" fmla="*/ 635 w 743"/>
              <a:gd name="T19" fmla="*/ 133 h 506"/>
              <a:gd name="T20" fmla="*/ 609 w 743"/>
              <a:gd name="T21" fmla="*/ 120 h 506"/>
              <a:gd name="T22" fmla="*/ 579 w 743"/>
              <a:gd name="T23" fmla="*/ 119 h 506"/>
              <a:gd name="T24" fmla="*/ 551 w 743"/>
              <a:gd name="T25" fmla="*/ 133 h 506"/>
              <a:gd name="T26" fmla="*/ 528 w 743"/>
              <a:gd name="T27" fmla="*/ 161 h 506"/>
              <a:gd name="T28" fmla="*/ 523 w 743"/>
              <a:gd name="T29" fmla="*/ 193 h 506"/>
              <a:gd name="T30" fmla="*/ 532 w 743"/>
              <a:gd name="T31" fmla="*/ 225 h 506"/>
              <a:gd name="T32" fmla="*/ 554 w 743"/>
              <a:gd name="T33" fmla="*/ 250 h 506"/>
              <a:gd name="T34" fmla="*/ 593 w 743"/>
              <a:gd name="T35" fmla="*/ 269 h 506"/>
              <a:gd name="T36" fmla="*/ 647 w 743"/>
              <a:gd name="T37" fmla="*/ 273 h 506"/>
              <a:gd name="T38" fmla="*/ 692 w 743"/>
              <a:gd name="T39" fmla="*/ 274 h 506"/>
              <a:gd name="T40" fmla="*/ 716 w 743"/>
              <a:gd name="T41" fmla="*/ 297 h 506"/>
              <a:gd name="T42" fmla="*/ 712 w 743"/>
              <a:gd name="T43" fmla="*/ 327 h 506"/>
              <a:gd name="T44" fmla="*/ 694 w 743"/>
              <a:gd name="T45" fmla="*/ 361 h 506"/>
              <a:gd name="T46" fmla="*/ 624 w 743"/>
              <a:gd name="T47" fmla="*/ 386 h 506"/>
              <a:gd name="T48" fmla="*/ 559 w 743"/>
              <a:gd name="T49" fmla="*/ 382 h 506"/>
              <a:gd name="T50" fmla="*/ 482 w 743"/>
              <a:gd name="T51" fmla="*/ 375 h 506"/>
              <a:gd name="T52" fmla="*/ 439 w 743"/>
              <a:gd name="T53" fmla="*/ 382 h 506"/>
              <a:gd name="T54" fmla="*/ 423 w 743"/>
              <a:gd name="T55" fmla="*/ 400 h 506"/>
              <a:gd name="T56" fmla="*/ 434 w 743"/>
              <a:gd name="T57" fmla="*/ 424 h 506"/>
              <a:gd name="T58" fmla="*/ 442 w 743"/>
              <a:gd name="T59" fmla="*/ 452 h 506"/>
              <a:gd name="T60" fmla="*/ 426 w 743"/>
              <a:gd name="T61" fmla="*/ 478 h 506"/>
              <a:gd name="T62" fmla="*/ 392 w 743"/>
              <a:gd name="T63" fmla="*/ 497 h 506"/>
              <a:gd name="T64" fmla="*/ 354 w 743"/>
              <a:gd name="T65" fmla="*/ 504 h 506"/>
              <a:gd name="T66" fmla="*/ 317 w 743"/>
              <a:gd name="T67" fmla="*/ 504 h 506"/>
              <a:gd name="T68" fmla="*/ 289 w 743"/>
              <a:gd name="T69" fmla="*/ 498 h 506"/>
              <a:gd name="T70" fmla="*/ 267 w 743"/>
              <a:gd name="T71" fmla="*/ 481 h 506"/>
              <a:gd name="T72" fmla="*/ 246 w 743"/>
              <a:gd name="T73" fmla="*/ 457 h 506"/>
              <a:gd name="T74" fmla="*/ 223 w 743"/>
              <a:gd name="T75" fmla="*/ 430 h 506"/>
              <a:gd name="T76" fmla="*/ 193 w 743"/>
              <a:gd name="T77" fmla="*/ 410 h 506"/>
              <a:gd name="T78" fmla="*/ 153 w 743"/>
              <a:gd name="T79" fmla="*/ 400 h 506"/>
              <a:gd name="T80" fmla="*/ 106 w 743"/>
              <a:gd name="T81" fmla="*/ 399 h 506"/>
              <a:gd name="T82" fmla="*/ 58 w 743"/>
              <a:gd name="T83" fmla="*/ 404 h 506"/>
              <a:gd name="T84" fmla="*/ 0 w 743"/>
              <a:gd name="T85" fmla="*/ 41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3" h="506">
                <a:moveTo>
                  <a:pt x="0" y="414"/>
                </a:moveTo>
                <a:lnTo>
                  <a:pt x="97" y="0"/>
                </a:lnTo>
                <a:lnTo>
                  <a:pt x="710" y="0"/>
                </a:lnTo>
                <a:lnTo>
                  <a:pt x="704" y="7"/>
                </a:lnTo>
                <a:lnTo>
                  <a:pt x="701" y="16"/>
                </a:lnTo>
                <a:lnTo>
                  <a:pt x="701" y="26"/>
                </a:lnTo>
                <a:lnTo>
                  <a:pt x="704" y="35"/>
                </a:lnTo>
                <a:lnTo>
                  <a:pt x="711" y="45"/>
                </a:lnTo>
                <a:lnTo>
                  <a:pt x="717" y="53"/>
                </a:lnTo>
                <a:lnTo>
                  <a:pt x="722" y="61"/>
                </a:lnTo>
                <a:lnTo>
                  <a:pt x="728" y="68"/>
                </a:lnTo>
                <a:lnTo>
                  <a:pt x="733" y="77"/>
                </a:lnTo>
                <a:lnTo>
                  <a:pt x="738" y="86"/>
                </a:lnTo>
                <a:lnTo>
                  <a:pt x="741" y="95"/>
                </a:lnTo>
                <a:lnTo>
                  <a:pt x="742" y="104"/>
                </a:lnTo>
                <a:lnTo>
                  <a:pt x="742" y="111"/>
                </a:lnTo>
                <a:lnTo>
                  <a:pt x="742" y="120"/>
                </a:lnTo>
                <a:lnTo>
                  <a:pt x="740" y="126"/>
                </a:lnTo>
                <a:lnTo>
                  <a:pt x="737" y="134"/>
                </a:lnTo>
                <a:lnTo>
                  <a:pt x="734" y="142"/>
                </a:lnTo>
                <a:lnTo>
                  <a:pt x="728" y="147"/>
                </a:lnTo>
                <a:lnTo>
                  <a:pt x="722" y="153"/>
                </a:lnTo>
                <a:lnTo>
                  <a:pt x="714" y="157"/>
                </a:lnTo>
                <a:lnTo>
                  <a:pt x="700" y="159"/>
                </a:lnTo>
                <a:lnTo>
                  <a:pt x="690" y="159"/>
                </a:lnTo>
                <a:lnTo>
                  <a:pt x="679" y="155"/>
                </a:lnTo>
                <a:lnTo>
                  <a:pt x="667" y="150"/>
                </a:lnTo>
                <a:lnTo>
                  <a:pt x="653" y="145"/>
                </a:lnTo>
                <a:lnTo>
                  <a:pt x="645" y="139"/>
                </a:lnTo>
                <a:lnTo>
                  <a:pt x="635" y="133"/>
                </a:lnTo>
                <a:lnTo>
                  <a:pt x="626" y="129"/>
                </a:lnTo>
                <a:lnTo>
                  <a:pt x="618" y="124"/>
                </a:lnTo>
                <a:lnTo>
                  <a:pt x="609" y="120"/>
                </a:lnTo>
                <a:lnTo>
                  <a:pt x="599" y="118"/>
                </a:lnTo>
                <a:lnTo>
                  <a:pt x="589" y="117"/>
                </a:lnTo>
                <a:lnTo>
                  <a:pt x="579" y="119"/>
                </a:lnTo>
                <a:lnTo>
                  <a:pt x="569" y="121"/>
                </a:lnTo>
                <a:lnTo>
                  <a:pt x="560" y="127"/>
                </a:lnTo>
                <a:lnTo>
                  <a:pt x="551" y="133"/>
                </a:lnTo>
                <a:lnTo>
                  <a:pt x="543" y="140"/>
                </a:lnTo>
                <a:lnTo>
                  <a:pt x="535" y="148"/>
                </a:lnTo>
                <a:lnTo>
                  <a:pt x="528" y="161"/>
                </a:lnTo>
                <a:lnTo>
                  <a:pt x="525" y="171"/>
                </a:lnTo>
                <a:lnTo>
                  <a:pt x="522" y="181"/>
                </a:lnTo>
                <a:lnTo>
                  <a:pt x="523" y="193"/>
                </a:lnTo>
                <a:lnTo>
                  <a:pt x="524" y="203"/>
                </a:lnTo>
                <a:lnTo>
                  <a:pt x="527" y="216"/>
                </a:lnTo>
                <a:lnTo>
                  <a:pt x="532" y="225"/>
                </a:lnTo>
                <a:lnTo>
                  <a:pt x="538" y="235"/>
                </a:lnTo>
                <a:lnTo>
                  <a:pt x="545" y="244"/>
                </a:lnTo>
                <a:lnTo>
                  <a:pt x="554" y="250"/>
                </a:lnTo>
                <a:lnTo>
                  <a:pt x="564" y="258"/>
                </a:lnTo>
                <a:lnTo>
                  <a:pt x="578" y="264"/>
                </a:lnTo>
                <a:lnTo>
                  <a:pt x="593" y="269"/>
                </a:lnTo>
                <a:lnTo>
                  <a:pt x="608" y="272"/>
                </a:lnTo>
                <a:lnTo>
                  <a:pt x="626" y="274"/>
                </a:lnTo>
                <a:lnTo>
                  <a:pt x="647" y="273"/>
                </a:lnTo>
                <a:lnTo>
                  <a:pt x="663" y="272"/>
                </a:lnTo>
                <a:lnTo>
                  <a:pt x="677" y="271"/>
                </a:lnTo>
                <a:lnTo>
                  <a:pt x="692" y="274"/>
                </a:lnTo>
                <a:lnTo>
                  <a:pt x="701" y="278"/>
                </a:lnTo>
                <a:lnTo>
                  <a:pt x="711" y="287"/>
                </a:lnTo>
                <a:lnTo>
                  <a:pt x="716" y="297"/>
                </a:lnTo>
                <a:lnTo>
                  <a:pt x="717" y="307"/>
                </a:lnTo>
                <a:lnTo>
                  <a:pt x="716" y="316"/>
                </a:lnTo>
                <a:lnTo>
                  <a:pt x="712" y="327"/>
                </a:lnTo>
                <a:lnTo>
                  <a:pt x="707" y="339"/>
                </a:lnTo>
                <a:lnTo>
                  <a:pt x="700" y="350"/>
                </a:lnTo>
                <a:lnTo>
                  <a:pt x="694" y="361"/>
                </a:lnTo>
                <a:lnTo>
                  <a:pt x="687" y="373"/>
                </a:lnTo>
                <a:lnTo>
                  <a:pt x="678" y="386"/>
                </a:lnTo>
                <a:lnTo>
                  <a:pt x="624" y="386"/>
                </a:lnTo>
                <a:lnTo>
                  <a:pt x="604" y="385"/>
                </a:lnTo>
                <a:lnTo>
                  <a:pt x="583" y="383"/>
                </a:lnTo>
                <a:lnTo>
                  <a:pt x="559" y="382"/>
                </a:lnTo>
                <a:lnTo>
                  <a:pt x="534" y="379"/>
                </a:lnTo>
                <a:lnTo>
                  <a:pt x="505" y="376"/>
                </a:lnTo>
                <a:lnTo>
                  <a:pt x="482" y="375"/>
                </a:lnTo>
                <a:lnTo>
                  <a:pt x="465" y="376"/>
                </a:lnTo>
                <a:lnTo>
                  <a:pt x="449" y="378"/>
                </a:lnTo>
                <a:lnTo>
                  <a:pt x="439" y="382"/>
                </a:lnTo>
                <a:lnTo>
                  <a:pt x="431" y="386"/>
                </a:lnTo>
                <a:lnTo>
                  <a:pt x="425" y="392"/>
                </a:lnTo>
                <a:lnTo>
                  <a:pt x="423" y="400"/>
                </a:lnTo>
                <a:lnTo>
                  <a:pt x="425" y="407"/>
                </a:lnTo>
                <a:lnTo>
                  <a:pt x="428" y="414"/>
                </a:lnTo>
                <a:lnTo>
                  <a:pt x="434" y="424"/>
                </a:lnTo>
                <a:lnTo>
                  <a:pt x="439" y="433"/>
                </a:lnTo>
                <a:lnTo>
                  <a:pt x="442" y="442"/>
                </a:lnTo>
                <a:lnTo>
                  <a:pt x="442" y="452"/>
                </a:lnTo>
                <a:lnTo>
                  <a:pt x="439" y="461"/>
                </a:lnTo>
                <a:lnTo>
                  <a:pt x="433" y="470"/>
                </a:lnTo>
                <a:lnTo>
                  <a:pt x="426" y="478"/>
                </a:lnTo>
                <a:lnTo>
                  <a:pt x="416" y="485"/>
                </a:lnTo>
                <a:lnTo>
                  <a:pt x="405" y="492"/>
                </a:lnTo>
                <a:lnTo>
                  <a:pt x="392" y="497"/>
                </a:lnTo>
                <a:lnTo>
                  <a:pt x="379" y="499"/>
                </a:lnTo>
                <a:lnTo>
                  <a:pt x="366" y="502"/>
                </a:lnTo>
                <a:lnTo>
                  <a:pt x="354" y="504"/>
                </a:lnTo>
                <a:lnTo>
                  <a:pt x="341" y="505"/>
                </a:lnTo>
                <a:lnTo>
                  <a:pt x="330" y="505"/>
                </a:lnTo>
                <a:lnTo>
                  <a:pt x="317" y="504"/>
                </a:lnTo>
                <a:lnTo>
                  <a:pt x="307" y="502"/>
                </a:lnTo>
                <a:lnTo>
                  <a:pt x="297" y="499"/>
                </a:lnTo>
                <a:lnTo>
                  <a:pt x="289" y="498"/>
                </a:lnTo>
                <a:lnTo>
                  <a:pt x="281" y="493"/>
                </a:lnTo>
                <a:lnTo>
                  <a:pt x="273" y="488"/>
                </a:lnTo>
                <a:lnTo>
                  <a:pt x="267" y="481"/>
                </a:lnTo>
                <a:lnTo>
                  <a:pt x="259" y="472"/>
                </a:lnTo>
                <a:lnTo>
                  <a:pt x="253" y="465"/>
                </a:lnTo>
                <a:lnTo>
                  <a:pt x="246" y="457"/>
                </a:lnTo>
                <a:lnTo>
                  <a:pt x="240" y="448"/>
                </a:lnTo>
                <a:lnTo>
                  <a:pt x="233" y="440"/>
                </a:lnTo>
                <a:lnTo>
                  <a:pt x="223" y="430"/>
                </a:lnTo>
                <a:lnTo>
                  <a:pt x="214" y="422"/>
                </a:lnTo>
                <a:lnTo>
                  <a:pt x="204" y="415"/>
                </a:lnTo>
                <a:lnTo>
                  <a:pt x="193" y="410"/>
                </a:lnTo>
                <a:lnTo>
                  <a:pt x="182" y="406"/>
                </a:lnTo>
                <a:lnTo>
                  <a:pt x="169" y="403"/>
                </a:lnTo>
                <a:lnTo>
                  <a:pt x="153" y="400"/>
                </a:lnTo>
                <a:lnTo>
                  <a:pt x="136" y="400"/>
                </a:lnTo>
                <a:lnTo>
                  <a:pt x="120" y="399"/>
                </a:lnTo>
                <a:lnTo>
                  <a:pt x="106" y="399"/>
                </a:lnTo>
                <a:lnTo>
                  <a:pt x="90" y="400"/>
                </a:lnTo>
                <a:lnTo>
                  <a:pt x="74" y="402"/>
                </a:lnTo>
                <a:lnTo>
                  <a:pt x="58" y="404"/>
                </a:lnTo>
                <a:lnTo>
                  <a:pt x="41" y="408"/>
                </a:lnTo>
                <a:lnTo>
                  <a:pt x="23" y="411"/>
                </a:lnTo>
                <a:lnTo>
                  <a:pt x="0" y="414"/>
                </a:lnTo>
              </a:path>
            </a:pathLst>
          </a:custGeom>
          <a:solidFill>
            <a:schemeClr val="bg2">
              <a:lumMod val="75000"/>
            </a:schemeClr>
          </a:solidFill>
          <a:ln w="12700" cap="rnd" cmpd="sng">
            <a:solidFill>
              <a:sysClr val="window" lastClr="FFFFFF">
                <a:lumMod val="75000"/>
              </a:sys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1" name="Freeform 17"/>
          <p:cNvSpPr>
            <a:spLocks/>
          </p:cNvSpPr>
          <p:nvPr/>
        </p:nvSpPr>
        <p:spPr bwMode="auto">
          <a:xfrm>
            <a:off x="4713277" y="3072552"/>
            <a:ext cx="1178013" cy="504303"/>
          </a:xfrm>
          <a:custGeom>
            <a:avLst/>
            <a:gdLst>
              <a:gd name="T0" fmla="*/ 31 w 734"/>
              <a:gd name="T1" fmla="*/ 0 h 486"/>
              <a:gd name="T2" fmla="*/ 733 w 734"/>
              <a:gd name="T3" fmla="*/ 395 h 486"/>
              <a:gd name="T4" fmla="*/ 708 w 734"/>
              <a:gd name="T5" fmla="*/ 382 h 486"/>
              <a:gd name="T6" fmla="*/ 680 w 734"/>
              <a:gd name="T7" fmla="*/ 373 h 486"/>
              <a:gd name="T8" fmla="*/ 648 w 734"/>
              <a:gd name="T9" fmla="*/ 367 h 486"/>
              <a:gd name="T10" fmla="*/ 608 w 734"/>
              <a:gd name="T11" fmla="*/ 364 h 486"/>
              <a:gd name="T12" fmla="*/ 568 w 734"/>
              <a:gd name="T13" fmla="*/ 364 h 486"/>
              <a:gd name="T14" fmla="*/ 523 w 734"/>
              <a:gd name="T15" fmla="*/ 365 h 486"/>
              <a:gd name="T16" fmla="*/ 487 w 734"/>
              <a:gd name="T17" fmla="*/ 368 h 486"/>
              <a:gd name="T18" fmla="*/ 459 w 734"/>
              <a:gd name="T19" fmla="*/ 375 h 486"/>
              <a:gd name="T20" fmla="*/ 439 w 734"/>
              <a:gd name="T21" fmla="*/ 383 h 486"/>
              <a:gd name="T22" fmla="*/ 430 w 734"/>
              <a:gd name="T23" fmla="*/ 395 h 486"/>
              <a:gd name="T24" fmla="*/ 434 w 734"/>
              <a:gd name="T25" fmla="*/ 409 h 486"/>
              <a:gd name="T26" fmla="*/ 443 w 734"/>
              <a:gd name="T27" fmla="*/ 422 h 486"/>
              <a:gd name="T28" fmla="*/ 438 w 734"/>
              <a:gd name="T29" fmla="*/ 440 h 486"/>
              <a:gd name="T30" fmla="*/ 420 w 734"/>
              <a:gd name="T31" fmla="*/ 456 h 486"/>
              <a:gd name="T32" fmla="*/ 398 w 734"/>
              <a:gd name="T33" fmla="*/ 467 h 486"/>
              <a:gd name="T34" fmla="*/ 376 w 734"/>
              <a:gd name="T35" fmla="*/ 477 h 486"/>
              <a:gd name="T36" fmla="*/ 351 w 734"/>
              <a:gd name="T37" fmla="*/ 482 h 486"/>
              <a:gd name="T38" fmla="*/ 328 w 734"/>
              <a:gd name="T39" fmla="*/ 485 h 486"/>
              <a:gd name="T40" fmla="*/ 301 w 734"/>
              <a:gd name="T41" fmla="*/ 483 h 486"/>
              <a:gd name="T42" fmla="*/ 279 w 734"/>
              <a:gd name="T43" fmla="*/ 478 h 486"/>
              <a:gd name="T44" fmla="*/ 259 w 734"/>
              <a:gd name="T45" fmla="*/ 470 h 486"/>
              <a:gd name="T46" fmla="*/ 249 w 734"/>
              <a:gd name="T47" fmla="*/ 459 h 486"/>
              <a:gd name="T48" fmla="*/ 249 w 734"/>
              <a:gd name="T49" fmla="*/ 446 h 486"/>
              <a:gd name="T50" fmla="*/ 259 w 734"/>
              <a:gd name="T51" fmla="*/ 428 h 486"/>
              <a:gd name="T52" fmla="*/ 272 w 734"/>
              <a:gd name="T53" fmla="*/ 412 h 486"/>
              <a:gd name="T54" fmla="*/ 280 w 734"/>
              <a:gd name="T55" fmla="*/ 398 h 486"/>
              <a:gd name="T56" fmla="*/ 280 w 734"/>
              <a:gd name="T57" fmla="*/ 382 h 486"/>
              <a:gd name="T58" fmla="*/ 266 w 734"/>
              <a:gd name="T59" fmla="*/ 370 h 486"/>
              <a:gd name="T60" fmla="*/ 244 w 734"/>
              <a:gd name="T61" fmla="*/ 365 h 486"/>
              <a:gd name="T62" fmla="*/ 199 w 734"/>
              <a:gd name="T63" fmla="*/ 364 h 486"/>
              <a:gd name="T64" fmla="*/ 156 w 734"/>
              <a:gd name="T65" fmla="*/ 367 h 486"/>
              <a:gd name="T66" fmla="*/ 105 w 734"/>
              <a:gd name="T67" fmla="*/ 375 h 486"/>
              <a:gd name="T68" fmla="*/ 59 w 734"/>
              <a:gd name="T69" fmla="*/ 382 h 486"/>
              <a:gd name="T70" fmla="*/ 39 w 734"/>
              <a:gd name="T71" fmla="*/ 388 h 486"/>
              <a:gd name="T72" fmla="*/ 27 w 734"/>
              <a:gd name="T73" fmla="*/ 370 h 486"/>
              <a:gd name="T74" fmla="*/ 18 w 734"/>
              <a:gd name="T75" fmla="*/ 349 h 486"/>
              <a:gd name="T76" fmla="*/ 11 w 734"/>
              <a:gd name="T77" fmla="*/ 322 h 486"/>
              <a:gd name="T78" fmla="*/ 15 w 734"/>
              <a:gd name="T79" fmla="*/ 295 h 486"/>
              <a:gd name="T80" fmla="*/ 30 w 734"/>
              <a:gd name="T81" fmla="*/ 266 h 486"/>
              <a:gd name="T82" fmla="*/ 52 w 734"/>
              <a:gd name="T83" fmla="*/ 244 h 486"/>
              <a:gd name="T84" fmla="*/ 80 w 734"/>
              <a:gd name="T85" fmla="*/ 229 h 486"/>
              <a:gd name="T86" fmla="*/ 108 w 734"/>
              <a:gd name="T87" fmla="*/ 218 h 486"/>
              <a:gd name="T88" fmla="*/ 140 w 734"/>
              <a:gd name="T89" fmla="*/ 205 h 486"/>
              <a:gd name="T90" fmla="*/ 163 w 734"/>
              <a:gd name="T91" fmla="*/ 193 h 486"/>
              <a:gd name="T92" fmla="*/ 181 w 734"/>
              <a:gd name="T93" fmla="*/ 176 h 486"/>
              <a:gd name="T94" fmla="*/ 192 w 734"/>
              <a:gd name="T95" fmla="*/ 154 h 486"/>
              <a:gd name="T96" fmla="*/ 191 w 734"/>
              <a:gd name="T97" fmla="*/ 130 h 486"/>
              <a:gd name="T98" fmla="*/ 176 w 734"/>
              <a:gd name="T99" fmla="*/ 107 h 486"/>
              <a:gd name="T100" fmla="*/ 151 w 734"/>
              <a:gd name="T101" fmla="*/ 96 h 486"/>
              <a:gd name="T102" fmla="*/ 126 w 734"/>
              <a:gd name="T103" fmla="*/ 101 h 486"/>
              <a:gd name="T104" fmla="*/ 104 w 734"/>
              <a:gd name="T105" fmla="*/ 117 h 486"/>
              <a:gd name="T106" fmla="*/ 87 w 734"/>
              <a:gd name="T107" fmla="*/ 135 h 486"/>
              <a:gd name="T108" fmla="*/ 64 w 734"/>
              <a:gd name="T109" fmla="*/ 143 h 486"/>
              <a:gd name="T110" fmla="*/ 34 w 734"/>
              <a:gd name="T111" fmla="*/ 140 h 486"/>
              <a:gd name="T112" fmla="*/ 16 w 734"/>
              <a:gd name="T113" fmla="*/ 126 h 486"/>
              <a:gd name="T114" fmla="*/ 3 w 734"/>
              <a:gd name="T115" fmla="*/ 106 h 486"/>
              <a:gd name="T116" fmla="*/ 0 w 734"/>
              <a:gd name="T117" fmla="*/ 84 h 486"/>
              <a:gd name="T118" fmla="*/ 3 w 734"/>
              <a:gd name="T119" fmla="*/ 59 h 486"/>
              <a:gd name="T120" fmla="*/ 14 w 734"/>
              <a:gd name="T121" fmla="*/ 30 h 486"/>
              <a:gd name="T122" fmla="*/ 22 w 734"/>
              <a:gd name="T123" fmla="*/ 11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4" h="486">
                <a:moveTo>
                  <a:pt x="22" y="11"/>
                </a:moveTo>
                <a:lnTo>
                  <a:pt x="31" y="0"/>
                </a:lnTo>
                <a:lnTo>
                  <a:pt x="612" y="0"/>
                </a:lnTo>
                <a:lnTo>
                  <a:pt x="733" y="395"/>
                </a:lnTo>
                <a:lnTo>
                  <a:pt x="718" y="388"/>
                </a:lnTo>
                <a:lnTo>
                  <a:pt x="708" y="382"/>
                </a:lnTo>
                <a:lnTo>
                  <a:pt x="695" y="378"/>
                </a:lnTo>
                <a:lnTo>
                  <a:pt x="680" y="373"/>
                </a:lnTo>
                <a:lnTo>
                  <a:pt x="664" y="370"/>
                </a:lnTo>
                <a:lnTo>
                  <a:pt x="648" y="367"/>
                </a:lnTo>
                <a:lnTo>
                  <a:pt x="627" y="365"/>
                </a:lnTo>
                <a:lnTo>
                  <a:pt x="608" y="364"/>
                </a:lnTo>
                <a:lnTo>
                  <a:pt x="589" y="364"/>
                </a:lnTo>
                <a:lnTo>
                  <a:pt x="568" y="364"/>
                </a:lnTo>
                <a:lnTo>
                  <a:pt x="543" y="364"/>
                </a:lnTo>
                <a:lnTo>
                  <a:pt x="523" y="365"/>
                </a:lnTo>
                <a:lnTo>
                  <a:pt x="505" y="366"/>
                </a:lnTo>
                <a:lnTo>
                  <a:pt x="487" y="368"/>
                </a:lnTo>
                <a:lnTo>
                  <a:pt x="471" y="372"/>
                </a:lnTo>
                <a:lnTo>
                  <a:pt x="459" y="375"/>
                </a:lnTo>
                <a:lnTo>
                  <a:pt x="448" y="378"/>
                </a:lnTo>
                <a:lnTo>
                  <a:pt x="439" y="383"/>
                </a:lnTo>
                <a:lnTo>
                  <a:pt x="433" y="388"/>
                </a:lnTo>
                <a:lnTo>
                  <a:pt x="430" y="395"/>
                </a:lnTo>
                <a:lnTo>
                  <a:pt x="430" y="403"/>
                </a:lnTo>
                <a:lnTo>
                  <a:pt x="434" y="409"/>
                </a:lnTo>
                <a:lnTo>
                  <a:pt x="439" y="416"/>
                </a:lnTo>
                <a:lnTo>
                  <a:pt x="443" y="422"/>
                </a:lnTo>
                <a:lnTo>
                  <a:pt x="443" y="432"/>
                </a:lnTo>
                <a:lnTo>
                  <a:pt x="438" y="440"/>
                </a:lnTo>
                <a:lnTo>
                  <a:pt x="431" y="448"/>
                </a:lnTo>
                <a:lnTo>
                  <a:pt x="420" y="456"/>
                </a:lnTo>
                <a:lnTo>
                  <a:pt x="409" y="463"/>
                </a:lnTo>
                <a:lnTo>
                  <a:pt x="398" y="467"/>
                </a:lnTo>
                <a:lnTo>
                  <a:pt x="388" y="472"/>
                </a:lnTo>
                <a:lnTo>
                  <a:pt x="376" y="477"/>
                </a:lnTo>
                <a:lnTo>
                  <a:pt x="364" y="479"/>
                </a:lnTo>
                <a:lnTo>
                  <a:pt x="351" y="482"/>
                </a:lnTo>
                <a:lnTo>
                  <a:pt x="339" y="483"/>
                </a:lnTo>
                <a:lnTo>
                  <a:pt x="328" y="485"/>
                </a:lnTo>
                <a:lnTo>
                  <a:pt x="314" y="485"/>
                </a:lnTo>
                <a:lnTo>
                  <a:pt x="301" y="483"/>
                </a:lnTo>
                <a:lnTo>
                  <a:pt x="290" y="482"/>
                </a:lnTo>
                <a:lnTo>
                  <a:pt x="279" y="478"/>
                </a:lnTo>
                <a:lnTo>
                  <a:pt x="268" y="475"/>
                </a:lnTo>
                <a:lnTo>
                  <a:pt x="259" y="470"/>
                </a:lnTo>
                <a:lnTo>
                  <a:pt x="252" y="464"/>
                </a:lnTo>
                <a:lnTo>
                  <a:pt x="249" y="459"/>
                </a:lnTo>
                <a:lnTo>
                  <a:pt x="248" y="453"/>
                </a:lnTo>
                <a:lnTo>
                  <a:pt x="249" y="446"/>
                </a:lnTo>
                <a:lnTo>
                  <a:pt x="252" y="437"/>
                </a:lnTo>
                <a:lnTo>
                  <a:pt x="259" y="428"/>
                </a:lnTo>
                <a:lnTo>
                  <a:pt x="266" y="420"/>
                </a:lnTo>
                <a:lnTo>
                  <a:pt x="272" y="412"/>
                </a:lnTo>
                <a:lnTo>
                  <a:pt x="277" y="407"/>
                </a:lnTo>
                <a:lnTo>
                  <a:pt x="280" y="398"/>
                </a:lnTo>
                <a:lnTo>
                  <a:pt x="284" y="389"/>
                </a:lnTo>
                <a:lnTo>
                  <a:pt x="280" y="382"/>
                </a:lnTo>
                <a:lnTo>
                  <a:pt x="275" y="376"/>
                </a:lnTo>
                <a:lnTo>
                  <a:pt x="266" y="370"/>
                </a:lnTo>
                <a:lnTo>
                  <a:pt x="254" y="367"/>
                </a:lnTo>
                <a:lnTo>
                  <a:pt x="244" y="365"/>
                </a:lnTo>
                <a:lnTo>
                  <a:pt x="229" y="364"/>
                </a:lnTo>
                <a:lnTo>
                  <a:pt x="199" y="364"/>
                </a:lnTo>
                <a:lnTo>
                  <a:pt x="176" y="365"/>
                </a:lnTo>
                <a:lnTo>
                  <a:pt x="156" y="367"/>
                </a:lnTo>
                <a:lnTo>
                  <a:pt x="129" y="371"/>
                </a:lnTo>
                <a:lnTo>
                  <a:pt x="105" y="375"/>
                </a:lnTo>
                <a:lnTo>
                  <a:pt x="79" y="378"/>
                </a:lnTo>
                <a:lnTo>
                  <a:pt x="59" y="382"/>
                </a:lnTo>
                <a:lnTo>
                  <a:pt x="46" y="384"/>
                </a:lnTo>
                <a:lnTo>
                  <a:pt x="39" y="388"/>
                </a:lnTo>
                <a:lnTo>
                  <a:pt x="32" y="379"/>
                </a:lnTo>
                <a:lnTo>
                  <a:pt x="27" y="370"/>
                </a:lnTo>
                <a:lnTo>
                  <a:pt x="22" y="360"/>
                </a:lnTo>
                <a:lnTo>
                  <a:pt x="18" y="349"/>
                </a:lnTo>
                <a:lnTo>
                  <a:pt x="15" y="336"/>
                </a:lnTo>
                <a:lnTo>
                  <a:pt x="11" y="322"/>
                </a:lnTo>
                <a:lnTo>
                  <a:pt x="13" y="308"/>
                </a:lnTo>
                <a:lnTo>
                  <a:pt x="15" y="295"/>
                </a:lnTo>
                <a:lnTo>
                  <a:pt x="21" y="281"/>
                </a:lnTo>
                <a:lnTo>
                  <a:pt x="30" y="266"/>
                </a:lnTo>
                <a:lnTo>
                  <a:pt x="40" y="254"/>
                </a:lnTo>
                <a:lnTo>
                  <a:pt x="52" y="244"/>
                </a:lnTo>
                <a:lnTo>
                  <a:pt x="66" y="235"/>
                </a:lnTo>
                <a:lnTo>
                  <a:pt x="80" y="229"/>
                </a:lnTo>
                <a:lnTo>
                  <a:pt x="94" y="222"/>
                </a:lnTo>
                <a:lnTo>
                  <a:pt x="108" y="218"/>
                </a:lnTo>
                <a:lnTo>
                  <a:pt x="122" y="212"/>
                </a:lnTo>
                <a:lnTo>
                  <a:pt x="140" y="205"/>
                </a:lnTo>
                <a:lnTo>
                  <a:pt x="152" y="200"/>
                </a:lnTo>
                <a:lnTo>
                  <a:pt x="163" y="193"/>
                </a:lnTo>
                <a:lnTo>
                  <a:pt x="172" y="185"/>
                </a:lnTo>
                <a:lnTo>
                  <a:pt x="181" y="176"/>
                </a:lnTo>
                <a:lnTo>
                  <a:pt x="188" y="165"/>
                </a:lnTo>
                <a:lnTo>
                  <a:pt x="192" y="154"/>
                </a:lnTo>
                <a:lnTo>
                  <a:pt x="194" y="142"/>
                </a:lnTo>
                <a:lnTo>
                  <a:pt x="191" y="130"/>
                </a:lnTo>
                <a:lnTo>
                  <a:pt x="185" y="117"/>
                </a:lnTo>
                <a:lnTo>
                  <a:pt x="176" y="107"/>
                </a:lnTo>
                <a:lnTo>
                  <a:pt x="164" y="101"/>
                </a:lnTo>
                <a:lnTo>
                  <a:pt x="151" y="96"/>
                </a:lnTo>
                <a:lnTo>
                  <a:pt x="139" y="96"/>
                </a:lnTo>
                <a:lnTo>
                  <a:pt x="126" y="101"/>
                </a:lnTo>
                <a:lnTo>
                  <a:pt x="114" y="107"/>
                </a:lnTo>
                <a:lnTo>
                  <a:pt x="104" y="117"/>
                </a:lnTo>
                <a:lnTo>
                  <a:pt x="95" y="126"/>
                </a:lnTo>
                <a:lnTo>
                  <a:pt x="87" y="135"/>
                </a:lnTo>
                <a:lnTo>
                  <a:pt x="76" y="140"/>
                </a:lnTo>
                <a:lnTo>
                  <a:pt x="64" y="143"/>
                </a:lnTo>
                <a:lnTo>
                  <a:pt x="48" y="143"/>
                </a:lnTo>
                <a:lnTo>
                  <a:pt x="34" y="140"/>
                </a:lnTo>
                <a:lnTo>
                  <a:pt x="25" y="133"/>
                </a:lnTo>
                <a:lnTo>
                  <a:pt x="16" y="126"/>
                </a:lnTo>
                <a:lnTo>
                  <a:pt x="8" y="117"/>
                </a:lnTo>
                <a:lnTo>
                  <a:pt x="3" y="106"/>
                </a:lnTo>
                <a:lnTo>
                  <a:pt x="1" y="95"/>
                </a:lnTo>
                <a:lnTo>
                  <a:pt x="0" y="84"/>
                </a:lnTo>
                <a:lnTo>
                  <a:pt x="1" y="71"/>
                </a:lnTo>
                <a:lnTo>
                  <a:pt x="3" y="59"/>
                </a:lnTo>
                <a:lnTo>
                  <a:pt x="8" y="43"/>
                </a:lnTo>
                <a:lnTo>
                  <a:pt x="14" y="30"/>
                </a:lnTo>
                <a:lnTo>
                  <a:pt x="17" y="21"/>
                </a:lnTo>
                <a:lnTo>
                  <a:pt x="22" y="11"/>
                </a:lnTo>
              </a:path>
            </a:pathLst>
          </a:custGeom>
          <a:solidFill>
            <a:srgbClr val="00B050"/>
          </a:solidFill>
          <a:ln w="12700" cap="rnd" cmpd="sng">
            <a:solidFill>
              <a:schemeClr val="bg1"/>
            </a:solidFill>
            <a:prstDash val="solid"/>
            <a:round/>
            <a:headEnd type="none" w="med" len="med"/>
            <a:tailEnd type="none" w="med" len="med"/>
          </a:ln>
          <a:effectLst/>
        </p:spPr>
        <p:txBody>
          <a:bodyPr lIns="74884" tIns="37442" rIns="74884" bIns="37442"/>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2" name="Freeform 18"/>
          <p:cNvSpPr>
            <a:spLocks/>
          </p:cNvSpPr>
          <p:nvPr/>
        </p:nvSpPr>
        <p:spPr bwMode="auto">
          <a:xfrm>
            <a:off x="2353656" y="3454294"/>
            <a:ext cx="1460481" cy="570712"/>
          </a:xfrm>
          <a:custGeom>
            <a:avLst/>
            <a:gdLst>
              <a:gd name="T0" fmla="*/ 13 w 910"/>
              <a:gd name="T1" fmla="*/ 447 h 550"/>
              <a:gd name="T2" fmla="*/ 76 w 910"/>
              <a:gd name="T3" fmla="*/ 437 h 550"/>
              <a:gd name="T4" fmla="*/ 157 w 910"/>
              <a:gd name="T5" fmla="*/ 419 h 550"/>
              <a:gd name="T6" fmla="*/ 229 w 910"/>
              <a:gd name="T7" fmla="*/ 399 h 550"/>
              <a:gd name="T8" fmla="*/ 273 w 910"/>
              <a:gd name="T9" fmla="*/ 395 h 550"/>
              <a:gd name="T10" fmla="*/ 320 w 910"/>
              <a:gd name="T11" fmla="*/ 404 h 550"/>
              <a:gd name="T12" fmla="*/ 342 w 910"/>
              <a:gd name="T13" fmla="*/ 423 h 550"/>
              <a:gd name="T14" fmla="*/ 340 w 910"/>
              <a:gd name="T15" fmla="*/ 447 h 550"/>
              <a:gd name="T16" fmla="*/ 317 w 910"/>
              <a:gd name="T17" fmla="*/ 483 h 550"/>
              <a:gd name="T18" fmla="*/ 313 w 910"/>
              <a:gd name="T19" fmla="*/ 508 h 550"/>
              <a:gd name="T20" fmla="*/ 336 w 910"/>
              <a:gd name="T21" fmla="*/ 535 h 550"/>
              <a:gd name="T22" fmla="*/ 376 w 910"/>
              <a:gd name="T23" fmla="*/ 548 h 550"/>
              <a:gd name="T24" fmla="*/ 413 w 910"/>
              <a:gd name="T25" fmla="*/ 545 h 550"/>
              <a:gd name="T26" fmla="*/ 453 w 910"/>
              <a:gd name="T27" fmla="*/ 528 h 550"/>
              <a:gd name="T28" fmla="*/ 483 w 910"/>
              <a:gd name="T29" fmla="*/ 505 h 550"/>
              <a:gd name="T30" fmla="*/ 494 w 910"/>
              <a:gd name="T31" fmla="*/ 471 h 550"/>
              <a:gd name="T32" fmla="*/ 510 w 910"/>
              <a:gd name="T33" fmla="*/ 450 h 550"/>
              <a:gd name="T34" fmla="*/ 560 w 910"/>
              <a:gd name="T35" fmla="*/ 434 h 550"/>
              <a:gd name="T36" fmla="*/ 621 w 910"/>
              <a:gd name="T37" fmla="*/ 421 h 550"/>
              <a:gd name="T38" fmla="*/ 740 w 910"/>
              <a:gd name="T39" fmla="*/ 413 h 550"/>
              <a:gd name="T40" fmla="*/ 826 w 910"/>
              <a:gd name="T41" fmla="*/ 410 h 550"/>
              <a:gd name="T42" fmla="*/ 849 w 910"/>
              <a:gd name="T43" fmla="*/ 386 h 550"/>
              <a:gd name="T44" fmla="*/ 876 w 910"/>
              <a:gd name="T45" fmla="*/ 360 h 550"/>
              <a:gd name="T46" fmla="*/ 899 w 910"/>
              <a:gd name="T47" fmla="*/ 333 h 550"/>
              <a:gd name="T48" fmla="*/ 909 w 910"/>
              <a:gd name="T49" fmla="*/ 304 h 550"/>
              <a:gd name="T50" fmla="*/ 901 w 910"/>
              <a:gd name="T51" fmla="*/ 272 h 550"/>
              <a:gd name="T52" fmla="*/ 877 w 910"/>
              <a:gd name="T53" fmla="*/ 258 h 550"/>
              <a:gd name="T54" fmla="*/ 845 w 910"/>
              <a:gd name="T55" fmla="*/ 264 h 550"/>
              <a:gd name="T56" fmla="*/ 818 w 910"/>
              <a:gd name="T57" fmla="*/ 296 h 550"/>
              <a:gd name="T58" fmla="*/ 784 w 910"/>
              <a:gd name="T59" fmla="*/ 319 h 550"/>
              <a:gd name="T60" fmla="*/ 747 w 910"/>
              <a:gd name="T61" fmla="*/ 321 h 550"/>
              <a:gd name="T62" fmla="*/ 719 w 910"/>
              <a:gd name="T63" fmla="*/ 309 h 550"/>
              <a:gd name="T64" fmla="*/ 705 w 910"/>
              <a:gd name="T65" fmla="*/ 287 h 550"/>
              <a:gd name="T66" fmla="*/ 703 w 910"/>
              <a:gd name="T67" fmla="*/ 254 h 550"/>
              <a:gd name="T68" fmla="*/ 724 w 910"/>
              <a:gd name="T69" fmla="*/ 227 h 550"/>
              <a:gd name="T70" fmla="*/ 765 w 910"/>
              <a:gd name="T71" fmla="*/ 208 h 550"/>
              <a:gd name="T72" fmla="*/ 799 w 910"/>
              <a:gd name="T73" fmla="*/ 187 h 550"/>
              <a:gd name="T74" fmla="*/ 814 w 910"/>
              <a:gd name="T75" fmla="*/ 149 h 550"/>
              <a:gd name="T76" fmla="*/ 808 w 910"/>
              <a:gd name="T77" fmla="*/ 113 h 550"/>
              <a:gd name="T78" fmla="*/ 788 w 910"/>
              <a:gd name="T79" fmla="*/ 73 h 550"/>
              <a:gd name="T80" fmla="*/ 778 w 910"/>
              <a:gd name="T81" fmla="*/ 36 h 550"/>
              <a:gd name="T82" fmla="*/ 755 w 910"/>
              <a:gd name="T83" fmla="*/ 10 h 550"/>
              <a:gd name="T84" fmla="*/ 667 w 910"/>
              <a:gd name="T85" fmla="*/ 7 h 550"/>
              <a:gd name="T86" fmla="*/ 589 w 910"/>
              <a:gd name="T87" fmla="*/ 0 h 550"/>
              <a:gd name="T88" fmla="*/ 546 w 910"/>
              <a:gd name="T89" fmla="*/ 7 h 550"/>
              <a:gd name="T90" fmla="*/ 530 w 910"/>
              <a:gd name="T91" fmla="*/ 24 h 550"/>
              <a:gd name="T92" fmla="*/ 541 w 910"/>
              <a:gd name="T93" fmla="*/ 49 h 550"/>
              <a:gd name="T94" fmla="*/ 550 w 910"/>
              <a:gd name="T95" fmla="*/ 77 h 550"/>
              <a:gd name="T96" fmla="*/ 533 w 910"/>
              <a:gd name="T97" fmla="*/ 103 h 550"/>
              <a:gd name="T98" fmla="*/ 499 w 910"/>
              <a:gd name="T99" fmla="*/ 121 h 550"/>
              <a:gd name="T100" fmla="*/ 461 w 910"/>
              <a:gd name="T101" fmla="*/ 129 h 550"/>
              <a:gd name="T102" fmla="*/ 424 w 910"/>
              <a:gd name="T103" fmla="*/ 129 h 550"/>
              <a:gd name="T104" fmla="*/ 396 w 910"/>
              <a:gd name="T105" fmla="*/ 122 h 550"/>
              <a:gd name="T106" fmla="*/ 374 w 910"/>
              <a:gd name="T107" fmla="*/ 106 h 550"/>
              <a:gd name="T108" fmla="*/ 353 w 910"/>
              <a:gd name="T109" fmla="*/ 82 h 550"/>
              <a:gd name="T110" fmla="*/ 330 w 910"/>
              <a:gd name="T111" fmla="*/ 55 h 550"/>
              <a:gd name="T112" fmla="*/ 300 w 910"/>
              <a:gd name="T113" fmla="*/ 35 h 550"/>
              <a:gd name="T114" fmla="*/ 260 w 910"/>
              <a:gd name="T115" fmla="*/ 25 h 550"/>
              <a:gd name="T116" fmla="*/ 213 w 910"/>
              <a:gd name="T117" fmla="*/ 23 h 550"/>
              <a:gd name="T118" fmla="*/ 165 w 910"/>
              <a:gd name="T119" fmla="*/ 29 h 550"/>
              <a:gd name="T120" fmla="*/ 107 w 910"/>
              <a:gd name="T121" fmla="*/ 39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10" h="550">
                <a:moveTo>
                  <a:pt x="107" y="39"/>
                </a:moveTo>
                <a:lnTo>
                  <a:pt x="0" y="448"/>
                </a:lnTo>
                <a:lnTo>
                  <a:pt x="13" y="447"/>
                </a:lnTo>
                <a:lnTo>
                  <a:pt x="28" y="446"/>
                </a:lnTo>
                <a:lnTo>
                  <a:pt x="55" y="442"/>
                </a:lnTo>
                <a:lnTo>
                  <a:pt x="76" y="437"/>
                </a:lnTo>
                <a:lnTo>
                  <a:pt x="101" y="432"/>
                </a:lnTo>
                <a:lnTo>
                  <a:pt x="131" y="426"/>
                </a:lnTo>
                <a:lnTo>
                  <a:pt x="157" y="419"/>
                </a:lnTo>
                <a:lnTo>
                  <a:pt x="182" y="411"/>
                </a:lnTo>
                <a:lnTo>
                  <a:pt x="210" y="402"/>
                </a:lnTo>
                <a:lnTo>
                  <a:pt x="229" y="399"/>
                </a:lnTo>
                <a:lnTo>
                  <a:pt x="244" y="396"/>
                </a:lnTo>
                <a:lnTo>
                  <a:pt x="259" y="395"/>
                </a:lnTo>
                <a:lnTo>
                  <a:pt x="273" y="395"/>
                </a:lnTo>
                <a:lnTo>
                  <a:pt x="293" y="398"/>
                </a:lnTo>
                <a:lnTo>
                  <a:pt x="305" y="400"/>
                </a:lnTo>
                <a:lnTo>
                  <a:pt x="320" y="404"/>
                </a:lnTo>
                <a:lnTo>
                  <a:pt x="329" y="409"/>
                </a:lnTo>
                <a:lnTo>
                  <a:pt x="336" y="415"/>
                </a:lnTo>
                <a:lnTo>
                  <a:pt x="342" y="423"/>
                </a:lnTo>
                <a:lnTo>
                  <a:pt x="344" y="429"/>
                </a:lnTo>
                <a:lnTo>
                  <a:pt x="343" y="438"/>
                </a:lnTo>
                <a:lnTo>
                  <a:pt x="340" y="447"/>
                </a:lnTo>
                <a:lnTo>
                  <a:pt x="330" y="458"/>
                </a:lnTo>
                <a:lnTo>
                  <a:pt x="322" y="471"/>
                </a:lnTo>
                <a:lnTo>
                  <a:pt x="317" y="483"/>
                </a:lnTo>
                <a:lnTo>
                  <a:pt x="313" y="491"/>
                </a:lnTo>
                <a:lnTo>
                  <a:pt x="312" y="500"/>
                </a:lnTo>
                <a:lnTo>
                  <a:pt x="313" y="508"/>
                </a:lnTo>
                <a:lnTo>
                  <a:pt x="318" y="517"/>
                </a:lnTo>
                <a:lnTo>
                  <a:pt x="326" y="527"/>
                </a:lnTo>
                <a:lnTo>
                  <a:pt x="336" y="535"/>
                </a:lnTo>
                <a:lnTo>
                  <a:pt x="347" y="541"/>
                </a:lnTo>
                <a:lnTo>
                  <a:pt x="360" y="544"/>
                </a:lnTo>
                <a:lnTo>
                  <a:pt x="376" y="548"/>
                </a:lnTo>
                <a:lnTo>
                  <a:pt x="388" y="549"/>
                </a:lnTo>
                <a:lnTo>
                  <a:pt x="400" y="548"/>
                </a:lnTo>
                <a:lnTo>
                  <a:pt x="413" y="545"/>
                </a:lnTo>
                <a:lnTo>
                  <a:pt x="425" y="542"/>
                </a:lnTo>
                <a:lnTo>
                  <a:pt x="439" y="536"/>
                </a:lnTo>
                <a:lnTo>
                  <a:pt x="453" y="528"/>
                </a:lnTo>
                <a:lnTo>
                  <a:pt x="465" y="521"/>
                </a:lnTo>
                <a:lnTo>
                  <a:pt x="474" y="514"/>
                </a:lnTo>
                <a:lnTo>
                  <a:pt x="483" y="505"/>
                </a:lnTo>
                <a:lnTo>
                  <a:pt x="489" y="495"/>
                </a:lnTo>
                <a:lnTo>
                  <a:pt x="492" y="485"/>
                </a:lnTo>
                <a:lnTo>
                  <a:pt x="494" y="471"/>
                </a:lnTo>
                <a:lnTo>
                  <a:pt x="498" y="460"/>
                </a:lnTo>
                <a:lnTo>
                  <a:pt x="503" y="456"/>
                </a:lnTo>
                <a:lnTo>
                  <a:pt x="510" y="450"/>
                </a:lnTo>
                <a:lnTo>
                  <a:pt x="523" y="444"/>
                </a:lnTo>
                <a:lnTo>
                  <a:pt x="541" y="439"/>
                </a:lnTo>
                <a:lnTo>
                  <a:pt x="560" y="434"/>
                </a:lnTo>
                <a:lnTo>
                  <a:pt x="577" y="429"/>
                </a:lnTo>
                <a:lnTo>
                  <a:pt x="595" y="426"/>
                </a:lnTo>
                <a:lnTo>
                  <a:pt x="621" y="421"/>
                </a:lnTo>
                <a:lnTo>
                  <a:pt x="656" y="415"/>
                </a:lnTo>
                <a:lnTo>
                  <a:pt x="696" y="413"/>
                </a:lnTo>
                <a:lnTo>
                  <a:pt x="740" y="413"/>
                </a:lnTo>
                <a:lnTo>
                  <a:pt x="783" y="413"/>
                </a:lnTo>
                <a:lnTo>
                  <a:pt x="821" y="416"/>
                </a:lnTo>
                <a:lnTo>
                  <a:pt x="826" y="410"/>
                </a:lnTo>
                <a:lnTo>
                  <a:pt x="832" y="401"/>
                </a:lnTo>
                <a:lnTo>
                  <a:pt x="839" y="394"/>
                </a:lnTo>
                <a:lnTo>
                  <a:pt x="849" y="386"/>
                </a:lnTo>
                <a:lnTo>
                  <a:pt x="856" y="379"/>
                </a:lnTo>
                <a:lnTo>
                  <a:pt x="867" y="369"/>
                </a:lnTo>
                <a:lnTo>
                  <a:pt x="876" y="360"/>
                </a:lnTo>
                <a:lnTo>
                  <a:pt x="884" y="353"/>
                </a:lnTo>
                <a:lnTo>
                  <a:pt x="891" y="345"/>
                </a:lnTo>
                <a:lnTo>
                  <a:pt x="899" y="333"/>
                </a:lnTo>
                <a:lnTo>
                  <a:pt x="902" y="326"/>
                </a:lnTo>
                <a:lnTo>
                  <a:pt x="905" y="315"/>
                </a:lnTo>
                <a:lnTo>
                  <a:pt x="909" y="304"/>
                </a:lnTo>
                <a:lnTo>
                  <a:pt x="909" y="292"/>
                </a:lnTo>
                <a:lnTo>
                  <a:pt x="906" y="282"/>
                </a:lnTo>
                <a:lnTo>
                  <a:pt x="901" y="272"/>
                </a:lnTo>
                <a:lnTo>
                  <a:pt x="894" y="265"/>
                </a:lnTo>
                <a:lnTo>
                  <a:pt x="885" y="261"/>
                </a:lnTo>
                <a:lnTo>
                  <a:pt x="877" y="258"/>
                </a:lnTo>
                <a:lnTo>
                  <a:pt x="867" y="258"/>
                </a:lnTo>
                <a:lnTo>
                  <a:pt x="857" y="258"/>
                </a:lnTo>
                <a:lnTo>
                  <a:pt x="845" y="264"/>
                </a:lnTo>
                <a:lnTo>
                  <a:pt x="837" y="273"/>
                </a:lnTo>
                <a:lnTo>
                  <a:pt x="828" y="283"/>
                </a:lnTo>
                <a:lnTo>
                  <a:pt x="818" y="296"/>
                </a:lnTo>
                <a:lnTo>
                  <a:pt x="808" y="306"/>
                </a:lnTo>
                <a:lnTo>
                  <a:pt x="796" y="315"/>
                </a:lnTo>
                <a:lnTo>
                  <a:pt x="784" y="319"/>
                </a:lnTo>
                <a:lnTo>
                  <a:pt x="768" y="324"/>
                </a:lnTo>
                <a:lnTo>
                  <a:pt x="759" y="324"/>
                </a:lnTo>
                <a:lnTo>
                  <a:pt x="747" y="321"/>
                </a:lnTo>
                <a:lnTo>
                  <a:pt x="738" y="319"/>
                </a:lnTo>
                <a:lnTo>
                  <a:pt x="729" y="316"/>
                </a:lnTo>
                <a:lnTo>
                  <a:pt x="719" y="309"/>
                </a:lnTo>
                <a:lnTo>
                  <a:pt x="713" y="303"/>
                </a:lnTo>
                <a:lnTo>
                  <a:pt x="707" y="294"/>
                </a:lnTo>
                <a:lnTo>
                  <a:pt x="705" y="287"/>
                </a:lnTo>
                <a:lnTo>
                  <a:pt x="701" y="274"/>
                </a:lnTo>
                <a:lnTo>
                  <a:pt x="700" y="262"/>
                </a:lnTo>
                <a:lnTo>
                  <a:pt x="703" y="254"/>
                </a:lnTo>
                <a:lnTo>
                  <a:pt x="709" y="245"/>
                </a:lnTo>
                <a:lnTo>
                  <a:pt x="715" y="236"/>
                </a:lnTo>
                <a:lnTo>
                  <a:pt x="724" y="227"/>
                </a:lnTo>
                <a:lnTo>
                  <a:pt x="738" y="220"/>
                </a:lnTo>
                <a:lnTo>
                  <a:pt x="748" y="216"/>
                </a:lnTo>
                <a:lnTo>
                  <a:pt x="765" y="208"/>
                </a:lnTo>
                <a:lnTo>
                  <a:pt x="780" y="200"/>
                </a:lnTo>
                <a:lnTo>
                  <a:pt x="790" y="192"/>
                </a:lnTo>
                <a:lnTo>
                  <a:pt x="799" y="187"/>
                </a:lnTo>
                <a:lnTo>
                  <a:pt x="809" y="175"/>
                </a:lnTo>
                <a:lnTo>
                  <a:pt x="813" y="162"/>
                </a:lnTo>
                <a:lnTo>
                  <a:pt x="814" y="149"/>
                </a:lnTo>
                <a:lnTo>
                  <a:pt x="815" y="139"/>
                </a:lnTo>
                <a:lnTo>
                  <a:pt x="812" y="123"/>
                </a:lnTo>
                <a:lnTo>
                  <a:pt x="808" y="113"/>
                </a:lnTo>
                <a:lnTo>
                  <a:pt x="801" y="100"/>
                </a:lnTo>
                <a:lnTo>
                  <a:pt x="795" y="88"/>
                </a:lnTo>
                <a:lnTo>
                  <a:pt x="788" y="73"/>
                </a:lnTo>
                <a:lnTo>
                  <a:pt x="782" y="60"/>
                </a:lnTo>
                <a:lnTo>
                  <a:pt x="779" y="49"/>
                </a:lnTo>
                <a:lnTo>
                  <a:pt x="778" y="36"/>
                </a:lnTo>
                <a:lnTo>
                  <a:pt x="780" y="24"/>
                </a:lnTo>
                <a:lnTo>
                  <a:pt x="780" y="12"/>
                </a:lnTo>
                <a:lnTo>
                  <a:pt x="755" y="10"/>
                </a:lnTo>
                <a:lnTo>
                  <a:pt x="722" y="10"/>
                </a:lnTo>
                <a:lnTo>
                  <a:pt x="691" y="7"/>
                </a:lnTo>
                <a:lnTo>
                  <a:pt x="667" y="7"/>
                </a:lnTo>
                <a:lnTo>
                  <a:pt x="642" y="4"/>
                </a:lnTo>
                <a:lnTo>
                  <a:pt x="612" y="1"/>
                </a:lnTo>
                <a:lnTo>
                  <a:pt x="589" y="0"/>
                </a:lnTo>
                <a:lnTo>
                  <a:pt x="573" y="1"/>
                </a:lnTo>
                <a:lnTo>
                  <a:pt x="556" y="3"/>
                </a:lnTo>
                <a:lnTo>
                  <a:pt x="546" y="7"/>
                </a:lnTo>
                <a:lnTo>
                  <a:pt x="538" y="11"/>
                </a:lnTo>
                <a:lnTo>
                  <a:pt x="532" y="17"/>
                </a:lnTo>
                <a:lnTo>
                  <a:pt x="530" y="24"/>
                </a:lnTo>
                <a:lnTo>
                  <a:pt x="532" y="32"/>
                </a:lnTo>
                <a:lnTo>
                  <a:pt x="535" y="39"/>
                </a:lnTo>
                <a:lnTo>
                  <a:pt x="541" y="49"/>
                </a:lnTo>
                <a:lnTo>
                  <a:pt x="546" y="58"/>
                </a:lnTo>
                <a:lnTo>
                  <a:pt x="550" y="67"/>
                </a:lnTo>
                <a:lnTo>
                  <a:pt x="550" y="77"/>
                </a:lnTo>
                <a:lnTo>
                  <a:pt x="546" y="86"/>
                </a:lnTo>
                <a:lnTo>
                  <a:pt x="540" y="95"/>
                </a:lnTo>
                <a:lnTo>
                  <a:pt x="533" y="103"/>
                </a:lnTo>
                <a:lnTo>
                  <a:pt x="523" y="110"/>
                </a:lnTo>
                <a:lnTo>
                  <a:pt x="512" y="117"/>
                </a:lnTo>
                <a:lnTo>
                  <a:pt x="499" y="121"/>
                </a:lnTo>
                <a:lnTo>
                  <a:pt x="486" y="124"/>
                </a:lnTo>
                <a:lnTo>
                  <a:pt x="473" y="127"/>
                </a:lnTo>
                <a:lnTo>
                  <a:pt x="461" y="129"/>
                </a:lnTo>
                <a:lnTo>
                  <a:pt x="448" y="130"/>
                </a:lnTo>
                <a:lnTo>
                  <a:pt x="437" y="130"/>
                </a:lnTo>
                <a:lnTo>
                  <a:pt x="424" y="129"/>
                </a:lnTo>
                <a:lnTo>
                  <a:pt x="414" y="127"/>
                </a:lnTo>
                <a:lnTo>
                  <a:pt x="404" y="124"/>
                </a:lnTo>
                <a:lnTo>
                  <a:pt x="396" y="122"/>
                </a:lnTo>
                <a:lnTo>
                  <a:pt x="388" y="118"/>
                </a:lnTo>
                <a:lnTo>
                  <a:pt x="380" y="113"/>
                </a:lnTo>
                <a:lnTo>
                  <a:pt x="374" y="106"/>
                </a:lnTo>
                <a:lnTo>
                  <a:pt x="366" y="97"/>
                </a:lnTo>
                <a:lnTo>
                  <a:pt x="359" y="90"/>
                </a:lnTo>
                <a:lnTo>
                  <a:pt x="353" y="82"/>
                </a:lnTo>
                <a:lnTo>
                  <a:pt x="347" y="73"/>
                </a:lnTo>
                <a:lnTo>
                  <a:pt x="340" y="64"/>
                </a:lnTo>
                <a:lnTo>
                  <a:pt x="330" y="55"/>
                </a:lnTo>
                <a:lnTo>
                  <a:pt x="321" y="47"/>
                </a:lnTo>
                <a:lnTo>
                  <a:pt x="310" y="40"/>
                </a:lnTo>
                <a:lnTo>
                  <a:pt x="300" y="35"/>
                </a:lnTo>
                <a:lnTo>
                  <a:pt x="288" y="31"/>
                </a:lnTo>
                <a:lnTo>
                  <a:pt x="276" y="28"/>
                </a:lnTo>
                <a:lnTo>
                  <a:pt x="260" y="25"/>
                </a:lnTo>
                <a:lnTo>
                  <a:pt x="242" y="24"/>
                </a:lnTo>
                <a:lnTo>
                  <a:pt x="227" y="23"/>
                </a:lnTo>
                <a:lnTo>
                  <a:pt x="213" y="23"/>
                </a:lnTo>
                <a:lnTo>
                  <a:pt x="196" y="24"/>
                </a:lnTo>
                <a:lnTo>
                  <a:pt x="181" y="27"/>
                </a:lnTo>
                <a:lnTo>
                  <a:pt x="165" y="29"/>
                </a:lnTo>
                <a:lnTo>
                  <a:pt x="147" y="33"/>
                </a:lnTo>
                <a:lnTo>
                  <a:pt x="130" y="35"/>
                </a:lnTo>
                <a:lnTo>
                  <a:pt x="107" y="39"/>
                </a:lnTo>
              </a:path>
            </a:pathLst>
          </a:custGeom>
          <a:solidFill>
            <a:schemeClr val="bg2">
              <a:lumMod val="75000"/>
            </a:schemeClr>
          </a:solidFill>
          <a:ln w="12700" cap="rnd" cmpd="sng">
            <a:solidFill>
              <a:sysClr val="window" lastClr="FFFFFF">
                <a:lumMod val="75000"/>
              </a:sys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3" name="Rectangle 19"/>
          <p:cNvSpPr>
            <a:spLocks noChangeArrowheads="1"/>
          </p:cNvSpPr>
          <p:nvPr/>
        </p:nvSpPr>
        <p:spPr bwMode="auto">
          <a:xfrm>
            <a:off x="3583026" y="4285458"/>
            <a:ext cx="1133077" cy="67449"/>
          </a:xfrm>
          <a:prstGeom prst="rect">
            <a:avLst/>
          </a:prstGeom>
          <a:solidFill>
            <a:schemeClr val="bg1">
              <a:lumMod val="75000"/>
            </a:schemeClr>
          </a:solidFill>
          <a:ln w="12700">
            <a:solidFill>
              <a:sysClr val="window" lastClr="FFFFFF">
                <a:lumMod val="75000"/>
              </a:sys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4" name="Freeform 20"/>
          <p:cNvSpPr>
            <a:spLocks/>
          </p:cNvSpPr>
          <p:nvPr/>
        </p:nvSpPr>
        <p:spPr bwMode="auto">
          <a:xfrm>
            <a:off x="3445002" y="3777006"/>
            <a:ext cx="1402703" cy="512604"/>
          </a:xfrm>
          <a:custGeom>
            <a:avLst/>
            <a:gdLst>
              <a:gd name="T0" fmla="*/ 776 w 874"/>
              <a:gd name="T1" fmla="*/ 96 h 494"/>
              <a:gd name="T2" fmla="*/ 714 w 874"/>
              <a:gd name="T3" fmla="*/ 106 h 494"/>
              <a:gd name="T4" fmla="*/ 645 w 874"/>
              <a:gd name="T5" fmla="*/ 128 h 494"/>
              <a:gd name="T6" fmla="*/ 566 w 874"/>
              <a:gd name="T7" fmla="*/ 153 h 494"/>
              <a:gd name="T8" fmla="*/ 498 w 874"/>
              <a:gd name="T9" fmla="*/ 164 h 494"/>
              <a:gd name="T10" fmla="*/ 450 w 874"/>
              <a:gd name="T11" fmla="*/ 151 h 494"/>
              <a:gd name="T12" fmla="*/ 436 w 874"/>
              <a:gd name="T13" fmla="*/ 125 h 494"/>
              <a:gd name="T14" fmla="*/ 458 w 874"/>
              <a:gd name="T15" fmla="*/ 92 h 494"/>
              <a:gd name="T16" fmla="*/ 507 w 874"/>
              <a:gd name="T17" fmla="*/ 67 h 494"/>
              <a:gd name="T18" fmla="*/ 562 w 874"/>
              <a:gd name="T19" fmla="*/ 51 h 494"/>
              <a:gd name="T20" fmla="*/ 585 w 874"/>
              <a:gd name="T21" fmla="*/ 22 h 494"/>
              <a:gd name="T22" fmla="*/ 553 w 874"/>
              <a:gd name="T23" fmla="*/ 1 h 494"/>
              <a:gd name="T24" fmla="*/ 484 w 874"/>
              <a:gd name="T25" fmla="*/ 3 h 494"/>
              <a:gd name="T26" fmla="*/ 416 w 874"/>
              <a:gd name="T27" fmla="*/ 23 h 494"/>
              <a:gd name="T28" fmla="*/ 341 w 874"/>
              <a:gd name="T29" fmla="*/ 61 h 494"/>
              <a:gd name="T30" fmla="*/ 269 w 874"/>
              <a:gd name="T31" fmla="*/ 91 h 494"/>
              <a:gd name="T32" fmla="*/ 189 w 874"/>
              <a:gd name="T33" fmla="*/ 104 h 494"/>
              <a:gd name="T34" fmla="*/ 120 w 874"/>
              <a:gd name="T35" fmla="*/ 105 h 494"/>
              <a:gd name="T36" fmla="*/ 140 w 874"/>
              <a:gd name="T37" fmla="*/ 171 h 494"/>
              <a:gd name="T38" fmla="*/ 160 w 874"/>
              <a:gd name="T39" fmla="*/ 226 h 494"/>
              <a:gd name="T40" fmla="*/ 143 w 874"/>
              <a:gd name="T41" fmla="*/ 259 h 494"/>
              <a:gd name="T42" fmla="*/ 111 w 874"/>
              <a:gd name="T43" fmla="*/ 268 h 494"/>
              <a:gd name="T44" fmla="*/ 75 w 874"/>
              <a:gd name="T45" fmla="*/ 254 h 494"/>
              <a:gd name="T46" fmla="*/ 33 w 874"/>
              <a:gd name="T47" fmla="*/ 244 h 494"/>
              <a:gd name="T48" fmla="*/ 5 w 874"/>
              <a:gd name="T49" fmla="*/ 268 h 494"/>
              <a:gd name="T50" fmla="*/ 1 w 874"/>
              <a:gd name="T51" fmla="*/ 307 h 494"/>
              <a:gd name="T52" fmla="*/ 25 w 874"/>
              <a:gd name="T53" fmla="*/ 351 h 494"/>
              <a:gd name="T54" fmla="*/ 72 w 874"/>
              <a:gd name="T55" fmla="*/ 371 h 494"/>
              <a:gd name="T56" fmla="*/ 132 w 874"/>
              <a:gd name="T57" fmla="*/ 371 h 494"/>
              <a:gd name="T58" fmla="*/ 155 w 874"/>
              <a:gd name="T59" fmla="*/ 393 h 494"/>
              <a:gd name="T60" fmla="*/ 135 w 874"/>
              <a:gd name="T61" fmla="*/ 441 h 494"/>
              <a:gd name="T62" fmla="*/ 101 w 874"/>
              <a:gd name="T63" fmla="*/ 484 h 494"/>
              <a:gd name="T64" fmla="*/ 810 w 874"/>
              <a:gd name="T65" fmla="*/ 472 h 494"/>
              <a:gd name="T66" fmla="*/ 830 w 874"/>
              <a:gd name="T67" fmla="*/ 440 h 494"/>
              <a:gd name="T68" fmla="*/ 860 w 874"/>
              <a:gd name="T69" fmla="*/ 412 h 494"/>
              <a:gd name="T70" fmla="*/ 872 w 874"/>
              <a:gd name="T71" fmla="*/ 372 h 494"/>
              <a:gd name="T72" fmla="*/ 851 w 874"/>
              <a:gd name="T73" fmla="*/ 346 h 494"/>
              <a:gd name="T74" fmla="*/ 805 w 874"/>
              <a:gd name="T75" fmla="*/ 341 h 494"/>
              <a:gd name="T76" fmla="*/ 751 w 874"/>
              <a:gd name="T77" fmla="*/ 352 h 494"/>
              <a:gd name="T78" fmla="*/ 695 w 874"/>
              <a:gd name="T79" fmla="*/ 354 h 494"/>
              <a:gd name="T80" fmla="*/ 657 w 874"/>
              <a:gd name="T81" fmla="*/ 329 h 494"/>
              <a:gd name="T82" fmla="*/ 665 w 874"/>
              <a:gd name="T83" fmla="*/ 290 h 494"/>
              <a:gd name="T84" fmla="*/ 702 w 874"/>
              <a:gd name="T85" fmla="*/ 265 h 494"/>
              <a:gd name="T86" fmla="*/ 752 w 874"/>
              <a:gd name="T87" fmla="*/ 255 h 494"/>
              <a:gd name="T88" fmla="*/ 803 w 874"/>
              <a:gd name="T89" fmla="*/ 241 h 494"/>
              <a:gd name="T90" fmla="*/ 824 w 874"/>
              <a:gd name="T91" fmla="*/ 208 h 494"/>
              <a:gd name="T92" fmla="*/ 821 w 874"/>
              <a:gd name="T93" fmla="*/ 156 h 494"/>
              <a:gd name="T94" fmla="*/ 811 w 874"/>
              <a:gd name="T95" fmla="*/ 10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4" h="494">
                <a:moveTo>
                  <a:pt x="811" y="104"/>
                </a:moveTo>
                <a:lnTo>
                  <a:pt x="804" y="101"/>
                </a:lnTo>
                <a:lnTo>
                  <a:pt x="790" y="98"/>
                </a:lnTo>
                <a:lnTo>
                  <a:pt x="776" y="96"/>
                </a:lnTo>
                <a:lnTo>
                  <a:pt x="762" y="98"/>
                </a:lnTo>
                <a:lnTo>
                  <a:pt x="745" y="100"/>
                </a:lnTo>
                <a:lnTo>
                  <a:pt x="731" y="102"/>
                </a:lnTo>
                <a:lnTo>
                  <a:pt x="714" y="106"/>
                </a:lnTo>
                <a:lnTo>
                  <a:pt x="699" y="109"/>
                </a:lnTo>
                <a:lnTo>
                  <a:pt x="680" y="115"/>
                </a:lnTo>
                <a:lnTo>
                  <a:pt x="662" y="121"/>
                </a:lnTo>
                <a:lnTo>
                  <a:pt x="645" y="128"/>
                </a:lnTo>
                <a:lnTo>
                  <a:pt x="628" y="135"/>
                </a:lnTo>
                <a:lnTo>
                  <a:pt x="608" y="141"/>
                </a:lnTo>
                <a:lnTo>
                  <a:pt x="588" y="147"/>
                </a:lnTo>
                <a:lnTo>
                  <a:pt x="566" y="153"/>
                </a:lnTo>
                <a:lnTo>
                  <a:pt x="543" y="159"/>
                </a:lnTo>
                <a:lnTo>
                  <a:pt x="530" y="162"/>
                </a:lnTo>
                <a:lnTo>
                  <a:pt x="514" y="164"/>
                </a:lnTo>
                <a:lnTo>
                  <a:pt x="498" y="164"/>
                </a:lnTo>
                <a:lnTo>
                  <a:pt x="480" y="162"/>
                </a:lnTo>
                <a:lnTo>
                  <a:pt x="468" y="159"/>
                </a:lnTo>
                <a:lnTo>
                  <a:pt x="459" y="155"/>
                </a:lnTo>
                <a:lnTo>
                  <a:pt x="450" y="151"/>
                </a:lnTo>
                <a:lnTo>
                  <a:pt x="443" y="146"/>
                </a:lnTo>
                <a:lnTo>
                  <a:pt x="440" y="139"/>
                </a:lnTo>
                <a:lnTo>
                  <a:pt x="436" y="132"/>
                </a:lnTo>
                <a:lnTo>
                  <a:pt x="436" y="125"/>
                </a:lnTo>
                <a:lnTo>
                  <a:pt x="439" y="116"/>
                </a:lnTo>
                <a:lnTo>
                  <a:pt x="443" y="108"/>
                </a:lnTo>
                <a:lnTo>
                  <a:pt x="450" y="100"/>
                </a:lnTo>
                <a:lnTo>
                  <a:pt x="458" y="92"/>
                </a:lnTo>
                <a:lnTo>
                  <a:pt x="466" y="87"/>
                </a:lnTo>
                <a:lnTo>
                  <a:pt x="477" y="80"/>
                </a:lnTo>
                <a:lnTo>
                  <a:pt x="491" y="72"/>
                </a:lnTo>
                <a:lnTo>
                  <a:pt x="507" y="67"/>
                </a:lnTo>
                <a:lnTo>
                  <a:pt x="522" y="65"/>
                </a:lnTo>
                <a:lnTo>
                  <a:pt x="535" y="61"/>
                </a:lnTo>
                <a:lnTo>
                  <a:pt x="550" y="56"/>
                </a:lnTo>
                <a:lnTo>
                  <a:pt x="562" y="51"/>
                </a:lnTo>
                <a:lnTo>
                  <a:pt x="574" y="45"/>
                </a:lnTo>
                <a:lnTo>
                  <a:pt x="583" y="38"/>
                </a:lnTo>
                <a:lnTo>
                  <a:pt x="586" y="30"/>
                </a:lnTo>
                <a:lnTo>
                  <a:pt x="585" y="22"/>
                </a:lnTo>
                <a:lnTo>
                  <a:pt x="579" y="13"/>
                </a:lnTo>
                <a:lnTo>
                  <a:pt x="573" y="7"/>
                </a:lnTo>
                <a:lnTo>
                  <a:pt x="563" y="4"/>
                </a:lnTo>
                <a:lnTo>
                  <a:pt x="553" y="1"/>
                </a:lnTo>
                <a:lnTo>
                  <a:pt x="538" y="0"/>
                </a:lnTo>
                <a:lnTo>
                  <a:pt x="525" y="0"/>
                </a:lnTo>
                <a:lnTo>
                  <a:pt x="504" y="1"/>
                </a:lnTo>
                <a:lnTo>
                  <a:pt x="484" y="3"/>
                </a:lnTo>
                <a:lnTo>
                  <a:pt x="470" y="6"/>
                </a:lnTo>
                <a:lnTo>
                  <a:pt x="451" y="10"/>
                </a:lnTo>
                <a:lnTo>
                  <a:pt x="430" y="17"/>
                </a:lnTo>
                <a:lnTo>
                  <a:pt x="416" y="23"/>
                </a:lnTo>
                <a:lnTo>
                  <a:pt x="399" y="31"/>
                </a:lnTo>
                <a:lnTo>
                  <a:pt x="383" y="38"/>
                </a:lnTo>
                <a:lnTo>
                  <a:pt x="366" y="48"/>
                </a:lnTo>
                <a:lnTo>
                  <a:pt x="341" y="61"/>
                </a:lnTo>
                <a:lnTo>
                  <a:pt x="324" y="70"/>
                </a:lnTo>
                <a:lnTo>
                  <a:pt x="310" y="78"/>
                </a:lnTo>
                <a:lnTo>
                  <a:pt x="288" y="85"/>
                </a:lnTo>
                <a:lnTo>
                  <a:pt x="269" y="91"/>
                </a:lnTo>
                <a:lnTo>
                  <a:pt x="248" y="95"/>
                </a:lnTo>
                <a:lnTo>
                  <a:pt x="226" y="98"/>
                </a:lnTo>
                <a:lnTo>
                  <a:pt x="205" y="102"/>
                </a:lnTo>
                <a:lnTo>
                  <a:pt x="189" y="104"/>
                </a:lnTo>
                <a:lnTo>
                  <a:pt x="170" y="105"/>
                </a:lnTo>
                <a:lnTo>
                  <a:pt x="152" y="105"/>
                </a:lnTo>
                <a:lnTo>
                  <a:pt x="135" y="106"/>
                </a:lnTo>
                <a:lnTo>
                  <a:pt x="120" y="105"/>
                </a:lnTo>
                <a:lnTo>
                  <a:pt x="122" y="118"/>
                </a:lnTo>
                <a:lnTo>
                  <a:pt x="126" y="135"/>
                </a:lnTo>
                <a:lnTo>
                  <a:pt x="131" y="152"/>
                </a:lnTo>
                <a:lnTo>
                  <a:pt x="140" y="171"/>
                </a:lnTo>
                <a:lnTo>
                  <a:pt x="146" y="187"/>
                </a:lnTo>
                <a:lnTo>
                  <a:pt x="154" y="200"/>
                </a:lnTo>
                <a:lnTo>
                  <a:pt x="159" y="213"/>
                </a:lnTo>
                <a:lnTo>
                  <a:pt x="160" y="226"/>
                </a:lnTo>
                <a:lnTo>
                  <a:pt x="159" y="237"/>
                </a:lnTo>
                <a:lnTo>
                  <a:pt x="154" y="246"/>
                </a:lnTo>
                <a:lnTo>
                  <a:pt x="149" y="253"/>
                </a:lnTo>
                <a:lnTo>
                  <a:pt x="143" y="259"/>
                </a:lnTo>
                <a:lnTo>
                  <a:pt x="136" y="264"/>
                </a:lnTo>
                <a:lnTo>
                  <a:pt x="128" y="267"/>
                </a:lnTo>
                <a:lnTo>
                  <a:pt x="121" y="268"/>
                </a:lnTo>
                <a:lnTo>
                  <a:pt x="111" y="268"/>
                </a:lnTo>
                <a:lnTo>
                  <a:pt x="102" y="265"/>
                </a:lnTo>
                <a:lnTo>
                  <a:pt x="93" y="263"/>
                </a:lnTo>
                <a:lnTo>
                  <a:pt x="86" y="259"/>
                </a:lnTo>
                <a:lnTo>
                  <a:pt x="75" y="254"/>
                </a:lnTo>
                <a:lnTo>
                  <a:pt x="67" y="251"/>
                </a:lnTo>
                <a:lnTo>
                  <a:pt x="59" y="247"/>
                </a:lnTo>
                <a:lnTo>
                  <a:pt x="50" y="244"/>
                </a:lnTo>
                <a:lnTo>
                  <a:pt x="33" y="244"/>
                </a:lnTo>
                <a:lnTo>
                  <a:pt x="24" y="247"/>
                </a:lnTo>
                <a:lnTo>
                  <a:pt x="17" y="253"/>
                </a:lnTo>
                <a:lnTo>
                  <a:pt x="11" y="259"/>
                </a:lnTo>
                <a:lnTo>
                  <a:pt x="5" y="268"/>
                </a:lnTo>
                <a:lnTo>
                  <a:pt x="2" y="277"/>
                </a:lnTo>
                <a:lnTo>
                  <a:pt x="0" y="286"/>
                </a:lnTo>
                <a:lnTo>
                  <a:pt x="0" y="297"/>
                </a:lnTo>
                <a:lnTo>
                  <a:pt x="1" y="307"/>
                </a:lnTo>
                <a:lnTo>
                  <a:pt x="4" y="318"/>
                </a:lnTo>
                <a:lnTo>
                  <a:pt x="10" y="328"/>
                </a:lnTo>
                <a:lnTo>
                  <a:pt x="17" y="340"/>
                </a:lnTo>
                <a:lnTo>
                  <a:pt x="25" y="351"/>
                </a:lnTo>
                <a:lnTo>
                  <a:pt x="35" y="357"/>
                </a:lnTo>
                <a:lnTo>
                  <a:pt x="48" y="364"/>
                </a:lnTo>
                <a:lnTo>
                  <a:pt x="59" y="370"/>
                </a:lnTo>
                <a:lnTo>
                  <a:pt x="72" y="371"/>
                </a:lnTo>
                <a:lnTo>
                  <a:pt x="83" y="374"/>
                </a:lnTo>
                <a:lnTo>
                  <a:pt x="101" y="374"/>
                </a:lnTo>
                <a:lnTo>
                  <a:pt x="116" y="372"/>
                </a:lnTo>
                <a:lnTo>
                  <a:pt x="132" y="371"/>
                </a:lnTo>
                <a:lnTo>
                  <a:pt x="145" y="371"/>
                </a:lnTo>
                <a:lnTo>
                  <a:pt x="153" y="376"/>
                </a:lnTo>
                <a:lnTo>
                  <a:pt x="155" y="384"/>
                </a:lnTo>
                <a:lnTo>
                  <a:pt x="155" y="393"/>
                </a:lnTo>
                <a:lnTo>
                  <a:pt x="151" y="405"/>
                </a:lnTo>
                <a:lnTo>
                  <a:pt x="147" y="417"/>
                </a:lnTo>
                <a:lnTo>
                  <a:pt x="142" y="428"/>
                </a:lnTo>
                <a:lnTo>
                  <a:pt x="135" y="441"/>
                </a:lnTo>
                <a:lnTo>
                  <a:pt x="126" y="453"/>
                </a:lnTo>
                <a:lnTo>
                  <a:pt x="119" y="464"/>
                </a:lnTo>
                <a:lnTo>
                  <a:pt x="108" y="475"/>
                </a:lnTo>
                <a:lnTo>
                  <a:pt x="101" y="484"/>
                </a:lnTo>
                <a:lnTo>
                  <a:pt x="87" y="493"/>
                </a:lnTo>
                <a:lnTo>
                  <a:pt x="806" y="492"/>
                </a:lnTo>
                <a:lnTo>
                  <a:pt x="807" y="482"/>
                </a:lnTo>
                <a:lnTo>
                  <a:pt x="810" y="472"/>
                </a:lnTo>
                <a:lnTo>
                  <a:pt x="814" y="464"/>
                </a:lnTo>
                <a:lnTo>
                  <a:pt x="818" y="457"/>
                </a:lnTo>
                <a:lnTo>
                  <a:pt x="823" y="449"/>
                </a:lnTo>
                <a:lnTo>
                  <a:pt x="830" y="440"/>
                </a:lnTo>
                <a:lnTo>
                  <a:pt x="838" y="432"/>
                </a:lnTo>
                <a:lnTo>
                  <a:pt x="845" y="426"/>
                </a:lnTo>
                <a:lnTo>
                  <a:pt x="854" y="417"/>
                </a:lnTo>
                <a:lnTo>
                  <a:pt x="860" y="412"/>
                </a:lnTo>
                <a:lnTo>
                  <a:pt x="866" y="403"/>
                </a:lnTo>
                <a:lnTo>
                  <a:pt x="871" y="396"/>
                </a:lnTo>
                <a:lnTo>
                  <a:pt x="873" y="384"/>
                </a:lnTo>
                <a:lnTo>
                  <a:pt x="872" y="372"/>
                </a:lnTo>
                <a:lnTo>
                  <a:pt x="870" y="365"/>
                </a:lnTo>
                <a:lnTo>
                  <a:pt x="866" y="358"/>
                </a:lnTo>
                <a:lnTo>
                  <a:pt x="859" y="352"/>
                </a:lnTo>
                <a:lnTo>
                  <a:pt x="851" y="346"/>
                </a:lnTo>
                <a:lnTo>
                  <a:pt x="842" y="343"/>
                </a:lnTo>
                <a:lnTo>
                  <a:pt x="830" y="341"/>
                </a:lnTo>
                <a:lnTo>
                  <a:pt x="819" y="340"/>
                </a:lnTo>
                <a:lnTo>
                  <a:pt x="805" y="341"/>
                </a:lnTo>
                <a:lnTo>
                  <a:pt x="793" y="342"/>
                </a:lnTo>
                <a:lnTo>
                  <a:pt x="780" y="344"/>
                </a:lnTo>
                <a:lnTo>
                  <a:pt x="765" y="348"/>
                </a:lnTo>
                <a:lnTo>
                  <a:pt x="751" y="352"/>
                </a:lnTo>
                <a:lnTo>
                  <a:pt x="736" y="354"/>
                </a:lnTo>
                <a:lnTo>
                  <a:pt x="720" y="355"/>
                </a:lnTo>
                <a:lnTo>
                  <a:pt x="706" y="355"/>
                </a:lnTo>
                <a:lnTo>
                  <a:pt x="695" y="354"/>
                </a:lnTo>
                <a:lnTo>
                  <a:pt x="682" y="350"/>
                </a:lnTo>
                <a:lnTo>
                  <a:pt x="673" y="345"/>
                </a:lnTo>
                <a:lnTo>
                  <a:pt x="663" y="339"/>
                </a:lnTo>
                <a:lnTo>
                  <a:pt x="657" y="329"/>
                </a:lnTo>
                <a:lnTo>
                  <a:pt x="655" y="319"/>
                </a:lnTo>
                <a:lnTo>
                  <a:pt x="657" y="309"/>
                </a:lnTo>
                <a:lnTo>
                  <a:pt x="661" y="298"/>
                </a:lnTo>
                <a:lnTo>
                  <a:pt x="665" y="290"/>
                </a:lnTo>
                <a:lnTo>
                  <a:pt x="674" y="283"/>
                </a:lnTo>
                <a:lnTo>
                  <a:pt x="682" y="275"/>
                </a:lnTo>
                <a:lnTo>
                  <a:pt x="692" y="270"/>
                </a:lnTo>
                <a:lnTo>
                  <a:pt x="702" y="265"/>
                </a:lnTo>
                <a:lnTo>
                  <a:pt x="712" y="262"/>
                </a:lnTo>
                <a:lnTo>
                  <a:pt x="724" y="259"/>
                </a:lnTo>
                <a:lnTo>
                  <a:pt x="736" y="258"/>
                </a:lnTo>
                <a:lnTo>
                  <a:pt x="752" y="255"/>
                </a:lnTo>
                <a:lnTo>
                  <a:pt x="768" y="254"/>
                </a:lnTo>
                <a:lnTo>
                  <a:pt x="781" y="252"/>
                </a:lnTo>
                <a:lnTo>
                  <a:pt x="795" y="247"/>
                </a:lnTo>
                <a:lnTo>
                  <a:pt x="803" y="241"/>
                </a:lnTo>
                <a:lnTo>
                  <a:pt x="811" y="234"/>
                </a:lnTo>
                <a:lnTo>
                  <a:pt x="818" y="226"/>
                </a:lnTo>
                <a:lnTo>
                  <a:pt x="821" y="218"/>
                </a:lnTo>
                <a:lnTo>
                  <a:pt x="824" y="208"/>
                </a:lnTo>
                <a:lnTo>
                  <a:pt x="824" y="194"/>
                </a:lnTo>
                <a:lnTo>
                  <a:pt x="823" y="183"/>
                </a:lnTo>
                <a:lnTo>
                  <a:pt x="822" y="171"/>
                </a:lnTo>
                <a:lnTo>
                  <a:pt x="821" y="156"/>
                </a:lnTo>
                <a:lnTo>
                  <a:pt x="820" y="138"/>
                </a:lnTo>
                <a:lnTo>
                  <a:pt x="820" y="120"/>
                </a:lnTo>
                <a:lnTo>
                  <a:pt x="821" y="109"/>
                </a:lnTo>
                <a:lnTo>
                  <a:pt x="811" y="104"/>
                </a:lnTo>
              </a:path>
            </a:pathLst>
          </a:custGeom>
          <a:solidFill>
            <a:schemeClr val="bg2">
              <a:lumMod val="75000"/>
            </a:schemeClr>
          </a:solidFill>
          <a:ln w="12700" cap="rnd" cmpd="sng">
            <a:solidFill>
              <a:sysClr val="window" lastClr="FFFFFF">
                <a:lumMod val="75000"/>
              </a:sys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5" name="Freeform 21"/>
          <p:cNvSpPr>
            <a:spLocks/>
          </p:cNvSpPr>
          <p:nvPr/>
        </p:nvSpPr>
        <p:spPr bwMode="auto">
          <a:xfrm>
            <a:off x="2210816" y="3857945"/>
            <a:ext cx="1519862" cy="429591"/>
          </a:xfrm>
          <a:custGeom>
            <a:avLst/>
            <a:gdLst>
              <a:gd name="T0" fmla="*/ 86 w 947"/>
              <a:gd name="T1" fmla="*/ 53 h 414"/>
              <a:gd name="T2" fmla="*/ 114 w 947"/>
              <a:gd name="T3" fmla="*/ 52 h 414"/>
              <a:gd name="T4" fmla="*/ 162 w 947"/>
              <a:gd name="T5" fmla="*/ 42 h 414"/>
              <a:gd name="T6" fmla="*/ 216 w 947"/>
              <a:gd name="T7" fmla="*/ 31 h 414"/>
              <a:gd name="T8" fmla="*/ 268 w 947"/>
              <a:gd name="T9" fmla="*/ 16 h 414"/>
              <a:gd name="T10" fmla="*/ 316 w 947"/>
              <a:gd name="T11" fmla="*/ 4 h 414"/>
              <a:gd name="T12" fmla="*/ 347 w 947"/>
              <a:gd name="T13" fmla="*/ 0 h 414"/>
              <a:gd name="T14" fmla="*/ 379 w 947"/>
              <a:gd name="T15" fmla="*/ 3 h 414"/>
              <a:gd name="T16" fmla="*/ 406 w 947"/>
              <a:gd name="T17" fmla="*/ 9 h 414"/>
              <a:gd name="T18" fmla="*/ 424 w 947"/>
              <a:gd name="T19" fmla="*/ 20 h 414"/>
              <a:gd name="T20" fmla="*/ 430 w 947"/>
              <a:gd name="T21" fmla="*/ 35 h 414"/>
              <a:gd name="T22" fmla="*/ 426 w 947"/>
              <a:gd name="T23" fmla="*/ 52 h 414"/>
              <a:gd name="T24" fmla="*/ 408 w 947"/>
              <a:gd name="T25" fmla="*/ 77 h 414"/>
              <a:gd name="T26" fmla="*/ 400 w 947"/>
              <a:gd name="T27" fmla="*/ 97 h 414"/>
              <a:gd name="T28" fmla="*/ 400 w 947"/>
              <a:gd name="T29" fmla="*/ 114 h 414"/>
              <a:gd name="T30" fmla="*/ 412 w 947"/>
              <a:gd name="T31" fmla="*/ 133 h 414"/>
              <a:gd name="T32" fmla="*/ 434 w 947"/>
              <a:gd name="T33" fmla="*/ 148 h 414"/>
              <a:gd name="T34" fmla="*/ 463 w 947"/>
              <a:gd name="T35" fmla="*/ 155 h 414"/>
              <a:gd name="T36" fmla="*/ 488 w 947"/>
              <a:gd name="T37" fmla="*/ 155 h 414"/>
              <a:gd name="T38" fmla="*/ 514 w 947"/>
              <a:gd name="T39" fmla="*/ 148 h 414"/>
              <a:gd name="T40" fmla="*/ 541 w 947"/>
              <a:gd name="T41" fmla="*/ 135 h 414"/>
              <a:gd name="T42" fmla="*/ 562 w 947"/>
              <a:gd name="T43" fmla="*/ 121 h 414"/>
              <a:gd name="T44" fmla="*/ 576 w 947"/>
              <a:gd name="T45" fmla="*/ 101 h 414"/>
              <a:gd name="T46" fmla="*/ 582 w 947"/>
              <a:gd name="T47" fmla="*/ 77 h 414"/>
              <a:gd name="T48" fmla="*/ 590 w 947"/>
              <a:gd name="T49" fmla="*/ 61 h 414"/>
              <a:gd name="T50" fmla="*/ 611 w 947"/>
              <a:gd name="T51" fmla="*/ 50 h 414"/>
              <a:gd name="T52" fmla="*/ 647 w 947"/>
              <a:gd name="T53" fmla="*/ 39 h 414"/>
              <a:gd name="T54" fmla="*/ 682 w 947"/>
              <a:gd name="T55" fmla="*/ 31 h 414"/>
              <a:gd name="T56" fmla="*/ 744 w 947"/>
              <a:gd name="T57" fmla="*/ 21 h 414"/>
              <a:gd name="T58" fmla="*/ 828 w 947"/>
              <a:gd name="T59" fmla="*/ 18 h 414"/>
              <a:gd name="T60" fmla="*/ 909 w 947"/>
              <a:gd name="T61" fmla="*/ 22 h 414"/>
              <a:gd name="T62" fmla="*/ 915 w 947"/>
              <a:gd name="T63" fmla="*/ 45 h 414"/>
              <a:gd name="T64" fmla="*/ 927 w 947"/>
              <a:gd name="T65" fmla="*/ 82 h 414"/>
              <a:gd name="T66" fmla="*/ 941 w 947"/>
              <a:gd name="T67" fmla="*/ 116 h 414"/>
              <a:gd name="T68" fmla="*/ 946 w 947"/>
              <a:gd name="T69" fmla="*/ 142 h 414"/>
              <a:gd name="T70" fmla="*/ 942 w 947"/>
              <a:gd name="T71" fmla="*/ 160 h 414"/>
              <a:gd name="T72" fmla="*/ 932 w 947"/>
              <a:gd name="T73" fmla="*/ 173 h 414"/>
              <a:gd name="T74" fmla="*/ 917 w 947"/>
              <a:gd name="T75" fmla="*/ 181 h 414"/>
              <a:gd name="T76" fmla="*/ 894 w 947"/>
              <a:gd name="T77" fmla="*/ 180 h 414"/>
              <a:gd name="T78" fmla="*/ 871 w 947"/>
              <a:gd name="T79" fmla="*/ 171 h 414"/>
              <a:gd name="T80" fmla="*/ 852 w 947"/>
              <a:gd name="T81" fmla="*/ 163 h 414"/>
              <a:gd name="T82" fmla="*/ 830 w 947"/>
              <a:gd name="T83" fmla="*/ 158 h 414"/>
              <a:gd name="T84" fmla="*/ 811 w 947"/>
              <a:gd name="T85" fmla="*/ 163 h 414"/>
              <a:gd name="T86" fmla="*/ 797 w 947"/>
              <a:gd name="T87" fmla="*/ 177 h 414"/>
              <a:gd name="T88" fmla="*/ 789 w 947"/>
              <a:gd name="T89" fmla="*/ 196 h 414"/>
              <a:gd name="T90" fmla="*/ 786 w 947"/>
              <a:gd name="T91" fmla="*/ 214 h 414"/>
              <a:gd name="T92" fmla="*/ 793 w 947"/>
              <a:gd name="T93" fmla="*/ 240 h 414"/>
              <a:gd name="T94" fmla="*/ 807 w 947"/>
              <a:gd name="T95" fmla="*/ 261 h 414"/>
              <a:gd name="T96" fmla="*/ 822 w 947"/>
              <a:gd name="T97" fmla="*/ 275 h 414"/>
              <a:gd name="T98" fmla="*/ 846 w 947"/>
              <a:gd name="T99" fmla="*/ 288 h 414"/>
              <a:gd name="T100" fmla="*/ 874 w 947"/>
              <a:gd name="T101" fmla="*/ 294 h 414"/>
              <a:gd name="T102" fmla="*/ 906 w 947"/>
              <a:gd name="T103" fmla="*/ 293 h 414"/>
              <a:gd name="T104" fmla="*/ 932 w 947"/>
              <a:gd name="T105" fmla="*/ 292 h 414"/>
              <a:gd name="T106" fmla="*/ 942 w 947"/>
              <a:gd name="T107" fmla="*/ 301 h 414"/>
              <a:gd name="T108" fmla="*/ 942 w 947"/>
              <a:gd name="T109" fmla="*/ 312 h 414"/>
              <a:gd name="T110" fmla="*/ 933 w 947"/>
              <a:gd name="T111" fmla="*/ 332 h 414"/>
              <a:gd name="T112" fmla="*/ 921 w 947"/>
              <a:gd name="T113" fmla="*/ 358 h 414"/>
              <a:gd name="T114" fmla="*/ 903 w 947"/>
              <a:gd name="T115" fmla="*/ 383 h 414"/>
              <a:gd name="T116" fmla="*/ 883 w 947"/>
              <a:gd name="T117" fmla="*/ 406 h 414"/>
              <a:gd name="T118" fmla="*/ 0 w 947"/>
              <a:gd name="T119" fmla="*/ 41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7" h="414">
                <a:moveTo>
                  <a:pt x="0" y="412"/>
                </a:moveTo>
                <a:lnTo>
                  <a:pt x="86" y="53"/>
                </a:lnTo>
                <a:lnTo>
                  <a:pt x="99" y="52"/>
                </a:lnTo>
                <a:lnTo>
                  <a:pt x="114" y="52"/>
                </a:lnTo>
                <a:lnTo>
                  <a:pt x="142" y="47"/>
                </a:lnTo>
                <a:lnTo>
                  <a:pt x="162" y="42"/>
                </a:lnTo>
                <a:lnTo>
                  <a:pt x="188" y="37"/>
                </a:lnTo>
                <a:lnTo>
                  <a:pt x="216" y="31"/>
                </a:lnTo>
                <a:lnTo>
                  <a:pt x="244" y="24"/>
                </a:lnTo>
                <a:lnTo>
                  <a:pt x="268" y="16"/>
                </a:lnTo>
                <a:lnTo>
                  <a:pt x="298" y="7"/>
                </a:lnTo>
                <a:lnTo>
                  <a:pt x="316" y="4"/>
                </a:lnTo>
                <a:lnTo>
                  <a:pt x="332" y="1"/>
                </a:lnTo>
                <a:lnTo>
                  <a:pt x="347" y="0"/>
                </a:lnTo>
                <a:lnTo>
                  <a:pt x="359" y="0"/>
                </a:lnTo>
                <a:lnTo>
                  <a:pt x="379" y="3"/>
                </a:lnTo>
                <a:lnTo>
                  <a:pt x="393" y="5"/>
                </a:lnTo>
                <a:lnTo>
                  <a:pt x="406" y="9"/>
                </a:lnTo>
                <a:lnTo>
                  <a:pt x="417" y="14"/>
                </a:lnTo>
                <a:lnTo>
                  <a:pt x="424" y="20"/>
                </a:lnTo>
                <a:lnTo>
                  <a:pt x="429" y="28"/>
                </a:lnTo>
                <a:lnTo>
                  <a:pt x="430" y="35"/>
                </a:lnTo>
                <a:lnTo>
                  <a:pt x="430" y="43"/>
                </a:lnTo>
                <a:lnTo>
                  <a:pt x="426" y="52"/>
                </a:lnTo>
                <a:lnTo>
                  <a:pt x="418" y="63"/>
                </a:lnTo>
                <a:lnTo>
                  <a:pt x="408" y="77"/>
                </a:lnTo>
                <a:lnTo>
                  <a:pt x="403" y="89"/>
                </a:lnTo>
                <a:lnTo>
                  <a:pt x="400" y="97"/>
                </a:lnTo>
                <a:lnTo>
                  <a:pt x="400" y="107"/>
                </a:lnTo>
                <a:lnTo>
                  <a:pt x="400" y="114"/>
                </a:lnTo>
                <a:lnTo>
                  <a:pt x="405" y="124"/>
                </a:lnTo>
                <a:lnTo>
                  <a:pt x="412" y="133"/>
                </a:lnTo>
                <a:lnTo>
                  <a:pt x="424" y="142"/>
                </a:lnTo>
                <a:lnTo>
                  <a:pt x="434" y="148"/>
                </a:lnTo>
                <a:lnTo>
                  <a:pt x="448" y="152"/>
                </a:lnTo>
                <a:lnTo>
                  <a:pt x="463" y="155"/>
                </a:lnTo>
                <a:lnTo>
                  <a:pt x="474" y="156"/>
                </a:lnTo>
                <a:lnTo>
                  <a:pt x="488" y="155"/>
                </a:lnTo>
                <a:lnTo>
                  <a:pt x="501" y="153"/>
                </a:lnTo>
                <a:lnTo>
                  <a:pt x="514" y="148"/>
                </a:lnTo>
                <a:lnTo>
                  <a:pt x="526" y="143"/>
                </a:lnTo>
                <a:lnTo>
                  <a:pt x="541" y="135"/>
                </a:lnTo>
                <a:lnTo>
                  <a:pt x="552" y="127"/>
                </a:lnTo>
                <a:lnTo>
                  <a:pt x="562" y="121"/>
                </a:lnTo>
                <a:lnTo>
                  <a:pt x="570" y="111"/>
                </a:lnTo>
                <a:lnTo>
                  <a:pt x="576" y="101"/>
                </a:lnTo>
                <a:lnTo>
                  <a:pt x="580" y="90"/>
                </a:lnTo>
                <a:lnTo>
                  <a:pt x="582" y="77"/>
                </a:lnTo>
                <a:lnTo>
                  <a:pt x="586" y="66"/>
                </a:lnTo>
                <a:lnTo>
                  <a:pt x="590" y="61"/>
                </a:lnTo>
                <a:lnTo>
                  <a:pt x="597" y="55"/>
                </a:lnTo>
                <a:lnTo>
                  <a:pt x="611" y="50"/>
                </a:lnTo>
                <a:lnTo>
                  <a:pt x="629" y="44"/>
                </a:lnTo>
                <a:lnTo>
                  <a:pt x="647" y="39"/>
                </a:lnTo>
                <a:lnTo>
                  <a:pt x="664" y="35"/>
                </a:lnTo>
                <a:lnTo>
                  <a:pt x="682" y="31"/>
                </a:lnTo>
                <a:lnTo>
                  <a:pt x="708" y="26"/>
                </a:lnTo>
                <a:lnTo>
                  <a:pt x="744" y="21"/>
                </a:lnTo>
                <a:lnTo>
                  <a:pt x="784" y="18"/>
                </a:lnTo>
                <a:lnTo>
                  <a:pt x="828" y="18"/>
                </a:lnTo>
                <a:lnTo>
                  <a:pt x="871" y="18"/>
                </a:lnTo>
                <a:lnTo>
                  <a:pt x="909" y="22"/>
                </a:lnTo>
                <a:lnTo>
                  <a:pt x="912" y="32"/>
                </a:lnTo>
                <a:lnTo>
                  <a:pt x="915" y="45"/>
                </a:lnTo>
                <a:lnTo>
                  <a:pt x="920" y="63"/>
                </a:lnTo>
                <a:lnTo>
                  <a:pt x="927" y="82"/>
                </a:lnTo>
                <a:lnTo>
                  <a:pt x="936" y="102"/>
                </a:lnTo>
                <a:lnTo>
                  <a:pt x="941" y="116"/>
                </a:lnTo>
                <a:lnTo>
                  <a:pt x="945" y="130"/>
                </a:lnTo>
                <a:lnTo>
                  <a:pt x="946" y="142"/>
                </a:lnTo>
                <a:lnTo>
                  <a:pt x="945" y="151"/>
                </a:lnTo>
                <a:lnTo>
                  <a:pt x="942" y="160"/>
                </a:lnTo>
                <a:lnTo>
                  <a:pt x="937" y="169"/>
                </a:lnTo>
                <a:lnTo>
                  <a:pt x="932" y="173"/>
                </a:lnTo>
                <a:lnTo>
                  <a:pt x="926" y="177"/>
                </a:lnTo>
                <a:lnTo>
                  <a:pt x="917" y="181"/>
                </a:lnTo>
                <a:lnTo>
                  <a:pt x="905" y="182"/>
                </a:lnTo>
                <a:lnTo>
                  <a:pt x="894" y="180"/>
                </a:lnTo>
                <a:lnTo>
                  <a:pt x="883" y="176"/>
                </a:lnTo>
                <a:lnTo>
                  <a:pt x="871" y="171"/>
                </a:lnTo>
                <a:lnTo>
                  <a:pt x="861" y="166"/>
                </a:lnTo>
                <a:lnTo>
                  <a:pt x="852" y="163"/>
                </a:lnTo>
                <a:lnTo>
                  <a:pt x="842" y="159"/>
                </a:lnTo>
                <a:lnTo>
                  <a:pt x="830" y="158"/>
                </a:lnTo>
                <a:lnTo>
                  <a:pt x="821" y="159"/>
                </a:lnTo>
                <a:lnTo>
                  <a:pt x="811" y="163"/>
                </a:lnTo>
                <a:lnTo>
                  <a:pt x="803" y="170"/>
                </a:lnTo>
                <a:lnTo>
                  <a:pt x="797" y="177"/>
                </a:lnTo>
                <a:lnTo>
                  <a:pt x="791" y="187"/>
                </a:lnTo>
                <a:lnTo>
                  <a:pt x="789" y="196"/>
                </a:lnTo>
                <a:lnTo>
                  <a:pt x="787" y="203"/>
                </a:lnTo>
                <a:lnTo>
                  <a:pt x="786" y="214"/>
                </a:lnTo>
                <a:lnTo>
                  <a:pt x="788" y="228"/>
                </a:lnTo>
                <a:lnTo>
                  <a:pt x="793" y="240"/>
                </a:lnTo>
                <a:lnTo>
                  <a:pt x="800" y="251"/>
                </a:lnTo>
                <a:lnTo>
                  <a:pt x="807" y="261"/>
                </a:lnTo>
                <a:lnTo>
                  <a:pt x="812" y="267"/>
                </a:lnTo>
                <a:lnTo>
                  <a:pt x="822" y="275"/>
                </a:lnTo>
                <a:lnTo>
                  <a:pt x="832" y="283"/>
                </a:lnTo>
                <a:lnTo>
                  <a:pt x="846" y="288"/>
                </a:lnTo>
                <a:lnTo>
                  <a:pt x="861" y="292"/>
                </a:lnTo>
                <a:lnTo>
                  <a:pt x="874" y="294"/>
                </a:lnTo>
                <a:lnTo>
                  <a:pt x="891" y="295"/>
                </a:lnTo>
                <a:lnTo>
                  <a:pt x="906" y="293"/>
                </a:lnTo>
                <a:lnTo>
                  <a:pt x="920" y="292"/>
                </a:lnTo>
                <a:lnTo>
                  <a:pt x="932" y="292"/>
                </a:lnTo>
                <a:lnTo>
                  <a:pt x="939" y="295"/>
                </a:lnTo>
                <a:lnTo>
                  <a:pt x="942" y="301"/>
                </a:lnTo>
                <a:lnTo>
                  <a:pt x="943" y="306"/>
                </a:lnTo>
                <a:lnTo>
                  <a:pt x="942" y="312"/>
                </a:lnTo>
                <a:lnTo>
                  <a:pt x="939" y="323"/>
                </a:lnTo>
                <a:lnTo>
                  <a:pt x="933" y="332"/>
                </a:lnTo>
                <a:lnTo>
                  <a:pt x="928" y="345"/>
                </a:lnTo>
                <a:lnTo>
                  <a:pt x="921" y="358"/>
                </a:lnTo>
                <a:lnTo>
                  <a:pt x="912" y="372"/>
                </a:lnTo>
                <a:lnTo>
                  <a:pt x="903" y="383"/>
                </a:lnTo>
                <a:lnTo>
                  <a:pt x="892" y="397"/>
                </a:lnTo>
                <a:lnTo>
                  <a:pt x="883" y="406"/>
                </a:lnTo>
                <a:lnTo>
                  <a:pt x="873" y="413"/>
                </a:lnTo>
                <a:lnTo>
                  <a:pt x="0" y="412"/>
                </a:lnTo>
              </a:path>
            </a:pathLst>
          </a:custGeom>
          <a:solidFill>
            <a:schemeClr val="bg2">
              <a:lumMod val="75000"/>
            </a:schemeClr>
          </a:solidFill>
          <a:ln w="12700" cap="rnd" cmpd="sng">
            <a:solidFill>
              <a:sysClr val="window" lastClr="FFFFFF">
                <a:lumMod val="75000"/>
              </a:sys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6" name="Rectangle 22"/>
          <p:cNvSpPr>
            <a:spLocks noChangeArrowheads="1"/>
          </p:cNvSpPr>
          <p:nvPr/>
        </p:nvSpPr>
        <p:spPr bwMode="auto">
          <a:xfrm>
            <a:off x="2209951" y="4286496"/>
            <a:ext cx="1388258" cy="65372"/>
          </a:xfrm>
          <a:prstGeom prst="rect">
            <a:avLst/>
          </a:prstGeom>
          <a:solidFill>
            <a:schemeClr val="bg1">
              <a:lumMod val="75000"/>
            </a:schemeClr>
          </a:solidFill>
          <a:ln w="12700">
            <a:solidFill>
              <a:sysClr val="window" lastClr="FFFFFF">
                <a:lumMod val="75000"/>
              </a:sys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7" name="Freeform 23"/>
          <p:cNvSpPr>
            <a:spLocks/>
          </p:cNvSpPr>
          <p:nvPr/>
        </p:nvSpPr>
        <p:spPr bwMode="auto">
          <a:xfrm>
            <a:off x="4496229" y="3852755"/>
            <a:ext cx="1779860" cy="438929"/>
          </a:xfrm>
          <a:custGeom>
            <a:avLst/>
            <a:gdLst>
              <a:gd name="T0" fmla="*/ 193 w 1109"/>
              <a:gd name="T1" fmla="*/ 35 h 423"/>
              <a:gd name="T2" fmla="*/ 229 w 1109"/>
              <a:gd name="T3" fmla="*/ 40 h 423"/>
              <a:gd name="T4" fmla="*/ 265 w 1109"/>
              <a:gd name="T5" fmla="*/ 47 h 423"/>
              <a:gd name="T6" fmla="*/ 305 w 1109"/>
              <a:gd name="T7" fmla="*/ 44 h 423"/>
              <a:gd name="T8" fmla="*/ 343 w 1109"/>
              <a:gd name="T9" fmla="*/ 32 h 423"/>
              <a:gd name="T10" fmla="*/ 380 w 1109"/>
              <a:gd name="T11" fmla="*/ 19 h 423"/>
              <a:gd name="T12" fmla="*/ 418 w 1109"/>
              <a:gd name="T13" fmla="*/ 17 h 423"/>
              <a:gd name="T14" fmla="*/ 448 w 1109"/>
              <a:gd name="T15" fmla="*/ 32 h 423"/>
              <a:gd name="T16" fmla="*/ 446 w 1109"/>
              <a:gd name="T17" fmla="*/ 67 h 423"/>
              <a:gd name="T18" fmla="*/ 438 w 1109"/>
              <a:gd name="T19" fmla="*/ 102 h 423"/>
              <a:gd name="T20" fmla="*/ 461 w 1109"/>
              <a:gd name="T21" fmla="*/ 128 h 423"/>
              <a:gd name="T22" fmla="*/ 504 w 1109"/>
              <a:gd name="T23" fmla="*/ 137 h 423"/>
              <a:gd name="T24" fmla="*/ 559 w 1109"/>
              <a:gd name="T25" fmla="*/ 137 h 423"/>
              <a:gd name="T26" fmla="*/ 606 w 1109"/>
              <a:gd name="T27" fmla="*/ 127 h 423"/>
              <a:gd name="T28" fmla="*/ 638 w 1109"/>
              <a:gd name="T29" fmla="*/ 107 h 423"/>
              <a:gd name="T30" fmla="*/ 652 w 1109"/>
              <a:gd name="T31" fmla="*/ 69 h 423"/>
              <a:gd name="T32" fmla="*/ 660 w 1109"/>
              <a:gd name="T33" fmla="*/ 36 h 423"/>
              <a:gd name="T34" fmla="*/ 688 w 1109"/>
              <a:gd name="T35" fmla="*/ 14 h 423"/>
              <a:gd name="T36" fmla="*/ 731 w 1109"/>
              <a:gd name="T37" fmla="*/ 4 h 423"/>
              <a:gd name="T38" fmla="*/ 781 w 1109"/>
              <a:gd name="T39" fmla="*/ 0 h 423"/>
              <a:gd name="T40" fmla="*/ 829 w 1109"/>
              <a:gd name="T41" fmla="*/ 4 h 423"/>
              <a:gd name="T42" fmla="*/ 871 w 1109"/>
              <a:gd name="T43" fmla="*/ 8 h 423"/>
              <a:gd name="T44" fmla="*/ 151 w 1109"/>
              <a:gd name="T45" fmla="*/ 421 h 423"/>
              <a:gd name="T46" fmla="*/ 159 w 1109"/>
              <a:gd name="T47" fmla="*/ 392 h 423"/>
              <a:gd name="T48" fmla="*/ 175 w 1109"/>
              <a:gd name="T49" fmla="*/ 368 h 423"/>
              <a:gd name="T50" fmla="*/ 199 w 1109"/>
              <a:gd name="T51" fmla="*/ 345 h 423"/>
              <a:gd name="T52" fmla="*/ 216 w 1109"/>
              <a:gd name="T53" fmla="*/ 324 h 423"/>
              <a:gd name="T54" fmla="*/ 215 w 1109"/>
              <a:gd name="T55" fmla="*/ 293 h 423"/>
              <a:gd name="T56" fmla="*/ 196 w 1109"/>
              <a:gd name="T57" fmla="*/ 274 h 423"/>
              <a:gd name="T58" fmla="*/ 164 w 1109"/>
              <a:gd name="T59" fmla="*/ 267 h 423"/>
              <a:gd name="T60" fmla="*/ 125 w 1109"/>
              <a:gd name="T61" fmla="*/ 272 h 423"/>
              <a:gd name="T62" fmla="*/ 81 w 1109"/>
              <a:gd name="T63" fmla="*/ 281 h 423"/>
              <a:gd name="T64" fmla="*/ 40 w 1109"/>
              <a:gd name="T65" fmla="*/ 281 h 423"/>
              <a:gd name="T66" fmla="*/ 8 w 1109"/>
              <a:gd name="T67" fmla="*/ 266 h 423"/>
              <a:gd name="T68" fmla="*/ 2 w 1109"/>
              <a:gd name="T69" fmla="*/ 236 h 423"/>
              <a:gd name="T70" fmla="*/ 19 w 1109"/>
              <a:gd name="T71" fmla="*/ 210 h 423"/>
              <a:gd name="T72" fmla="*/ 47 w 1109"/>
              <a:gd name="T73" fmla="*/ 192 h 423"/>
              <a:gd name="T74" fmla="*/ 81 w 1109"/>
              <a:gd name="T75" fmla="*/ 186 h 423"/>
              <a:gd name="T76" fmla="*/ 126 w 1109"/>
              <a:gd name="T77" fmla="*/ 179 h 423"/>
              <a:gd name="T78" fmla="*/ 157 w 1109"/>
              <a:gd name="T79" fmla="*/ 161 h 423"/>
              <a:gd name="T80" fmla="*/ 169 w 1109"/>
              <a:gd name="T81" fmla="*/ 135 h 423"/>
              <a:gd name="T82" fmla="*/ 168 w 1109"/>
              <a:gd name="T83" fmla="*/ 97 h 423"/>
              <a:gd name="T84" fmla="*/ 165 w 1109"/>
              <a:gd name="T85" fmla="*/ 5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09" h="423">
                <a:moveTo>
                  <a:pt x="168" y="39"/>
                </a:moveTo>
                <a:lnTo>
                  <a:pt x="179" y="37"/>
                </a:lnTo>
                <a:lnTo>
                  <a:pt x="193" y="35"/>
                </a:lnTo>
                <a:lnTo>
                  <a:pt x="206" y="36"/>
                </a:lnTo>
                <a:lnTo>
                  <a:pt x="217" y="38"/>
                </a:lnTo>
                <a:lnTo>
                  <a:pt x="229" y="40"/>
                </a:lnTo>
                <a:lnTo>
                  <a:pt x="241" y="42"/>
                </a:lnTo>
                <a:lnTo>
                  <a:pt x="255" y="45"/>
                </a:lnTo>
                <a:lnTo>
                  <a:pt x="265" y="47"/>
                </a:lnTo>
                <a:lnTo>
                  <a:pt x="280" y="47"/>
                </a:lnTo>
                <a:lnTo>
                  <a:pt x="293" y="47"/>
                </a:lnTo>
                <a:lnTo>
                  <a:pt x="305" y="44"/>
                </a:lnTo>
                <a:lnTo>
                  <a:pt x="319" y="41"/>
                </a:lnTo>
                <a:lnTo>
                  <a:pt x="331" y="37"/>
                </a:lnTo>
                <a:lnTo>
                  <a:pt x="343" y="32"/>
                </a:lnTo>
                <a:lnTo>
                  <a:pt x="355" y="27"/>
                </a:lnTo>
                <a:lnTo>
                  <a:pt x="367" y="23"/>
                </a:lnTo>
                <a:lnTo>
                  <a:pt x="380" y="19"/>
                </a:lnTo>
                <a:lnTo>
                  <a:pt x="392" y="16"/>
                </a:lnTo>
                <a:lnTo>
                  <a:pt x="405" y="15"/>
                </a:lnTo>
                <a:lnTo>
                  <a:pt x="418" y="17"/>
                </a:lnTo>
                <a:lnTo>
                  <a:pt x="429" y="20"/>
                </a:lnTo>
                <a:lnTo>
                  <a:pt x="441" y="26"/>
                </a:lnTo>
                <a:lnTo>
                  <a:pt x="448" y="32"/>
                </a:lnTo>
                <a:lnTo>
                  <a:pt x="451" y="42"/>
                </a:lnTo>
                <a:lnTo>
                  <a:pt x="450" y="53"/>
                </a:lnTo>
                <a:lnTo>
                  <a:pt x="446" y="67"/>
                </a:lnTo>
                <a:lnTo>
                  <a:pt x="441" y="80"/>
                </a:lnTo>
                <a:lnTo>
                  <a:pt x="437" y="91"/>
                </a:lnTo>
                <a:lnTo>
                  <a:pt x="438" y="102"/>
                </a:lnTo>
                <a:lnTo>
                  <a:pt x="443" y="113"/>
                </a:lnTo>
                <a:lnTo>
                  <a:pt x="451" y="122"/>
                </a:lnTo>
                <a:lnTo>
                  <a:pt x="461" y="128"/>
                </a:lnTo>
                <a:lnTo>
                  <a:pt x="473" y="131"/>
                </a:lnTo>
                <a:lnTo>
                  <a:pt x="487" y="134"/>
                </a:lnTo>
                <a:lnTo>
                  <a:pt x="504" y="137"/>
                </a:lnTo>
                <a:lnTo>
                  <a:pt x="521" y="138"/>
                </a:lnTo>
                <a:lnTo>
                  <a:pt x="540" y="139"/>
                </a:lnTo>
                <a:lnTo>
                  <a:pt x="559" y="137"/>
                </a:lnTo>
                <a:lnTo>
                  <a:pt x="574" y="135"/>
                </a:lnTo>
                <a:lnTo>
                  <a:pt x="591" y="131"/>
                </a:lnTo>
                <a:lnTo>
                  <a:pt x="606" y="127"/>
                </a:lnTo>
                <a:lnTo>
                  <a:pt x="618" y="121"/>
                </a:lnTo>
                <a:lnTo>
                  <a:pt x="630" y="114"/>
                </a:lnTo>
                <a:lnTo>
                  <a:pt x="638" y="107"/>
                </a:lnTo>
                <a:lnTo>
                  <a:pt x="646" y="98"/>
                </a:lnTo>
                <a:lnTo>
                  <a:pt x="651" y="87"/>
                </a:lnTo>
                <a:lnTo>
                  <a:pt x="652" y="69"/>
                </a:lnTo>
                <a:lnTo>
                  <a:pt x="652" y="56"/>
                </a:lnTo>
                <a:lnTo>
                  <a:pt x="654" y="44"/>
                </a:lnTo>
                <a:lnTo>
                  <a:pt x="660" y="36"/>
                </a:lnTo>
                <a:lnTo>
                  <a:pt x="667" y="27"/>
                </a:lnTo>
                <a:lnTo>
                  <a:pt x="677" y="20"/>
                </a:lnTo>
                <a:lnTo>
                  <a:pt x="688" y="14"/>
                </a:lnTo>
                <a:lnTo>
                  <a:pt x="700" y="9"/>
                </a:lnTo>
                <a:lnTo>
                  <a:pt x="715" y="5"/>
                </a:lnTo>
                <a:lnTo>
                  <a:pt x="731" y="4"/>
                </a:lnTo>
                <a:lnTo>
                  <a:pt x="747" y="2"/>
                </a:lnTo>
                <a:lnTo>
                  <a:pt x="763" y="1"/>
                </a:lnTo>
                <a:lnTo>
                  <a:pt x="781" y="0"/>
                </a:lnTo>
                <a:lnTo>
                  <a:pt x="801" y="1"/>
                </a:lnTo>
                <a:lnTo>
                  <a:pt x="816" y="2"/>
                </a:lnTo>
                <a:lnTo>
                  <a:pt x="829" y="4"/>
                </a:lnTo>
                <a:lnTo>
                  <a:pt x="844" y="5"/>
                </a:lnTo>
                <a:lnTo>
                  <a:pt x="857" y="7"/>
                </a:lnTo>
                <a:lnTo>
                  <a:pt x="871" y="8"/>
                </a:lnTo>
                <a:lnTo>
                  <a:pt x="980" y="9"/>
                </a:lnTo>
                <a:lnTo>
                  <a:pt x="1108" y="422"/>
                </a:lnTo>
                <a:lnTo>
                  <a:pt x="151" y="421"/>
                </a:lnTo>
                <a:lnTo>
                  <a:pt x="152" y="410"/>
                </a:lnTo>
                <a:lnTo>
                  <a:pt x="156" y="400"/>
                </a:lnTo>
                <a:lnTo>
                  <a:pt x="159" y="392"/>
                </a:lnTo>
                <a:lnTo>
                  <a:pt x="163" y="384"/>
                </a:lnTo>
                <a:lnTo>
                  <a:pt x="168" y="377"/>
                </a:lnTo>
                <a:lnTo>
                  <a:pt x="175" y="368"/>
                </a:lnTo>
                <a:lnTo>
                  <a:pt x="183" y="360"/>
                </a:lnTo>
                <a:lnTo>
                  <a:pt x="190" y="354"/>
                </a:lnTo>
                <a:lnTo>
                  <a:pt x="199" y="345"/>
                </a:lnTo>
                <a:lnTo>
                  <a:pt x="206" y="339"/>
                </a:lnTo>
                <a:lnTo>
                  <a:pt x="211" y="331"/>
                </a:lnTo>
                <a:lnTo>
                  <a:pt x="216" y="324"/>
                </a:lnTo>
                <a:lnTo>
                  <a:pt x="218" y="311"/>
                </a:lnTo>
                <a:lnTo>
                  <a:pt x="217" y="300"/>
                </a:lnTo>
                <a:lnTo>
                  <a:pt x="215" y="293"/>
                </a:lnTo>
                <a:lnTo>
                  <a:pt x="211" y="286"/>
                </a:lnTo>
                <a:lnTo>
                  <a:pt x="205" y="279"/>
                </a:lnTo>
                <a:lnTo>
                  <a:pt x="196" y="274"/>
                </a:lnTo>
                <a:lnTo>
                  <a:pt x="187" y="271"/>
                </a:lnTo>
                <a:lnTo>
                  <a:pt x="175" y="268"/>
                </a:lnTo>
                <a:lnTo>
                  <a:pt x="164" y="267"/>
                </a:lnTo>
                <a:lnTo>
                  <a:pt x="150" y="268"/>
                </a:lnTo>
                <a:lnTo>
                  <a:pt x="138" y="270"/>
                </a:lnTo>
                <a:lnTo>
                  <a:pt x="125" y="272"/>
                </a:lnTo>
                <a:lnTo>
                  <a:pt x="110" y="276"/>
                </a:lnTo>
                <a:lnTo>
                  <a:pt x="96" y="279"/>
                </a:lnTo>
                <a:lnTo>
                  <a:pt x="81" y="281"/>
                </a:lnTo>
                <a:lnTo>
                  <a:pt x="65" y="283"/>
                </a:lnTo>
                <a:lnTo>
                  <a:pt x="51" y="283"/>
                </a:lnTo>
                <a:lnTo>
                  <a:pt x="40" y="281"/>
                </a:lnTo>
                <a:lnTo>
                  <a:pt x="27" y="278"/>
                </a:lnTo>
                <a:lnTo>
                  <a:pt x="18" y="273"/>
                </a:lnTo>
                <a:lnTo>
                  <a:pt x="8" y="266"/>
                </a:lnTo>
                <a:lnTo>
                  <a:pt x="2" y="257"/>
                </a:lnTo>
                <a:lnTo>
                  <a:pt x="0" y="247"/>
                </a:lnTo>
                <a:lnTo>
                  <a:pt x="2" y="236"/>
                </a:lnTo>
                <a:lnTo>
                  <a:pt x="6" y="226"/>
                </a:lnTo>
                <a:lnTo>
                  <a:pt x="10" y="218"/>
                </a:lnTo>
                <a:lnTo>
                  <a:pt x="19" y="210"/>
                </a:lnTo>
                <a:lnTo>
                  <a:pt x="27" y="203"/>
                </a:lnTo>
                <a:lnTo>
                  <a:pt x="37" y="198"/>
                </a:lnTo>
                <a:lnTo>
                  <a:pt x="47" y="192"/>
                </a:lnTo>
                <a:lnTo>
                  <a:pt x="57" y="189"/>
                </a:lnTo>
                <a:lnTo>
                  <a:pt x="69" y="187"/>
                </a:lnTo>
                <a:lnTo>
                  <a:pt x="81" y="186"/>
                </a:lnTo>
                <a:lnTo>
                  <a:pt x="97" y="183"/>
                </a:lnTo>
                <a:lnTo>
                  <a:pt x="113" y="181"/>
                </a:lnTo>
                <a:lnTo>
                  <a:pt x="126" y="179"/>
                </a:lnTo>
                <a:lnTo>
                  <a:pt x="140" y="174"/>
                </a:lnTo>
                <a:lnTo>
                  <a:pt x="148" y="169"/>
                </a:lnTo>
                <a:lnTo>
                  <a:pt x="157" y="161"/>
                </a:lnTo>
                <a:lnTo>
                  <a:pt x="163" y="154"/>
                </a:lnTo>
                <a:lnTo>
                  <a:pt x="166" y="145"/>
                </a:lnTo>
                <a:lnTo>
                  <a:pt x="169" y="135"/>
                </a:lnTo>
                <a:lnTo>
                  <a:pt x="169" y="121"/>
                </a:lnTo>
                <a:lnTo>
                  <a:pt x="169" y="110"/>
                </a:lnTo>
                <a:lnTo>
                  <a:pt x="168" y="97"/>
                </a:lnTo>
                <a:lnTo>
                  <a:pt x="167" y="83"/>
                </a:lnTo>
                <a:lnTo>
                  <a:pt x="166" y="68"/>
                </a:lnTo>
                <a:lnTo>
                  <a:pt x="165" y="53"/>
                </a:lnTo>
                <a:lnTo>
                  <a:pt x="166" y="45"/>
                </a:lnTo>
                <a:lnTo>
                  <a:pt x="168" y="39"/>
                </a:lnTo>
              </a:path>
            </a:pathLst>
          </a:custGeom>
          <a:solidFill>
            <a:schemeClr val="bg2">
              <a:lumMod val="75000"/>
            </a:schemeClr>
          </a:solidFill>
          <a:ln w="12700" cap="rnd" cmpd="sng">
            <a:solidFill>
              <a:sysClr val="window" lastClr="FFFFFF">
                <a:lumMod val="75000"/>
              </a:sys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8" name="Rectangle 24"/>
          <p:cNvSpPr>
            <a:spLocks noChangeArrowheads="1"/>
          </p:cNvSpPr>
          <p:nvPr/>
        </p:nvSpPr>
        <p:spPr bwMode="auto">
          <a:xfrm>
            <a:off x="4736964" y="4285458"/>
            <a:ext cx="1523073" cy="67449"/>
          </a:xfrm>
          <a:prstGeom prst="rect">
            <a:avLst/>
          </a:prstGeom>
          <a:solidFill>
            <a:schemeClr val="bg1">
              <a:lumMod val="75000"/>
            </a:schemeClr>
          </a:solidFill>
          <a:ln w="12700">
            <a:solidFill>
              <a:sysClr val="window" lastClr="FFFFFF">
                <a:lumMod val="75000"/>
              </a:sys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29" name="Rectangle 25"/>
          <p:cNvSpPr>
            <a:spLocks noChangeArrowheads="1"/>
          </p:cNvSpPr>
          <p:nvPr/>
        </p:nvSpPr>
        <p:spPr bwMode="auto">
          <a:xfrm>
            <a:off x="3717281" y="3498703"/>
            <a:ext cx="949543" cy="22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4102" tIns="36401" rIns="74102" bIns="36401">
            <a:spAutoFit/>
          </a:bodyPr>
          <a:lstStyle/>
          <a:p>
            <a:pPr algn="ctr" defTabSz="1106522" eaLnBrk="0" hangingPunct="0"/>
            <a:r>
              <a:rPr lang="en-US" sz="500" b="1" kern="0" dirty="0">
                <a:latin typeface="+mj-lt"/>
                <a:ea typeface="Segoe UI" panose="020B0502040204020203" pitchFamily="34" charset="0"/>
                <a:cs typeface="Segoe UI" panose="020B0502040204020203" pitchFamily="34" charset="0"/>
              </a:rPr>
              <a:t>Core Content </a:t>
            </a:r>
          </a:p>
          <a:p>
            <a:pPr algn="ctr" defTabSz="1106522" eaLnBrk="0" hangingPunct="0"/>
            <a:r>
              <a:rPr lang="en-US" sz="500" b="1" kern="0" dirty="0">
                <a:latin typeface="+mj-lt"/>
                <a:ea typeface="Segoe UI" panose="020B0502040204020203" pitchFamily="34" charset="0"/>
                <a:cs typeface="Segoe UI" panose="020B0502040204020203" pitchFamily="34" charset="0"/>
              </a:rPr>
              <a:t>and Assets</a:t>
            </a:r>
          </a:p>
        </p:txBody>
      </p:sp>
      <p:sp>
        <p:nvSpPr>
          <p:cNvPr id="30" name="Rectangle 26"/>
          <p:cNvSpPr>
            <a:spLocks noChangeArrowheads="1"/>
          </p:cNvSpPr>
          <p:nvPr/>
        </p:nvSpPr>
        <p:spPr bwMode="auto">
          <a:xfrm>
            <a:off x="2671346" y="3581925"/>
            <a:ext cx="649788" cy="22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102" tIns="36401" rIns="74102" bIns="36401">
            <a:spAutoFit/>
          </a:bodyPr>
          <a:lstStyle/>
          <a:p>
            <a:pPr algn="ctr" defTabSz="1106522" eaLnBrk="0" hangingPunct="0"/>
            <a:r>
              <a:rPr lang="en-US" sz="500" b="1" kern="0" dirty="0">
                <a:latin typeface="+mj-lt"/>
                <a:ea typeface="Segoe UI" panose="020B0502040204020203" pitchFamily="34" charset="0"/>
                <a:cs typeface="Segoe UI" panose="020B0502040204020203" pitchFamily="34" charset="0"/>
              </a:rPr>
              <a:t> Core Structures</a:t>
            </a:r>
          </a:p>
          <a:p>
            <a:pPr algn="ctr" defTabSz="1106522" eaLnBrk="0" hangingPunct="0"/>
            <a:r>
              <a:rPr lang="en-US" sz="500" b="1" kern="0" dirty="0">
                <a:latin typeface="+mj-lt"/>
                <a:ea typeface="Segoe UI" panose="020B0502040204020203" pitchFamily="34" charset="0"/>
                <a:cs typeface="Segoe UI" panose="020B0502040204020203" pitchFamily="34" charset="0"/>
              </a:rPr>
              <a:t>and Settings</a:t>
            </a:r>
          </a:p>
        </p:txBody>
      </p:sp>
      <p:sp>
        <p:nvSpPr>
          <p:cNvPr id="31" name="Rectangle 27"/>
          <p:cNvSpPr>
            <a:spLocks noChangeArrowheads="1"/>
          </p:cNvSpPr>
          <p:nvPr/>
        </p:nvSpPr>
        <p:spPr bwMode="auto">
          <a:xfrm>
            <a:off x="2427599" y="4011517"/>
            <a:ext cx="683452" cy="22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102" tIns="36401" rIns="74102" bIns="36401">
            <a:spAutoFit/>
          </a:bodyPr>
          <a:lstStyle/>
          <a:p>
            <a:pPr algn="ctr" defTabSz="1106522" eaLnBrk="0" hangingPunct="0"/>
            <a:r>
              <a:rPr lang="en-US" sz="500" b="1" kern="0" dirty="0">
                <a:latin typeface="+mj-lt"/>
                <a:ea typeface="Segoe UI" panose="020B0502040204020203" pitchFamily="34" charset="0"/>
                <a:cs typeface="Segoe UI" panose="020B0502040204020203" pitchFamily="34" charset="0"/>
              </a:rPr>
              <a:t>  Brand Template </a:t>
            </a:r>
          </a:p>
          <a:p>
            <a:pPr algn="ctr" defTabSz="1106522" eaLnBrk="0" hangingPunct="0"/>
            <a:r>
              <a:rPr lang="en-US" sz="500" b="1" kern="0" dirty="0">
                <a:latin typeface="+mj-lt"/>
                <a:ea typeface="Segoe UI" panose="020B0502040204020203" pitchFamily="34" charset="0"/>
                <a:cs typeface="Segoe UI" panose="020B0502040204020203" pitchFamily="34" charset="0"/>
              </a:rPr>
              <a:t>Setup in Adobe</a:t>
            </a:r>
          </a:p>
        </p:txBody>
      </p:sp>
      <p:sp>
        <p:nvSpPr>
          <p:cNvPr id="32" name="Rectangle 28"/>
          <p:cNvSpPr>
            <a:spLocks noChangeArrowheads="1"/>
          </p:cNvSpPr>
          <p:nvPr/>
        </p:nvSpPr>
        <p:spPr bwMode="auto">
          <a:xfrm>
            <a:off x="3813495" y="3990296"/>
            <a:ext cx="595286" cy="22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102" tIns="36401" rIns="74102" bIns="36401">
            <a:spAutoFit/>
          </a:bodyPr>
          <a:lstStyle/>
          <a:p>
            <a:pPr algn="ctr" defTabSz="1106522" eaLnBrk="0" hangingPunct="0"/>
            <a:r>
              <a:rPr lang="en-US" sz="500" b="1" kern="0" dirty="0">
                <a:latin typeface="+mj-lt"/>
                <a:ea typeface="Segoe UI" panose="020B0502040204020203" pitchFamily="34" charset="0"/>
                <a:cs typeface="Segoe UI" panose="020B0502040204020203" pitchFamily="34" charset="0"/>
              </a:rPr>
              <a:t>Core Business</a:t>
            </a:r>
          </a:p>
          <a:p>
            <a:pPr algn="ctr" defTabSz="1106522" eaLnBrk="0" hangingPunct="0"/>
            <a:r>
              <a:rPr lang="en-US" sz="500" b="1" kern="0" dirty="0">
                <a:latin typeface="+mj-lt"/>
                <a:ea typeface="Segoe UI" panose="020B0502040204020203" pitchFamily="34" charset="0"/>
                <a:cs typeface="Segoe UI" panose="020B0502040204020203" pitchFamily="34" charset="0"/>
              </a:rPr>
              <a:t>Rules</a:t>
            </a:r>
          </a:p>
        </p:txBody>
      </p:sp>
      <p:sp>
        <p:nvSpPr>
          <p:cNvPr id="33" name="Rectangle 29"/>
          <p:cNvSpPr>
            <a:spLocks noChangeArrowheads="1"/>
          </p:cNvSpPr>
          <p:nvPr/>
        </p:nvSpPr>
        <p:spPr bwMode="auto">
          <a:xfrm>
            <a:off x="2776805" y="3143329"/>
            <a:ext cx="587271" cy="22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102" tIns="36401" rIns="74102" bIns="36401">
            <a:spAutoFit/>
          </a:bodyPr>
          <a:lstStyle/>
          <a:p>
            <a:pPr algn="ctr" defTabSz="1106522" eaLnBrk="0" hangingPunct="0"/>
            <a:r>
              <a:rPr lang="en-US" sz="500" b="1" kern="0" dirty="0">
                <a:latin typeface="+mj-lt"/>
                <a:ea typeface="Segoe UI" panose="020B0502040204020203" pitchFamily="34" charset="0"/>
                <a:cs typeface="Segoe UI" panose="020B0502040204020203" pitchFamily="34" charset="0"/>
              </a:rPr>
              <a:t>Adobe Master </a:t>
            </a:r>
          </a:p>
          <a:p>
            <a:pPr algn="ctr" defTabSz="1106522" eaLnBrk="0" hangingPunct="0"/>
            <a:r>
              <a:rPr lang="en-US" sz="500" b="1" kern="0" dirty="0">
                <a:latin typeface="+mj-lt"/>
                <a:ea typeface="Segoe UI" panose="020B0502040204020203" pitchFamily="34" charset="0"/>
                <a:cs typeface="Segoe UI" panose="020B0502040204020203" pitchFamily="34" charset="0"/>
              </a:rPr>
              <a:t>Data</a:t>
            </a:r>
          </a:p>
        </p:txBody>
      </p:sp>
      <p:sp>
        <p:nvSpPr>
          <p:cNvPr id="34" name="Rectangle 30"/>
          <p:cNvSpPr>
            <a:spLocks noChangeArrowheads="1"/>
          </p:cNvSpPr>
          <p:nvPr/>
        </p:nvSpPr>
        <p:spPr bwMode="auto">
          <a:xfrm>
            <a:off x="3760809" y="3088542"/>
            <a:ext cx="712306" cy="22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102" tIns="36401" rIns="74102" bIns="36401">
            <a:spAutoFit/>
          </a:bodyPr>
          <a:lstStyle/>
          <a:p>
            <a:pPr defTabSz="1106522" eaLnBrk="0" hangingPunct="0"/>
            <a:r>
              <a:rPr lang="en-US" sz="500" b="1" kern="0" dirty="0">
                <a:latin typeface="+mj-lt"/>
                <a:ea typeface="Segoe UI" panose="020B0502040204020203" pitchFamily="34" charset="0"/>
                <a:cs typeface="Segoe UI" panose="020B0502040204020203" pitchFamily="34" charset="0"/>
              </a:rPr>
              <a:t>Localized Content,</a:t>
            </a:r>
          </a:p>
          <a:p>
            <a:pPr defTabSz="1106522" eaLnBrk="0" hangingPunct="0"/>
            <a:r>
              <a:rPr lang="en-GB" sz="500" b="1" kern="0" dirty="0">
                <a:latin typeface="+mj-lt"/>
                <a:ea typeface="Segoe UI" panose="020B0502040204020203" pitchFamily="34" charset="0"/>
                <a:cs typeface="Segoe UI" panose="020B0502040204020203" pitchFamily="34" charset="0"/>
              </a:rPr>
              <a:t>Assets, Journeys</a:t>
            </a:r>
            <a:endParaRPr lang="en-US" sz="500" b="1" kern="0" dirty="0">
              <a:latin typeface="+mj-lt"/>
              <a:ea typeface="Segoe UI" panose="020B0502040204020203" pitchFamily="34" charset="0"/>
              <a:cs typeface="Segoe UI" panose="020B0502040204020203" pitchFamily="34" charset="0"/>
            </a:endParaRPr>
          </a:p>
        </p:txBody>
      </p:sp>
      <p:sp>
        <p:nvSpPr>
          <p:cNvPr id="35" name="Rectangle 31"/>
          <p:cNvSpPr>
            <a:spLocks noChangeArrowheads="1"/>
          </p:cNvSpPr>
          <p:nvPr/>
        </p:nvSpPr>
        <p:spPr bwMode="auto">
          <a:xfrm>
            <a:off x="4773522" y="3186485"/>
            <a:ext cx="1115422" cy="22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4102" tIns="36401" rIns="74102" bIns="36401">
            <a:spAutoFit/>
          </a:bodyPr>
          <a:lstStyle/>
          <a:p>
            <a:pPr algn="ctr" defTabSz="1106522" eaLnBrk="0" hangingPunct="0"/>
            <a:r>
              <a:rPr lang="en-US" sz="500" b="1" kern="0" dirty="0">
                <a:latin typeface="+mj-lt"/>
                <a:ea typeface="Segoe UI" panose="020B0502040204020203" pitchFamily="34" charset="0"/>
                <a:cs typeface="Segoe UI" panose="020B0502040204020203" pitchFamily="34" charset="0"/>
              </a:rPr>
              <a:t>     Market specific</a:t>
            </a:r>
          </a:p>
          <a:p>
            <a:pPr algn="ctr" defTabSz="1106522" eaLnBrk="0" hangingPunct="0"/>
            <a:r>
              <a:rPr lang="en-US" sz="500" b="1" kern="0" dirty="0">
                <a:latin typeface="+mj-lt"/>
                <a:ea typeface="Segoe UI" panose="020B0502040204020203" pitchFamily="34" charset="0"/>
                <a:cs typeface="Segoe UI" panose="020B0502040204020203" pitchFamily="34" charset="0"/>
              </a:rPr>
              <a:t>Rules and Regulations</a:t>
            </a:r>
          </a:p>
        </p:txBody>
      </p:sp>
      <p:sp>
        <p:nvSpPr>
          <p:cNvPr id="36" name="Rectangle 32"/>
          <p:cNvSpPr>
            <a:spLocks noChangeArrowheads="1"/>
          </p:cNvSpPr>
          <p:nvPr/>
        </p:nvSpPr>
        <p:spPr bwMode="auto">
          <a:xfrm>
            <a:off x="4898364" y="4004841"/>
            <a:ext cx="1324060" cy="22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4102" tIns="36401" rIns="74102" bIns="36401">
            <a:spAutoFit/>
          </a:bodyPr>
          <a:lstStyle/>
          <a:p>
            <a:pPr algn="ctr" defTabSz="1106522" eaLnBrk="0" hangingPunct="0"/>
            <a:r>
              <a:rPr lang="en-US" sz="500" b="1" kern="0" dirty="0">
                <a:latin typeface="+mj-lt"/>
                <a:ea typeface="Segoe UI" panose="020B0502040204020203" pitchFamily="34" charset="0"/>
                <a:cs typeface="Segoe UI" panose="020B0502040204020203" pitchFamily="34" charset="0"/>
              </a:rPr>
              <a:t>Core</a:t>
            </a:r>
          </a:p>
          <a:p>
            <a:pPr algn="ctr" defTabSz="1106522" eaLnBrk="0" hangingPunct="0"/>
            <a:r>
              <a:rPr lang="en-US" sz="500" b="1" kern="0" dirty="0">
                <a:latin typeface="+mj-lt"/>
                <a:ea typeface="Segoe UI" panose="020B0502040204020203" pitchFamily="34" charset="0"/>
                <a:cs typeface="Segoe UI" panose="020B0502040204020203" pitchFamily="34" charset="0"/>
              </a:rPr>
              <a:t>Integrations</a:t>
            </a:r>
          </a:p>
        </p:txBody>
      </p:sp>
      <p:sp>
        <p:nvSpPr>
          <p:cNvPr id="37" name="Rectangle 33"/>
          <p:cNvSpPr>
            <a:spLocks noChangeArrowheads="1"/>
          </p:cNvSpPr>
          <p:nvPr/>
        </p:nvSpPr>
        <p:spPr bwMode="auto">
          <a:xfrm>
            <a:off x="5167184" y="3575700"/>
            <a:ext cx="651391" cy="22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4102" tIns="36401" rIns="74102" bIns="36401">
            <a:spAutoFit/>
          </a:bodyPr>
          <a:lstStyle/>
          <a:p>
            <a:pPr algn="ctr" defTabSz="1106522" eaLnBrk="0" hangingPunct="0"/>
            <a:r>
              <a:rPr lang="en-US" sz="500" b="1" kern="0" dirty="0">
                <a:latin typeface="+mj-lt"/>
                <a:ea typeface="Segoe UI" panose="020B0502040204020203" pitchFamily="34" charset="0"/>
                <a:cs typeface="Segoe UI" panose="020B0502040204020203" pitchFamily="34" charset="0"/>
              </a:rPr>
              <a:t>Market</a:t>
            </a:r>
            <a:br>
              <a:rPr lang="en-US" sz="500" b="1" kern="0" dirty="0">
                <a:latin typeface="+mj-lt"/>
                <a:ea typeface="Segoe UI" panose="020B0502040204020203" pitchFamily="34" charset="0"/>
                <a:cs typeface="Segoe UI" panose="020B0502040204020203" pitchFamily="34" charset="0"/>
              </a:rPr>
            </a:br>
            <a:r>
              <a:rPr lang="en-US" sz="500" b="1" kern="0" dirty="0">
                <a:latin typeface="+mj-lt"/>
                <a:ea typeface="Segoe UI" panose="020B0502040204020203" pitchFamily="34" charset="0"/>
                <a:cs typeface="Segoe UI" panose="020B0502040204020203" pitchFamily="34" charset="0"/>
              </a:rPr>
              <a:t>specific Process</a:t>
            </a:r>
          </a:p>
        </p:txBody>
      </p:sp>
      <p:grpSp>
        <p:nvGrpSpPr>
          <p:cNvPr id="38" name="Group 37"/>
          <p:cNvGrpSpPr/>
          <p:nvPr/>
        </p:nvGrpSpPr>
        <p:grpSpPr>
          <a:xfrm>
            <a:off x="1246010" y="1706874"/>
            <a:ext cx="3293301" cy="1048037"/>
            <a:chOff x="1637708" y="1599910"/>
            <a:chExt cx="3257549" cy="1202531"/>
          </a:xfrm>
          <a:solidFill>
            <a:srgbClr val="46B688"/>
          </a:solidFill>
        </p:grpSpPr>
        <p:sp>
          <p:nvSpPr>
            <p:cNvPr id="51" name="Freeform 37"/>
            <p:cNvSpPr>
              <a:spLocks/>
            </p:cNvSpPr>
            <p:nvPr/>
          </p:nvSpPr>
          <p:spPr bwMode="auto">
            <a:xfrm>
              <a:off x="2642839" y="2257135"/>
              <a:ext cx="1117600" cy="472678"/>
            </a:xfrm>
            <a:custGeom>
              <a:avLst/>
              <a:gdLst>
                <a:gd name="T0" fmla="*/ 626 w 704"/>
                <a:gd name="T1" fmla="*/ 78 h 397"/>
                <a:gd name="T2" fmla="*/ 576 w 704"/>
                <a:gd name="T3" fmla="*/ 85 h 397"/>
                <a:gd name="T4" fmla="*/ 519 w 704"/>
                <a:gd name="T5" fmla="*/ 103 h 397"/>
                <a:gd name="T6" fmla="*/ 455 w 704"/>
                <a:gd name="T7" fmla="*/ 123 h 397"/>
                <a:gd name="T8" fmla="*/ 401 w 704"/>
                <a:gd name="T9" fmla="*/ 132 h 397"/>
                <a:gd name="T10" fmla="*/ 362 w 704"/>
                <a:gd name="T11" fmla="*/ 120 h 397"/>
                <a:gd name="T12" fmla="*/ 351 w 704"/>
                <a:gd name="T13" fmla="*/ 101 h 397"/>
                <a:gd name="T14" fmla="*/ 369 w 704"/>
                <a:gd name="T15" fmla="*/ 74 h 397"/>
                <a:gd name="T16" fmla="*/ 408 w 704"/>
                <a:gd name="T17" fmla="*/ 54 h 397"/>
                <a:gd name="T18" fmla="*/ 453 w 704"/>
                <a:gd name="T19" fmla="*/ 40 h 397"/>
                <a:gd name="T20" fmla="*/ 471 w 704"/>
                <a:gd name="T21" fmla="*/ 18 h 397"/>
                <a:gd name="T22" fmla="*/ 445 w 704"/>
                <a:gd name="T23" fmla="*/ 1 h 397"/>
                <a:gd name="T24" fmla="*/ 390 w 704"/>
                <a:gd name="T25" fmla="*/ 2 h 397"/>
                <a:gd name="T26" fmla="*/ 335 w 704"/>
                <a:gd name="T27" fmla="*/ 19 h 397"/>
                <a:gd name="T28" fmla="*/ 275 w 704"/>
                <a:gd name="T29" fmla="*/ 49 h 397"/>
                <a:gd name="T30" fmla="*/ 216 w 704"/>
                <a:gd name="T31" fmla="*/ 73 h 397"/>
                <a:gd name="T32" fmla="*/ 151 w 704"/>
                <a:gd name="T33" fmla="*/ 83 h 397"/>
                <a:gd name="T34" fmla="*/ 97 w 704"/>
                <a:gd name="T35" fmla="*/ 84 h 397"/>
                <a:gd name="T36" fmla="*/ 113 w 704"/>
                <a:gd name="T37" fmla="*/ 137 h 397"/>
                <a:gd name="T38" fmla="*/ 128 w 704"/>
                <a:gd name="T39" fmla="*/ 181 h 397"/>
                <a:gd name="T40" fmla="*/ 116 w 704"/>
                <a:gd name="T41" fmla="*/ 208 h 397"/>
                <a:gd name="T42" fmla="*/ 89 w 704"/>
                <a:gd name="T43" fmla="*/ 215 h 397"/>
                <a:gd name="T44" fmla="*/ 61 w 704"/>
                <a:gd name="T45" fmla="*/ 205 h 397"/>
                <a:gd name="T46" fmla="*/ 27 w 704"/>
                <a:gd name="T47" fmla="*/ 196 h 397"/>
                <a:gd name="T48" fmla="*/ 4 w 704"/>
                <a:gd name="T49" fmla="*/ 216 h 397"/>
                <a:gd name="T50" fmla="*/ 1 w 704"/>
                <a:gd name="T51" fmla="*/ 247 h 397"/>
                <a:gd name="T52" fmla="*/ 21 w 704"/>
                <a:gd name="T53" fmla="*/ 282 h 397"/>
                <a:gd name="T54" fmla="*/ 58 w 704"/>
                <a:gd name="T55" fmla="*/ 299 h 397"/>
                <a:gd name="T56" fmla="*/ 107 w 704"/>
                <a:gd name="T57" fmla="*/ 299 h 397"/>
                <a:gd name="T58" fmla="*/ 125 w 704"/>
                <a:gd name="T59" fmla="*/ 316 h 397"/>
                <a:gd name="T60" fmla="*/ 109 w 704"/>
                <a:gd name="T61" fmla="*/ 354 h 397"/>
                <a:gd name="T62" fmla="*/ 81 w 704"/>
                <a:gd name="T63" fmla="*/ 389 h 397"/>
                <a:gd name="T64" fmla="*/ 653 w 704"/>
                <a:gd name="T65" fmla="*/ 379 h 397"/>
                <a:gd name="T66" fmla="*/ 669 w 704"/>
                <a:gd name="T67" fmla="*/ 353 h 397"/>
                <a:gd name="T68" fmla="*/ 694 w 704"/>
                <a:gd name="T69" fmla="*/ 331 h 397"/>
                <a:gd name="T70" fmla="*/ 703 w 704"/>
                <a:gd name="T71" fmla="*/ 299 h 397"/>
                <a:gd name="T72" fmla="*/ 685 w 704"/>
                <a:gd name="T73" fmla="*/ 278 h 397"/>
                <a:gd name="T74" fmla="*/ 648 w 704"/>
                <a:gd name="T75" fmla="*/ 274 h 397"/>
                <a:gd name="T76" fmla="*/ 605 w 704"/>
                <a:gd name="T77" fmla="*/ 282 h 397"/>
                <a:gd name="T78" fmla="*/ 560 w 704"/>
                <a:gd name="T79" fmla="*/ 284 h 397"/>
                <a:gd name="T80" fmla="*/ 530 w 704"/>
                <a:gd name="T81" fmla="*/ 264 h 397"/>
                <a:gd name="T82" fmla="*/ 536 w 704"/>
                <a:gd name="T83" fmla="*/ 233 h 397"/>
                <a:gd name="T84" fmla="*/ 565 w 704"/>
                <a:gd name="T85" fmla="*/ 213 h 397"/>
                <a:gd name="T86" fmla="*/ 605 w 704"/>
                <a:gd name="T87" fmla="*/ 205 h 397"/>
                <a:gd name="T88" fmla="*/ 647 w 704"/>
                <a:gd name="T89" fmla="*/ 193 h 397"/>
                <a:gd name="T90" fmla="*/ 663 w 704"/>
                <a:gd name="T91" fmla="*/ 167 h 397"/>
                <a:gd name="T92" fmla="*/ 661 w 704"/>
                <a:gd name="T93" fmla="*/ 125 h 397"/>
                <a:gd name="T94" fmla="*/ 653 w 704"/>
                <a:gd name="T95" fmla="*/ 84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04" h="397">
                  <a:moveTo>
                    <a:pt x="653" y="84"/>
                  </a:moveTo>
                  <a:lnTo>
                    <a:pt x="648" y="81"/>
                  </a:lnTo>
                  <a:lnTo>
                    <a:pt x="636" y="78"/>
                  </a:lnTo>
                  <a:lnTo>
                    <a:pt x="626" y="78"/>
                  </a:lnTo>
                  <a:lnTo>
                    <a:pt x="614" y="78"/>
                  </a:lnTo>
                  <a:lnTo>
                    <a:pt x="600" y="80"/>
                  </a:lnTo>
                  <a:lnTo>
                    <a:pt x="589" y="82"/>
                  </a:lnTo>
                  <a:lnTo>
                    <a:pt x="576" y="85"/>
                  </a:lnTo>
                  <a:lnTo>
                    <a:pt x="563" y="89"/>
                  </a:lnTo>
                  <a:lnTo>
                    <a:pt x="547" y="92"/>
                  </a:lnTo>
                  <a:lnTo>
                    <a:pt x="533" y="97"/>
                  </a:lnTo>
                  <a:lnTo>
                    <a:pt x="519" y="103"/>
                  </a:lnTo>
                  <a:lnTo>
                    <a:pt x="506" y="108"/>
                  </a:lnTo>
                  <a:lnTo>
                    <a:pt x="490" y="114"/>
                  </a:lnTo>
                  <a:lnTo>
                    <a:pt x="473" y="119"/>
                  </a:lnTo>
                  <a:lnTo>
                    <a:pt x="455" y="123"/>
                  </a:lnTo>
                  <a:lnTo>
                    <a:pt x="438" y="128"/>
                  </a:lnTo>
                  <a:lnTo>
                    <a:pt x="426" y="131"/>
                  </a:lnTo>
                  <a:lnTo>
                    <a:pt x="415" y="132"/>
                  </a:lnTo>
                  <a:lnTo>
                    <a:pt x="401" y="132"/>
                  </a:lnTo>
                  <a:lnTo>
                    <a:pt x="386" y="130"/>
                  </a:lnTo>
                  <a:lnTo>
                    <a:pt x="377" y="128"/>
                  </a:lnTo>
                  <a:lnTo>
                    <a:pt x="370" y="125"/>
                  </a:lnTo>
                  <a:lnTo>
                    <a:pt x="362" y="120"/>
                  </a:lnTo>
                  <a:lnTo>
                    <a:pt x="357" y="117"/>
                  </a:lnTo>
                  <a:lnTo>
                    <a:pt x="354" y="112"/>
                  </a:lnTo>
                  <a:lnTo>
                    <a:pt x="351" y="106"/>
                  </a:lnTo>
                  <a:lnTo>
                    <a:pt x="351" y="101"/>
                  </a:lnTo>
                  <a:lnTo>
                    <a:pt x="353" y="93"/>
                  </a:lnTo>
                  <a:lnTo>
                    <a:pt x="357" y="87"/>
                  </a:lnTo>
                  <a:lnTo>
                    <a:pt x="362" y="80"/>
                  </a:lnTo>
                  <a:lnTo>
                    <a:pt x="369" y="74"/>
                  </a:lnTo>
                  <a:lnTo>
                    <a:pt x="375" y="70"/>
                  </a:lnTo>
                  <a:lnTo>
                    <a:pt x="383" y="64"/>
                  </a:lnTo>
                  <a:lnTo>
                    <a:pt x="396" y="58"/>
                  </a:lnTo>
                  <a:lnTo>
                    <a:pt x="408" y="54"/>
                  </a:lnTo>
                  <a:lnTo>
                    <a:pt x="420" y="52"/>
                  </a:lnTo>
                  <a:lnTo>
                    <a:pt x="430" y="49"/>
                  </a:lnTo>
                  <a:lnTo>
                    <a:pt x="443" y="45"/>
                  </a:lnTo>
                  <a:lnTo>
                    <a:pt x="453" y="40"/>
                  </a:lnTo>
                  <a:lnTo>
                    <a:pt x="463" y="35"/>
                  </a:lnTo>
                  <a:lnTo>
                    <a:pt x="469" y="31"/>
                  </a:lnTo>
                  <a:lnTo>
                    <a:pt x="472" y="24"/>
                  </a:lnTo>
                  <a:lnTo>
                    <a:pt x="471" y="18"/>
                  </a:lnTo>
                  <a:lnTo>
                    <a:pt x="466" y="11"/>
                  </a:lnTo>
                  <a:lnTo>
                    <a:pt x="461" y="7"/>
                  </a:lnTo>
                  <a:lnTo>
                    <a:pt x="453" y="4"/>
                  </a:lnTo>
                  <a:lnTo>
                    <a:pt x="445" y="1"/>
                  </a:lnTo>
                  <a:lnTo>
                    <a:pt x="433" y="0"/>
                  </a:lnTo>
                  <a:lnTo>
                    <a:pt x="422" y="0"/>
                  </a:lnTo>
                  <a:lnTo>
                    <a:pt x="405" y="1"/>
                  </a:lnTo>
                  <a:lnTo>
                    <a:pt x="390" y="2"/>
                  </a:lnTo>
                  <a:lnTo>
                    <a:pt x="378" y="5"/>
                  </a:lnTo>
                  <a:lnTo>
                    <a:pt x="362" y="8"/>
                  </a:lnTo>
                  <a:lnTo>
                    <a:pt x="347" y="14"/>
                  </a:lnTo>
                  <a:lnTo>
                    <a:pt x="335" y="19"/>
                  </a:lnTo>
                  <a:lnTo>
                    <a:pt x="322" y="25"/>
                  </a:lnTo>
                  <a:lnTo>
                    <a:pt x="308" y="31"/>
                  </a:lnTo>
                  <a:lnTo>
                    <a:pt x="295" y="38"/>
                  </a:lnTo>
                  <a:lnTo>
                    <a:pt x="275" y="49"/>
                  </a:lnTo>
                  <a:lnTo>
                    <a:pt x="261" y="56"/>
                  </a:lnTo>
                  <a:lnTo>
                    <a:pt x="250" y="63"/>
                  </a:lnTo>
                  <a:lnTo>
                    <a:pt x="232" y="68"/>
                  </a:lnTo>
                  <a:lnTo>
                    <a:pt x="216" y="73"/>
                  </a:lnTo>
                  <a:lnTo>
                    <a:pt x="200" y="77"/>
                  </a:lnTo>
                  <a:lnTo>
                    <a:pt x="183" y="79"/>
                  </a:lnTo>
                  <a:lnTo>
                    <a:pt x="165" y="82"/>
                  </a:lnTo>
                  <a:lnTo>
                    <a:pt x="151" y="83"/>
                  </a:lnTo>
                  <a:lnTo>
                    <a:pt x="137" y="84"/>
                  </a:lnTo>
                  <a:lnTo>
                    <a:pt x="122" y="84"/>
                  </a:lnTo>
                  <a:lnTo>
                    <a:pt x="109" y="85"/>
                  </a:lnTo>
                  <a:lnTo>
                    <a:pt x="97" y="84"/>
                  </a:lnTo>
                  <a:lnTo>
                    <a:pt x="98" y="94"/>
                  </a:lnTo>
                  <a:lnTo>
                    <a:pt x="102" y="108"/>
                  </a:lnTo>
                  <a:lnTo>
                    <a:pt x="107" y="121"/>
                  </a:lnTo>
                  <a:lnTo>
                    <a:pt x="113" y="137"/>
                  </a:lnTo>
                  <a:lnTo>
                    <a:pt x="118" y="150"/>
                  </a:lnTo>
                  <a:lnTo>
                    <a:pt x="124" y="162"/>
                  </a:lnTo>
                  <a:lnTo>
                    <a:pt x="127" y="171"/>
                  </a:lnTo>
                  <a:lnTo>
                    <a:pt x="128" y="181"/>
                  </a:lnTo>
                  <a:lnTo>
                    <a:pt x="127" y="191"/>
                  </a:lnTo>
                  <a:lnTo>
                    <a:pt x="124" y="198"/>
                  </a:lnTo>
                  <a:lnTo>
                    <a:pt x="120" y="204"/>
                  </a:lnTo>
                  <a:lnTo>
                    <a:pt x="116" y="208"/>
                  </a:lnTo>
                  <a:lnTo>
                    <a:pt x="109" y="212"/>
                  </a:lnTo>
                  <a:lnTo>
                    <a:pt x="103" y="214"/>
                  </a:lnTo>
                  <a:lnTo>
                    <a:pt x="97" y="216"/>
                  </a:lnTo>
                  <a:lnTo>
                    <a:pt x="89" y="215"/>
                  </a:lnTo>
                  <a:lnTo>
                    <a:pt x="83" y="213"/>
                  </a:lnTo>
                  <a:lnTo>
                    <a:pt x="75" y="211"/>
                  </a:lnTo>
                  <a:lnTo>
                    <a:pt x="69" y="208"/>
                  </a:lnTo>
                  <a:lnTo>
                    <a:pt x="61" y="205"/>
                  </a:lnTo>
                  <a:lnTo>
                    <a:pt x="54" y="202"/>
                  </a:lnTo>
                  <a:lnTo>
                    <a:pt x="48" y="199"/>
                  </a:lnTo>
                  <a:lnTo>
                    <a:pt x="41" y="196"/>
                  </a:lnTo>
                  <a:lnTo>
                    <a:pt x="27" y="196"/>
                  </a:lnTo>
                  <a:lnTo>
                    <a:pt x="20" y="199"/>
                  </a:lnTo>
                  <a:lnTo>
                    <a:pt x="14" y="203"/>
                  </a:lnTo>
                  <a:lnTo>
                    <a:pt x="9" y="208"/>
                  </a:lnTo>
                  <a:lnTo>
                    <a:pt x="4" y="216"/>
                  </a:lnTo>
                  <a:lnTo>
                    <a:pt x="2" y="222"/>
                  </a:lnTo>
                  <a:lnTo>
                    <a:pt x="0" y="230"/>
                  </a:lnTo>
                  <a:lnTo>
                    <a:pt x="0" y="239"/>
                  </a:lnTo>
                  <a:lnTo>
                    <a:pt x="1" y="247"/>
                  </a:lnTo>
                  <a:lnTo>
                    <a:pt x="3" y="256"/>
                  </a:lnTo>
                  <a:lnTo>
                    <a:pt x="8" y="264"/>
                  </a:lnTo>
                  <a:lnTo>
                    <a:pt x="14" y="273"/>
                  </a:lnTo>
                  <a:lnTo>
                    <a:pt x="21" y="282"/>
                  </a:lnTo>
                  <a:lnTo>
                    <a:pt x="28" y="287"/>
                  </a:lnTo>
                  <a:lnTo>
                    <a:pt x="39" y="292"/>
                  </a:lnTo>
                  <a:lnTo>
                    <a:pt x="48" y="297"/>
                  </a:lnTo>
                  <a:lnTo>
                    <a:pt x="58" y="299"/>
                  </a:lnTo>
                  <a:lnTo>
                    <a:pt x="68" y="301"/>
                  </a:lnTo>
                  <a:lnTo>
                    <a:pt x="81" y="301"/>
                  </a:lnTo>
                  <a:lnTo>
                    <a:pt x="93" y="299"/>
                  </a:lnTo>
                  <a:lnTo>
                    <a:pt x="107" y="299"/>
                  </a:lnTo>
                  <a:lnTo>
                    <a:pt x="117" y="299"/>
                  </a:lnTo>
                  <a:lnTo>
                    <a:pt x="123" y="303"/>
                  </a:lnTo>
                  <a:lnTo>
                    <a:pt x="125" y="309"/>
                  </a:lnTo>
                  <a:lnTo>
                    <a:pt x="125" y="316"/>
                  </a:lnTo>
                  <a:lnTo>
                    <a:pt x="122" y="325"/>
                  </a:lnTo>
                  <a:lnTo>
                    <a:pt x="118" y="335"/>
                  </a:lnTo>
                  <a:lnTo>
                    <a:pt x="114" y="343"/>
                  </a:lnTo>
                  <a:lnTo>
                    <a:pt x="109" y="354"/>
                  </a:lnTo>
                  <a:lnTo>
                    <a:pt x="102" y="363"/>
                  </a:lnTo>
                  <a:lnTo>
                    <a:pt x="95" y="373"/>
                  </a:lnTo>
                  <a:lnTo>
                    <a:pt x="88" y="382"/>
                  </a:lnTo>
                  <a:lnTo>
                    <a:pt x="81" y="389"/>
                  </a:lnTo>
                  <a:lnTo>
                    <a:pt x="70" y="396"/>
                  </a:lnTo>
                  <a:lnTo>
                    <a:pt x="650" y="396"/>
                  </a:lnTo>
                  <a:lnTo>
                    <a:pt x="651" y="388"/>
                  </a:lnTo>
                  <a:lnTo>
                    <a:pt x="653" y="379"/>
                  </a:lnTo>
                  <a:lnTo>
                    <a:pt x="655" y="373"/>
                  </a:lnTo>
                  <a:lnTo>
                    <a:pt x="658" y="367"/>
                  </a:lnTo>
                  <a:lnTo>
                    <a:pt x="662" y="361"/>
                  </a:lnTo>
                  <a:lnTo>
                    <a:pt x="669" y="353"/>
                  </a:lnTo>
                  <a:lnTo>
                    <a:pt x="675" y="347"/>
                  </a:lnTo>
                  <a:lnTo>
                    <a:pt x="680" y="342"/>
                  </a:lnTo>
                  <a:lnTo>
                    <a:pt x="687" y="335"/>
                  </a:lnTo>
                  <a:lnTo>
                    <a:pt x="694" y="331"/>
                  </a:lnTo>
                  <a:lnTo>
                    <a:pt x="698" y="324"/>
                  </a:lnTo>
                  <a:lnTo>
                    <a:pt x="701" y="318"/>
                  </a:lnTo>
                  <a:lnTo>
                    <a:pt x="703" y="308"/>
                  </a:lnTo>
                  <a:lnTo>
                    <a:pt x="703" y="299"/>
                  </a:lnTo>
                  <a:lnTo>
                    <a:pt x="700" y="293"/>
                  </a:lnTo>
                  <a:lnTo>
                    <a:pt x="697" y="288"/>
                  </a:lnTo>
                  <a:lnTo>
                    <a:pt x="692" y="282"/>
                  </a:lnTo>
                  <a:lnTo>
                    <a:pt x="685" y="278"/>
                  </a:lnTo>
                  <a:lnTo>
                    <a:pt x="678" y="276"/>
                  </a:lnTo>
                  <a:lnTo>
                    <a:pt x="669" y="274"/>
                  </a:lnTo>
                  <a:lnTo>
                    <a:pt x="659" y="273"/>
                  </a:lnTo>
                  <a:lnTo>
                    <a:pt x="648" y="274"/>
                  </a:lnTo>
                  <a:lnTo>
                    <a:pt x="638" y="275"/>
                  </a:lnTo>
                  <a:lnTo>
                    <a:pt x="628" y="276"/>
                  </a:lnTo>
                  <a:lnTo>
                    <a:pt x="615" y="280"/>
                  </a:lnTo>
                  <a:lnTo>
                    <a:pt x="605" y="282"/>
                  </a:lnTo>
                  <a:lnTo>
                    <a:pt x="593" y="285"/>
                  </a:lnTo>
                  <a:lnTo>
                    <a:pt x="580" y="286"/>
                  </a:lnTo>
                  <a:lnTo>
                    <a:pt x="569" y="286"/>
                  </a:lnTo>
                  <a:lnTo>
                    <a:pt x="560" y="284"/>
                  </a:lnTo>
                  <a:lnTo>
                    <a:pt x="549" y="281"/>
                  </a:lnTo>
                  <a:lnTo>
                    <a:pt x="542" y="277"/>
                  </a:lnTo>
                  <a:lnTo>
                    <a:pt x="535" y="273"/>
                  </a:lnTo>
                  <a:lnTo>
                    <a:pt x="530" y="264"/>
                  </a:lnTo>
                  <a:lnTo>
                    <a:pt x="528" y="256"/>
                  </a:lnTo>
                  <a:lnTo>
                    <a:pt x="529" y="248"/>
                  </a:lnTo>
                  <a:lnTo>
                    <a:pt x="533" y="240"/>
                  </a:lnTo>
                  <a:lnTo>
                    <a:pt x="536" y="233"/>
                  </a:lnTo>
                  <a:lnTo>
                    <a:pt x="542" y="227"/>
                  </a:lnTo>
                  <a:lnTo>
                    <a:pt x="549" y="221"/>
                  </a:lnTo>
                  <a:lnTo>
                    <a:pt x="557" y="218"/>
                  </a:lnTo>
                  <a:lnTo>
                    <a:pt x="565" y="213"/>
                  </a:lnTo>
                  <a:lnTo>
                    <a:pt x="573" y="210"/>
                  </a:lnTo>
                  <a:lnTo>
                    <a:pt x="583" y="208"/>
                  </a:lnTo>
                  <a:lnTo>
                    <a:pt x="593" y="207"/>
                  </a:lnTo>
                  <a:lnTo>
                    <a:pt x="605" y="205"/>
                  </a:lnTo>
                  <a:lnTo>
                    <a:pt x="618" y="204"/>
                  </a:lnTo>
                  <a:lnTo>
                    <a:pt x="629" y="202"/>
                  </a:lnTo>
                  <a:lnTo>
                    <a:pt x="639" y="198"/>
                  </a:lnTo>
                  <a:lnTo>
                    <a:pt x="647" y="193"/>
                  </a:lnTo>
                  <a:lnTo>
                    <a:pt x="653" y="188"/>
                  </a:lnTo>
                  <a:lnTo>
                    <a:pt x="658" y="181"/>
                  </a:lnTo>
                  <a:lnTo>
                    <a:pt x="661" y="176"/>
                  </a:lnTo>
                  <a:lnTo>
                    <a:pt x="663" y="167"/>
                  </a:lnTo>
                  <a:lnTo>
                    <a:pt x="664" y="156"/>
                  </a:lnTo>
                  <a:lnTo>
                    <a:pt x="662" y="148"/>
                  </a:lnTo>
                  <a:lnTo>
                    <a:pt x="661" y="137"/>
                  </a:lnTo>
                  <a:lnTo>
                    <a:pt x="661" y="125"/>
                  </a:lnTo>
                  <a:lnTo>
                    <a:pt x="660" y="110"/>
                  </a:lnTo>
                  <a:lnTo>
                    <a:pt x="660" y="96"/>
                  </a:lnTo>
                  <a:lnTo>
                    <a:pt x="661" y="89"/>
                  </a:lnTo>
                  <a:lnTo>
                    <a:pt x="653" y="84"/>
                  </a:lnTo>
                </a:path>
              </a:pathLst>
            </a:custGeom>
            <a:solidFill>
              <a:srgbClr val="114287"/>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52" name="Freeform 38"/>
            <p:cNvSpPr>
              <a:spLocks/>
            </p:cNvSpPr>
            <p:nvPr/>
          </p:nvSpPr>
          <p:spPr bwMode="auto">
            <a:xfrm>
              <a:off x="1885602" y="1599910"/>
              <a:ext cx="949325" cy="484584"/>
            </a:xfrm>
            <a:custGeom>
              <a:avLst/>
              <a:gdLst>
                <a:gd name="T0" fmla="*/ 571 w 598"/>
                <a:gd name="T1" fmla="*/ 0 h 407"/>
                <a:gd name="T2" fmla="*/ 565 w 598"/>
                <a:gd name="T3" fmla="*/ 21 h 407"/>
                <a:gd name="T4" fmla="*/ 576 w 598"/>
                <a:gd name="T5" fmla="*/ 42 h 407"/>
                <a:gd name="T6" fmla="*/ 590 w 598"/>
                <a:gd name="T7" fmla="*/ 61 h 407"/>
                <a:gd name="T8" fmla="*/ 597 w 598"/>
                <a:gd name="T9" fmla="*/ 82 h 407"/>
                <a:gd name="T10" fmla="*/ 595 w 598"/>
                <a:gd name="T11" fmla="*/ 101 h 407"/>
                <a:gd name="T12" fmla="*/ 586 w 598"/>
                <a:gd name="T13" fmla="*/ 118 h 407"/>
                <a:gd name="T14" fmla="*/ 564 w 598"/>
                <a:gd name="T15" fmla="*/ 127 h 407"/>
                <a:gd name="T16" fmla="*/ 536 w 598"/>
                <a:gd name="T17" fmla="*/ 120 h 407"/>
                <a:gd name="T18" fmla="*/ 511 w 598"/>
                <a:gd name="T19" fmla="*/ 106 h 407"/>
                <a:gd name="T20" fmla="*/ 491 w 598"/>
                <a:gd name="T21" fmla="*/ 96 h 407"/>
                <a:gd name="T22" fmla="*/ 465 w 598"/>
                <a:gd name="T23" fmla="*/ 94 h 407"/>
                <a:gd name="T24" fmla="*/ 444 w 598"/>
                <a:gd name="T25" fmla="*/ 105 h 407"/>
                <a:gd name="T26" fmla="*/ 425 w 598"/>
                <a:gd name="T27" fmla="*/ 129 h 407"/>
                <a:gd name="T28" fmla="*/ 421 w 598"/>
                <a:gd name="T29" fmla="*/ 155 h 407"/>
                <a:gd name="T30" fmla="*/ 428 w 598"/>
                <a:gd name="T31" fmla="*/ 180 h 407"/>
                <a:gd name="T32" fmla="*/ 446 w 598"/>
                <a:gd name="T33" fmla="*/ 201 h 407"/>
                <a:gd name="T34" fmla="*/ 477 w 598"/>
                <a:gd name="T35" fmla="*/ 216 h 407"/>
                <a:gd name="T36" fmla="*/ 521 w 598"/>
                <a:gd name="T37" fmla="*/ 218 h 407"/>
                <a:gd name="T38" fmla="*/ 556 w 598"/>
                <a:gd name="T39" fmla="*/ 219 h 407"/>
                <a:gd name="T40" fmla="*/ 576 w 598"/>
                <a:gd name="T41" fmla="*/ 238 h 407"/>
                <a:gd name="T42" fmla="*/ 573 w 598"/>
                <a:gd name="T43" fmla="*/ 262 h 407"/>
                <a:gd name="T44" fmla="*/ 558 w 598"/>
                <a:gd name="T45" fmla="*/ 290 h 407"/>
                <a:gd name="T46" fmla="*/ 502 w 598"/>
                <a:gd name="T47" fmla="*/ 310 h 407"/>
                <a:gd name="T48" fmla="*/ 450 w 598"/>
                <a:gd name="T49" fmla="*/ 306 h 407"/>
                <a:gd name="T50" fmla="*/ 388 w 598"/>
                <a:gd name="T51" fmla="*/ 301 h 407"/>
                <a:gd name="T52" fmla="*/ 354 w 598"/>
                <a:gd name="T53" fmla="*/ 306 h 407"/>
                <a:gd name="T54" fmla="*/ 340 w 598"/>
                <a:gd name="T55" fmla="*/ 321 h 407"/>
                <a:gd name="T56" fmla="*/ 350 w 598"/>
                <a:gd name="T57" fmla="*/ 341 h 407"/>
                <a:gd name="T58" fmla="*/ 356 w 598"/>
                <a:gd name="T59" fmla="*/ 363 h 407"/>
                <a:gd name="T60" fmla="*/ 343 w 598"/>
                <a:gd name="T61" fmla="*/ 384 h 407"/>
                <a:gd name="T62" fmla="*/ 316 w 598"/>
                <a:gd name="T63" fmla="*/ 399 h 407"/>
                <a:gd name="T64" fmla="*/ 285 w 598"/>
                <a:gd name="T65" fmla="*/ 404 h 407"/>
                <a:gd name="T66" fmla="*/ 256 w 598"/>
                <a:gd name="T67" fmla="*/ 404 h 407"/>
                <a:gd name="T68" fmla="*/ 233 w 598"/>
                <a:gd name="T69" fmla="*/ 399 h 407"/>
                <a:gd name="T70" fmla="*/ 215 w 598"/>
                <a:gd name="T71" fmla="*/ 385 h 407"/>
                <a:gd name="T72" fmla="*/ 198 w 598"/>
                <a:gd name="T73" fmla="*/ 367 h 407"/>
                <a:gd name="T74" fmla="*/ 181 w 598"/>
                <a:gd name="T75" fmla="*/ 345 h 407"/>
                <a:gd name="T76" fmla="*/ 156 w 598"/>
                <a:gd name="T77" fmla="*/ 329 h 407"/>
                <a:gd name="T78" fmla="*/ 124 w 598"/>
                <a:gd name="T79" fmla="*/ 321 h 407"/>
                <a:gd name="T80" fmla="*/ 86 w 598"/>
                <a:gd name="T81" fmla="*/ 320 h 407"/>
                <a:gd name="T82" fmla="*/ 47 w 598"/>
                <a:gd name="T83" fmla="*/ 325 h 407"/>
                <a:gd name="T84" fmla="*/ 0 w 598"/>
                <a:gd name="T85" fmla="*/ 333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8" h="407">
                  <a:moveTo>
                    <a:pt x="0" y="333"/>
                  </a:moveTo>
                  <a:lnTo>
                    <a:pt x="78" y="0"/>
                  </a:lnTo>
                  <a:lnTo>
                    <a:pt x="571" y="0"/>
                  </a:lnTo>
                  <a:lnTo>
                    <a:pt x="567" y="5"/>
                  </a:lnTo>
                  <a:lnTo>
                    <a:pt x="565" y="12"/>
                  </a:lnTo>
                  <a:lnTo>
                    <a:pt x="565" y="21"/>
                  </a:lnTo>
                  <a:lnTo>
                    <a:pt x="567" y="28"/>
                  </a:lnTo>
                  <a:lnTo>
                    <a:pt x="572" y="35"/>
                  </a:lnTo>
                  <a:lnTo>
                    <a:pt x="576" y="42"/>
                  </a:lnTo>
                  <a:lnTo>
                    <a:pt x="581" y="49"/>
                  </a:lnTo>
                  <a:lnTo>
                    <a:pt x="586" y="54"/>
                  </a:lnTo>
                  <a:lnTo>
                    <a:pt x="590" y="61"/>
                  </a:lnTo>
                  <a:lnTo>
                    <a:pt x="594" y="68"/>
                  </a:lnTo>
                  <a:lnTo>
                    <a:pt x="596" y="76"/>
                  </a:lnTo>
                  <a:lnTo>
                    <a:pt x="597" y="82"/>
                  </a:lnTo>
                  <a:lnTo>
                    <a:pt x="597" y="89"/>
                  </a:lnTo>
                  <a:lnTo>
                    <a:pt x="597" y="96"/>
                  </a:lnTo>
                  <a:lnTo>
                    <a:pt x="595" y="101"/>
                  </a:lnTo>
                  <a:lnTo>
                    <a:pt x="593" y="107"/>
                  </a:lnTo>
                  <a:lnTo>
                    <a:pt x="590" y="113"/>
                  </a:lnTo>
                  <a:lnTo>
                    <a:pt x="586" y="118"/>
                  </a:lnTo>
                  <a:lnTo>
                    <a:pt x="581" y="122"/>
                  </a:lnTo>
                  <a:lnTo>
                    <a:pt x="574" y="125"/>
                  </a:lnTo>
                  <a:lnTo>
                    <a:pt x="564" y="127"/>
                  </a:lnTo>
                  <a:lnTo>
                    <a:pt x="555" y="127"/>
                  </a:lnTo>
                  <a:lnTo>
                    <a:pt x="547" y="124"/>
                  </a:lnTo>
                  <a:lnTo>
                    <a:pt x="536" y="120"/>
                  </a:lnTo>
                  <a:lnTo>
                    <a:pt x="526" y="116"/>
                  </a:lnTo>
                  <a:lnTo>
                    <a:pt x="519" y="111"/>
                  </a:lnTo>
                  <a:lnTo>
                    <a:pt x="511" y="106"/>
                  </a:lnTo>
                  <a:lnTo>
                    <a:pt x="504" y="103"/>
                  </a:lnTo>
                  <a:lnTo>
                    <a:pt x="498" y="99"/>
                  </a:lnTo>
                  <a:lnTo>
                    <a:pt x="491" y="96"/>
                  </a:lnTo>
                  <a:lnTo>
                    <a:pt x="482" y="94"/>
                  </a:lnTo>
                  <a:lnTo>
                    <a:pt x="474" y="93"/>
                  </a:lnTo>
                  <a:lnTo>
                    <a:pt x="465" y="94"/>
                  </a:lnTo>
                  <a:lnTo>
                    <a:pt x="457" y="97"/>
                  </a:lnTo>
                  <a:lnTo>
                    <a:pt x="451" y="101"/>
                  </a:lnTo>
                  <a:lnTo>
                    <a:pt x="444" y="105"/>
                  </a:lnTo>
                  <a:lnTo>
                    <a:pt x="436" y="112"/>
                  </a:lnTo>
                  <a:lnTo>
                    <a:pt x="431" y="119"/>
                  </a:lnTo>
                  <a:lnTo>
                    <a:pt x="425" y="129"/>
                  </a:lnTo>
                  <a:lnTo>
                    <a:pt x="423" y="137"/>
                  </a:lnTo>
                  <a:lnTo>
                    <a:pt x="421" y="145"/>
                  </a:lnTo>
                  <a:lnTo>
                    <a:pt x="421" y="155"/>
                  </a:lnTo>
                  <a:lnTo>
                    <a:pt x="422" y="163"/>
                  </a:lnTo>
                  <a:lnTo>
                    <a:pt x="425" y="173"/>
                  </a:lnTo>
                  <a:lnTo>
                    <a:pt x="428" y="180"/>
                  </a:lnTo>
                  <a:lnTo>
                    <a:pt x="433" y="189"/>
                  </a:lnTo>
                  <a:lnTo>
                    <a:pt x="438" y="195"/>
                  </a:lnTo>
                  <a:lnTo>
                    <a:pt x="446" y="201"/>
                  </a:lnTo>
                  <a:lnTo>
                    <a:pt x="454" y="206"/>
                  </a:lnTo>
                  <a:lnTo>
                    <a:pt x="465" y="212"/>
                  </a:lnTo>
                  <a:lnTo>
                    <a:pt x="477" y="216"/>
                  </a:lnTo>
                  <a:lnTo>
                    <a:pt x="489" y="217"/>
                  </a:lnTo>
                  <a:lnTo>
                    <a:pt x="504" y="219"/>
                  </a:lnTo>
                  <a:lnTo>
                    <a:pt x="521" y="218"/>
                  </a:lnTo>
                  <a:lnTo>
                    <a:pt x="533" y="217"/>
                  </a:lnTo>
                  <a:lnTo>
                    <a:pt x="545" y="217"/>
                  </a:lnTo>
                  <a:lnTo>
                    <a:pt x="556" y="219"/>
                  </a:lnTo>
                  <a:lnTo>
                    <a:pt x="565" y="223"/>
                  </a:lnTo>
                  <a:lnTo>
                    <a:pt x="572" y="230"/>
                  </a:lnTo>
                  <a:lnTo>
                    <a:pt x="576" y="238"/>
                  </a:lnTo>
                  <a:lnTo>
                    <a:pt x="576" y="246"/>
                  </a:lnTo>
                  <a:lnTo>
                    <a:pt x="576" y="254"/>
                  </a:lnTo>
                  <a:lnTo>
                    <a:pt x="573" y="262"/>
                  </a:lnTo>
                  <a:lnTo>
                    <a:pt x="568" y="273"/>
                  </a:lnTo>
                  <a:lnTo>
                    <a:pt x="564" y="280"/>
                  </a:lnTo>
                  <a:lnTo>
                    <a:pt x="558" y="290"/>
                  </a:lnTo>
                  <a:lnTo>
                    <a:pt x="552" y="300"/>
                  </a:lnTo>
                  <a:lnTo>
                    <a:pt x="546" y="310"/>
                  </a:lnTo>
                  <a:lnTo>
                    <a:pt x="502" y="310"/>
                  </a:lnTo>
                  <a:lnTo>
                    <a:pt x="486" y="309"/>
                  </a:lnTo>
                  <a:lnTo>
                    <a:pt x="470" y="307"/>
                  </a:lnTo>
                  <a:lnTo>
                    <a:pt x="450" y="306"/>
                  </a:lnTo>
                  <a:lnTo>
                    <a:pt x="430" y="304"/>
                  </a:lnTo>
                  <a:lnTo>
                    <a:pt x="407" y="302"/>
                  </a:lnTo>
                  <a:lnTo>
                    <a:pt x="388" y="301"/>
                  </a:lnTo>
                  <a:lnTo>
                    <a:pt x="375" y="301"/>
                  </a:lnTo>
                  <a:lnTo>
                    <a:pt x="361" y="303"/>
                  </a:lnTo>
                  <a:lnTo>
                    <a:pt x="354" y="306"/>
                  </a:lnTo>
                  <a:lnTo>
                    <a:pt x="348" y="310"/>
                  </a:lnTo>
                  <a:lnTo>
                    <a:pt x="342" y="315"/>
                  </a:lnTo>
                  <a:lnTo>
                    <a:pt x="340" y="321"/>
                  </a:lnTo>
                  <a:lnTo>
                    <a:pt x="341" y="327"/>
                  </a:lnTo>
                  <a:lnTo>
                    <a:pt x="344" y="333"/>
                  </a:lnTo>
                  <a:lnTo>
                    <a:pt x="350" y="341"/>
                  </a:lnTo>
                  <a:lnTo>
                    <a:pt x="354" y="347"/>
                  </a:lnTo>
                  <a:lnTo>
                    <a:pt x="356" y="356"/>
                  </a:lnTo>
                  <a:lnTo>
                    <a:pt x="356" y="363"/>
                  </a:lnTo>
                  <a:lnTo>
                    <a:pt x="354" y="371"/>
                  </a:lnTo>
                  <a:lnTo>
                    <a:pt x="349" y="377"/>
                  </a:lnTo>
                  <a:lnTo>
                    <a:pt x="343" y="384"/>
                  </a:lnTo>
                  <a:lnTo>
                    <a:pt x="335" y="389"/>
                  </a:lnTo>
                  <a:lnTo>
                    <a:pt x="326" y="395"/>
                  </a:lnTo>
                  <a:lnTo>
                    <a:pt x="316" y="399"/>
                  </a:lnTo>
                  <a:lnTo>
                    <a:pt x="305" y="401"/>
                  </a:lnTo>
                  <a:lnTo>
                    <a:pt x="295" y="403"/>
                  </a:lnTo>
                  <a:lnTo>
                    <a:pt x="285" y="404"/>
                  </a:lnTo>
                  <a:lnTo>
                    <a:pt x="274" y="406"/>
                  </a:lnTo>
                  <a:lnTo>
                    <a:pt x="265" y="406"/>
                  </a:lnTo>
                  <a:lnTo>
                    <a:pt x="256" y="404"/>
                  </a:lnTo>
                  <a:lnTo>
                    <a:pt x="247" y="403"/>
                  </a:lnTo>
                  <a:lnTo>
                    <a:pt x="239" y="401"/>
                  </a:lnTo>
                  <a:lnTo>
                    <a:pt x="233" y="399"/>
                  </a:lnTo>
                  <a:lnTo>
                    <a:pt x="225" y="396"/>
                  </a:lnTo>
                  <a:lnTo>
                    <a:pt x="220" y="391"/>
                  </a:lnTo>
                  <a:lnTo>
                    <a:pt x="215" y="385"/>
                  </a:lnTo>
                  <a:lnTo>
                    <a:pt x="209" y="379"/>
                  </a:lnTo>
                  <a:lnTo>
                    <a:pt x="204" y="373"/>
                  </a:lnTo>
                  <a:lnTo>
                    <a:pt x="198" y="367"/>
                  </a:lnTo>
                  <a:lnTo>
                    <a:pt x="193" y="359"/>
                  </a:lnTo>
                  <a:lnTo>
                    <a:pt x="187" y="353"/>
                  </a:lnTo>
                  <a:lnTo>
                    <a:pt x="181" y="345"/>
                  </a:lnTo>
                  <a:lnTo>
                    <a:pt x="172" y="339"/>
                  </a:lnTo>
                  <a:lnTo>
                    <a:pt x="165" y="333"/>
                  </a:lnTo>
                  <a:lnTo>
                    <a:pt x="156" y="329"/>
                  </a:lnTo>
                  <a:lnTo>
                    <a:pt x="146" y="326"/>
                  </a:lnTo>
                  <a:lnTo>
                    <a:pt x="137" y="323"/>
                  </a:lnTo>
                  <a:lnTo>
                    <a:pt x="124" y="321"/>
                  </a:lnTo>
                  <a:lnTo>
                    <a:pt x="110" y="321"/>
                  </a:lnTo>
                  <a:lnTo>
                    <a:pt x="97" y="320"/>
                  </a:lnTo>
                  <a:lnTo>
                    <a:pt x="86" y="320"/>
                  </a:lnTo>
                  <a:lnTo>
                    <a:pt x="72" y="321"/>
                  </a:lnTo>
                  <a:lnTo>
                    <a:pt x="61" y="323"/>
                  </a:lnTo>
                  <a:lnTo>
                    <a:pt x="47" y="325"/>
                  </a:lnTo>
                  <a:lnTo>
                    <a:pt x="33" y="327"/>
                  </a:lnTo>
                  <a:lnTo>
                    <a:pt x="19" y="329"/>
                  </a:lnTo>
                  <a:lnTo>
                    <a:pt x="0" y="333"/>
                  </a:lnTo>
                </a:path>
              </a:pathLst>
            </a:custGeom>
            <a:solidFill>
              <a:srgbClr val="114287"/>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53" name="Freeform 39"/>
            <p:cNvSpPr>
              <a:spLocks/>
            </p:cNvSpPr>
            <p:nvPr/>
          </p:nvSpPr>
          <p:spPr bwMode="auto">
            <a:xfrm>
              <a:off x="1750664" y="1958288"/>
              <a:ext cx="1158875" cy="527447"/>
            </a:xfrm>
            <a:custGeom>
              <a:avLst/>
              <a:gdLst>
                <a:gd name="T0" fmla="*/ 10 w 730"/>
                <a:gd name="T1" fmla="*/ 360 h 443"/>
                <a:gd name="T2" fmla="*/ 61 w 730"/>
                <a:gd name="T3" fmla="*/ 352 h 443"/>
                <a:gd name="T4" fmla="*/ 126 w 730"/>
                <a:gd name="T5" fmla="*/ 338 h 443"/>
                <a:gd name="T6" fmla="*/ 184 w 730"/>
                <a:gd name="T7" fmla="*/ 321 h 443"/>
                <a:gd name="T8" fmla="*/ 219 w 730"/>
                <a:gd name="T9" fmla="*/ 318 h 443"/>
                <a:gd name="T10" fmla="*/ 256 w 730"/>
                <a:gd name="T11" fmla="*/ 325 h 443"/>
                <a:gd name="T12" fmla="*/ 275 w 730"/>
                <a:gd name="T13" fmla="*/ 340 h 443"/>
                <a:gd name="T14" fmla="*/ 272 w 730"/>
                <a:gd name="T15" fmla="*/ 359 h 443"/>
                <a:gd name="T16" fmla="*/ 254 w 730"/>
                <a:gd name="T17" fmla="*/ 388 h 443"/>
                <a:gd name="T18" fmla="*/ 252 w 730"/>
                <a:gd name="T19" fmla="*/ 408 h 443"/>
                <a:gd name="T20" fmla="*/ 270 w 730"/>
                <a:gd name="T21" fmla="*/ 430 h 443"/>
                <a:gd name="T22" fmla="*/ 302 w 730"/>
                <a:gd name="T23" fmla="*/ 440 h 443"/>
                <a:gd name="T24" fmla="*/ 331 w 730"/>
                <a:gd name="T25" fmla="*/ 438 h 443"/>
                <a:gd name="T26" fmla="*/ 363 w 730"/>
                <a:gd name="T27" fmla="*/ 425 h 443"/>
                <a:gd name="T28" fmla="*/ 387 w 730"/>
                <a:gd name="T29" fmla="*/ 407 h 443"/>
                <a:gd name="T30" fmla="*/ 397 w 730"/>
                <a:gd name="T31" fmla="*/ 379 h 443"/>
                <a:gd name="T32" fmla="*/ 409 w 730"/>
                <a:gd name="T33" fmla="*/ 362 h 443"/>
                <a:gd name="T34" fmla="*/ 449 w 730"/>
                <a:gd name="T35" fmla="*/ 349 h 443"/>
                <a:gd name="T36" fmla="*/ 498 w 730"/>
                <a:gd name="T37" fmla="*/ 339 h 443"/>
                <a:gd name="T38" fmla="*/ 593 w 730"/>
                <a:gd name="T39" fmla="*/ 332 h 443"/>
                <a:gd name="T40" fmla="*/ 663 w 730"/>
                <a:gd name="T41" fmla="*/ 329 h 443"/>
                <a:gd name="T42" fmla="*/ 681 w 730"/>
                <a:gd name="T43" fmla="*/ 311 h 443"/>
                <a:gd name="T44" fmla="*/ 702 w 730"/>
                <a:gd name="T45" fmla="*/ 290 h 443"/>
                <a:gd name="T46" fmla="*/ 721 w 730"/>
                <a:gd name="T47" fmla="*/ 269 h 443"/>
                <a:gd name="T48" fmla="*/ 729 w 730"/>
                <a:gd name="T49" fmla="*/ 245 h 443"/>
                <a:gd name="T50" fmla="*/ 722 w 730"/>
                <a:gd name="T51" fmla="*/ 218 h 443"/>
                <a:gd name="T52" fmla="*/ 703 w 730"/>
                <a:gd name="T53" fmla="*/ 208 h 443"/>
                <a:gd name="T54" fmla="*/ 678 w 730"/>
                <a:gd name="T55" fmla="*/ 213 h 443"/>
                <a:gd name="T56" fmla="*/ 656 w 730"/>
                <a:gd name="T57" fmla="*/ 238 h 443"/>
                <a:gd name="T58" fmla="*/ 628 w 730"/>
                <a:gd name="T59" fmla="*/ 257 h 443"/>
                <a:gd name="T60" fmla="*/ 599 w 730"/>
                <a:gd name="T61" fmla="*/ 258 h 443"/>
                <a:gd name="T62" fmla="*/ 577 w 730"/>
                <a:gd name="T63" fmla="*/ 248 h 443"/>
                <a:gd name="T64" fmla="*/ 565 w 730"/>
                <a:gd name="T65" fmla="*/ 230 h 443"/>
                <a:gd name="T66" fmla="*/ 563 w 730"/>
                <a:gd name="T67" fmla="*/ 204 h 443"/>
                <a:gd name="T68" fmla="*/ 581 w 730"/>
                <a:gd name="T69" fmla="*/ 183 h 443"/>
                <a:gd name="T70" fmla="*/ 613 w 730"/>
                <a:gd name="T71" fmla="*/ 168 h 443"/>
                <a:gd name="T72" fmla="*/ 640 w 730"/>
                <a:gd name="T73" fmla="*/ 150 h 443"/>
                <a:gd name="T74" fmla="*/ 653 w 730"/>
                <a:gd name="T75" fmla="*/ 120 h 443"/>
                <a:gd name="T76" fmla="*/ 647 w 730"/>
                <a:gd name="T77" fmla="*/ 90 h 443"/>
                <a:gd name="T78" fmla="*/ 631 w 730"/>
                <a:gd name="T79" fmla="*/ 59 h 443"/>
                <a:gd name="T80" fmla="*/ 625 w 730"/>
                <a:gd name="T81" fmla="*/ 30 h 443"/>
                <a:gd name="T82" fmla="*/ 606 w 730"/>
                <a:gd name="T83" fmla="*/ 8 h 443"/>
                <a:gd name="T84" fmla="*/ 534 w 730"/>
                <a:gd name="T85" fmla="*/ 6 h 443"/>
                <a:gd name="T86" fmla="*/ 473 w 730"/>
                <a:gd name="T87" fmla="*/ 0 h 443"/>
                <a:gd name="T88" fmla="*/ 438 w 730"/>
                <a:gd name="T89" fmla="*/ 6 h 443"/>
                <a:gd name="T90" fmla="*/ 425 w 730"/>
                <a:gd name="T91" fmla="*/ 21 h 443"/>
                <a:gd name="T92" fmla="*/ 434 w 730"/>
                <a:gd name="T93" fmla="*/ 40 h 443"/>
                <a:gd name="T94" fmla="*/ 441 w 730"/>
                <a:gd name="T95" fmla="*/ 62 h 443"/>
                <a:gd name="T96" fmla="*/ 428 w 730"/>
                <a:gd name="T97" fmla="*/ 83 h 443"/>
                <a:gd name="T98" fmla="*/ 401 w 730"/>
                <a:gd name="T99" fmla="*/ 98 h 443"/>
                <a:gd name="T100" fmla="*/ 370 w 730"/>
                <a:gd name="T101" fmla="*/ 104 h 443"/>
                <a:gd name="T102" fmla="*/ 341 w 730"/>
                <a:gd name="T103" fmla="*/ 104 h 443"/>
                <a:gd name="T104" fmla="*/ 318 w 730"/>
                <a:gd name="T105" fmla="*/ 99 h 443"/>
                <a:gd name="T106" fmla="*/ 300 w 730"/>
                <a:gd name="T107" fmla="*/ 85 h 443"/>
                <a:gd name="T108" fmla="*/ 283 w 730"/>
                <a:gd name="T109" fmla="*/ 66 h 443"/>
                <a:gd name="T110" fmla="*/ 266 w 730"/>
                <a:gd name="T111" fmla="*/ 45 h 443"/>
                <a:gd name="T112" fmla="*/ 241 w 730"/>
                <a:gd name="T113" fmla="*/ 28 h 443"/>
                <a:gd name="T114" fmla="*/ 209 w 730"/>
                <a:gd name="T115" fmla="*/ 21 h 443"/>
                <a:gd name="T116" fmla="*/ 171 w 730"/>
                <a:gd name="T117" fmla="*/ 20 h 443"/>
                <a:gd name="T118" fmla="*/ 132 w 730"/>
                <a:gd name="T119" fmla="*/ 24 h 443"/>
                <a:gd name="T120" fmla="*/ 85 w 730"/>
                <a:gd name="T121" fmla="*/ 33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0" h="443">
                  <a:moveTo>
                    <a:pt x="85" y="33"/>
                  </a:moveTo>
                  <a:lnTo>
                    <a:pt x="0" y="361"/>
                  </a:lnTo>
                  <a:lnTo>
                    <a:pt x="10" y="360"/>
                  </a:lnTo>
                  <a:lnTo>
                    <a:pt x="23" y="359"/>
                  </a:lnTo>
                  <a:lnTo>
                    <a:pt x="45" y="355"/>
                  </a:lnTo>
                  <a:lnTo>
                    <a:pt x="61" y="352"/>
                  </a:lnTo>
                  <a:lnTo>
                    <a:pt x="82" y="348"/>
                  </a:lnTo>
                  <a:lnTo>
                    <a:pt x="105" y="343"/>
                  </a:lnTo>
                  <a:lnTo>
                    <a:pt x="126" y="338"/>
                  </a:lnTo>
                  <a:lnTo>
                    <a:pt x="146" y="331"/>
                  </a:lnTo>
                  <a:lnTo>
                    <a:pt x="169" y="324"/>
                  </a:lnTo>
                  <a:lnTo>
                    <a:pt x="184" y="321"/>
                  </a:lnTo>
                  <a:lnTo>
                    <a:pt x="197" y="319"/>
                  </a:lnTo>
                  <a:lnTo>
                    <a:pt x="208" y="318"/>
                  </a:lnTo>
                  <a:lnTo>
                    <a:pt x="219" y="318"/>
                  </a:lnTo>
                  <a:lnTo>
                    <a:pt x="234" y="320"/>
                  </a:lnTo>
                  <a:lnTo>
                    <a:pt x="245" y="322"/>
                  </a:lnTo>
                  <a:lnTo>
                    <a:pt x="256" y="325"/>
                  </a:lnTo>
                  <a:lnTo>
                    <a:pt x="265" y="329"/>
                  </a:lnTo>
                  <a:lnTo>
                    <a:pt x="270" y="333"/>
                  </a:lnTo>
                  <a:lnTo>
                    <a:pt x="275" y="340"/>
                  </a:lnTo>
                  <a:lnTo>
                    <a:pt x="276" y="345"/>
                  </a:lnTo>
                  <a:lnTo>
                    <a:pt x="275" y="352"/>
                  </a:lnTo>
                  <a:lnTo>
                    <a:pt x="272" y="359"/>
                  </a:lnTo>
                  <a:lnTo>
                    <a:pt x="266" y="368"/>
                  </a:lnTo>
                  <a:lnTo>
                    <a:pt x="258" y="379"/>
                  </a:lnTo>
                  <a:lnTo>
                    <a:pt x="254" y="388"/>
                  </a:lnTo>
                  <a:lnTo>
                    <a:pt x="252" y="395"/>
                  </a:lnTo>
                  <a:lnTo>
                    <a:pt x="251" y="403"/>
                  </a:lnTo>
                  <a:lnTo>
                    <a:pt x="252" y="408"/>
                  </a:lnTo>
                  <a:lnTo>
                    <a:pt x="255" y="416"/>
                  </a:lnTo>
                  <a:lnTo>
                    <a:pt x="261" y="424"/>
                  </a:lnTo>
                  <a:lnTo>
                    <a:pt x="270" y="430"/>
                  </a:lnTo>
                  <a:lnTo>
                    <a:pt x="279" y="435"/>
                  </a:lnTo>
                  <a:lnTo>
                    <a:pt x="290" y="438"/>
                  </a:lnTo>
                  <a:lnTo>
                    <a:pt x="302" y="440"/>
                  </a:lnTo>
                  <a:lnTo>
                    <a:pt x="310" y="442"/>
                  </a:lnTo>
                  <a:lnTo>
                    <a:pt x="321" y="440"/>
                  </a:lnTo>
                  <a:lnTo>
                    <a:pt x="331" y="438"/>
                  </a:lnTo>
                  <a:lnTo>
                    <a:pt x="342" y="435"/>
                  </a:lnTo>
                  <a:lnTo>
                    <a:pt x="352" y="431"/>
                  </a:lnTo>
                  <a:lnTo>
                    <a:pt x="363" y="425"/>
                  </a:lnTo>
                  <a:lnTo>
                    <a:pt x="373" y="420"/>
                  </a:lnTo>
                  <a:lnTo>
                    <a:pt x="380" y="414"/>
                  </a:lnTo>
                  <a:lnTo>
                    <a:pt x="387" y="407"/>
                  </a:lnTo>
                  <a:lnTo>
                    <a:pt x="392" y="398"/>
                  </a:lnTo>
                  <a:lnTo>
                    <a:pt x="395" y="390"/>
                  </a:lnTo>
                  <a:lnTo>
                    <a:pt x="397" y="379"/>
                  </a:lnTo>
                  <a:lnTo>
                    <a:pt x="400" y="370"/>
                  </a:lnTo>
                  <a:lnTo>
                    <a:pt x="403" y="366"/>
                  </a:lnTo>
                  <a:lnTo>
                    <a:pt x="409" y="362"/>
                  </a:lnTo>
                  <a:lnTo>
                    <a:pt x="420" y="357"/>
                  </a:lnTo>
                  <a:lnTo>
                    <a:pt x="434" y="353"/>
                  </a:lnTo>
                  <a:lnTo>
                    <a:pt x="449" y="349"/>
                  </a:lnTo>
                  <a:lnTo>
                    <a:pt x="462" y="345"/>
                  </a:lnTo>
                  <a:lnTo>
                    <a:pt x="477" y="342"/>
                  </a:lnTo>
                  <a:lnTo>
                    <a:pt x="498" y="339"/>
                  </a:lnTo>
                  <a:lnTo>
                    <a:pt x="526" y="335"/>
                  </a:lnTo>
                  <a:lnTo>
                    <a:pt x="558" y="332"/>
                  </a:lnTo>
                  <a:lnTo>
                    <a:pt x="593" y="332"/>
                  </a:lnTo>
                  <a:lnTo>
                    <a:pt x="627" y="332"/>
                  </a:lnTo>
                  <a:lnTo>
                    <a:pt x="658" y="335"/>
                  </a:lnTo>
                  <a:lnTo>
                    <a:pt x="663" y="329"/>
                  </a:lnTo>
                  <a:lnTo>
                    <a:pt x="668" y="323"/>
                  </a:lnTo>
                  <a:lnTo>
                    <a:pt x="673" y="317"/>
                  </a:lnTo>
                  <a:lnTo>
                    <a:pt x="681" y="311"/>
                  </a:lnTo>
                  <a:lnTo>
                    <a:pt x="686" y="305"/>
                  </a:lnTo>
                  <a:lnTo>
                    <a:pt x="695" y="297"/>
                  </a:lnTo>
                  <a:lnTo>
                    <a:pt x="702" y="290"/>
                  </a:lnTo>
                  <a:lnTo>
                    <a:pt x="708" y="284"/>
                  </a:lnTo>
                  <a:lnTo>
                    <a:pt x="715" y="277"/>
                  </a:lnTo>
                  <a:lnTo>
                    <a:pt x="721" y="269"/>
                  </a:lnTo>
                  <a:lnTo>
                    <a:pt x="723" y="262"/>
                  </a:lnTo>
                  <a:lnTo>
                    <a:pt x="726" y="253"/>
                  </a:lnTo>
                  <a:lnTo>
                    <a:pt x="729" y="245"/>
                  </a:lnTo>
                  <a:lnTo>
                    <a:pt x="729" y="235"/>
                  </a:lnTo>
                  <a:lnTo>
                    <a:pt x="726" y="227"/>
                  </a:lnTo>
                  <a:lnTo>
                    <a:pt x="722" y="218"/>
                  </a:lnTo>
                  <a:lnTo>
                    <a:pt x="718" y="214"/>
                  </a:lnTo>
                  <a:lnTo>
                    <a:pt x="710" y="210"/>
                  </a:lnTo>
                  <a:lnTo>
                    <a:pt x="703" y="208"/>
                  </a:lnTo>
                  <a:lnTo>
                    <a:pt x="695" y="208"/>
                  </a:lnTo>
                  <a:lnTo>
                    <a:pt x="687" y="208"/>
                  </a:lnTo>
                  <a:lnTo>
                    <a:pt x="678" y="213"/>
                  </a:lnTo>
                  <a:lnTo>
                    <a:pt x="671" y="220"/>
                  </a:lnTo>
                  <a:lnTo>
                    <a:pt x="663" y="228"/>
                  </a:lnTo>
                  <a:lnTo>
                    <a:pt x="656" y="238"/>
                  </a:lnTo>
                  <a:lnTo>
                    <a:pt x="647" y="246"/>
                  </a:lnTo>
                  <a:lnTo>
                    <a:pt x="638" y="253"/>
                  </a:lnTo>
                  <a:lnTo>
                    <a:pt x="628" y="257"/>
                  </a:lnTo>
                  <a:lnTo>
                    <a:pt x="615" y="260"/>
                  </a:lnTo>
                  <a:lnTo>
                    <a:pt x="608" y="260"/>
                  </a:lnTo>
                  <a:lnTo>
                    <a:pt x="599" y="258"/>
                  </a:lnTo>
                  <a:lnTo>
                    <a:pt x="592" y="256"/>
                  </a:lnTo>
                  <a:lnTo>
                    <a:pt x="584" y="255"/>
                  </a:lnTo>
                  <a:lnTo>
                    <a:pt x="577" y="248"/>
                  </a:lnTo>
                  <a:lnTo>
                    <a:pt x="572" y="243"/>
                  </a:lnTo>
                  <a:lnTo>
                    <a:pt x="568" y="237"/>
                  </a:lnTo>
                  <a:lnTo>
                    <a:pt x="565" y="230"/>
                  </a:lnTo>
                  <a:lnTo>
                    <a:pt x="562" y="220"/>
                  </a:lnTo>
                  <a:lnTo>
                    <a:pt x="561" y="212"/>
                  </a:lnTo>
                  <a:lnTo>
                    <a:pt x="563" y="204"/>
                  </a:lnTo>
                  <a:lnTo>
                    <a:pt x="569" y="197"/>
                  </a:lnTo>
                  <a:lnTo>
                    <a:pt x="573" y="190"/>
                  </a:lnTo>
                  <a:lnTo>
                    <a:pt x="581" y="183"/>
                  </a:lnTo>
                  <a:lnTo>
                    <a:pt x="592" y="178"/>
                  </a:lnTo>
                  <a:lnTo>
                    <a:pt x="600" y="173"/>
                  </a:lnTo>
                  <a:lnTo>
                    <a:pt x="613" y="168"/>
                  </a:lnTo>
                  <a:lnTo>
                    <a:pt x="626" y="161"/>
                  </a:lnTo>
                  <a:lnTo>
                    <a:pt x="633" y="156"/>
                  </a:lnTo>
                  <a:lnTo>
                    <a:pt x="640" y="150"/>
                  </a:lnTo>
                  <a:lnTo>
                    <a:pt x="649" y="141"/>
                  </a:lnTo>
                  <a:lnTo>
                    <a:pt x="652" y="131"/>
                  </a:lnTo>
                  <a:lnTo>
                    <a:pt x="653" y="120"/>
                  </a:lnTo>
                  <a:lnTo>
                    <a:pt x="654" y="112"/>
                  </a:lnTo>
                  <a:lnTo>
                    <a:pt x="651" y="100"/>
                  </a:lnTo>
                  <a:lnTo>
                    <a:pt x="647" y="90"/>
                  </a:lnTo>
                  <a:lnTo>
                    <a:pt x="643" y="81"/>
                  </a:lnTo>
                  <a:lnTo>
                    <a:pt x="637" y="71"/>
                  </a:lnTo>
                  <a:lnTo>
                    <a:pt x="631" y="59"/>
                  </a:lnTo>
                  <a:lnTo>
                    <a:pt x="627" y="48"/>
                  </a:lnTo>
                  <a:lnTo>
                    <a:pt x="625" y="39"/>
                  </a:lnTo>
                  <a:lnTo>
                    <a:pt x="625" y="30"/>
                  </a:lnTo>
                  <a:lnTo>
                    <a:pt x="626" y="21"/>
                  </a:lnTo>
                  <a:lnTo>
                    <a:pt x="626" y="10"/>
                  </a:lnTo>
                  <a:lnTo>
                    <a:pt x="606" y="8"/>
                  </a:lnTo>
                  <a:lnTo>
                    <a:pt x="579" y="8"/>
                  </a:lnTo>
                  <a:lnTo>
                    <a:pt x="554" y="7"/>
                  </a:lnTo>
                  <a:lnTo>
                    <a:pt x="534" y="6"/>
                  </a:lnTo>
                  <a:lnTo>
                    <a:pt x="514" y="4"/>
                  </a:lnTo>
                  <a:lnTo>
                    <a:pt x="492" y="2"/>
                  </a:lnTo>
                  <a:lnTo>
                    <a:pt x="473" y="0"/>
                  </a:lnTo>
                  <a:lnTo>
                    <a:pt x="459" y="1"/>
                  </a:lnTo>
                  <a:lnTo>
                    <a:pt x="446" y="3"/>
                  </a:lnTo>
                  <a:lnTo>
                    <a:pt x="438" y="6"/>
                  </a:lnTo>
                  <a:lnTo>
                    <a:pt x="432" y="9"/>
                  </a:lnTo>
                  <a:lnTo>
                    <a:pt x="427" y="14"/>
                  </a:lnTo>
                  <a:lnTo>
                    <a:pt x="425" y="21"/>
                  </a:lnTo>
                  <a:lnTo>
                    <a:pt x="426" y="26"/>
                  </a:lnTo>
                  <a:lnTo>
                    <a:pt x="429" y="33"/>
                  </a:lnTo>
                  <a:lnTo>
                    <a:pt x="434" y="40"/>
                  </a:lnTo>
                  <a:lnTo>
                    <a:pt x="438" y="47"/>
                  </a:lnTo>
                  <a:lnTo>
                    <a:pt x="441" y="55"/>
                  </a:lnTo>
                  <a:lnTo>
                    <a:pt x="441" y="62"/>
                  </a:lnTo>
                  <a:lnTo>
                    <a:pt x="438" y="70"/>
                  </a:lnTo>
                  <a:lnTo>
                    <a:pt x="433" y="76"/>
                  </a:lnTo>
                  <a:lnTo>
                    <a:pt x="428" y="83"/>
                  </a:lnTo>
                  <a:lnTo>
                    <a:pt x="420" y="89"/>
                  </a:lnTo>
                  <a:lnTo>
                    <a:pt x="410" y="94"/>
                  </a:lnTo>
                  <a:lnTo>
                    <a:pt x="401" y="98"/>
                  </a:lnTo>
                  <a:lnTo>
                    <a:pt x="389" y="101"/>
                  </a:lnTo>
                  <a:lnTo>
                    <a:pt x="380" y="103"/>
                  </a:lnTo>
                  <a:lnTo>
                    <a:pt x="370" y="104"/>
                  </a:lnTo>
                  <a:lnTo>
                    <a:pt x="359" y="105"/>
                  </a:lnTo>
                  <a:lnTo>
                    <a:pt x="350" y="105"/>
                  </a:lnTo>
                  <a:lnTo>
                    <a:pt x="341" y="104"/>
                  </a:lnTo>
                  <a:lnTo>
                    <a:pt x="332" y="103"/>
                  </a:lnTo>
                  <a:lnTo>
                    <a:pt x="324" y="101"/>
                  </a:lnTo>
                  <a:lnTo>
                    <a:pt x="318" y="99"/>
                  </a:lnTo>
                  <a:lnTo>
                    <a:pt x="310" y="95"/>
                  </a:lnTo>
                  <a:lnTo>
                    <a:pt x="305" y="90"/>
                  </a:lnTo>
                  <a:lnTo>
                    <a:pt x="300" y="85"/>
                  </a:lnTo>
                  <a:lnTo>
                    <a:pt x="294" y="78"/>
                  </a:lnTo>
                  <a:lnTo>
                    <a:pt x="288" y="73"/>
                  </a:lnTo>
                  <a:lnTo>
                    <a:pt x="283" y="66"/>
                  </a:lnTo>
                  <a:lnTo>
                    <a:pt x="278" y="59"/>
                  </a:lnTo>
                  <a:lnTo>
                    <a:pt x="272" y="52"/>
                  </a:lnTo>
                  <a:lnTo>
                    <a:pt x="266" y="45"/>
                  </a:lnTo>
                  <a:lnTo>
                    <a:pt x="257" y="38"/>
                  </a:lnTo>
                  <a:lnTo>
                    <a:pt x="250" y="33"/>
                  </a:lnTo>
                  <a:lnTo>
                    <a:pt x="241" y="28"/>
                  </a:lnTo>
                  <a:lnTo>
                    <a:pt x="231" y="25"/>
                  </a:lnTo>
                  <a:lnTo>
                    <a:pt x="222" y="22"/>
                  </a:lnTo>
                  <a:lnTo>
                    <a:pt x="209" y="21"/>
                  </a:lnTo>
                  <a:lnTo>
                    <a:pt x="195" y="21"/>
                  </a:lnTo>
                  <a:lnTo>
                    <a:pt x="182" y="20"/>
                  </a:lnTo>
                  <a:lnTo>
                    <a:pt x="171" y="20"/>
                  </a:lnTo>
                  <a:lnTo>
                    <a:pt x="157" y="21"/>
                  </a:lnTo>
                  <a:lnTo>
                    <a:pt x="146" y="22"/>
                  </a:lnTo>
                  <a:lnTo>
                    <a:pt x="132" y="24"/>
                  </a:lnTo>
                  <a:lnTo>
                    <a:pt x="119" y="26"/>
                  </a:lnTo>
                  <a:lnTo>
                    <a:pt x="104" y="29"/>
                  </a:lnTo>
                  <a:lnTo>
                    <a:pt x="85" y="33"/>
                  </a:lnTo>
                </a:path>
              </a:pathLst>
            </a:custGeom>
            <a:solidFill>
              <a:srgbClr val="114287"/>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54" name="Freeform 40"/>
            <p:cNvSpPr>
              <a:spLocks/>
            </p:cNvSpPr>
            <p:nvPr/>
          </p:nvSpPr>
          <p:spPr bwMode="auto">
            <a:xfrm>
              <a:off x="1637952" y="2336907"/>
              <a:ext cx="1206500" cy="396478"/>
            </a:xfrm>
            <a:custGeom>
              <a:avLst/>
              <a:gdLst>
                <a:gd name="T0" fmla="*/ 68 w 760"/>
                <a:gd name="T1" fmla="*/ 43 h 333"/>
                <a:gd name="T2" fmla="*/ 91 w 760"/>
                <a:gd name="T3" fmla="*/ 41 h 333"/>
                <a:gd name="T4" fmla="*/ 129 w 760"/>
                <a:gd name="T5" fmla="*/ 34 h 333"/>
                <a:gd name="T6" fmla="*/ 173 w 760"/>
                <a:gd name="T7" fmla="*/ 25 h 333"/>
                <a:gd name="T8" fmla="*/ 215 w 760"/>
                <a:gd name="T9" fmla="*/ 13 h 333"/>
                <a:gd name="T10" fmla="*/ 253 w 760"/>
                <a:gd name="T11" fmla="*/ 3 h 333"/>
                <a:gd name="T12" fmla="*/ 277 w 760"/>
                <a:gd name="T13" fmla="*/ 0 h 333"/>
                <a:gd name="T14" fmla="*/ 303 w 760"/>
                <a:gd name="T15" fmla="*/ 2 h 333"/>
                <a:gd name="T16" fmla="*/ 325 w 760"/>
                <a:gd name="T17" fmla="*/ 8 h 333"/>
                <a:gd name="T18" fmla="*/ 339 w 760"/>
                <a:gd name="T19" fmla="*/ 15 h 333"/>
                <a:gd name="T20" fmla="*/ 345 w 760"/>
                <a:gd name="T21" fmla="*/ 27 h 333"/>
                <a:gd name="T22" fmla="*/ 341 w 760"/>
                <a:gd name="T23" fmla="*/ 41 h 333"/>
                <a:gd name="T24" fmla="*/ 327 w 760"/>
                <a:gd name="T25" fmla="*/ 62 h 333"/>
                <a:gd name="T26" fmla="*/ 321 w 760"/>
                <a:gd name="T27" fmla="*/ 78 h 333"/>
                <a:gd name="T28" fmla="*/ 321 w 760"/>
                <a:gd name="T29" fmla="*/ 92 h 333"/>
                <a:gd name="T30" fmla="*/ 330 w 760"/>
                <a:gd name="T31" fmla="*/ 107 h 333"/>
                <a:gd name="T32" fmla="*/ 348 w 760"/>
                <a:gd name="T33" fmla="*/ 119 h 333"/>
                <a:gd name="T34" fmla="*/ 370 w 760"/>
                <a:gd name="T35" fmla="*/ 125 h 333"/>
                <a:gd name="T36" fmla="*/ 391 w 760"/>
                <a:gd name="T37" fmla="*/ 125 h 333"/>
                <a:gd name="T38" fmla="*/ 411 w 760"/>
                <a:gd name="T39" fmla="*/ 119 h 333"/>
                <a:gd name="T40" fmla="*/ 434 w 760"/>
                <a:gd name="T41" fmla="*/ 109 h 333"/>
                <a:gd name="T42" fmla="*/ 450 w 760"/>
                <a:gd name="T43" fmla="*/ 97 h 333"/>
                <a:gd name="T44" fmla="*/ 462 w 760"/>
                <a:gd name="T45" fmla="*/ 82 h 333"/>
                <a:gd name="T46" fmla="*/ 466 w 760"/>
                <a:gd name="T47" fmla="*/ 62 h 333"/>
                <a:gd name="T48" fmla="*/ 472 w 760"/>
                <a:gd name="T49" fmla="*/ 49 h 333"/>
                <a:gd name="T50" fmla="*/ 490 w 760"/>
                <a:gd name="T51" fmla="*/ 39 h 333"/>
                <a:gd name="T52" fmla="*/ 519 w 760"/>
                <a:gd name="T53" fmla="*/ 31 h 333"/>
                <a:gd name="T54" fmla="*/ 547 w 760"/>
                <a:gd name="T55" fmla="*/ 24 h 333"/>
                <a:gd name="T56" fmla="*/ 596 w 760"/>
                <a:gd name="T57" fmla="*/ 17 h 333"/>
                <a:gd name="T58" fmla="*/ 664 w 760"/>
                <a:gd name="T59" fmla="*/ 14 h 333"/>
                <a:gd name="T60" fmla="*/ 730 w 760"/>
                <a:gd name="T61" fmla="*/ 17 h 333"/>
                <a:gd name="T62" fmla="*/ 733 w 760"/>
                <a:gd name="T63" fmla="*/ 36 h 333"/>
                <a:gd name="T64" fmla="*/ 743 w 760"/>
                <a:gd name="T65" fmla="*/ 66 h 333"/>
                <a:gd name="T66" fmla="*/ 755 w 760"/>
                <a:gd name="T67" fmla="*/ 94 h 333"/>
                <a:gd name="T68" fmla="*/ 759 w 760"/>
                <a:gd name="T69" fmla="*/ 114 h 333"/>
                <a:gd name="T70" fmla="*/ 755 w 760"/>
                <a:gd name="T71" fmla="*/ 128 h 333"/>
                <a:gd name="T72" fmla="*/ 748 w 760"/>
                <a:gd name="T73" fmla="*/ 139 h 333"/>
                <a:gd name="T74" fmla="*/ 735 w 760"/>
                <a:gd name="T75" fmla="*/ 145 h 333"/>
                <a:gd name="T76" fmla="*/ 716 w 760"/>
                <a:gd name="T77" fmla="*/ 144 h 333"/>
                <a:gd name="T78" fmla="*/ 699 w 760"/>
                <a:gd name="T79" fmla="*/ 138 h 333"/>
                <a:gd name="T80" fmla="*/ 683 w 760"/>
                <a:gd name="T81" fmla="*/ 131 h 333"/>
                <a:gd name="T82" fmla="*/ 665 w 760"/>
                <a:gd name="T83" fmla="*/ 127 h 333"/>
                <a:gd name="T84" fmla="*/ 651 w 760"/>
                <a:gd name="T85" fmla="*/ 131 h 333"/>
                <a:gd name="T86" fmla="*/ 639 w 760"/>
                <a:gd name="T87" fmla="*/ 143 h 333"/>
                <a:gd name="T88" fmla="*/ 633 w 760"/>
                <a:gd name="T89" fmla="*/ 158 h 333"/>
                <a:gd name="T90" fmla="*/ 631 w 760"/>
                <a:gd name="T91" fmla="*/ 173 h 333"/>
                <a:gd name="T92" fmla="*/ 635 w 760"/>
                <a:gd name="T93" fmla="*/ 193 h 333"/>
                <a:gd name="T94" fmla="*/ 647 w 760"/>
                <a:gd name="T95" fmla="*/ 210 h 333"/>
                <a:gd name="T96" fmla="*/ 659 w 760"/>
                <a:gd name="T97" fmla="*/ 221 h 333"/>
                <a:gd name="T98" fmla="*/ 678 w 760"/>
                <a:gd name="T99" fmla="*/ 233 h 333"/>
                <a:gd name="T100" fmla="*/ 701 w 760"/>
                <a:gd name="T101" fmla="*/ 236 h 333"/>
                <a:gd name="T102" fmla="*/ 727 w 760"/>
                <a:gd name="T103" fmla="*/ 236 h 333"/>
                <a:gd name="T104" fmla="*/ 748 w 760"/>
                <a:gd name="T105" fmla="*/ 234 h 333"/>
                <a:gd name="T106" fmla="*/ 755 w 760"/>
                <a:gd name="T107" fmla="*/ 242 h 333"/>
                <a:gd name="T108" fmla="*/ 755 w 760"/>
                <a:gd name="T109" fmla="*/ 250 h 333"/>
                <a:gd name="T110" fmla="*/ 749 w 760"/>
                <a:gd name="T111" fmla="*/ 267 h 333"/>
                <a:gd name="T112" fmla="*/ 738 w 760"/>
                <a:gd name="T113" fmla="*/ 288 h 333"/>
                <a:gd name="T114" fmla="*/ 724 w 760"/>
                <a:gd name="T115" fmla="*/ 309 h 333"/>
                <a:gd name="T116" fmla="*/ 708 w 760"/>
                <a:gd name="T117" fmla="*/ 327 h 333"/>
                <a:gd name="T118" fmla="*/ 0 w 760"/>
                <a:gd name="T119" fmla="*/ 3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0" h="333">
                  <a:moveTo>
                    <a:pt x="0" y="332"/>
                  </a:moveTo>
                  <a:lnTo>
                    <a:pt x="68" y="43"/>
                  </a:lnTo>
                  <a:lnTo>
                    <a:pt x="79" y="42"/>
                  </a:lnTo>
                  <a:lnTo>
                    <a:pt x="91" y="41"/>
                  </a:lnTo>
                  <a:lnTo>
                    <a:pt x="113" y="38"/>
                  </a:lnTo>
                  <a:lnTo>
                    <a:pt x="129" y="34"/>
                  </a:lnTo>
                  <a:lnTo>
                    <a:pt x="150" y="30"/>
                  </a:lnTo>
                  <a:lnTo>
                    <a:pt x="173" y="25"/>
                  </a:lnTo>
                  <a:lnTo>
                    <a:pt x="195" y="20"/>
                  </a:lnTo>
                  <a:lnTo>
                    <a:pt x="215" y="13"/>
                  </a:lnTo>
                  <a:lnTo>
                    <a:pt x="238" y="6"/>
                  </a:lnTo>
                  <a:lnTo>
                    <a:pt x="253" y="3"/>
                  </a:lnTo>
                  <a:lnTo>
                    <a:pt x="266" y="1"/>
                  </a:lnTo>
                  <a:lnTo>
                    <a:pt x="277" y="0"/>
                  </a:lnTo>
                  <a:lnTo>
                    <a:pt x="288" y="0"/>
                  </a:lnTo>
                  <a:lnTo>
                    <a:pt x="303" y="2"/>
                  </a:lnTo>
                  <a:lnTo>
                    <a:pt x="314" y="4"/>
                  </a:lnTo>
                  <a:lnTo>
                    <a:pt x="325" y="8"/>
                  </a:lnTo>
                  <a:lnTo>
                    <a:pt x="334" y="11"/>
                  </a:lnTo>
                  <a:lnTo>
                    <a:pt x="339" y="15"/>
                  </a:lnTo>
                  <a:lnTo>
                    <a:pt x="343" y="23"/>
                  </a:lnTo>
                  <a:lnTo>
                    <a:pt x="345" y="27"/>
                  </a:lnTo>
                  <a:lnTo>
                    <a:pt x="344" y="35"/>
                  </a:lnTo>
                  <a:lnTo>
                    <a:pt x="341" y="41"/>
                  </a:lnTo>
                  <a:lnTo>
                    <a:pt x="335" y="51"/>
                  </a:lnTo>
                  <a:lnTo>
                    <a:pt x="327" y="62"/>
                  </a:lnTo>
                  <a:lnTo>
                    <a:pt x="323" y="71"/>
                  </a:lnTo>
                  <a:lnTo>
                    <a:pt x="321" y="78"/>
                  </a:lnTo>
                  <a:lnTo>
                    <a:pt x="320" y="86"/>
                  </a:lnTo>
                  <a:lnTo>
                    <a:pt x="321" y="92"/>
                  </a:lnTo>
                  <a:lnTo>
                    <a:pt x="324" y="99"/>
                  </a:lnTo>
                  <a:lnTo>
                    <a:pt x="330" y="107"/>
                  </a:lnTo>
                  <a:lnTo>
                    <a:pt x="339" y="114"/>
                  </a:lnTo>
                  <a:lnTo>
                    <a:pt x="348" y="119"/>
                  </a:lnTo>
                  <a:lnTo>
                    <a:pt x="359" y="122"/>
                  </a:lnTo>
                  <a:lnTo>
                    <a:pt x="370" y="125"/>
                  </a:lnTo>
                  <a:lnTo>
                    <a:pt x="380" y="126"/>
                  </a:lnTo>
                  <a:lnTo>
                    <a:pt x="391" y="125"/>
                  </a:lnTo>
                  <a:lnTo>
                    <a:pt x="401" y="123"/>
                  </a:lnTo>
                  <a:lnTo>
                    <a:pt x="411" y="119"/>
                  </a:lnTo>
                  <a:lnTo>
                    <a:pt x="422" y="114"/>
                  </a:lnTo>
                  <a:lnTo>
                    <a:pt x="434" y="109"/>
                  </a:lnTo>
                  <a:lnTo>
                    <a:pt x="443" y="102"/>
                  </a:lnTo>
                  <a:lnTo>
                    <a:pt x="450" y="97"/>
                  </a:lnTo>
                  <a:lnTo>
                    <a:pt x="457" y="90"/>
                  </a:lnTo>
                  <a:lnTo>
                    <a:pt x="462" y="82"/>
                  </a:lnTo>
                  <a:lnTo>
                    <a:pt x="465" y="72"/>
                  </a:lnTo>
                  <a:lnTo>
                    <a:pt x="466" y="62"/>
                  </a:lnTo>
                  <a:lnTo>
                    <a:pt x="470" y="53"/>
                  </a:lnTo>
                  <a:lnTo>
                    <a:pt x="472" y="49"/>
                  </a:lnTo>
                  <a:lnTo>
                    <a:pt x="480" y="44"/>
                  </a:lnTo>
                  <a:lnTo>
                    <a:pt x="490" y="39"/>
                  </a:lnTo>
                  <a:lnTo>
                    <a:pt x="504" y="36"/>
                  </a:lnTo>
                  <a:lnTo>
                    <a:pt x="519" y="31"/>
                  </a:lnTo>
                  <a:lnTo>
                    <a:pt x="533" y="27"/>
                  </a:lnTo>
                  <a:lnTo>
                    <a:pt x="547" y="24"/>
                  </a:lnTo>
                  <a:lnTo>
                    <a:pt x="567" y="22"/>
                  </a:lnTo>
                  <a:lnTo>
                    <a:pt x="596" y="17"/>
                  </a:lnTo>
                  <a:lnTo>
                    <a:pt x="629" y="14"/>
                  </a:lnTo>
                  <a:lnTo>
                    <a:pt x="664" y="14"/>
                  </a:lnTo>
                  <a:lnTo>
                    <a:pt x="699" y="14"/>
                  </a:lnTo>
                  <a:lnTo>
                    <a:pt x="730" y="17"/>
                  </a:lnTo>
                  <a:lnTo>
                    <a:pt x="731" y="25"/>
                  </a:lnTo>
                  <a:lnTo>
                    <a:pt x="733" y="36"/>
                  </a:lnTo>
                  <a:lnTo>
                    <a:pt x="737" y="50"/>
                  </a:lnTo>
                  <a:lnTo>
                    <a:pt x="743" y="66"/>
                  </a:lnTo>
                  <a:lnTo>
                    <a:pt x="751" y="83"/>
                  </a:lnTo>
                  <a:lnTo>
                    <a:pt x="755" y="94"/>
                  </a:lnTo>
                  <a:lnTo>
                    <a:pt x="757" y="104"/>
                  </a:lnTo>
                  <a:lnTo>
                    <a:pt x="759" y="114"/>
                  </a:lnTo>
                  <a:lnTo>
                    <a:pt x="758" y="121"/>
                  </a:lnTo>
                  <a:lnTo>
                    <a:pt x="755" y="128"/>
                  </a:lnTo>
                  <a:lnTo>
                    <a:pt x="751" y="135"/>
                  </a:lnTo>
                  <a:lnTo>
                    <a:pt x="748" y="139"/>
                  </a:lnTo>
                  <a:lnTo>
                    <a:pt x="742" y="143"/>
                  </a:lnTo>
                  <a:lnTo>
                    <a:pt x="735" y="145"/>
                  </a:lnTo>
                  <a:lnTo>
                    <a:pt x="726" y="146"/>
                  </a:lnTo>
                  <a:lnTo>
                    <a:pt x="716" y="144"/>
                  </a:lnTo>
                  <a:lnTo>
                    <a:pt x="708" y="142"/>
                  </a:lnTo>
                  <a:lnTo>
                    <a:pt x="699" y="138"/>
                  </a:lnTo>
                  <a:lnTo>
                    <a:pt x="690" y="133"/>
                  </a:lnTo>
                  <a:lnTo>
                    <a:pt x="683" y="131"/>
                  </a:lnTo>
                  <a:lnTo>
                    <a:pt x="675" y="128"/>
                  </a:lnTo>
                  <a:lnTo>
                    <a:pt x="665" y="127"/>
                  </a:lnTo>
                  <a:lnTo>
                    <a:pt x="658" y="128"/>
                  </a:lnTo>
                  <a:lnTo>
                    <a:pt x="651" y="131"/>
                  </a:lnTo>
                  <a:lnTo>
                    <a:pt x="644" y="136"/>
                  </a:lnTo>
                  <a:lnTo>
                    <a:pt x="639" y="143"/>
                  </a:lnTo>
                  <a:lnTo>
                    <a:pt x="635" y="151"/>
                  </a:lnTo>
                  <a:lnTo>
                    <a:pt x="633" y="158"/>
                  </a:lnTo>
                  <a:lnTo>
                    <a:pt x="631" y="163"/>
                  </a:lnTo>
                  <a:lnTo>
                    <a:pt x="631" y="173"/>
                  </a:lnTo>
                  <a:lnTo>
                    <a:pt x="632" y="183"/>
                  </a:lnTo>
                  <a:lnTo>
                    <a:pt x="635" y="193"/>
                  </a:lnTo>
                  <a:lnTo>
                    <a:pt x="641" y="202"/>
                  </a:lnTo>
                  <a:lnTo>
                    <a:pt x="647" y="210"/>
                  </a:lnTo>
                  <a:lnTo>
                    <a:pt x="651" y="215"/>
                  </a:lnTo>
                  <a:lnTo>
                    <a:pt x="659" y="221"/>
                  </a:lnTo>
                  <a:lnTo>
                    <a:pt x="667" y="228"/>
                  </a:lnTo>
                  <a:lnTo>
                    <a:pt x="678" y="233"/>
                  </a:lnTo>
                  <a:lnTo>
                    <a:pt x="690" y="235"/>
                  </a:lnTo>
                  <a:lnTo>
                    <a:pt x="701" y="236"/>
                  </a:lnTo>
                  <a:lnTo>
                    <a:pt x="714" y="237"/>
                  </a:lnTo>
                  <a:lnTo>
                    <a:pt x="727" y="236"/>
                  </a:lnTo>
                  <a:lnTo>
                    <a:pt x="737" y="235"/>
                  </a:lnTo>
                  <a:lnTo>
                    <a:pt x="748" y="234"/>
                  </a:lnTo>
                  <a:lnTo>
                    <a:pt x="753" y="237"/>
                  </a:lnTo>
                  <a:lnTo>
                    <a:pt x="755" y="242"/>
                  </a:lnTo>
                  <a:lnTo>
                    <a:pt x="756" y="247"/>
                  </a:lnTo>
                  <a:lnTo>
                    <a:pt x="755" y="250"/>
                  </a:lnTo>
                  <a:lnTo>
                    <a:pt x="753" y="260"/>
                  </a:lnTo>
                  <a:lnTo>
                    <a:pt x="749" y="267"/>
                  </a:lnTo>
                  <a:lnTo>
                    <a:pt x="744" y="277"/>
                  </a:lnTo>
                  <a:lnTo>
                    <a:pt x="738" y="288"/>
                  </a:lnTo>
                  <a:lnTo>
                    <a:pt x="731" y="299"/>
                  </a:lnTo>
                  <a:lnTo>
                    <a:pt x="724" y="309"/>
                  </a:lnTo>
                  <a:lnTo>
                    <a:pt x="715" y="320"/>
                  </a:lnTo>
                  <a:lnTo>
                    <a:pt x="708" y="327"/>
                  </a:lnTo>
                  <a:lnTo>
                    <a:pt x="701" y="332"/>
                  </a:lnTo>
                  <a:lnTo>
                    <a:pt x="0" y="332"/>
                  </a:lnTo>
                </a:path>
              </a:pathLst>
            </a:custGeom>
            <a:solidFill>
              <a:srgbClr val="114287"/>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55" name="Rectangle 41"/>
            <p:cNvSpPr>
              <a:spLocks noChangeArrowheads="1"/>
            </p:cNvSpPr>
            <p:nvPr/>
          </p:nvSpPr>
          <p:spPr bwMode="auto">
            <a:xfrm>
              <a:off x="1637708" y="2726241"/>
              <a:ext cx="1096962" cy="76200"/>
            </a:xfrm>
            <a:prstGeom prst="rect">
              <a:avLst/>
            </a:prstGeom>
            <a:solidFill>
              <a:srgbClr val="114287"/>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56" name="Rectangle 42"/>
            <p:cNvSpPr>
              <a:spLocks noChangeArrowheads="1"/>
            </p:cNvSpPr>
            <p:nvPr/>
          </p:nvSpPr>
          <p:spPr bwMode="auto">
            <a:xfrm>
              <a:off x="2752133" y="2726241"/>
              <a:ext cx="898525" cy="76200"/>
            </a:xfrm>
            <a:prstGeom prst="rect">
              <a:avLst/>
            </a:prstGeom>
            <a:solidFill>
              <a:srgbClr val="114287"/>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57" name="Freeform 43"/>
            <p:cNvSpPr>
              <a:spLocks/>
            </p:cNvSpPr>
            <p:nvPr/>
          </p:nvSpPr>
          <p:spPr bwMode="auto">
            <a:xfrm>
              <a:off x="2642839" y="1868991"/>
              <a:ext cx="1292225" cy="546497"/>
            </a:xfrm>
            <a:custGeom>
              <a:avLst/>
              <a:gdLst>
                <a:gd name="T0" fmla="*/ 672 w 814"/>
                <a:gd name="T1" fmla="*/ 125 h 459"/>
                <a:gd name="T2" fmla="*/ 650 w 814"/>
                <a:gd name="T3" fmla="*/ 179 h 459"/>
                <a:gd name="T4" fmla="*/ 633 w 814"/>
                <a:gd name="T5" fmla="*/ 228 h 459"/>
                <a:gd name="T6" fmla="*/ 664 w 814"/>
                <a:gd name="T7" fmla="*/ 260 h 459"/>
                <a:gd name="T8" fmla="*/ 709 w 814"/>
                <a:gd name="T9" fmla="*/ 238 h 459"/>
                <a:gd name="T10" fmla="*/ 735 w 814"/>
                <a:gd name="T11" fmla="*/ 198 h 459"/>
                <a:gd name="T12" fmla="*/ 782 w 814"/>
                <a:gd name="T13" fmla="*/ 196 h 459"/>
                <a:gd name="T14" fmla="*/ 812 w 814"/>
                <a:gd name="T15" fmla="*/ 226 h 459"/>
                <a:gd name="T16" fmla="*/ 803 w 814"/>
                <a:gd name="T17" fmla="*/ 263 h 459"/>
                <a:gd name="T18" fmla="*/ 760 w 814"/>
                <a:gd name="T19" fmla="*/ 301 h 459"/>
                <a:gd name="T20" fmla="*/ 711 w 814"/>
                <a:gd name="T21" fmla="*/ 313 h 459"/>
                <a:gd name="T22" fmla="*/ 672 w 814"/>
                <a:gd name="T23" fmla="*/ 339 h 459"/>
                <a:gd name="T24" fmla="*/ 655 w 814"/>
                <a:gd name="T25" fmla="*/ 385 h 459"/>
                <a:gd name="T26" fmla="*/ 648 w 814"/>
                <a:gd name="T27" fmla="*/ 408 h 459"/>
                <a:gd name="T28" fmla="*/ 600 w 814"/>
                <a:gd name="T29" fmla="*/ 407 h 459"/>
                <a:gd name="T30" fmla="*/ 533 w 814"/>
                <a:gd name="T31" fmla="*/ 423 h 459"/>
                <a:gd name="T32" fmla="*/ 466 w 814"/>
                <a:gd name="T33" fmla="*/ 447 h 459"/>
                <a:gd name="T34" fmla="*/ 392 w 814"/>
                <a:gd name="T35" fmla="*/ 457 h 459"/>
                <a:gd name="T36" fmla="*/ 351 w 814"/>
                <a:gd name="T37" fmla="*/ 432 h 459"/>
                <a:gd name="T38" fmla="*/ 373 w 814"/>
                <a:gd name="T39" fmla="*/ 396 h 459"/>
                <a:gd name="T40" fmla="*/ 431 w 814"/>
                <a:gd name="T41" fmla="*/ 375 h 459"/>
                <a:gd name="T42" fmla="*/ 472 w 814"/>
                <a:gd name="T43" fmla="*/ 351 h 459"/>
                <a:gd name="T44" fmla="*/ 444 w 814"/>
                <a:gd name="T45" fmla="*/ 328 h 459"/>
                <a:gd name="T46" fmla="*/ 380 w 814"/>
                <a:gd name="T47" fmla="*/ 330 h 459"/>
                <a:gd name="T48" fmla="*/ 322 w 814"/>
                <a:gd name="T49" fmla="*/ 350 h 459"/>
                <a:gd name="T50" fmla="*/ 255 w 814"/>
                <a:gd name="T51" fmla="*/ 385 h 459"/>
                <a:gd name="T52" fmla="*/ 176 w 814"/>
                <a:gd name="T53" fmla="*/ 407 h 459"/>
                <a:gd name="T54" fmla="*/ 98 w 814"/>
                <a:gd name="T55" fmla="*/ 410 h 459"/>
                <a:gd name="T56" fmla="*/ 136 w 814"/>
                <a:gd name="T57" fmla="*/ 369 h 459"/>
                <a:gd name="T58" fmla="*/ 165 w 814"/>
                <a:gd name="T59" fmla="*/ 325 h 459"/>
                <a:gd name="T60" fmla="*/ 153 w 814"/>
                <a:gd name="T61" fmla="*/ 287 h 459"/>
                <a:gd name="T62" fmla="*/ 115 w 814"/>
                <a:gd name="T63" fmla="*/ 289 h 459"/>
                <a:gd name="T64" fmla="*/ 85 w 814"/>
                <a:gd name="T65" fmla="*/ 322 h 459"/>
                <a:gd name="T66" fmla="*/ 39 w 814"/>
                <a:gd name="T67" fmla="*/ 335 h 459"/>
                <a:gd name="T68" fmla="*/ 3 w 814"/>
                <a:gd name="T69" fmla="*/ 306 h 459"/>
                <a:gd name="T70" fmla="*/ 11 w 814"/>
                <a:gd name="T71" fmla="*/ 265 h 459"/>
                <a:gd name="T72" fmla="*/ 61 w 814"/>
                <a:gd name="T73" fmla="*/ 238 h 459"/>
                <a:gd name="T74" fmla="*/ 92 w 814"/>
                <a:gd name="T75" fmla="*/ 194 h 459"/>
                <a:gd name="T76" fmla="*/ 72 w 814"/>
                <a:gd name="T77" fmla="*/ 139 h 459"/>
                <a:gd name="T78" fmla="*/ 65 w 814"/>
                <a:gd name="T79" fmla="*/ 85 h 459"/>
                <a:gd name="T80" fmla="*/ 127 w 814"/>
                <a:gd name="T81" fmla="*/ 93 h 459"/>
                <a:gd name="T82" fmla="*/ 225 w 814"/>
                <a:gd name="T83" fmla="*/ 95 h 459"/>
                <a:gd name="T84" fmla="*/ 278 w 814"/>
                <a:gd name="T85" fmla="*/ 81 h 459"/>
                <a:gd name="T86" fmla="*/ 279 w 814"/>
                <a:gd name="T87" fmla="*/ 47 h 459"/>
                <a:gd name="T88" fmla="*/ 296 w 814"/>
                <a:gd name="T89" fmla="*/ 12 h 459"/>
                <a:gd name="T90" fmla="*/ 357 w 814"/>
                <a:gd name="T91" fmla="*/ 0 h 459"/>
                <a:gd name="T92" fmla="*/ 417 w 814"/>
                <a:gd name="T93" fmla="*/ 10 h 459"/>
                <a:gd name="T94" fmla="*/ 437 w 814"/>
                <a:gd name="T95" fmla="*/ 42 h 459"/>
                <a:gd name="T96" fmla="*/ 418 w 814"/>
                <a:gd name="T97" fmla="*/ 84 h 459"/>
                <a:gd name="T98" fmla="*/ 458 w 814"/>
                <a:gd name="T99" fmla="*/ 107 h 459"/>
                <a:gd name="T100" fmla="*/ 534 w 814"/>
                <a:gd name="T101" fmla="*/ 106 h 459"/>
                <a:gd name="T102" fmla="*/ 632 w 814"/>
                <a:gd name="T103" fmla="*/ 9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4" h="459">
                  <a:moveTo>
                    <a:pt x="668" y="91"/>
                  </a:moveTo>
                  <a:lnTo>
                    <a:pt x="671" y="102"/>
                  </a:lnTo>
                  <a:lnTo>
                    <a:pt x="673" y="111"/>
                  </a:lnTo>
                  <a:lnTo>
                    <a:pt x="674" y="118"/>
                  </a:lnTo>
                  <a:lnTo>
                    <a:pt x="672" y="125"/>
                  </a:lnTo>
                  <a:lnTo>
                    <a:pt x="668" y="136"/>
                  </a:lnTo>
                  <a:lnTo>
                    <a:pt x="664" y="148"/>
                  </a:lnTo>
                  <a:lnTo>
                    <a:pt x="659" y="158"/>
                  </a:lnTo>
                  <a:lnTo>
                    <a:pt x="655" y="167"/>
                  </a:lnTo>
                  <a:lnTo>
                    <a:pt x="650" y="179"/>
                  </a:lnTo>
                  <a:lnTo>
                    <a:pt x="645" y="189"/>
                  </a:lnTo>
                  <a:lnTo>
                    <a:pt x="641" y="197"/>
                  </a:lnTo>
                  <a:lnTo>
                    <a:pt x="637" y="208"/>
                  </a:lnTo>
                  <a:lnTo>
                    <a:pt x="633" y="219"/>
                  </a:lnTo>
                  <a:lnTo>
                    <a:pt x="633" y="228"/>
                  </a:lnTo>
                  <a:lnTo>
                    <a:pt x="635" y="238"/>
                  </a:lnTo>
                  <a:lnTo>
                    <a:pt x="638" y="247"/>
                  </a:lnTo>
                  <a:lnTo>
                    <a:pt x="646" y="255"/>
                  </a:lnTo>
                  <a:lnTo>
                    <a:pt x="653" y="259"/>
                  </a:lnTo>
                  <a:lnTo>
                    <a:pt x="664" y="260"/>
                  </a:lnTo>
                  <a:lnTo>
                    <a:pt x="676" y="259"/>
                  </a:lnTo>
                  <a:lnTo>
                    <a:pt x="684" y="256"/>
                  </a:lnTo>
                  <a:lnTo>
                    <a:pt x="695" y="252"/>
                  </a:lnTo>
                  <a:lnTo>
                    <a:pt x="702" y="247"/>
                  </a:lnTo>
                  <a:lnTo>
                    <a:pt x="709" y="238"/>
                  </a:lnTo>
                  <a:lnTo>
                    <a:pt x="713" y="230"/>
                  </a:lnTo>
                  <a:lnTo>
                    <a:pt x="714" y="221"/>
                  </a:lnTo>
                  <a:lnTo>
                    <a:pt x="719" y="211"/>
                  </a:lnTo>
                  <a:lnTo>
                    <a:pt x="725" y="204"/>
                  </a:lnTo>
                  <a:lnTo>
                    <a:pt x="735" y="198"/>
                  </a:lnTo>
                  <a:lnTo>
                    <a:pt x="744" y="194"/>
                  </a:lnTo>
                  <a:lnTo>
                    <a:pt x="753" y="193"/>
                  </a:lnTo>
                  <a:lnTo>
                    <a:pt x="762" y="193"/>
                  </a:lnTo>
                  <a:lnTo>
                    <a:pt x="772" y="194"/>
                  </a:lnTo>
                  <a:lnTo>
                    <a:pt x="782" y="196"/>
                  </a:lnTo>
                  <a:lnTo>
                    <a:pt x="791" y="200"/>
                  </a:lnTo>
                  <a:lnTo>
                    <a:pt x="797" y="207"/>
                  </a:lnTo>
                  <a:lnTo>
                    <a:pt x="804" y="212"/>
                  </a:lnTo>
                  <a:lnTo>
                    <a:pt x="809" y="219"/>
                  </a:lnTo>
                  <a:lnTo>
                    <a:pt x="812" y="226"/>
                  </a:lnTo>
                  <a:lnTo>
                    <a:pt x="813" y="235"/>
                  </a:lnTo>
                  <a:lnTo>
                    <a:pt x="811" y="243"/>
                  </a:lnTo>
                  <a:lnTo>
                    <a:pt x="809" y="250"/>
                  </a:lnTo>
                  <a:lnTo>
                    <a:pt x="806" y="255"/>
                  </a:lnTo>
                  <a:lnTo>
                    <a:pt x="803" y="263"/>
                  </a:lnTo>
                  <a:lnTo>
                    <a:pt x="794" y="273"/>
                  </a:lnTo>
                  <a:lnTo>
                    <a:pt x="788" y="280"/>
                  </a:lnTo>
                  <a:lnTo>
                    <a:pt x="779" y="288"/>
                  </a:lnTo>
                  <a:lnTo>
                    <a:pt x="770" y="295"/>
                  </a:lnTo>
                  <a:lnTo>
                    <a:pt x="760" y="301"/>
                  </a:lnTo>
                  <a:lnTo>
                    <a:pt x="751" y="305"/>
                  </a:lnTo>
                  <a:lnTo>
                    <a:pt x="742" y="307"/>
                  </a:lnTo>
                  <a:lnTo>
                    <a:pt x="729" y="308"/>
                  </a:lnTo>
                  <a:lnTo>
                    <a:pt x="721" y="310"/>
                  </a:lnTo>
                  <a:lnTo>
                    <a:pt x="711" y="313"/>
                  </a:lnTo>
                  <a:lnTo>
                    <a:pt x="701" y="318"/>
                  </a:lnTo>
                  <a:lnTo>
                    <a:pt x="693" y="322"/>
                  </a:lnTo>
                  <a:lnTo>
                    <a:pt x="686" y="328"/>
                  </a:lnTo>
                  <a:lnTo>
                    <a:pt x="679" y="333"/>
                  </a:lnTo>
                  <a:lnTo>
                    <a:pt x="672" y="339"/>
                  </a:lnTo>
                  <a:lnTo>
                    <a:pt x="666" y="348"/>
                  </a:lnTo>
                  <a:lnTo>
                    <a:pt x="660" y="356"/>
                  </a:lnTo>
                  <a:lnTo>
                    <a:pt x="657" y="366"/>
                  </a:lnTo>
                  <a:lnTo>
                    <a:pt x="655" y="377"/>
                  </a:lnTo>
                  <a:lnTo>
                    <a:pt x="655" y="385"/>
                  </a:lnTo>
                  <a:lnTo>
                    <a:pt x="657" y="395"/>
                  </a:lnTo>
                  <a:lnTo>
                    <a:pt x="659" y="405"/>
                  </a:lnTo>
                  <a:lnTo>
                    <a:pt x="660" y="414"/>
                  </a:lnTo>
                  <a:lnTo>
                    <a:pt x="656" y="412"/>
                  </a:lnTo>
                  <a:lnTo>
                    <a:pt x="648" y="408"/>
                  </a:lnTo>
                  <a:lnTo>
                    <a:pt x="641" y="407"/>
                  </a:lnTo>
                  <a:lnTo>
                    <a:pt x="631" y="405"/>
                  </a:lnTo>
                  <a:lnTo>
                    <a:pt x="623" y="404"/>
                  </a:lnTo>
                  <a:lnTo>
                    <a:pt x="611" y="405"/>
                  </a:lnTo>
                  <a:lnTo>
                    <a:pt x="600" y="407"/>
                  </a:lnTo>
                  <a:lnTo>
                    <a:pt x="588" y="408"/>
                  </a:lnTo>
                  <a:lnTo>
                    <a:pt x="575" y="411"/>
                  </a:lnTo>
                  <a:lnTo>
                    <a:pt x="560" y="415"/>
                  </a:lnTo>
                  <a:lnTo>
                    <a:pt x="547" y="419"/>
                  </a:lnTo>
                  <a:lnTo>
                    <a:pt x="533" y="423"/>
                  </a:lnTo>
                  <a:lnTo>
                    <a:pt x="521" y="428"/>
                  </a:lnTo>
                  <a:lnTo>
                    <a:pt x="509" y="433"/>
                  </a:lnTo>
                  <a:lnTo>
                    <a:pt x="495" y="437"/>
                  </a:lnTo>
                  <a:lnTo>
                    <a:pt x="483" y="441"/>
                  </a:lnTo>
                  <a:lnTo>
                    <a:pt x="466" y="447"/>
                  </a:lnTo>
                  <a:lnTo>
                    <a:pt x="450" y="451"/>
                  </a:lnTo>
                  <a:lnTo>
                    <a:pt x="438" y="455"/>
                  </a:lnTo>
                  <a:lnTo>
                    <a:pt x="422" y="457"/>
                  </a:lnTo>
                  <a:lnTo>
                    <a:pt x="409" y="458"/>
                  </a:lnTo>
                  <a:lnTo>
                    <a:pt x="392" y="457"/>
                  </a:lnTo>
                  <a:lnTo>
                    <a:pt x="379" y="455"/>
                  </a:lnTo>
                  <a:lnTo>
                    <a:pt x="369" y="451"/>
                  </a:lnTo>
                  <a:lnTo>
                    <a:pt x="361" y="447"/>
                  </a:lnTo>
                  <a:lnTo>
                    <a:pt x="355" y="441"/>
                  </a:lnTo>
                  <a:lnTo>
                    <a:pt x="351" y="432"/>
                  </a:lnTo>
                  <a:lnTo>
                    <a:pt x="351" y="424"/>
                  </a:lnTo>
                  <a:lnTo>
                    <a:pt x="354" y="417"/>
                  </a:lnTo>
                  <a:lnTo>
                    <a:pt x="358" y="410"/>
                  </a:lnTo>
                  <a:lnTo>
                    <a:pt x="365" y="403"/>
                  </a:lnTo>
                  <a:lnTo>
                    <a:pt x="373" y="396"/>
                  </a:lnTo>
                  <a:lnTo>
                    <a:pt x="385" y="389"/>
                  </a:lnTo>
                  <a:lnTo>
                    <a:pt x="396" y="384"/>
                  </a:lnTo>
                  <a:lnTo>
                    <a:pt x="410" y="380"/>
                  </a:lnTo>
                  <a:lnTo>
                    <a:pt x="420" y="379"/>
                  </a:lnTo>
                  <a:lnTo>
                    <a:pt x="431" y="375"/>
                  </a:lnTo>
                  <a:lnTo>
                    <a:pt x="443" y="371"/>
                  </a:lnTo>
                  <a:lnTo>
                    <a:pt x="455" y="366"/>
                  </a:lnTo>
                  <a:lnTo>
                    <a:pt x="464" y="362"/>
                  </a:lnTo>
                  <a:lnTo>
                    <a:pt x="470" y="356"/>
                  </a:lnTo>
                  <a:lnTo>
                    <a:pt x="472" y="351"/>
                  </a:lnTo>
                  <a:lnTo>
                    <a:pt x="470" y="344"/>
                  </a:lnTo>
                  <a:lnTo>
                    <a:pt x="466" y="337"/>
                  </a:lnTo>
                  <a:lnTo>
                    <a:pt x="458" y="333"/>
                  </a:lnTo>
                  <a:lnTo>
                    <a:pt x="451" y="330"/>
                  </a:lnTo>
                  <a:lnTo>
                    <a:pt x="444" y="328"/>
                  </a:lnTo>
                  <a:lnTo>
                    <a:pt x="433" y="326"/>
                  </a:lnTo>
                  <a:lnTo>
                    <a:pt x="419" y="326"/>
                  </a:lnTo>
                  <a:lnTo>
                    <a:pt x="405" y="327"/>
                  </a:lnTo>
                  <a:lnTo>
                    <a:pt x="393" y="328"/>
                  </a:lnTo>
                  <a:lnTo>
                    <a:pt x="380" y="330"/>
                  </a:lnTo>
                  <a:lnTo>
                    <a:pt x="370" y="333"/>
                  </a:lnTo>
                  <a:lnTo>
                    <a:pt x="358" y="336"/>
                  </a:lnTo>
                  <a:lnTo>
                    <a:pt x="345" y="340"/>
                  </a:lnTo>
                  <a:lnTo>
                    <a:pt x="332" y="346"/>
                  </a:lnTo>
                  <a:lnTo>
                    <a:pt x="322" y="350"/>
                  </a:lnTo>
                  <a:lnTo>
                    <a:pt x="307" y="357"/>
                  </a:lnTo>
                  <a:lnTo>
                    <a:pt x="294" y="365"/>
                  </a:lnTo>
                  <a:lnTo>
                    <a:pt x="281" y="371"/>
                  </a:lnTo>
                  <a:lnTo>
                    <a:pt x="269" y="379"/>
                  </a:lnTo>
                  <a:lnTo>
                    <a:pt x="255" y="385"/>
                  </a:lnTo>
                  <a:lnTo>
                    <a:pt x="241" y="391"/>
                  </a:lnTo>
                  <a:lnTo>
                    <a:pt x="226" y="396"/>
                  </a:lnTo>
                  <a:lnTo>
                    <a:pt x="210" y="401"/>
                  </a:lnTo>
                  <a:lnTo>
                    <a:pt x="194" y="404"/>
                  </a:lnTo>
                  <a:lnTo>
                    <a:pt x="176" y="407"/>
                  </a:lnTo>
                  <a:lnTo>
                    <a:pt x="161" y="408"/>
                  </a:lnTo>
                  <a:lnTo>
                    <a:pt x="140" y="410"/>
                  </a:lnTo>
                  <a:lnTo>
                    <a:pt x="123" y="411"/>
                  </a:lnTo>
                  <a:lnTo>
                    <a:pt x="108" y="410"/>
                  </a:lnTo>
                  <a:lnTo>
                    <a:pt x="98" y="410"/>
                  </a:lnTo>
                  <a:lnTo>
                    <a:pt x="101" y="404"/>
                  </a:lnTo>
                  <a:lnTo>
                    <a:pt x="108" y="395"/>
                  </a:lnTo>
                  <a:lnTo>
                    <a:pt x="117" y="388"/>
                  </a:lnTo>
                  <a:lnTo>
                    <a:pt x="125" y="379"/>
                  </a:lnTo>
                  <a:lnTo>
                    <a:pt x="136" y="369"/>
                  </a:lnTo>
                  <a:lnTo>
                    <a:pt x="144" y="362"/>
                  </a:lnTo>
                  <a:lnTo>
                    <a:pt x="152" y="354"/>
                  </a:lnTo>
                  <a:lnTo>
                    <a:pt x="158" y="345"/>
                  </a:lnTo>
                  <a:lnTo>
                    <a:pt x="162" y="336"/>
                  </a:lnTo>
                  <a:lnTo>
                    <a:pt x="165" y="325"/>
                  </a:lnTo>
                  <a:lnTo>
                    <a:pt x="167" y="316"/>
                  </a:lnTo>
                  <a:lnTo>
                    <a:pt x="166" y="305"/>
                  </a:lnTo>
                  <a:lnTo>
                    <a:pt x="163" y="297"/>
                  </a:lnTo>
                  <a:lnTo>
                    <a:pt x="158" y="292"/>
                  </a:lnTo>
                  <a:lnTo>
                    <a:pt x="153" y="287"/>
                  </a:lnTo>
                  <a:lnTo>
                    <a:pt x="146" y="284"/>
                  </a:lnTo>
                  <a:lnTo>
                    <a:pt x="139" y="283"/>
                  </a:lnTo>
                  <a:lnTo>
                    <a:pt x="131" y="282"/>
                  </a:lnTo>
                  <a:lnTo>
                    <a:pt x="123" y="284"/>
                  </a:lnTo>
                  <a:lnTo>
                    <a:pt x="115" y="289"/>
                  </a:lnTo>
                  <a:lnTo>
                    <a:pt x="109" y="294"/>
                  </a:lnTo>
                  <a:lnTo>
                    <a:pt x="102" y="301"/>
                  </a:lnTo>
                  <a:lnTo>
                    <a:pt x="96" y="309"/>
                  </a:lnTo>
                  <a:lnTo>
                    <a:pt x="91" y="316"/>
                  </a:lnTo>
                  <a:lnTo>
                    <a:pt x="85" y="322"/>
                  </a:lnTo>
                  <a:lnTo>
                    <a:pt x="77" y="328"/>
                  </a:lnTo>
                  <a:lnTo>
                    <a:pt x="68" y="333"/>
                  </a:lnTo>
                  <a:lnTo>
                    <a:pt x="59" y="335"/>
                  </a:lnTo>
                  <a:lnTo>
                    <a:pt x="49" y="336"/>
                  </a:lnTo>
                  <a:lnTo>
                    <a:pt x="39" y="335"/>
                  </a:lnTo>
                  <a:lnTo>
                    <a:pt x="28" y="332"/>
                  </a:lnTo>
                  <a:lnTo>
                    <a:pt x="20" y="327"/>
                  </a:lnTo>
                  <a:lnTo>
                    <a:pt x="13" y="322"/>
                  </a:lnTo>
                  <a:lnTo>
                    <a:pt x="6" y="314"/>
                  </a:lnTo>
                  <a:lnTo>
                    <a:pt x="3" y="306"/>
                  </a:lnTo>
                  <a:lnTo>
                    <a:pt x="1" y="297"/>
                  </a:lnTo>
                  <a:lnTo>
                    <a:pt x="0" y="288"/>
                  </a:lnTo>
                  <a:lnTo>
                    <a:pt x="1" y="280"/>
                  </a:lnTo>
                  <a:lnTo>
                    <a:pt x="5" y="273"/>
                  </a:lnTo>
                  <a:lnTo>
                    <a:pt x="11" y="265"/>
                  </a:lnTo>
                  <a:lnTo>
                    <a:pt x="20" y="258"/>
                  </a:lnTo>
                  <a:lnTo>
                    <a:pt x="30" y="252"/>
                  </a:lnTo>
                  <a:lnTo>
                    <a:pt x="39" y="249"/>
                  </a:lnTo>
                  <a:lnTo>
                    <a:pt x="50" y="243"/>
                  </a:lnTo>
                  <a:lnTo>
                    <a:pt x="61" y="238"/>
                  </a:lnTo>
                  <a:lnTo>
                    <a:pt x="70" y="232"/>
                  </a:lnTo>
                  <a:lnTo>
                    <a:pt x="79" y="224"/>
                  </a:lnTo>
                  <a:lnTo>
                    <a:pt x="87" y="216"/>
                  </a:lnTo>
                  <a:lnTo>
                    <a:pt x="90" y="205"/>
                  </a:lnTo>
                  <a:lnTo>
                    <a:pt x="92" y="194"/>
                  </a:lnTo>
                  <a:lnTo>
                    <a:pt x="91" y="185"/>
                  </a:lnTo>
                  <a:lnTo>
                    <a:pt x="89" y="174"/>
                  </a:lnTo>
                  <a:lnTo>
                    <a:pt x="85" y="164"/>
                  </a:lnTo>
                  <a:lnTo>
                    <a:pt x="78" y="150"/>
                  </a:lnTo>
                  <a:lnTo>
                    <a:pt x="72" y="139"/>
                  </a:lnTo>
                  <a:lnTo>
                    <a:pt x="66" y="127"/>
                  </a:lnTo>
                  <a:lnTo>
                    <a:pt x="63" y="113"/>
                  </a:lnTo>
                  <a:lnTo>
                    <a:pt x="63" y="104"/>
                  </a:lnTo>
                  <a:lnTo>
                    <a:pt x="65" y="93"/>
                  </a:lnTo>
                  <a:lnTo>
                    <a:pt x="65" y="85"/>
                  </a:lnTo>
                  <a:lnTo>
                    <a:pt x="74" y="87"/>
                  </a:lnTo>
                  <a:lnTo>
                    <a:pt x="86" y="88"/>
                  </a:lnTo>
                  <a:lnTo>
                    <a:pt x="98" y="89"/>
                  </a:lnTo>
                  <a:lnTo>
                    <a:pt x="113" y="91"/>
                  </a:lnTo>
                  <a:lnTo>
                    <a:pt x="127" y="93"/>
                  </a:lnTo>
                  <a:lnTo>
                    <a:pt x="143" y="94"/>
                  </a:lnTo>
                  <a:lnTo>
                    <a:pt x="160" y="95"/>
                  </a:lnTo>
                  <a:lnTo>
                    <a:pt x="178" y="96"/>
                  </a:lnTo>
                  <a:lnTo>
                    <a:pt x="212" y="96"/>
                  </a:lnTo>
                  <a:lnTo>
                    <a:pt x="225" y="95"/>
                  </a:lnTo>
                  <a:lnTo>
                    <a:pt x="237" y="95"/>
                  </a:lnTo>
                  <a:lnTo>
                    <a:pt x="251" y="93"/>
                  </a:lnTo>
                  <a:lnTo>
                    <a:pt x="262" y="90"/>
                  </a:lnTo>
                  <a:lnTo>
                    <a:pt x="271" y="86"/>
                  </a:lnTo>
                  <a:lnTo>
                    <a:pt x="278" y="81"/>
                  </a:lnTo>
                  <a:lnTo>
                    <a:pt x="282" y="77"/>
                  </a:lnTo>
                  <a:lnTo>
                    <a:pt x="284" y="72"/>
                  </a:lnTo>
                  <a:lnTo>
                    <a:pt x="284" y="64"/>
                  </a:lnTo>
                  <a:lnTo>
                    <a:pt x="282" y="55"/>
                  </a:lnTo>
                  <a:lnTo>
                    <a:pt x="279" y="47"/>
                  </a:lnTo>
                  <a:lnTo>
                    <a:pt x="276" y="38"/>
                  </a:lnTo>
                  <a:lnTo>
                    <a:pt x="276" y="30"/>
                  </a:lnTo>
                  <a:lnTo>
                    <a:pt x="280" y="23"/>
                  </a:lnTo>
                  <a:lnTo>
                    <a:pt x="286" y="17"/>
                  </a:lnTo>
                  <a:lnTo>
                    <a:pt x="296" y="12"/>
                  </a:lnTo>
                  <a:lnTo>
                    <a:pt x="306" y="8"/>
                  </a:lnTo>
                  <a:lnTo>
                    <a:pt x="319" y="5"/>
                  </a:lnTo>
                  <a:lnTo>
                    <a:pt x="330" y="3"/>
                  </a:lnTo>
                  <a:lnTo>
                    <a:pt x="346" y="1"/>
                  </a:lnTo>
                  <a:lnTo>
                    <a:pt x="357" y="0"/>
                  </a:lnTo>
                  <a:lnTo>
                    <a:pt x="371" y="0"/>
                  </a:lnTo>
                  <a:lnTo>
                    <a:pt x="382" y="0"/>
                  </a:lnTo>
                  <a:lnTo>
                    <a:pt x="395" y="3"/>
                  </a:lnTo>
                  <a:lnTo>
                    <a:pt x="407" y="6"/>
                  </a:lnTo>
                  <a:lnTo>
                    <a:pt x="417" y="10"/>
                  </a:lnTo>
                  <a:lnTo>
                    <a:pt x="425" y="16"/>
                  </a:lnTo>
                  <a:lnTo>
                    <a:pt x="434" y="22"/>
                  </a:lnTo>
                  <a:lnTo>
                    <a:pt x="437" y="28"/>
                  </a:lnTo>
                  <a:lnTo>
                    <a:pt x="439" y="35"/>
                  </a:lnTo>
                  <a:lnTo>
                    <a:pt x="437" y="42"/>
                  </a:lnTo>
                  <a:lnTo>
                    <a:pt x="433" y="49"/>
                  </a:lnTo>
                  <a:lnTo>
                    <a:pt x="426" y="59"/>
                  </a:lnTo>
                  <a:lnTo>
                    <a:pt x="422" y="67"/>
                  </a:lnTo>
                  <a:lnTo>
                    <a:pt x="418" y="77"/>
                  </a:lnTo>
                  <a:lnTo>
                    <a:pt x="418" y="84"/>
                  </a:lnTo>
                  <a:lnTo>
                    <a:pt x="422" y="92"/>
                  </a:lnTo>
                  <a:lnTo>
                    <a:pt x="429" y="97"/>
                  </a:lnTo>
                  <a:lnTo>
                    <a:pt x="436" y="101"/>
                  </a:lnTo>
                  <a:lnTo>
                    <a:pt x="445" y="104"/>
                  </a:lnTo>
                  <a:lnTo>
                    <a:pt x="458" y="107"/>
                  </a:lnTo>
                  <a:lnTo>
                    <a:pt x="469" y="107"/>
                  </a:lnTo>
                  <a:lnTo>
                    <a:pt x="484" y="109"/>
                  </a:lnTo>
                  <a:lnTo>
                    <a:pt x="501" y="109"/>
                  </a:lnTo>
                  <a:lnTo>
                    <a:pt x="514" y="107"/>
                  </a:lnTo>
                  <a:lnTo>
                    <a:pt x="534" y="106"/>
                  </a:lnTo>
                  <a:lnTo>
                    <a:pt x="555" y="103"/>
                  </a:lnTo>
                  <a:lnTo>
                    <a:pt x="572" y="101"/>
                  </a:lnTo>
                  <a:lnTo>
                    <a:pt x="588" y="98"/>
                  </a:lnTo>
                  <a:lnTo>
                    <a:pt x="609" y="94"/>
                  </a:lnTo>
                  <a:lnTo>
                    <a:pt x="632" y="90"/>
                  </a:lnTo>
                  <a:lnTo>
                    <a:pt x="666" y="84"/>
                  </a:lnTo>
                  <a:lnTo>
                    <a:pt x="668" y="91"/>
                  </a:lnTo>
                </a:path>
              </a:pathLst>
            </a:custGeom>
            <a:solidFill>
              <a:srgbClr val="114287"/>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58" name="Freeform 44"/>
            <p:cNvSpPr>
              <a:spLocks/>
            </p:cNvSpPr>
            <p:nvPr/>
          </p:nvSpPr>
          <p:spPr bwMode="auto">
            <a:xfrm>
              <a:off x="3479451" y="2327382"/>
              <a:ext cx="1414462" cy="403622"/>
            </a:xfrm>
            <a:custGeom>
              <a:avLst/>
              <a:gdLst>
                <a:gd name="T0" fmla="*/ 154 w 891"/>
                <a:gd name="T1" fmla="*/ 28 h 339"/>
                <a:gd name="T2" fmla="*/ 184 w 891"/>
                <a:gd name="T3" fmla="*/ 32 h 339"/>
                <a:gd name="T4" fmla="*/ 213 w 891"/>
                <a:gd name="T5" fmla="*/ 37 h 339"/>
                <a:gd name="T6" fmla="*/ 245 w 891"/>
                <a:gd name="T7" fmla="*/ 35 h 339"/>
                <a:gd name="T8" fmla="*/ 274 w 891"/>
                <a:gd name="T9" fmla="*/ 25 h 339"/>
                <a:gd name="T10" fmla="*/ 306 w 891"/>
                <a:gd name="T11" fmla="*/ 15 h 339"/>
                <a:gd name="T12" fmla="*/ 336 w 891"/>
                <a:gd name="T13" fmla="*/ 13 h 339"/>
                <a:gd name="T14" fmla="*/ 360 w 891"/>
                <a:gd name="T15" fmla="*/ 25 h 339"/>
                <a:gd name="T16" fmla="*/ 358 w 891"/>
                <a:gd name="T17" fmla="*/ 53 h 339"/>
                <a:gd name="T18" fmla="*/ 352 w 891"/>
                <a:gd name="T19" fmla="*/ 82 h 339"/>
                <a:gd name="T20" fmla="*/ 369 w 891"/>
                <a:gd name="T21" fmla="*/ 103 h 339"/>
                <a:gd name="T22" fmla="*/ 406 w 891"/>
                <a:gd name="T23" fmla="*/ 109 h 339"/>
                <a:gd name="T24" fmla="*/ 449 w 891"/>
                <a:gd name="T25" fmla="*/ 110 h 339"/>
                <a:gd name="T26" fmla="*/ 487 w 891"/>
                <a:gd name="T27" fmla="*/ 101 h 339"/>
                <a:gd name="T28" fmla="*/ 512 w 891"/>
                <a:gd name="T29" fmla="*/ 86 h 339"/>
                <a:gd name="T30" fmla="*/ 524 w 891"/>
                <a:gd name="T31" fmla="*/ 56 h 339"/>
                <a:gd name="T32" fmla="*/ 530 w 891"/>
                <a:gd name="T33" fmla="*/ 28 h 339"/>
                <a:gd name="T34" fmla="*/ 553 w 891"/>
                <a:gd name="T35" fmla="*/ 11 h 339"/>
                <a:gd name="T36" fmla="*/ 586 w 891"/>
                <a:gd name="T37" fmla="*/ 3 h 339"/>
                <a:gd name="T38" fmla="*/ 627 w 891"/>
                <a:gd name="T39" fmla="*/ 0 h 339"/>
                <a:gd name="T40" fmla="*/ 666 w 891"/>
                <a:gd name="T41" fmla="*/ 3 h 339"/>
                <a:gd name="T42" fmla="*/ 700 w 891"/>
                <a:gd name="T43" fmla="*/ 6 h 339"/>
                <a:gd name="T44" fmla="*/ 122 w 891"/>
                <a:gd name="T45" fmla="*/ 337 h 339"/>
                <a:gd name="T46" fmla="*/ 127 w 891"/>
                <a:gd name="T47" fmla="*/ 314 h 339"/>
                <a:gd name="T48" fmla="*/ 141 w 891"/>
                <a:gd name="T49" fmla="*/ 294 h 339"/>
                <a:gd name="T50" fmla="*/ 160 w 891"/>
                <a:gd name="T51" fmla="*/ 276 h 339"/>
                <a:gd name="T52" fmla="*/ 173 w 891"/>
                <a:gd name="T53" fmla="*/ 259 h 339"/>
                <a:gd name="T54" fmla="*/ 172 w 891"/>
                <a:gd name="T55" fmla="*/ 234 h 339"/>
                <a:gd name="T56" fmla="*/ 158 w 891"/>
                <a:gd name="T57" fmla="*/ 219 h 339"/>
                <a:gd name="T58" fmla="*/ 131 w 891"/>
                <a:gd name="T59" fmla="*/ 214 h 339"/>
                <a:gd name="T60" fmla="*/ 100 w 891"/>
                <a:gd name="T61" fmla="*/ 218 h 339"/>
                <a:gd name="T62" fmla="*/ 66 w 891"/>
                <a:gd name="T63" fmla="*/ 226 h 339"/>
                <a:gd name="T64" fmla="*/ 32 w 891"/>
                <a:gd name="T65" fmla="*/ 225 h 339"/>
                <a:gd name="T66" fmla="*/ 7 w 891"/>
                <a:gd name="T67" fmla="*/ 214 h 339"/>
                <a:gd name="T68" fmla="*/ 1 w 891"/>
                <a:gd name="T69" fmla="*/ 190 h 339"/>
                <a:gd name="T70" fmla="*/ 15 w 891"/>
                <a:gd name="T71" fmla="*/ 168 h 339"/>
                <a:gd name="T72" fmla="*/ 38 w 891"/>
                <a:gd name="T73" fmla="*/ 154 h 339"/>
                <a:gd name="T74" fmla="*/ 66 w 891"/>
                <a:gd name="T75" fmla="*/ 148 h 339"/>
                <a:gd name="T76" fmla="*/ 101 w 891"/>
                <a:gd name="T77" fmla="*/ 143 h 339"/>
                <a:gd name="T78" fmla="*/ 125 w 891"/>
                <a:gd name="T79" fmla="*/ 129 h 339"/>
                <a:gd name="T80" fmla="*/ 136 w 891"/>
                <a:gd name="T81" fmla="*/ 108 h 339"/>
                <a:gd name="T82" fmla="*/ 135 w 891"/>
                <a:gd name="T83" fmla="*/ 77 h 339"/>
                <a:gd name="T84" fmla="*/ 133 w 891"/>
                <a:gd name="T85" fmla="*/ 4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1" h="339">
                  <a:moveTo>
                    <a:pt x="135" y="32"/>
                  </a:moveTo>
                  <a:lnTo>
                    <a:pt x="143" y="30"/>
                  </a:lnTo>
                  <a:lnTo>
                    <a:pt x="154" y="28"/>
                  </a:lnTo>
                  <a:lnTo>
                    <a:pt x="165" y="28"/>
                  </a:lnTo>
                  <a:lnTo>
                    <a:pt x="174" y="30"/>
                  </a:lnTo>
                  <a:lnTo>
                    <a:pt x="184" y="32"/>
                  </a:lnTo>
                  <a:lnTo>
                    <a:pt x="193" y="34"/>
                  </a:lnTo>
                  <a:lnTo>
                    <a:pt x="205" y="35"/>
                  </a:lnTo>
                  <a:lnTo>
                    <a:pt x="213" y="37"/>
                  </a:lnTo>
                  <a:lnTo>
                    <a:pt x="224" y="37"/>
                  </a:lnTo>
                  <a:lnTo>
                    <a:pt x="236" y="37"/>
                  </a:lnTo>
                  <a:lnTo>
                    <a:pt x="245" y="35"/>
                  </a:lnTo>
                  <a:lnTo>
                    <a:pt x="256" y="33"/>
                  </a:lnTo>
                  <a:lnTo>
                    <a:pt x="265" y="30"/>
                  </a:lnTo>
                  <a:lnTo>
                    <a:pt x="274" y="25"/>
                  </a:lnTo>
                  <a:lnTo>
                    <a:pt x="285" y="21"/>
                  </a:lnTo>
                  <a:lnTo>
                    <a:pt x="294" y="18"/>
                  </a:lnTo>
                  <a:lnTo>
                    <a:pt x="306" y="15"/>
                  </a:lnTo>
                  <a:lnTo>
                    <a:pt x="315" y="13"/>
                  </a:lnTo>
                  <a:lnTo>
                    <a:pt x="326" y="12"/>
                  </a:lnTo>
                  <a:lnTo>
                    <a:pt x="336" y="13"/>
                  </a:lnTo>
                  <a:lnTo>
                    <a:pt x="344" y="16"/>
                  </a:lnTo>
                  <a:lnTo>
                    <a:pt x="354" y="21"/>
                  </a:lnTo>
                  <a:lnTo>
                    <a:pt x="360" y="25"/>
                  </a:lnTo>
                  <a:lnTo>
                    <a:pt x="363" y="34"/>
                  </a:lnTo>
                  <a:lnTo>
                    <a:pt x="361" y="43"/>
                  </a:lnTo>
                  <a:lnTo>
                    <a:pt x="358" y="53"/>
                  </a:lnTo>
                  <a:lnTo>
                    <a:pt x="354" y="63"/>
                  </a:lnTo>
                  <a:lnTo>
                    <a:pt x="351" y="73"/>
                  </a:lnTo>
                  <a:lnTo>
                    <a:pt x="352" y="82"/>
                  </a:lnTo>
                  <a:lnTo>
                    <a:pt x="356" y="91"/>
                  </a:lnTo>
                  <a:lnTo>
                    <a:pt x="363" y="98"/>
                  </a:lnTo>
                  <a:lnTo>
                    <a:pt x="369" y="103"/>
                  </a:lnTo>
                  <a:lnTo>
                    <a:pt x="380" y="105"/>
                  </a:lnTo>
                  <a:lnTo>
                    <a:pt x="390" y="107"/>
                  </a:lnTo>
                  <a:lnTo>
                    <a:pt x="406" y="109"/>
                  </a:lnTo>
                  <a:lnTo>
                    <a:pt x="418" y="110"/>
                  </a:lnTo>
                  <a:lnTo>
                    <a:pt x="434" y="111"/>
                  </a:lnTo>
                  <a:lnTo>
                    <a:pt x="449" y="110"/>
                  </a:lnTo>
                  <a:lnTo>
                    <a:pt x="461" y="108"/>
                  </a:lnTo>
                  <a:lnTo>
                    <a:pt x="475" y="105"/>
                  </a:lnTo>
                  <a:lnTo>
                    <a:pt x="487" y="101"/>
                  </a:lnTo>
                  <a:lnTo>
                    <a:pt x="497" y="96"/>
                  </a:lnTo>
                  <a:lnTo>
                    <a:pt x="505" y="92"/>
                  </a:lnTo>
                  <a:lnTo>
                    <a:pt x="512" y="86"/>
                  </a:lnTo>
                  <a:lnTo>
                    <a:pt x="519" y="78"/>
                  </a:lnTo>
                  <a:lnTo>
                    <a:pt x="523" y="70"/>
                  </a:lnTo>
                  <a:lnTo>
                    <a:pt x="524" y="56"/>
                  </a:lnTo>
                  <a:lnTo>
                    <a:pt x="524" y="45"/>
                  </a:lnTo>
                  <a:lnTo>
                    <a:pt x="526" y="35"/>
                  </a:lnTo>
                  <a:lnTo>
                    <a:pt x="530" y="28"/>
                  </a:lnTo>
                  <a:lnTo>
                    <a:pt x="536" y="21"/>
                  </a:lnTo>
                  <a:lnTo>
                    <a:pt x="544" y="16"/>
                  </a:lnTo>
                  <a:lnTo>
                    <a:pt x="553" y="11"/>
                  </a:lnTo>
                  <a:lnTo>
                    <a:pt x="562" y="7"/>
                  </a:lnTo>
                  <a:lnTo>
                    <a:pt x="575" y="4"/>
                  </a:lnTo>
                  <a:lnTo>
                    <a:pt x="586" y="3"/>
                  </a:lnTo>
                  <a:lnTo>
                    <a:pt x="600" y="1"/>
                  </a:lnTo>
                  <a:lnTo>
                    <a:pt x="614" y="1"/>
                  </a:lnTo>
                  <a:lnTo>
                    <a:pt x="627" y="0"/>
                  </a:lnTo>
                  <a:lnTo>
                    <a:pt x="644" y="1"/>
                  </a:lnTo>
                  <a:lnTo>
                    <a:pt x="655" y="1"/>
                  </a:lnTo>
                  <a:lnTo>
                    <a:pt x="666" y="3"/>
                  </a:lnTo>
                  <a:lnTo>
                    <a:pt x="677" y="4"/>
                  </a:lnTo>
                  <a:lnTo>
                    <a:pt x="689" y="6"/>
                  </a:lnTo>
                  <a:lnTo>
                    <a:pt x="700" y="6"/>
                  </a:lnTo>
                  <a:lnTo>
                    <a:pt x="787" y="7"/>
                  </a:lnTo>
                  <a:lnTo>
                    <a:pt x="890" y="338"/>
                  </a:lnTo>
                  <a:lnTo>
                    <a:pt x="122" y="337"/>
                  </a:lnTo>
                  <a:lnTo>
                    <a:pt x="123" y="329"/>
                  </a:lnTo>
                  <a:lnTo>
                    <a:pt x="125" y="320"/>
                  </a:lnTo>
                  <a:lnTo>
                    <a:pt x="127" y="314"/>
                  </a:lnTo>
                  <a:lnTo>
                    <a:pt x="130" y="308"/>
                  </a:lnTo>
                  <a:lnTo>
                    <a:pt x="135" y="302"/>
                  </a:lnTo>
                  <a:lnTo>
                    <a:pt x="141" y="294"/>
                  </a:lnTo>
                  <a:lnTo>
                    <a:pt x="147" y="289"/>
                  </a:lnTo>
                  <a:lnTo>
                    <a:pt x="152" y="283"/>
                  </a:lnTo>
                  <a:lnTo>
                    <a:pt x="160" y="276"/>
                  </a:lnTo>
                  <a:lnTo>
                    <a:pt x="166" y="272"/>
                  </a:lnTo>
                  <a:lnTo>
                    <a:pt x="170" y="265"/>
                  </a:lnTo>
                  <a:lnTo>
                    <a:pt x="173" y="259"/>
                  </a:lnTo>
                  <a:lnTo>
                    <a:pt x="175" y="249"/>
                  </a:lnTo>
                  <a:lnTo>
                    <a:pt x="175" y="240"/>
                  </a:lnTo>
                  <a:lnTo>
                    <a:pt x="172" y="234"/>
                  </a:lnTo>
                  <a:lnTo>
                    <a:pt x="169" y="229"/>
                  </a:lnTo>
                  <a:lnTo>
                    <a:pt x="164" y="223"/>
                  </a:lnTo>
                  <a:lnTo>
                    <a:pt x="158" y="219"/>
                  </a:lnTo>
                  <a:lnTo>
                    <a:pt x="150" y="217"/>
                  </a:lnTo>
                  <a:lnTo>
                    <a:pt x="141" y="215"/>
                  </a:lnTo>
                  <a:lnTo>
                    <a:pt x="131" y="214"/>
                  </a:lnTo>
                  <a:lnTo>
                    <a:pt x="120" y="215"/>
                  </a:lnTo>
                  <a:lnTo>
                    <a:pt x="111" y="216"/>
                  </a:lnTo>
                  <a:lnTo>
                    <a:pt x="100" y="218"/>
                  </a:lnTo>
                  <a:lnTo>
                    <a:pt x="88" y="221"/>
                  </a:lnTo>
                  <a:lnTo>
                    <a:pt x="77" y="223"/>
                  </a:lnTo>
                  <a:lnTo>
                    <a:pt x="66" y="226"/>
                  </a:lnTo>
                  <a:lnTo>
                    <a:pt x="52" y="227"/>
                  </a:lnTo>
                  <a:lnTo>
                    <a:pt x="42" y="227"/>
                  </a:lnTo>
                  <a:lnTo>
                    <a:pt x="32" y="225"/>
                  </a:lnTo>
                  <a:lnTo>
                    <a:pt x="22" y="222"/>
                  </a:lnTo>
                  <a:lnTo>
                    <a:pt x="15" y="218"/>
                  </a:lnTo>
                  <a:lnTo>
                    <a:pt x="7" y="214"/>
                  </a:lnTo>
                  <a:lnTo>
                    <a:pt x="2" y="205"/>
                  </a:lnTo>
                  <a:lnTo>
                    <a:pt x="0" y="197"/>
                  </a:lnTo>
                  <a:lnTo>
                    <a:pt x="1" y="190"/>
                  </a:lnTo>
                  <a:lnTo>
                    <a:pt x="5" y="181"/>
                  </a:lnTo>
                  <a:lnTo>
                    <a:pt x="8" y="175"/>
                  </a:lnTo>
                  <a:lnTo>
                    <a:pt x="15" y="168"/>
                  </a:lnTo>
                  <a:lnTo>
                    <a:pt x="22" y="162"/>
                  </a:lnTo>
                  <a:lnTo>
                    <a:pt x="29" y="159"/>
                  </a:lnTo>
                  <a:lnTo>
                    <a:pt x="38" y="154"/>
                  </a:lnTo>
                  <a:lnTo>
                    <a:pt x="46" y="151"/>
                  </a:lnTo>
                  <a:lnTo>
                    <a:pt x="55" y="149"/>
                  </a:lnTo>
                  <a:lnTo>
                    <a:pt x="66" y="148"/>
                  </a:lnTo>
                  <a:lnTo>
                    <a:pt x="77" y="147"/>
                  </a:lnTo>
                  <a:lnTo>
                    <a:pt x="91" y="145"/>
                  </a:lnTo>
                  <a:lnTo>
                    <a:pt x="101" y="143"/>
                  </a:lnTo>
                  <a:lnTo>
                    <a:pt x="112" y="139"/>
                  </a:lnTo>
                  <a:lnTo>
                    <a:pt x="119" y="134"/>
                  </a:lnTo>
                  <a:lnTo>
                    <a:pt x="125" y="129"/>
                  </a:lnTo>
                  <a:lnTo>
                    <a:pt x="130" y="122"/>
                  </a:lnTo>
                  <a:lnTo>
                    <a:pt x="134" y="117"/>
                  </a:lnTo>
                  <a:lnTo>
                    <a:pt x="136" y="108"/>
                  </a:lnTo>
                  <a:lnTo>
                    <a:pt x="137" y="97"/>
                  </a:lnTo>
                  <a:lnTo>
                    <a:pt x="136" y="88"/>
                  </a:lnTo>
                  <a:lnTo>
                    <a:pt x="135" y="77"/>
                  </a:lnTo>
                  <a:lnTo>
                    <a:pt x="134" y="66"/>
                  </a:lnTo>
                  <a:lnTo>
                    <a:pt x="134" y="54"/>
                  </a:lnTo>
                  <a:lnTo>
                    <a:pt x="133" y="43"/>
                  </a:lnTo>
                  <a:lnTo>
                    <a:pt x="134" y="35"/>
                  </a:lnTo>
                  <a:lnTo>
                    <a:pt x="135" y="32"/>
                  </a:lnTo>
                </a:path>
              </a:pathLst>
            </a:custGeom>
            <a:solidFill>
              <a:srgbClr val="114287"/>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59" name="Rectangle 45"/>
            <p:cNvSpPr>
              <a:spLocks noChangeArrowheads="1"/>
            </p:cNvSpPr>
            <p:nvPr/>
          </p:nvSpPr>
          <p:spPr bwMode="auto">
            <a:xfrm>
              <a:off x="3668120" y="2725050"/>
              <a:ext cx="1227137" cy="77391"/>
            </a:xfrm>
            <a:prstGeom prst="rect">
              <a:avLst/>
            </a:prstGeom>
            <a:solidFill>
              <a:srgbClr val="114287"/>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06522"/>
              <a:endParaRPr lang="en-GB" sz="1000" kern="0" dirty="0">
                <a:latin typeface="+mj-lt"/>
                <a:ea typeface="Segoe UI" panose="020B0502040204020203" pitchFamily="34" charset="0"/>
                <a:cs typeface="Segoe UI" panose="020B0502040204020203" pitchFamily="34" charset="0"/>
              </a:endParaRPr>
            </a:p>
          </p:txBody>
        </p:sp>
      </p:grpSp>
      <p:sp>
        <p:nvSpPr>
          <p:cNvPr id="39" name="Freeform 38"/>
          <p:cNvSpPr>
            <a:spLocks/>
          </p:cNvSpPr>
          <p:nvPr/>
        </p:nvSpPr>
        <p:spPr bwMode="auto">
          <a:xfrm>
            <a:off x="5053134" y="2306641"/>
            <a:ext cx="1364185" cy="349692"/>
          </a:xfrm>
          <a:custGeom>
            <a:avLst/>
            <a:gdLst>
              <a:gd name="T0" fmla="*/ 150 w 850"/>
              <a:gd name="T1" fmla="*/ 0 h 337"/>
              <a:gd name="T2" fmla="*/ 144 w 850"/>
              <a:gd name="T3" fmla="*/ 21 h 337"/>
              <a:gd name="T4" fmla="*/ 156 w 850"/>
              <a:gd name="T5" fmla="*/ 42 h 337"/>
              <a:gd name="T6" fmla="*/ 169 w 850"/>
              <a:gd name="T7" fmla="*/ 61 h 337"/>
              <a:gd name="T8" fmla="*/ 176 w 850"/>
              <a:gd name="T9" fmla="*/ 82 h 337"/>
              <a:gd name="T10" fmla="*/ 174 w 850"/>
              <a:gd name="T11" fmla="*/ 101 h 337"/>
              <a:gd name="T12" fmla="*/ 165 w 850"/>
              <a:gd name="T13" fmla="*/ 118 h 337"/>
              <a:gd name="T14" fmla="*/ 143 w 850"/>
              <a:gd name="T15" fmla="*/ 127 h 337"/>
              <a:gd name="T16" fmla="*/ 116 w 850"/>
              <a:gd name="T17" fmla="*/ 120 h 337"/>
              <a:gd name="T18" fmla="*/ 91 w 850"/>
              <a:gd name="T19" fmla="*/ 106 h 337"/>
              <a:gd name="T20" fmla="*/ 70 w 850"/>
              <a:gd name="T21" fmla="*/ 96 h 337"/>
              <a:gd name="T22" fmla="*/ 45 w 850"/>
              <a:gd name="T23" fmla="*/ 94 h 337"/>
              <a:gd name="T24" fmla="*/ 23 w 850"/>
              <a:gd name="T25" fmla="*/ 105 h 337"/>
              <a:gd name="T26" fmla="*/ 4 w 850"/>
              <a:gd name="T27" fmla="*/ 129 h 337"/>
              <a:gd name="T28" fmla="*/ 0 w 850"/>
              <a:gd name="T29" fmla="*/ 155 h 337"/>
              <a:gd name="T30" fmla="*/ 7 w 850"/>
              <a:gd name="T31" fmla="*/ 180 h 337"/>
              <a:gd name="T32" fmla="*/ 25 w 850"/>
              <a:gd name="T33" fmla="*/ 201 h 337"/>
              <a:gd name="T34" fmla="*/ 56 w 850"/>
              <a:gd name="T35" fmla="*/ 216 h 337"/>
              <a:gd name="T36" fmla="*/ 100 w 850"/>
              <a:gd name="T37" fmla="*/ 218 h 337"/>
              <a:gd name="T38" fmla="*/ 136 w 850"/>
              <a:gd name="T39" fmla="*/ 219 h 337"/>
              <a:gd name="T40" fmla="*/ 156 w 850"/>
              <a:gd name="T41" fmla="*/ 238 h 337"/>
              <a:gd name="T42" fmla="*/ 152 w 850"/>
              <a:gd name="T43" fmla="*/ 262 h 337"/>
              <a:gd name="T44" fmla="*/ 138 w 850"/>
              <a:gd name="T45" fmla="*/ 290 h 337"/>
              <a:gd name="T46" fmla="*/ 133 w 850"/>
              <a:gd name="T47" fmla="*/ 314 h 337"/>
              <a:gd name="T48" fmla="*/ 172 w 850"/>
              <a:gd name="T49" fmla="*/ 318 h 337"/>
              <a:gd name="T50" fmla="*/ 218 w 850"/>
              <a:gd name="T51" fmla="*/ 323 h 337"/>
              <a:gd name="T52" fmla="*/ 283 w 850"/>
              <a:gd name="T53" fmla="*/ 323 h 337"/>
              <a:gd name="T54" fmla="*/ 321 w 850"/>
              <a:gd name="T55" fmla="*/ 316 h 337"/>
              <a:gd name="T56" fmla="*/ 341 w 850"/>
              <a:gd name="T57" fmla="*/ 304 h 337"/>
              <a:gd name="T58" fmla="*/ 341 w 850"/>
              <a:gd name="T59" fmla="*/ 283 h 337"/>
              <a:gd name="T60" fmla="*/ 334 w 850"/>
              <a:gd name="T61" fmla="*/ 258 h 337"/>
              <a:gd name="T62" fmla="*/ 354 w 850"/>
              <a:gd name="T63" fmla="*/ 239 h 337"/>
              <a:gd name="T64" fmla="*/ 390 w 850"/>
              <a:gd name="T65" fmla="*/ 230 h 337"/>
              <a:gd name="T66" fmla="*/ 430 w 850"/>
              <a:gd name="T67" fmla="*/ 227 h 337"/>
              <a:gd name="T68" fmla="*/ 465 w 850"/>
              <a:gd name="T69" fmla="*/ 233 h 337"/>
              <a:gd name="T70" fmla="*/ 492 w 850"/>
              <a:gd name="T71" fmla="*/ 249 h 337"/>
              <a:gd name="T72" fmla="*/ 495 w 850"/>
              <a:gd name="T73" fmla="*/ 270 h 337"/>
              <a:gd name="T74" fmla="*/ 480 w 850"/>
              <a:gd name="T75" fmla="*/ 295 h 337"/>
              <a:gd name="T76" fmla="*/ 480 w 850"/>
              <a:gd name="T77" fmla="*/ 319 h 337"/>
              <a:gd name="T78" fmla="*/ 504 w 850"/>
              <a:gd name="T79" fmla="*/ 331 h 337"/>
              <a:gd name="T80" fmla="*/ 543 w 850"/>
              <a:gd name="T81" fmla="*/ 336 h 337"/>
              <a:gd name="T82" fmla="*/ 593 w 850"/>
              <a:gd name="T83" fmla="*/ 333 h 337"/>
              <a:gd name="T84" fmla="*/ 647 w 850"/>
              <a:gd name="T85" fmla="*/ 325 h 337"/>
              <a:gd name="T86" fmla="*/ 725 w 850"/>
              <a:gd name="T87" fmla="*/ 311 h 337"/>
              <a:gd name="T88" fmla="*/ 711 w 850"/>
              <a:gd name="T89" fmla="*/ 288 h 337"/>
              <a:gd name="T90" fmla="*/ 703 w 850"/>
              <a:gd name="T91" fmla="*/ 259 h 337"/>
              <a:gd name="T92" fmla="*/ 711 w 850"/>
              <a:gd name="T93" fmla="*/ 225 h 337"/>
              <a:gd name="T94" fmla="*/ 736 w 850"/>
              <a:gd name="T95" fmla="*/ 195 h 337"/>
              <a:gd name="T96" fmla="*/ 770 w 850"/>
              <a:gd name="T97" fmla="*/ 178 h 337"/>
              <a:gd name="T98" fmla="*/ 806 w 850"/>
              <a:gd name="T99" fmla="*/ 163 h 337"/>
              <a:gd name="T100" fmla="*/ 832 w 850"/>
              <a:gd name="T101" fmla="*/ 147 h 337"/>
              <a:gd name="T102" fmla="*/ 848 w 850"/>
              <a:gd name="T103" fmla="*/ 123 h 337"/>
              <a:gd name="T104" fmla="*/ 843 w 850"/>
              <a:gd name="T105" fmla="*/ 93 h 337"/>
              <a:gd name="T106" fmla="*/ 816 w 850"/>
              <a:gd name="T107" fmla="*/ 77 h 337"/>
              <a:gd name="T108" fmla="*/ 785 w 850"/>
              <a:gd name="T109" fmla="*/ 86 h 337"/>
              <a:gd name="T110" fmla="*/ 763 w 850"/>
              <a:gd name="T111" fmla="*/ 107 h 337"/>
              <a:gd name="T112" fmla="*/ 732 w 850"/>
              <a:gd name="T113" fmla="*/ 114 h 337"/>
              <a:gd name="T114" fmla="*/ 707 w 850"/>
              <a:gd name="T115" fmla="*/ 101 h 337"/>
              <a:gd name="T116" fmla="*/ 694 w 850"/>
              <a:gd name="T117" fmla="*/ 77 h 337"/>
              <a:gd name="T118" fmla="*/ 697 w 850"/>
              <a:gd name="T119" fmla="*/ 47 h 337"/>
              <a:gd name="T120" fmla="*/ 707 w 850"/>
              <a:gd name="T121" fmla="*/ 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337">
                <a:moveTo>
                  <a:pt x="711" y="8"/>
                </a:moveTo>
                <a:lnTo>
                  <a:pt x="718" y="0"/>
                </a:lnTo>
                <a:lnTo>
                  <a:pt x="150" y="0"/>
                </a:lnTo>
                <a:lnTo>
                  <a:pt x="146" y="5"/>
                </a:lnTo>
                <a:lnTo>
                  <a:pt x="144" y="12"/>
                </a:lnTo>
                <a:lnTo>
                  <a:pt x="144" y="21"/>
                </a:lnTo>
                <a:lnTo>
                  <a:pt x="146" y="28"/>
                </a:lnTo>
                <a:lnTo>
                  <a:pt x="151" y="35"/>
                </a:lnTo>
                <a:lnTo>
                  <a:pt x="156" y="42"/>
                </a:lnTo>
                <a:lnTo>
                  <a:pt x="161" y="49"/>
                </a:lnTo>
                <a:lnTo>
                  <a:pt x="165" y="54"/>
                </a:lnTo>
                <a:lnTo>
                  <a:pt x="169" y="61"/>
                </a:lnTo>
                <a:lnTo>
                  <a:pt x="173" y="68"/>
                </a:lnTo>
                <a:lnTo>
                  <a:pt x="175" y="76"/>
                </a:lnTo>
                <a:lnTo>
                  <a:pt x="176" y="82"/>
                </a:lnTo>
                <a:lnTo>
                  <a:pt x="176" y="89"/>
                </a:lnTo>
                <a:lnTo>
                  <a:pt x="176" y="96"/>
                </a:lnTo>
                <a:lnTo>
                  <a:pt x="174" y="101"/>
                </a:lnTo>
                <a:lnTo>
                  <a:pt x="172" y="107"/>
                </a:lnTo>
                <a:lnTo>
                  <a:pt x="169" y="113"/>
                </a:lnTo>
                <a:lnTo>
                  <a:pt x="165" y="118"/>
                </a:lnTo>
                <a:lnTo>
                  <a:pt x="161" y="122"/>
                </a:lnTo>
                <a:lnTo>
                  <a:pt x="154" y="125"/>
                </a:lnTo>
                <a:lnTo>
                  <a:pt x="143" y="127"/>
                </a:lnTo>
                <a:lnTo>
                  <a:pt x="135" y="127"/>
                </a:lnTo>
                <a:lnTo>
                  <a:pt x="126" y="124"/>
                </a:lnTo>
                <a:lnTo>
                  <a:pt x="116" y="120"/>
                </a:lnTo>
                <a:lnTo>
                  <a:pt x="105" y="116"/>
                </a:lnTo>
                <a:lnTo>
                  <a:pt x="98" y="111"/>
                </a:lnTo>
                <a:lnTo>
                  <a:pt x="91" y="106"/>
                </a:lnTo>
                <a:lnTo>
                  <a:pt x="84" y="103"/>
                </a:lnTo>
                <a:lnTo>
                  <a:pt x="77" y="99"/>
                </a:lnTo>
                <a:lnTo>
                  <a:pt x="70" y="96"/>
                </a:lnTo>
                <a:lnTo>
                  <a:pt x="62" y="94"/>
                </a:lnTo>
                <a:lnTo>
                  <a:pt x="53" y="93"/>
                </a:lnTo>
                <a:lnTo>
                  <a:pt x="45" y="94"/>
                </a:lnTo>
                <a:lnTo>
                  <a:pt x="37" y="97"/>
                </a:lnTo>
                <a:lnTo>
                  <a:pt x="30" y="101"/>
                </a:lnTo>
                <a:lnTo>
                  <a:pt x="23" y="105"/>
                </a:lnTo>
                <a:lnTo>
                  <a:pt x="16" y="112"/>
                </a:lnTo>
                <a:lnTo>
                  <a:pt x="10" y="119"/>
                </a:lnTo>
                <a:lnTo>
                  <a:pt x="4" y="129"/>
                </a:lnTo>
                <a:lnTo>
                  <a:pt x="2" y="137"/>
                </a:lnTo>
                <a:lnTo>
                  <a:pt x="0" y="145"/>
                </a:lnTo>
                <a:lnTo>
                  <a:pt x="0" y="155"/>
                </a:lnTo>
                <a:lnTo>
                  <a:pt x="1" y="163"/>
                </a:lnTo>
                <a:lnTo>
                  <a:pt x="4" y="173"/>
                </a:lnTo>
                <a:lnTo>
                  <a:pt x="7" y="180"/>
                </a:lnTo>
                <a:lnTo>
                  <a:pt x="13" y="189"/>
                </a:lnTo>
                <a:lnTo>
                  <a:pt x="18" y="195"/>
                </a:lnTo>
                <a:lnTo>
                  <a:pt x="25" y="201"/>
                </a:lnTo>
                <a:lnTo>
                  <a:pt x="33" y="206"/>
                </a:lnTo>
                <a:lnTo>
                  <a:pt x="45" y="212"/>
                </a:lnTo>
                <a:lnTo>
                  <a:pt x="56" y="216"/>
                </a:lnTo>
                <a:lnTo>
                  <a:pt x="69" y="217"/>
                </a:lnTo>
                <a:lnTo>
                  <a:pt x="84" y="219"/>
                </a:lnTo>
                <a:lnTo>
                  <a:pt x="100" y="218"/>
                </a:lnTo>
                <a:lnTo>
                  <a:pt x="113" y="217"/>
                </a:lnTo>
                <a:lnTo>
                  <a:pt x="124" y="217"/>
                </a:lnTo>
                <a:lnTo>
                  <a:pt x="136" y="219"/>
                </a:lnTo>
                <a:lnTo>
                  <a:pt x="144" y="223"/>
                </a:lnTo>
                <a:lnTo>
                  <a:pt x="151" y="230"/>
                </a:lnTo>
                <a:lnTo>
                  <a:pt x="156" y="238"/>
                </a:lnTo>
                <a:lnTo>
                  <a:pt x="156" y="246"/>
                </a:lnTo>
                <a:lnTo>
                  <a:pt x="156" y="254"/>
                </a:lnTo>
                <a:lnTo>
                  <a:pt x="152" y="262"/>
                </a:lnTo>
                <a:lnTo>
                  <a:pt x="147" y="273"/>
                </a:lnTo>
                <a:lnTo>
                  <a:pt x="143" y="280"/>
                </a:lnTo>
                <a:lnTo>
                  <a:pt x="138" y="290"/>
                </a:lnTo>
                <a:lnTo>
                  <a:pt x="132" y="300"/>
                </a:lnTo>
                <a:lnTo>
                  <a:pt x="124" y="313"/>
                </a:lnTo>
                <a:lnTo>
                  <a:pt x="133" y="314"/>
                </a:lnTo>
                <a:lnTo>
                  <a:pt x="145" y="315"/>
                </a:lnTo>
                <a:lnTo>
                  <a:pt x="158" y="316"/>
                </a:lnTo>
                <a:lnTo>
                  <a:pt x="172" y="318"/>
                </a:lnTo>
                <a:lnTo>
                  <a:pt x="186" y="319"/>
                </a:lnTo>
                <a:lnTo>
                  <a:pt x="202" y="321"/>
                </a:lnTo>
                <a:lnTo>
                  <a:pt x="218" y="323"/>
                </a:lnTo>
                <a:lnTo>
                  <a:pt x="236" y="323"/>
                </a:lnTo>
                <a:lnTo>
                  <a:pt x="272" y="323"/>
                </a:lnTo>
                <a:lnTo>
                  <a:pt x="283" y="323"/>
                </a:lnTo>
                <a:lnTo>
                  <a:pt x="296" y="322"/>
                </a:lnTo>
                <a:lnTo>
                  <a:pt x="309" y="320"/>
                </a:lnTo>
                <a:lnTo>
                  <a:pt x="321" y="316"/>
                </a:lnTo>
                <a:lnTo>
                  <a:pt x="329" y="313"/>
                </a:lnTo>
                <a:lnTo>
                  <a:pt x="336" y="309"/>
                </a:lnTo>
                <a:lnTo>
                  <a:pt x="341" y="304"/>
                </a:lnTo>
                <a:lnTo>
                  <a:pt x="344" y="299"/>
                </a:lnTo>
                <a:lnTo>
                  <a:pt x="344" y="291"/>
                </a:lnTo>
                <a:lnTo>
                  <a:pt x="341" y="283"/>
                </a:lnTo>
                <a:lnTo>
                  <a:pt x="337" y="273"/>
                </a:lnTo>
                <a:lnTo>
                  <a:pt x="334" y="265"/>
                </a:lnTo>
                <a:lnTo>
                  <a:pt x="334" y="258"/>
                </a:lnTo>
                <a:lnTo>
                  <a:pt x="338" y="250"/>
                </a:lnTo>
                <a:lnTo>
                  <a:pt x="345" y="244"/>
                </a:lnTo>
                <a:lnTo>
                  <a:pt x="354" y="239"/>
                </a:lnTo>
                <a:lnTo>
                  <a:pt x="364" y="235"/>
                </a:lnTo>
                <a:lnTo>
                  <a:pt x="377" y="231"/>
                </a:lnTo>
                <a:lnTo>
                  <a:pt x="390" y="230"/>
                </a:lnTo>
                <a:lnTo>
                  <a:pt x="404" y="228"/>
                </a:lnTo>
                <a:lnTo>
                  <a:pt x="417" y="227"/>
                </a:lnTo>
                <a:lnTo>
                  <a:pt x="430" y="227"/>
                </a:lnTo>
                <a:lnTo>
                  <a:pt x="442" y="228"/>
                </a:lnTo>
                <a:lnTo>
                  <a:pt x="453" y="230"/>
                </a:lnTo>
                <a:lnTo>
                  <a:pt x="465" y="233"/>
                </a:lnTo>
                <a:lnTo>
                  <a:pt x="475" y="238"/>
                </a:lnTo>
                <a:lnTo>
                  <a:pt x="485" y="243"/>
                </a:lnTo>
                <a:lnTo>
                  <a:pt x="492" y="249"/>
                </a:lnTo>
                <a:lnTo>
                  <a:pt x="496" y="256"/>
                </a:lnTo>
                <a:lnTo>
                  <a:pt x="497" y="262"/>
                </a:lnTo>
                <a:lnTo>
                  <a:pt x="495" y="270"/>
                </a:lnTo>
                <a:lnTo>
                  <a:pt x="492" y="276"/>
                </a:lnTo>
                <a:lnTo>
                  <a:pt x="485" y="287"/>
                </a:lnTo>
                <a:lnTo>
                  <a:pt x="480" y="295"/>
                </a:lnTo>
                <a:lnTo>
                  <a:pt x="477" y="303"/>
                </a:lnTo>
                <a:lnTo>
                  <a:pt x="477" y="311"/>
                </a:lnTo>
                <a:lnTo>
                  <a:pt x="480" y="319"/>
                </a:lnTo>
                <a:lnTo>
                  <a:pt x="488" y="325"/>
                </a:lnTo>
                <a:lnTo>
                  <a:pt x="494" y="328"/>
                </a:lnTo>
                <a:lnTo>
                  <a:pt x="504" y="331"/>
                </a:lnTo>
                <a:lnTo>
                  <a:pt x="516" y="333"/>
                </a:lnTo>
                <a:lnTo>
                  <a:pt x="527" y="335"/>
                </a:lnTo>
                <a:lnTo>
                  <a:pt x="543" y="336"/>
                </a:lnTo>
                <a:lnTo>
                  <a:pt x="560" y="336"/>
                </a:lnTo>
                <a:lnTo>
                  <a:pt x="573" y="334"/>
                </a:lnTo>
                <a:lnTo>
                  <a:pt x="593" y="333"/>
                </a:lnTo>
                <a:lnTo>
                  <a:pt x="613" y="330"/>
                </a:lnTo>
                <a:lnTo>
                  <a:pt x="630" y="328"/>
                </a:lnTo>
                <a:lnTo>
                  <a:pt x="647" y="325"/>
                </a:lnTo>
                <a:lnTo>
                  <a:pt x="667" y="321"/>
                </a:lnTo>
                <a:lnTo>
                  <a:pt x="690" y="316"/>
                </a:lnTo>
                <a:lnTo>
                  <a:pt x="725" y="311"/>
                </a:lnTo>
                <a:lnTo>
                  <a:pt x="721" y="304"/>
                </a:lnTo>
                <a:lnTo>
                  <a:pt x="715" y="297"/>
                </a:lnTo>
                <a:lnTo>
                  <a:pt x="711" y="288"/>
                </a:lnTo>
                <a:lnTo>
                  <a:pt x="708" y="280"/>
                </a:lnTo>
                <a:lnTo>
                  <a:pt x="705" y="270"/>
                </a:lnTo>
                <a:lnTo>
                  <a:pt x="703" y="259"/>
                </a:lnTo>
                <a:lnTo>
                  <a:pt x="704" y="247"/>
                </a:lnTo>
                <a:lnTo>
                  <a:pt x="706" y="236"/>
                </a:lnTo>
                <a:lnTo>
                  <a:pt x="711" y="225"/>
                </a:lnTo>
                <a:lnTo>
                  <a:pt x="717" y="214"/>
                </a:lnTo>
                <a:lnTo>
                  <a:pt x="726" y="203"/>
                </a:lnTo>
                <a:lnTo>
                  <a:pt x="736" y="195"/>
                </a:lnTo>
                <a:lnTo>
                  <a:pt x="747" y="189"/>
                </a:lnTo>
                <a:lnTo>
                  <a:pt x="758" y="184"/>
                </a:lnTo>
                <a:lnTo>
                  <a:pt x="770" y="178"/>
                </a:lnTo>
                <a:lnTo>
                  <a:pt x="781" y="175"/>
                </a:lnTo>
                <a:lnTo>
                  <a:pt x="793" y="170"/>
                </a:lnTo>
                <a:lnTo>
                  <a:pt x="806" y="163"/>
                </a:lnTo>
                <a:lnTo>
                  <a:pt x="816" y="160"/>
                </a:lnTo>
                <a:lnTo>
                  <a:pt x="824" y="154"/>
                </a:lnTo>
                <a:lnTo>
                  <a:pt x="832" y="147"/>
                </a:lnTo>
                <a:lnTo>
                  <a:pt x="840" y="141"/>
                </a:lnTo>
                <a:lnTo>
                  <a:pt x="845" y="133"/>
                </a:lnTo>
                <a:lnTo>
                  <a:pt x="848" y="123"/>
                </a:lnTo>
                <a:lnTo>
                  <a:pt x="849" y="113"/>
                </a:lnTo>
                <a:lnTo>
                  <a:pt x="847" y="104"/>
                </a:lnTo>
                <a:lnTo>
                  <a:pt x="843" y="93"/>
                </a:lnTo>
                <a:lnTo>
                  <a:pt x="835" y="86"/>
                </a:lnTo>
                <a:lnTo>
                  <a:pt x="826" y="80"/>
                </a:lnTo>
                <a:lnTo>
                  <a:pt x="816" y="77"/>
                </a:lnTo>
                <a:lnTo>
                  <a:pt x="805" y="77"/>
                </a:lnTo>
                <a:lnTo>
                  <a:pt x="795" y="80"/>
                </a:lnTo>
                <a:lnTo>
                  <a:pt x="785" y="86"/>
                </a:lnTo>
                <a:lnTo>
                  <a:pt x="778" y="92"/>
                </a:lnTo>
                <a:lnTo>
                  <a:pt x="770" y="101"/>
                </a:lnTo>
                <a:lnTo>
                  <a:pt x="763" y="107"/>
                </a:lnTo>
                <a:lnTo>
                  <a:pt x="755" y="112"/>
                </a:lnTo>
                <a:lnTo>
                  <a:pt x="746" y="114"/>
                </a:lnTo>
                <a:lnTo>
                  <a:pt x="732" y="114"/>
                </a:lnTo>
                <a:lnTo>
                  <a:pt x="722" y="112"/>
                </a:lnTo>
                <a:lnTo>
                  <a:pt x="713" y="106"/>
                </a:lnTo>
                <a:lnTo>
                  <a:pt x="707" y="101"/>
                </a:lnTo>
                <a:lnTo>
                  <a:pt x="701" y="93"/>
                </a:lnTo>
                <a:lnTo>
                  <a:pt x="697" y="84"/>
                </a:lnTo>
                <a:lnTo>
                  <a:pt x="694" y="77"/>
                </a:lnTo>
                <a:lnTo>
                  <a:pt x="693" y="66"/>
                </a:lnTo>
                <a:lnTo>
                  <a:pt x="694" y="56"/>
                </a:lnTo>
                <a:lnTo>
                  <a:pt x="697" y="47"/>
                </a:lnTo>
                <a:lnTo>
                  <a:pt x="700" y="34"/>
                </a:lnTo>
                <a:lnTo>
                  <a:pt x="704" y="23"/>
                </a:lnTo>
                <a:lnTo>
                  <a:pt x="707" y="16"/>
                </a:lnTo>
                <a:lnTo>
                  <a:pt x="711" y="8"/>
                </a:lnTo>
              </a:path>
            </a:pathLst>
          </a:custGeom>
          <a:solidFill>
            <a:srgbClr val="3B2345"/>
          </a:solidFill>
          <a:ln w="12700" cap="rnd" cmpd="sng">
            <a:solidFill>
              <a:srgbClr val="30255F"/>
            </a:solidFill>
            <a:prstDash val="solid"/>
            <a:round/>
            <a:headEnd type="none" w="med" len="med"/>
            <a:tailEnd type="none" w="med" len="med"/>
          </a:ln>
          <a:effectLst/>
          <a:scene3d>
            <a:camera prst="legacyObliqueBottom"/>
            <a:lightRig rig="legacyFlat3" dir="b"/>
          </a:scene3d>
          <a:sp3d extrusionH="227000" contourW="12700" prstMaterial="legacyMatte">
            <a:bevelT w="13500" h="13500" prst="angle"/>
            <a:bevelB w="13500" h="13500" prst="angle"/>
            <a:extrusionClr>
              <a:srgbClr val="AE8CAA"/>
            </a:extrusionClr>
            <a:contourClr>
              <a:srgbClr val="AE8CAA"/>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40" name="Line 48"/>
          <p:cNvSpPr>
            <a:spLocks noChangeShapeType="1"/>
          </p:cNvSpPr>
          <p:nvPr/>
        </p:nvSpPr>
        <p:spPr bwMode="auto">
          <a:xfrm flipH="1">
            <a:off x="5680660" y="2704983"/>
            <a:ext cx="556520" cy="349812"/>
          </a:xfrm>
          <a:prstGeom prst="line">
            <a:avLst/>
          </a:prstGeom>
          <a:noFill/>
          <a:ln w="19050" cap="rnd">
            <a:gradFill flip="none" rotWithShape="1">
              <a:gsLst>
                <a:gs pos="0">
                  <a:srgbClr val="72BC37"/>
                </a:gs>
                <a:gs pos="100000">
                  <a:srgbClr val="FFFFFF">
                    <a:alpha val="0"/>
                  </a:srgbClr>
                </a:gs>
              </a:gsLst>
              <a:lin ang="0" scaled="1"/>
              <a:tileRect/>
            </a:gra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41" name="Freeform 40"/>
          <p:cNvSpPr>
            <a:spLocks/>
          </p:cNvSpPr>
          <p:nvPr/>
        </p:nvSpPr>
        <p:spPr bwMode="auto">
          <a:xfrm>
            <a:off x="6162137" y="2609639"/>
            <a:ext cx="1092954" cy="447231"/>
          </a:xfrm>
          <a:custGeom>
            <a:avLst/>
            <a:gdLst>
              <a:gd name="T0" fmla="*/ 56 w 681"/>
              <a:gd name="T1" fmla="*/ 348 h 431"/>
              <a:gd name="T2" fmla="*/ 97 w 681"/>
              <a:gd name="T3" fmla="*/ 354 h 431"/>
              <a:gd name="T4" fmla="*/ 138 w 681"/>
              <a:gd name="T5" fmla="*/ 354 h 431"/>
              <a:gd name="T6" fmla="*/ 178 w 681"/>
              <a:gd name="T7" fmla="*/ 340 h 431"/>
              <a:gd name="T8" fmla="*/ 218 w 681"/>
              <a:gd name="T9" fmla="*/ 331 h 431"/>
              <a:gd name="T10" fmla="*/ 253 w 681"/>
              <a:gd name="T11" fmla="*/ 344 h 431"/>
              <a:gd name="T12" fmla="*/ 247 w 681"/>
              <a:gd name="T13" fmla="*/ 382 h 431"/>
              <a:gd name="T14" fmla="*/ 256 w 681"/>
              <a:gd name="T15" fmla="*/ 417 h 431"/>
              <a:gd name="T16" fmla="*/ 299 w 681"/>
              <a:gd name="T17" fmla="*/ 428 h 431"/>
              <a:gd name="T18" fmla="*/ 354 w 681"/>
              <a:gd name="T19" fmla="*/ 427 h 431"/>
              <a:gd name="T20" fmla="*/ 398 w 681"/>
              <a:gd name="T21" fmla="*/ 410 h 431"/>
              <a:gd name="T22" fmla="*/ 417 w 681"/>
              <a:gd name="T23" fmla="*/ 375 h 431"/>
              <a:gd name="T24" fmla="*/ 429 w 681"/>
              <a:gd name="T25" fmla="*/ 340 h 431"/>
              <a:gd name="T26" fmla="*/ 468 w 681"/>
              <a:gd name="T27" fmla="*/ 323 h 431"/>
              <a:gd name="T28" fmla="*/ 520 w 681"/>
              <a:gd name="T29" fmla="*/ 319 h 431"/>
              <a:gd name="T30" fmla="*/ 570 w 681"/>
              <a:gd name="T31" fmla="*/ 323 h 431"/>
              <a:gd name="T32" fmla="*/ 593 w 681"/>
              <a:gd name="T33" fmla="*/ 25 h 431"/>
              <a:gd name="T34" fmla="*/ 550 w 681"/>
              <a:gd name="T35" fmla="*/ 7 h 431"/>
              <a:gd name="T36" fmla="*/ 492 w 681"/>
              <a:gd name="T37" fmla="*/ 1 h 431"/>
              <a:gd name="T38" fmla="*/ 424 w 681"/>
              <a:gd name="T39" fmla="*/ 1 h 431"/>
              <a:gd name="T40" fmla="*/ 372 w 681"/>
              <a:gd name="T41" fmla="*/ 9 h 431"/>
              <a:gd name="T42" fmla="*/ 349 w 681"/>
              <a:gd name="T43" fmla="*/ 25 h 431"/>
              <a:gd name="T44" fmla="*/ 359 w 681"/>
              <a:gd name="T45" fmla="*/ 48 h 431"/>
              <a:gd name="T46" fmla="*/ 341 w 681"/>
              <a:gd name="T47" fmla="*/ 74 h 431"/>
              <a:gd name="T48" fmla="*/ 305 w 681"/>
              <a:gd name="T49" fmla="*/ 90 h 431"/>
              <a:gd name="T50" fmla="*/ 266 w 681"/>
              <a:gd name="T51" fmla="*/ 98 h 431"/>
              <a:gd name="T52" fmla="*/ 228 w 681"/>
              <a:gd name="T53" fmla="*/ 92 h 431"/>
              <a:gd name="T54" fmla="*/ 204 w 681"/>
              <a:gd name="T55" fmla="*/ 76 h 431"/>
              <a:gd name="T56" fmla="*/ 210 w 681"/>
              <a:gd name="T57" fmla="*/ 52 h 431"/>
              <a:gd name="T58" fmla="*/ 229 w 681"/>
              <a:gd name="T59" fmla="*/ 28 h 431"/>
              <a:gd name="T60" fmla="*/ 216 w 681"/>
              <a:gd name="T61" fmla="*/ 6 h 431"/>
              <a:gd name="T62" fmla="*/ 163 w 681"/>
              <a:gd name="T63" fmla="*/ 0 h 431"/>
              <a:gd name="T64" fmla="*/ 88 w 681"/>
              <a:gd name="T65" fmla="*/ 9 h 431"/>
              <a:gd name="T66" fmla="*/ 33 w 681"/>
              <a:gd name="T67" fmla="*/ 20 h 431"/>
              <a:gd name="T68" fmla="*/ 41 w 681"/>
              <a:gd name="T69" fmla="*/ 51 h 431"/>
              <a:gd name="T70" fmla="*/ 31 w 681"/>
              <a:gd name="T71" fmla="*/ 80 h 431"/>
              <a:gd name="T72" fmla="*/ 13 w 681"/>
              <a:gd name="T73" fmla="*/ 118 h 431"/>
              <a:gd name="T74" fmla="*/ 1 w 681"/>
              <a:gd name="T75" fmla="*/ 155 h 431"/>
              <a:gd name="T76" fmla="*/ 9 w 681"/>
              <a:gd name="T77" fmla="*/ 187 h 431"/>
              <a:gd name="T78" fmla="*/ 46 w 681"/>
              <a:gd name="T79" fmla="*/ 192 h 431"/>
              <a:gd name="T80" fmla="*/ 78 w 681"/>
              <a:gd name="T81" fmla="*/ 165 h 431"/>
              <a:gd name="T82" fmla="*/ 96 w 681"/>
              <a:gd name="T83" fmla="*/ 134 h 431"/>
              <a:gd name="T84" fmla="*/ 131 w 681"/>
              <a:gd name="T85" fmla="*/ 128 h 431"/>
              <a:gd name="T86" fmla="*/ 166 w 681"/>
              <a:gd name="T87" fmla="*/ 142 h 431"/>
              <a:gd name="T88" fmla="*/ 178 w 681"/>
              <a:gd name="T89" fmla="*/ 175 h 431"/>
              <a:gd name="T90" fmla="*/ 157 w 681"/>
              <a:gd name="T91" fmla="*/ 212 h 431"/>
              <a:gd name="T92" fmla="*/ 124 w 681"/>
              <a:gd name="T93" fmla="*/ 237 h 431"/>
              <a:gd name="T94" fmla="*/ 86 w 681"/>
              <a:gd name="T95" fmla="*/ 245 h 431"/>
              <a:gd name="T96" fmla="*/ 50 w 681"/>
              <a:gd name="T97" fmla="*/ 263 h 431"/>
              <a:gd name="T98" fmla="*/ 26 w 681"/>
              <a:gd name="T99" fmla="*/ 293 h 431"/>
              <a:gd name="T100" fmla="*/ 23 w 681"/>
              <a:gd name="T101" fmla="*/ 32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1" h="431">
                <a:moveTo>
                  <a:pt x="27" y="351"/>
                </a:moveTo>
                <a:lnTo>
                  <a:pt x="36" y="349"/>
                </a:lnTo>
                <a:lnTo>
                  <a:pt x="47" y="347"/>
                </a:lnTo>
                <a:lnTo>
                  <a:pt x="56" y="348"/>
                </a:lnTo>
                <a:lnTo>
                  <a:pt x="67" y="349"/>
                </a:lnTo>
                <a:lnTo>
                  <a:pt x="76" y="351"/>
                </a:lnTo>
                <a:lnTo>
                  <a:pt x="86" y="353"/>
                </a:lnTo>
                <a:lnTo>
                  <a:pt x="97" y="354"/>
                </a:lnTo>
                <a:lnTo>
                  <a:pt x="105" y="356"/>
                </a:lnTo>
                <a:lnTo>
                  <a:pt x="117" y="356"/>
                </a:lnTo>
                <a:lnTo>
                  <a:pt x="128" y="356"/>
                </a:lnTo>
                <a:lnTo>
                  <a:pt x="138" y="354"/>
                </a:lnTo>
                <a:lnTo>
                  <a:pt x="148" y="352"/>
                </a:lnTo>
                <a:lnTo>
                  <a:pt x="158" y="349"/>
                </a:lnTo>
                <a:lnTo>
                  <a:pt x="167" y="344"/>
                </a:lnTo>
                <a:lnTo>
                  <a:pt x="178" y="340"/>
                </a:lnTo>
                <a:lnTo>
                  <a:pt x="187" y="337"/>
                </a:lnTo>
                <a:lnTo>
                  <a:pt x="198" y="334"/>
                </a:lnTo>
                <a:lnTo>
                  <a:pt x="208" y="332"/>
                </a:lnTo>
                <a:lnTo>
                  <a:pt x="218" y="331"/>
                </a:lnTo>
                <a:lnTo>
                  <a:pt x="229" y="332"/>
                </a:lnTo>
                <a:lnTo>
                  <a:pt x="237" y="335"/>
                </a:lnTo>
                <a:lnTo>
                  <a:pt x="247" y="340"/>
                </a:lnTo>
                <a:lnTo>
                  <a:pt x="253" y="344"/>
                </a:lnTo>
                <a:lnTo>
                  <a:pt x="256" y="353"/>
                </a:lnTo>
                <a:lnTo>
                  <a:pt x="254" y="362"/>
                </a:lnTo>
                <a:lnTo>
                  <a:pt x="251" y="372"/>
                </a:lnTo>
                <a:lnTo>
                  <a:pt x="247" y="382"/>
                </a:lnTo>
                <a:lnTo>
                  <a:pt x="243" y="392"/>
                </a:lnTo>
                <a:lnTo>
                  <a:pt x="244" y="401"/>
                </a:lnTo>
                <a:lnTo>
                  <a:pt x="249" y="409"/>
                </a:lnTo>
                <a:lnTo>
                  <a:pt x="256" y="417"/>
                </a:lnTo>
                <a:lnTo>
                  <a:pt x="262" y="422"/>
                </a:lnTo>
                <a:lnTo>
                  <a:pt x="273" y="423"/>
                </a:lnTo>
                <a:lnTo>
                  <a:pt x="283" y="426"/>
                </a:lnTo>
                <a:lnTo>
                  <a:pt x="299" y="428"/>
                </a:lnTo>
                <a:lnTo>
                  <a:pt x="311" y="429"/>
                </a:lnTo>
                <a:lnTo>
                  <a:pt x="327" y="430"/>
                </a:lnTo>
                <a:lnTo>
                  <a:pt x="342" y="429"/>
                </a:lnTo>
                <a:lnTo>
                  <a:pt x="354" y="427"/>
                </a:lnTo>
                <a:lnTo>
                  <a:pt x="368" y="423"/>
                </a:lnTo>
                <a:lnTo>
                  <a:pt x="380" y="420"/>
                </a:lnTo>
                <a:lnTo>
                  <a:pt x="390" y="415"/>
                </a:lnTo>
                <a:lnTo>
                  <a:pt x="398" y="410"/>
                </a:lnTo>
                <a:lnTo>
                  <a:pt x="405" y="405"/>
                </a:lnTo>
                <a:lnTo>
                  <a:pt x="412" y="397"/>
                </a:lnTo>
                <a:lnTo>
                  <a:pt x="416" y="389"/>
                </a:lnTo>
                <a:lnTo>
                  <a:pt x="417" y="375"/>
                </a:lnTo>
                <a:lnTo>
                  <a:pt x="417" y="364"/>
                </a:lnTo>
                <a:lnTo>
                  <a:pt x="419" y="354"/>
                </a:lnTo>
                <a:lnTo>
                  <a:pt x="423" y="347"/>
                </a:lnTo>
                <a:lnTo>
                  <a:pt x="429" y="340"/>
                </a:lnTo>
                <a:lnTo>
                  <a:pt x="437" y="335"/>
                </a:lnTo>
                <a:lnTo>
                  <a:pt x="446" y="330"/>
                </a:lnTo>
                <a:lnTo>
                  <a:pt x="455" y="326"/>
                </a:lnTo>
                <a:lnTo>
                  <a:pt x="468" y="323"/>
                </a:lnTo>
                <a:lnTo>
                  <a:pt x="479" y="322"/>
                </a:lnTo>
                <a:lnTo>
                  <a:pt x="493" y="320"/>
                </a:lnTo>
                <a:lnTo>
                  <a:pt x="507" y="320"/>
                </a:lnTo>
                <a:lnTo>
                  <a:pt x="520" y="319"/>
                </a:lnTo>
                <a:lnTo>
                  <a:pt x="537" y="320"/>
                </a:lnTo>
                <a:lnTo>
                  <a:pt x="548" y="320"/>
                </a:lnTo>
                <a:lnTo>
                  <a:pt x="559" y="322"/>
                </a:lnTo>
                <a:lnTo>
                  <a:pt x="570" y="323"/>
                </a:lnTo>
                <a:lnTo>
                  <a:pt x="582" y="325"/>
                </a:lnTo>
                <a:lnTo>
                  <a:pt x="593" y="325"/>
                </a:lnTo>
                <a:lnTo>
                  <a:pt x="680" y="326"/>
                </a:lnTo>
                <a:lnTo>
                  <a:pt x="593" y="25"/>
                </a:lnTo>
                <a:lnTo>
                  <a:pt x="581" y="20"/>
                </a:lnTo>
                <a:lnTo>
                  <a:pt x="572" y="16"/>
                </a:lnTo>
                <a:lnTo>
                  <a:pt x="562" y="11"/>
                </a:lnTo>
                <a:lnTo>
                  <a:pt x="550" y="7"/>
                </a:lnTo>
                <a:lnTo>
                  <a:pt x="537" y="6"/>
                </a:lnTo>
                <a:lnTo>
                  <a:pt x="523" y="4"/>
                </a:lnTo>
                <a:lnTo>
                  <a:pt x="507" y="1"/>
                </a:lnTo>
                <a:lnTo>
                  <a:pt x="492" y="1"/>
                </a:lnTo>
                <a:lnTo>
                  <a:pt x="477" y="0"/>
                </a:lnTo>
                <a:lnTo>
                  <a:pt x="460" y="0"/>
                </a:lnTo>
                <a:lnTo>
                  <a:pt x="440" y="0"/>
                </a:lnTo>
                <a:lnTo>
                  <a:pt x="424" y="1"/>
                </a:lnTo>
                <a:lnTo>
                  <a:pt x="408" y="3"/>
                </a:lnTo>
                <a:lnTo>
                  <a:pt x="395" y="4"/>
                </a:lnTo>
                <a:lnTo>
                  <a:pt x="382" y="7"/>
                </a:lnTo>
                <a:lnTo>
                  <a:pt x="372" y="9"/>
                </a:lnTo>
                <a:lnTo>
                  <a:pt x="364" y="12"/>
                </a:lnTo>
                <a:lnTo>
                  <a:pt x="356" y="16"/>
                </a:lnTo>
                <a:lnTo>
                  <a:pt x="351" y="20"/>
                </a:lnTo>
                <a:lnTo>
                  <a:pt x="349" y="25"/>
                </a:lnTo>
                <a:lnTo>
                  <a:pt x="349" y="32"/>
                </a:lnTo>
                <a:lnTo>
                  <a:pt x="352" y="37"/>
                </a:lnTo>
                <a:lnTo>
                  <a:pt x="356" y="42"/>
                </a:lnTo>
                <a:lnTo>
                  <a:pt x="359" y="48"/>
                </a:lnTo>
                <a:lnTo>
                  <a:pt x="359" y="55"/>
                </a:lnTo>
                <a:lnTo>
                  <a:pt x="355" y="62"/>
                </a:lnTo>
                <a:lnTo>
                  <a:pt x="349" y="68"/>
                </a:lnTo>
                <a:lnTo>
                  <a:pt x="341" y="74"/>
                </a:lnTo>
                <a:lnTo>
                  <a:pt x="332" y="80"/>
                </a:lnTo>
                <a:lnTo>
                  <a:pt x="324" y="84"/>
                </a:lnTo>
                <a:lnTo>
                  <a:pt x="314" y="87"/>
                </a:lnTo>
                <a:lnTo>
                  <a:pt x="305" y="90"/>
                </a:lnTo>
                <a:lnTo>
                  <a:pt x="296" y="93"/>
                </a:lnTo>
                <a:lnTo>
                  <a:pt x="285" y="95"/>
                </a:lnTo>
                <a:lnTo>
                  <a:pt x="276" y="96"/>
                </a:lnTo>
                <a:lnTo>
                  <a:pt x="266" y="98"/>
                </a:lnTo>
                <a:lnTo>
                  <a:pt x="256" y="98"/>
                </a:lnTo>
                <a:lnTo>
                  <a:pt x="245" y="96"/>
                </a:lnTo>
                <a:lnTo>
                  <a:pt x="236" y="95"/>
                </a:lnTo>
                <a:lnTo>
                  <a:pt x="228" y="92"/>
                </a:lnTo>
                <a:lnTo>
                  <a:pt x="218" y="90"/>
                </a:lnTo>
                <a:lnTo>
                  <a:pt x="210" y="86"/>
                </a:lnTo>
                <a:lnTo>
                  <a:pt x="206" y="81"/>
                </a:lnTo>
                <a:lnTo>
                  <a:pt x="204" y="76"/>
                </a:lnTo>
                <a:lnTo>
                  <a:pt x="203" y="72"/>
                </a:lnTo>
                <a:lnTo>
                  <a:pt x="204" y="66"/>
                </a:lnTo>
                <a:lnTo>
                  <a:pt x="206" y="60"/>
                </a:lnTo>
                <a:lnTo>
                  <a:pt x="210" y="52"/>
                </a:lnTo>
                <a:lnTo>
                  <a:pt x="217" y="45"/>
                </a:lnTo>
                <a:lnTo>
                  <a:pt x="221" y="39"/>
                </a:lnTo>
                <a:lnTo>
                  <a:pt x="226" y="35"/>
                </a:lnTo>
                <a:lnTo>
                  <a:pt x="229" y="28"/>
                </a:lnTo>
                <a:lnTo>
                  <a:pt x="231" y="21"/>
                </a:lnTo>
                <a:lnTo>
                  <a:pt x="229" y="15"/>
                </a:lnTo>
                <a:lnTo>
                  <a:pt x="224" y="9"/>
                </a:lnTo>
                <a:lnTo>
                  <a:pt x="216" y="6"/>
                </a:lnTo>
                <a:lnTo>
                  <a:pt x="208" y="4"/>
                </a:lnTo>
                <a:lnTo>
                  <a:pt x="198" y="1"/>
                </a:lnTo>
                <a:lnTo>
                  <a:pt x="187" y="0"/>
                </a:lnTo>
                <a:lnTo>
                  <a:pt x="163" y="0"/>
                </a:lnTo>
                <a:lnTo>
                  <a:pt x="144" y="1"/>
                </a:lnTo>
                <a:lnTo>
                  <a:pt x="128" y="4"/>
                </a:lnTo>
                <a:lnTo>
                  <a:pt x="107" y="6"/>
                </a:lnTo>
                <a:lnTo>
                  <a:pt x="88" y="9"/>
                </a:lnTo>
                <a:lnTo>
                  <a:pt x="66" y="12"/>
                </a:lnTo>
                <a:lnTo>
                  <a:pt x="51" y="15"/>
                </a:lnTo>
                <a:lnTo>
                  <a:pt x="40" y="18"/>
                </a:lnTo>
                <a:lnTo>
                  <a:pt x="33" y="20"/>
                </a:lnTo>
                <a:lnTo>
                  <a:pt x="36" y="25"/>
                </a:lnTo>
                <a:lnTo>
                  <a:pt x="38" y="35"/>
                </a:lnTo>
                <a:lnTo>
                  <a:pt x="40" y="44"/>
                </a:lnTo>
                <a:lnTo>
                  <a:pt x="41" y="51"/>
                </a:lnTo>
                <a:lnTo>
                  <a:pt x="39" y="60"/>
                </a:lnTo>
                <a:lnTo>
                  <a:pt x="37" y="66"/>
                </a:lnTo>
                <a:lnTo>
                  <a:pt x="33" y="74"/>
                </a:lnTo>
                <a:lnTo>
                  <a:pt x="31" y="80"/>
                </a:lnTo>
                <a:lnTo>
                  <a:pt x="27" y="90"/>
                </a:lnTo>
                <a:lnTo>
                  <a:pt x="23" y="100"/>
                </a:lnTo>
                <a:lnTo>
                  <a:pt x="19" y="109"/>
                </a:lnTo>
                <a:lnTo>
                  <a:pt x="13" y="118"/>
                </a:lnTo>
                <a:lnTo>
                  <a:pt x="9" y="128"/>
                </a:lnTo>
                <a:lnTo>
                  <a:pt x="6" y="135"/>
                </a:lnTo>
                <a:lnTo>
                  <a:pt x="4" y="144"/>
                </a:lnTo>
                <a:lnTo>
                  <a:pt x="1" y="155"/>
                </a:lnTo>
                <a:lnTo>
                  <a:pt x="0" y="164"/>
                </a:lnTo>
                <a:lnTo>
                  <a:pt x="2" y="173"/>
                </a:lnTo>
                <a:lnTo>
                  <a:pt x="4" y="181"/>
                </a:lnTo>
                <a:lnTo>
                  <a:pt x="9" y="187"/>
                </a:lnTo>
                <a:lnTo>
                  <a:pt x="16" y="191"/>
                </a:lnTo>
                <a:lnTo>
                  <a:pt x="24" y="194"/>
                </a:lnTo>
                <a:lnTo>
                  <a:pt x="33" y="194"/>
                </a:lnTo>
                <a:lnTo>
                  <a:pt x="46" y="192"/>
                </a:lnTo>
                <a:lnTo>
                  <a:pt x="56" y="187"/>
                </a:lnTo>
                <a:lnTo>
                  <a:pt x="66" y="183"/>
                </a:lnTo>
                <a:lnTo>
                  <a:pt x="73" y="174"/>
                </a:lnTo>
                <a:lnTo>
                  <a:pt x="78" y="165"/>
                </a:lnTo>
                <a:lnTo>
                  <a:pt x="79" y="155"/>
                </a:lnTo>
                <a:lnTo>
                  <a:pt x="84" y="147"/>
                </a:lnTo>
                <a:lnTo>
                  <a:pt x="89" y="141"/>
                </a:lnTo>
                <a:lnTo>
                  <a:pt x="96" y="134"/>
                </a:lnTo>
                <a:lnTo>
                  <a:pt x="104" y="131"/>
                </a:lnTo>
                <a:lnTo>
                  <a:pt x="114" y="129"/>
                </a:lnTo>
                <a:lnTo>
                  <a:pt x="122" y="128"/>
                </a:lnTo>
                <a:lnTo>
                  <a:pt x="131" y="128"/>
                </a:lnTo>
                <a:lnTo>
                  <a:pt x="142" y="129"/>
                </a:lnTo>
                <a:lnTo>
                  <a:pt x="150" y="132"/>
                </a:lnTo>
                <a:lnTo>
                  <a:pt x="158" y="135"/>
                </a:lnTo>
                <a:lnTo>
                  <a:pt x="166" y="142"/>
                </a:lnTo>
                <a:lnTo>
                  <a:pt x="171" y="148"/>
                </a:lnTo>
                <a:lnTo>
                  <a:pt x="177" y="158"/>
                </a:lnTo>
                <a:lnTo>
                  <a:pt x="179" y="167"/>
                </a:lnTo>
                <a:lnTo>
                  <a:pt x="178" y="175"/>
                </a:lnTo>
                <a:lnTo>
                  <a:pt x="174" y="185"/>
                </a:lnTo>
                <a:lnTo>
                  <a:pt x="170" y="194"/>
                </a:lnTo>
                <a:lnTo>
                  <a:pt x="165" y="202"/>
                </a:lnTo>
                <a:lnTo>
                  <a:pt x="157" y="212"/>
                </a:lnTo>
                <a:lnTo>
                  <a:pt x="149" y="218"/>
                </a:lnTo>
                <a:lnTo>
                  <a:pt x="140" y="226"/>
                </a:lnTo>
                <a:lnTo>
                  <a:pt x="133" y="231"/>
                </a:lnTo>
                <a:lnTo>
                  <a:pt x="124" y="237"/>
                </a:lnTo>
                <a:lnTo>
                  <a:pt x="116" y="240"/>
                </a:lnTo>
                <a:lnTo>
                  <a:pt x="104" y="242"/>
                </a:lnTo>
                <a:lnTo>
                  <a:pt x="96" y="243"/>
                </a:lnTo>
                <a:lnTo>
                  <a:pt x="86" y="245"/>
                </a:lnTo>
                <a:lnTo>
                  <a:pt x="77" y="247"/>
                </a:lnTo>
                <a:lnTo>
                  <a:pt x="67" y="252"/>
                </a:lnTo>
                <a:lnTo>
                  <a:pt x="57" y="257"/>
                </a:lnTo>
                <a:lnTo>
                  <a:pt x="50" y="263"/>
                </a:lnTo>
                <a:lnTo>
                  <a:pt x="43" y="270"/>
                </a:lnTo>
                <a:lnTo>
                  <a:pt x="37" y="276"/>
                </a:lnTo>
                <a:lnTo>
                  <a:pt x="30" y="285"/>
                </a:lnTo>
                <a:lnTo>
                  <a:pt x="26" y="293"/>
                </a:lnTo>
                <a:lnTo>
                  <a:pt x="23" y="302"/>
                </a:lnTo>
                <a:lnTo>
                  <a:pt x="22" y="311"/>
                </a:lnTo>
                <a:lnTo>
                  <a:pt x="22" y="318"/>
                </a:lnTo>
                <a:lnTo>
                  <a:pt x="23" y="328"/>
                </a:lnTo>
                <a:lnTo>
                  <a:pt x="25" y="340"/>
                </a:lnTo>
                <a:lnTo>
                  <a:pt x="27" y="351"/>
                </a:lnTo>
              </a:path>
            </a:pathLst>
          </a:custGeom>
          <a:solidFill>
            <a:srgbClr val="3B2345"/>
          </a:solidFill>
          <a:ln w="12700" cap="rnd" cmpd="sng">
            <a:solidFill>
              <a:srgbClr val="30255F"/>
            </a:solidFill>
            <a:prstDash val="solid"/>
            <a:round/>
            <a:headEnd type="none" w="med" len="med"/>
            <a:tailEnd type="none" w="med" len="med"/>
          </a:ln>
          <a:effectLst/>
          <a:scene3d>
            <a:camera prst="legacyObliqueBottom"/>
            <a:lightRig rig="legacyFlat3" dir="b"/>
          </a:scene3d>
          <a:sp3d extrusionH="227000" contourW="12700" prstMaterial="legacyMatte">
            <a:bevelT w="13500" h="13500" prst="angle"/>
            <a:bevelB w="13500" h="13500" prst="angle"/>
            <a:extrusionClr>
              <a:srgbClr val="AE8CAA"/>
            </a:extrusionClr>
            <a:contourClr>
              <a:srgbClr val="AE8CAA"/>
            </a:contourClr>
          </a:sp3d>
        </p:spPr>
        <p:txBody>
          <a:bodyPr>
            <a:flatTx/>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42" name="Freeform 41"/>
          <p:cNvSpPr>
            <a:spLocks/>
          </p:cNvSpPr>
          <p:nvPr/>
        </p:nvSpPr>
        <p:spPr bwMode="auto">
          <a:xfrm>
            <a:off x="6165348" y="2306642"/>
            <a:ext cx="951720" cy="405725"/>
          </a:xfrm>
          <a:custGeom>
            <a:avLst/>
            <a:gdLst>
              <a:gd name="T0" fmla="*/ 25 w 593"/>
              <a:gd name="T1" fmla="*/ 0 h 391"/>
              <a:gd name="T2" fmla="*/ 592 w 593"/>
              <a:gd name="T3" fmla="*/ 317 h 391"/>
              <a:gd name="T4" fmla="*/ 571 w 593"/>
              <a:gd name="T5" fmla="*/ 308 h 391"/>
              <a:gd name="T6" fmla="*/ 549 w 593"/>
              <a:gd name="T7" fmla="*/ 299 h 391"/>
              <a:gd name="T8" fmla="*/ 522 w 593"/>
              <a:gd name="T9" fmla="*/ 296 h 391"/>
              <a:gd name="T10" fmla="*/ 491 w 593"/>
              <a:gd name="T11" fmla="*/ 293 h 391"/>
              <a:gd name="T12" fmla="*/ 458 w 593"/>
              <a:gd name="T13" fmla="*/ 292 h 391"/>
              <a:gd name="T14" fmla="*/ 423 w 593"/>
              <a:gd name="T15" fmla="*/ 293 h 391"/>
              <a:gd name="T16" fmla="*/ 393 w 593"/>
              <a:gd name="T17" fmla="*/ 296 h 391"/>
              <a:gd name="T18" fmla="*/ 370 w 593"/>
              <a:gd name="T19" fmla="*/ 301 h 391"/>
              <a:gd name="T20" fmla="*/ 355 w 593"/>
              <a:gd name="T21" fmla="*/ 308 h 391"/>
              <a:gd name="T22" fmla="*/ 347 w 593"/>
              <a:gd name="T23" fmla="*/ 317 h 391"/>
              <a:gd name="T24" fmla="*/ 350 w 593"/>
              <a:gd name="T25" fmla="*/ 329 h 391"/>
              <a:gd name="T26" fmla="*/ 358 w 593"/>
              <a:gd name="T27" fmla="*/ 339 h 391"/>
              <a:gd name="T28" fmla="*/ 354 w 593"/>
              <a:gd name="T29" fmla="*/ 354 h 391"/>
              <a:gd name="T30" fmla="*/ 339 w 593"/>
              <a:gd name="T31" fmla="*/ 366 h 391"/>
              <a:gd name="T32" fmla="*/ 322 w 593"/>
              <a:gd name="T33" fmla="*/ 376 h 391"/>
              <a:gd name="T34" fmla="*/ 303 w 593"/>
              <a:gd name="T35" fmla="*/ 383 h 391"/>
              <a:gd name="T36" fmla="*/ 283 w 593"/>
              <a:gd name="T37" fmla="*/ 387 h 391"/>
              <a:gd name="T38" fmla="*/ 265 w 593"/>
              <a:gd name="T39" fmla="*/ 390 h 391"/>
              <a:gd name="T40" fmla="*/ 244 w 593"/>
              <a:gd name="T41" fmla="*/ 388 h 391"/>
              <a:gd name="T42" fmla="*/ 226 w 593"/>
              <a:gd name="T43" fmla="*/ 384 h 391"/>
              <a:gd name="T44" fmla="*/ 208 w 593"/>
              <a:gd name="T45" fmla="*/ 378 h 391"/>
              <a:gd name="T46" fmla="*/ 202 w 593"/>
              <a:gd name="T47" fmla="*/ 368 h 391"/>
              <a:gd name="T48" fmla="*/ 202 w 593"/>
              <a:gd name="T49" fmla="*/ 358 h 391"/>
              <a:gd name="T50" fmla="*/ 208 w 593"/>
              <a:gd name="T51" fmla="*/ 344 h 391"/>
              <a:gd name="T52" fmla="*/ 220 w 593"/>
              <a:gd name="T53" fmla="*/ 331 h 391"/>
              <a:gd name="T54" fmla="*/ 227 w 593"/>
              <a:gd name="T55" fmla="*/ 320 h 391"/>
              <a:gd name="T56" fmla="*/ 227 w 593"/>
              <a:gd name="T57" fmla="*/ 307 h 391"/>
              <a:gd name="T58" fmla="*/ 214 w 593"/>
              <a:gd name="T59" fmla="*/ 297 h 391"/>
              <a:gd name="T60" fmla="*/ 197 w 593"/>
              <a:gd name="T61" fmla="*/ 293 h 391"/>
              <a:gd name="T62" fmla="*/ 161 w 593"/>
              <a:gd name="T63" fmla="*/ 292 h 391"/>
              <a:gd name="T64" fmla="*/ 127 w 593"/>
              <a:gd name="T65" fmla="*/ 296 h 391"/>
              <a:gd name="T66" fmla="*/ 86 w 593"/>
              <a:gd name="T67" fmla="*/ 301 h 391"/>
              <a:gd name="T68" fmla="*/ 48 w 593"/>
              <a:gd name="T69" fmla="*/ 307 h 391"/>
              <a:gd name="T70" fmla="*/ 31 w 593"/>
              <a:gd name="T71" fmla="*/ 311 h 391"/>
              <a:gd name="T72" fmla="*/ 22 w 593"/>
              <a:gd name="T73" fmla="*/ 297 h 391"/>
              <a:gd name="T74" fmla="*/ 15 w 593"/>
              <a:gd name="T75" fmla="*/ 281 h 391"/>
              <a:gd name="T76" fmla="*/ 9 w 593"/>
              <a:gd name="T77" fmla="*/ 259 h 391"/>
              <a:gd name="T78" fmla="*/ 13 w 593"/>
              <a:gd name="T79" fmla="*/ 237 h 391"/>
              <a:gd name="T80" fmla="*/ 24 w 593"/>
              <a:gd name="T81" fmla="*/ 214 h 391"/>
              <a:gd name="T82" fmla="*/ 43 w 593"/>
              <a:gd name="T83" fmla="*/ 195 h 391"/>
              <a:gd name="T84" fmla="*/ 65 w 593"/>
              <a:gd name="T85" fmla="*/ 184 h 391"/>
              <a:gd name="T86" fmla="*/ 88 w 593"/>
              <a:gd name="T87" fmla="*/ 175 h 391"/>
              <a:gd name="T88" fmla="*/ 113 w 593"/>
              <a:gd name="T89" fmla="*/ 164 h 391"/>
              <a:gd name="T90" fmla="*/ 131 w 593"/>
              <a:gd name="T91" fmla="*/ 154 h 391"/>
              <a:gd name="T92" fmla="*/ 146 w 593"/>
              <a:gd name="T93" fmla="*/ 141 h 391"/>
              <a:gd name="T94" fmla="*/ 155 w 593"/>
              <a:gd name="T95" fmla="*/ 123 h 391"/>
              <a:gd name="T96" fmla="*/ 154 w 593"/>
              <a:gd name="T97" fmla="*/ 104 h 391"/>
              <a:gd name="T98" fmla="*/ 142 w 593"/>
              <a:gd name="T99" fmla="*/ 86 h 391"/>
              <a:gd name="T100" fmla="*/ 122 w 593"/>
              <a:gd name="T101" fmla="*/ 77 h 391"/>
              <a:gd name="T102" fmla="*/ 101 w 593"/>
              <a:gd name="T103" fmla="*/ 80 h 391"/>
              <a:gd name="T104" fmla="*/ 85 w 593"/>
              <a:gd name="T105" fmla="*/ 93 h 391"/>
              <a:gd name="T106" fmla="*/ 70 w 593"/>
              <a:gd name="T107" fmla="*/ 108 h 391"/>
              <a:gd name="T108" fmla="*/ 52 w 593"/>
              <a:gd name="T109" fmla="*/ 114 h 391"/>
              <a:gd name="T110" fmla="*/ 28 w 593"/>
              <a:gd name="T111" fmla="*/ 112 h 391"/>
              <a:gd name="T112" fmla="*/ 14 w 593"/>
              <a:gd name="T113" fmla="*/ 101 h 391"/>
              <a:gd name="T114" fmla="*/ 3 w 593"/>
              <a:gd name="T115" fmla="*/ 84 h 391"/>
              <a:gd name="T116" fmla="*/ 0 w 593"/>
              <a:gd name="T117" fmla="*/ 66 h 391"/>
              <a:gd name="T118" fmla="*/ 3 w 593"/>
              <a:gd name="T119" fmla="*/ 47 h 391"/>
              <a:gd name="T120" fmla="*/ 10 w 593"/>
              <a:gd name="T121" fmla="*/ 23 h 391"/>
              <a:gd name="T122" fmla="*/ 18 w 593"/>
              <a:gd name="T123" fmla="*/ 8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3" h="391">
                <a:moveTo>
                  <a:pt x="18" y="8"/>
                </a:moveTo>
                <a:lnTo>
                  <a:pt x="25" y="0"/>
                </a:lnTo>
                <a:lnTo>
                  <a:pt x="494" y="0"/>
                </a:lnTo>
                <a:lnTo>
                  <a:pt x="592" y="317"/>
                </a:lnTo>
                <a:lnTo>
                  <a:pt x="579" y="311"/>
                </a:lnTo>
                <a:lnTo>
                  <a:pt x="571" y="308"/>
                </a:lnTo>
                <a:lnTo>
                  <a:pt x="561" y="303"/>
                </a:lnTo>
                <a:lnTo>
                  <a:pt x="549" y="299"/>
                </a:lnTo>
                <a:lnTo>
                  <a:pt x="536" y="297"/>
                </a:lnTo>
                <a:lnTo>
                  <a:pt x="522" y="296"/>
                </a:lnTo>
                <a:lnTo>
                  <a:pt x="505" y="293"/>
                </a:lnTo>
                <a:lnTo>
                  <a:pt x="491" y="293"/>
                </a:lnTo>
                <a:lnTo>
                  <a:pt x="476" y="292"/>
                </a:lnTo>
                <a:lnTo>
                  <a:pt x="458" y="292"/>
                </a:lnTo>
                <a:lnTo>
                  <a:pt x="438" y="292"/>
                </a:lnTo>
                <a:lnTo>
                  <a:pt x="423" y="293"/>
                </a:lnTo>
                <a:lnTo>
                  <a:pt x="407" y="295"/>
                </a:lnTo>
                <a:lnTo>
                  <a:pt x="393" y="296"/>
                </a:lnTo>
                <a:lnTo>
                  <a:pt x="381" y="298"/>
                </a:lnTo>
                <a:lnTo>
                  <a:pt x="370" y="301"/>
                </a:lnTo>
                <a:lnTo>
                  <a:pt x="362" y="304"/>
                </a:lnTo>
                <a:lnTo>
                  <a:pt x="355" y="308"/>
                </a:lnTo>
                <a:lnTo>
                  <a:pt x="349" y="311"/>
                </a:lnTo>
                <a:lnTo>
                  <a:pt x="347" y="317"/>
                </a:lnTo>
                <a:lnTo>
                  <a:pt x="347" y="324"/>
                </a:lnTo>
                <a:lnTo>
                  <a:pt x="350" y="329"/>
                </a:lnTo>
                <a:lnTo>
                  <a:pt x="355" y="334"/>
                </a:lnTo>
                <a:lnTo>
                  <a:pt x="358" y="339"/>
                </a:lnTo>
                <a:lnTo>
                  <a:pt x="358" y="347"/>
                </a:lnTo>
                <a:lnTo>
                  <a:pt x="354" y="354"/>
                </a:lnTo>
                <a:lnTo>
                  <a:pt x="347" y="360"/>
                </a:lnTo>
                <a:lnTo>
                  <a:pt x="339" y="366"/>
                </a:lnTo>
                <a:lnTo>
                  <a:pt x="331" y="372"/>
                </a:lnTo>
                <a:lnTo>
                  <a:pt x="322" y="376"/>
                </a:lnTo>
                <a:lnTo>
                  <a:pt x="313" y="379"/>
                </a:lnTo>
                <a:lnTo>
                  <a:pt x="303" y="383"/>
                </a:lnTo>
                <a:lnTo>
                  <a:pt x="294" y="385"/>
                </a:lnTo>
                <a:lnTo>
                  <a:pt x="283" y="387"/>
                </a:lnTo>
                <a:lnTo>
                  <a:pt x="274" y="388"/>
                </a:lnTo>
                <a:lnTo>
                  <a:pt x="265" y="390"/>
                </a:lnTo>
                <a:lnTo>
                  <a:pt x="254" y="390"/>
                </a:lnTo>
                <a:lnTo>
                  <a:pt x="244" y="388"/>
                </a:lnTo>
                <a:lnTo>
                  <a:pt x="234" y="387"/>
                </a:lnTo>
                <a:lnTo>
                  <a:pt x="226" y="384"/>
                </a:lnTo>
                <a:lnTo>
                  <a:pt x="217" y="382"/>
                </a:lnTo>
                <a:lnTo>
                  <a:pt x="208" y="378"/>
                </a:lnTo>
                <a:lnTo>
                  <a:pt x="204" y="373"/>
                </a:lnTo>
                <a:lnTo>
                  <a:pt x="202" y="368"/>
                </a:lnTo>
                <a:lnTo>
                  <a:pt x="201" y="364"/>
                </a:lnTo>
                <a:lnTo>
                  <a:pt x="202" y="358"/>
                </a:lnTo>
                <a:lnTo>
                  <a:pt x="204" y="352"/>
                </a:lnTo>
                <a:lnTo>
                  <a:pt x="208" y="344"/>
                </a:lnTo>
                <a:lnTo>
                  <a:pt x="215" y="337"/>
                </a:lnTo>
                <a:lnTo>
                  <a:pt x="220" y="331"/>
                </a:lnTo>
                <a:lnTo>
                  <a:pt x="224" y="326"/>
                </a:lnTo>
                <a:lnTo>
                  <a:pt x="227" y="320"/>
                </a:lnTo>
                <a:lnTo>
                  <a:pt x="229" y="312"/>
                </a:lnTo>
                <a:lnTo>
                  <a:pt x="227" y="307"/>
                </a:lnTo>
                <a:lnTo>
                  <a:pt x="222" y="301"/>
                </a:lnTo>
                <a:lnTo>
                  <a:pt x="214" y="297"/>
                </a:lnTo>
                <a:lnTo>
                  <a:pt x="206" y="296"/>
                </a:lnTo>
                <a:lnTo>
                  <a:pt x="197" y="293"/>
                </a:lnTo>
                <a:lnTo>
                  <a:pt x="185" y="292"/>
                </a:lnTo>
                <a:lnTo>
                  <a:pt x="161" y="292"/>
                </a:lnTo>
                <a:lnTo>
                  <a:pt x="142" y="293"/>
                </a:lnTo>
                <a:lnTo>
                  <a:pt x="127" y="296"/>
                </a:lnTo>
                <a:lnTo>
                  <a:pt x="105" y="297"/>
                </a:lnTo>
                <a:lnTo>
                  <a:pt x="86" y="301"/>
                </a:lnTo>
                <a:lnTo>
                  <a:pt x="64" y="304"/>
                </a:lnTo>
                <a:lnTo>
                  <a:pt x="48" y="307"/>
                </a:lnTo>
                <a:lnTo>
                  <a:pt x="38" y="309"/>
                </a:lnTo>
                <a:lnTo>
                  <a:pt x="31" y="311"/>
                </a:lnTo>
                <a:lnTo>
                  <a:pt x="27" y="305"/>
                </a:lnTo>
                <a:lnTo>
                  <a:pt x="22" y="297"/>
                </a:lnTo>
                <a:lnTo>
                  <a:pt x="18" y="289"/>
                </a:lnTo>
                <a:lnTo>
                  <a:pt x="15" y="281"/>
                </a:lnTo>
                <a:lnTo>
                  <a:pt x="12" y="270"/>
                </a:lnTo>
                <a:lnTo>
                  <a:pt x="9" y="259"/>
                </a:lnTo>
                <a:lnTo>
                  <a:pt x="10" y="248"/>
                </a:lnTo>
                <a:lnTo>
                  <a:pt x="13" y="237"/>
                </a:lnTo>
                <a:lnTo>
                  <a:pt x="18" y="225"/>
                </a:lnTo>
                <a:lnTo>
                  <a:pt x="24" y="214"/>
                </a:lnTo>
                <a:lnTo>
                  <a:pt x="32" y="204"/>
                </a:lnTo>
                <a:lnTo>
                  <a:pt x="43" y="195"/>
                </a:lnTo>
                <a:lnTo>
                  <a:pt x="53" y="189"/>
                </a:lnTo>
                <a:lnTo>
                  <a:pt x="65" y="184"/>
                </a:lnTo>
                <a:lnTo>
                  <a:pt x="76" y="179"/>
                </a:lnTo>
                <a:lnTo>
                  <a:pt x="88" y="175"/>
                </a:lnTo>
                <a:lnTo>
                  <a:pt x="99" y="170"/>
                </a:lnTo>
                <a:lnTo>
                  <a:pt x="113" y="164"/>
                </a:lnTo>
                <a:lnTo>
                  <a:pt x="122" y="160"/>
                </a:lnTo>
                <a:lnTo>
                  <a:pt x="131" y="154"/>
                </a:lnTo>
                <a:lnTo>
                  <a:pt x="139" y="148"/>
                </a:lnTo>
                <a:lnTo>
                  <a:pt x="146" y="141"/>
                </a:lnTo>
                <a:lnTo>
                  <a:pt x="152" y="133"/>
                </a:lnTo>
                <a:lnTo>
                  <a:pt x="155" y="123"/>
                </a:lnTo>
                <a:lnTo>
                  <a:pt x="156" y="113"/>
                </a:lnTo>
                <a:lnTo>
                  <a:pt x="154" y="104"/>
                </a:lnTo>
                <a:lnTo>
                  <a:pt x="150" y="94"/>
                </a:lnTo>
                <a:lnTo>
                  <a:pt x="142" y="86"/>
                </a:lnTo>
                <a:lnTo>
                  <a:pt x="133" y="80"/>
                </a:lnTo>
                <a:lnTo>
                  <a:pt x="122" y="77"/>
                </a:lnTo>
                <a:lnTo>
                  <a:pt x="112" y="77"/>
                </a:lnTo>
                <a:lnTo>
                  <a:pt x="101" y="80"/>
                </a:lnTo>
                <a:lnTo>
                  <a:pt x="92" y="86"/>
                </a:lnTo>
                <a:lnTo>
                  <a:pt x="85" y="93"/>
                </a:lnTo>
                <a:lnTo>
                  <a:pt x="76" y="101"/>
                </a:lnTo>
                <a:lnTo>
                  <a:pt x="70" y="108"/>
                </a:lnTo>
                <a:lnTo>
                  <a:pt x="62" y="112"/>
                </a:lnTo>
                <a:lnTo>
                  <a:pt x="52" y="114"/>
                </a:lnTo>
                <a:lnTo>
                  <a:pt x="39" y="114"/>
                </a:lnTo>
                <a:lnTo>
                  <a:pt x="28" y="112"/>
                </a:lnTo>
                <a:lnTo>
                  <a:pt x="20" y="107"/>
                </a:lnTo>
                <a:lnTo>
                  <a:pt x="14" y="101"/>
                </a:lnTo>
                <a:lnTo>
                  <a:pt x="7" y="94"/>
                </a:lnTo>
                <a:lnTo>
                  <a:pt x="3" y="84"/>
                </a:lnTo>
                <a:lnTo>
                  <a:pt x="1" y="77"/>
                </a:lnTo>
                <a:lnTo>
                  <a:pt x="0" y="66"/>
                </a:lnTo>
                <a:lnTo>
                  <a:pt x="1" y="56"/>
                </a:lnTo>
                <a:lnTo>
                  <a:pt x="3" y="47"/>
                </a:lnTo>
                <a:lnTo>
                  <a:pt x="6" y="34"/>
                </a:lnTo>
                <a:lnTo>
                  <a:pt x="10" y="23"/>
                </a:lnTo>
                <a:lnTo>
                  <a:pt x="14" y="16"/>
                </a:lnTo>
                <a:lnTo>
                  <a:pt x="18" y="8"/>
                </a:lnTo>
              </a:path>
            </a:pathLst>
          </a:custGeom>
          <a:solidFill>
            <a:srgbClr val="72BC37">
              <a:lumMod val="50000"/>
            </a:srgbClr>
          </a:solidFill>
          <a:ln w="12700" cap="rnd" cmpd="sng">
            <a:prstDash val="solid"/>
            <a:round/>
            <a:headEnd type="none" w="med" len="med"/>
            <a:tailEnd type="none" w="med" len="med"/>
          </a:ln>
          <a:effectLst/>
          <a:scene3d>
            <a:camera prst="legacyObliqueBottom"/>
            <a:lightRig rig="legacyFlat3" dir="b"/>
          </a:scene3d>
          <a:sp3d extrusionH="227000" prstMaterial="legacyMatte">
            <a:bevelT w="13500" h="13500" prst="angle"/>
            <a:bevelB w="13500" h="13500" prst="angle"/>
            <a:extrusionClr>
              <a:srgbClr val="72BC37">
                <a:lumMod val="75000"/>
              </a:srgbClr>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43" name="Freeform 52"/>
          <p:cNvSpPr>
            <a:spLocks/>
          </p:cNvSpPr>
          <p:nvPr/>
        </p:nvSpPr>
        <p:spPr bwMode="auto">
          <a:xfrm>
            <a:off x="5046715" y="2286030"/>
            <a:ext cx="1364185" cy="363040"/>
          </a:xfrm>
          <a:custGeom>
            <a:avLst/>
            <a:gdLst>
              <a:gd name="T0" fmla="*/ 150 w 850"/>
              <a:gd name="T1" fmla="*/ 0 h 337"/>
              <a:gd name="T2" fmla="*/ 144 w 850"/>
              <a:gd name="T3" fmla="*/ 21 h 337"/>
              <a:gd name="T4" fmla="*/ 156 w 850"/>
              <a:gd name="T5" fmla="*/ 42 h 337"/>
              <a:gd name="T6" fmla="*/ 169 w 850"/>
              <a:gd name="T7" fmla="*/ 61 h 337"/>
              <a:gd name="T8" fmla="*/ 176 w 850"/>
              <a:gd name="T9" fmla="*/ 82 h 337"/>
              <a:gd name="T10" fmla="*/ 174 w 850"/>
              <a:gd name="T11" fmla="*/ 101 h 337"/>
              <a:gd name="T12" fmla="*/ 165 w 850"/>
              <a:gd name="T13" fmla="*/ 118 h 337"/>
              <a:gd name="T14" fmla="*/ 143 w 850"/>
              <a:gd name="T15" fmla="*/ 127 h 337"/>
              <a:gd name="T16" fmla="*/ 116 w 850"/>
              <a:gd name="T17" fmla="*/ 120 h 337"/>
              <a:gd name="T18" fmla="*/ 91 w 850"/>
              <a:gd name="T19" fmla="*/ 106 h 337"/>
              <a:gd name="T20" fmla="*/ 70 w 850"/>
              <a:gd name="T21" fmla="*/ 96 h 337"/>
              <a:gd name="T22" fmla="*/ 45 w 850"/>
              <a:gd name="T23" fmla="*/ 94 h 337"/>
              <a:gd name="T24" fmla="*/ 23 w 850"/>
              <a:gd name="T25" fmla="*/ 105 h 337"/>
              <a:gd name="T26" fmla="*/ 4 w 850"/>
              <a:gd name="T27" fmla="*/ 129 h 337"/>
              <a:gd name="T28" fmla="*/ 0 w 850"/>
              <a:gd name="T29" fmla="*/ 155 h 337"/>
              <a:gd name="T30" fmla="*/ 7 w 850"/>
              <a:gd name="T31" fmla="*/ 180 h 337"/>
              <a:gd name="T32" fmla="*/ 25 w 850"/>
              <a:gd name="T33" fmla="*/ 201 h 337"/>
              <a:gd name="T34" fmla="*/ 56 w 850"/>
              <a:gd name="T35" fmla="*/ 216 h 337"/>
              <a:gd name="T36" fmla="*/ 100 w 850"/>
              <a:gd name="T37" fmla="*/ 218 h 337"/>
              <a:gd name="T38" fmla="*/ 136 w 850"/>
              <a:gd name="T39" fmla="*/ 219 h 337"/>
              <a:gd name="T40" fmla="*/ 156 w 850"/>
              <a:gd name="T41" fmla="*/ 238 h 337"/>
              <a:gd name="T42" fmla="*/ 152 w 850"/>
              <a:gd name="T43" fmla="*/ 262 h 337"/>
              <a:gd name="T44" fmla="*/ 138 w 850"/>
              <a:gd name="T45" fmla="*/ 290 h 337"/>
              <a:gd name="T46" fmla="*/ 133 w 850"/>
              <a:gd name="T47" fmla="*/ 314 h 337"/>
              <a:gd name="T48" fmla="*/ 172 w 850"/>
              <a:gd name="T49" fmla="*/ 318 h 337"/>
              <a:gd name="T50" fmla="*/ 218 w 850"/>
              <a:gd name="T51" fmla="*/ 323 h 337"/>
              <a:gd name="T52" fmla="*/ 283 w 850"/>
              <a:gd name="T53" fmla="*/ 323 h 337"/>
              <a:gd name="T54" fmla="*/ 321 w 850"/>
              <a:gd name="T55" fmla="*/ 316 h 337"/>
              <a:gd name="T56" fmla="*/ 341 w 850"/>
              <a:gd name="T57" fmla="*/ 304 h 337"/>
              <a:gd name="T58" fmla="*/ 341 w 850"/>
              <a:gd name="T59" fmla="*/ 283 h 337"/>
              <a:gd name="T60" fmla="*/ 334 w 850"/>
              <a:gd name="T61" fmla="*/ 258 h 337"/>
              <a:gd name="T62" fmla="*/ 354 w 850"/>
              <a:gd name="T63" fmla="*/ 239 h 337"/>
              <a:gd name="T64" fmla="*/ 390 w 850"/>
              <a:gd name="T65" fmla="*/ 230 h 337"/>
              <a:gd name="T66" fmla="*/ 430 w 850"/>
              <a:gd name="T67" fmla="*/ 227 h 337"/>
              <a:gd name="T68" fmla="*/ 465 w 850"/>
              <a:gd name="T69" fmla="*/ 233 h 337"/>
              <a:gd name="T70" fmla="*/ 492 w 850"/>
              <a:gd name="T71" fmla="*/ 249 h 337"/>
              <a:gd name="T72" fmla="*/ 495 w 850"/>
              <a:gd name="T73" fmla="*/ 270 h 337"/>
              <a:gd name="T74" fmla="*/ 480 w 850"/>
              <a:gd name="T75" fmla="*/ 295 h 337"/>
              <a:gd name="T76" fmla="*/ 480 w 850"/>
              <a:gd name="T77" fmla="*/ 319 h 337"/>
              <a:gd name="T78" fmla="*/ 504 w 850"/>
              <a:gd name="T79" fmla="*/ 331 h 337"/>
              <a:gd name="T80" fmla="*/ 543 w 850"/>
              <a:gd name="T81" fmla="*/ 336 h 337"/>
              <a:gd name="T82" fmla="*/ 593 w 850"/>
              <a:gd name="T83" fmla="*/ 333 h 337"/>
              <a:gd name="T84" fmla="*/ 647 w 850"/>
              <a:gd name="T85" fmla="*/ 325 h 337"/>
              <a:gd name="T86" fmla="*/ 725 w 850"/>
              <a:gd name="T87" fmla="*/ 311 h 337"/>
              <a:gd name="T88" fmla="*/ 711 w 850"/>
              <a:gd name="T89" fmla="*/ 288 h 337"/>
              <a:gd name="T90" fmla="*/ 703 w 850"/>
              <a:gd name="T91" fmla="*/ 259 h 337"/>
              <a:gd name="T92" fmla="*/ 711 w 850"/>
              <a:gd name="T93" fmla="*/ 225 h 337"/>
              <a:gd name="T94" fmla="*/ 736 w 850"/>
              <a:gd name="T95" fmla="*/ 195 h 337"/>
              <a:gd name="T96" fmla="*/ 770 w 850"/>
              <a:gd name="T97" fmla="*/ 178 h 337"/>
              <a:gd name="T98" fmla="*/ 806 w 850"/>
              <a:gd name="T99" fmla="*/ 163 h 337"/>
              <a:gd name="T100" fmla="*/ 832 w 850"/>
              <a:gd name="T101" fmla="*/ 147 h 337"/>
              <a:gd name="T102" fmla="*/ 848 w 850"/>
              <a:gd name="T103" fmla="*/ 123 h 337"/>
              <a:gd name="T104" fmla="*/ 843 w 850"/>
              <a:gd name="T105" fmla="*/ 93 h 337"/>
              <a:gd name="T106" fmla="*/ 816 w 850"/>
              <a:gd name="T107" fmla="*/ 77 h 337"/>
              <a:gd name="T108" fmla="*/ 785 w 850"/>
              <a:gd name="T109" fmla="*/ 86 h 337"/>
              <a:gd name="T110" fmla="*/ 763 w 850"/>
              <a:gd name="T111" fmla="*/ 107 h 337"/>
              <a:gd name="T112" fmla="*/ 732 w 850"/>
              <a:gd name="T113" fmla="*/ 114 h 337"/>
              <a:gd name="T114" fmla="*/ 707 w 850"/>
              <a:gd name="T115" fmla="*/ 101 h 337"/>
              <a:gd name="T116" fmla="*/ 694 w 850"/>
              <a:gd name="T117" fmla="*/ 77 h 337"/>
              <a:gd name="T118" fmla="*/ 697 w 850"/>
              <a:gd name="T119" fmla="*/ 47 h 337"/>
              <a:gd name="T120" fmla="*/ 707 w 850"/>
              <a:gd name="T121" fmla="*/ 1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50" h="337">
                <a:moveTo>
                  <a:pt x="711" y="8"/>
                </a:moveTo>
                <a:lnTo>
                  <a:pt x="718" y="0"/>
                </a:lnTo>
                <a:lnTo>
                  <a:pt x="150" y="0"/>
                </a:lnTo>
                <a:lnTo>
                  <a:pt x="146" y="5"/>
                </a:lnTo>
                <a:lnTo>
                  <a:pt x="144" y="12"/>
                </a:lnTo>
                <a:lnTo>
                  <a:pt x="144" y="21"/>
                </a:lnTo>
                <a:lnTo>
                  <a:pt x="146" y="28"/>
                </a:lnTo>
                <a:lnTo>
                  <a:pt x="151" y="35"/>
                </a:lnTo>
                <a:lnTo>
                  <a:pt x="156" y="42"/>
                </a:lnTo>
                <a:lnTo>
                  <a:pt x="161" y="49"/>
                </a:lnTo>
                <a:lnTo>
                  <a:pt x="165" y="54"/>
                </a:lnTo>
                <a:lnTo>
                  <a:pt x="169" y="61"/>
                </a:lnTo>
                <a:lnTo>
                  <a:pt x="173" y="68"/>
                </a:lnTo>
                <a:lnTo>
                  <a:pt x="175" y="76"/>
                </a:lnTo>
                <a:lnTo>
                  <a:pt x="176" y="82"/>
                </a:lnTo>
                <a:lnTo>
                  <a:pt x="176" y="89"/>
                </a:lnTo>
                <a:lnTo>
                  <a:pt x="176" y="96"/>
                </a:lnTo>
                <a:lnTo>
                  <a:pt x="174" y="101"/>
                </a:lnTo>
                <a:lnTo>
                  <a:pt x="172" y="107"/>
                </a:lnTo>
                <a:lnTo>
                  <a:pt x="169" y="113"/>
                </a:lnTo>
                <a:lnTo>
                  <a:pt x="165" y="118"/>
                </a:lnTo>
                <a:lnTo>
                  <a:pt x="161" y="122"/>
                </a:lnTo>
                <a:lnTo>
                  <a:pt x="154" y="125"/>
                </a:lnTo>
                <a:lnTo>
                  <a:pt x="143" y="127"/>
                </a:lnTo>
                <a:lnTo>
                  <a:pt x="135" y="127"/>
                </a:lnTo>
                <a:lnTo>
                  <a:pt x="126" y="124"/>
                </a:lnTo>
                <a:lnTo>
                  <a:pt x="116" y="120"/>
                </a:lnTo>
                <a:lnTo>
                  <a:pt x="105" y="116"/>
                </a:lnTo>
                <a:lnTo>
                  <a:pt x="98" y="111"/>
                </a:lnTo>
                <a:lnTo>
                  <a:pt x="91" y="106"/>
                </a:lnTo>
                <a:lnTo>
                  <a:pt x="84" y="103"/>
                </a:lnTo>
                <a:lnTo>
                  <a:pt x="77" y="99"/>
                </a:lnTo>
                <a:lnTo>
                  <a:pt x="70" y="96"/>
                </a:lnTo>
                <a:lnTo>
                  <a:pt x="62" y="94"/>
                </a:lnTo>
                <a:lnTo>
                  <a:pt x="53" y="93"/>
                </a:lnTo>
                <a:lnTo>
                  <a:pt x="45" y="94"/>
                </a:lnTo>
                <a:lnTo>
                  <a:pt x="37" y="97"/>
                </a:lnTo>
                <a:lnTo>
                  <a:pt x="30" y="101"/>
                </a:lnTo>
                <a:lnTo>
                  <a:pt x="23" y="105"/>
                </a:lnTo>
                <a:lnTo>
                  <a:pt x="16" y="112"/>
                </a:lnTo>
                <a:lnTo>
                  <a:pt x="10" y="119"/>
                </a:lnTo>
                <a:lnTo>
                  <a:pt x="4" y="129"/>
                </a:lnTo>
                <a:lnTo>
                  <a:pt x="2" y="137"/>
                </a:lnTo>
                <a:lnTo>
                  <a:pt x="0" y="145"/>
                </a:lnTo>
                <a:lnTo>
                  <a:pt x="0" y="155"/>
                </a:lnTo>
                <a:lnTo>
                  <a:pt x="1" y="163"/>
                </a:lnTo>
                <a:lnTo>
                  <a:pt x="4" y="173"/>
                </a:lnTo>
                <a:lnTo>
                  <a:pt x="7" y="180"/>
                </a:lnTo>
                <a:lnTo>
                  <a:pt x="13" y="189"/>
                </a:lnTo>
                <a:lnTo>
                  <a:pt x="18" y="195"/>
                </a:lnTo>
                <a:lnTo>
                  <a:pt x="25" y="201"/>
                </a:lnTo>
                <a:lnTo>
                  <a:pt x="33" y="206"/>
                </a:lnTo>
                <a:lnTo>
                  <a:pt x="45" y="212"/>
                </a:lnTo>
                <a:lnTo>
                  <a:pt x="56" y="216"/>
                </a:lnTo>
                <a:lnTo>
                  <a:pt x="69" y="217"/>
                </a:lnTo>
                <a:lnTo>
                  <a:pt x="84" y="219"/>
                </a:lnTo>
                <a:lnTo>
                  <a:pt x="100" y="218"/>
                </a:lnTo>
                <a:lnTo>
                  <a:pt x="113" y="217"/>
                </a:lnTo>
                <a:lnTo>
                  <a:pt x="124" y="217"/>
                </a:lnTo>
                <a:lnTo>
                  <a:pt x="136" y="219"/>
                </a:lnTo>
                <a:lnTo>
                  <a:pt x="144" y="223"/>
                </a:lnTo>
                <a:lnTo>
                  <a:pt x="151" y="230"/>
                </a:lnTo>
                <a:lnTo>
                  <a:pt x="156" y="238"/>
                </a:lnTo>
                <a:lnTo>
                  <a:pt x="156" y="246"/>
                </a:lnTo>
                <a:lnTo>
                  <a:pt x="156" y="254"/>
                </a:lnTo>
                <a:lnTo>
                  <a:pt x="152" y="262"/>
                </a:lnTo>
                <a:lnTo>
                  <a:pt x="147" y="273"/>
                </a:lnTo>
                <a:lnTo>
                  <a:pt x="143" y="280"/>
                </a:lnTo>
                <a:lnTo>
                  <a:pt x="138" y="290"/>
                </a:lnTo>
                <a:lnTo>
                  <a:pt x="132" y="300"/>
                </a:lnTo>
                <a:lnTo>
                  <a:pt x="124" y="313"/>
                </a:lnTo>
                <a:lnTo>
                  <a:pt x="133" y="314"/>
                </a:lnTo>
                <a:lnTo>
                  <a:pt x="145" y="315"/>
                </a:lnTo>
                <a:lnTo>
                  <a:pt x="158" y="316"/>
                </a:lnTo>
                <a:lnTo>
                  <a:pt x="172" y="318"/>
                </a:lnTo>
                <a:lnTo>
                  <a:pt x="186" y="319"/>
                </a:lnTo>
                <a:lnTo>
                  <a:pt x="202" y="321"/>
                </a:lnTo>
                <a:lnTo>
                  <a:pt x="218" y="323"/>
                </a:lnTo>
                <a:lnTo>
                  <a:pt x="236" y="323"/>
                </a:lnTo>
                <a:lnTo>
                  <a:pt x="272" y="323"/>
                </a:lnTo>
                <a:lnTo>
                  <a:pt x="283" y="323"/>
                </a:lnTo>
                <a:lnTo>
                  <a:pt x="296" y="322"/>
                </a:lnTo>
                <a:lnTo>
                  <a:pt x="309" y="320"/>
                </a:lnTo>
                <a:lnTo>
                  <a:pt x="321" y="316"/>
                </a:lnTo>
                <a:lnTo>
                  <a:pt x="329" y="313"/>
                </a:lnTo>
                <a:lnTo>
                  <a:pt x="336" y="309"/>
                </a:lnTo>
                <a:lnTo>
                  <a:pt x="341" y="304"/>
                </a:lnTo>
                <a:lnTo>
                  <a:pt x="344" y="299"/>
                </a:lnTo>
                <a:lnTo>
                  <a:pt x="344" y="291"/>
                </a:lnTo>
                <a:lnTo>
                  <a:pt x="341" y="283"/>
                </a:lnTo>
                <a:lnTo>
                  <a:pt x="337" y="273"/>
                </a:lnTo>
                <a:lnTo>
                  <a:pt x="334" y="265"/>
                </a:lnTo>
                <a:lnTo>
                  <a:pt x="334" y="258"/>
                </a:lnTo>
                <a:lnTo>
                  <a:pt x="338" y="250"/>
                </a:lnTo>
                <a:lnTo>
                  <a:pt x="345" y="244"/>
                </a:lnTo>
                <a:lnTo>
                  <a:pt x="354" y="239"/>
                </a:lnTo>
                <a:lnTo>
                  <a:pt x="364" y="235"/>
                </a:lnTo>
                <a:lnTo>
                  <a:pt x="377" y="231"/>
                </a:lnTo>
                <a:lnTo>
                  <a:pt x="390" y="230"/>
                </a:lnTo>
                <a:lnTo>
                  <a:pt x="404" y="228"/>
                </a:lnTo>
                <a:lnTo>
                  <a:pt x="417" y="227"/>
                </a:lnTo>
                <a:lnTo>
                  <a:pt x="430" y="227"/>
                </a:lnTo>
                <a:lnTo>
                  <a:pt x="442" y="228"/>
                </a:lnTo>
                <a:lnTo>
                  <a:pt x="453" y="230"/>
                </a:lnTo>
                <a:lnTo>
                  <a:pt x="465" y="233"/>
                </a:lnTo>
                <a:lnTo>
                  <a:pt x="475" y="238"/>
                </a:lnTo>
                <a:lnTo>
                  <a:pt x="485" y="243"/>
                </a:lnTo>
                <a:lnTo>
                  <a:pt x="492" y="249"/>
                </a:lnTo>
                <a:lnTo>
                  <a:pt x="496" y="256"/>
                </a:lnTo>
                <a:lnTo>
                  <a:pt x="497" y="262"/>
                </a:lnTo>
                <a:lnTo>
                  <a:pt x="495" y="270"/>
                </a:lnTo>
                <a:lnTo>
                  <a:pt x="492" y="276"/>
                </a:lnTo>
                <a:lnTo>
                  <a:pt x="485" y="287"/>
                </a:lnTo>
                <a:lnTo>
                  <a:pt x="480" y="295"/>
                </a:lnTo>
                <a:lnTo>
                  <a:pt x="477" y="303"/>
                </a:lnTo>
                <a:lnTo>
                  <a:pt x="477" y="311"/>
                </a:lnTo>
                <a:lnTo>
                  <a:pt x="480" y="319"/>
                </a:lnTo>
                <a:lnTo>
                  <a:pt x="488" y="325"/>
                </a:lnTo>
                <a:lnTo>
                  <a:pt x="494" y="328"/>
                </a:lnTo>
                <a:lnTo>
                  <a:pt x="504" y="331"/>
                </a:lnTo>
                <a:lnTo>
                  <a:pt x="516" y="333"/>
                </a:lnTo>
                <a:lnTo>
                  <a:pt x="527" y="335"/>
                </a:lnTo>
                <a:lnTo>
                  <a:pt x="543" y="336"/>
                </a:lnTo>
                <a:lnTo>
                  <a:pt x="560" y="336"/>
                </a:lnTo>
                <a:lnTo>
                  <a:pt x="573" y="334"/>
                </a:lnTo>
                <a:lnTo>
                  <a:pt x="593" y="333"/>
                </a:lnTo>
                <a:lnTo>
                  <a:pt x="613" y="330"/>
                </a:lnTo>
                <a:lnTo>
                  <a:pt x="630" y="328"/>
                </a:lnTo>
                <a:lnTo>
                  <a:pt x="647" y="325"/>
                </a:lnTo>
                <a:lnTo>
                  <a:pt x="667" y="321"/>
                </a:lnTo>
                <a:lnTo>
                  <a:pt x="690" y="316"/>
                </a:lnTo>
                <a:lnTo>
                  <a:pt x="725" y="311"/>
                </a:lnTo>
                <a:lnTo>
                  <a:pt x="721" y="304"/>
                </a:lnTo>
                <a:lnTo>
                  <a:pt x="715" y="297"/>
                </a:lnTo>
                <a:lnTo>
                  <a:pt x="711" y="288"/>
                </a:lnTo>
                <a:lnTo>
                  <a:pt x="708" y="280"/>
                </a:lnTo>
                <a:lnTo>
                  <a:pt x="705" y="270"/>
                </a:lnTo>
                <a:lnTo>
                  <a:pt x="703" y="259"/>
                </a:lnTo>
                <a:lnTo>
                  <a:pt x="704" y="247"/>
                </a:lnTo>
                <a:lnTo>
                  <a:pt x="706" y="236"/>
                </a:lnTo>
                <a:lnTo>
                  <a:pt x="711" y="225"/>
                </a:lnTo>
                <a:lnTo>
                  <a:pt x="717" y="214"/>
                </a:lnTo>
                <a:lnTo>
                  <a:pt x="726" y="203"/>
                </a:lnTo>
                <a:lnTo>
                  <a:pt x="736" y="195"/>
                </a:lnTo>
                <a:lnTo>
                  <a:pt x="747" y="189"/>
                </a:lnTo>
                <a:lnTo>
                  <a:pt x="758" y="184"/>
                </a:lnTo>
                <a:lnTo>
                  <a:pt x="770" y="178"/>
                </a:lnTo>
                <a:lnTo>
                  <a:pt x="781" y="175"/>
                </a:lnTo>
                <a:lnTo>
                  <a:pt x="793" y="170"/>
                </a:lnTo>
                <a:lnTo>
                  <a:pt x="806" y="163"/>
                </a:lnTo>
                <a:lnTo>
                  <a:pt x="816" y="160"/>
                </a:lnTo>
                <a:lnTo>
                  <a:pt x="824" y="154"/>
                </a:lnTo>
                <a:lnTo>
                  <a:pt x="832" y="147"/>
                </a:lnTo>
                <a:lnTo>
                  <a:pt x="840" y="141"/>
                </a:lnTo>
                <a:lnTo>
                  <a:pt x="845" y="133"/>
                </a:lnTo>
                <a:lnTo>
                  <a:pt x="848" y="123"/>
                </a:lnTo>
                <a:lnTo>
                  <a:pt x="849" y="113"/>
                </a:lnTo>
                <a:lnTo>
                  <a:pt x="847" y="104"/>
                </a:lnTo>
                <a:lnTo>
                  <a:pt x="843" y="93"/>
                </a:lnTo>
                <a:lnTo>
                  <a:pt x="835" y="86"/>
                </a:lnTo>
                <a:lnTo>
                  <a:pt x="826" y="80"/>
                </a:lnTo>
                <a:lnTo>
                  <a:pt x="816" y="77"/>
                </a:lnTo>
                <a:lnTo>
                  <a:pt x="805" y="77"/>
                </a:lnTo>
                <a:lnTo>
                  <a:pt x="795" y="80"/>
                </a:lnTo>
                <a:lnTo>
                  <a:pt x="785" y="86"/>
                </a:lnTo>
                <a:lnTo>
                  <a:pt x="778" y="92"/>
                </a:lnTo>
                <a:lnTo>
                  <a:pt x="770" y="101"/>
                </a:lnTo>
                <a:lnTo>
                  <a:pt x="763" y="107"/>
                </a:lnTo>
                <a:lnTo>
                  <a:pt x="755" y="112"/>
                </a:lnTo>
                <a:lnTo>
                  <a:pt x="746" y="114"/>
                </a:lnTo>
                <a:lnTo>
                  <a:pt x="732" y="114"/>
                </a:lnTo>
                <a:lnTo>
                  <a:pt x="722" y="112"/>
                </a:lnTo>
                <a:lnTo>
                  <a:pt x="713" y="106"/>
                </a:lnTo>
                <a:lnTo>
                  <a:pt x="707" y="101"/>
                </a:lnTo>
                <a:lnTo>
                  <a:pt x="701" y="93"/>
                </a:lnTo>
                <a:lnTo>
                  <a:pt x="697" y="84"/>
                </a:lnTo>
                <a:lnTo>
                  <a:pt x="694" y="77"/>
                </a:lnTo>
                <a:lnTo>
                  <a:pt x="693" y="66"/>
                </a:lnTo>
                <a:lnTo>
                  <a:pt x="694" y="56"/>
                </a:lnTo>
                <a:lnTo>
                  <a:pt x="697" y="47"/>
                </a:lnTo>
                <a:lnTo>
                  <a:pt x="700" y="34"/>
                </a:lnTo>
                <a:lnTo>
                  <a:pt x="704" y="23"/>
                </a:lnTo>
                <a:lnTo>
                  <a:pt x="707" y="16"/>
                </a:lnTo>
                <a:lnTo>
                  <a:pt x="711" y="8"/>
                </a:lnTo>
              </a:path>
            </a:pathLst>
          </a:custGeom>
          <a:solidFill>
            <a:srgbClr val="00B050"/>
          </a:solidFill>
          <a:ln w="12700" cap="rnd" cmpd="sng">
            <a:solidFill>
              <a:schemeClr val="bg1"/>
            </a:solidFill>
            <a:prstDash val="solid"/>
            <a:round/>
            <a:headEnd type="none" w="med" len="med"/>
            <a:tailEnd type="none" w="med" len="med"/>
          </a:ln>
          <a:effectLst/>
        </p:spPr>
        <p:txBody>
          <a:bodyPr lIns="74884" tIns="37442" rIns="74884" bIns="37442"/>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44" name="Freeform 53"/>
          <p:cNvSpPr>
            <a:spLocks/>
          </p:cNvSpPr>
          <p:nvPr/>
        </p:nvSpPr>
        <p:spPr bwMode="auto">
          <a:xfrm>
            <a:off x="6155718" y="2602376"/>
            <a:ext cx="1092954" cy="447231"/>
          </a:xfrm>
          <a:custGeom>
            <a:avLst/>
            <a:gdLst>
              <a:gd name="T0" fmla="*/ 56 w 681"/>
              <a:gd name="T1" fmla="*/ 348 h 431"/>
              <a:gd name="T2" fmla="*/ 97 w 681"/>
              <a:gd name="T3" fmla="*/ 354 h 431"/>
              <a:gd name="T4" fmla="*/ 138 w 681"/>
              <a:gd name="T5" fmla="*/ 354 h 431"/>
              <a:gd name="T6" fmla="*/ 178 w 681"/>
              <a:gd name="T7" fmla="*/ 340 h 431"/>
              <a:gd name="T8" fmla="*/ 218 w 681"/>
              <a:gd name="T9" fmla="*/ 331 h 431"/>
              <a:gd name="T10" fmla="*/ 253 w 681"/>
              <a:gd name="T11" fmla="*/ 344 h 431"/>
              <a:gd name="T12" fmla="*/ 247 w 681"/>
              <a:gd name="T13" fmla="*/ 382 h 431"/>
              <a:gd name="T14" fmla="*/ 256 w 681"/>
              <a:gd name="T15" fmla="*/ 417 h 431"/>
              <a:gd name="T16" fmla="*/ 299 w 681"/>
              <a:gd name="T17" fmla="*/ 428 h 431"/>
              <a:gd name="T18" fmla="*/ 354 w 681"/>
              <a:gd name="T19" fmla="*/ 427 h 431"/>
              <a:gd name="T20" fmla="*/ 398 w 681"/>
              <a:gd name="T21" fmla="*/ 410 h 431"/>
              <a:gd name="T22" fmla="*/ 417 w 681"/>
              <a:gd name="T23" fmla="*/ 375 h 431"/>
              <a:gd name="T24" fmla="*/ 429 w 681"/>
              <a:gd name="T25" fmla="*/ 340 h 431"/>
              <a:gd name="T26" fmla="*/ 468 w 681"/>
              <a:gd name="T27" fmla="*/ 323 h 431"/>
              <a:gd name="T28" fmla="*/ 520 w 681"/>
              <a:gd name="T29" fmla="*/ 319 h 431"/>
              <a:gd name="T30" fmla="*/ 570 w 681"/>
              <a:gd name="T31" fmla="*/ 323 h 431"/>
              <a:gd name="T32" fmla="*/ 593 w 681"/>
              <a:gd name="T33" fmla="*/ 25 h 431"/>
              <a:gd name="T34" fmla="*/ 550 w 681"/>
              <a:gd name="T35" fmla="*/ 7 h 431"/>
              <a:gd name="T36" fmla="*/ 492 w 681"/>
              <a:gd name="T37" fmla="*/ 1 h 431"/>
              <a:gd name="T38" fmla="*/ 424 w 681"/>
              <a:gd name="T39" fmla="*/ 1 h 431"/>
              <a:gd name="T40" fmla="*/ 372 w 681"/>
              <a:gd name="T41" fmla="*/ 9 h 431"/>
              <a:gd name="T42" fmla="*/ 349 w 681"/>
              <a:gd name="T43" fmla="*/ 25 h 431"/>
              <a:gd name="T44" fmla="*/ 359 w 681"/>
              <a:gd name="T45" fmla="*/ 48 h 431"/>
              <a:gd name="T46" fmla="*/ 341 w 681"/>
              <a:gd name="T47" fmla="*/ 74 h 431"/>
              <a:gd name="T48" fmla="*/ 305 w 681"/>
              <a:gd name="T49" fmla="*/ 90 h 431"/>
              <a:gd name="T50" fmla="*/ 266 w 681"/>
              <a:gd name="T51" fmla="*/ 98 h 431"/>
              <a:gd name="T52" fmla="*/ 228 w 681"/>
              <a:gd name="T53" fmla="*/ 92 h 431"/>
              <a:gd name="T54" fmla="*/ 204 w 681"/>
              <a:gd name="T55" fmla="*/ 76 h 431"/>
              <a:gd name="T56" fmla="*/ 210 w 681"/>
              <a:gd name="T57" fmla="*/ 52 h 431"/>
              <a:gd name="T58" fmla="*/ 229 w 681"/>
              <a:gd name="T59" fmla="*/ 28 h 431"/>
              <a:gd name="T60" fmla="*/ 216 w 681"/>
              <a:gd name="T61" fmla="*/ 6 h 431"/>
              <a:gd name="T62" fmla="*/ 163 w 681"/>
              <a:gd name="T63" fmla="*/ 0 h 431"/>
              <a:gd name="T64" fmla="*/ 88 w 681"/>
              <a:gd name="T65" fmla="*/ 9 h 431"/>
              <a:gd name="T66" fmla="*/ 33 w 681"/>
              <a:gd name="T67" fmla="*/ 20 h 431"/>
              <a:gd name="T68" fmla="*/ 41 w 681"/>
              <a:gd name="T69" fmla="*/ 51 h 431"/>
              <a:gd name="T70" fmla="*/ 31 w 681"/>
              <a:gd name="T71" fmla="*/ 80 h 431"/>
              <a:gd name="T72" fmla="*/ 13 w 681"/>
              <a:gd name="T73" fmla="*/ 118 h 431"/>
              <a:gd name="T74" fmla="*/ 1 w 681"/>
              <a:gd name="T75" fmla="*/ 155 h 431"/>
              <a:gd name="T76" fmla="*/ 9 w 681"/>
              <a:gd name="T77" fmla="*/ 187 h 431"/>
              <a:gd name="T78" fmla="*/ 46 w 681"/>
              <a:gd name="T79" fmla="*/ 192 h 431"/>
              <a:gd name="T80" fmla="*/ 78 w 681"/>
              <a:gd name="T81" fmla="*/ 165 h 431"/>
              <a:gd name="T82" fmla="*/ 96 w 681"/>
              <a:gd name="T83" fmla="*/ 134 h 431"/>
              <a:gd name="T84" fmla="*/ 131 w 681"/>
              <a:gd name="T85" fmla="*/ 128 h 431"/>
              <a:gd name="T86" fmla="*/ 166 w 681"/>
              <a:gd name="T87" fmla="*/ 142 h 431"/>
              <a:gd name="T88" fmla="*/ 178 w 681"/>
              <a:gd name="T89" fmla="*/ 175 h 431"/>
              <a:gd name="T90" fmla="*/ 157 w 681"/>
              <a:gd name="T91" fmla="*/ 212 h 431"/>
              <a:gd name="T92" fmla="*/ 124 w 681"/>
              <a:gd name="T93" fmla="*/ 237 h 431"/>
              <a:gd name="T94" fmla="*/ 86 w 681"/>
              <a:gd name="T95" fmla="*/ 245 h 431"/>
              <a:gd name="T96" fmla="*/ 50 w 681"/>
              <a:gd name="T97" fmla="*/ 263 h 431"/>
              <a:gd name="T98" fmla="*/ 26 w 681"/>
              <a:gd name="T99" fmla="*/ 293 h 431"/>
              <a:gd name="T100" fmla="*/ 23 w 681"/>
              <a:gd name="T101" fmla="*/ 32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1" h="431">
                <a:moveTo>
                  <a:pt x="27" y="351"/>
                </a:moveTo>
                <a:lnTo>
                  <a:pt x="36" y="349"/>
                </a:lnTo>
                <a:lnTo>
                  <a:pt x="47" y="347"/>
                </a:lnTo>
                <a:lnTo>
                  <a:pt x="56" y="348"/>
                </a:lnTo>
                <a:lnTo>
                  <a:pt x="67" y="349"/>
                </a:lnTo>
                <a:lnTo>
                  <a:pt x="76" y="351"/>
                </a:lnTo>
                <a:lnTo>
                  <a:pt x="86" y="353"/>
                </a:lnTo>
                <a:lnTo>
                  <a:pt x="97" y="354"/>
                </a:lnTo>
                <a:lnTo>
                  <a:pt x="105" y="356"/>
                </a:lnTo>
                <a:lnTo>
                  <a:pt x="117" y="356"/>
                </a:lnTo>
                <a:lnTo>
                  <a:pt x="128" y="356"/>
                </a:lnTo>
                <a:lnTo>
                  <a:pt x="138" y="354"/>
                </a:lnTo>
                <a:lnTo>
                  <a:pt x="148" y="352"/>
                </a:lnTo>
                <a:lnTo>
                  <a:pt x="158" y="349"/>
                </a:lnTo>
                <a:lnTo>
                  <a:pt x="167" y="344"/>
                </a:lnTo>
                <a:lnTo>
                  <a:pt x="178" y="340"/>
                </a:lnTo>
                <a:lnTo>
                  <a:pt x="187" y="337"/>
                </a:lnTo>
                <a:lnTo>
                  <a:pt x="198" y="334"/>
                </a:lnTo>
                <a:lnTo>
                  <a:pt x="208" y="332"/>
                </a:lnTo>
                <a:lnTo>
                  <a:pt x="218" y="331"/>
                </a:lnTo>
                <a:lnTo>
                  <a:pt x="229" y="332"/>
                </a:lnTo>
                <a:lnTo>
                  <a:pt x="237" y="335"/>
                </a:lnTo>
                <a:lnTo>
                  <a:pt x="247" y="340"/>
                </a:lnTo>
                <a:lnTo>
                  <a:pt x="253" y="344"/>
                </a:lnTo>
                <a:lnTo>
                  <a:pt x="256" y="353"/>
                </a:lnTo>
                <a:lnTo>
                  <a:pt x="254" y="362"/>
                </a:lnTo>
                <a:lnTo>
                  <a:pt x="251" y="372"/>
                </a:lnTo>
                <a:lnTo>
                  <a:pt x="247" y="382"/>
                </a:lnTo>
                <a:lnTo>
                  <a:pt x="243" y="392"/>
                </a:lnTo>
                <a:lnTo>
                  <a:pt x="244" y="401"/>
                </a:lnTo>
                <a:lnTo>
                  <a:pt x="249" y="409"/>
                </a:lnTo>
                <a:lnTo>
                  <a:pt x="256" y="417"/>
                </a:lnTo>
                <a:lnTo>
                  <a:pt x="262" y="422"/>
                </a:lnTo>
                <a:lnTo>
                  <a:pt x="273" y="423"/>
                </a:lnTo>
                <a:lnTo>
                  <a:pt x="283" y="426"/>
                </a:lnTo>
                <a:lnTo>
                  <a:pt x="299" y="428"/>
                </a:lnTo>
                <a:lnTo>
                  <a:pt x="311" y="429"/>
                </a:lnTo>
                <a:lnTo>
                  <a:pt x="327" y="430"/>
                </a:lnTo>
                <a:lnTo>
                  <a:pt x="342" y="429"/>
                </a:lnTo>
                <a:lnTo>
                  <a:pt x="354" y="427"/>
                </a:lnTo>
                <a:lnTo>
                  <a:pt x="368" y="423"/>
                </a:lnTo>
                <a:lnTo>
                  <a:pt x="380" y="420"/>
                </a:lnTo>
                <a:lnTo>
                  <a:pt x="390" y="415"/>
                </a:lnTo>
                <a:lnTo>
                  <a:pt x="398" y="410"/>
                </a:lnTo>
                <a:lnTo>
                  <a:pt x="405" y="405"/>
                </a:lnTo>
                <a:lnTo>
                  <a:pt x="412" y="397"/>
                </a:lnTo>
                <a:lnTo>
                  <a:pt x="416" y="389"/>
                </a:lnTo>
                <a:lnTo>
                  <a:pt x="417" y="375"/>
                </a:lnTo>
                <a:lnTo>
                  <a:pt x="417" y="364"/>
                </a:lnTo>
                <a:lnTo>
                  <a:pt x="419" y="354"/>
                </a:lnTo>
                <a:lnTo>
                  <a:pt x="423" y="347"/>
                </a:lnTo>
                <a:lnTo>
                  <a:pt x="429" y="340"/>
                </a:lnTo>
                <a:lnTo>
                  <a:pt x="437" y="335"/>
                </a:lnTo>
                <a:lnTo>
                  <a:pt x="446" y="330"/>
                </a:lnTo>
                <a:lnTo>
                  <a:pt x="455" y="326"/>
                </a:lnTo>
                <a:lnTo>
                  <a:pt x="468" y="323"/>
                </a:lnTo>
                <a:lnTo>
                  <a:pt x="479" y="322"/>
                </a:lnTo>
                <a:lnTo>
                  <a:pt x="493" y="320"/>
                </a:lnTo>
                <a:lnTo>
                  <a:pt x="507" y="320"/>
                </a:lnTo>
                <a:lnTo>
                  <a:pt x="520" y="319"/>
                </a:lnTo>
                <a:lnTo>
                  <a:pt x="537" y="320"/>
                </a:lnTo>
                <a:lnTo>
                  <a:pt x="548" y="320"/>
                </a:lnTo>
                <a:lnTo>
                  <a:pt x="559" y="322"/>
                </a:lnTo>
                <a:lnTo>
                  <a:pt x="570" y="323"/>
                </a:lnTo>
                <a:lnTo>
                  <a:pt x="582" y="325"/>
                </a:lnTo>
                <a:lnTo>
                  <a:pt x="593" y="325"/>
                </a:lnTo>
                <a:lnTo>
                  <a:pt x="680" y="326"/>
                </a:lnTo>
                <a:lnTo>
                  <a:pt x="593" y="25"/>
                </a:lnTo>
                <a:lnTo>
                  <a:pt x="581" y="20"/>
                </a:lnTo>
                <a:lnTo>
                  <a:pt x="572" y="16"/>
                </a:lnTo>
                <a:lnTo>
                  <a:pt x="562" y="11"/>
                </a:lnTo>
                <a:lnTo>
                  <a:pt x="550" y="7"/>
                </a:lnTo>
                <a:lnTo>
                  <a:pt x="537" y="6"/>
                </a:lnTo>
                <a:lnTo>
                  <a:pt x="523" y="4"/>
                </a:lnTo>
                <a:lnTo>
                  <a:pt x="507" y="1"/>
                </a:lnTo>
                <a:lnTo>
                  <a:pt x="492" y="1"/>
                </a:lnTo>
                <a:lnTo>
                  <a:pt x="477" y="0"/>
                </a:lnTo>
                <a:lnTo>
                  <a:pt x="460" y="0"/>
                </a:lnTo>
                <a:lnTo>
                  <a:pt x="440" y="0"/>
                </a:lnTo>
                <a:lnTo>
                  <a:pt x="424" y="1"/>
                </a:lnTo>
                <a:lnTo>
                  <a:pt x="408" y="3"/>
                </a:lnTo>
                <a:lnTo>
                  <a:pt x="395" y="4"/>
                </a:lnTo>
                <a:lnTo>
                  <a:pt x="382" y="7"/>
                </a:lnTo>
                <a:lnTo>
                  <a:pt x="372" y="9"/>
                </a:lnTo>
                <a:lnTo>
                  <a:pt x="364" y="12"/>
                </a:lnTo>
                <a:lnTo>
                  <a:pt x="356" y="16"/>
                </a:lnTo>
                <a:lnTo>
                  <a:pt x="351" y="20"/>
                </a:lnTo>
                <a:lnTo>
                  <a:pt x="349" y="25"/>
                </a:lnTo>
                <a:lnTo>
                  <a:pt x="349" y="32"/>
                </a:lnTo>
                <a:lnTo>
                  <a:pt x="352" y="37"/>
                </a:lnTo>
                <a:lnTo>
                  <a:pt x="356" y="42"/>
                </a:lnTo>
                <a:lnTo>
                  <a:pt x="359" y="48"/>
                </a:lnTo>
                <a:lnTo>
                  <a:pt x="359" y="55"/>
                </a:lnTo>
                <a:lnTo>
                  <a:pt x="355" y="62"/>
                </a:lnTo>
                <a:lnTo>
                  <a:pt x="349" y="68"/>
                </a:lnTo>
                <a:lnTo>
                  <a:pt x="341" y="74"/>
                </a:lnTo>
                <a:lnTo>
                  <a:pt x="332" y="80"/>
                </a:lnTo>
                <a:lnTo>
                  <a:pt x="324" y="84"/>
                </a:lnTo>
                <a:lnTo>
                  <a:pt x="314" y="87"/>
                </a:lnTo>
                <a:lnTo>
                  <a:pt x="305" y="90"/>
                </a:lnTo>
                <a:lnTo>
                  <a:pt x="296" y="93"/>
                </a:lnTo>
                <a:lnTo>
                  <a:pt x="285" y="95"/>
                </a:lnTo>
                <a:lnTo>
                  <a:pt x="276" y="96"/>
                </a:lnTo>
                <a:lnTo>
                  <a:pt x="266" y="98"/>
                </a:lnTo>
                <a:lnTo>
                  <a:pt x="256" y="98"/>
                </a:lnTo>
                <a:lnTo>
                  <a:pt x="245" y="96"/>
                </a:lnTo>
                <a:lnTo>
                  <a:pt x="236" y="95"/>
                </a:lnTo>
                <a:lnTo>
                  <a:pt x="228" y="92"/>
                </a:lnTo>
                <a:lnTo>
                  <a:pt x="218" y="90"/>
                </a:lnTo>
                <a:lnTo>
                  <a:pt x="210" y="86"/>
                </a:lnTo>
                <a:lnTo>
                  <a:pt x="206" y="81"/>
                </a:lnTo>
                <a:lnTo>
                  <a:pt x="204" y="76"/>
                </a:lnTo>
                <a:lnTo>
                  <a:pt x="203" y="72"/>
                </a:lnTo>
                <a:lnTo>
                  <a:pt x="204" y="66"/>
                </a:lnTo>
                <a:lnTo>
                  <a:pt x="206" y="60"/>
                </a:lnTo>
                <a:lnTo>
                  <a:pt x="210" y="52"/>
                </a:lnTo>
                <a:lnTo>
                  <a:pt x="217" y="45"/>
                </a:lnTo>
                <a:lnTo>
                  <a:pt x="221" y="39"/>
                </a:lnTo>
                <a:lnTo>
                  <a:pt x="226" y="35"/>
                </a:lnTo>
                <a:lnTo>
                  <a:pt x="229" y="28"/>
                </a:lnTo>
                <a:lnTo>
                  <a:pt x="231" y="21"/>
                </a:lnTo>
                <a:lnTo>
                  <a:pt x="229" y="15"/>
                </a:lnTo>
                <a:lnTo>
                  <a:pt x="224" y="9"/>
                </a:lnTo>
                <a:lnTo>
                  <a:pt x="216" y="6"/>
                </a:lnTo>
                <a:lnTo>
                  <a:pt x="208" y="4"/>
                </a:lnTo>
                <a:lnTo>
                  <a:pt x="198" y="1"/>
                </a:lnTo>
                <a:lnTo>
                  <a:pt x="187" y="0"/>
                </a:lnTo>
                <a:lnTo>
                  <a:pt x="163" y="0"/>
                </a:lnTo>
                <a:lnTo>
                  <a:pt x="144" y="1"/>
                </a:lnTo>
                <a:lnTo>
                  <a:pt x="128" y="4"/>
                </a:lnTo>
                <a:lnTo>
                  <a:pt x="107" y="6"/>
                </a:lnTo>
                <a:lnTo>
                  <a:pt x="88" y="9"/>
                </a:lnTo>
                <a:lnTo>
                  <a:pt x="66" y="12"/>
                </a:lnTo>
                <a:lnTo>
                  <a:pt x="51" y="15"/>
                </a:lnTo>
                <a:lnTo>
                  <a:pt x="40" y="18"/>
                </a:lnTo>
                <a:lnTo>
                  <a:pt x="33" y="20"/>
                </a:lnTo>
                <a:lnTo>
                  <a:pt x="36" y="25"/>
                </a:lnTo>
                <a:lnTo>
                  <a:pt x="38" y="35"/>
                </a:lnTo>
                <a:lnTo>
                  <a:pt x="40" y="44"/>
                </a:lnTo>
                <a:lnTo>
                  <a:pt x="41" y="51"/>
                </a:lnTo>
                <a:lnTo>
                  <a:pt x="39" y="60"/>
                </a:lnTo>
                <a:lnTo>
                  <a:pt x="37" y="66"/>
                </a:lnTo>
                <a:lnTo>
                  <a:pt x="33" y="74"/>
                </a:lnTo>
                <a:lnTo>
                  <a:pt x="31" y="80"/>
                </a:lnTo>
                <a:lnTo>
                  <a:pt x="27" y="90"/>
                </a:lnTo>
                <a:lnTo>
                  <a:pt x="23" y="100"/>
                </a:lnTo>
                <a:lnTo>
                  <a:pt x="19" y="109"/>
                </a:lnTo>
                <a:lnTo>
                  <a:pt x="13" y="118"/>
                </a:lnTo>
                <a:lnTo>
                  <a:pt x="9" y="128"/>
                </a:lnTo>
                <a:lnTo>
                  <a:pt x="6" y="135"/>
                </a:lnTo>
                <a:lnTo>
                  <a:pt x="4" y="144"/>
                </a:lnTo>
                <a:lnTo>
                  <a:pt x="1" y="155"/>
                </a:lnTo>
                <a:lnTo>
                  <a:pt x="0" y="164"/>
                </a:lnTo>
                <a:lnTo>
                  <a:pt x="2" y="173"/>
                </a:lnTo>
                <a:lnTo>
                  <a:pt x="4" y="181"/>
                </a:lnTo>
                <a:lnTo>
                  <a:pt x="9" y="187"/>
                </a:lnTo>
                <a:lnTo>
                  <a:pt x="16" y="191"/>
                </a:lnTo>
                <a:lnTo>
                  <a:pt x="24" y="194"/>
                </a:lnTo>
                <a:lnTo>
                  <a:pt x="33" y="194"/>
                </a:lnTo>
                <a:lnTo>
                  <a:pt x="46" y="192"/>
                </a:lnTo>
                <a:lnTo>
                  <a:pt x="56" y="187"/>
                </a:lnTo>
                <a:lnTo>
                  <a:pt x="66" y="183"/>
                </a:lnTo>
                <a:lnTo>
                  <a:pt x="73" y="174"/>
                </a:lnTo>
                <a:lnTo>
                  <a:pt x="78" y="165"/>
                </a:lnTo>
                <a:lnTo>
                  <a:pt x="79" y="155"/>
                </a:lnTo>
                <a:lnTo>
                  <a:pt x="84" y="147"/>
                </a:lnTo>
                <a:lnTo>
                  <a:pt x="89" y="141"/>
                </a:lnTo>
                <a:lnTo>
                  <a:pt x="96" y="134"/>
                </a:lnTo>
                <a:lnTo>
                  <a:pt x="104" y="131"/>
                </a:lnTo>
                <a:lnTo>
                  <a:pt x="114" y="129"/>
                </a:lnTo>
                <a:lnTo>
                  <a:pt x="122" y="128"/>
                </a:lnTo>
                <a:lnTo>
                  <a:pt x="131" y="128"/>
                </a:lnTo>
                <a:lnTo>
                  <a:pt x="142" y="129"/>
                </a:lnTo>
                <a:lnTo>
                  <a:pt x="150" y="132"/>
                </a:lnTo>
                <a:lnTo>
                  <a:pt x="158" y="135"/>
                </a:lnTo>
                <a:lnTo>
                  <a:pt x="166" y="142"/>
                </a:lnTo>
                <a:lnTo>
                  <a:pt x="171" y="148"/>
                </a:lnTo>
                <a:lnTo>
                  <a:pt x="177" y="158"/>
                </a:lnTo>
                <a:lnTo>
                  <a:pt x="179" y="167"/>
                </a:lnTo>
                <a:lnTo>
                  <a:pt x="178" y="175"/>
                </a:lnTo>
                <a:lnTo>
                  <a:pt x="174" y="185"/>
                </a:lnTo>
                <a:lnTo>
                  <a:pt x="170" y="194"/>
                </a:lnTo>
                <a:lnTo>
                  <a:pt x="165" y="202"/>
                </a:lnTo>
                <a:lnTo>
                  <a:pt x="157" y="212"/>
                </a:lnTo>
                <a:lnTo>
                  <a:pt x="149" y="218"/>
                </a:lnTo>
                <a:lnTo>
                  <a:pt x="140" y="226"/>
                </a:lnTo>
                <a:lnTo>
                  <a:pt x="133" y="231"/>
                </a:lnTo>
                <a:lnTo>
                  <a:pt x="124" y="237"/>
                </a:lnTo>
                <a:lnTo>
                  <a:pt x="116" y="240"/>
                </a:lnTo>
                <a:lnTo>
                  <a:pt x="104" y="242"/>
                </a:lnTo>
                <a:lnTo>
                  <a:pt x="96" y="243"/>
                </a:lnTo>
                <a:lnTo>
                  <a:pt x="86" y="245"/>
                </a:lnTo>
                <a:lnTo>
                  <a:pt x="77" y="247"/>
                </a:lnTo>
                <a:lnTo>
                  <a:pt x="67" y="252"/>
                </a:lnTo>
                <a:lnTo>
                  <a:pt x="57" y="257"/>
                </a:lnTo>
                <a:lnTo>
                  <a:pt x="50" y="263"/>
                </a:lnTo>
                <a:lnTo>
                  <a:pt x="43" y="270"/>
                </a:lnTo>
                <a:lnTo>
                  <a:pt x="37" y="276"/>
                </a:lnTo>
                <a:lnTo>
                  <a:pt x="30" y="285"/>
                </a:lnTo>
                <a:lnTo>
                  <a:pt x="26" y="293"/>
                </a:lnTo>
                <a:lnTo>
                  <a:pt x="23" y="302"/>
                </a:lnTo>
                <a:lnTo>
                  <a:pt x="22" y="311"/>
                </a:lnTo>
                <a:lnTo>
                  <a:pt x="22" y="318"/>
                </a:lnTo>
                <a:lnTo>
                  <a:pt x="23" y="328"/>
                </a:lnTo>
                <a:lnTo>
                  <a:pt x="25" y="340"/>
                </a:lnTo>
                <a:lnTo>
                  <a:pt x="27" y="351"/>
                </a:lnTo>
              </a:path>
            </a:pathLst>
          </a:custGeom>
          <a:solidFill>
            <a:srgbClr val="00B050"/>
          </a:solidFill>
          <a:ln w="12700" cap="rnd" cmpd="sng">
            <a:solidFill>
              <a:schemeClr val="bg1"/>
            </a:solidFill>
            <a:prstDash val="solid"/>
            <a:round/>
            <a:headEnd type="none" w="med" len="med"/>
            <a:tailEnd type="none" w="med" len="med"/>
          </a:ln>
          <a:effectLst/>
        </p:spPr>
        <p:txBody>
          <a:bodyPr lIns="74884" tIns="37442" rIns="74884" bIns="37442"/>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45" name="Freeform 54"/>
          <p:cNvSpPr>
            <a:spLocks/>
          </p:cNvSpPr>
          <p:nvPr/>
        </p:nvSpPr>
        <p:spPr bwMode="auto">
          <a:xfrm>
            <a:off x="6158928" y="2299379"/>
            <a:ext cx="951720" cy="405725"/>
          </a:xfrm>
          <a:custGeom>
            <a:avLst/>
            <a:gdLst>
              <a:gd name="T0" fmla="*/ 25 w 593"/>
              <a:gd name="T1" fmla="*/ 0 h 391"/>
              <a:gd name="T2" fmla="*/ 592 w 593"/>
              <a:gd name="T3" fmla="*/ 317 h 391"/>
              <a:gd name="T4" fmla="*/ 571 w 593"/>
              <a:gd name="T5" fmla="*/ 308 h 391"/>
              <a:gd name="T6" fmla="*/ 549 w 593"/>
              <a:gd name="T7" fmla="*/ 299 h 391"/>
              <a:gd name="T8" fmla="*/ 522 w 593"/>
              <a:gd name="T9" fmla="*/ 296 h 391"/>
              <a:gd name="T10" fmla="*/ 491 w 593"/>
              <a:gd name="T11" fmla="*/ 293 h 391"/>
              <a:gd name="T12" fmla="*/ 458 w 593"/>
              <a:gd name="T13" fmla="*/ 292 h 391"/>
              <a:gd name="T14" fmla="*/ 423 w 593"/>
              <a:gd name="T15" fmla="*/ 293 h 391"/>
              <a:gd name="T16" fmla="*/ 393 w 593"/>
              <a:gd name="T17" fmla="*/ 296 h 391"/>
              <a:gd name="T18" fmla="*/ 370 w 593"/>
              <a:gd name="T19" fmla="*/ 301 h 391"/>
              <a:gd name="T20" fmla="*/ 355 w 593"/>
              <a:gd name="T21" fmla="*/ 308 h 391"/>
              <a:gd name="T22" fmla="*/ 347 w 593"/>
              <a:gd name="T23" fmla="*/ 317 h 391"/>
              <a:gd name="T24" fmla="*/ 350 w 593"/>
              <a:gd name="T25" fmla="*/ 329 h 391"/>
              <a:gd name="T26" fmla="*/ 358 w 593"/>
              <a:gd name="T27" fmla="*/ 339 h 391"/>
              <a:gd name="T28" fmla="*/ 354 w 593"/>
              <a:gd name="T29" fmla="*/ 354 h 391"/>
              <a:gd name="T30" fmla="*/ 339 w 593"/>
              <a:gd name="T31" fmla="*/ 366 h 391"/>
              <a:gd name="T32" fmla="*/ 322 w 593"/>
              <a:gd name="T33" fmla="*/ 376 h 391"/>
              <a:gd name="T34" fmla="*/ 303 w 593"/>
              <a:gd name="T35" fmla="*/ 383 h 391"/>
              <a:gd name="T36" fmla="*/ 283 w 593"/>
              <a:gd name="T37" fmla="*/ 387 h 391"/>
              <a:gd name="T38" fmla="*/ 265 w 593"/>
              <a:gd name="T39" fmla="*/ 390 h 391"/>
              <a:gd name="T40" fmla="*/ 244 w 593"/>
              <a:gd name="T41" fmla="*/ 388 h 391"/>
              <a:gd name="T42" fmla="*/ 226 w 593"/>
              <a:gd name="T43" fmla="*/ 384 h 391"/>
              <a:gd name="T44" fmla="*/ 208 w 593"/>
              <a:gd name="T45" fmla="*/ 378 h 391"/>
              <a:gd name="T46" fmla="*/ 202 w 593"/>
              <a:gd name="T47" fmla="*/ 368 h 391"/>
              <a:gd name="T48" fmla="*/ 202 w 593"/>
              <a:gd name="T49" fmla="*/ 358 h 391"/>
              <a:gd name="T50" fmla="*/ 208 w 593"/>
              <a:gd name="T51" fmla="*/ 344 h 391"/>
              <a:gd name="T52" fmla="*/ 220 w 593"/>
              <a:gd name="T53" fmla="*/ 331 h 391"/>
              <a:gd name="T54" fmla="*/ 227 w 593"/>
              <a:gd name="T55" fmla="*/ 320 h 391"/>
              <a:gd name="T56" fmla="*/ 227 w 593"/>
              <a:gd name="T57" fmla="*/ 307 h 391"/>
              <a:gd name="T58" fmla="*/ 214 w 593"/>
              <a:gd name="T59" fmla="*/ 297 h 391"/>
              <a:gd name="T60" fmla="*/ 197 w 593"/>
              <a:gd name="T61" fmla="*/ 293 h 391"/>
              <a:gd name="T62" fmla="*/ 161 w 593"/>
              <a:gd name="T63" fmla="*/ 292 h 391"/>
              <a:gd name="T64" fmla="*/ 127 w 593"/>
              <a:gd name="T65" fmla="*/ 296 h 391"/>
              <a:gd name="T66" fmla="*/ 86 w 593"/>
              <a:gd name="T67" fmla="*/ 301 h 391"/>
              <a:gd name="T68" fmla="*/ 48 w 593"/>
              <a:gd name="T69" fmla="*/ 307 h 391"/>
              <a:gd name="T70" fmla="*/ 31 w 593"/>
              <a:gd name="T71" fmla="*/ 311 h 391"/>
              <a:gd name="T72" fmla="*/ 22 w 593"/>
              <a:gd name="T73" fmla="*/ 297 h 391"/>
              <a:gd name="T74" fmla="*/ 15 w 593"/>
              <a:gd name="T75" fmla="*/ 281 h 391"/>
              <a:gd name="T76" fmla="*/ 9 w 593"/>
              <a:gd name="T77" fmla="*/ 259 h 391"/>
              <a:gd name="T78" fmla="*/ 13 w 593"/>
              <a:gd name="T79" fmla="*/ 237 h 391"/>
              <a:gd name="T80" fmla="*/ 24 w 593"/>
              <a:gd name="T81" fmla="*/ 214 h 391"/>
              <a:gd name="T82" fmla="*/ 43 w 593"/>
              <a:gd name="T83" fmla="*/ 195 h 391"/>
              <a:gd name="T84" fmla="*/ 65 w 593"/>
              <a:gd name="T85" fmla="*/ 184 h 391"/>
              <a:gd name="T86" fmla="*/ 88 w 593"/>
              <a:gd name="T87" fmla="*/ 175 h 391"/>
              <a:gd name="T88" fmla="*/ 113 w 593"/>
              <a:gd name="T89" fmla="*/ 164 h 391"/>
              <a:gd name="T90" fmla="*/ 131 w 593"/>
              <a:gd name="T91" fmla="*/ 154 h 391"/>
              <a:gd name="T92" fmla="*/ 146 w 593"/>
              <a:gd name="T93" fmla="*/ 141 h 391"/>
              <a:gd name="T94" fmla="*/ 155 w 593"/>
              <a:gd name="T95" fmla="*/ 123 h 391"/>
              <a:gd name="T96" fmla="*/ 154 w 593"/>
              <a:gd name="T97" fmla="*/ 104 h 391"/>
              <a:gd name="T98" fmla="*/ 142 w 593"/>
              <a:gd name="T99" fmla="*/ 86 h 391"/>
              <a:gd name="T100" fmla="*/ 122 w 593"/>
              <a:gd name="T101" fmla="*/ 77 h 391"/>
              <a:gd name="T102" fmla="*/ 101 w 593"/>
              <a:gd name="T103" fmla="*/ 80 h 391"/>
              <a:gd name="T104" fmla="*/ 85 w 593"/>
              <a:gd name="T105" fmla="*/ 93 h 391"/>
              <a:gd name="T106" fmla="*/ 70 w 593"/>
              <a:gd name="T107" fmla="*/ 108 h 391"/>
              <a:gd name="T108" fmla="*/ 52 w 593"/>
              <a:gd name="T109" fmla="*/ 114 h 391"/>
              <a:gd name="T110" fmla="*/ 28 w 593"/>
              <a:gd name="T111" fmla="*/ 112 h 391"/>
              <a:gd name="T112" fmla="*/ 14 w 593"/>
              <a:gd name="T113" fmla="*/ 101 h 391"/>
              <a:gd name="T114" fmla="*/ 3 w 593"/>
              <a:gd name="T115" fmla="*/ 84 h 391"/>
              <a:gd name="T116" fmla="*/ 0 w 593"/>
              <a:gd name="T117" fmla="*/ 66 h 391"/>
              <a:gd name="T118" fmla="*/ 3 w 593"/>
              <a:gd name="T119" fmla="*/ 47 h 391"/>
              <a:gd name="T120" fmla="*/ 10 w 593"/>
              <a:gd name="T121" fmla="*/ 23 h 391"/>
              <a:gd name="T122" fmla="*/ 18 w 593"/>
              <a:gd name="T123" fmla="*/ 8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3" h="391">
                <a:moveTo>
                  <a:pt x="18" y="8"/>
                </a:moveTo>
                <a:lnTo>
                  <a:pt x="25" y="0"/>
                </a:lnTo>
                <a:lnTo>
                  <a:pt x="494" y="0"/>
                </a:lnTo>
                <a:lnTo>
                  <a:pt x="592" y="317"/>
                </a:lnTo>
                <a:lnTo>
                  <a:pt x="579" y="311"/>
                </a:lnTo>
                <a:lnTo>
                  <a:pt x="571" y="308"/>
                </a:lnTo>
                <a:lnTo>
                  <a:pt x="561" y="303"/>
                </a:lnTo>
                <a:lnTo>
                  <a:pt x="549" y="299"/>
                </a:lnTo>
                <a:lnTo>
                  <a:pt x="536" y="297"/>
                </a:lnTo>
                <a:lnTo>
                  <a:pt x="522" y="296"/>
                </a:lnTo>
                <a:lnTo>
                  <a:pt x="505" y="293"/>
                </a:lnTo>
                <a:lnTo>
                  <a:pt x="491" y="293"/>
                </a:lnTo>
                <a:lnTo>
                  <a:pt x="476" y="292"/>
                </a:lnTo>
                <a:lnTo>
                  <a:pt x="458" y="292"/>
                </a:lnTo>
                <a:lnTo>
                  <a:pt x="438" y="292"/>
                </a:lnTo>
                <a:lnTo>
                  <a:pt x="423" y="293"/>
                </a:lnTo>
                <a:lnTo>
                  <a:pt x="407" y="295"/>
                </a:lnTo>
                <a:lnTo>
                  <a:pt x="393" y="296"/>
                </a:lnTo>
                <a:lnTo>
                  <a:pt x="381" y="298"/>
                </a:lnTo>
                <a:lnTo>
                  <a:pt x="370" y="301"/>
                </a:lnTo>
                <a:lnTo>
                  <a:pt x="362" y="304"/>
                </a:lnTo>
                <a:lnTo>
                  <a:pt x="355" y="308"/>
                </a:lnTo>
                <a:lnTo>
                  <a:pt x="349" y="311"/>
                </a:lnTo>
                <a:lnTo>
                  <a:pt x="347" y="317"/>
                </a:lnTo>
                <a:lnTo>
                  <a:pt x="347" y="324"/>
                </a:lnTo>
                <a:lnTo>
                  <a:pt x="350" y="329"/>
                </a:lnTo>
                <a:lnTo>
                  <a:pt x="355" y="334"/>
                </a:lnTo>
                <a:lnTo>
                  <a:pt x="358" y="339"/>
                </a:lnTo>
                <a:lnTo>
                  <a:pt x="358" y="347"/>
                </a:lnTo>
                <a:lnTo>
                  <a:pt x="354" y="354"/>
                </a:lnTo>
                <a:lnTo>
                  <a:pt x="347" y="360"/>
                </a:lnTo>
                <a:lnTo>
                  <a:pt x="339" y="366"/>
                </a:lnTo>
                <a:lnTo>
                  <a:pt x="331" y="372"/>
                </a:lnTo>
                <a:lnTo>
                  <a:pt x="322" y="376"/>
                </a:lnTo>
                <a:lnTo>
                  <a:pt x="313" y="379"/>
                </a:lnTo>
                <a:lnTo>
                  <a:pt x="303" y="383"/>
                </a:lnTo>
                <a:lnTo>
                  <a:pt x="294" y="385"/>
                </a:lnTo>
                <a:lnTo>
                  <a:pt x="283" y="387"/>
                </a:lnTo>
                <a:lnTo>
                  <a:pt x="274" y="388"/>
                </a:lnTo>
                <a:lnTo>
                  <a:pt x="265" y="390"/>
                </a:lnTo>
                <a:lnTo>
                  <a:pt x="254" y="390"/>
                </a:lnTo>
                <a:lnTo>
                  <a:pt x="244" y="388"/>
                </a:lnTo>
                <a:lnTo>
                  <a:pt x="234" y="387"/>
                </a:lnTo>
                <a:lnTo>
                  <a:pt x="226" y="384"/>
                </a:lnTo>
                <a:lnTo>
                  <a:pt x="217" y="382"/>
                </a:lnTo>
                <a:lnTo>
                  <a:pt x="208" y="378"/>
                </a:lnTo>
                <a:lnTo>
                  <a:pt x="204" y="373"/>
                </a:lnTo>
                <a:lnTo>
                  <a:pt x="202" y="368"/>
                </a:lnTo>
                <a:lnTo>
                  <a:pt x="201" y="364"/>
                </a:lnTo>
                <a:lnTo>
                  <a:pt x="202" y="358"/>
                </a:lnTo>
                <a:lnTo>
                  <a:pt x="204" y="352"/>
                </a:lnTo>
                <a:lnTo>
                  <a:pt x="208" y="344"/>
                </a:lnTo>
                <a:lnTo>
                  <a:pt x="215" y="337"/>
                </a:lnTo>
                <a:lnTo>
                  <a:pt x="220" y="331"/>
                </a:lnTo>
                <a:lnTo>
                  <a:pt x="224" y="326"/>
                </a:lnTo>
                <a:lnTo>
                  <a:pt x="227" y="320"/>
                </a:lnTo>
                <a:lnTo>
                  <a:pt x="229" y="312"/>
                </a:lnTo>
                <a:lnTo>
                  <a:pt x="227" y="307"/>
                </a:lnTo>
                <a:lnTo>
                  <a:pt x="222" y="301"/>
                </a:lnTo>
                <a:lnTo>
                  <a:pt x="214" y="297"/>
                </a:lnTo>
                <a:lnTo>
                  <a:pt x="206" y="296"/>
                </a:lnTo>
                <a:lnTo>
                  <a:pt x="197" y="293"/>
                </a:lnTo>
                <a:lnTo>
                  <a:pt x="185" y="292"/>
                </a:lnTo>
                <a:lnTo>
                  <a:pt x="161" y="292"/>
                </a:lnTo>
                <a:lnTo>
                  <a:pt x="142" y="293"/>
                </a:lnTo>
                <a:lnTo>
                  <a:pt x="127" y="296"/>
                </a:lnTo>
                <a:lnTo>
                  <a:pt x="105" y="297"/>
                </a:lnTo>
                <a:lnTo>
                  <a:pt x="86" y="301"/>
                </a:lnTo>
                <a:lnTo>
                  <a:pt x="64" y="304"/>
                </a:lnTo>
                <a:lnTo>
                  <a:pt x="48" y="307"/>
                </a:lnTo>
                <a:lnTo>
                  <a:pt x="38" y="309"/>
                </a:lnTo>
                <a:lnTo>
                  <a:pt x="31" y="311"/>
                </a:lnTo>
                <a:lnTo>
                  <a:pt x="27" y="305"/>
                </a:lnTo>
                <a:lnTo>
                  <a:pt x="22" y="297"/>
                </a:lnTo>
                <a:lnTo>
                  <a:pt x="18" y="289"/>
                </a:lnTo>
                <a:lnTo>
                  <a:pt x="15" y="281"/>
                </a:lnTo>
                <a:lnTo>
                  <a:pt x="12" y="270"/>
                </a:lnTo>
                <a:lnTo>
                  <a:pt x="9" y="259"/>
                </a:lnTo>
                <a:lnTo>
                  <a:pt x="10" y="248"/>
                </a:lnTo>
                <a:lnTo>
                  <a:pt x="13" y="237"/>
                </a:lnTo>
                <a:lnTo>
                  <a:pt x="18" y="225"/>
                </a:lnTo>
                <a:lnTo>
                  <a:pt x="24" y="214"/>
                </a:lnTo>
                <a:lnTo>
                  <a:pt x="32" y="204"/>
                </a:lnTo>
                <a:lnTo>
                  <a:pt x="43" y="195"/>
                </a:lnTo>
                <a:lnTo>
                  <a:pt x="53" y="189"/>
                </a:lnTo>
                <a:lnTo>
                  <a:pt x="65" y="184"/>
                </a:lnTo>
                <a:lnTo>
                  <a:pt x="76" y="179"/>
                </a:lnTo>
                <a:lnTo>
                  <a:pt x="88" y="175"/>
                </a:lnTo>
                <a:lnTo>
                  <a:pt x="99" y="170"/>
                </a:lnTo>
                <a:lnTo>
                  <a:pt x="113" y="164"/>
                </a:lnTo>
                <a:lnTo>
                  <a:pt x="122" y="160"/>
                </a:lnTo>
                <a:lnTo>
                  <a:pt x="131" y="154"/>
                </a:lnTo>
                <a:lnTo>
                  <a:pt x="139" y="148"/>
                </a:lnTo>
                <a:lnTo>
                  <a:pt x="146" y="141"/>
                </a:lnTo>
                <a:lnTo>
                  <a:pt x="152" y="133"/>
                </a:lnTo>
                <a:lnTo>
                  <a:pt x="155" y="123"/>
                </a:lnTo>
                <a:lnTo>
                  <a:pt x="156" y="113"/>
                </a:lnTo>
                <a:lnTo>
                  <a:pt x="154" y="104"/>
                </a:lnTo>
                <a:lnTo>
                  <a:pt x="150" y="94"/>
                </a:lnTo>
                <a:lnTo>
                  <a:pt x="142" y="86"/>
                </a:lnTo>
                <a:lnTo>
                  <a:pt x="133" y="80"/>
                </a:lnTo>
                <a:lnTo>
                  <a:pt x="122" y="77"/>
                </a:lnTo>
                <a:lnTo>
                  <a:pt x="112" y="77"/>
                </a:lnTo>
                <a:lnTo>
                  <a:pt x="101" y="80"/>
                </a:lnTo>
                <a:lnTo>
                  <a:pt x="92" y="86"/>
                </a:lnTo>
                <a:lnTo>
                  <a:pt x="85" y="93"/>
                </a:lnTo>
                <a:lnTo>
                  <a:pt x="76" y="101"/>
                </a:lnTo>
                <a:lnTo>
                  <a:pt x="70" y="108"/>
                </a:lnTo>
                <a:lnTo>
                  <a:pt x="62" y="112"/>
                </a:lnTo>
                <a:lnTo>
                  <a:pt x="52" y="114"/>
                </a:lnTo>
                <a:lnTo>
                  <a:pt x="39" y="114"/>
                </a:lnTo>
                <a:lnTo>
                  <a:pt x="28" y="112"/>
                </a:lnTo>
                <a:lnTo>
                  <a:pt x="20" y="107"/>
                </a:lnTo>
                <a:lnTo>
                  <a:pt x="14" y="101"/>
                </a:lnTo>
                <a:lnTo>
                  <a:pt x="7" y="94"/>
                </a:lnTo>
                <a:lnTo>
                  <a:pt x="3" y="84"/>
                </a:lnTo>
                <a:lnTo>
                  <a:pt x="1" y="77"/>
                </a:lnTo>
                <a:lnTo>
                  <a:pt x="0" y="66"/>
                </a:lnTo>
                <a:lnTo>
                  <a:pt x="1" y="56"/>
                </a:lnTo>
                <a:lnTo>
                  <a:pt x="3" y="47"/>
                </a:lnTo>
                <a:lnTo>
                  <a:pt x="6" y="34"/>
                </a:lnTo>
                <a:lnTo>
                  <a:pt x="10" y="23"/>
                </a:lnTo>
                <a:lnTo>
                  <a:pt x="14" y="16"/>
                </a:lnTo>
                <a:lnTo>
                  <a:pt x="18" y="8"/>
                </a:lnTo>
              </a:path>
            </a:pathLst>
          </a:custGeom>
          <a:solidFill>
            <a:srgbClr val="00B050"/>
          </a:solidFill>
          <a:ln w="12700" cap="rnd" cmpd="sng">
            <a:solidFill>
              <a:schemeClr val="bg1"/>
            </a:solidFill>
            <a:prstDash val="solid"/>
            <a:round/>
            <a:headEnd type="none" w="med" len="med"/>
            <a:tailEnd type="none" w="med" len="med"/>
          </a:ln>
          <a:effectLst/>
        </p:spPr>
        <p:txBody>
          <a:bodyPr lIns="74884" tIns="37442" rIns="74884" bIns="37442"/>
          <a:lstStyle/>
          <a:p>
            <a:pPr defTabSz="1106522"/>
            <a:endParaRPr lang="en-GB" sz="1000" kern="0" dirty="0">
              <a:latin typeface="+mj-lt"/>
              <a:ea typeface="Segoe UI" panose="020B0502040204020203" pitchFamily="34" charset="0"/>
              <a:cs typeface="Segoe UI" panose="020B0502040204020203" pitchFamily="34" charset="0"/>
            </a:endParaRPr>
          </a:p>
        </p:txBody>
      </p:sp>
      <p:sp>
        <p:nvSpPr>
          <p:cNvPr id="46" name="Rectangle 55"/>
          <p:cNvSpPr>
            <a:spLocks noChangeArrowheads="1"/>
          </p:cNvSpPr>
          <p:nvPr/>
        </p:nvSpPr>
        <p:spPr bwMode="auto">
          <a:xfrm>
            <a:off x="128603" y="3319816"/>
            <a:ext cx="1690934" cy="110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718" tIns="48534" rIns="98718" bIns="48534" anchor="ctr">
            <a:spAutoFit/>
          </a:bodyPr>
          <a:lstStyle/>
          <a:p>
            <a:pPr marL="175378" indent="-175378" defTabSz="1106522" eaLnBrk="0" hangingPunct="0">
              <a:lnSpc>
                <a:spcPct val="90000"/>
              </a:lnSpc>
              <a:spcAft>
                <a:spcPts val="640"/>
              </a:spcAft>
              <a:buFont typeface="Arial" panose="020B0604020202020204" pitchFamily="34" charset="0"/>
              <a:buChar char="•"/>
            </a:pPr>
            <a:r>
              <a:rPr lang="en-US" sz="800" dirty="0">
                <a:latin typeface="+mj-lt"/>
                <a:ea typeface="Segoe UI" panose="020B0502040204020203" pitchFamily="34" charset="0"/>
                <a:cs typeface="Segoe UI" panose="020B0502040204020203" pitchFamily="34" charset="0"/>
              </a:rPr>
              <a:t>Define the channel wide brand requirements</a:t>
            </a:r>
          </a:p>
          <a:p>
            <a:pPr marL="175378" indent="-175378" defTabSz="1106522" eaLnBrk="0" hangingPunct="0">
              <a:lnSpc>
                <a:spcPct val="90000"/>
              </a:lnSpc>
              <a:spcAft>
                <a:spcPts val="640"/>
              </a:spcAft>
              <a:buFont typeface="Arial" panose="020B0604020202020204" pitchFamily="34" charset="0"/>
              <a:buChar char="•"/>
            </a:pPr>
            <a:r>
              <a:rPr lang="en-US" sz="800" dirty="0">
                <a:latin typeface="+mj-lt"/>
                <a:ea typeface="Segoe UI" panose="020B0502040204020203" pitchFamily="34" charset="0"/>
                <a:cs typeface="Segoe UI" panose="020B0502040204020203" pitchFamily="34" charset="0"/>
              </a:rPr>
              <a:t>Create the core  brand template(s)</a:t>
            </a:r>
          </a:p>
          <a:p>
            <a:pPr marL="175378" indent="-175378" defTabSz="1106522" eaLnBrk="0" hangingPunct="0">
              <a:lnSpc>
                <a:spcPct val="90000"/>
              </a:lnSpc>
              <a:spcAft>
                <a:spcPts val="640"/>
              </a:spcAft>
              <a:buFont typeface="Arial" panose="020B0604020202020204" pitchFamily="34" charset="0"/>
              <a:buChar char="•"/>
            </a:pPr>
            <a:r>
              <a:rPr lang="en-US" sz="800" dirty="0">
                <a:latin typeface="+mj-lt"/>
                <a:ea typeface="Segoe UI" panose="020B0502040204020203" pitchFamily="34" charset="0"/>
                <a:cs typeface="Segoe UI" panose="020B0502040204020203" pitchFamily="34" charset="0"/>
              </a:rPr>
              <a:t>Create Data Models</a:t>
            </a:r>
          </a:p>
          <a:p>
            <a:pPr marL="175378" indent="-175378" defTabSz="1106522" eaLnBrk="0" hangingPunct="0">
              <a:lnSpc>
                <a:spcPct val="90000"/>
              </a:lnSpc>
              <a:spcAft>
                <a:spcPts val="640"/>
              </a:spcAft>
              <a:buFont typeface="Arial" panose="020B0604020202020204" pitchFamily="34" charset="0"/>
              <a:buChar char="•"/>
            </a:pPr>
            <a:r>
              <a:rPr lang="en-US" sz="800" dirty="0">
                <a:latin typeface="+mj-lt"/>
                <a:ea typeface="Segoe UI" panose="020B0502040204020203" pitchFamily="34" charset="0"/>
                <a:cs typeface="Segoe UI" panose="020B0502040204020203" pitchFamily="34" charset="0"/>
              </a:rPr>
              <a:t>Setup Security Principles</a:t>
            </a:r>
            <a:br>
              <a:rPr lang="en-US" sz="800" dirty="0">
                <a:latin typeface="+mj-lt"/>
                <a:ea typeface="Segoe UI" panose="020B0502040204020203" pitchFamily="34" charset="0"/>
                <a:cs typeface="Segoe UI" panose="020B0502040204020203" pitchFamily="34" charset="0"/>
              </a:rPr>
            </a:br>
            <a:endParaRPr lang="en-US" sz="800" dirty="0">
              <a:latin typeface="+mj-lt"/>
              <a:ea typeface="Segoe UI" panose="020B0502040204020203" pitchFamily="34" charset="0"/>
              <a:cs typeface="Segoe UI" panose="020B0502040204020203" pitchFamily="34" charset="0"/>
            </a:endParaRPr>
          </a:p>
        </p:txBody>
      </p:sp>
      <p:sp>
        <p:nvSpPr>
          <p:cNvPr id="47" name="Rectangle 56"/>
          <p:cNvSpPr>
            <a:spLocks noChangeArrowheads="1"/>
          </p:cNvSpPr>
          <p:nvPr/>
        </p:nvSpPr>
        <p:spPr bwMode="auto">
          <a:xfrm>
            <a:off x="6802941" y="3385243"/>
            <a:ext cx="2031745" cy="1181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718" tIns="48534" rIns="98718" bIns="48534" anchor="ctr">
            <a:spAutoFit/>
          </a:bodyPr>
          <a:lstStyle/>
          <a:p>
            <a:pPr marL="175378" indent="-175378" defTabSz="1106522" eaLnBrk="0" hangingPunct="0">
              <a:lnSpc>
                <a:spcPct val="90000"/>
              </a:lnSpc>
              <a:spcAft>
                <a:spcPts val="640"/>
              </a:spcAft>
              <a:buFont typeface="Lucida Grande"/>
              <a:buChar char="-"/>
            </a:pPr>
            <a:endParaRPr lang="en-US" sz="800" dirty="0">
              <a:latin typeface="+mj-lt"/>
              <a:ea typeface="Segoe UI" panose="020B0502040204020203" pitchFamily="34" charset="0"/>
              <a:cs typeface="Segoe UI" panose="020B0502040204020203" pitchFamily="34" charset="0"/>
            </a:endParaRPr>
          </a:p>
          <a:p>
            <a:pPr marL="175378" indent="-175378" defTabSz="1106522" eaLnBrk="0" hangingPunct="0">
              <a:lnSpc>
                <a:spcPct val="90000"/>
              </a:lnSpc>
              <a:spcAft>
                <a:spcPts val="640"/>
              </a:spcAft>
              <a:buFont typeface="Arial" panose="020B0604020202020204" pitchFamily="34" charset="0"/>
              <a:buChar char="•"/>
            </a:pPr>
            <a:r>
              <a:rPr lang="en-US" sz="800" dirty="0">
                <a:latin typeface="+mj-lt"/>
                <a:ea typeface="Segoe UI" panose="020B0502040204020203" pitchFamily="34" charset="0"/>
                <a:cs typeface="Segoe UI" panose="020B0502040204020203" pitchFamily="34" charset="0"/>
              </a:rPr>
              <a:t>Start with core template</a:t>
            </a:r>
          </a:p>
          <a:p>
            <a:pPr marL="175378" indent="-175378" defTabSz="1106522" eaLnBrk="0" hangingPunct="0">
              <a:lnSpc>
                <a:spcPct val="90000"/>
              </a:lnSpc>
              <a:spcAft>
                <a:spcPts val="640"/>
              </a:spcAft>
              <a:buFont typeface="Arial" panose="020B0604020202020204" pitchFamily="34" charset="0"/>
              <a:buChar char="•"/>
            </a:pPr>
            <a:r>
              <a:rPr lang="en-US" sz="800" dirty="0">
                <a:latin typeface="+mj-lt"/>
                <a:ea typeface="Segoe UI" panose="020B0502040204020203" pitchFamily="34" charset="0"/>
                <a:cs typeface="Segoe UI" panose="020B0502040204020203" pitchFamily="34" charset="0"/>
              </a:rPr>
              <a:t>Add the market specific data, content etc.</a:t>
            </a:r>
          </a:p>
          <a:p>
            <a:pPr marL="175378" indent="-175378" defTabSz="1106522" eaLnBrk="0" hangingPunct="0">
              <a:lnSpc>
                <a:spcPct val="90000"/>
              </a:lnSpc>
              <a:spcAft>
                <a:spcPts val="640"/>
              </a:spcAft>
              <a:buFont typeface="Arial" panose="020B0604020202020204" pitchFamily="34" charset="0"/>
              <a:buChar char="•"/>
            </a:pPr>
            <a:r>
              <a:rPr lang="en-US" sz="800" dirty="0">
                <a:latin typeface="+mj-lt"/>
                <a:ea typeface="Segoe UI" panose="020B0502040204020203" pitchFamily="34" charset="0"/>
                <a:cs typeface="Segoe UI" panose="020B0502040204020203" pitchFamily="34" charset="0"/>
              </a:rPr>
              <a:t>Incorporate Local Regulatory Compliances</a:t>
            </a:r>
          </a:p>
          <a:p>
            <a:pPr marL="175378" indent="-175378" defTabSz="1106522" eaLnBrk="0" hangingPunct="0">
              <a:lnSpc>
                <a:spcPct val="90000"/>
              </a:lnSpc>
              <a:spcAft>
                <a:spcPts val="640"/>
              </a:spcAft>
              <a:buFont typeface="Arial" panose="020B0604020202020204" pitchFamily="34" charset="0"/>
              <a:buChar char="•"/>
            </a:pPr>
            <a:r>
              <a:rPr lang="en-US" sz="800" dirty="0">
                <a:latin typeface="+mj-lt"/>
                <a:ea typeface="Segoe UI" panose="020B0502040204020203" pitchFamily="34" charset="0"/>
                <a:cs typeface="Segoe UI" panose="020B0502040204020203" pitchFamily="34" charset="0"/>
              </a:rPr>
              <a:t>Preference Management Processes</a:t>
            </a:r>
          </a:p>
        </p:txBody>
      </p:sp>
      <p:sp>
        <p:nvSpPr>
          <p:cNvPr id="48" name="Rectangle 55"/>
          <p:cNvSpPr>
            <a:spLocks noChangeArrowheads="1"/>
          </p:cNvSpPr>
          <p:nvPr/>
        </p:nvSpPr>
        <p:spPr bwMode="auto">
          <a:xfrm>
            <a:off x="182159" y="3044894"/>
            <a:ext cx="1571941" cy="34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718" tIns="48534" rIns="98718" bIns="48534" anchor="ctr">
            <a:spAutoFit/>
          </a:bodyPr>
          <a:lstStyle/>
          <a:p>
            <a:pPr marL="480238" indent="-480238" defTabSz="1106522" eaLnBrk="0" hangingPunct="0"/>
            <a:r>
              <a:rPr lang="en-US" sz="800" b="1" dirty="0">
                <a:latin typeface="+mj-lt"/>
                <a:ea typeface="Segoe UI" panose="020B0502040204020203" pitchFamily="34" charset="0"/>
                <a:cs typeface="Segoe UI" panose="020B0502040204020203" pitchFamily="34" charset="0"/>
              </a:rPr>
              <a:t>CORE (BRAND) </a:t>
            </a:r>
          </a:p>
          <a:p>
            <a:pPr marL="480238" indent="-480238" defTabSz="1106522" eaLnBrk="0" hangingPunct="0"/>
            <a:r>
              <a:rPr lang="en-US" sz="800" b="1" dirty="0">
                <a:latin typeface="+mj-lt"/>
                <a:ea typeface="Segoe UI" panose="020B0502040204020203" pitchFamily="34" charset="0"/>
                <a:cs typeface="Segoe UI" panose="020B0502040204020203" pitchFamily="34" charset="0"/>
              </a:rPr>
              <a:t>TEMPLATE CREATION</a:t>
            </a:r>
          </a:p>
        </p:txBody>
      </p:sp>
      <p:sp>
        <p:nvSpPr>
          <p:cNvPr id="49" name="Rectangle 56"/>
          <p:cNvSpPr>
            <a:spLocks noChangeArrowheads="1"/>
          </p:cNvSpPr>
          <p:nvPr/>
        </p:nvSpPr>
        <p:spPr bwMode="auto">
          <a:xfrm>
            <a:off x="6844342" y="3239176"/>
            <a:ext cx="2031745" cy="34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8718" tIns="48534" rIns="98718" bIns="48534" anchor="ctr">
            <a:spAutoFit/>
          </a:bodyPr>
          <a:lstStyle/>
          <a:p>
            <a:pPr marL="344098" indent="-344098" defTabSz="1106522" eaLnBrk="0" hangingPunct="0"/>
            <a:r>
              <a:rPr lang="en-US" sz="800" b="1" dirty="0">
                <a:latin typeface="+mj-lt"/>
                <a:ea typeface="Segoe UI" panose="020B0502040204020203" pitchFamily="34" charset="0"/>
                <a:cs typeface="Segoe UI" panose="020B0502040204020203" pitchFamily="34" charset="0"/>
              </a:rPr>
              <a:t>LOCAL (Brand/ Market) </a:t>
            </a:r>
          </a:p>
          <a:p>
            <a:pPr marL="344098" indent="-344098" defTabSz="1106522" eaLnBrk="0" hangingPunct="0"/>
            <a:r>
              <a:rPr lang="en-US" sz="800" b="1" dirty="0">
                <a:latin typeface="+mj-lt"/>
                <a:ea typeface="Segoe UI" panose="020B0502040204020203" pitchFamily="34" charset="0"/>
                <a:cs typeface="Segoe UI" panose="020B0502040204020203" pitchFamily="34" charset="0"/>
              </a:rPr>
              <a:t>TEMPLATE CREATION</a:t>
            </a:r>
          </a:p>
        </p:txBody>
      </p:sp>
    </p:spTree>
    <p:extLst>
      <p:ext uri="{BB962C8B-B14F-4D97-AF65-F5344CB8AC3E}">
        <p14:creationId xmlns:p14="http://schemas.microsoft.com/office/powerpoint/2010/main" val="29374542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personalization marketing</a:t>
            </a:r>
          </a:p>
        </p:txBody>
      </p:sp>
      <p:sp>
        <p:nvSpPr>
          <p:cNvPr id="3" name="Text Placeholder 2"/>
          <p:cNvSpPr>
            <a:spLocks noGrp="1"/>
          </p:cNvSpPr>
          <p:nvPr>
            <p:ph type="body" sz="quarter" idx="12"/>
          </p:nvPr>
        </p:nvSpPr>
        <p:spPr/>
        <p:txBody>
          <a:bodyPr/>
          <a:lstStyle/>
          <a:p>
            <a:r>
              <a:rPr lang="en-US" dirty="0"/>
              <a:t>PLAYBOOK FOR BOOTS &amp; WALGREENS</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71</a:t>
            </a:fld>
            <a:endParaRPr lang="en-US"/>
          </a:p>
        </p:txBody>
      </p:sp>
      <p:pic>
        <p:nvPicPr>
          <p:cNvPr id="7" name="Picture 6" descr="A screenshot of a social media post&#10;&#10;Description generated with very high confidence">
            <a:extLst>
              <a:ext uri="{FF2B5EF4-FFF2-40B4-BE49-F238E27FC236}">
                <a16:creationId xmlns:a16="http://schemas.microsoft.com/office/drawing/2014/main" id="{2BE57C2A-C1D6-4130-A430-8899E9465B23}"/>
              </a:ext>
            </a:extLst>
          </p:cNvPr>
          <p:cNvPicPr>
            <a:picLocks noChangeAspect="1"/>
          </p:cNvPicPr>
          <p:nvPr/>
        </p:nvPicPr>
        <p:blipFill>
          <a:blip r:embed="rId2">
            <a:grayscl/>
          </a:blip>
          <a:stretch>
            <a:fillRect/>
          </a:stretch>
        </p:blipFill>
        <p:spPr>
          <a:xfrm>
            <a:off x="799838" y="1170597"/>
            <a:ext cx="7683389" cy="3400345"/>
          </a:xfrm>
          <a:prstGeom prst="rect">
            <a:avLst/>
          </a:prstGeom>
        </p:spPr>
      </p:pic>
    </p:spTree>
    <p:extLst>
      <p:ext uri="{BB962C8B-B14F-4D97-AF65-F5344CB8AC3E}">
        <p14:creationId xmlns:p14="http://schemas.microsoft.com/office/powerpoint/2010/main" val="2477008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eft Bracket 21"/>
          <p:cNvSpPr/>
          <p:nvPr/>
        </p:nvSpPr>
        <p:spPr>
          <a:xfrm rot="16200000">
            <a:off x="3522183" y="1345248"/>
            <a:ext cx="108576" cy="6155200"/>
          </a:xfrm>
          <a:prstGeom prst="lef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336808" y="303978"/>
            <a:ext cx="8417379" cy="369332"/>
          </a:xfrm>
        </p:spPr>
        <p:txBody>
          <a:bodyPr/>
          <a:lstStyle/>
          <a:p>
            <a:r>
              <a:rPr lang="en-US" dirty="0"/>
              <a:t>What we’ll need to do to be successful</a:t>
            </a:r>
          </a:p>
        </p:txBody>
      </p:sp>
      <p:sp>
        <p:nvSpPr>
          <p:cNvPr id="3" name="Text Placeholder 2"/>
          <p:cNvSpPr>
            <a:spLocks noGrp="1"/>
          </p:cNvSpPr>
          <p:nvPr>
            <p:ph type="body" sz="quarter" idx="12"/>
          </p:nvPr>
        </p:nvSpPr>
        <p:spPr>
          <a:xfrm>
            <a:off x="336808" y="629266"/>
            <a:ext cx="8388093" cy="415498"/>
          </a:xfrm>
        </p:spPr>
        <p:txBody>
          <a:bodyPr/>
          <a:lstStyle/>
          <a:p>
            <a:r>
              <a:rPr lang="en-US" dirty="0"/>
              <a:t>We HAVE INCLUDED a holistic scope we believe is critical – including addressing gaps we identified in the </a:t>
            </a:r>
            <a:r>
              <a:rPr lang="en-US" dirty="0" err="1"/>
              <a:t>rfp</a:t>
            </a:r>
            <a:r>
              <a:rPr lang="en-US" dirty="0"/>
              <a:t>. </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72</a:t>
            </a:fld>
            <a:endParaRPr lang="en-US"/>
          </a:p>
        </p:txBody>
      </p:sp>
      <p:grpSp>
        <p:nvGrpSpPr>
          <p:cNvPr id="6" name="Group 5"/>
          <p:cNvGrpSpPr/>
          <p:nvPr/>
        </p:nvGrpSpPr>
        <p:grpSpPr>
          <a:xfrm>
            <a:off x="405713" y="1370052"/>
            <a:ext cx="8319188" cy="2688393"/>
            <a:chOff x="641686" y="1023070"/>
            <a:chExt cx="8319188" cy="2688393"/>
          </a:xfrm>
        </p:grpSpPr>
        <p:sp>
          <p:nvSpPr>
            <p:cNvPr id="7" name="TextBox 6"/>
            <p:cNvSpPr txBox="1"/>
            <p:nvPr/>
          </p:nvSpPr>
          <p:spPr>
            <a:xfrm>
              <a:off x="4973211" y="1503871"/>
              <a:ext cx="1832237" cy="461665"/>
            </a:xfrm>
            <a:prstGeom prst="rect">
              <a:avLst/>
            </a:prstGeom>
            <a:noFill/>
          </p:spPr>
          <p:txBody>
            <a:bodyPr wrap="square" rtlCol="0">
              <a:spAutoFit/>
            </a:bodyPr>
            <a:lstStyle/>
            <a:p>
              <a:pPr algn="ctr" defTabSz="914378">
                <a:defRPr/>
              </a:pPr>
              <a:r>
                <a:rPr lang="en-US" sz="1200" b="1" kern="0" dirty="0">
                  <a:cs typeface="Calibri" panose="020F0502020204030204" pitchFamily="34" charset="0"/>
                </a:rPr>
                <a:t>CAMPAIGN PARTNER ENABLEMENT</a:t>
              </a:r>
            </a:p>
          </p:txBody>
        </p:sp>
        <p:sp>
          <p:nvSpPr>
            <p:cNvPr id="8" name="TextBox 7"/>
            <p:cNvSpPr txBox="1"/>
            <p:nvPr/>
          </p:nvSpPr>
          <p:spPr>
            <a:xfrm>
              <a:off x="7034680" y="1503871"/>
              <a:ext cx="1926194" cy="461665"/>
            </a:xfrm>
            <a:prstGeom prst="rect">
              <a:avLst/>
            </a:prstGeom>
            <a:noFill/>
          </p:spPr>
          <p:txBody>
            <a:bodyPr wrap="square" rtlCol="0">
              <a:spAutoFit/>
            </a:bodyPr>
            <a:lstStyle/>
            <a:p>
              <a:pPr algn="ctr" defTabSz="914378">
                <a:defRPr/>
              </a:pPr>
              <a:r>
                <a:rPr lang="en-US" sz="1200" b="1" kern="0" dirty="0">
                  <a:cs typeface="Calibri" panose="020F0502020204030204" pitchFamily="34" charset="0"/>
                </a:rPr>
                <a:t>ENTERPRISE CAMPAIGN PLANNING</a:t>
              </a:r>
            </a:p>
          </p:txBody>
        </p:sp>
        <p:sp>
          <p:nvSpPr>
            <p:cNvPr id="9" name="TextBox 8"/>
            <p:cNvSpPr txBox="1"/>
            <p:nvPr/>
          </p:nvSpPr>
          <p:spPr>
            <a:xfrm>
              <a:off x="734844" y="1503871"/>
              <a:ext cx="1507898" cy="461665"/>
            </a:xfrm>
            <a:prstGeom prst="rect">
              <a:avLst/>
            </a:prstGeom>
            <a:noFill/>
          </p:spPr>
          <p:txBody>
            <a:bodyPr wrap="square" rtlCol="0">
              <a:spAutoFit/>
            </a:bodyPr>
            <a:lstStyle/>
            <a:p>
              <a:pPr algn="ctr" defTabSz="914378">
                <a:defRPr/>
              </a:pPr>
              <a:r>
                <a:rPr lang="en-US" sz="1200" b="1" kern="0" dirty="0">
                  <a:cs typeface="Calibri" panose="020F0502020204030204" pitchFamily="34" charset="0"/>
                </a:rPr>
                <a:t>DATA </a:t>
              </a:r>
            </a:p>
            <a:p>
              <a:pPr algn="ctr" defTabSz="914378">
                <a:defRPr/>
              </a:pPr>
              <a:r>
                <a:rPr lang="en-US" sz="1200" b="1" kern="0" dirty="0">
                  <a:cs typeface="Calibri" panose="020F0502020204030204" pitchFamily="34" charset="0"/>
                </a:rPr>
                <a:t>AND CDP</a:t>
              </a:r>
            </a:p>
          </p:txBody>
        </p:sp>
        <p:sp>
          <p:nvSpPr>
            <p:cNvPr id="10" name="TextBox 9"/>
            <p:cNvSpPr txBox="1"/>
            <p:nvPr/>
          </p:nvSpPr>
          <p:spPr>
            <a:xfrm>
              <a:off x="2712110" y="1503871"/>
              <a:ext cx="1832237" cy="461665"/>
            </a:xfrm>
            <a:prstGeom prst="rect">
              <a:avLst/>
            </a:prstGeom>
            <a:noFill/>
          </p:spPr>
          <p:txBody>
            <a:bodyPr wrap="square" rtlCol="0">
              <a:spAutoFit/>
            </a:bodyPr>
            <a:lstStyle/>
            <a:p>
              <a:pPr algn="ctr" defTabSz="914378">
                <a:defRPr/>
              </a:pPr>
              <a:r>
                <a:rPr lang="en-US" sz="1200" b="1" kern="0" dirty="0">
                  <a:cs typeface="Calibri" panose="020F0502020204030204" pitchFamily="34" charset="0"/>
                </a:rPr>
                <a:t>CAMPAIGN PLATFORM DECISION</a:t>
              </a:r>
            </a:p>
          </p:txBody>
        </p:sp>
        <p:sp>
          <p:nvSpPr>
            <p:cNvPr id="11" name="Rectangle 10"/>
            <p:cNvSpPr/>
            <p:nvPr/>
          </p:nvSpPr>
          <p:spPr>
            <a:xfrm>
              <a:off x="641686" y="2049470"/>
              <a:ext cx="1835381" cy="1661993"/>
            </a:xfrm>
            <a:prstGeom prst="rect">
              <a:avLst/>
            </a:prstGeom>
          </p:spPr>
          <p:txBody>
            <a:bodyPr wrap="square">
              <a:spAutoFit/>
            </a:bodyPr>
            <a:lstStyle/>
            <a:p>
              <a:pPr marL="214313" indent="-214313" defTabSz="914378">
                <a:spcBef>
                  <a:spcPts val="500"/>
                </a:spcBef>
                <a:spcAft>
                  <a:spcPts val="400"/>
                </a:spcAft>
                <a:buFont typeface="Arial" panose="020B0604020202020204" pitchFamily="34" charset="0"/>
                <a:buChar char="•"/>
                <a:defRPr/>
              </a:pPr>
              <a:r>
                <a:rPr lang="en-US" sz="1050" kern="0" dirty="0">
                  <a:solidFill>
                    <a:prstClr val="black"/>
                  </a:solidFill>
                  <a:cs typeface="Calibri" panose="020F0502020204030204" pitchFamily="34" charset="0"/>
                </a:rPr>
                <a:t>CDP Readiness: Availability of data from CDP (including data from ADLS to CDP)</a:t>
              </a:r>
            </a:p>
            <a:p>
              <a:pPr marL="214313" indent="-214313" defTabSz="914378">
                <a:spcBef>
                  <a:spcPts val="500"/>
                </a:spcBef>
                <a:spcAft>
                  <a:spcPts val="400"/>
                </a:spcAft>
                <a:buFont typeface="Arial" panose="020B0604020202020204" pitchFamily="34" charset="0"/>
                <a:buChar char="•"/>
                <a:defRPr/>
              </a:pPr>
              <a:r>
                <a:rPr lang="en-US" sz="1050" kern="0" dirty="0">
                  <a:solidFill>
                    <a:prstClr val="black"/>
                  </a:solidFill>
                  <a:cs typeface="Calibri" panose="020F0502020204030204" pitchFamily="34" charset="0"/>
                </a:rPr>
                <a:t>CDP being decoupled: The plan here assumes synergies between Cognizant executing Adobe &amp; CDP efforts</a:t>
              </a:r>
            </a:p>
          </p:txBody>
        </p:sp>
        <p:sp>
          <p:nvSpPr>
            <p:cNvPr id="12" name="Rectangle 11"/>
            <p:cNvSpPr/>
            <p:nvPr/>
          </p:nvSpPr>
          <p:spPr>
            <a:xfrm>
              <a:off x="2728166" y="2049470"/>
              <a:ext cx="2037682" cy="1015663"/>
            </a:xfrm>
            <a:prstGeom prst="rect">
              <a:avLst/>
            </a:prstGeom>
          </p:spPr>
          <p:txBody>
            <a:bodyPr wrap="square">
              <a:spAutoFit/>
            </a:bodyPr>
            <a:lstStyle/>
            <a:p>
              <a:pPr marL="214313" indent="-214313" defTabSz="914378">
                <a:spcBef>
                  <a:spcPts val="500"/>
                </a:spcBef>
                <a:spcAft>
                  <a:spcPts val="400"/>
                </a:spcAft>
                <a:buFont typeface="Arial" panose="020B0604020202020204" pitchFamily="34" charset="0"/>
                <a:buChar char="•"/>
                <a:defRPr/>
              </a:pPr>
              <a:r>
                <a:rPr lang="en-US" sz="1050" kern="0" dirty="0">
                  <a:solidFill>
                    <a:prstClr val="black"/>
                  </a:solidFill>
                  <a:cs typeface="Calibri" panose="020F0502020204030204" pitchFamily="34" charset="0"/>
                </a:rPr>
                <a:t>Deciding on Campaign platform for WBA long term, beyond FY 2020</a:t>
              </a:r>
            </a:p>
            <a:p>
              <a:pPr marL="214313" indent="-214313" defTabSz="914378">
                <a:spcBef>
                  <a:spcPts val="500"/>
                </a:spcBef>
                <a:spcAft>
                  <a:spcPts val="400"/>
                </a:spcAft>
                <a:buFont typeface="Arial" panose="020B0604020202020204" pitchFamily="34" charset="0"/>
                <a:buChar char="•"/>
                <a:defRPr/>
              </a:pPr>
              <a:r>
                <a:rPr lang="en-US" sz="1050" kern="0" dirty="0">
                  <a:solidFill>
                    <a:prstClr val="black"/>
                  </a:solidFill>
                  <a:cs typeface="Calibri" panose="020F0502020204030204" pitchFamily="34" charset="0"/>
                </a:rPr>
                <a:t>Considerations for HIPAA &amp; Adobe licensing</a:t>
              </a:r>
            </a:p>
          </p:txBody>
        </p:sp>
        <p:sp>
          <p:nvSpPr>
            <p:cNvPr id="13" name="Rectangle 12"/>
            <p:cNvSpPr/>
            <p:nvPr/>
          </p:nvSpPr>
          <p:spPr>
            <a:xfrm>
              <a:off x="4867901" y="2049470"/>
              <a:ext cx="2166779" cy="692497"/>
            </a:xfrm>
            <a:prstGeom prst="rect">
              <a:avLst/>
            </a:prstGeom>
          </p:spPr>
          <p:txBody>
            <a:bodyPr wrap="square">
              <a:spAutoFit/>
            </a:bodyPr>
            <a:lstStyle/>
            <a:p>
              <a:pPr marL="214313" indent="-214313" defTabSz="914378">
                <a:spcBef>
                  <a:spcPts val="500"/>
                </a:spcBef>
                <a:spcAft>
                  <a:spcPts val="400"/>
                </a:spcAft>
                <a:buFont typeface="Arial" panose="020B0604020202020204" pitchFamily="34" charset="0"/>
                <a:buChar char="•"/>
                <a:defRPr/>
              </a:pPr>
              <a:r>
                <a:rPr lang="en-US" sz="1050" kern="0" dirty="0">
                  <a:solidFill>
                    <a:prstClr val="black"/>
                  </a:solidFill>
                  <a:cs typeface="Calibri" panose="020F0502020204030204" pitchFamily="34" charset="0"/>
                </a:rPr>
                <a:t>Platform readiness to enable on time channel activation</a:t>
              </a:r>
            </a:p>
            <a:p>
              <a:pPr marL="214313" indent="-214313" defTabSz="914378">
                <a:spcBef>
                  <a:spcPts val="500"/>
                </a:spcBef>
                <a:spcAft>
                  <a:spcPts val="400"/>
                </a:spcAft>
                <a:buFont typeface="Arial" panose="020B0604020202020204" pitchFamily="34" charset="0"/>
                <a:buChar char="•"/>
                <a:defRPr/>
              </a:pPr>
              <a:r>
                <a:rPr lang="en-US" sz="1050" kern="0" dirty="0">
                  <a:solidFill>
                    <a:prstClr val="black"/>
                  </a:solidFill>
                  <a:cs typeface="Calibri" panose="020F0502020204030204" pitchFamily="34" charset="0"/>
                </a:rPr>
                <a:t>Handover &amp; platform training</a:t>
              </a:r>
            </a:p>
          </p:txBody>
        </p:sp>
        <p:sp>
          <p:nvSpPr>
            <p:cNvPr id="14" name="Rectangle 13"/>
            <p:cNvSpPr/>
            <p:nvPr/>
          </p:nvSpPr>
          <p:spPr>
            <a:xfrm>
              <a:off x="7136733" y="2049470"/>
              <a:ext cx="1732323" cy="1661993"/>
            </a:xfrm>
            <a:prstGeom prst="rect">
              <a:avLst/>
            </a:prstGeom>
          </p:spPr>
          <p:txBody>
            <a:bodyPr wrap="square">
              <a:spAutoFit/>
            </a:bodyPr>
            <a:lstStyle/>
            <a:p>
              <a:pPr marL="214313" indent="-214313" defTabSz="914378">
                <a:spcBef>
                  <a:spcPts val="500"/>
                </a:spcBef>
                <a:spcAft>
                  <a:spcPts val="400"/>
                </a:spcAft>
                <a:buFont typeface="Arial" panose="020B0604020202020204" pitchFamily="34" charset="0"/>
                <a:buChar char="•"/>
                <a:defRPr/>
              </a:pPr>
              <a:r>
                <a:rPr lang="en-US" sz="1050" kern="0" dirty="0">
                  <a:solidFill>
                    <a:prstClr val="black"/>
                  </a:solidFill>
                  <a:cs typeface="Calibri" panose="020F0502020204030204" pitchFamily="34" charset="0"/>
                </a:rPr>
                <a:t>Need for orchestrated campaign planning across agencies &amp; WBA stakeholders</a:t>
              </a:r>
            </a:p>
            <a:p>
              <a:pPr marL="214313" indent="-214313" defTabSz="914378">
                <a:spcBef>
                  <a:spcPts val="500"/>
                </a:spcBef>
                <a:spcAft>
                  <a:spcPts val="400"/>
                </a:spcAft>
                <a:buFont typeface="Arial" panose="020B0604020202020204" pitchFamily="34" charset="0"/>
                <a:buChar char="•"/>
                <a:defRPr/>
              </a:pPr>
              <a:r>
                <a:rPr lang="en-US" sz="1050" kern="0" dirty="0">
                  <a:solidFill>
                    <a:prstClr val="black"/>
                  </a:solidFill>
                  <a:cs typeface="Calibri" panose="020F0502020204030204" pitchFamily="34" charset="0"/>
                </a:rPr>
                <a:t>Platform stack for Campaign Planning does not exist in current plan shared by WBA</a:t>
              </a:r>
            </a:p>
          </p:txBody>
        </p:sp>
        <p:pic>
          <p:nvPicPr>
            <p:cNvPr id="15" name="Picture 1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253273" y="1023070"/>
              <a:ext cx="449267" cy="449267"/>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25092" y="1041416"/>
              <a:ext cx="371294" cy="37129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36925" y="1049551"/>
              <a:ext cx="396131" cy="396131"/>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09539" y="1072551"/>
              <a:ext cx="408424" cy="408424"/>
            </a:xfrm>
            <a:prstGeom prst="rect">
              <a:avLst/>
            </a:prstGeom>
          </p:spPr>
        </p:pic>
      </p:grpSp>
      <p:sp>
        <p:nvSpPr>
          <p:cNvPr id="21" name="Rectangle 20"/>
          <p:cNvSpPr/>
          <p:nvPr/>
        </p:nvSpPr>
        <p:spPr>
          <a:xfrm>
            <a:off x="3040078" y="4346423"/>
            <a:ext cx="1268296" cy="253916"/>
          </a:xfrm>
          <a:prstGeom prst="rect">
            <a:avLst/>
          </a:prstGeom>
          <a:solidFill>
            <a:schemeClr val="bg1"/>
          </a:solidFill>
        </p:spPr>
        <p:txBody>
          <a:bodyPr wrap="none">
            <a:spAutoFit/>
          </a:bodyPr>
          <a:lstStyle/>
          <a:p>
            <a:r>
              <a:rPr lang="en-US" sz="1050" kern="0" dirty="0">
                <a:solidFill>
                  <a:schemeClr val="tx1">
                    <a:lumMod val="65000"/>
                    <a:lumOff val="35000"/>
                  </a:schemeClr>
                </a:solidFill>
                <a:cs typeface="Calibri" panose="020F0502020204030204" pitchFamily="34" charset="0"/>
              </a:rPr>
              <a:t>IN RFP, SCOPED</a:t>
            </a:r>
            <a:endParaRPr lang="en-US" sz="1050" dirty="0">
              <a:solidFill>
                <a:schemeClr val="tx1">
                  <a:lumMod val="65000"/>
                  <a:lumOff val="35000"/>
                </a:schemeClr>
              </a:solidFill>
            </a:endParaRPr>
          </a:p>
        </p:txBody>
      </p:sp>
      <p:sp>
        <p:nvSpPr>
          <p:cNvPr id="23" name="Left Bracket 22"/>
          <p:cNvSpPr/>
          <p:nvPr/>
        </p:nvSpPr>
        <p:spPr>
          <a:xfrm rot="16200000">
            <a:off x="7847856" y="3357964"/>
            <a:ext cx="108576" cy="2129768"/>
          </a:xfrm>
          <a:prstGeom prst="leftBracket">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p:cNvSpPr/>
          <p:nvPr/>
        </p:nvSpPr>
        <p:spPr>
          <a:xfrm>
            <a:off x="7033156" y="4342105"/>
            <a:ext cx="1737976" cy="253916"/>
          </a:xfrm>
          <a:prstGeom prst="rect">
            <a:avLst/>
          </a:prstGeom>
          <a:solidFill>
            <a:schemeClr val="bg1"/>
          </a:solidFill>
        </p:spPr>
        <p:txBody>
          <a:bodyPr wrap="none">
            <a:spAutoFit/>
          </a:bodyPr>
          <a:lstStyle/>
          <a:p>
            <a:r>
              <a:rPr lang="en-US" sz="1050" kern="0" dirty="0">
                <a:solidFill>
                  <a:schemeClr val="tx1">
                    <a:lumMod val="65000"/>
                    <a:lumOff val="35000"/>
                  </a:schemeClr>
                </a:solidFill>
                <a:cs typeface="Calibri" panose="020F0502020204030204" pitchFamily="34" charset="0"/>
              </a:rPr>
              <a:t>RFP GAP, NOT SCOPED</a:t>
            </a:r>
            <a:endParaRPr lang="en-US" sz="1050" dirty="0">
              <a:solidFill>
                <a:schemeClr val="tx1">
                  <a:lumMod val="65000"/>
                  <a:lumOff val="35000"/>
                </a:schemeClr>
              </a:solidFill>
            </a:endParaRPr>
          </a:p>
        </p:txBody>
      </p:sp>
    </p:spTree>
    <p:extLst>
      <p:ext uri="{BB962C8B-B14F-4D97-AF65-F5344CB8AC3E}">
        <p14:creationId xmlns:p14="http://schemas.microsoft.com/office/powerpoint/2010/main" val="18797982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CDP</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73</a:t>
            </a:fld>
            <a:endParaRPr lang="en-US" dirty="0"/>
          </a:p>
        </p:txBody>
      </p:sp>
      <p:sp>
        <p:nvSpPr>
          <p:cNvPr id="5" name="TextBox 4"/>
          <p:cNvSpPr txBox="1"/>
          <p:nvPr/>
        </p:nvSpPr>
        <p:spPr>
          <a:xfrm>
            <a:off x="888363" y="916958"/>
            <a:ext cx="2499307" cy="369332"/>
          </a:xfrm>
          <a:prstGeom prst="rect">
            <a:avLst/>
          </a:prstGeom>
          <a:noFill/>
          <a:ln>
            <a:noFill/>
          </a:ln>
        </p:spPr>
        <p:txBody>
          <a:bodyPr wrap="square" lIns="91440" rtlCol="0">
            <a:spAutoFit/>
          </a:bodyPr>
          <a:lstStyle/>
          <a:p>
            <a:r>
              <a:rPr lang="en-US" sz="1800" b="1" dirty="0">
                <a:latin typeface="+mj-lt"/>
              </a:rPr>
              <a:t>THE CHALLENGE</a:t>
            </a:r>
            <a:endParaRPr lang="en-US" sz="2800" b="1" dirty="0">
              <a:latin typeface="+mj-lt"/>
            </a:endParaRPr>
          </a:p>
        </p:txBody>
      </p:sp>
      <p:sp>
        <p:nvSpPr>
          <p:cNvPr id="8" name="TextBox 7"/>
          <p:cNvSpPr txBox="1"/>
          <p:nvPr/>
        </p:nvSpPr>
        <p:spPr>
          <a:xfrm>
            <a:off x="3185875" y="928247"/>
            <a:ext cx="5148906" cy="461665"/>
          </a:xfrm>
          <a:prstGeom prst="rect">
            <a:avLst/>
          </a:prstGeom>
          <a:noFill/>
        </p:spPr>
        <p:txBody>
          <a:bodyPr wrap="square" lIns="0" rtlCol="0" anchor="ctr">
            <a:spAutoFit/>
          </a:bodyPr>
          <a:lstStyle/>
          <a:p>
            <a:r>
              <a:rPr lang="en-US" sz="1200" dirty="0">
                <a:solidFill>
                  <a:schemeClr val="bg2">
                    <a:lumMod val="50000"/>
                  </a:schemeClr>
                </a:solidFill>
              </a:rPr>
              <a:t>Data and CDP readiness is critical to enable timely delivery of the Adobe platform (importantly Adobe Campaign &amp; Adobe Audience Manager).</a:t>
            </a:r>
          </a:p>
        </p:txBody>
      </p:sp>
      <p:sp>
        <p:nvSpPr>
          <p:cNvPr id="13" name="Rectangle 12"/>
          <p:cNvSpPr/>
          <p:nvPr/>
        </p:nvSpPr>
        <p:spPr>
          <a:xfrm>
            <a:off x="3185875" y="1823506"/>
            <a:ext cx="5958125" cy="1938992"/>
          </a:xfrm>
          <a:prstGeom prst="rect">
            <a:avLst/>
          </a:prstGeom>
        </p:spPr>
        <p:txBody>
          <a:bodyPr wrap="square" lIns="0">
            <a:spAutoFit/>
          </a:bodyPr>
          <a:lstStyle/>
          <a:p>
            <a:r>
              <a:rPr lang="en-US" sz="1200" dirty="0">
                <a:solidFill>
                  <a:schemeClr val="bg2">
                    <a:lumMod val="50000"/>
                  </a:schemeClr>
                </a:solidFill>
              </a:rPr>
              <a:t>CDP’s inability to enable data for Walgreens &amp; Adobe use cases will have a ripple effect:</a:t>
            </a:r>
          </a:p>
          <a:p>
            <a:endParaRPr lang="en-US" sz="1200" dirty="0">
              <a:solidFill>
                <a:schemeClr val="bg2">
                  <a:lumMod val="50000"/>
                </a:schemeClr>
              </a:solidFill>
            </a:endParaRPr>
          </a:p>
          <a:p>
            <a:pPr marL="228600" indent="-228600">
              <a:buAutoNum type="arabicPeriod"/>
            </a:pPr>
            <a:r>
              <a:rPr lang="en-US" sz="1200" dirty="0">
                <a:solidFill>
                  <a:schemeClr val="bg2">
                    <a:lumMod val="50000"/>
                  </a:schemeClr>
                </a:solidFill>
              </a:rPr>
              <a:t>Design Approach – possible direct integrations from current data sources to Adobe</a:t>
            </a:r>
          </a:p>
          <a:p>
            <a:pPr marL="228600" indent="-228600">
              <a:buAutoNum type="arabicPeriod"/>
            </a:pPr>
            <a:r>
              <a:rPr lang="en-US" sz="1200" dirty="0">
                <a:solidFill>
                  <a:schemeClr val="bg2">
                    <a:lumMod val="50000"/>
                  </a:schemeClr>
                </a:solidFill>
              </a:rPr>
              <a:t>Data Quality &amp; Governance – this may need to be customized for Adobe consumption</a:t>
            </a:r>
          </a:p>
          <a:p>
            <a:endParaRPr lang="en-US" sz="1200" dirty="0">
              <a:solidFill>
                <a:schemeClr val="bg2">
                  <a:lumMod val="50000"/>
                </a:schemeClr>
              </a:solidFill>
            </a:endParaRPr>
          </a:p>
          <a:p>
            <a:r>
              <a:rPr lang="en-US" sz="1200" dirty="0">
                <a:solidFill>
                  <a:schemeClr val="bg2">
                    <a:lumMod val="50000"/>
                  </a:schemeClr>
                </a:solidFill>
              </a:rPr>
              <a:t>Current synergy is accounting for data architecture blueprinting throughout CDP &amp; Adobe build out during foundation. Decoupling of this effort will have an impact on delivery.</a:t>
            </a:r>
          </a:p>
        </p:txBody>
      </p:sp>
      <p:sp>
        <p:nvSpPr>
          <p:cNvPr id="14" name="TextBox 13"/>
          <p:cNvSpPr txBox="1"/>
          <p:nvPr/>
        </p:nvSpPr>
        <p:spPr>
          <a:xfrm>
            <a:off x="888363" y="1812217"/>
            <a:ext cx="2499306" cy="369332"/>
          </a:xfrm>
          <a:prstGeom prst="rect">
            <a:avLst/>
          </a:prstGeom>
          <a:noFill/>
          <a:ln>
            <a:noFill/>
          </a:ln>
        </p:spPr>
        <p:txBody>
          <a:bodyPr wrap="square" lIns="91440" rtlCol="0">
            <a:spAutoFit/>
          </a:bodyPr>
          <a:lstStyle/>
          <a:p>
            <a:r>
              <a:rPr lang="en-US" sz="1800" b="1" dirty="0">
                <a:latin typeface="+mj-lt"/>
              </a:rPr>
              <a:t>HOW WE SEE IT</a:t>
            </a:r>
            <a:endParaRPr lang="en-US" sz="2800" b="1" dirty="0">
              <a:latin typeface="+mj-lt"/>
            </a:endParaRPr>
          </a:p>
        </p:txBody>
      </p:sp>
      <p:sp>
        <p:nvSpPr>
          <p:cNvPr id="16" name="TextBox 15"/>
          <p:cNvSpPr txBox="1"/>
          <p:nvPr/>
        </p:nvSpPr>
        <p:spPr>
          <a:xfrm>
            <a:off x="3185875" y="3760329"/>
            <a:ext cx="4098463" cy="276999"/>
          </a:xfrm>
          <a:prstGeom prst="rect">
            <a:avLst/>
          </a:prstGeom>
          <a:noFill/>
        </p:spPr>
        <p:txBody>
          <a:bodyPr wrap="square" lIns="0" rtlCol="0" anchor="ctr">
            <a:spAutoFit/>
          </a:bodyPr>
          <a:lstStyle/>
          <a:p>
            <a:r>
              <a:rPr lang="en-US" sz="1200" dirty="0">
                <a:solidFill>
                  <a:schemeClr val="bg2">
                    <a:lumMod val="50000"/>
                  </a:schemeClr>
                </a:solidFill>
              </a:rPr>
              <a:t>Project Schedule, Project Cost, Solution Design</a:t>
            </a:r>
          </a:p>
        </p:txBody>
      </p:sp>
      <p:cxnSp>
        <p:nvCxnSpPr>
          <p:cNvPr id="46" name="Straight Connector 45"/>
          <p:cNvCxnSpPr>
            <a:cxnSpLocks/>
          </p:cNvCxnSpPr>
          <p:nvPr/>
        </p:nvCxnSpPr>
        <p:spPr>
          <a:xfrm>
            <a:off x="888362" y="1812217"/>
            <a:ext cx="7730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a:off x="888362" y="916958"/>
            <a:ext cx="7730704"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88362" y="3749040"/>
            <a:ext cx="2499307" cy="369332"/>
          </a:xfrm>
          <a:prstGeom prst="rect">
            <a:avLst/>
          </a:prstGeom>
          <a:noFill/>
          <a:ln>
            <a:noFill/>
          </a:ln>
        </p:spPr>
        <p:txBody>
          <a:bodyPr wrap="square" lIns="0" rtlCol="0">
            <a:spAutoFit/>
          </a:bodyPr>
          <a:lstStyle/>
          <a:p>
            <a:r>
              <a:rPr lang="en-US" sz="1800" b="1" dirty="0">
                <a:latin typeface="+mj-lt"/>
              </a:rPr>
              <a:t>THE IMPACT</a:t>
            </a:r>
            <a:endParaRPr lang="en-US" sz="2800" b="1" dirty="0">
              <a:latin typeface="+mj-lt"/>
            </a:endParaRPr>
          </a:p>
        </p:txBody>
      </p:sp>
      <p:cxnSp>
        <p:nvCxnSpPr>
          <p:cNvPr id="49" name="Straight Connector 48"/>
          <p:cNvCxnSpPr>
            <a:cxnSpLocks/>
          </p:cNvCxnSpPr>
          <p:nvPr/>
        </p:nvCxnSpPr>
        <p:spPr>
          <a:xfrm>
            <a:off x="809219" y="3741686"/>
            <a:ext cx="7809847"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8914DC7-C66F-2B4F-BD07-2831FDE9C63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024" y="303978"/>
            <a:ext cx="369332" cy="369332"/>
          </a:xfrm>
          <a:prstGeom prst="rect">
            <a:avLst/>
          </a:prstGeom>
        </p:spPr>
      </p:pic>
    </p:spTree>
    <p:extLst>
      <p:ext uri="{BB962C8B-B14F-4D97-AF65-F5344CB8AC3E}">
        <p14:creationId xmlns:p14="http://schemas.microsoft.com/office/powerpoint/2010/main" val="23663748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platform decision</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74</a:t>
            </a:fld>
            <a:endParaRPr lang="en-US" dirty="0"/>
          </a:p>
        </p:txBody>
      </p:sp>
      <p:sp>
        <p:nvSpPr>
          <p:cNvPr id="8" name="TextBox 7"/>
          <p:cNvSpPr txBox="1"/>
          <p:nvPr/>
        </p:nvSpPr>
        <p:spPr>
          <a:xfrm>
            <a:off x="3213881" y="926226"/>
            <a:ext cx="5924477" cy="646331"/>
          </a:xfrm>
          <a:prstGeom prst="rect">
            <a:avLst/>
          </a:prstGeom>
          <a:noFill/>
        </p:spPr>
        <p:txBody>
          <a:bodyPr wrap="square" lIns="0" rtlCol="0" anchor="ctr">
            <a:spAutoFit/>
          </a:bodyPr>
          <a:lstStyle/>
          <a:p>
            <a:r>
              <a:rPr lang="en-US" sz="1200" dirty="0">
                <a:solidFill>
                  <a:schemeClr val="tx1">
                    <a:lumMod val="65000"/>
                    <a:lumOff val="35000"/>
                  </a:schemeClr>
                </a:solidFill>
              </a:rPr>
              <a:t>Adobe’s Campaign (ACC &amp; ACS; except </a:t>
            </a:r>
            <a:r>
              <a:rPr lang="en-US" sz="1200" dirty="0" err="1">
                <a:solidFill>
                  <a:schemeClr val="tx1">
                    <a:lumMod val="65000"/>
                    <a:lumOff val="35000"/>
                  </a:schemeClr>
                </a:solidFill>
              </a:rPr>
              <a:t>Marketo</a:t>
            </a:r>
            <a:r>
              <a:rPr lang="en-US" sz="1200" dirty="0">
                <a:solidFill>
                  <a:schemeClr val="tx1">
                    <a:lumMod val="65000"/>
                    <a:lumOff val="35000"/>
                  </a:schemeClr>
                </a:solidFill>
              </a:rPr>
              <a:t>) solutions are not HIPAA compliant. While this may not be a consideration for FY 20, the foundational design should account for pharmacy use cases scalability.</a:t>
            </a:r>
          </a:p>
        </p:txBody>
      </p:sp>
      <p:sp>
        <p:nvSpPr>
          <p:cNvPr id="13" name="Rectangle 12"/>
          <p:cNvSpPr/>
          <p:nvPr/>
        </p:nvSpPr>
        <p:spPr>
          <a:xfrm>
            <a:off x="3213881" y="1823898"/>
            <a:ext cx="6545366" cy="1846659"/>
          </a:xfrm>
          <a:prstGeom prst="rect">
            <a:avLst/>
          </a:prstGeom>
        </p:spPr>
        <p:txBody>
          <a:bodyPr wrap="square" lIns="0">
            <a:spAutoFit/>
          </a:bodyPr>
          <a:lstStyle/>
          <a:p>
            <a:r>
              <a:rPr lang="en-US" sz="1200" dirty="0">
                <a:solidFill>
                  <a:schemeClr val="tx2"/>
                </a:solidFill>
              </a:rPr>
              <a:t>Solution options to enable Adobe architecture to support use cases:</a:t>
            </a:r>
          </a:p>
          <a:p>
            <a:r>
              <a:rPr lang="en-US" sz="1000" b="1" dirty="0">
                <a:solidFill>
                  <a:schemeClr val="tx2"/>
                </a:solidFill>
              </a:rPr>
              <a:t>CAMPAIGN STANDARD  (FOR NON PHARMACY) &amp; MARKETO (FOR PHARMACY)</a:t>
            </a:r>
          </a:p>
          <a:p>
            <a:pPr marL="571500" lvl="1" indent="-228600">
              <a:buFont typeface="Arial" panose="020B0604020202020204" pitchFamily="34" charset="0"/>
              <a:buChar char="•"/>
            </a:pPr>
            <a:r>
              <a:rPr lang="en-US" sz="800" dirty="0">
                <a:solidFill>
                  <a:schemeClr val="tx2"/>
                </a:solidFill>
              </a:rPr>
              <a:t>Limited PII email uses HIPAA Complaint delivery</a:t>
            </a:r>
          </a:p>
          <a:p>
            <a:pPr marL="571500" lvl="1" indent="-228600">
              <a:buFont typeface="Arial" panose="020B0604020202020204" pitchFamily="34" charset="0"/>
              <a:buChar char="•"/>
            </a:pPr>
            <a:r>
              <a:rPr lang="en-US" sz="800" dirty="0">
                <a:solidFill>
                  <a:schemeClr val="tx2"/>
                </a:solidFill>
              </a:rPr>
              <a:t>Fully on Adobe cloud with other Adobe Marketing Products except AEM</a:t>
            </a:r>
          </a:p>
          <a:p>
            <a:pPr marL="571500" lvl="1" indent="-228600">
              <a:buFont typeface="Arial" panose="020B0604020202020204" pitchFamily="34" charset="0"/>
              <a:buChar char="•"/>
            </a:pPr>
            <a:r>
              <a:rPr lang="en-US" sz="800" dirty="0">
                <a:solidFill>
                  <a:schemeClr val="tx2"/>
                </a:solidFill>
              </a:rPr>
              <a:t>Custom history sync between ACS and </a:t>
            </a:r>
            <a:r>
              <a:rPr lang="en-US" sz="800" dirty="0" err="1">
                <a:solidFill>
                  <a:schemeClr val="tx2"/>
                </a:solidFill>
              </a:rPr>
              <a:t>Marketo</a:t>
            </a:r>
            <a:endParaRPr lang="en-US" sz="800" dirty="0">
              <a:solidFill>
                <a:schemeClr val="tx2"/>
              </a:solidFill>
            </a:endParaRPr>
          </a:p>
          <a:p>
            <a:r>
              <a:rPr lang="en-US" sz="1000" b="1" dirty="0">
                <a:solidFill>
                  <a:schemeClr val="tx2"/>
                </a:solidFill>
              </a:rPr>
              <a:t>CAMPAIGN CLASSIC WITH ADOBE MTA (FOR NON PHARMACY) &amp; MARKETO (FOR PHARMACY)</a:t>
            </a:r>
          </a:p>
          <a:p>
            <a:pPr marL="571500" lvl="1" indent="-228600">
              <a:buFont typeface="Arial" panose="020B0604020202020204" pitchFamily="34" charset="0"/>
              <a:buChar char="•"/>
            </a:pPr>
            <a:r>
              <a:rPr lang="en-US" sz="800" dirty="0">
                <a:solidFill>
                  <a:schemeClr val="tx2"/>
                </a:solidFill>
              </a:rPr>
              <a:t>Segmentation engine being on Azure can access other data sources via FDA</a:t>
            </a:r>
          </a:p>
          <a:p>
            <a:pPr marL="571500" lvl="1" indent="-228600">
              <a:buFont typeface="Arial" panose="020B0604020202020204" pitchFamily="34" charset="0"/>
              <a:buChar char="•"/>
            </a:pPr>
            <a:r>
              <a:rPr lang="en-US" sz="800" dirty="0">
                <a:solidFill>
                  <a:schemeClr val="tx2"/>
                </a:solidFill>
              </a:rPr>
              <a:t>Deliverability and reputation managed by Adobe</a:t>
            </a:r>
          </a:p>
          <a:p>
            <a:pPr marL="571500" lvl="1" indent="-228600">
              <a:buFont typeface="Arial" panose="020B0604020202020204" pitchFamily="34" charset="0"/>
              <a:buChar char="•"/>
            </a:pPr>
            <a:r>
              <a:rPr lang="en-US" sz="800" dirty="0">
                <a:solidFill>
                  <a:schemeClr val="tx2"/>
                </a:solidFill>
              </a:rPr>
              <a:t>Custom history sync between ACC and </a:t>
            </a:r>
            <a:r>
              <a:rPr lang="en-US" sz="800" dirty="0" err="1">
                <a:solidFill>
                  <a:schemeClr val="tx2"/>
                </a:solidFill>
              </a:rPr>
              <a:t>Marketo</a:t>
            </a:r>
            <a:endParaRPr lang="en-US" sz="800" dirty="0">
              <a:solidFill>
                <a:schemeClr val="tx2"/>
              </a:solidFill>
            </a:endParaRPr>
          </a:p>
          <a:p>
            <a:r>
              <a:rPr lang="en-US" sz="1000" b="1" dirty="0">
                <a:solidFill>
                  <a:schemeClr val="tx2"/>
                </a:solidFill>
              </a:rPr>
              <a:t>CAMPAIGN CLASSIC WITH 3</a:t>
            </a:r>
            <a:r>
              <a:rPr lang="en-US" sz="1000" b="1" baseline="30000" dirty="0">
                <a:solidFill>
                  <a:schemeClr val="tx2"/>
                </a:solidFill>
              </a:rPr>
              <a:t>RD</a:t>
            </a:r>
            <a:r>
              <a:rPr lang="en-US" sz="1000" b="1" dirty="0">
                <a:solidFill>
                  <a:schemeClr val="tx2"/>
                </a:solidFill>
              </a:rPr>
              <a:t> PARTY MTA</a:t>
            </a:r>
          </a:p>
          <a:p>
            <a:pPr marL="571500" lvl="1" indent="-228600">
              <a:buFont typeface="Arial" panose="020B0604020202020204" pitchFamily="34" charset="0"/>
              <a:buChar char="•"/>
            </a:pPr>
            <a:r>
              <a:rPr lang="en-US" sz="800" dirty="0">
                <a:solidFill>
                  <a:schemeClr val="tx2"/>
                </a:solidFill>
              </a:rPr>
              <a:t>SMTP relay via HIPAA complaint ESP</a:t>
            </a:r>
          </a:p>
          <a:p>
            <a:pPr marL="571500" lvl="1" indent="-228600">
              <a:buFont typeface="Arial" panose="020B0604020202020204" pitchFamily="34" charset="0"/>
              <a:buChar char="•"/>
            </a:pPr>
            <a:r>
              <a:rPr lang="en-US" sz="800" dirty="0">
                <a:solidFill>
                  <a:schemeClr val="tx2"/>
                </a:solidFill>
              </a:rPr>
              <a:t>Individual email with custom headers as a SMTP package sent to ESP</a:t>
            </a:r>
          </a:p>
          <a:p>
            <a:pPr marL="571500" lvl="1" indent="-228600">
              <a:buFont typeface="Arial" panose="020B0604020202020204" pitchFamily="34" charset="0"/>
              <a:buChar char="•"/>
            </a:pPr>
            <a:r>
              <a:rPr lang="en-US" sz="800" dirty="0">
                <a:solidFill>
                  <a:schemeClr val="tx2"/>
                </a:solidFill>
              </a:rPr>
              <a:t>Custom integration to get spam, un-subscription feedback from email provider via ESP</a:t>
            </a:r>
          </a:p>
        </p:txBody>
      </p:sp>
      <p:sp>
        <p:nvSpPr>
          <p:cNvPr id="15" name="TextBox 14"/>
          <p:cNvSpPr txBox="1"/>
          <p:nvPr/>
        </p:nvSpPr>
        <p:spPr>
          <a:xfrm>
            <a:off x="888365" y="3749040"/>
            <a:ext cx="2499307" cy="369332"/>
          </a:xfrm>
          <a:prstGeom prst="rect">
            <a:avLst/>
          </a:prstGeom>
          <a:noFill/>
          <a:ln>
            <a:noFill/>
          </a:ln>
        </p:spPr>
        <p:txBody>
          <a:bodyPr wrap="square" lIns="0" rtlCol="0">
            <a:spAutoFit/>
          </a:bodyPr>
          <a:lstStyle/>
          <a:p>
            <a:r>
              <a:rPr lang="en-US" sz="1800" b="1" dirty="0">
                <a:latin typeface="+mj-lt"/>
              </a:rPr>
              <a:t>THE IMPACT</a:t>
            </a:r>
            <a:endParaRPr lang="en-US" sz="2800" b="1" dirty="0">
              <a:latin typeface="+mj-lt"/>
            </a:endParaRPr>
          </a:p>
        </p:txBody>
      </p:sp>
      <p:sp>
        <p:nvSpPr>
          <p:cNvPr id="16" name="TextBox 15"/>
          <p:cNvSpPr txBox="1"/>
          <p:nvPr/>
        </p:nvSpPr>
        <p:spPr>
          <a:xfrm>
            <a:off x="3213881" y="3749040"/>
            <a:ext cx="4940933" cy="276999"/>
          </a:xfrm>
          <a:prstGeom prst="rect">
            <a:avLst/>
          </a:prstGeom>
          <a:noFill/>
        </p:spPr>
        <p:txBody>
          <a:bodyPr wrap="square" lIns="0" rtlCol="0" anchor="ctr">
            <a:spAutoFit/>
          </a:bodyPr>
          <a:lstStyle/>
          <a:p>
            <a:r>
              <a:rPr lang="en-US" sz="1200" dirty="0">
                <a:solidFill>
                  <a:schemeClr val="tx1">
                    <a:lumMod val="65000"/>
                    <a:lumOff val="35000"/>
                  </a:schemeClr>
                </a:solidFill>
              </a:rPr>
              <a:t>Project Schedule, Project Cost, Solution Design, Product licensing</a:t>
            </a:r>
          </a:p>
        </p:txBody>
      </p:sp>
      <p:sp>
        <p:nvSpPr>
          <p:cNvPr id="29" name="TextBox 28"/>
          <p:cNvSpPr txBox="1"/>
          <p:nvPr/>
        </p:nvSpPr>
        <p:spPr>
          <a:xfrm>
            <a:off x="888366" y="916958"/>
            <a:ext cx="2499307" cy="369332"/>
          </a:xfrm>
          <a:prstGeom prst="rect">
            <a:avLst/>
          </a:prstGeom>
          <a:noFill/>
          <a:ln>
            <a:noFill/>
          </a:ln>
        </p:spPr>
        <p:txBody>
          <a:bodyPr wrap="square" lIns="91440" rtlCol="0">
            <a:spAutoFit/>
          </a:bodyPr>
          <a:lstStyle/>
          <a:p>
            <a:r>
              <a:rPr lang="en-US" sz="1800" b="1" dirty="0">
                <a:latin typeface="+mj-lt"/>
              </a:rPr>
              <a:t>THE CHALLENGE</a:t>
            </a:r>
            <a:endParaRPr lang="en-US" sz="2800" b="1" dirty="0">
              <a:latin typeface="+mj-lt"/>
            </a:endParaRPr>
          </a:p>
        </p:txBody>
      </p:sp>
      <p:sp>
        <p:nvSpPr>
          <p:cNvPr id="30" name="TextBox 29"/>
          <p:cNvSpPr txBox="1"/>
          <p:nvPr/>
        </p:nvSpPr>
        <p:spPr>
          <a:xfrm>
            <a:off x="888366" y="1812217"/>
            <a:ext cx="2499306" cy="369332"/>
          </a:xfrm>
          <a:prstGeom prst="rect">
            <a:avLst/>
          </a:prstGeom>
          <a:noFill/>
          <a:ln>
            <a:noFill/>
          </a:ln>
        </p:spPr>
        <p:txBody>
          <a:bodyPr wrap="square" lIns="91440" rtlCol="0">
            <a:spAutoFit/>
          </a:bodyPr>
          <a:lstStyle/>
          <a:p>
            <a:r>
              <a:rPr lang="en-US" sz="1800" b="1" dirty="0">
                <a:latin typeface="+mj-lt"/>
              </a:rPr>
              <a:t>HOW WE SEE IT</a:t>
            </a:r>
            <a:endParaRPr lang="en-US" sz="2800" b="1" dirty="0">
              <a:latin typeface="+mj-lt"/>
            </a:endParaRPr>
          </a:p>
        </p:txBody>
      </p:sp>
      <p:cxnSp>
        <p:nvCxnSpPr>
          <p:cNvPr id="14" name="Straight Connector 13">
            <a:extLst>
              <a:ext uri="{FF2B5EF4-FFF2-40B4-BE49-F238E27FC236}">
                <a16:creationId xmlns:a16="http://schemas.microsoft.com/office/drawing/2014/main" id="{3DD25ADF-E540-664D-9BA1-88CC8E329CEA}"/>
              </a:ext>
            </a:extLst>
          </p:cNvPr>
          <p:cNvCxnSpPr>
            <a:cxnSpLocks/>
          </p:cNvCxnSpPr>
          <p:nvPr/>
        </p:nvCxnSpPr>
        <p:spPr>
          <a:xfrm>
            <a:off x="888362" y="1812217"/>
            <a:ext cx="7730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CC672C6-1ABE-8A4A-B077-E980D699BBDB}"/>
              </a:ext>
            </a:extLst>
          </p:cNvPr>
          <p:cNvCxnSpPr>
            <a:cxnSpLocks/>
          </p:cNvCxnSpPr>
          <p:nvPr/>
        </p:nvCxnSpPr>
        <p:spPr>
          <a:xfrm>
            <a:off x="888362" y="916958"/>
            <a:ext cx="77307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E3D321-F7D8-0B43-BC40-7B0260D93DAD}"/>
              </a:ext>
            </a:extLst>
          </p:cNvPr>
          <p:cNvCxnSpPr>
            <a:cxnSpLocks/>
          </p:cNvCxnSpPr>
          <p:nvPr/>
        </p:nvCxnSpPr>
        <p:spPr>
          <a:xfrm>
            <a:off x="809219" y="3741686"/>
            <a:ext cx="7809847" cy="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EA41205C-ECD2-554E-B243-12BBA41164E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98" y="336636"/>
            <a:ext cx="270365" cy="270365"/>
          </a:xfrm>
          <a:prstGeom prst="rect">
            <a:avLst/>
          </a:prstGeom>
        </p:spPr>
      </p:pic>
      <p:sp>
        <p:nvSpPr>
          <p:cNvPr id="5" name="TextBox 4">
            <a:extLst>
              <a:ext uri="{FF2B5EF4-FFF2-40B4-BE49-F238E27FC236}">
                <a16:creationId xmlns:a16="http://schemas.microsoft.com/office/drawing/2014/main" id="{F0592D5C-492E-E94E-86B7-0895A15C26A1}"/>
              </a:ext>
            </a:extLst>
          </p:cNvPr>
          <p:cNvSpPr txBox="1"/>
          <p:nvPr/>
        </p:nvSpPr>
        <p:spPr>
          <a:xfrm>
            <a:off x="-424543" y="1262743"/>
            <a:ext cx="0" cy="0"/>
          </a:xfrm>
          <a:prstGeom prst="rect">
            <a:avLst/>
          </a:prstGeom>
          <a:ln w="6350">
            <a:solidFill>
              <a:schemeClr val="bg1">
                <a:lumMod val="75000"/>
              </a:schemeClr>
            </a:solidFill>
          </a:ln>
        </p:spPr>
        <p:txBody>
          <a:bodyPr vert="horz" wrap="none" lIns="0" tIns="27432" rIns="0" bIns="0" rtlCol="0" anchor="ctr">
            <a:noAutofit/>
          </a:bodyPr>
          <a:lstStyle/>
          <a:p>
            <a:pPr marL="0" indent="0" algn="ctr">
              <a:spcBef>
                <a:spcPts val="150"/>
              </a:spcBef>
              <a:spcAft>
                <a:spcPts val="150"/>
              </a:spcAft>
              <a:buNone/>
            </a:pPr>
            <a:endParaRPr lang="en-US" sz="1100" b="1" spc="100" dirty="0">
              <a:solidFill>
                <a:srgbClr val="F95547"/>
              </a:solidFill>
              <a:latin typeface="Avenir Next Demi Bold" charset="0"/>
              <a:ea typeface="Avenir Next Demi Bold" charset="0"/>
              <a:cs typeface="Avenir Next Demi Bold" charset="0"/>
            </a:endParaRPr>
          </a:p>
        </p:txBody>
      </p:sp>
    </p:spTree>
    <p:extLst>
      <p:ext uri="{BB962C8B-B14F-4D97-AF65-F5344CB8AC3E}">
        <p14:creationId xmlns:p14="http://schemas.microsoft.com/office/powerpoint/2010/main" val="34743653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platform decision</a:t>
            </a:r>
          </a:p>
        </p:txBody>
      </p:sp>
      <p:sp>
        <p:nvSpPr>
          <p:cNvPr id="3" name="Text Placeholder 2"/>
          <p:cNvSpPr>
            <a:spLocks noGrp="1"/>
          </p:cNvSpPr>
          <p:nvPr>
            <p:ph type="body" sz="quarter" idx="12"/>
          </p:nvPr>
        </p:nvSpPr>
        <p:spPr/>
        <p:txBody>
          <a:bodyPr/>
          <a:lstStyle/>
          <a:p>
            <a:r>
              <a:rPr lang="en-US" dirty="0"/>
              <a:t>ADOBE Campaign options</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75</a:t>
            </a:fld>
            <a:endParaRPr lang="en-US"/>
          </a:p>
        </p:txBody>
      </p:sp>
      <p:sp>
        <p:nvSpPr>
          <p:cNvPr id="7" name="Rectangle 6"/>
          <p:cNvSpPr/>
          <p:nvPr/>
        </p:nvSpPr>
        <p:spPr>
          <a:xfrm>
            <a:off x="335349" y="2413613"/>
            <a:ext cx="4236693" cy="1257681"/>
          </a:xfrm>
          <a:prstGeom prst="rect">
            <a:avLst/>
          </a:prstGeom>
          <a:noFill/>
          <a:ln w="9525" algn="ctr">
            <a:noFill/>
            <a:round/>
            <a:headEnd/>
            <a:tailEnd/>
          </a:ln>
        </p:spPr>
        <p:txBody>
          <a:bodyPr lIns="17145" tIns="17145" rIns="17145" bIns="17145" anchor="ctr" anchorCtr="0"/>
          <a:lstStyle/>
          <a:p>
            <a:pPr algn="ctr" defTabSz="428625" eaLnBrk="0" fontAlgn="base" hangingPunct="0">
              <a:spcBef>
                <a:spcPct val="0"/>
              </a:spcBef>
              <a:spcAft>
                <a:spcPct val="0"/>
              </a:spcAft>
            </a:pPr>
            <a:endParaRPr lang="en-IN" sz="438">
              <a:solidFill>
                <a:schemeClr val="tx2"/>
              </a:solidFill>
              <a:latin typeface="+mj-lt"/>
              <a:cs typeface="Arial" pitchFamily="34" charset="0"/>
            </a:endParaRPr>
          </a:p>
        </p:txBody>
      </p:sp>
      <p:sp>
        <p:nvSpPr>
          <p:cNvPr id="8" name="Rectangle 7"/>
          <p:cNvSpPr/>
          <p:nvPr/>
        </p:nvSpPr>
        <p:spPr>
          <a:xfrm>
            <a:off x="2445354" y="3789542"/>
            <a:ext cx="4226145" cy="1021022"/>
          </a:xfrm>
          <a:prstGeom prst="rect">
            <a:avLst/>
          </a:prstGeom>
          <a:noFill/>
          <a:ln>
            <a:noFill/>
          </a:ln>
        </p:spPr>
        <p:txBody>
          <a:bodyPr lIns="17145" tIns="17145" rIns="17145" bIns="17145" anchor="ctr" anchorCtr="1"/>
          <a:lstStyle/>
          <a:p>
            <a:pPr fontAlgn="base">
              <a:spcBef>
                <a:spcPct val="0"/>
              </a:spcBef>
              <a:spcAft>
                <a:spcPct val="0"/>
              </a:spcAft>
            </a:pPr>
            <a:endParaRPr lang="en-IN" sz="688" b="1" dirty="0">
              <a:solidFill>
                <a:schemeClr val="tx2"/>
              </a:solidFill>
              <a:latin typeface="+mj-lt"/>
              <a:ea typeface="ＭＳ Ｐゴシック" pitchFamily="34" charset="-128"/>
              <a:cs typeface="Arial" pitchFamily="34" charset="0"/>
            </a:endParaRPr>
          </a:p>
        </p:txBody>
      </p:sp>
      <p:sp>
        <p:nvSpPr>
          <p:cNvPr id="9" name="Freeform 8"/>
          <p:cNvSpPr/>
          <p:nvPr/>
        </p:nvSpPr>
        <p:spPr>
          <a:xfrm>
            <a:off x="335349" y="2473311"/>
            <a:ext cx="3375345" cy="228340"/>
          </a:xfrm>
          <a:custGeom>
            <a:avLst/>
            <a:gdLst>
              <a:gd name="connsiteX0" fmla="*/ 0 w 1769528"/>
              <a:gd name="connsiteY0" fmla="*/ 0 h 355948"/>
              <a:gd name="connsiteX1" fmla="*/ 1769528 w 1769528"/>
              <a:gd name="connsiteY1" fmla="*/ 0 h 355948"/>
              <a:gd name="connsiteX2" fmla="*/ 1769528 w 1769528"/>
              <a:gd name="connsiteY2" fmla="*/ 355948 h 355948"/>
              <a:gd name="connsiteX3" fmla="*/ 0 w 1769528"/>
              <a:gd name="connsiteY3" fmla="*/ 355948 h 355948"/>
              <a:gd name="connsiteX4" fmla="*/ 0 w 1769528"/>
              <a:gd name="connsiteY4" fmla="*/ 0 h 35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55948">
                <a:moveTo>
                  <a:pt x="0" y="0"/>
                </a:moveTo>
                <a:lnTo>
                  <a:pt x="1769528" y="0"/>
                </a:lnTo>
                <a:lnTo>
                  <a:pt x="1769528" y="355948"/>
                </a:lnTo>
                <a:lnTo>
                  <a:pt x="0" y="355948"/>
                </a:lnTo>
                <a:lnTo>
                  <a:pt x="0" y="0"/>
                </a:lnTo>
                <a:close/>
              </a:path>
            </a:pathLst>
          </a:custGeom>
          <a:noFill/>
          <a:ln w="3175" cap="flat" cmpd="sng" algn="ctr">
            <a:noFill/>
            <a:prstDash val="solid"/>
            <a:miter lim="800000"/>
          </a:ln>
          <a:effectLst/>
        </p:spPr>
        <p:txBody>
          <a:bodyPr spcFirstLastPara="0" vert="horz" wrap="square" lIns="51181" tIns="29246" rIns="51181" bIns="29246" numCol="1" spcCol="1693" anchor="t" anchorCtr="0">
            <a:spAutoFit/>
          </a:bodyPr>
          <a:lstStyle/>
          <a:p>
            <a:pPr defTabSz="319838">
              <a:spcBef>
                <a:spcPct val="0"/>
              </a:spcBef>
              <a:spcAft>
                <a:spcPct val="35000"/>
              </a:spcAft>
              <a:defRPr/>
            </a:pPr>
            <a:r>
              <a:rPr lang="en-US" sz="1100" b="1" kern="0" dirty="0">
                <a:latin typeface="+mj-lt"/>
                <a:ea typeface="Segoe UI" panose="020B0502040204020203" pitchFamily="34" charset="0"/>
                <a:cs typeface="Segoe UI" panose="020B0502040204020203" pitchFamily="34" charset="0"/>
              </a:rPr>
              <a:t>SINGLE VS MULTIPLE DELIVERY ROUTING </a:t>
            </a:r>
          </a:p>
        </p:txBody>
      </p:sp>
      <p:sp>
        <p:nvSpPr>
          <p:cNvPr id="11" name="Freeform 10"/>
          <p:cNvSpPr/>
          <p:nvPr/>
        </p:nvSpPr>
        <p:spPr>
          <a:xfrm>
            <a:off x="335349" y="3707115"/>
            <a:ext cx="2087617" cy="228340"/>
          </a:xfrm>
          <a:custGeom>
            <a:avLst/>
            <a:gdLst>
              <a:gd name="connsiteX0" fmla="*/ 0 w 1769528"/>
              <a:gd name="connsiteY0" fmla="*/ 0 h 355948"/>
              <a:gd name="connsiteX1" fmla="*/ 1769528 w 1769528"/>
              <a:gd name="connsiteY1" fmla="*/ 0 h 355948"/>
              <a:gd name="connsiteX2" fmla="*/ 1769528 w 1769528"/>
              <a:gd name="connsiteY2" fmla="*/ 355948 h 355948"/>
              <a:gd name="connsiteX3" fmla="*/ 0 w 1769528"/>
              <a:gd name="connsiteY3" fmla="*/ 355948 h 355948"/>
              <a:gd name="connsiteX4" fmla="*/ 0 w 1769528"/>
              <a:gd name="connsiteY4" fmla="*/ 0 h 35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55948">
                <a:moveTo>
                  <a:pt x="0" y="0"/>
                </a:moveTo>
                <a:lnTo>
                  <a:pt x="1769528" y="0"/>
                </a:lnTo>
                <a:lnTo>
                  <a:pt x="1769528" y="355948"/>
                </a:lnTo>
                <a:lnTo>
                  <a:pt x="0" y="355948"/>
                </a:lnTo>
                <a:lnTo>
                  <a:pt x="0" y="0"/>
                </a:lnTo>
                <a:close/>
              </a:path>
            </a:pathLst>
          </a:custGeom>
          <a:noFill/>
          <a:ln w="3175" cap="flat" cmpd="sng" algn="ctr">
            <a:noFill/>
            <a:prstDash val="solid"/>
            <a:miter lim="800000"/>
          </a:ln>
          <a:effectLst/>
        </p:spPr>
        <p:txBody>
          <a:bodyPr spcFirstLastPara="0" vert="horz" wrap="square" lIns="51181" tIns="29246" rIns="51181" bIns="29246" numCol="1" spcCol="1693" anchor="t" anchorCtr="0">
            <a:spAutoFit/>
          </a:bodyPr>
          <a:lstStyle/>
          <a:p>
            <a:pPr defTabSz="319838">
              <a:spcBef>
                <a:spcPct val="0"/>
              </a:spcBef>
              <a:spcAft>
                <a:spcPct val="35000"/>
              </a:spcAft>
              <a:defRPr/>
            </a:pPr>
            <a:r>
              <a:rPr lang="en-US" sz="1100" b="1" kern="0" dirty="0">
                <a:latin typeface="+mj-lt"/>
                <a:ea typeface="Segoe UI" panose="020B0502040204020203" pitchFamily="34" charset="0"/>
                <a:cs typeface="Segoe UI" panose="020B0502040204020203" pitchFamily="34" charset="0"/>
              </a:rPr>
              <a:t>MOBILE SDK COMPARISON</a:t>
            </a:r>
          </a:p>
        </p:txBody>
      </p:sp>
      <p:sp>
        <p:nvSpPr>
          <p:cNvPr id="15" name="Rectangle 14"/>
          <p:cNvSpPr/>
          <p:nvPr/>
        </p:nvSpPr>
        <p:spPr>
          <a:xfrm>
            <a:off x="4667434" y="1061442"/>
            <a:ext cx="4236693" cy="1290926"/>
          </a:xfrm>
          <a:prstGeom prst="rect">
            <a:avLst/>
          </a:prstGeom>
          <a:noFill/>
          <a:ln>
            <a:noFill/>
          </a:ln>
        </p:spPr>
        <p:txBody>
          <a:bodyPr lIns="17145" tIns="17145" rIns="17145" bIns="17145" anchor="ctr" anchorCtr="1"/>
          <a:lstStyle/>
          <a:p>
            <a:pPr algn="ctr" fontAlgn="base">
              <a:spcBef>
                <a:spcPct val="0"/>
              </a:spcBef>
              <a:spcAft>
                <a:spcPct val="0"/>
              </a:spcAft>
            </a:pPr>
            <a:endParaRPr lang="en-IN" sz="688" b="1">
              <a:solidFill>
                <a:schemeClr val="tx2"/>
              </a:solidFill>
              <a:latin typeface="+mj-lt"/>
              <a:ea typeface="ＭＳ Ｐゴシック" pitchFamily="34" charset="-128"/>
              <a:cs typeface="Arial" pitchFamily="34" charset="0"/>
            </a:endParaRPr>
          </a:p>
        </p:txBody>
      </p:sp>
      <p:sp>
        <p:nvSpPr>
          <p:cNvPr id="16" name="Freeform 15"/>
          <p:cNvSpPr/>
          <p:nvPr/>
        </p:nvSpPr>
        <p:spPr>
          <a:xfrm>
            <a:off x="335349" y="1122522"/>
            <a:ext cx="2628953" cy="228340"/>
          </a:xfrm>
          <a:custGeom>
            <a:avLst/>
            <a:gdLst>
              <a:gd name="connsiteX0" fmla="*/ 0 w 1769528"/>
              <a:gd name="connsiteY0" fmla="*/ 0 h 355948"/>
              <a:gd name="connsiteX1" fmla="*/ 1769528 w 1769528"/>
              <a:gd name="connsiteY1" fmla="*/ 0 h 355948"/>
              <a:gd name="connsiteX2" fmla="*/ 1769528 w 1769528"/>
              <a:gd name="connsiteY2" fmla="*/ 355948 h 355948"/>
              <a:gd name="connsiteX3" fmla="*/ 0 w 1769528"/>
              <a:gd name="connsiteY3" fmla="*/ 355948 h 355948"/>
              <a:gd name="connsiteX4" fmla="*/ 0 w 1769528"/>
              <a:gd name="connsiteY4" fmla="*/ 0 h 35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55948">
                <a:moveTo>
                  <a:pt x="0" y="0"/>
                </a:moveTo>
                <a:lnTo>
                  <a:pt x="1769528" y="0"/>
                </a:lnTo>
                <a:lnTo>
                  <a:pt x="1769528" y="355948"/>
                </a:lnTo>
                <a:lnTo>
                  <a:pt x="0" y="355948"/>
                </a:lnTo>
                <a:lnTo>
                  <a:pt x="0" y="0"/>
                </a:lnTo>
                <a:close/>
              </a:path>
            </a:pathLst>
          </a:custGeom>
          <a:noFill/>
          <a:ln w="3175" cap="flat" cmpd="sng" algn="ctr">
            <a:noFill/>
            <a:prstDash val="solid"/>
            <a:miter lim="800000"/>
          </a:ln>
          <a:effectLst/>
        </p:spPr>
        <p:txBody>
          <a:bodyPr spcFirstLastPara="0" vert="horz" wrap="square" lIns="51181" tIns="29246" rIns="51181" bIns="29246" numCol="1" spcCol="1693" anchor="t" anchorCtr="0">
            <a:spAutoFit/>
          </a:bodyPr>
          <a:lstStyle/>
          <a:p>
            <a:pPr defTabSz="319838">
              <a:spcBef>
                <a:spcPct val="0"/>
              </a:spcBef>
              <a:spcAft>
                <a:spcPct val="35000"/>
              </a:spcAft>
              <a:defRPr/>
            </a:pPr>
            <a:r>
              <a:rPr lang="en-US" sz="1100" b="1" kern="0" dirty="0">
                <a:latin typeface="+mj-lt"/>
                <a:ea typeface="Segoe UI" panose="020B0502040204020203" pitchFamily="34" charset="0"/>
                <a:cs typeface="Segoe UI" panose="020B0502040204020203" pitchFamily="34" charset="0"/>
              </a:rPr>
              <a:t>CAMPAIGN CLASSIC VS STANDARD</a:t>
            </a:r>
          </a:p>
        </p:txBody>
      </p:sp>
      <p:sp>
        <p:nvSpPr>
          <p:cNvPr id="17" name="Freeform 16"/>
          <p:cNvSpPr/>
          <p:nvPr/>
        </p:nvSpPr>
        <p:spPr>
          <a:xfrm>
            <a:off x="335349" y="1344628"/>
            <a:ext cx="2110005" cy="998686"/>
          </a:xfrm>
          <a:custGeom>
            <a:avLst/>
            <a:gdLst>
              <a:gd name="connsiteX0" fmla="*/ 0 w 1769528"/>
              <a:gd name="connsiteY0" fmla="*/ 0 h 3708645"/>
              <a:gd name="connsiteX1" fmla="*/ 1769528 w 1769528"/>
              <a:gd name="connsiteY1" fmla="*/ 0 h 3708645"/>
              <a:gd name="connsiteX2" fmla="*/ 1769528 w 1769528"/>
              <a:gd name="connsiteY2" fmla="*/ 3708645 h 3708645"/>
              <a:gd name="connsiteX3" fmla="*/ 0 w 1769528"/>
              <a:gd name="connsiteY3" fmla="*/ 3708645 h 3708645"/>
              <a:gd name="connsiteX4" fmla="*/ 0 w 1769528"/>
              <a:gd name="connsiteY4" fmla="*/ 0 h 370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708645">
                <a:moveTo>
                  <a:pt x="0" y="0"/>
                </a:moveTo>
                <a:lnTo>
                  <a:pt x="1769528" y="0"/>
                </a:lnTo>
                <a:lnTo>
                  <a:pt x="1769528" y="3708645"/>
                </a:lnTo>
                <a:lnTo>
                  <a:pt x="0" y="3708645"/>
                </a:lnTo>
                <a:lnTo>
                  <a:pt x="0" y="0"/>
                </a:lnTo>
                <a:close/>
              </a:path>
            </a:pathLst>
          </a:custGeom>
          <a:noFill/>
          <a:ln w="3175" cap="flat" cmpd="sng" algn="ctr">
            <a:noFill/>
            <a:prstDash val="solid"/>
            <a:miter lim="800000"/>
          </a:ln>
          <a:effectLst/>
        </p:spPr>
        <p:txBody>
          <a:bodyPr spcFirstLastPara="0" vert="horz" wrap="square" lIns="38386" tIns="38386" rIns="51181" bIns="57578" numCol="1" spcCol="1693" anchor="t" anchorCtr="0">
            <a:spAutoFit/>
          </a:bodyPr>
          <a:lstStyle/>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Available on Azure with mid-sourcing</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Easy access to other DB via FDA</a:t>
            </a:r>
            <a:r>
              <a:rPr lang="en-US" sz="900" kern="0" dirty="0">
                <a:solidFill>
                  <a:schemeClr val="tx1">
                    <a:lumMod val="65000"/>
                    <a:lumOff val="35000"/>
                  </a:schemeClr>
                </a:solidFill>
                <a:latin typeface="+mj-lt"/>
                <a:ea typeface="Segoe UI" panose="020B0502040204020203" pitchFamily="34" charset="0"/>
                <a:cs typeface="Times New Roman" panose="02020603050405020304" pitchFamily="18" charset="0"/>
              </a:rPr>
              <a:t> </a:t>
            </a:r>
            <a:endParaRPr lang="en-US" sz="900" b="1" kern="0" dirty="0">
              <a:solidFill>
                <a:schemeClr val="tx1">
                  <a:lumMod val="65000"/>
                  <a:lumOff val="35000"/>
                </a:schemeClr>
              </a:solidFill>
              <a:latin typeface="+mj-lt"/>
              <a:ea typeface="Segoe UI" panose="020B0502040204020203" pitchFamily="34" charset="0"/>
              <a:cs typeface="Segoe UI" panose="020B0502040204020203" pitchFamily="34" charset="0"/>
            </a:endParaRP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Availability of native offer module </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Slow to get new features and updates</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OTB SOAP APIs only</a:t>
            </a:r>
          </a:p>
        </p:txBody>
      </p:sp>
      <p:sp>
        <p:nvSpPr>
          <p:cNvPr id="19" name="Freeform 18"/>
          <p:cNvSpPr/>
          <p:nvPr/>
        </p:nvSpPr>
        <p:spPr>
          <a:xfrm>
            <a:off x="4483747" y="1108755"/>
            <a:ext cx="3744316" cy="228340"/>
          </a:xfrm>
          <a:custGeom>
            <a:avLst/>
            <a:gdLst>
              <a:gd name="connsiteX0" fmla="*/ 0 w 1769528"/>
              <a:gd name="connsiteY0" fmla="*/ 0 h 355948"/>
              <a:gd name="connsiteX1" fmla="*/ 1769528 w 1769528"/>
              <a:gd name="connsiteY1" fmla="*/ 0 h 355948"/>
              <a:gd name="connsiteX2" fmla="*/ 1769528 w 1769528"/>
              <a:gd name="connsiteY2" fmla="*/ 355948 h 355948"/>
              <a:gd name="connsiteX3" fmla="*/ 0 w 1769528"/>
              <a:gd name="connsiteY3" fmla="*/ 355948 h 355948"/>
              <a:gd name="connsiteX4" fmla="*/ 0 w 1769528"/>
              <a:gd name="connsiteY4" fmla="*/ 0 h 35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55948">
                <a:moveTo>
                  <a:pt x="0" y="0"/>
                </a:moveTo>
                <a:lnTo>
                  <a:pt x="1769528" y="0"/>
                </a:lnTo>
                <a:lnTo>
                  <a:pt x="1769528" y="355948"/>
                </a:lnTo>
                <a:lnTo>
                  <a:pt x="0" y="355948"/>
                </a:lnTo>
                <a:lnTo>
                  <a:pt x="0" y="0"/>
                </a:lnTo>
                <a:close/>
              </a:path>
            </a:pathLst>
          </a:custGeom>
          <a:noFill/>
          <a:ln w="3175" cap="flat" cmpd="sng" algn="ctr">
            <a:noFill/>
            <a:prstDash val="solid"/>
            <a:miter lim="800000"/>
          </a:ln>
          <a:effectLst/>
        </p:spPr>
        <p:txBody>
          <a:bodyPr spcFirstLastPara="0" vert="horz" wrap="square" lIns="51181" tIns="29246" rIns="51181" bIns="29246" numCol="1" spcCol="1693" anchor="t" anchorCtr="0">
            <a:spAutoFit/>
          </a:bodyPr>
          <a:lstStyle/>
          <a:p>
            <a:pPr defTabSz="319838">
              <a:spcBef>
                <a:spcPct val="0"/>
              </a:spcBef>
              <a:spcAft>
                <a:spcPct val="35000"/>
              </a:spcAft>
              <a:defRPr/>
            </a:pPr>
            <a:r>
              <a:rPr lang="en-US" sz="1100" b="1" kern="0" dirty="0">
                <a:latin typeface="+mj-lt"/>
                <a:ea typeface="Segoe UI" panose="020B0502040204020203" pitchFamily="34" charset="0"/>
                <a:cs typeface="Segoe UI" panose="020B0502040204020203" pitchFamily="34" charset="0"/>
              </a:rPr>
              <a:t>ACS VS MARKETO</a:t>
            </a:r>
          </a:p>
        </p:txBody>
      </p:sp>
      <p:sp>
        <p:nvSpPr>
          <p:cNvPr id="22" name="Freeform 21"/>
          <p:cNvSpPr/>
          <p:nvPr/>
        </p:nvSpPr>
        <p:spPr>
          <a:xfrm>
            <a:off x="2409548" y="1344628"/>
            <a:ext cx="2110005" cy="835565"/>
          </a:xfrm>
          <a:custGeom>
            <a:avLst/>
            <a:gdLst>
              <a:gd name="connsiteX0" fmla="*/ 0 w 1769528"/>
              <a:gd name="connsiteY0" fmla="*/ 0 h 3708645"/>
              <a:gd name="connsiteX1" fmla="*/ 1769528 w 1769528"/>
              <a:gd name="connsiteY1" fmla="*/ 0 h 3708645"/>
              <a:gd name="connsiteX2" fmla="*/ 1769528 w 1769528"/>
              <a:gd name="connsiteY2" fmla="*/ 3708645 h 3708645"/>
              <a:gd name="connsiteX3" fmla="*/ 0 w 1769528"/>
              <a:gd name="connsiteY3" fmla="*/ 3708645 h 3708645"/>
              <a:gd name="connsiteX4" fmla="*/ 0 w 1769528"/>
              <a:gd name="connsiteY4" fmla="*/ 0 h 370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708645">
                <a:moveTo>
                  <a:pt x="0" y="0"/>
                </a:moveTo>
                <a:lnTo>
                  <a:pt x="1769528" y="0"/>
                </a:lnTo>
                <a:lnTo>
                  <a:pt x="1769528" y="3708645"/>
                </a:lnTo>
                <a:lnTo>
                  <a:pt x="0" y="3708645"/>
                </a:lnTo>
                <a:lnTo>
                  <a:pt x="0" y="0"/>
                </a:lnTo>
                <a:close/>
              </a:path>
            </a:pathLst>
          </a:custGeom>
          <a:noFill/>
          <a:ln w="3175" cap="flat" cmpd="sng" algn="ctr">
            <a:noFill/>
            <a:prstDash val="solid"/>
            <a:miter lim="800000"/>
          </a:ln>
          <a:effectLst/>
        </p:spPr>
        <p:txBody>
          <a:bodyPr spcFirstLastPara="0" vert="horz" wrap="square" lIns="38386" tIns="38386" rIns="51181" bIns="57578" numCol="1" spcCol="1693" anchor="t" anchorCtr="0">
            <a:spAutoFit/>
          </a:bodyPr>
          <a:lstStyle/>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Completely on Adobe Cloud </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Robust API Structure via REST</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Modern UI using HTML5</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Connector for Azure BLOB integration</a:t>
            </a:r>
          </a:p>
        </p:txBody>
      </p:sp>
      <p:sp>
        <p:nvSpPr>
          <p:cNvPr id="23" name="Freeform 22"/>
          <p:cNvSpPr/>
          <p:nvPr/>
        </p:nvSpPr>
        <p:spPr>
          <a:xfrm>
            <a:off x="4483747" y="1344628"/>
            <a:ext cx="2110005" cy="710915"/>
          </a:xfrm>
          <a:custGeom>
            <a:avLst/>
            <a:gdLst>
              <a:gd name="connsiteX0" fmla="*/ 0 w 1769528"/>
              <a:gd name="connsiteY0" fmla="*/ 0 h 3708645"/>
              <a:gd name="connsiteX1" fmla="*/ 1769528 w 1769528"/>
              <a:gd name="connsiteY1" fmla="*/ 0 h 3708645"/>
              <a:gd name="connsiteX2" fmla="*/ 1769528 w 1769528"/>
              <a:gd name="connsiteY2" fmla="*/ 3708645 h 3708645"/>
              <a:gd name="connsiteX3" fmla="*/ 0 w 1769528"/>
              <a:gd name="connsiteY3" fmla="*/ 3708645 h 3708645"/>
              <a:gd name="connsiteX4" fmla="*/ 0 w 1769528"/>
              <a:gd name="connsiteY4" fmla="*/ 0 h 370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708645">
                <a:moveTo>
                  <a:pt x="0" y="0"/>
                </a:moveTo>
                <a:lnTo>
                  <a:pt x="1769528" y="0"/>
                </a:lnTo>
                <a:lnTo>
                  <a:pt x="1769528" y="3708645"/>
                </a:lnTo>
                <a:lnTo>
                  <a:pt x="0" y="3708645"/>
                </a:lnTo>
                <a:lnTo>
                  <a:pt x="0" y="0"/>
                </a:lnTo>
                <a:close/>
              </a:path>
            </a:pathLst>
          </a:custGeom>
          <a:noFill/>
          <a:ln w="3175" cap="flat" cmpd="sng" algn="ctr">
            <a:noFill/>
            <a:prstDash val="solid"/>
            <a:miter lim="800000"/>
          </a:ln>
          <a:effectLst/>
        </p:spPr>
        <p:txBody>
          <a:bodyPr spcFirstLastPara="0" vert="horz" wrap="square" lIns="38386" tIns="38386" rIns="51181" bIns="57578" numCol="1" spcCol="1693" anchor="t" anchorCtr="0">
            <a:spAutoFit/>
          </a:bodyPr>
          <a:lstStyle/>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More aligned to B2C use cases</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Robust transactional messaging</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Connector for AA, AEM, AT &amp; AAM</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Not HIPAA complaint </a:t>
            </a:r>
          </a:p>
        </p:txBody>
      </p:sp>
      <p:sp>
        <p:nvSpPr>
          <p:cNvPr id="24" name="Freeform 23"/>
          <p:cNvSpPr/>
          <p:nvPr/>
        </p:nvSpPr>
        <p:spPr>
          <a:xfrm>
            <a:off x="6570585" y="1344628"/>
            <a:ext cx="2110005" cy="1084864"/>
          </a:xfrm>
          <a:custGeom>
            <a:avLst/>
            <a:gdLst>
              <a:gd name="connsiteX0" fmla="*/ 0 w 1769528"/>
              <a:gd name="connsiteY0" fmla="*/ 0 h 3708645"/>
              <a:gd name="connsiteX1" fmla="*/ 1769528 w 1769528"/>
              <a:gd name="connsiteY1" fmla="*/ 0 h 3708645"/>
              <a:gd name="connsiteX2" fmla="*/ 1769528 w 1769528"/>
              <a:gd name="connsiteY2" fmla="*/ 3708645 h 3708645"/>
              <a:gd name="connsiteX3" fmla="*/ 0 w 1769528"/>
              <a:gd name="connsiteY3" fmla="*/ 3708645 h 3708645"/>
              <a:gd name="connsiteX4" fmla="*/ 0 w 1769528"/>
              <a:gd name="connsiteY4" fmla="*/ 0 h 370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708645">
                <a:moveTo>
                  <a:pt x="0" y="0"/>
                </a:moveTo>
                <a:lnTo>
                  <a:pt x="1769528" y="0"/>
                </a:lnTo>
                <a:lnTo>
                  <a:pt x="1769528" y="3708645"/>
                </a:lnTo>
                <a:lnTo>
                  <a:pt x="0" y="3708645"/>
                </a:lnTo>
                <a:lnTo>
                  <a:pt x="0" y="0"/>
                </a:lnTo>
                <a:close/>
              </a:path>
            </a:pathLst>
          </a:custGeom>
          <a:noFill/>
          <a:ln w="3175" cap="flat" cmpd="sng" algn="ctr">
            <a:noFill/>
            <a:prstDash val="solid"/>
            <a:miter lim="800000"/>
          </a:ln>
          <a:effectLst/>
        </p:spPr>
        <p:txBody>
          <a:bodyPr spcFirstLastPara="0" vert="horz" wrap="square" lIns="38386" tIns="38386" rIns="51181" bIns="57578" numCol="1" spcCol="1693" anchor="t" anchorCtr="0">
            <a:spAutoFit/>
          </a:bodyPr>
          <a:lstStyle/>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More aligned to B2B use cases</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Easy integration with 3</a:t>
            </a:r>
            <a:r>
              <a:rPr lang="en-US" sz="900" kern="0" baseline="30000" dirty="0">
                <a:solidFill>
                  <a:schemeClr val="tx1">
                    <a:lumMod val="65000"/>
                    <a:lumOff val="35000"/>
                  </a:schemeClr>
                </a:solidFill>
                <a:latin typeface="+mj-lt"/>
                <a:ea typeface="Segoe UI" panose="020B0502040204020203" pitchFamily="34" charset="0"/>
                <a:cs typeface="Segoe UI" panose="020B0502040204020203" pitchFamily="34" charset="0"/>
              </a:rPr>
              <a:t>rd</a:t>
            </a: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 party service via Launch Point apps/solutions</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AA and AEM integration via </a:t>
            </a:r>
            <a:r>
              <a:rPr lang="en-US" sz="900" kern="0" dirty="0" err="1">
                <a:solidFill>
                  <a:schemeClr val="tx1">
                    <a:lumMod val="65000"/>
                    <a:lumOff val="35000"/>
                  </a:schemeClr>
                </a:solidFill>
                <a:latin typeface="+mj-lt"/>
                <a:ea typeface="Segoe UI" panose="020B0502040204020203" pitchFamily="34" charset="0"/>
                <a:cs typeface="Segoe UI" panose="020B0502040204020203" pitchFamily="34" charset="0"/>
              </a:rPr>
              <a:t>launchpoint</a:t>
            </a:r>
            <a:endPar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endParaRP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AT and AAM needs custom integration</a:t>
            </a:r>
          </a:p>
        </p:txBody>
      </p:sp>
      <p:sp>
        <p:nvSpPr>
          <p:cNvPr id="25" name="Freeform 24"/>
          <p:cNvSpPr/>
          <p:nvPr/>
        </p:nvSpPr>
        <p:spPr>
          <a:xfrm>
            <a:off x="335349" y="2692006"/>
            <a:ext cx="2110005" cy="797093"/>
          </a:xfrm>
          <a:custGeom>
            <a:avLst/>
            <a:gdLst>
              <a:gd name="connsiteX0" fmla="*/ 0 w 1769528"/>
              <a:gd name="connsiteY0" fmla="*/ 0 h 3708645"/>
              <a:gd name="connsiteX1" fmla="*/ 1769528 w 1769528"/>
              <a:gd name="connsiteY1" fmla="*/ 0 h 3708645"/>
              <a:gd name="connsiteX2" fmla="*/ 1769528 w 1769528"/>
              <a:gd name="connsiteY2" fmla="*/ 3708645 h 3708645"/>
              <a:gd name="connsiteX3" fmla="*/ 0 w 1769528"/>
              <a:gd name="connsiteY3" fmla="*/ 3708645 h 3708645"/>
              <a:gd name="connsiteX4" fmla="*/ 0 w 1769528"/>
              <a:gd name="connsiteY4" fmla="*/ 0 h 370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708645">
                <a:moveTo>
                  <a:pt x="0" y="0"/>
                </a:moveTo>
                <a:lnTo>
                  <a:pt x="1769528" y="0"/>
                </a:lnTo>
                <a:lnTo>
                  <a:pt x="1769528" y="3708645"/>
                </a:lnTo>
                <a:lnTo>
                  <a:pt x="0" y="3708645"/>
                </a:lnTo>
                <a:lnTo>
                  <a:pt x="0" y="0"/>
                </a:lnTo>
                <a:close/>
              </a:path>
            </a:pathLst>
          </a:custGeom>
          <a:noFill/>
          <a:ln w="3175" cap="flat" cmpd="sng" algn="ctr">
            <a:noFill/>
            <a:prstDash val="solid"/>
            <a:miter lim="800000"/>
          </a:ln>
          <a:effectLst/>
        </p:spPr>
        <p:txBody>
          <a:bodyPr spcFirstLastPara="0" vert="horz" wrap="square" lIns="38386" tIns="38386" rIns="51181" bIns="57578" numCol="1" spcCol="1693" anchor="t" anchorCtr="0">
            <a:spAutoFit/>
          </a:bodyPr>
          <a:lstStyle/>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One consolidated IP warming plan</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Cost effective reputation management</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No campaign level IP affinity management overhead</a:t>
            </a:r>
          </a:p>
        </p:txBody>
      </p:sp>
      <p:sp>
        <p:nvSpPr>
          <p:cNvPr id="26" name="Freeform 25"/>
          <p:cNvSpPr/>
          <p:nvPr/>
        </p:nvSpPr>
        <p:spPr>
          <a:xfrm>
            <a:off x="2409548" y="2692006"/>
            <a:ext cx="2110005" cy="797093"/>
          </a:xfrm>
          <a:custGeom>
            <a:avLst/>
            <a:gdLst>
              <a:gd name="connsiteX0" fmla="*/ 0 w 1769528"/>
              <a:gd name="connsiteY0" fmla="*/ 0 h 3708645"/>
              <a:gd name="connsiteX1" fmla="*/ 1769528 w 1769528"/>
              <a:gd name="connsiteY1" fmla="*/ 0 h 3708645"/>
              <a:gd name="connsiteX2" fmla="*/ 1769528 w 1769528"/>
              <a:gd name="connsiteY2" fmla="*/ 3708645 h 3708645"/>
              <a:gd name="connsiteX3" fmla="*/ 0 w 1769528"/>
              <a:gd name="connsiteY3" fmla="*/ 3708645 h 3708645"/>
              <a:gd name="connsiteX4" fmla="*/ 0 w 1769528"/>
              <a:gd name="connsiteY4" fmla="*/ 0 h 370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708645">
                <a:moveTo>
                  <a:pt x="0" y="0"/>
                </a:moveTo>
                <a:lnTo>
                  <a:pt x="1769528" y="0"/>
                </a:lnTo>
                <a:lnTo>
                  <a:pt x="1769528" y="3708645"/>
                </a:lnTo>
                <a:lnTo>
                  <a:pt x="0" y="3708645"/>
                </a:lnTo>
                <a:lnTo>
                  <a:pt x="0" y="0"/>
                </a:lnTo>
                <a:close/>
              </a:path>
            </a:pathLst>
          </a:custGeom>
          <a:noFill/>
          <a:ln w="3175" cap="flat" cmpd="sng" algn="ctr">
            <a:noFill/>
            <a:prstDash val="solid"/>
            <a:miter lim="800000"/>
          </a:ln>
          <a:effectLst/>
        </p:spPr>
        <p:txBody>
          <a:bodyPr spcFirstLastPara="0" vert="horz" wrap="square" lIns="38386" tIns="38386" rIns="51181" bIns="57578" numCol="1" spcCol="1693" anchor="t" anchorCtr="0">
            <a:spAutoFit/>
          </a:bodyPr>
          <a:lstStyle/>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Different IP for PII vs non-PII email</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ESP SPAM/</a:t>
            </a:r>
            <a:r>
              <a:rPr lang="en-US" sz="900" kern="0" dirty="0" err="1">
                <a:solidFill>
                  <a:schemeClr val="tx1">
                    <a:lumMod val="65000"/>
                    <a:lumOff val="35000"/>
                  </a:schemeClr>
                </a:solidFill>
                <a:latin typeface="+mj-lt"/>
                <a:ea typeface="Segoe UI" panose="020B0502040204020203" pitchFamily="34" charset="0"/>
                <a:cs typeface="Segoe UI" panose="020B0502040204020203" pitchFamily="34" charset="0"/>
              </a:rPr>
              <a:t>Unsub</a:t>
            </a: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 feedback impacts only specific routing</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Separate routing for marketing vs transactional communication</a:t>
            </a:r>
          </a:p>
        </p:txBody>
      </p:sp>
      <p:sp>
        <p:nvSpPr>
          <p:cNvPr id="27" name="Rectangle 26"/>
          <p:cNvSpPr/>
          <p:nvPr/>
        </p:nvSpPr>
        <p:spPr>
          <a:xfrm>
            <a:off x="4667433" y="2392827"/>
            <a:ext cx="4236694" cy="1257680"/>
          </a:xfrm>
          <a:prstGeom prst="rect">
            <a:avLst/>
          </a:prstGeom>
          <a:noFill/>
          <a:ln w="9525" algn="ctr">
            <a:noFill/>
            <a:round/>
            <a:headEnd/>
            <a:tailEnd/>
          </a:ln>
        </p:spPr>
        <p:txBody>
          <a:bodyPr lIns="17145" tIns="17145" rIns="17145" bIns="17145" anchor="ctr" anchorCtr="0"/>
          <a:lstStyle/>
          <a:p>
            <a:pPr algn="ctr" defTabSz="428625" eaLnBrk="0" fontAlgn="base" hangingPunct="0">
              <a:spcBef>
                <a:spcPct val="0"/>
              </a:spcBef>
              <a:spcAft>
                <a:spcPct val="0"/>
              </a:spcAft>
            </a:pPr>
            <a:endParaRPr lang="en-IN" sz="438">
              <a:solidFill>
                <a:schemeClr val="tx2"/>
              </a:solidFill>
              <a:latin typeface="+mj-lt"/>
              <a:cs typeface="Arial" pitchFamily="34" charset="0"/>
            </a:endParaRPr>
          </a:p>
        </p:txBody>
      </p:sp>
      <p:sp>
        <p:nvSpPr>
          <p:cNvPr id="28" name="Freeform 27"/>
          <p:cNvSpPr/>
          <p:nvPr/>
        </p:nvSpPr>
        <p:spPr>
          <a:xfrm>
            <a:off x="4483747" y="2452525"/>
            <a:ext cx="3375346" cy="228340"/>
          </a:xfrm>
          <a:custGeom>
            <a:avLst/>
            <a:gdLst>
              <a:gd name="connsiteX0" fmla="*/ 0 w 1769528"/>
              <a:gd name="connsiteY0" fmla="*/ 0 h 355948"/>
              <a:gd name="connsiteX1" fmla="*/ 1769528 w 1769528"/>
              <a:gd name="connsiteY1" fmla="*/ 0 h 355948"/>
              <a:gd name="connsiteX2" fmla="*/ 1769528 w 1769528"/>
              <a:gd name="connsiteY2" fmla="*/ 355948 h 355948"/>
              <a:gd name="connsiteX3" fmla="*/ 0 w 1769528"/>
              <a:gd name="connsiteY3" fmla="*/ 355948 h 355948"/>
              <a:gd name="connsiteX4" fmla="*/ 0 w 1769528"/>
              <a:gd name="connsiteY4" fmla="*/ 0 h 35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55948">
                <a:moveTo>
                  <a:pt x="0" y="0"/>
                </a:moveTo>
                <a:lnTo>
                  <a:pt x="1769528" y="0"/>
                </a:lnTo>
                <a:lnTo>
                  <a:pt x="1769528" y="355948"/>
                </a:lnTo>
                <a:lnTo>
                  <a:pt x="0" y="355948"/>
                </a:lnTo>
                <a:lnTo>
                  <a:pt x="0" y="0"/>
                </a:lnTo>
                <a:close/>
              </a:path>
            </a:pathLst>
          </a:custGeom>
          <a:noFill/>
          <a:ln w="3175" cap="flat" cmpd="sng" algn="ctr">
            <a:noFill/>
            <a:prstDash val="solid"/>
            <a:miter lim="800000"/>
          </a:ln>
          <a:effectLst/>
        </p:spPr>
        <p:txBody>
          <a:bodyPr spcFirstLastPara="0" vert="horz" wrap="square" lIns="51181" tIns="29246" rIns="51181" bIns="29246" numCol="1" spcCol="1693" anchor="t" anchorCtr="0">
            <a:spAutoFit/>
          </a:bodyPr>
          <a:lstStyle/>
          <a:p>
            <a:pPr defTabSz="319838">
              <a:spcBef>
                <a:spcPct val="0"/>
              </a:spcBef>
              <a:spcAft>
                <a:spcPct val="35000"/>
              </a:spcAft>
              <a:defRPr/>
            </a:pPr>
            <a:r>
              <a:rPr lang="en-US" sz="1100" b="1" kern="0" dirty="0">
                <a:latin typeface="+mj-lt"/>
                <a:ea typeface="Segoe UI" panose="020B0502040204020203" pitchFamily="34" charset="0"/>
                <a:cs typeface="Segoe UI" panose="020B0502040204020203" pitchFamily="34" charset="0"/>
              </a:rPr>
              <a:t>ADOBE DELIVERY VS SMTP RELAY</a:t>
            </a:r>
          </a:p>
        </p:txBody>
      </p:sp>
      <p:sp>
        <p:nvSpPr>
          <p:cNvPr id="30" name="Freeform 29"/>
          <p:cNvSpPr/>
          <p:nvPr/>
        </p:nvSpPr>
        <p:spPr>
          <a:xfrm>
            <a:off x="4483747" y="2692006"/>
            <a:ext cx="2110005" cy="835565"/>
          </a:xfrm>
          <a:custGeom>
            <a:avLst/>
            <a:gdLst>
              <a:gd name="connsiteX0" fmla="*/ 0 w 1769528"/>
              <a:gd name="connsiteY0" fmla="*/ 0 h 3708645"/>
              <a:gd name="connsiteX1" fmla="*/ 1769528 w 1769528"/>
              <a:gd name="connsiteY1" fmla="*/ 0 h 3708645"/>
              <a:gd name="connsiteX2" fmla="*/ 1769528 w 1769528"/>
              <a:gd name="connsiteY2" fmla="*/ 3708645 h 3708645"/>
              <a:gd name="connsiteX3" fmla="*/ 0 w 1769528"/>
              <a:gd name="connsiteY3" fmla="*/ 3708645 h 3708645"/>
              <a:gd name="connsiteX4" fmla="*/ 0 w 1769528"/>
              <a:gd name="connsiteY4" fmla="*/ 0 h 370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708645">
                <a:moveTo>
                  <a:pt x="0" y="0"/>
                </a:moveTo>
                <a:lnTo>
                  <a:pt x="1769528" y="0"/>
                </a:lnTo>
                <a:lnTo>
                  <a:pt x="1769528" y="3708645"/>
                </a:lnTo>
                <a:lnTo>
                  <a:pt x="0" y="3708645"/>
                </a:lnTo>
                <a:lnTo>
                  <a:pt x="0" y="0"/>
                </a:lnTo>
                <a:close/>
              </a:path>
            </a:pathLst>
          </a:custGeom>
          <a:noFill/>
          <a:ln w="3175" cap="flat" cmpd="sng" algn="ctr">
            <a:noFill/>
            <a:prstDash val="solid"/>
            <a:miter lim="800000"/>
          </a:ln>
          <a:effectLst/>
        </p:spPr>
        <p:txBody>
          <a:bodyPr spcFirstLastPara="0" vert="horz" wrap="square" lIns="38386" tIns="38386" rIns="51181" bIns="57578" numCol="1" spcCol="1693" anchor="t" anchorCtr="0">
            <a:spAutoFit/>
          </a:bodyPr>
          <a:lstStyle/>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Delivery and reputation managed by Adobe</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OTB Connector for integration</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Fully supported by Adobe</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PII Data on Adobe cloud</a:t>
            </a:r>
          </a:p>
        </p:txBody>
      </p:sp>
      <p:sp>
        <p:nvSpPr>
          <p:cNvPr id="31" name="Freeform 30"/>
          <p:cNvSpPr/>
          <p:nvPr/>
        </p:nvSpPr>
        <p:spPr>
          <a:xfrm>
            <a:off x="6606580" y="2692006"/>
            <a:ext cx="2110005" cy="1123336"/>
          </a:xfrm>
          <a:custGeom>
            <a:avLst/>
            <a:gdLst>
              <a:gd name="connsiteX0" fmla="*/ 0 w 1769528"/>
              <a:gd name="connsiteY0" fmla="*/ 0 h 3708645"/>
              <a:gd name="connsiteX1" fmla="*/ 1769528 w 1769528"/>
              <a:gd name="connsiteY1" fmla="*/ 0 h 3708645"/>
              <a:gd name="connsiteX2" fmla="*/ 1769528 w 1769528"/>
              <a:gd name="connsiteY2" fmla="*/ 3708645 h 3708645"/>
              <a:gd name="connsiteX3" fmla="*/ 0 w 1769528"/>
              <a:gd name="connsiteY3" fmla="*/ 3708645 h 3708645"/>
              <a:gd name="connsiteX4" fmla="*/ 0 w 1769528"/>
              <a:gd name="connsiteY4" fmla="*/ 0 h 370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9528" h="3708645">
                <a:moveTo>
                  <a:pt x="0" y="0"/>
                </a:moveTo>
                <a:lnTo>
                  <a:pt x="1769528" y="0"/>
                </a:lnTo>
                <a:lnTo>
                  <a:pt x="1769528" y="3708645"/>
                </a:lnTo>
                <a:lnTo>
                  <a:pt x="0" y="3708645"/>
                </a:lnTo>
                <a:lnTo>
                  <a:pt x="0" y="0"/>
                </a:lnTo>
                <a:close/>
              </a:path>
            </a:pathLst>
          </a:custGeom>
          <a:noFill/>
          <a:ln w="3175" cap="flat" cmpd="sng" algn="ctr">
            <a:noFill/>
            <a:prstDash val="solid"/>
            <a:miter lim="800000"/>
          </a:ln>
          <a:effectLst/>
        </p:spPr>
        <p:txBody>
          <a:bodyPr spcFirstLastPara="0" vert="horz" wrap="square" lIns="38386" tIns="38386" rIns="51181" bIns="57578" numCol="1" spcCol="1693" anchor="t" anchorCtr="0">
            <a:spAutoFit/>
          </a:bodyPr>
          <a:lstStyle/>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Delivery via internal or third-party SMTP</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HIPAA and BAA compliant</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Mix of OTB features and custom code</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Not recommended by Adobe</a:t>
            </a:r>
          </a:p>
          <a:p>
            <a:pPr marL="110133" lvl="1" indent="-110133" defTabSz="319838">
              <a:lnSpc>
                <a:spcPct val="90000"/>
              </a:lnSpc>
              <a:spcBef>
                <a:spcPct val="0"/>
              </a:spcBef>
              <a:spcAft>
                <a:spcPts val="333"/>
              </a:spcAft>
              <a:buFont typeface="Arial" panose="020B0604020202020204" pitchFamily="34" charset="0"/>
              <a:buChar char="•"/>
            </a:pPr>
            <a:r>
              <a:rPr lang="en-US" sz="900" kern="0" dirty="0">
                <a:solidFill>
                  <a:schemeClr val="tx1">
                    <a:lumMod val="65000"/>
                    <a:lumOff val="35000"/>
                  </a:schemeClr>
                </a:solidFill>
                <a:latin typeface="+mj-lt"/>
                <a:ea typeface="Segoe UI" panose="020B0502040204020203" pitchFamily="34" charset="0"/>
                <a:cs typeface="Segoe UI" panose="020B0502040204020203" pitchFamily="34" charset="0"/>
              </a:rPr>
              <a:t>Custom delivery feedback ingestion </a:t>
            </a:r>
          </a:p>
        </p:txBody>
      </p:sp>
      <p:sp>
        <p:nvSpPr>
          <p:cNvPr id="32" name="Rectangle 31"/>
          <p:cNvSpPr/>
          <p:nvPr/>
        </p:nvSpPr>
        <p:spPr>
          <a:xfrm>
            <a:off x="297249" y="3946241"/>
            <a:ext cx="4572000" cy="784830"/>
          </a:xfrm>
          <a:prstGeom prst="rect">
            <a:avLst/>
          </a:prstGeom>
        </p:spPr>
        <p:txBody>
          <a:bodyPr>
            <a:spAutoFit/>
          </a:bodyPr>
          <a:lstStyle/>
          <a:p>
            <a:pPr marL="114300" indent="-114300">
              <a:buFont typeface="Arial" panose="020B0604020202020204" pitchFamily="34" charset="0"/>
              <a:buChar char="•"/>
            </a:pPr>
            <a:r>
              <a:rPr lang="en-US" sz="900" b="1" dirty="0" err="1">
                <a:solidFill>
                  <a:schemeClr val="tx1">
                    <a:lumMod val="65000"/>
                    <a:lumOff val="35000"/>
                  </a:schemeClr>
                </a:solidFill>
                <a:latin typeface="+mj-lt"/>
              </a:rPr>
              <a:t>Neolane</a:t>
            </a:r>
            <a:r>
              <a:rPr lang="en-US" sz="900" b="1" dirty="0">
                <a:solidFill>
                  <a:schemeClr val="tx1">
                    <a:lumMod val="65000"/>
                    <a:lumOff val="35000"/>
                  </a:schemeClr>
                </a:solidFill>
                <a:latin typeface="+mj-lt"/>
              </a:rPr>
              <a:t> SDK: </a:t>
            </a:r>
            <a:r>
              <a:rPr lang="en-US" sz="900" dirty="0">
                <a:solidFill>
                  <a:schemeClr val="tx1">
                    <a:lumMod val="65000"/>
                    <a:lumOff val="35000"/>
                  </a:schemeClr>
                </a:solidFill>
                <a:latin typeface="+mj-lt"/>
              </a:rPr>
              <a:t>Supported by Campaign classic via </a:t>
            </a:r>
            <a:r>
              <a:rPr lang="en-US" sz="900" dirty="0" err="1">
                <a:solidFill>
                  <a:schemeClr val="tx1">
                    <a:lumMod val="65000"/>
                    <a:lumOff val="35000"/>
                  </a:schemeClr>
                </a:solidFill>
                <a:latin typeface="+mj-lt"/>
              </a:rPr>
              <a:t>Xcode</a:t>
            </a:r>
            <a:r>
              <a:rPr lang="en-US" sz="900" dirty="0">
                <a:solidFill>
                  <a:schemeClr val="tx1">
                    <a:lumMod val="65000"/>
                    <a:lumOff val="35000"/>
                  </a:schemeClr>
                </a:solidFill>
                <a:latin typeface="+mj-lt"/>
              </a:rPr>
              <a:t> and </a:t>
            </a:r>
            <a:r>
              <a:rPr lang="en-US" sz="900" dirty="0" err="1">
                <a:solidFill>
                  <a:schemeClr val="tx1">
                    <a:lumMod val="65000"/>
                    <a:lumOff val="35000"/>
                  </a:schemeClr>
                </a:solidFill>
                <a:latin typeface="+mj-lt"/>
              </a:rPr>
              <a:t>Androind</a:t>
            </a:r>
            <a:r>
              <a:rPr lang="en-US" sz="900" dirty="0">
                <a:solidFill>
                  <a:schemeClr val="tx1">
                    <a:lumMod val="65000"/>
                    <a:lumOff val="35000"/>
                  </a:schemeClr>
                </a:solidFill>
                <a:latin typeface="+mj-lt"/>
              </a:rPr>
              <a:t> Studio</a:t>
            </a:r>
          </a:p>
          <a:p>
            <a:pPr marL="114300" indent="-114300">
              <a:buFont typeface="Arial" panose="020B0604020202020204" pitchFamily="34" charset="0"/>
              <a:buChar char="•"/>
            </a:pPr>
            <a:r>
              <a:rPr lang="en-US" sz="900" b="1" dirty="0">
                <a:solidFill>
                  <a:schemeClr val="tx1">
                    <a:lumMod val="65000"/>
                    <a:lumOff val="35000"/>
                  </a:schemeClr>
                </a:solidFill>
                <a:latin typeface="+mj-lt"/>
              </a:rPr>
              <a:t>Adobe Mobile SDK 4: </a:t>
            </a:r>
            <a:r>
              <a:rPr lang="en-US" sz="900" dirty="0">
                <a:solidFill>
                  <a:schemeClr val="tx1">
                    <a:lumMod val="65000"/>
                    <a:lumOff val="35000"/>
                  </a:schemeClr>
                </a:solidFill>
                <a:latin typeface="+mj-lt"/>
              </a:rPr>
              <a:t>End of support Q3 2020</a:t>
            </a:r>
          </a:p>
          <a:p>
            <a:pPr marL="114300" indent="-114300">
              <a:buFont typeface="Arial" panose="020B0604020202020204" pitchFamily="34" charset="0"/>
              <a:buChar char="•"/>
            </a:pPr>
            <a:r>
              <a:rPr lang="en-US" sz="900" b="1" dirty="0">
                <a:solidFill>
                  <a:schemeClr val="tx1">
                    <a:lumMod val="65000"/>
                    <a:lumOff val="35000"/>
                  </a:schemeClr>
                </a:solidFill>
                <a:latin typeface="+mj-lt"/>
              </a:rPr>
              <a:t>Experience Platform SDK: </a:t>
            </a:r>
            <a:r>
              <a:rPr lang="en-US" sz="900" dirty="0">
                <a:solidFill>
                  <a:schemeClr val="tx1">
                    <a:lumMod val="65000"/>
                    <a:lumOff val="35000"/>
                  </a:schemeClr>
                </a:solidFill>
                <a:latin typeface="+mj-lt"/>
              </a:rPr>
              <a:t>Latest with most inclusive features. Integrates with Campaign (ACC &amp; ACS), Target, Analytics and Audience Manager. Fully integrated with device location via Places Extension</a:t>
            </a:r>
          </a:p>
        </p:txBody>
      </p:sp>
      <p:cxnSp>
        <p:nvCxnSpPr>
          <p:cNvPr id="34" name="Straight Connector 33"/>
          <p:cNvCxnSpPr/>
          <p:nvPr/>
        </p:nvCxnSpPr>
        <p:spPr>
          <a:xfrm flipV="1">
            <a:off x="335349" y="1337096"/>
            <a:ext cx="3817551" cy="7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4483747" y="1311900"/>
            <a:ext cx="3817551" cy="7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483747" y="2670315"/>
            <a:ext cx="3817551" cy="7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35349" y="2684473"/>
            <a:ext cx="3817551" cy="7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35349" y="3929498"/>
            <a:ext cx="3817551" cy="7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57DC5E82-6068-B64E-A59F-D5807D25255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98" y="336636"/>
            <a:ext cx="270365" cy="270365"/>
          </a:xfrm>
          <a:prstGeom prst="rect">
            <a:avLst/>
          </a:prstGeom>
        </p:spPr>
      </p:pic>
      <p:sp>
        <p:nvSpPr>
          <p:cNvPr id="6" name="TextBox 5">
            <a:extLst>
              <a:ext uri="{FF2B5EF4-FFF2-40B4-BE49-F238E27FC236}">
                <a16:creationId xmlns:a16="http://schemas.microsoft.com/office/drawing/2014/main" id="{42E30784-2000-C743-8B3C-26D39B281BC9}"/>
              </a:ext>
            </a:extLst>
          </p:cNvPr>
          <p:cNvSpPr txBox="1"/>
          <p:nvPr/>
        </p:nvSpPr>
        <p:spPr>
          <a:xfrm>
            <a:off x="-228600" y="1338943"/>
            <a:ext cx="0" cy="0"/>
          </a:xfrm>
          <a:prstGeom prst="rect">
            <a:avLst/>
          </a:prstGeom>
          <a:ln w="6350">
            <a:solidFill>
              <a:schemeClr val="bg1">
                <a:lumMod val="75000"/>
              </a:schemeClr>
            </a:solidFill>
          </a:ln>
        </p:spPr>
        <p:txBody>
          <a:bodyPr vert="horz" wrap="none" lIns="0" tIns="27432" rIns="0" bIns="0" rtlCol="0" anchor="ctr">
            <a:noAutofit/>
          </a:bodyPr>
          <a:lstStyle/>
          <a:p>
            <a:pPr marL="0" indent="0" algn="ctr">
              <a:spcBef>
                <a:spcPts val="150"/>
              </a:spcBef>
              <a:spcAft>
                <a:spcPts val="150"/>
              </a:spcAft>
              <a:buNone/>
            </a:pPr>
            <a:endParaRPr lang="en-US" sz="1100" b="1" spc="100" dirty="0">
              <a:solidFill>
                <a:srgbClr val="F95547"/>
              </a:solidFill>
              <a:latin typeface="Avenir Next Demi Bold" charset="0"/>
              <a:ea typeface="Avenir Next Demi Bold" charset="0"/>
              <a:cs typeface="Avenir Next Demi Bold" charset="0"/>
            </a:endParaRPr>
          </a:p>
        </p:txBody>
      </p:sp>
    </p:spTree>
    <p:extLst>
      <p:ext uri="{BB962C8B-B14F-4D97-AF65-F5344CB8AC3E}">
        <p14:creationId xmlns:p14="http://schemas.microsoft.com/office/powerpoint/2010/main" val="17296960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partner enablement</a:t>
            </a:r>
          </a:p>
        </p:txBody>
      </p:sp>
      <p:sp>
        <p:nvSpPr>
          <p:cNvPr id="4" name="Footer Placeholder 3"/>
          <p:cNvSpPr>
            <a:spLocks noGrp="1"/>
          </p:cNvSpPr>
          <p:nvPr>
            <p:ph type="ftr" sz="quarter" idx="13"/>
          </p:nvPr>
        </p:nvSpPr>
        <p:spPr/>
        <p:txBody>
          <a:bodyPr/>
          <a:lstStyle/>
          <a:p>
            <a:r>
              <a:rPr lang="en-US">
                <a:solidFill>
                  <a:schemeClr val="tx1">
                    <a:lumMod val="65000"/>
                    <a:lumOff val="35000"/>
                  </a:schemeClr>
                </a:solidFill>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solidFill>
                  <a:schemeClr val="tx1">
                    <a:lumMod val="65000"/>
                    <a:lumOff val="35000"/>
                  </a:schemeClr>
                </a:solidFill>
              </a:rPr>
              <a:pPr/>
              <a:t>76</a:t>
            </a:fld>
            <a:endParaRPr lang="en-US">
              <a:solidFill>
                <a:schemeClr val="tx1">
                  <a:lumMod val="65000"/>
                  <a:lumOff val="35000"/>
                </a:schemeClr>
              </a:solidFill>
            </a:endParaRPr>
          </a:p>
        </p:txBody>
      </p:sp>
      <p:graphicFrame>
        <p:nvGraphicFramePr>
          <p:cNvPr id="6" name="Table 5"/>
          <p:cNvGraphicFramePr>
            <a:graphicFrameLocks noGrp="1"/>
          </p:cNvGraphicFramePr>
          <p:nvPr/>
        </p:nvGraphicFramePr>
        <p:xfrm>
          <a:off x="298544" y="1563981"/>
          <a:ext cx="8493905" cy="2261259"/>
        </p:xfrm>
        <a:graphic>
          <a:graphicData uri="http://schemas.openxmlformats.org/drawingml/2006/table">
            <a:tbl>
              <a:tblPr firstRow="1" bandRow="1">
                <a:tableStyleId>{5C22544A-7EE6-4342-B048-85BDC9FD1C3A}</a:tableStyleId>
              </a:tblPr>
              <a:tblGrid>
                <a:gridCol w="1698781">
                  <a:extLst>
                    <a:ext uri="{9D8B030D-6E8A-4147-A177-3AD203B41FA5}">
                      <a16:colId xmlns:a16="http://schemas.microsoft.com/office/drawing/2014/main" val="1627842002"/>
                    </a:ext>
                  </a:extLst>
                </a:gridCol>
                <a:gridCol w="1698781">
                  <a:extLst>
                    <a:ext uri="{9D8B030D-6E8A-4147-A177-3AD203B41FA5}">
                      <a16:colId xmlns:a16="http://schemas.microsoft.com/office/drawing/2014/main" val="279301148"/>
                    </a:ext>
                  </a:extLst>
                </a:gridCol>
                <a:gridCol w="1698781">
                  <a:extLst>
                    <a:ext uri="{9D8B030D-6E8A-4147-A177-3AD203B41FA5}">
                      <a16:colId xmlns:a16="http://schemas.microsoft.com/office/drawing/2014/main" val="1008071033"/>
                    </a:ext>
                  </a:extLst>
                </a:gridCol>
                <a:gridCol w="1698781">
                  <a:extLst>
                    <a:ext uri="{9D8B030D-6E8A-4147-A177-3AD203B41FA5}">
                      <a16:colId xmlns:a16="http://schemas.microsoft.com/office/drawing/2014/main" val="2802668028"/>
                    </a:ext>
                  </a:extLst>
                </a:gridCol>
                <a:gridCol w="1698781">
                  <a:extLst>
                    <a:ext uri="{9D8B030D-6E8A-4147-A177-3AD203B41FA5}">
                      <a16:colId xmlns:a16="http://schemas.microsoft.com/office/drawing/2014/main" val="2613549351"/>
                    </a:ext>
                  </a:extLst>
                </a:gridCol>
              </a:tblGrid>
              <a:tr h="442619">
                <a:tc>
                  <a:txBody>
                    <a:bodyPr/>
                    <a:lstStyle/>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TRAINING </a:t>
                      </a:r>
                    </a:p>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ANALYSIS</a:t>
                      </a:r>
                    </a:p>
                  </a:txBody>
                  <a:tcPr>
                    <a:noFill/>
                  </a:tcPr>
                </a:tc>
                <a:tc>
                  <a:txBody>
                    <a:bodyPr/>
                    <a:lstStyle/>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TRAINING </a:t>
                      </a:r>
                    </a:p>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DESIGN</a:t>
                      </a:r>
                    </a:p>
                  </a:txBody>
                  <a:tcPr>
                    <a:noFill/>
                  </a:tcPr>
                </a:tc>
                <a:tc>
                  <a:txBody>
                    <a:bodyPr/>
                    <a:lstStyle/>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TRAINING </a:t>
                      </a:r>
                    </a:p>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MATERIALS</a:t>
                      </a:r>
                    </a:p>
                  </a:txBody>
                  <a:tcPr>
                    <a:noFill/>
                  </a:tcPr>
                </a:tc>
                <a:tc>
                  <a:txBody>
                    <a:bodyPr/>
                    <a:lstStyle/>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TRAINING </a:t>
                      </a:r>
                    </a:p>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DELIVERY</a:t>
                      </a:r>
                    </a:p>
                  </a:txBody>
                  <a:tcPr>
                    <a:noFill/>
                  </a:tcPr>
                </a:tc>
                <a:tc>
                  <a:txBody>
                    <a:bodyPr/>
                    <a:lstStyle/>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USER ACCEPTANCE</a:t>
                      </a:r>
                    </a:p>
                    <a:p>
                      <a:pPr marL="0" lvl="1" algn="ctr">
                        <a:lnSpc>
                          <a:spcPct val="90000"/>
                        </a:lnSpc>
                        <a:spcBef>
                          <a:spcPts val="100"/>
                        </a:spcBef>
                        <a:spcAft>
                          <a:spcPts val="100"/>
                        </a:spcAft>
                      </a:pPr>
                      <a:r>
                        <a:rPr lang="en-US" sz="1100" b="0" kern="0" dirty="0">
                          <a:solidFill>
                            <a:schemeClr val="tx1"/>
                          </a:solidFill>
                          <a:latin typeface="+mj-lt"/>
                          <a:cs typeface="Calibri" panose="020F0502020204030204" pitchFamily="34" charset="0"/>
                        </a:rPr>
                        <a:t>SUPPORT</a:t>
                      </a:r>
                    </a:p>
                  </a:txBody>
                  <a:tcPr>
                    <a:noFill/>
                  </a:tcPr>
                </a:tc>
                <a:extLst>
                  <a:ext uri="{0D108BD9-81ED-4DB2-BD59-A6C34878D82A}">
                    <a16:rowId xmlns:a16="http://schemas.microsoft.com/office/drawing/2014/main" val="3024558869"/>
                  </a:ext>
                </a:extLst>
              </a:tr>
              <a:tr h="1104899">
                <a:tc>
                  <a:txBody>
                    <a:bodyPr/>
                    <a:lstStyle/>
                    <a:p>
                      <a:pPr marL="214313" lvl="1" indent="-214313">
                        <a:lnSpc>
                          <a:spcPct val="90000"/>
                        </a:lnSpc>
                        <a:spcBef>
                          <a:spcPts val="100"/>
                        </a:spcBef>
                        <a:spcAft>
                          <a:spcPts val="100"/>
                        </a:spcAft>
                        <a:buFont typeface="Wingdings" panose="05000000000000000000" pitchFamily="2" charset="2"/>
                        <a:buChar char="§"/>
                      </a:pPr>
                      <a:r>
                        <a:rPr lang="en-US" sz="1000" kern="0" dirty="0">
                          <a:solidFill>
                            <a:schemeClr val="tx1"/>
                          </a:solidFill>
                          <a:latin typeface="+mj-lt"/>
                          <a:cs typeface="Calibri" panose="020F0502020204030204" pitchFamily="34" charset="0"/>
                        </a:rPr>
                        <a:t>Discuss training needs with key WBA campaign partners</a:t>
                      </a:r>
                    </a:p>
                    <a:p>
                      <a:pPr marL="214313" lvl="1" indent="-214313">
                        <a:lnSpc>
                          <a:spcPct val="90000"/>
                        </a:lnSpc>
                        <a:spcBef>
                          <a:spcPts val="100"/>
                        </a:spcBef>
                        <a:spcAft>
                          <a:spcPts val="100"/>
                        </a:spcAft>
                        <a:buFont typeface="Wingdings" panose="05000000000000000000" pitchFamily="2" charset="2"/>
                        <a:buChar char="§"/>
                      </a:pPr>
                      <a:r>
                        <a:rPr lang="en-US" sz="1000" kern="0" dirty="0">
                          <a:solidFill>
                            <a:schemeClr val="tx1"/>
                          </a:solidFill>
                          <a:latin typeface="+mj-lt"/>
                          <a:cs typeface="Calibri" panose="020F0502020204030204" pitchFamily="34" charset="0"/>
                        </a:rPr>
                        <a:t>Identify any roadblocks to training/ Blackout dates</a:t>
                      </a:r>
                    </a:p>
                    <a:p>
                      <a:pPr algn="ctr"/>
                      <a:endParaRPr lang="en-US" sz="1000" dirty="0">
                        <a:solidFill>
                          <a:schemeClr val="tx1"/>
                        </a:solidFill>
                        <a:latin typeface="+mj-lt"/>
                      </a:endParaRPr>
                    </a:p>
                  </a:txBody>
                  <a:tcPr>
                    <a:noFill/>
                  </a:tcPr>
                </a:tc>
                <a:tc>
                  <a:txBody>
                    <a:bodyPr/>
                    <a:lstStyle/>
                    <a:p>
                      <a:pPr marL="214308" indent="-214308" defTabSz="684065">
                        <a:spcAft>
                          <a:spcPts val="225"/>
                        </a:spcAft>
                        <a:buFont typeface="Wingdings" panose="05000000000000000000" pitchFamily="2" charset="2"/>
                        <a:buChar char="§"/>
                        <a:defRPr/>
                      </a:pPr>
                      <a:r>
                        <a:rPr lang="en-US" altLang="en-US" sz="1000" kern="0" dirty="0">
                          <a:solidFill>
                            <a:schemeClr val="tx1"/>
                          </a:solidFill>
                          <a:latin typeface="+mj-lt"/>
                          <a:cs typeface="Calibri" panose="020F0502020204030204" pitchFamily="34" charset="0"/>
                        </a:rPr>
                        <a:t>Finalize training approach</a:t>
                      </a:r>
                    </a:p>
                    <a:p>
                      <a:pPr marL="214308" indent="-214308" defTabSz="684065">
                        <a:spcAft>
                          <a:spcPts val="225"/>
                        </a:spcAft>
                        <a:buFont typeface="Wingdings" panose="05000000000000000000" pitchFamily="2" charset="2"/>
                        <a:buChar char="§"/>
                        <a:defRPr/>
                      </a:pPr>
                      <a:r>
                        <a:rPr lang="en-US" altLang="en-US" sz="1000" kern="0" dirty="0">
                          <a:solidFill>
                            <a:schemeClr val="tx1"/>
                          </a:solidFill>
                          <a:latin typeface="+mj-lt"/>
                          <a:cs typeface="Calibri" panose="020F0502020204030204" pitchFamily="34" charset="0"/>
                        </a:rPr>
                        <a:t>Define Roles and Responsibilities</a:t>
                      </a:r>
                    </a:p>
                    <a:p>
                      <a:pPr marL="214308" indent="-214308" defTabSz="684065">
                        <a:spcAft>
                          <a:spcPts val="225"/>
                        </a:spcAft>
                        <a:buFont typeface="Wingdings" panose="05000000000000000000" pitchFamily="2" charset="2"/>
                        <a:buChar char="§"/>
                        <a:defRPr/>
                      </a:pPr>
                      <a:r>
                        <a:rPr lang="en-US" altLang="en-US" sz="1000" kern="0" dirty="0">
                          <a:solidFill>
                            <a:schemeClr val="tx1"/>
                          </a:solidFill>
                          <a:latin typeface="+mj-lt"/>
                          <a:cs typeface="Calibri" panose="020F0502020204030204" pitchFamily="34" charset="0"/>
                        </a:rPr>
                        <a:t>Define the Key areas where training is needed</a:t>
                      </a:r>
                    </a:p>
                    <a:p>
                      <a:pPr algn="ctr"/>
                      <a:endParaRPr lang="en-US" sz="1000" dirty="0">
                        <a:solidFill>
                          <a:schemeClr val="tx1"/>
                        </a:solidFill>
                        <a:latin typeface="+mj-lt"/>
                      </a:endParaRPr>
                    </a:p>
                  </a:txBody>
                  <a:tcPr>
                    <a:noFill/>
                  </a:tcPr>
                </a:tc>
                <a:tc>
                  <a:txBody>
                    <a:bodyPr/>
                    <a:lstStyle/>
                    <a:p>
                      <a:pPr marL="214308" indent="-214308" defTabSz="684065">
                        <a:spcAft>
                          <a:spcPts val="225"/>
                        </a:spcAft>
                        <a:buFont typeface="Wingdings" panose="05000000000000000000" pitchFamily="2" charset="2"/>
                        <a:buChar char="§"/>
                        <a:defRPr/>
                      </a:pPr>
                      <a:r>
                        <a:rPr lang="en-US" altLang="en-US" sz="1000" kern="0" dirty="0">
                          <a:solidFill>
                            <a:schemeClr val="tx1"/>
                          </a:solidFill>
                          <a:latin typeface="+mj-lt"/>
                          <a:cs typeface="Calibri" panose="020F0502020204030204" pitchFamily="34" charset="0"/>
                        </a:rPr>
                        <a:t>Draft training material specific to each Region and sub-region on the new marketing automation platform, onboarding process and best practices</a:t>
                      </a:r>
                    </a:p>
                    <a:p>
                      <a:pPr marL="214308" indent="-214308" defTabSz="684065">
                        <a:spcAft>
                          <a:spcPts val="225"/>
                        </a:spcAft>
                        <a:buFont typeface="Wingdings" panose="05000000000000000000" pitchFamily="2" charset="2"/>
                        <a:buChar char="§"/>
                        <a:defRPr/>
                      </a:pPr>
                      <a:r>
                        <a:rPr lang="en-US" altLang="en-US" sz="1000" kern="0" dirty="0">
                          <a:solidFill>
                            <a:schemeClr val="tx1"/>
                          </a:solidFill>
                          <a:latin typeface="+mj-lt"/>
                          <a:cs typeface="Calibri" panose="020F0502020204030204" pitchFamily="34" charset="0"/>
                        </a:rPr>
                        <a:t>Review with WBA  SMEs and incorporate feedback</a:t>
                      </a:r>
                    </a:p>
                  </a:txBody>
                  <a:tcPr>
                    <a:noFill/>
                  </a:tcPr>
                </a:tc>
                <a:tc>
                  <a:txBody>
                    <a:bodyPr/>
                    <a:lstStyle/>
                    <a:p>
                      <a:pPr marL="214308" indent="-214308" defTabSz="684065">
                        <a:spcAft>
                          <a:spcPts val="225"/>
                        </a:spcAft>
                        <a:buFont typeface="Wingdings" panose="05000000000000000000" pitchFamily="2" charset="2"/>
                        <a:buChar char="§"/>
                        <a:defRPr/>
                      </a:pPr>
                      <a:r>
                        <a:rPr lang="en-US" altLang="en-US" sz="1000" kern="0" dirty="0">
                          <a:solidFill>
                            <a:schemeClr val="tx1"/>
                          </a:solidFill>
                          <a:latin typeface="+mj-lt"/>
                          <a:cs typeface="Calibri" panose="020F0502020204030204" pitchFamily="34" charset="0"/>
                        </a:rPr>
                        <a:t>Train the Super Users</a:t>
                      </a:r>
                    </a:p>
                    <a:p>
                      <a:pPr marL="214308" indent="-214308" defTabSz="684065">
                        <a:spcAft>
                          <a:spcPts val="225"/>
                        </a:spcAft>
                        <a:buFont typeface="Wingdings" panose="05000000000000000000" pitchFamily="2" charset="2"/>
                        <a:buChar char="§"/>
                        <a:defRPr/>
                      </a:pPr>
                      <a:r>
                        <a:rPr lang="en-US" altLang="en-US" sz="1000" kern="0" dirty="0">
                          <a:solidFill>
                            <a:schemeClr val="tx1"/>
                          </a:solidFill>
                          <a:latin typeface="+mj-lt"/>
                          <a:cs typeface="Calibri" panose="020F0502020204030204" pitchFamily="34" charset="0"/>
                        </a:rPr>
                        <a:t>Provide recommendations to WBA team for future training needs</a:t>
                      </a:r>
                    </a:p>
                    <a:p>
                      <a:pPr algn="ctr"/>
                      <a:endParaRPr lang="en-US" sz="1000" dirty="0">
                        <a:solidFill>
                          <a:schemeClr val="tx1"/>
                        </a:solidFill>
                        <a:latin typeface="+mj-lt"/>
                      </a:endParaRPr>
                    </a:p>
                  </a:txBody>
                  <a:tcPr>
                    <a:noFill/>
                  </a:tcPr>
                </a:tc>
                <a:tc>
                  <a:txBody>
                    <a:bodyPr/>
                    <a:lstStyle/>
                    <a:p>
                      <a:pPr marL="214308" indent="-214308" defTabSz="684065">
                        <a:spcAft>
                          <a:spcPts val="225"/>
                        </a:spcAft>
                        <a:buFont typeface="Wingdings" panose="05000000000000000000" pitchFamily="2" charset="2"/>
                        <a:buChar char="§"/>
                        <a:defRPr/>
                      </a:pPr>
                      <a:r>
                        <a:rPr lang="en-US" altLang="en-US" sz="1000" kern="0" dirty="0">
                          <a:solidFill>
                            <a:schemeClr val="tx1"/>
                          </a:solidFill>
                          <a:latin typeface="+mj-lt"/>
                          <a:cs typeface="Calibri" panose="020F0502020204030204" pitchFamily="34" charset="0"/>
                        </a:rPr>
                        <a:t>Provide on demand support and recommendations for any system integrations issues to business users and SMEs</a:t>
                      </a:r>
                    </a:p>
                    <a:p>
                      <a:pPr marL="214308" indent="-214308" defTabSz="684065">
                        <a:spcAft>
                          <a:spcPts val="225"/>
                        </a:spcAft>
                        <a:buFont typeface="Wingdings" panose="05000000000000000000" pitchFamily="2" charset="2"/>
                        <a:buChar char="§"/>
                        <a:defRPr/>
                      </a:pPr>
                      <a:r>
                        <a:rPr lang="en-US" altLang="en-US" sz="1000" kern="0" dirty="0">
                          <a:solidFill>
                            <a:schemeClr val="tx1"/>
                          </a:solidFill>
                          <a:latin typeface="+mj-lt"/>
                          <a:cs typeface="Calibri" panose="020F0502020204030204" pitchFamily="34" charset="0"/>
                        </a:rPr>
                        <a:t>Relevant resources to assist with execution of test plan </a:t>
                      </a:r>
                    </a:p>
                    <a:p>
                      <a:pPr algn="ctr"/>
                      <a:endParaRPr lang="en-US" sz="1000" dirty="0">
                        <a:solidFill>
                          <a:schemeClr val="tx1"/>
                        </a:solidFill>
                        <a:latin typeface="+mj-lt"/>
                      </a:endParaRPr>
                    </a:p>
                  </a:txBody>
                  <a:tcPr>
                    <a:noFill/>
                  </a:tcPr>
                </a:tc>
                <a:extLst>
                  <a:ext uri="{0D108BD9-81ED-4DB2-BD59-A6C34878D82A}">
                    <a16:rowId xmlns:a16="http://schemas.microsoft.com/office/drawing/2014/main" val="4216440674"/>
                  </a:ext>
                </a:extLst>
              </a:tr>
            </a:tbl>
          </a:graphicData>
        </a:graphic>
      </p:graphicFrame>
      <p:sp>
        <p:nvSpPr>
          <p:cNvPr id="12" name="Rectangle 11"/>
          <p:cNvSpPr/>
          <p:nvPr/>
        </p:nvSpPr>
        <p:spPr>
          <a:xfrm>
            <a:off x="446614" y="3820664"/>
            <a:ext cx="1539437" cy="246221"/>
          </a:xfrm>
          <a:prstGeom prst="rect">
            <a:avLst/>
          </a:prstGeom>
        </p:spPr>
        <p:txBody>
          <a:bodyPr wrap="square">
            <a:spAutoFit/>
          </a:bodyPr>
          <a:lstStyle/>
          <a:p>
            <a:pPr marL="0" marR="0" lvl="0" indent="0" defTabSz="514337" rtl="0" eaLnBrk="1" fontAlgn="auto" latinLnBrk="0" hangingPunct="1">
              <a:lnSpc>
                <a:spcPct val="100000"/>
              </a:lnSpc>
              <a:spcBef>
                <a:spcPts val="0"/>
              </a:spcBef>
              <a:spcAft>
                <a:spcPts val="338"/>
              </a:spcAft>
              <a:buClr>
                <a:srgbClr val="0033B4"/>
              </a:buClr>
              <a:buSzTx/>
              <a:buFontTx/>
              <a:buNone/>
              <a:tabLst/>
              <a:defRPr/>
            </a:pPr>
            <a:r>
              <a:rPr kumimoji="0" lang="en-US" sz="1000" i="0" u="none" strike="noStrike" kern="1200" cap="none" spc="0" normalizeH="0" baseline="0" noProof="0" dirty="0">
                <a:ln>
                  <a:noFill/>
                </a:ln>
                <a:effectLst/>
                <a:uLnTx/>
                <a:uFillTx/>
                <a:latin typeface="Arial" panose="020B0604020202020204"/>
                <a:ea typeface="+mn-ea"/>
                <a:cs typeface="+mn-cs"/>
              </a:rPr>
              <a:t>DELIVERABLES</a:t>
            </a:r>
          </a:p>
        </p:txBody>
      </p:sp>
      <p:sp>
        <p:nvSpPr>
          <p:cNvPr id="13" name="Rectangle 12"/>
          <p:cNvSpPr/>
          <p:nvPr/>
        </p:nvSpPr>
        <p:spPr>
          <a:xfrm>
            <a:off x="469133" y="3809088"/>
            <a:ext cx="8323316" cy="792723"/>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16422" y="4016255"/>
            <a:ext cx="2414369" cy="378388"/>
          </a:xfrm>
          <a:prstGeom prst="rect">
            <a:avLst/>
          </a:prstGeom>
          <a:solidFill>
            <a:schemeClr val="bg1">
              <a:lumMod val="95000"/>
            </a:schemeClr>
          </a:solidFill>
        </p:spPr>
        <p:txBody>
          <a:bodyPr wrap="square" anchor="ctr">
            <a:spAutoFit/>
          </a:bodyPr>
          <a:lstStyle/>
          <a:p>
            <a:pPr marL="0" lvl="1" algn="ctr"/>
            <a:r>
              <a:rPr lang="en-US" sz="1000" dirty="0">
                <a:latin typeface="+mj-lt"/>
                <a:cs typeface="Calibri" panose="020F0502020204030204" pitchFamily="34" charset="0"/>
              </a:rPr>
              <a:t>Adobe Playbook (Process workflows) and </a:t>
            </a:r>
            <a:r>
              <a:rPr lang="en-US" sz="1000" dirty="0">
                <a:solidFill>
                  <a:srgbClr val="000000"/>
                </a:solidFill>
                <a:latin typeface="+mj-lt"/>
                <a:cs typeface="Calibri" panose="020F0502020204030204" pitchFamily="34" charset="0"/>
              </a:rPr>
              <a:t>Training Doc: U</a:t>
            </a:r>
            <a:r>
              <a:rPr lang="en-US" sz="1000" dirty="0">
                <a:latin typeface="+mj-lt"/>
                <a:cs typeface="Calibri" panose="020F0502020204030204" pitchFamily="34" charset="0"/>
              </a:rPr>
              <a:t>p to 10 artifacts</a:t>
            </a:r>
          </a:p>
        </p:txBody>
      </p:sp>
      <p:sp>
        <p:nvSpPr>
          <p:cNvPr id="15" name="Rectangle 14"/>
          <p:cNvSpPr/>
          <p:nvPr/>
        </p:nvSpPr>
        <p:spPr>
          <a:xfrm>
            <a:off x="5015491" y="4016255"/>
            <a:ext cx="1702080" cy="400110"/>
          </a:xfrm>
          <a:prstGeom prst="rect">
            <a:avLst/>
          </a:prstGeom>
          <a:solidFill>
            <a:schemeClr val="bg1">
              <a:lumMod val="95000"/>
            </a:schemeClr>
          </a:solidFill>
        </p:spPr>
        <p:txBody>
          <a:bodyPr wrap="square" anchor="ctr">
            <a:spAutoFit/>
          </a:bodyPr>
          <a:lstStyle/>
          <a:p>
            <a:pPr marL="0" lvl="1" algn="ctr"/>
            <a:r>
              <a:rPr lang="en-US" sz="1000" dirty="0">
                <a:latin typeface="+mj-lt"/>
                <a:cs typeface="Calibri" panose="020F0502020204030204" pitchFamily="34" charset="0"/>
              </a:rPr>
              <a:t>20 hours of In-person training</a:t>
            </a:r>
          </a:p>
        </p:txBody>
      </p:sp>
      <p:sp>
        <p:nvSpPr>
          <p:cNvPr id="16" name="Text Placeholder 2"/>
          <p:cNvSpPr>
            <a:spLocks noGrp="1"/>
          </p:cNvSpPr>
          <p:nvPr>
            <p:ph type="body" sz="quarter" idx="12"/>
          </p:nvPr>
        </p:nvSpPr>
        <p:spPr>
          <a:xfrm>
            <a:off x="336808" y="629266"/>
            <a:ext cx="8388093" cy="261610"/>
          </a:xfrm>
        </p:spPr>
        <p:txBody>
          <a:bodyPr/>
          <a:lstStyle/>
          <a:p>
            <a:r>
              <a:rPr lang="en-US" dirty="0"/>
              <a:t>HOW we’ll prepare the organization for campaign execution with adobe training  </a:t>
            </a:r>
          </a:p>
        </p:txBody>
      </p:sp>
      <p:pic>
        <p:nvPicPr>
          <p:cNvPr id="17" name="Picture 24" descr="Image result for design icon png&quot;"/>
          <p:cNvPicPr>
            <a:picLocks noChangeAspect="1" noChangeArrowheads="1"/>
          </p:cNvPicPr>
          <p:nvPr/>
        </p:nvPicPr>
        <p:blipFill rotWithShape="1">
          <a:blip r:embed="rId2" cstate="print">
            <a:biLevel thresh="75000"/>
            <a:extLst>
              <a:ext uri="{28A0092B-C50C-407E-A947-70E740481C1C}">
                <a14:useLocalDpi xmlns:a14="http://schemas.microsoft.com/office/drawing/2010/main"/>
              </a:ext>
            </a:extLst>
          </a:blip>
          <a:srcRect/>
          <a:stretch/>
        </p:blipFill>
        <p:spPr bwMode="auto">
          <a:xfrm>
            <a:off x="2656218" y="1116838"/>
            <a:ext cx="416748" cy="368192"/>
          </a:xfrm>
          <a:prstGeom prst="rect">
            <a:avLst/>
          </a:prstGeom>
          <a:extLst>
            <a:ext uri="{909E8E84-426E-40DD-AFC4-6F175D3DCCD1}">
              <a14:hiddenFill xmlns:a14="http://schemas.microsoft.com/office/drawing/2010/main">
                <a:solidFill>
                  <a:srgbClr val="FFFFFF"/>
                </a:solidFill>
              </a14:hiddenFill>
            </a:ext>
          </a:extLst>
        </p:spPr>
      </p:pic>
      <p:pic>
        <p:nvPicPr>
          <p:cNvPr id="18" name="Picture 17" descr="Image result for develop icon png&quot;"/>
          <p:cNvPicPr>
            <a:picLocks noChangeAspect="1" noChangeArrowheads="1"/>
          </p:cNvPicPr>
          <p:nvPr/>
        </p:nvPicPr>
        <p:blipFill>
          <a:blip r:embed="rId3" cstate="print">
            <a:biLevel thresh="75000"/>
            <a:extLst>
              <a:ext uri="{28A0092B-C50C-407E-A947-70E740481C1C}">
                <a14:useLocalDpi xmlns:a14="http://schemas.microsoft.com/office/drawing/2010/main"/>
              </a:ext>
            </a:extLst>
          </a:blip>
          <a:srcRect/>
          <a:stretch>
            <a:fillRect/>
          </a:stretch>
        </p:blipFill>
        <p:spPr bwMode="auto">
          <a:xfrm>
            <a:off x="4337336" y="1079649"/>
            <a:ext cx="371891" cy="442570"/>
          </a:xfrm>
          <a:prstGeom prst="rect">
            <a:avLst/>
          </a:prstGeom>
          <a:extLst>
            <a:ext uri="{909E8E84-426E-40DD-AFC4-6F175D3DCCD1}">
              <a14:hiddenFill xmlns:a14="http://schemas.microsoft.com/office/drawing/2010/main">
                <a:solidFill>
                  <a:srgbClr val="FFFFFF"/>
                </a:solidFill>
              </a14:hiddenFill>
            </a:ext>
          </a:extLst>
        </p:spPr>
      </p:pic>
      <p:pic>
        <p:nvPicPr>
          <p:cNvPr id="19" name="Picture 14" descr="Image result for evaluate icon png&quot;"/>
          <p:cNvPicPr>
            <a:picLocks noChangeAspect="1" noChangeArrowheads="1"/>
          </p:cNvPicPr>
          <p:nvPr/>
        </p:nvPicPr>
        <p:blipFill>
          <a:blip r:embed="rId4" cstate="print">
            <a:biLevel thresh="75000"/>
            <a:extLst>
              <a:ext uri="{28A0092B-C50C-407E-A947-70E740481C1C}">
                <a14:useLocalDpi xmlns:a14="http://schemas.microsoft.com/office/drawing/2010/main"/>
              </a:ext>
            </a:extLst>
          </a:blip>
          <a:srcRect/>
          <a:stretch>
            <a:fillRect/>
          </a:stretch>
        </p:blipFill>
        <p:spPr bwMode="auto">
          <a:xfrm>
            <a:off x="6065412" y="1118054"/>
            <a:ext cx="332509" cy="365760"/>
          </a:xfrm>
          <a:prstGeom prst="rect">
            <a:avLst/>
          </a:prstGeom>
          <a:extLst>
            <a:ext uri="{909E8E84-426E-40DD-AFC4-6F175D3DCCD1}">
              <a14:hiddenFill xmlns:a14="http://schemas.microsoft.com/office/drawing/2010/main">
                <a:solidFill>
                  <a:srgbClr val="FFFFFF"/>
                </a:solidFill>
              </a14:hiddenFill>
            </a:ext>
          </a:extLst>
        </p:spPr>
      </p:pic>
      <p:pic>
        <p:nvPicPr>
          <p:cNvPr id="20" name="Picture 2" descr="Image result for integration support icon png&quot;"/>
          <p:cNvPicPr>
            <a:picLocks noChangeAspect="1" noChangeArrowheads="1"/>
          </p:cNvPicPr>
          <p:nvPr/>
        </p:nvPicPr>
        <p:blipFill>
          <a:blip r:embed="rId5" cstate="print">
            <a:biLevel thresh="75000"/>
            <a:extLst>
              <a:ext uri="{28A0092B-C50C-407E-A947-70E740481C1C}">
                <a14:useLocalDpi xmlns:a14="http://schemas.microsoft.com/office/drawing/2010/main"/>
              </a:ext>
            </a:extLst>
          </a:blip>
          <a:srcRect/>
          <a:stretch>
            <a:fillRect/>
          </a:stretch>
        </p:blipFill>
        <p:spPr bwMode="auto">
          <a:xfrm>
            <a:off x="7701553" y="1099766"/>
            <a:ext cx="365760" cy="4023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mage result for training icon png&quot;"/>
          <p:cNvPicPr>
            <a:picLocks noChangeAspect="1" noChangeArrowheads="1"/>
          </p:cNvPicPr>
          <p:nvPr/>
        </p:nvPicPr>
        <p:blipFill>
          <a:blip r:embed="rId6" cstate="print">
            <a:biLevel thresh="75000"/>
            <a:extLst>
              <a:ext uri="{28A0092B-C50C-407E-A947-70E740481C1C}">
                <a14:useLocalDpi xmlns:a14="http://schemas.microsoft.com/office/drawing/2010/main"/>
              </a:ext>
            </a:extLst>
          </a:blip>
          <a:srcRect/>
          <a:stretch>
            <a:fillRect/>
          </a:stretch>
        </p:blipFill>
        <p:spPr bwMode="auto">
          <a:xfrm>
            <a:off x="947427" y="1118054"/>
            <a:ext cx="405345" cy="365760"/>
          </a:xfrm>
          <a:prstGeom prst="rect">
            <a:avLst/>
          </a:prstGeom>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5E5236A1-458F-8548-B064-2D0091E13C2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3598" y="333307"/>
            <a:ext cx="270365" cy="270365"/>
          </a:xfrm>
          <a:prstGeom prst="rect">
            <a:avLst/>
          </a:prstGeom>
        </p:spPr>
      </p:pic>
    </p:spTree>
    <p:extLst>
      <p:ext uri="{BB962C8B-B14F-4D97-AF65-F5344CB8AC3E}">
        <p14:creationId xmlns:p14="http://schemas.microsoft.com/office/powerpoint/2010/main" val="11594176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Campaign partner enablement</a:t>
            </a:r>
          </a:p>
        </p:txBody>
      </p:sp>
      <p:sp>
        <p:nvSpPr>
          <p:cNvPr id="4" name="Footer Placeholder 3"/>
          <p:cNvSpPr>
            <a:spLocks noGrp="1"/>
          </p:cNvSpPr>
          <p:nvPr>
            <p:ph type="ftr" sz="quarter" idx="13"/>
          </p:nvPr>
        </p:nvSpPr>
        <p:spPr/>
        <p:txBody>
          <a:bodyPr/>
          <a:lstStyle/>
          <a:p>
            <a:r>
              <a:rPr lang="en-US">
                <a:solidFill>
                  <a:schemeClr val="tx1">
                    <a:lumMod val="65000"/>
                    <a:lumOff val="35000"/>
                  </a:schemeClr>
                </a:solidFill>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solidFill>
                  <a:schemeClr val="tx1">
                    <a:lumMod val="65000"/>
                    <a:lumOff val="35000"/>
                  </a:schemeClr>
                </a:solidFill>
              </a:rPr>
              <a:pPr/>
              <a:t>77</a:t>
            </a:fld>
            <a:endParaRPr lang="en-US">
              <a:solidFill>
                <a:schemeClr val="tx1">
                  <a:lumMod val="65000"/>
                  <a:lumOff val="35000"/>
                </a:schemeClr>
              </a:solidFill>
            </a:endParaRPr>
          </a:p>
        </p:txBody>
      </p:sp>
      <p:sp>
        <p:nvSpPr>
          <p:cNvPr id="16" name="Text Placeholder 2"/>
          <p:cNvSpPr>
            <a:spLocks noGrp="1"/>
          </p:cNvSpPr>
          <p:nvPr>
            <p:ph type="body" sz="quarter" idx="12"/>
          </p:nvPr>
        </p:nvSpPr>
        <p:spPr>
          <a:xfrm>
            <a:off x="336808" y="629266"/>
            <a:ext cx="8388093" cy="261610"/>
          </a:xfrm>
        </p:spPr>
        <p:txBody>
          <a:bodyPr/>
          <a:lstStyle/>
          <a:p>
            <a:r>
              <a:rPr lang="en-US" dirty="0"/>
              <a:t>Establishing THE GOVERNANCE PLAYBOOK</a:t>
            </a:r>
          </a:p>
        </p:txBody>
      </p:sp>
      <p:graphicFrame>
        <p:nvGraphicFramePr>
          <p:cNvPr id="22" name="Table 21"/>
          <p:cNvGraphicFramePr>
            <a:graphicFrameLocks noGrp="1"/>
          </p:cNvGraphicFramePr>
          <p:nvPr/>
        </p:nvGraphicFramePr>
        <p:xfrm>
          <a:off x="316397" y="971245"/>
          <a:ext cx="8458200" cy="3629041"/>
        </p:xfrm>
        <a:graphic>
          <a:graphicData uri="http://schemas.openxmlformats.org/drawingml/2006/table">
            <a:tbl>
              <a:tblPr firstRow="1" bandRow="1">
                <a:tableStyleId>{5C22544A-7EE6-4342-B048-85BDC9FD1C3A}</a:tableStyleId>
              </a:tblPr>
              <a:tblGrid>
                <a:gridCol w="1800214">
                  <a:extLst>
                    <a:ext uri="{9D8B030D-6E8A-4147-A177-3AD203B41FA5}">
                      <a16:colId xmlns:a16="http://schemas.microsoft.com/office/drawing/2014/main" val="2912467627"/>
                    </a:ext>
                  </a:extLst>
                </a:gridCol>
                <a:gridCol w="1388589">
                  <a:extLst>
                    <a:ext uri="{9D8B030D-6E8A-4147-A177-3AD203B41FA5}">
                      <a16:colId xmlns:a16="http://schemas.microsoft.com/office/drawing/2014/main" val="3625140027"/>
                    </a:ext>
                  </a:extLst>
                </a:gridCol>
                <a:gridCol w="1308279">
                  <a:extLst>
                    <a:ext uri="{9D8B030D-6E8A-4147-A177-3AD203B41FA5}">
                      <a16:colId xmlns:a16="http://schemas.microsoft.com/office/drawing/2014/main" val="3700899017"/>
                    </a:ext>
                  </a:extLst>
                </a:gridCol>
                <a:gridCol w="1980559">
                  <a:extLst>
                    <a:ext uri="{9D8B030D-6E8A-4147-A177-3AD203B41FA5}">
                      <a16:colId xmlns:a16="http://schemas.microsoft.com/office/drawing/2014/main" val="972679941"/>
                    </a:ext>
                  </a:extLst>
                </a:gridCol>
                <a:gridCol w="1980559">
                  <a:extLst>
                    <a:ext uri="{9D8B030D-6E8A-4147-A177-3AD203B41FA5}">
                      <a16:colId xmlns:a16="http://schemas.microsoft.com/office/drawing/2014/main" val="1450833837"/>
                    </a:ext>
                  </a:extLst>
                </a:gridCol>
              </a:tblGrid>
              <a:tr h="235390">
                <a:tc>
                  <a:txBody>
                    <a:bodyPr/>
                    <a:lstStyle/>
                    <a:p>
                      <a:pPr marL="0" marR="0" algn="ctr">
                        <a:lnSpc>
                          <a:spcPct val="115000"/>
                        </a:lnSpc>
                        <a:spcBef>
                          <a:spcPts val="480"/>
                        </a:spcBef>
                        <a:spcAft>
                          <a:spcPts val="480"/>
                        </a:spcAft>
                      </a:pPr>
                      <a:r>
                        <a:rPr lang="en-GB" sz="1200" dirty="0">
                          <a:effectLst/>
                          <a:latin typeface="+mj-lt"/>
                          <a:cs typeface="Calibri" panose="020F0502020204030204" pitchFamily="34" charset="0"/>
                        </a:rPr>
                        <a:t>ACTIVITIES</a:t>
                      </a:r>
                      <a:endParaRPr lang="en-US" sz="1200" dirty="0">
                        <a:effectLst/>
                        <a:latin typeface="+mj-lt"/>
                        <a:ea typeface="Times New Roman" panose="02020603050405020304" pitchFamily="18" charset="0"/>
                        <a:cs typeface="Calibri" panose="020F0502020204030204" pitchFamily="34" charset="0"/>
                      </a:endParaRPr>
                    </a:p>
                  </a:txBody>
                  <a:tcPr marL="66157" marR="66157" marT="0" marB="0" anchor="ctr">
                    <a:solidFill>
                      <a:schemeClr val="tx1"/>
                    </a:solidFill>
                  </a:tcPr>
                </a:tc>
                <a:tc>
                  <a:txBody>
                    <a:bodyPr/>
                    <a:lstStyle/>
                    <a:p>
                      <a:pPr marL="0" marR="0" algn="ctr">
                        <a:lnSpc>
                          <a:spcPct val="115000"/>
                        </a:lnSpc>
                        <a:spcBef>
                          <a:spcPts val="480"/>
                        </a:spcBef>
                        <a:spcAft>
                          <a:spcPts val="480"/>
                        </a:spcAft>
                      </a:pPr>
                      <a:r>
                        <a:rPr lang="en-GB" sz="1200" dirty="0">
                          <a:effectLst/>
                          <a:latin typeface="+mj-lt"/>
                          <a:cs typeface="Calibri" panose="020F0502020204030204" pitchFamily="34" charset="0"/>
                        </a:rPr>
                        <a:t>WBA</a:t>
                      </a:r>
                      <a:endParaRPr lang="en-US" sz="1200" dirty="0">
                        <a:effectLst/>
                        <a:latin typeface="+mj-lt"/>
                        <a:ea typeface="Times New Roman" panose="02020603050405020304" pitchFamily="18" charset="0"/>
                        <a:cs typeface="Calibri" panose="020F0502020204030204" pitchFamily="34" charset="0"/>
                      </a:endParaRPr>
                    </a:p>
                  </a:txBody>
                  <a:tcPr marL="66157" marR="66157" marT="0" marB="0" anchor="ctr">
                    <a:solidFill>
                      <a:schemeClr val="tx1"/>
                    </a:solidFill>
                  </a:tcPr>
                </a:tc>
                <a:tc>
                  <a:txBody>
                    <a:bodyPr/>
                    <a:lstStyle/>
                    <a:p>
                      <a:pPr marL="0" marR="0" algn="ctr">
                        <a:lnSpc>
                          <a:spcPct val="115000"/>
                        </a:lnSpc>
                        <a:spcBef>
                          <a:spcPts val="480"/>
                        </a:spcBef>
                        <a:spcAft>
                          <a:spcPts val="480"/>
                        </a:spcAft>
                      </a:pPr>
                      <a:r>
                        <a:rPr lang="en-GB" sz="1200" dirty="0">
                          <a:effectLst/>
                          <a:latin typeface="+mj-lt"/>
                          <a:cs typeface="Calibri" panose="020F0502020204030204" pitchFamily="34" charset="0"/>
                        </a:rPr>
                        <a:t>COGNIZANT</a:t>
                      </a:r>
                      <a:endParaRPr lang="en-US" sz="1200" dirty="0">
                        <a:effectLst/>
                        <a:latin typeface="+mj-lt"/>
                        <a:ea typeface="Times New Roman" panose="02020603050405020304" pitchFamily="18" charset="0"/>
                        <a:cs typeface="Calibri" panose="020F0502020204030204" pitchFamily="34" charset="0"/>
                      </a:endParaRPr>
                    </a:p>
                  </a:txBody>
                  <a:tcPr marL="66157" marR="66157" marT="0" marB="0" anchor="ctr">
                    <a:solidFill>
                      <a:schemeClr val="tx1"/>
                    </a:solidFill>
                  </a:tcPr>
                </a:tc>
                <a:tc>
                  <a:txBody>
                    <a:bodyPr/>
                    <a:lstStyle/>
                    <a:p>
                      <a:pPr marL="0" marR="0" algn="ctr">
                        <a:lnSpc>
                          <a:spcPct val="115000"/>
                        </a:lnSpc>
                        <a:spcBef>
                          <a:spcPts val="480"/>
                        </a:spcBef>
                        <a:spcAft>
                          <a:spcPts val="480"/>
                        </a:spcAft>
                      </a:pPr>
                      <a:r>
                        <a:rPr lang="en-US" sz="1200" dirty="0">
                          <a:effectLst/>
                          <a:latin typeface="+mj-lt"/>
                          <a:ea typeface="Times New Roman" panose="02020603050405020304" pitchFamily="18" charset="0"/>
                          <a:cs typeface="Calibri" panose="020F0502020204030204" pitchFamily="34" charset="0"/>
                        </a:rPr>
                        <a:t>CAMPAIGN PARTNER</a:t>
                      </a:r>
                    </a:p>
                  </a:txBody>
                  <a:tcPr marL="66157" marR="66157" marT="0" marB="0" anchor="ctr">
                    <a:solidFill>
                      <a:schemeClr val="tx1"/>
                    </a:solidFill>
                  </a:tcPr>
                </a:tc>
                <a:tc>
                  <a:txBody>
                    <a:bodyPr/>
                    <a:lstStyle/>
                    <a:p>
                      <a:pPr marL="0" marR="0" algn="ctr">
                        <a:lnSpc>
                          <a:spcPct val="115000"/>
                        </a:lnSpc>
                        <a:spcBef>
                          <a:spcPts val="480"/>
                        </a:spcBef>
                        <a:spcAft>
                          <a:spcPts val="480"/>
                        </a:spcAft>
                      </a:pPr>
                      <a:r>
                        <a:rPr lang="en-GB" sz="1200" dirty="0">
                          <a:effectLst/>
                          <a:latin typeface="+mj-lt"/>
                          <a:cs typeface="Calibri" panose="020F0502020204030204" pitchFamily="34" charset="0"/>
                        </a:rPr>
                        <a:t>ADOBE</a:t>
                      </a:r>
                      <a:endParaRPr lang="en-US" sz="1200" dirty="0">
                        <a:effectLst/>
                        <a:latin typeface="+mj-lt"/>
                        <a:ea typeface="Times New Roman" panose="02020603050405020304" pitchFamily="18" charset="0"/>
                        <a:cs typeface="Calibri" panose="020F0502020204030204" pitchFamily="34" charset="0"/>
                      </a:endParaRPr>
                    </a:p>
                  </a:txBody>
                  <a:tcPr marL="66157" marR="66157" marT="0" marB="0" anchor="ctr">
                    <a:solidFill>
                      <a:schemeClr val="tx1"/>
                    </a:solidFill>
                  </a:tcPr>
                </a:tc>
                <a:extLst>
                  <a:ext uri="{0D108BD9-81ED-4DB2-BD59-A6C34878D82A}">
                    <a16:rowId xmlns:a16="http://schemas.microsoft.com/office/drawing/2014/main" val="2915087530"/>
                  </a:ext>
                </a:extLst>
              </a:tr>
              <a:tr h="316752">
                <a:tc>
                  <a:txBody>
                    <a:bodyPr/>
                    <a:lstStyle/>
                    <a:p>
                      <a:pPr marL="0" marR="0" algn="ctr">
                        <a:lnSpc>
                          <a:spcPct val="115000"/>
                        </a:lnSpc>
                        <a:spcBef>
                          <a:spcPts val="480"/>
                        </a:spcBef>
                        <a:spcAft>
                          <a:spcPts val="480"/>
                        </a:spcAft>
                      </a:pPr>
                      <a:r>
                        <a:rPr lang="en-GB" sz="1050" b="0" dirty="0">
                          <a:solidFill>
                            <a:schemeClr val="tx1"/>
                          </a:solidFill>
                          <a:effectLst/>
                          <a:latin typeface="+mj-lt"/>
                          <a:cs typeface="Calibri" panose="020F0502020204030204" pitchFamily="34" charset="0"/>
                        </a:rPr>
                        <a:t>Campaign Brief</a:t>
                      </a:r>
                      <a:endParaRPr lang="en-US" sz="105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GB" sz="1100" b="0" dirty="0">
                          <a:solidFill>
                            <a:schemeClr val="tx1"/>
                          </a:solidFill>
                          <a:effectLst/>
                          <a:latin typeface="+mj-lt"/>
                          <a:ea typeface="+mn-ea"/>
                          <a:cs typeface="Calibri" panose="020F0502020204030204" pitchFamily="34" charset="0"/>
                        </a:rPr>
                        <a:t>C</a:t>
                      </a:r>
                      <a:endParaRPr lang="en-US" sz="110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GB" sz="1100" b="0" dirty="0">
                          <a:solidFill>
                            <a:schemeClr val="tx1"/>
                          </a:solidFill>
                          <a:effectLst/>
                          <a:latin typeface="+mj-lt"/>
                          <a:ea typeface="+mn-ea"/>
                          <a:cs typeface="Calibri" panose="020F0502020204030204" pitchFamily="34" charset="0"/>
                        </a:rPr>
                        <a:t>C</a:t>
                      </a:r>
                      <a:endParaRPr lang="en-US" sz="110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algn="ctr"/>
                      <a:r>
                        <a:rPr lang="en-US" sz="1100" b="0" dirty="0">
                          <a:solidFill>
                            <a:schemeClr val="tx1"/>
                          </a:solidFill>
                          <a:effectLst/>
                          <a:latin typeface="+mj-lt"/>
                          <a:cs typeface="Calibri" panose="020F0502020204030204" pitchFamily="34" charset="0"/>
                        </a:rPr>
                        <a:t>R/A</a:t>
                      </a:r>
                    </a:p>
                  </a:txBody>
                  <a:tcPr marL="66157" marR="66157" marT="0" marB="0" anchor="ctr">
                    <a:solidFill>
                      <a:schemeClr val="bg1">
                        <a:lumMod val="95000"/>
                      </a:schemeClr>
                    </a:solidFill>
                  </a:tcPr>
                </a:tc>
                <a:tc>
                  <a:txBody>
                    <a:bodyPr/>
                    <a:lstStyle/>
                    <a:p>
                      <a:pPr algn="ctr"/>
                      <a:endParaRPr lang="en-US" sz="1100" b="0" dirty="0">
                        <a:solidFill>
                          <a:schemeClr val="tx1"/>
                        </a:solidFill>
                        <a:effectLst/>
                        <a:latin typeface="+mj-lt"/>
                        <a:cs typeface="Calibri" panose="020F0502020204030204" pitchFamily="34" charset="0"/>
                      </a:endParaRPr>
                    </a:p>
                  </a:txBody>
                  <a:tcPr marL="66157" marR="66157" marT="0" marB="0" anchor="ctr">
                    <a:solidFill>
                      <a:schemeClr val="bg1">
                        <a:lumMod val="95000"/>
                      </a:schemeClr>
                    </a:solidFill>
                  </a:tcPr>
                </a:tc>
                <a:extLst>
                  <a:ext uri="{0D108BD9-81ED-4DB2-BD59-A6C34878D82A}">
                    <a16:rowId xmlns:a16="http://schemas.microsoft.com/office/drawing/2014/main" val="409572079"/>
                  </a:ext>
                </a:extLst>
              </a:tr>
              <a:tr h="233242">
                <a:tc>
                  <a:txBody>
                    <a:bodyPr/>
                    <a:lstStyle/>
                    <a:p>
                      <a:pPr marL="0" marR="0" algn="ctr">
                        <a:lnSpc>
                          <a:spcPct val="115000"/>
                        </a:lnSpc>
                        <a:spcBef>
                          <a:spcPts val="480"/>
                        </a:spcBef>
                        <a:spcAft>
                          <a:spcPts val="480"/>
                        </a:spcAft>
                      </a:pPr>
                      <a:r>
                        <a:rPr lang="en-GB" sz="1050" b="0" dirty="0">
                          <a:solidFill>
                            <a:schemeClr val="tx1"/>
                          </a:solidFill>
                          <a:effectLst/>
                          <a:latin typeface="+mj-lt"/>
                          <a:cs typeface="Calibri" panose="020F0502020204030204" pitchFamily="34" charset="0"/>
                        </a:rPr>
                        <a:t>UX Brief</a:t>
                      </a:r>
                      <a:endParaRPr lang="en-US" sz="105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GB" sz="1100" b="0" dirty="0">
                          <a:solidFill>
                            <a:schemeClr val="tx1"/>
                          </a:solidFill>
                          <a:effectLst/>
                          <a:latin typeface="+mj-lt"/>
                          <a:ea typeface="+mn-ea"/>
                          <a:cs typeface="Calibri" panose="020F0502020204030204" pitchFamily="34" charset="0"/>
                        </a:rPr>
                        <a:t>C</a:t>
                      </a:r>
                      <a:endParaRPr lang="en-US" sz="110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US" sz="1100" b="0" dirty="0">
                          <a:solidFill>
                            <a:schemeClr val="tx1"/>
                          </a:solidFill>
                          <a:effectLst/>
                          <a:latin typeface="+mj-lt"/>
                          <a:ea typeface="Times New Roman" panose="02020603050405020304" pitchFamily="18" charset="0"/>
                          <a:cs typeface="Calibri" panose="020F0502020204030204" pitchFamily="34" charset="0"/>
                        </a:rPr>
                        <a:t>C</a:t>
                      </a: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US" sz="1100" b="0" dirty="0">
                          <a:solidFill>
                            <a:schemeClr val="tx1"/>
                          </a:solidFill>
                          <a:effectLst/>
                          <a:latin typeface="+mj-lt"/>
                          <a:ea typeface="Times New Roman" panose="02020603050405020304" pitchFamily="18" charset="0"/>
                          <a:cs typeface="Calibri" panose="020F0502020204030204" pitchFamily="34" charset="0"/>
                        </a:rPr>
                        <a:t>R/A</a:t>
                      </a: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GB" sz="1100" b="0" dirty="0">
                          <a:solidFill>
                            <a:schemeClr val="tx1"/>
                          </a:solidFill>
                          <a:effectLst/>
                          <a:latin typeface="+mj-lt"/>
                          <a:cs typeface="Calibri" panose="020F0502020204030204" pitchFamily="34" charset="0"/>
                        </a:rPr>
                        <a:t>I</a:t>
                      </a:r>
                      <a:endParaRPr lang="en-US" sz="110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extLst>
                  <a:ext uri="{0D108BD9-81ED-4DB2-BD59-A6C34878D82A}">
                    <a16:rowId xmlns:a16="http://schemas.microsoft.com/office/drawing/2014/main" val="2280219248"/>
                  </a:ext>
                </a:extLst>
              </a:tr>
              <a:tr h="201763">
                <a:tc>
                  <a:txBody>
                    <a:bodyPr/>
                    <a:lstStyle/>
                    <a:p>
                      <a:pPr marL="0" marR="0" algn="ctr" defTabSz="685783"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HTML Development</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GB" sz="1100" b="0" kern="1200" dirty="0">
                          <a:solidFill>
                            <a:schemeClr val="tx1"/>
                          </a:solidFill>
                          <a:effectLst/>
                          <a:latin typeface="+mj-lt"/>
                          <a:ea typeface="+mn-ea"/>
                          <a:cs typeface="Calibri" panose="020F0502020204030204" pitchFamily="34" charset="0"/>
                        </a:rPr>
                        <a:t>C</a:t>
                      </a:r>
                      <a:endParaRPr lang="en-US" sz="110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algn="ctr" defTabSz="685783" rtl="0" eaLnBrk="1" latinLnBrk="0" hangingPunct="1"/>
                      <a:r>
                        <a:rPr lang="en-US" sz="1100" b="0" kern="1200" dirty="0">
                          <a:solidFill>
                            <a:schemeClr val="tx1"/>
                          </a:solidFill>
                          <a:effectLst/>
                          <a:latin typeface="+mj-lt"/>
                          <a:ea typeface="+mn-ea"/>
                          <a:cs typeface="Calibri" panose="020F0502020204030204" pitchFamily="34" charset="0"/>
                        </a:rPr>
                        <a:t>C</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100" b="0" kern="1200" dirty="0">
                          <a:solidFill>
                            <a:schemeClr val="tx1"/>
                          </a:solidFill>
                          <a:effectLst/>
                          <a:latin typeface="+mj-lt"/>
                          <a:ea typeface="+mn-ea"/>
                          <a:cs typeface="Calibri" panose="020F0502020204030204" pitchFamily="34" charset="0"/>
                        </a:rPr>
                        <a:t>R/A</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endParaRPr lang="en-US" sz="110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extLst>
                  <a:ext uri="{0D108BD9-81ED-4DB2-BD59-A6C34878D82A}">
                    <a16:rowId xmlns:a16="http://schemas.microsoft.com/office/drawing/2014/main" val="115656219"/>
                  </a:ext>
                </a:extLst>
              </a:tr>
              <a:tr h="184949">
                <a:tc>
                  <a:txBody>
                    <a:bodyPr/>
                    <a:lstStyle/>
                    <a:p>
                      <a:pPr marL="0" marR="0" algn="ctr" defTabSz="685783" rtl="0" eaLnBrk="1" latinLnBrk="0" hangingPunct="1">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Data Load</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I</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R/A</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C</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I</a:t>
                      </a:r>
                    </a:p>
                  </a:txBody>
                  <a:tcPr marL="66157" marR="66157" marT="0" marB="0" anchor="ctr">
                    <a:solidFill>
                      <a:schemeClr val="bg1">
                        <a:lumMod val="95000"/>
                      </a:schemeClr>
                    </a:solidFill>
                  </a:tcPr>
                </a:tc>
                <a:extLst>
                  <a:ext uri="{0D108BD9-81ED-4DB2-BD59-A6C34878D82A}">
                    <a16:rowId xmlns:a16="http://schemas.microsoft.com/office/drawing/2014/main" val="1450541663"/>
                  </a:ext>
                </a:extLst>
              </a:tr>
              <a:tr h="187113">
                <a:tc>
                  <a:txBody>
                    <a:bodyPr/>
                    <a:lstStyle/>
                    <a:p>
                      <a:pPr marL="0" marR="0" algn="ctr">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Platform Readiness</a:t>
                      </a: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C</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R/A</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I</a:t>
                      </a: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C</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extLst>
                  <a:ext uri="{0D108BD9-81ED-4DB2-BD59-A6C34878D82A}">
                    <a16:rowId xmlns:a16="http://schemas.microsoft.com/office/drawing/2014/main" val="3325696723"/>
                  </a:ext>
                </a:extLst>
              </a:tr>
              <a:tr h="184949">
                <a:tc>
                  <a:txBody>
                    <a:bodyPr/>
                    <a:lstStyle/>
                    <a:p>
                      <a:pPr marL="0" marR="0" algn="ctr">
                        <a:lnSpc>
                          <a:spcPct val="115000"/>
                        </a:lnSpc>
                        <a:spcBef>
                          <a:spcPts val="480"/>
                        </a:spcBef>
                        <a:spcAft>
                          <a:spcPts val="480"/>
                        </a:spcAft>
                      </a:pPr>
                      <a:r>
                        <a:rPr lang="en-GB" sz="1050" b="0" dirty="0">
                          <a:solidFill>
                            <a:schemeClr val="tx1"/>
                          </a:solidFill>
                          <a:effectLst/>
                          <a:latin typeface="+mj-lt"/>
                          <a:ea typeface="+mn-ea"/>
                          <a:cs typeface="Calibri" panose="020F0502020204030204" pitchFamily="34" charset="0"/>
                        </a:rPr>
                        <a:t>User Training &amp;</a:t>
                      </a:r>
                      <a:r>
                        <a:rPr lang="en-GB" sz="1050" b="0" baseline="0" dirty="0">
                          <a:solidFill>
                            <a:schemeClr val="tx1"/>
                          </a:solidFill>
                          <a:effectLst/>
                          <a:latin typeface="+mj-lt"/>
                          <a:ea typeface="+mn-ea"/>
                          <a:cs typeface="Calibri" panose="020F0502020204030204" pitchFamily="34" charset="0"/>
                        </a:rPr>
                        <a:t> Workshop</a:t>
                      </a:r>
                      <a:endParaRPr lang="en-US" sz="105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GB" sz="1100" b="0" dirty="0">
                          <a:solidFill>
                            <a:schemeClr val="tx1"/>
                          </a:solidFill>
                          <a:effectLst/>
                          <a:latin typeface="+mj-lt"/>
                          <a:ea typeface="+mn-ea"/>
                          <a:cs typeface="Calibri" panose="020F0502020204030204" pitchFamily="34" charset="0"/>
                        </a:rPr>
                        <a:t>C/I</a:t>
                      </a:r>
                      <a:endParaRPr lang="en-US" sz="110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GB" sz="1100" b="0" dirty="0">
                          <a:solidFill>
                            <a:schemeClr val="tx1"/>
                          </a:solidFill>
                          <a:effectLst/>
                          <a:latin typeface="+mj-lt"/>
                          <a:cs typeface="Calibri" panose="020F0502020204030204" pitchFamily="34" charset="0"/>
                        </a:rPr>
                        <a:t>R/A</a:t>
                      </a:r>
                      <a:endParaRPr lang="en-US" sz="110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US" sz="1100" b="0" dirty="0">
                          <a:solidFill>
                            <a:schemeClr val="tx1"/>
                          </a:solidFill>
                          <a:effectLst/>
                          <a:latin typeface="+mj-lt"/>
                          <a:ea typeface="Times New Roman" panose="02020603050405020304" pitchFamily="18" charset="0"/>
                          <a:cs typeface="Calibri" panose="020F0502020204030204" pitchFamily="34" charset="0"/>
                        </a:rPr>
                        <a:t>C/I</a:t>
                      </a: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US" sz="1100" b="0" dirty="0">
                          <a:solidFill>
                            <a:schemeClr val="tx1"/>
                          </a:solidFill>
                          <a:effectLst/>
                          <a:latin typeface="+mj-lt"/>
                          <a:ea typeface="Times New Roman" panose="02020603050405020304" pitchFamily="18" charset="0"/>
                          <a:cs typeface="Calibri" panose="020F0502020204030204" pitchFamily="34" charset="0"/>
                        </a:rPr>
                        <a:t>I</a:t>
                      </a:r>
                    </a:p>
                  </a:txBody>
                  <a:tcPr marL="66157" marR="66157" marT="0" marB="0" anchor="ctr">
                    <a:solidFill>
                      <a:schemeClr val="bg1">
                        <a:lumMod val="95000"/>
                      </a:schemeClr>
                    </a:solidFill>
                  </a:tcPr>
                </a:tc>
                <a:extLst>
                  <a:ext uri="{0D108BD9-81ED-4DB2-BD59-A6C34878D82A}">
                    <a16:rowId xmlns:a16="http://schemas.microsoft.com/office/drawing/2014/main" val="2259557488"/>
                  </a:ext>
                </a:extLst>
              </a:tr>
              <a:tr h="184949">
                <a:tc>
                  <a:txBody>
                    <a:bodyPr/>
                    <a:lstStyle/>
                    <a:p>
                      <a:pPr marL="0" marR="0" algn="ctr" defTabSz="914400"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SIT</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defTabSz="914400"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C/I</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defTabSz="914400"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R/A</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defTabSz="914400" rtl="0" eaLnBrk="1" latinLnBrk="0" hangingPunct="1">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C</a:t>
                      </a:r>
                    </a:p>
                  </a:txBody>
                  <a:tcPr marL="66157" marR="66157" marT="0" marB="0" anchor="ctr">
                    <a:solidFill>
                      <a:schemeClr val="bg1">
                        <a:lumMod val="95000"/>
                      </a:schemeClr>
                    </a:solidFill>
                  </a:tcPr>
                </a:tc>
                <a:tc>
                  <a:txBody>
                    <a:bodyPr/>
                    <a:lstStyle/>
                    <a:p>
                      <a:pPr marL="0" marR="0" algn="ctr" defTabSz="914400"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I </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extLst>
                  <a:ext uri="{0D108BD9-81ED-4DB2-BD59-A6C34878D82A}">
                    <a16:rowId xmlns:a16="http://schemas.microsoft.com/office/drawing/2014/main" val="2146517932"/>
                  </a:ext>
                </a:extLst>
              </a:tr>
              <a:tr h="201763">
                <a:tc>
                  <a:txBody>
                    <a:bodyPr/>
                    <a:lstStyle/>
                    <a:p>
                      <a:pPr marL="0" marR="0" algn="ctr" defTabSz="685783" rtl="0" eaLnBrk="1" latinLnBrk="0" hangingPunct="1">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Campaign / Channel Build</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100" b="0" kern="1200" dirty="0">
                          <a:solidFill>
                            <a:schemeClr val="tx1"/>
                          </a:solidFill>
                          <a:effectLst/>
                          <a:latin typeface="+mj-lt"/>
                          <a:ea typeface="+mn-ea"/>
                          <a:cs typeface="Calibri" panose="020F0502020204030204" pitchFamily="34" charset="0"/>
                        </a:rPr>
                        <a:t>C/I</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100" b="0" kern="1200" dirty="0">
                          <a:solidFill>
                            <a:schemeClr val="tx1"/>
                          </a:solidFill>
                          <a:effectLst/>
                          <a:latin typeface="+mj-lt"/>
                          <a:ea typeface="+mn-ea"/>
                          <a:cs typeface="Calibri" panose="020F0502020204030204" pitchFamily="34" charset="0"/>
                        </a:rPr>
                        <a:t>C/I</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100" b="0" kern="1200" dirty="0">
                          <a:solidFill>
                            <a:schemeClr val="tx1"/>
                          </a:solidFill>
                          <a:effectLst/>
                          <a:latin typeface="+mj-lt"/>
                          <a:ea typeface="+mn-ea"/>
                          <a:cs typeface="Calibri" panose="020F0502020204030204" pitchFamily="34" charset="0"/>
                        </a:rPr>
                        <a:t>R/A</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100" b="0" kern="1200" dirty="0">
                          <a:solidFill>
                            <a:schemeClr val="tx1"/>
                          </a:solidFill>
                          <a:effectLst/>
                          <a:latin typeface="+mj-lt"/>
                          <a:ea typeface="+mn-ea"/>
                          <a:cs typeface="Calibri" panose="020F0502020204030204" pitchFamily="34" charset="0"/>
                        </a:rPr>
                        <a:t>I</a:t>
                      </a:r>
                    </a:p>
                  </a:txBody>
                  <a:tcPr marL="66157" marR="66157" marT="0" marB="0" anchor="ctr">
                    <a:solidFill>
                      <a:schemeClr val="bg1">
                        <a:lumMod val="95000"/>
                      </a:schemeClr>
                    </a:solidFill>
                  </a:tcPr>
                </a:tc>
                <a:extLst>
                  <a:ext uri="{0D108BD9-81ED-4DB2-BD59-A6C34878D82A}">
                    <a16:rowId xmlns:a16="http://schemas.microsoft.com/office/drawing/2014/main" val="3210810304"/>
                  </a:ext>
                </a:extLst>
              </a:tr>
              <a:tr h="201763">
                <a:tc>
                  <a:txBody>
                    <a:bodyPr/>
                    <a:lstStyle/>
                    <a:p>
                      <a:pPr marL="0" marR="0" algn="ctr" defTabSz="685783"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UAT</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GB" sz="1100" b="0" kern="1200" dirty="0">
                          <a:solidFill>
                            <a:schemeClr val="tx1"/>
                          </a:solidFill>
                          <a:effectLst/>
                          <a:latin typeface="+mj-lt"/>
                          <a:ea typeface="+mn-ea"/>
                          <a:cs typeface="Calibri" panose="020F0502020204030204" pitchFamily="34" charset="0"/>
                        </a:rPr>
                        <a:t>R</a:t>
                      </a:r>
                      <a:endParaRPr lang="en-US" sz="110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100" b="0" kern="1200" dirty="0">
                          <a:solidFill>
                            <a:schemeClr val="tx1"/>
                          </a:solidFill>
                          <a:effectLst/>
                          <a:latin typeface="+mj-lt"/>
                          <a:ea typeface="+mn-ea"/>
                          <a:cs typeface="Calibri" panose="020F0502020204030204" pitchFamily="34" charset="0"/>
                        </a:rPr>
                        <a:t>R</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100" b="0" kern="1200" dirty="0">
                          <a:solidFill>
                            <a:schemeClr val="tx1"/>
                          </a:solidFill>
                          <a:effectLst/>
                          <a:latin typeface="+mj-lt"/>
                          <a:ea typeface="+mn-ea"/>
                          <a:cs typeface="Calibri" panose="020F0502020204030204" pitchFamily="34" charset="0"/>
                        </a:rPr>
                        <a:t>R/A</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GB" sz="1100" b="0" kern="1200" dirty="0">
                          <a:solidFill>
                            <a:schemeClr val="tx1"/>
                          </a:solidFill>
                          <a:effectLst/>
                          <a:latin typeface="+mj-lt"/>
                          <a:ea typeface="+mn-ea"/>
                          <a:cs typeface="Calibri" panose="020F0502020204030204" pitchFamily="34" charset="0"/>
                        </a:rPr>
                        <a:t>I</a:t>
                      </a:r>
                      <a:endParaRPr lang="en-US" sz="110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extLst>
                  <a:ext uri="{0D108BD9-81ED-4DB2-BD59-A6C34878D82A}">
                    <a16:rowId xmlns:a16="http://schemas.microsoft.com/office/drawing/2014/main" val="2473710612"/>
                  </a:ext>
                </a:extLst>
              </a:tr>
              <a:tr h="201763">
                <a:tc>
                  <a:txBody>
                    <a:bodyPr/>
                    <a:lstStyle/>
                    <a:p>
                      <a:pPr marL="0" marR="0" algn="ctr" defTabSz="685783"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IP warming</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C/I</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C/I</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US" sz="1050" b="0" kern="1200" dirty="0">
                          <a:solidFill>
                            <a:schemeClr val="tx1"/>
                          </a:solidFill>
                          <a:effectLst/>
                          <a:latin typeface="+mj-lt"/>
                          <a:ea typeface="+mn-ea"/>
                          <a:cs typeface="Calibri" panose="020F0502020204030204" pitchFamily="34" charset="0"/>
                        </a:rPr>
                        <a:t>R/A</a:t>
                      </a:r>
                    </a:p>
                  </a:txBody>
                  <a:tcPr marL="66157" marR="66157" marT="0" marB="0" anchor="ctr">
                    <a:solidFill>
                      <a:schemeClr val="bg1">
                        <a:lumMod val="95000"/>
                      </a:schemeClr>
                    </a:solidFill>
                  </a:tcPr>
                </a:tc>
                <a:tc>
                  <a:txBody>
                    <a:bodyPr/>
                    <a:lstStyle/>
                    <a:p>
                      <a:pPr marL="0" marR="0" algn="ctr" defTabSz="685783" rtl="0" eaLnBrk="1" latinLnBrk="0" hangingPunct="1">
                        <a:lnSpc>
                          <a:spcPct val="115000"/>
                        </a:lnSpc>
                        <a:spcBef>
                          <a:spcPts val="480"/>
                        </a:spcBef>
                        <a:spcAft>
                          <a:spcPts val="480"/>
                        </a:spcAft>
                      </a:pPr>
                      <a:r>
                        <a:rPr lang="en-GB" sz="1050" b="0" kern="1200" dirty="0">
                          <a:solidFill>
                            <a:schemeClr val="tx1"/>
                          </a:solidFill>
                          <a:effectLst/>
                          <a:latin typeface="+mj-lt"/>
                          <a:ea typeface="+mn-ea"/>
                          <a:cs typeface="Calibri" panose="020F0502020204030204" pitchFamily="34" charset="0"/>
                        </a:rPr>
                        <a:t>R/A</a:t>
                      </a:r>
                      <a:endParaRPr lang="en-US" sz="1050" b="0" kern="1200" dirty="0">
                        <a:solidFill>
                          <a:schemeClr val="tx1"/>
                        </a:solidFill>
                        <a:effectLst/>
                        <a:latin typeface="+mj-lt"/>
                        <a:ea typeface="+mn-ea"/>
                        <a:cs typeface="Calibri" panose="020F0502020204030204" pitchFamily="34" charset="0"/>
                      </a:endParaRPr>
                    </a:p>
                  </a:txBody>
                  <a:tcPr marL="66157" marR="66157" marT="0" marB="0" anchor="ctr">
                    <a:solidFill>
                      <a:schemeClr val="bg1">
                        <a:lumMod val="95000"/>
                      </a:schemeClr>
                    </a:solidFill>
                  </a:tcPr>
                </a:tc>
                <a:extLst>
                  <a:ext uri="{0D108BD9-81ED-4DB2-BD59-A6C34878D82A}">
                    <a16:rowId xmlns:a16="http://schemas.microsoft.com/office/drawing/2014/main" val="2316609561"/>
                  </a:ext>
                </a:extLst>
              </a:tr>
              <a:tr h="1294645">
                <a:tc>
                  <a:txBody>
                    <a:bodyPr/>
                    <a:lstStyle/>
                    <a:p>
                      <a:pPr marL="0" marR="0" algn="ctr">
                        <a:lnSpc>
                          <a:spcPct val="115000"/>
                        </a:lnSpc>
                        <a:spcBef>
                          <a:spcPts val="480"/>
                        </a:spcBef>
                        <a:spcAft>
                          <a:spcPts val="480"/>
                        </a:spcAft>
                      </a:pPr>
                      <a:r>
                        <a:rPr lang="en-GB" sz="1200" b="0" dirty="0">
                          <a:solidFill>
                            <a:schemeClr val="tx1"/>
                          </a:solidFill>
                          <a:effectLst/>
                          <a:latin typeface="+mj-lt"/>
                          <a:cs typeface="Calibri" panose="020F0502020204030204" pitchFamily="34" charset="0"/>
                        </a:rPr>
                        <a:t>Key Stakeholders</a:t>
                      </a:r>
                      <a:endParaRPr lang="en-US" sz="120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US" sz="1050" b="0" dirty="0">
                          <a:solidFill>
                            <a:schemeClr val="tx1"/>
                          </a:solidFill>
                          <a:effectLst/>
                          <a:latin typeface="+mj-lt"/>
                          <a:cs typeface="Calibri" panose="020F0502020204030204" pitchFamily="34" charset="0"/>
                        </a:rPr>
                        <a:t>Marketing/ Brand SMEs, IT SMEs, Content SMEs, Adobe Business Users, </a:t>
                      </a:r>
                      <a:endParaRPr lang="en-US" sz="105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US" sz="1050" b="0" dirty="0">
                          <a:solidFill>
                            <a:schemeClr val="tx1"/>
                          </a:solidFill>
                          <a:effectLst/>
                          <a:latin typeface="+mj-lt"/>
                          <a:cs typeface="Calibri" panose="020F0502020204030204" pitchFamily="34" charset="0"/>
                        </a:rPr>
                        <a:t>Functional</a:t>
                      </a:r>
                      <a:r>
                        <a:rPr lang="en-US" sz="1050" b="0" baseline="0" dirty="0">
                          <a:solidFill>
                            <a:schemeClr val="tx1"/>
                          </a:solidFill>
                          <a:effectLst/>
                          <a:latin typeface="+mj-lt"/>
                          <a:cs typeface="Calibri" panose="020F0502020204030204" pitchFamily="34" charset="0"/>
                        </a:rPr>
                        <a:t> Consultant, </a:t>
                      </a:r>
                      <a:r>
                        <a:rPr lang="en-US" sz="1050" b="0" dirty="0">
                          <a:solidFill>
                            <a:schemeClr val="tx1"/>
                          </a:solidFill>
                          <a:effectLst/>
                          <a:latin typeface="+mj-lt"/>
                          <a:cs typeface="Calibri" panose="020F0502020204030204" pitchFamily="34" charset="0"/>
                        </a:rPr>
                        <a:t>Adobe Architect(s), Program Manager, Documentation Specialist,</a:t>
                      </a:r>
                      <a:r>
                        <a:rPr lang="en-US" sz="1050" b="0" baseline="0" dirty="0">
                          <a:solidFill>
                            <a:schemeClr val="tx1"/>
                          </a:solidFill>
                          <a:effectLst/>
                          <a:latin typeface="+mj-lt"/>
                          <a:cs typeface="Calibri" panose="020F0502020204030204" pitchFamily="34" charset="0"/>
                        </a:rPr>
                        <a:t> </a:t>
                      </a:r>
                      <a:r>
                        <a:rPr lang="en-US" sz="1050" b="0" dirty="0">
                          <a:solidFill>
                            <a:schemeClr val="tx1"/>
                          </a:solidFill>
                          <a:effectLst/>
                          <a:latin typeface="+mj-lt"/>
                          <a:cs typeface="Calibri" panose="020F0502020204030204" pitchFamily="34" charset="0"/>
                        </a:rPr>
                        <a:t>Tester</a:t>
                      </a:r>
                      <a:endParaRPr lang="en-US" sz="105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US" sz="1050" b="0" dirty="0">
                          <a:solidFill>
                            <a:schemeClr val="tx1"/>
                          </a:solidFill>
                          <a:effectLst/>
                          <a:latin typeface="+mj-lt"/>
                          <a:ea typeface="Times New Roman" panose="02020603050405020304" pitchFamily="18" charset="0"/>
                          <a:cs typeface="Calibri" panose="020F0502020204030204" pitchFamily="34" charset="0"/>
                        </a:rPr>
                        <a:t>Campaign Partner team, WBA</a:t>
                      </a:r>
                      <a:r>
                        <a:rPr lang="en-US" sz="1050" b="0" baseline="0" dirty="0">
                          <a:solidFill>
                            <a:schemeClr val="tx1"/>
                          </a:solidFill>
                          <a:effectLst/>
                          <a:latin typeface="+mj-lt"/>
                          <a:ea typeface="Times New Roman" panose="02020603050405020304" pitchFamily="18" charset="0"/>
                          <a:cs typeface="Calibri" panose="020F0502020204030204" pitchFamily="34" charset="0"/>
                        </a:rPr>
                        <a:t> brand team</a:t>
                      </a:r>
                    </a:p>
                    <a:p>
                      <a:pPr marL="0" marR="0" algn="ctr">
                        <a:lnSpc>
                          <a:spcPct val="115000"/>
                        </a:lnSpc>
                        <a:spcBef>
                          <a:spcPts val="480"/>
                        </a:spcBef>
                        <a:spcAft>
                          <a:spcPts val="480"/>
                        </a:spcAft>
                      </a:pPr>
                      <a:r>
                        <a:rPr lang="en-US" sz="1050" b="0" baseline="0" dirty="0">
                          <a:solidFill>
                            <a:schemeClr val="tx1"/>
                          </a:solidFill>
                          <a:effectLst/>
                          <a:latin typeface="+mj-lt"/>
                          <a:ea typeface="Times New Roman" panose="02020603050405020304" pitchFamily="18" charset="0"/>
                          <a:cs typeface="Calibri" panose="020F0502020204030204" pitchFamily="34" charset="0"/>
                        </a:rPr>
                        <a:t>Assumed: Trained on Adobe stack, but will be transitioned for WBA specific Adobe platform</a:t>
                      </a:r>
                      <a:endParaRPr lang="en-US" sz="105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tc>
                  <a:txBody>
                    <a:bodyPr/>
                    <a:lstStyle/>
                    <a:p>
                      <a:pPr marL="0" marR="0" algn="ctr">
                        <a:lnSpc>
                          <a:spcPct val="115000"/>
                        </a:lnSpc>
                        <a:spcBef>
                          <a:spcPts val="480"/>
                        </a:spcBef>
                        <a:spcAft>
                          <a:spcPts val="480"/>
                        </a:spcAft>
                      </a:pPr>
                      <a:r>
                        <a:rPr lang="en-US" sz="1050" b="0" dirty="0">
                          <a:solidFill>
                            <a:schemeClr val="tx1"/>
                          </a:solidFill>
                          <a:effectLst/>
                          <a:latin typeface="+mj-lt"/>
                          <a:cs typeface="Calibri" panose="020F0502020204030204" pitchFamily="34" charset="0"/>
                        </a:rPr>
                        <a:t>Adobe Professional Services &amp; Managed Services Team</a:t>
                      </a:r>
                      <a:endParaRPr lang="en-US" sz="1050" b="0" dirty="0">
                        <a:solidFill>
                          <a:schemeClr val="tx1"/>
                        </a:solidFill>
                        <a:effectLst/>
                        <a:latin typeface="+mj-lt"/>
                        <a:ea typeface="Times New Roman" panose="02020603050405020304" pitchFamily="18" charset="0"/>
                        <a:cs typeface="Calibri" panose="020F0502020204030204" pitchFamily="34" charset="0"/>
                      </a:endParaRPr>
                    </a:p>
                  </a:txBody>
                  <a:tcPr marL="66157" marR="66157" marT="0" marB="0" anchor="ctr">
                    <a:solidFill>
                      <a:schemeClr val="bg1">
                        <a:lumMod val="95000"/>
                      </a:schemeClr>
                    </a:solidFill>
                  </a:tcPr>
                </a:tc>
                <a:extLst>
                  <a:ext uri="{0D108BD9-81ED-4DB2-BD59-A6C34878D82A}">
                    <a16:rowId xmlns:a16="http://schemas.microsoft.com/office/drawing/2014/main" val="2246076005"/>
                  </a:ext>
                </a:extLst>
              </a:tr>
            </a:tbl>
          </a:graphicData>
        </a:graphic>
      </p:graphicFrame>
      <p:pic>
        <p:nvPicPr>
          <p:cNvPr id="8" name="Picture 7">
            <a:extLst>
              <a:ext uri="{FF2B5EF4-FFF2-40B4-BE49-F238E27FC236}">
                <a16:creationId xmlns:a16="http://schemas.microsoft.com/office/drawing/2014/main" id="{2FD75671-E16F-B04F-A1B8-4F0593F1C1E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98" y="333307"/>
            <a:ext cx="270365" cy="270365"/>
          </a:xfrm>
          <a:prstGeom prst="rect">
            <a:avLst/>
          </a:prstGeom>
        </p:spPr>
      </p:pic>
    </p:spTree>
    <p:extLst>
      <p:ext uri="{BB962C8B-B14F-4D97-AF65-F5344CB8AC3E}">
        <p14:creationId xmlns:p14="http://schemas.microsoft.com/office/powerpoint/2010/main" val="11092534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campaign planning (not scoped)</a:t>
            </a:r>
          </a:p>
        </p:txBody>
      </p:sp>
      <p:sp>
        <p:nvSpPr>
          <p:cNvPr id="4" name="Footer Placeholder 3"/>
          <p:cNvSpPr>
            <a:spLocks noGrp="1"/>
          </p:cNvSpPr>
          <p:nvPr>
            <p:ph type="ftr" sz="quarter" idx="13"/>
          </p:nvPr>
        </p:nvSpPr>
        <p:spPr/>
        <p:txBody>
          <a:bodyPr/>
          <a:lstStyle/>
          <a:p>
            <a:r>
              <a:rPr lang="en-US">
                <a:solidFill>
                  <a:schemeClr val="tx1">
                    <a:lumMod val="65000"/>
                    <a:lumOff val="35000"/>
                  </a:schemeClr>
                </a:solidFill>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solidFill>
                  <a:schemeClr val="tx1">
                    <a:lumMod val="65000"/>
                    <a:lumOff val="35000"/>
                  </a:schemeClr>
                </a:solidFill>
              </a:rPr>
              <a:pPr/>
              <a:t>78</a:t>
            </a:fld>
            <a:endParaRPr lang="en-US">
              <a:solidFill>
                <a:schemeClr val="tx1">
                  <a:lumMod val="65000"/>
                  <a:lumOff val="35000"/>
                </a:schemeClr>
              </a:solidFill>
            </a:endParaRPr>
          </a:p>
        </p:txBody>
      </p:sp>
      <p:sp>
        <p:nvSpPr>
          <p:cNvPr id="16" name="Text Placeholder 2"/>
          <p:cNvSpPr>
            <a:spLocks noGrp="1"/>
          </p:cNvSpPr>
          <p:nvPr>
            <p:ph type="body" sz="quarter" idx="12"/>
          </p:nvPr>
        </p:nvSpPr>
        <p:spPr>
          <a:xfrm>
            <a:off x="446450" y="791585"/>
            <a:ext cx="8345937" cy="415498"/>
          </a:xfrm>
          <a:solidFill>
            <a:schemeClr val="bg1">
              <a:lumMod val="95000"/>
            </a:schemeClr>
          </a:solidFill>
          <a:ln>
            <a:noFill/>
          </a:ln>
        </p:spPr>
        <p:txBody>
          <a:bodyPr/>
          <a:lstStyle/>
          <a:p>
            <a:pPr marL="9525" algn="ctr">
              <a:spcBef>
                <a:spcPts val="529"/>
              </a:spcBef>
            </a:pPr>
            <a:r>
              <a:rPr lang="en-US" b="1" spc="-4" dirty="0">
                <a:solidFill>
                  <a:srgbClr val="373737"/>
                </a:solidFill>
                <a:latin typeface="+mj-lt"/>
                <a:cs typeface="Tahoma"/>
              </a:rPr>
              <a:t>We strongly recommend </a:t>
            </a:r>
            <a:r>
              <a:rPr lang="en-US" spc="-4" dirty="0">
                <a:solidFill>
                  <a:srgbClr val="373737"/>
                </a:solidFill>
                <a:latin typeface="+mj-lt"/>
                <a:cs typeface="Tahoma"/>
              </a:rPr>
              <a:t>end to end Campaign Planning to orchestrate intake pipeline, govern review-and-approval of key campaign deliverables and measure </a:t>
            </a:r>
            <a:r>
              <a:rPr lang="en-US" spc="-8" dirty="0">
                <a:solidFill>
                  <a:srgbClr val="373737"/>
                </a:solidFill>
                <a:latin typeface="+mj-lt"/>
                <a:cs typeface="Tahoma"/>
              </a:rPr>
              <a:t>across </a:t>
            </a:r>
            <a:r>
              <a:rPr lang="en-US" spc="-4" dirty="0">
                <a:solidFill>
                  <a:srgbClr val="373737"/>
                </a:solidFill>
                <a:latin typeface="+mj-lt"/>
                <a:cs typeface="Tahoma"/>
              </a:rPr>
              <a:t>campaigns.</a:t>
            </a:r>
          </a:p>
        </p:txBody>
      </p:sp>
      <p:sp>
        <p:nvSpPr>
          <p:cNvPr id="8" name="object 83"/>
          <p:cNvSpPr/>
          <p:nvPr/>
        </p:nvSpPr>
        <p:spPr>
          <a:xfrm>
            <a:off x="2085842" y="1314518"/>
            <a:ext cx="6912482" cy="453706"/>
          </a:xfrm>
          <a:prstGeom prst="homePlate">
            <a:avLst/>
          </a:prstGeom>
          <a:noFill/>
          <a:ln>
            <a:solidFill>
              <a:schemeClr val="tx1"/>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effectLst/>
              <a:uLnTx/>
              <a:uFillTx/>
              <a:latin typeface="Arial" panose="020B0604020202020204"/>
              <a:ea typeface="+mn-ea"/>
              <a:cs typeface="+mn-cs"/>
            </a:endParaRPr>
          </a:p>
        </p:txBody>
      </p:sp>
      <p:sp>
        <p:nvSpPr>
          <p:cNvPr id="9" name="object 84"/>
          <p:cNvSpPr/>
          <p:nvPr/>
        </p:nvSpPr>
        <p:spPr>
          <a:xfrm>
            <a:off x="2085842" y="1314518"/>
            <a:ext cx="6912482" cy="453706"/>
          </a:xfrm>
          <a:custGeom>
            <a:avLst/>
            <a:gdLst/>
            <a:ahLst/>
            <a:cxnLst/>
            <a:rect l="l" t="t" r="r" b="b"/>
            <a:pathLst>
              <a:path w="9290685" h="548639">
                <a:moveTo>
                  <a:pt x="0" y="0"/>
                </a:moveTo>
                <a:lnTo>
                  <a:pt x="9015984" y="0"/>
                </a:lnTo>
                <a:lnTo>
                  <a:pt x="9290304" y="274319"/>
                </a:lnTo>
                <a:lnTo>
                  <a:pt x="9015984" y="548639"/>
                </a:lnTo>
                <a:lnTo>
                  <a:pt x="0" y="548639"/>
                </a:lnTo>
                <a:lnTo>
                  <a:pt x="0" y="0"/>
                </a:lnTo>
                <a:close/>
              </a:path>
            </a:pathLst>
          </a:custGeom>
          <a:ln w="28956">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10" name="object 85"/>
          <p:cNvSpPr txBox="1"/>
          <p:nvPr/>
        </p:nvSpPr>
        <p:spPr>
          <a:xfrm>
            <a:off x="2509915" y="1398062"/>
            <a:ext cx="5219866" cy="271228"/>
          </a:xfrm>
          <a:prstGeom prst="rect">
            <a:avLst/>
          </a:prstGeom>
          <a:ln>
            <a:noFill/>
          </a:ln>
        </p:spPr>
        <p:txBody>
          <a:bodyPr vert="horz" wrap="square" lIns="0" tIns="9525" rIns="0" bIns="0" rtlCol="0">
            <a:spAutoFit/>
          </a:bodyPr>
          <a:lstStyle/>
          <a:p>
            <a:pPr marL="9525" marR="0" lvl="0" indent="0" algn="l" defTabSz="685800" rtl="0" eaLnBrk="1" fontAlgn="auto" latinLnBrk="0" hangingPunct="1">
              <a:lnSpc>
                <a:spcPct val="100000"/>
              </a:lnSpc>
              <a:spcBef>
                <a:spcPts val="75"/>
              </a:spcBef>
              <a:spcAft>
                <a:spcPts val="0"/>
              </a:spcAft>
              <a:buClrTx/>
              <a:buSzTx/>
              <a:buFontTx/>
              <a:buNone/>
              <a:tabLst/>
              <a:defRPr/>
            </a:pPr>
            <a:r>
              <a:rPr kumimoji="0" sz="900" u="none" strike="noStrike" kern="1200" cap="none" spc="-11" normalizeH="0" baseline="0" noProof="0" dirty="0">
                <a:ln>
                  <a:noFill/>
                </a:ln>
                <a:effectLst/>
                <a:uLnTx/>
                <a:uFillTx/>
                <a:latin typeface="Arial"/>
                <a:ea typeface="+mn-ea"/>
                <a:cs typeface="Arial"/>
              </a:rPr>
              <a:t>CAMPAIGN </a:t>
            </a:r>
            <a:r>
              <a:rPr kumimoji="0" sz="900" u="none" strike="noStrike" kern="1200" cap="none" spc="-4" normalizeH="0" baseline="0" noProof="0" dirty="0">
                <a:ln>
                  <a:noFill/>
                </a:ln>
                <a:effectLst/>
                <a:uLnTx/>
                <a:uFillTx/>
                <a:latin typeface="Arial"/>
                <a:ea typeface="+mn-ea"/>
                <a:cs typeface="Arial"/>
              </a:rPr>
              <a:t>EXECUTION MANAGEMENT </a:t>
            </a:r>
            <a:r>
              <a:rPr kumimoji="0" sz="900" u="none" strike="noStrike" kern="1200" cap="none" spc="0" normalizeH="0" baseline="0" noProof="0" dirty="0">
                <a:ln>
                  <a:noFill/>
                </a:ln>
                <a:effectLst/>
                <a:uLnTx/>
                <a:uFillTx/>
                <a:latin typeface="Arial"/>
                <a:ea typeface="+mn-ea"/>
                <a:cs typeface="Arial"/>
              </a:rPr>
              <a:t>(PEOPLE </a:t>
            </a:r>
            <a:r>
              <a:rPr kumimoji="0" sz="900" u="none" strike="noStrike" kern="1200" cap="none" spc="-4" normalizeH="0" baseline="0" noProof="0" dirty="0">
                <a:ln>
                  <a:noFill/>
                </a:ln>
                <a:effectLst/>
                <a:uLnTx/>
                <a:uFillTx/>
                <a:latin typeface="Arial"/>
                <a:ea typeface="+mn-ea"/>
                <a:cs typeface="Arial"/>
              </a:rPr>
              <a:t>&amp;</a:t>
            </a:r>
            <a:r>
              <a:rPr kumimoji="0" sz="900" u="none" strike="noStrike" kern="1200" cap="none" spc="8" normalizeH="0" baseline="0" noProof="0" dirty="0">
                <a:ln>
                  <a:noFill/>
                </a:ln>
                <a:effectLst/>
                <a:uLnTx/>
                <a:uFillTx/>
                <a:latin typeface="Arial"/>
                <a:ea typeface="+mn-ea"/>
                <a:cs typeface="Arial"/>
              </a:rPr>
              <a:t> </a:t>
            </a:r>
            <a:r>
              <a:rPr kumimoji="0" sz="900" u="none" strike="noStrike" kern="1200" cap="none" spc="0" normalizeH="0" baseline="0" noProof="0" dirty="0">
                <a:ln>
                  <a:noFill/>
                </a:ln>
                <a:effectLst/>
                <a:uLnTx/>
                <a:uFillTx/>
                <a:latin typeface="Arial"/>
                <a:ea typeface="+mn-ea"/>
                <a:cs typeface="Arial"/>
              </a:rPr>
              <a:t>PROCESS)</a:t>
            </a:r>
          </a:p>
          <a:p>
            <a:pPr marL="9525" marR="0" lvl="0" indent="0" algn="l" defTabSz="685800" rtl="0" eaLnBrk="1" fontAlgn="auto" latinLnBrk="0" hangingPunct="1">
              <a:lnSpc>
                <a:spcPct val="100000"/>
              </a:lnSpc>
              <a:spcBef>
                <a:spcPts val="0"/>
              </a:spcBef>
              <a:spcAft>
                <a:spcPts val="0"/>
              </a:spcAft>
              <a:buClrTx/>
              <a:buSzTx/>
              <a:buFontTx/>
              <a:buNone/>
              <a:tabLst/>
              <a:defRPr/>
            </a:pPr>
            <a:r>
              <a:rPr kumimoji="0" sz="800" b="0" i="1" u="none" strike="noStrike" kern="1200" cap="none" spc="0" normalizeH="0" baseline="0" noProof="0" dirty="0">
                <a:ln>
                  <a:noFill/>
                </a:ln>
                <a:effectLst/>
                <a:uLnTx/>
                <a:uFillTx/>
                <a:latin typeface="Arial"/>
                <a:ea typeface="+mn-ea"/>
                <a:cs typeface="Arial"/>
              </a:rPr>
              <a:t>PROJECT </a:t>
            </a:r>
            <a:r>
              <a:rPr kumimoji="0" sz="800" b="0" i="1" u="none" strike="noStrike" kern="1200" cap="none" spc="-11" normalizeH="0" baseline="0" noProof="0" dirty="0">
                <a:ln>
                  <a:noFill/>
                </a:ln>
                <a:effectLst/>
                <a:uLnTx/>
                <a:uFillTx/>
                <a:latin typeface="Arial"/>
                <a:ea typeface="+mn-ea"/>
                <a:cs typeface="Arial"/>
              </a:rPr>
              <a:t>MANAGEMENT, </a:t>
            </a:r>
            <a:r>
              <a:rPr kumimoji="0" sz="800" b="0" i="1" u="none" strike="noStrike" kern="1200" cap="none" spc="-4" normalizeH="0" baseline="0" noProof="0" dirty="0">
                <a:ln>
                  <a:noFill/>
                </a:ln>
                <a:effectLst/>
                <a:uLnTx/>
                <a:uFillTx/>
                <a:latin typeface="Arial"/>
                <a:ea typeface="+mn-ea"/>
                <a:cs typeface="Arial"/>
              </a:rPr>
              <a:t>REVIEW </a:t>
            </a:r>
            <a:r>
              <a:rPr kumimoji="0" sz="800" b="0" i="1" u="none" strike="noStrike" kern="1200" cap="none" spc="0" normalizeH="0" baseline="0" noProof="0" dirty="0">
                <a:ln>
                  <a:noFill/>
                </a:ln>
                <a:effectLst/>
                <a:uLnTx/>
                <a:uFillTx/>
                <a:latin typeface="Arial"/>
                <a:ea typeface="+mn-ea"/>
                <a:cs typeface="Arial"/>
              </a:rPr>
              <a:t>&amp; </a:t>
            </a:r>
            <a:r>
              <a:rPr kumimoji="0" sz="800" b="0" i="1" u="none" strike="noStrike" kern="1200" cap="none" spc="-8" normalizeH="0" baseline="0" noProof="0" dirty="0">
                <a:ln>
                  <a:noFill/>
                </a:ln>
                <a:effectLst/>
                <a:uLnTx/>
                <a:uFillTx/>
                <a:latin typeface="Arial"/>
                <a:ea typeface="+mn-ea"/>
                <a:cs typeface="Arial"/>
              </a:rPr>
              <a:t>APPROVAL, OPERATIONAL</a:t>
            </a:r>
            <a:r>
              <a:rPr kumimoji="0" sz="800" b="0" i="1" u="none" strike="noStrike" kern="1200" cap="none" spc="-120" normalizeH="0" baseline="0" noProof="0" dirty="0">
                <a:ln>
                  <a:noFill/>
                </a:ln>
                <a:effectLst/>
                <a:uLnTx/>
                <a:uFillTx/>
                <a:latin typeface="Arial"/>
                <a:ea typeface="+mn-ea"/>
                <a:cs typeface="Arial"/>
              </a:rPr>
              <a:t> </a:t>
            </a:r>
            <a:r>
              <a:rPr kumimoji="0" sz="800" b="0" i="1" u="none" strike="noStrike" kern="1200" cap="none" spc="-4" normalizeH="0" baseline="0" noProof="0" dirty="0">
                <a:ln>
                  <a:noFill/>
                </a:ln>
                <a:effectLst/>
                <a:uLnTx/>
                <a:uFillTx/>
                <a:latin typeface="Arial"/>
                <a:ea typeface="+mn-ea"/>
                <a:cs typeface="Arial"/>
              </a:rPr>
              <a:t>REPORTING</a:t>
            </a:r>
            <a:endParaRPr kumimoji="0" sz="800" b="0" i="1" u="none" strike="noStrike" kern="1200" cap="none" spc="0" normalizeH="0" baseline="0" noProof="0" dirty="0">
              <a:ln>
                <a:noFill/>
              </a:ln>
              <a:effectLst/>
              <a:uLnTx/>
              <a:uFillTx/>
              <a:latin typeface="Arial"/>
              <a:ea typeface="+mn-ea"/>
              <a:cs typeface="Arial"/>
            </a:endParaRPr>
          </a:p>
        </p:txBody>
      </p:sp>
      <p:sp>
        <p:nvSpPr>
          <p:cNvPr id="11" name="object 86"/>
          <p:cNvSpPr/>
          <p:nvPr/>
        </p:nvSpPr>
        <p:spPr>
          <a:xfrm>
            <a:off x="2144803" y="1359889"/>
            <a:ext cx="306151" cy="340279"/>
          </a:xfrm>
          <a:custGeom>
            <a:avLst/>
            <a:gdLst/>
            <a:ahLst/>
            <a:cxnLst/>
            <a:rect l="l" t="t" r="r" b="b"/>
            <a:pathLst>
              <a:path w="411480" h="411480">
                <a:moveTo>
                  <a:pt x="205739"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39" y="411479"/>
                </a:lnTo>
                <a:lnTo>
                  <a:pt x="252926" y="406048"/>
                </a:lnTo>
                <a:lnTo>
                  <a:pt x="296235" y="390574"/>
                </a:lnTo>
                <a:lnTo>
                  <a:pt x="334435" y="366293"/>
                </a:lnTo>
                <a:lnTo>
                  <a:pt x="366293" y="334435"/>
                </a:lnTo>
                <a:lnTo>
                  <a:pt x="390574" y="296235"/>
                </a:lnTo>
                <a:lnTo>
                  <a:pt x="406048" y="252926"/>
                </a:lnTo>
                <a:lnTo>
                  <a:pt x="411480" y="205739"/>
                </a:lnTo>
                <a:lnTo>
                  <a:pt x="406048" y="158553"/>
                </a:lnTo>
                <a:lnTo>
                  <a:pt x="390574" y="115244"/>
                </a:lnTo>
                <a:lnTo>
                  <a:pt x="366293" y="77044"/>
                </a:lnTo>
                <a:lnTo>
                  <a:pt x="334435" y="45186"/>
                </a:lnTo>
                <a:lnTo>
                  <a:pt x="296235" y="20905"/>
                </a:lnTo>
                <a:lnTo>
                  <a:pt x="252926" y="5431"/>
                </a:lnTo>
                <a:lnTo>
                  <a:pt x="205739" y="0"/>
                </a:lnTo>
                <a:close/>
              </a:path>
            </a:pathLst>
          </a:custGeom>
          <a:solidFill>
            <a:srgbClr val="FFFFFF"/>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12" name="object 87"/>
          <p:cNvSpPr/>
          <p:nvPr/>
        </p:nvSpPr>
        <p:spPr>
          <a:xfrm>
            <a:off x="2144803" y="1359889"/>
            <a:ext cx="306151" cy="340279"/>
          </a:xfrm>
          <a:custGeom>
            <a:avLst/>
            <a:gdLst/>
            <a:ahLst/>
            <a:cxnLst/>
            <a:rect l="l" t="t" r="r" b="b"/>
            <a:pathLst>
              <a:path w="411480" h="411480">
                <a:moveTo>
                  <a:pt x="0" y="205739"/>
                </a:moveTo>
                <a:lnTo>
                  <a:pt x="5431" y="158553"/>
                </a:lnTo>
                <a:lnTo>
                  <a:pt x="20905" y="115244"/>
                </a:lnTo>
                <a:lnTo>
                  <a:pt x="45186" y="77044"/>
                </a:lnTo>
                <a:lnTo>
                  <a:pt x="77044" y="45186"/>
                </a:lnTo>
                <a:lnTo>
                  <a:pt x="115244" y="20905"/>
                </a:lnTo>
                <a:lnTo>
                  <a:pt x="158553" y="5431"/>
                </a:lnTo>
                <a:lnTo>
                  <a:pt x="205739" y="0"/>
                </a:lnTo>
                <a:lnTo>
                  <a:pt x="252926" y="5431"/>
                </a:lnTo>
                <a:lnTo>
                  <a:pt x="296235" y="20905"/>
                </a:lnTo>
                <a:lnTo>
                  <a:pt x="334435" y="45186"/>
                </a:lnTo>
                <a:lnTo>
                  <a:pt x="366293" y="77044"/>
                </a:lnTo>
                <a:lnTo>
                  <a:pt x="390574" y="115244"/>
                </a:lnTo>
                <a:lnTo>
                  <a:pt x="406048" y="158553"/>
                </a:lnTo>
                <a:lnTo>
                  <a:pt x="411480" y="205739"/>
                </a:lnTo>
                <a:lnTo>
                  <a:pt x="406048" y="252926"/>
                </a:lnTo>
                <a:lnTo>
                  <a:pt x="390574" y="296235"/>
                </a:lnTo>
                <a:lnTo>
                  <a:pt x="366293" y="334435"/>
                </a:lnTo>
                <a:lnTo>
                  <a:pt x="334435" y="366293"/>
                </a:lnTo>
                <a:lnTo>
                  <a:pt x="296235" y="390574"/>
                </a:lnTo>
                <a:lnTo>
                  <a:pt x="252926" y="406048"/>
                </a:lnTo>
                <a:lnTo>
                  <a:pt x="205739" y="411479"/>
                </a:lnTo>
                <a:lnTo>
                  <a:pt x="158553" y="406048"/>
                </a:lnTo>
                <a:lnTo>
                  <a:pt x="115244" y="390574"/>
                </a:lnTo>
                <a:lnTo>
                  <a:pt x="77044" y="366293"/>
                </a:lnTo>
                <a:lnTo>
                  <a:pt x="45186" y="334435"/>
                </a:lnTo>
                <a:lnTo>
                  <a:pt x="20905" y="296235"/>
                </a:lnTo>
                <a:lnTo>
                  <a:pt x="5431" y="252926"/>
                </a:lnTo>
                <a:lnTo>
                  <a:pt x="0" y="205739"/>
                </a:lnTo>
                <a:close/>
              </a:path>
            </a:pathLst>
          </a:custGeom>
          <a:ln w="1981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13" name="object 88"/>
          <p:cNvSpPr/>
          <p:nvPr/>
        </p:nvSpPr>
        <p:spPr>
          <a:xfrm>
            <a:off x="2195262" y="1415971"/>
            <a:ext cx="204100" cy="226853"/>
          </a:xfrm>
          <a:prstGeom prst="rect">
            <a:avLst/>
          </a:prstGeom>
          <a:blipFill>
            <a:blip r:embed="rId2" cstate="print">
              <a:biLevel thresh="75000"/>
              <a:extLst>
                <a:ext uri="{28A0092B-C50C-407E-A947-70E740481C1C}">
                  <a14:useLocalDpi xmlns:a14="http://schemas.microsoft.com/office/drawing/2010/main"/>
                </a:ext>
              </a:extLst>
            </a:blip>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15" name="object 4"/>
          <p:cNvSpPr/>
          <p:nvPr/>
        </p:nvSpPr>
        <p:spPr>
          <a:xfrm>
            <a:off x="524186" y="1289513"/>
            <a:ext cx="1434372" cy="478711"/>
          </a:xfrm>
          <a:custGeom>
            <a:avLst/>
            <a:gdLst/>
            <a:ahLst/>
            <a:cxnLst/>
            <a:rect l="l" t="t" r="r" b="b"/>
            <a:pathLst>
              <a:path w="1927860" h="1282064">
                <a:moveTo>
                  <a:pt x="0" y="0"/>
                </a:moveTo>
                <a:lnTo>
                  <a:pt x="1287018" y="0"/>
                </a:lnTo>
                <a:lnTo>
                  <a:pt x="1927859" y="640841"/>
                </a:lnTo>
                <a:lnTo>
                  <a:pt x="1287018" y="1281683"/>
                </a:lnTo>
                <a:lnTo>
                  <a:pt x="0" y="1281683"/>
                </a:lnTo>
                <a:lnTo>
                  <a:pt x="0" y="0"/>
                </a:lnTo>
                <a:close/>
              </a:path>
            </a:pathLst>
          </a:custGeom>
          <a:ln w="28956">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17" name="object 5"/>
          <p:cNvSpPr txBox="1"/>
          <p:nvPr/>
        </p:nvSpPr>
        <p:spPr>
          <a:xfrm>
            <a:off x="931252" y="1349823"/>
            <a:ext cx="787582" cy="377507"/>
          </a:xfrm>
          <a:prstGeom prst="rect">
            <a:avLst/>
          </a:prstGeom>
          <a:ln>
            <a:noFill/>
          </a:ln>
        </p:spPr>
        <p:txBody>
          <a:bodyPr vert="horz" wrap="square" lIns="0" tIns="30956" rIns="0" bIns="0" rtlCol="0">
            <a:spAutoFit/>
          </a:bodyPr>
          <a:lstStyle/>
          <a:p>
            <a:pPr marL="9525" marR="3810" lvl="0" indent="0" algn="l" defTabSz="685800" rtl="0" eaLnBrk="1" fontAlgn="auto" latinLnBrk="0" hangingPunct="1">
              <a:lnSpc>
                <a:spcPts val="915"/>
              </a:lnSpc>
              <a:spcBef>
                <a:spcPts val="244"/>
              </a:spcBef>
              <a:spcAft>
                <a:spcPts val="0"/>
              </a:spcAft>
              <a:buClrTx/>
              <a:buSzTx/>
              <a:buFontTx/>
              <a:buNone/>
              <a:tabLst/>
              <a:defRPr/>
            </a:pPr>
            <a:r>
              <a:rPr kumimoji="0" sz="900" u="none" strike="noStrike" kern="1200" cap="none" spc="-11" normalizeH="0" baseline="0" noProof="0" dirty="0">
                <a:ln>
                  <a:noFill/>
                </a:ln>
                <a:effectLst/>
                <a:uLnTx/>
                <a:uFillTx/>
                <a:latin typeface="Arial"/>
                <a:ea typeface="+mn-ea"/>
                <a:cs typeface="Arial"/>
              </a:rPr>
              <a:t>CAMPAIGN  </a:t>
            </a:r>
            <a:r>
              <a:rPr kumimoji="0" sz="900" u="none" strike="noStrike" kern="1200" cap="none" spc="-4" normalizeH="0" baseline="0" noProof="0" dirty="0">
                <a:ln>
                  <a:noFill/>
                </a:ln>
                <a:effectLst/>
                <a:uLnTx/>
                <a:uFillTx/>
                <a:latin typeface="Arial"/>
                <a:ea typeface="+mn-ea"/>
                <a:cs typeface="Arial"/>
              </a:rPr>
              <a:t>PLANNING &amp;  RESOUR</a:t>
            </a:r>
            <a:r>
              <a:rPr kumimoji="0" sz="900" u="none" strike="noStrike" kern="1200" cap="none" spc="-8" normalizeH="0" baseline="0" noProof="0" dirty="0">
                <a:ln>
                  <a:noFill/>
                </a:ln>
                <a:effectLst/>
                <a:uLnTx/>
                <a:uFillTx/>
                <a:latin typeface="Arial"/>
                <a:ea typeface="+mn-ea"/>
                <a:cs typeface="Arial"/>
              </a:rPr>
              <a:t>C</a:t>
            </a:r>
            <a:r>
              <a:rPr kumimoji="0" sz="900" u="none" strike="noStrike" kern="1200" cap="none" spc="0" normalizeH="0" baseline="0" noProof="0" dirty="0">
                <a:ln>
                  <a:noFill/>
                </a:ln>
                <a:effectLst/>
                <a:uLnTx/>
                <a:uFillTx/>
                <a:latin typeface="Arial"/>
                <a:ea typeface="+mn-ea"/>
                <a:cs typeface="Arial"/>
              </a:rPr>
              <a:t>ING</a:t>
            </a:r>
          </a:p>
        </p:txBody>
      </p:sp>
      <p:sp>
        <p:nvSpPr>
          <p:cNvPr id="18" name="object 89"/>
          <p:cNvSpPr/>
          <p:nvPr/>
        </p:nvSpPr>
        <p:spPr>
          <a:xfrm>
            <a:off x="566140" y="1631053"/>
            <a:ext cx="306151" cy="340279"/>
          </a:xfrm>
          <a:custGeom>
            <a:avLst/>
            <a:gdLst/>
            <a:ahLst/>
            <a:cxnLst/>
            <a:rect l="l" t="t" r="r" b="b"/>
            <a:pathLst>
              <a:path w="411480" h="411480">
                <a:moveTo>
                  <a:pt x="205739" y="0"/>
                </a:moveTo>
                <a:lnTo>
                  <a:pt x="158565" y="5431"/>
                </a:lnTo>
                <a:lnTo>
                  <a:pt x="115260" y="20905"/>
                </a:lnTo>
                <a:lnTo>
                  <a:pt x="77060" y="45186"/>
                </a:lnTo>
                <a:lnTo>
                  <a:pt x="45198" y="77044"/>
                </a:lnTo>
                <a:lnTo>
                  <a:pt x="20911" y="115244"/>
                </a:lnTo>
                <a:lnTo>
                  <a:pt x="5433" y="158553"/>
                </a:lnTo>
                <a:lnTo>
                  <a:pt x="0" y="205739"/>
                </a:lnTo>
                <a:lnTo>
                  <a:pt x="5433" y="252926"/>
                </a:lnTo>
                <a:lnTo>
                  <a:pt x="20911" y="296235"/>
                </a:lnTo>
                <a:lnTo>
                  <a:pt x="45198" y="334435"/>
                </a:lnTo>
                <a:lnTo>
                  <a:pt x="77060" y="366293"/>
                </a:lnTo>
                <a:lnTo>
                  <a:pt x="115260" y="390574"/>
                </a:lnTo>
                <a:lnTo>
                  <a:pt x="158565" y="406048"/>
                </a:lnTo>
                <a:lnTo>
                  <a:pt x="205739" y="411479"/>
                </a:lnTo>
                <a:lnTo>
                  <a:pt x="252914" y="406048"/>
                </a:lnTo>
                <a:lnTo>
                  <a:pt x="296219" y="390574"/>
                </a:lnTo>
                <a:lnTo>
                  <a:pt x="334419" y="366293"/>
                </a:lnTo>
                <a:lnTo>
                  <a:pt x="366281" y="334435"/>
                </a:lnTo>
                <a:lnTo>
                  <a:pt x="390568" y="296235"/>
                </a:lnTo>
                <a:lnTo>
                  <a:pt x="406046" y="252926"/>
                </a:lnTo>
                <a:lnTo>
                  <a:pt x="411479" y="205739"/>
                </a:lnTo>
                <a:lnTo>
                  <a:pt x="406046" y="158553"/>
                </a:lnTo>
                <a:lnTo>
                  <a:pt x="390568" y="115244"/>
                </a:lnTo>
                <a:lnTo>
                  <a:pt x="366281" y="77044"/>
                </a:lnTo>
                <a:lnTo>
                  <a:pt x="334419" y="45186"/>
                </a:lnTo>
                <a:lnTo>
                  <a:pt x="296219" y="20905"/>
                </a:lnTo>
                <a:lnTo>
                  <a:pt x="252914" y="5431"/>
                </a:lnTo>
                <a:lnTo>
                  <a:pt x="205739" y="0"/>
                </a:lnTo>
                <a:close/>
              </a:path>
            </a:pathLst>
          </a:custGeom>
          <a:solidFill>
            <a:srgbClr val="FFFFFF"/>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19" name="object 90"/>
          <p:cNvSpPr/>
          <p:nvPr/>
        </p:nvSpPr>
        <p:spPr>
          <a:xfrm>
            <a:off x="566140" y="1631053"/>
            <a:ext cx="306151" cy="340279"/>
          </a:xfrm>
          <a:custGeom>
            <a:avLst/>
            <a:gdLst/>
            <a:ahLst/>
            <a:cxnLst/>
            <a:rect l="l" t="t" r="r" b="b"/>
            <a:pathLst>
              <a:path w="411480" h="411480">
                <a:moveTo>
                  <a:pt x="0" y="205739"/>
                </a:moveTo>
                <a:lnTo>
                  <a:pt x="5433" y="158553"/>
                </a:lnTo>
                <a:lnTo>
                  <a:pt x="20911" y="115244"/>
                </a:lnTo>
                <a:lnTo>
                  <a:pt x="45198" y="77044"/>
                </a:lnTo>
                <a:lnTo>
                  <a:pt x="77060" y="45186"/>
                </a:lnTo>
                <a:lnTo>
                  <a:pt x="115260" y="20905"/>
                </a:lnTo>
                <a:lnTo>
                  <a:pt x="158565" y="5431"/>
                </a:lnTo>
                <a:lnTo>
                  <a:pt x="205739" y="0"/>
                </a:lnTo>
                <a:lnTo>
                  <a:pt x="252914" y="5431"/>
                </a:lnTo>
                <a:lnTo>
                  <a:pt x="296219" y="20905"/>
                </a:lnTo>
                <a:lnTo>
                  <a:pt x="334419" y="45186"/>
                </a:lnTo>
                <a:lnTo>
                  <a:pt x="366281" y="77044"/>
                </a:lnTo>
                <a:lnTo>
                  <a:pt x="390568" y="115244"/>
                </a:lnTo>
                <a:lnTo>
                  <a:pt x="406046" y="158553"/>
                </a:lnTo>
                <a:lnTo>
                  <a:pt x="411479" y="205739"/>
                </a:lnTo>
                <a:lnTo>
                  <a:pt x="406046" y="252926"/>
                </a:lnTo>
                <a:lnTo>
                  <a:pt x="390568" y="296235"/>
                </a:lnTo>
                <a:lnTo>
                  <a:pt x="366281" y="334435"/>
                </a:lnTo>
                <a:lnTo>
                  <a:pt x="334419" y="366293"/>
                </a:lnTo>
                <a:lnTo>
                  <a:pt x="296219" y="390574"/>
                </a:lnTo>
                <a:lnTo>
                  <a:pt x="252914" y="406048"/>
                </a:lnTo>
                <a:lnTo>
                  <a:pt x="205739" y="411479"/>
                </a:lnTo>
                <a:lnTo>
                  <a:pt x="158565" y="406048"/>
                </a:lnTo>
                <a:lnTo>
                  <a:pt x="115260" y="390574"/>
                </a:lnTo>
                <a:lnTo>
                  <a:pt x="77060" y="366293"/>
                </a:lnTo>
                <a:lnTo>
                  <a:pt x="45198" y="334435"/>
                </a:lnTo>
                <a:lnTo>
                  <a:pt x="20911" y="296235"/>
                </a:lnTo>
                <a:lnTo>
                  <a:pt x="5433" y="252926"/>
                </a:lnTo>
                <a:lnTo>
                  <a:pt x="0" y="205739"/>
                </a:lnTo>
                <a:close/>
              </a:path>
            </a:pathLst>
          </a:custGeom>
          <a:ln w="1981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20" name="object 91"/>
          <p:cNvSpPr/>
          <p:nvPr/>
        </p:nvSpPr>
        <p:spPr>
          <a:xfrm>
            <a:off x="604699" y="1450549"/>
            <a:ext cx="204100" cy="226853"/>
          </a:xfrm>
          <a:prstGeom prst="rect">
            <a:avLst/>
          </a:prstGeom>
          <a:blipFill>
            <a:blip r:embed="rId3" cstate="print">
              <a:biLevel thresh="75000"/>
              <a:extLst>
                <a:ext uri="{28A0092B-C50C-407E-A947-70E740481C1C}">
                  <a14:useLocalDpi xmlns:a14="http://schemas.microsoft.com/office/drawing/2010/main"/>
                </a:ext>
              </a:extLst>
            </a:blip>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21" name="object 83"/>
          <p:cNvSpPr/>
          <p:nvPr/>
        </p:nvSpPr>
        <p:spPr>
          <a:xfrm>
            <a:off x="524186" y="1302015"/>
            <a:ext cx="1510064" cy="453706"/>
          </a:xfrm>
          <a:prstGeom prst="homePlate">
            <a:avLst/>
          </a:prstGeom>
          <a:noFill/>
          <a:ln>
            <a:solidFill>
              <a:schemeClr val="tx1"/>
            </a:solid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effectLst/>
              <a:uLnTx/>
              <a:uFillTx/>
              <a:latin typeface="Arial" panose="020B0604020202020204"/>
              <a:ea typeface="+mn-ea"/>
              <a:cs typeface="+mn-cs"/>
            </a:endParaRPr>
          </a:p>
        </p:txBody>
      </p:sp>
      <p:sp>
        <p:nvSpPr>
          <p:cNvPr id="23" name="object 58"/>
          <p:cNvSpPr txBox="1"/>
          <p:nvPr/>
        </p:nvSpPr>
        <p:spPr>
          <a:xfrm>
            <a:off x="490741" y="1875864"/>
            <a:ext cx="1543509" cy="534922"/>
          </a:xfrm>
          <a:prstGeom prst="rect">
            <a:avLst/>
          </a:prstGeom>
          <a:ln>
            <a:noFill/>
          </a:ln>
        </p:spPr>
        <p:txBody>
          <a:bodyPr vert="horz" wrap="square" lIns="0" tIns="9049" rIns="0" bIns="0" rtlCol="0">
            <a:spAutoFit/>
          </a:bodyPr>
          <a:lstStyle/>
          <a:p>
            <a:pPr marL="9049" marR="184784" lvl="0" algn="l" defTabSz="685800" rtl="0" eaLnBrk="1" fontAlgn="auto" latinLnBrk="0" hangingPunct="1">
              <a:lnSpc>
                <a:spcPct val="100000"/>
              </a:lnSpc>
              <a:spcBef>
                <a:spcPts val="71"/>
              </a:spcBef>
              <a:spcAft>
                <a:spcPts val="0"/>
              </a:spcAft>
              <a:buClrTx/>
              <a:buSzTx/>
              <a:tabLst/>
              <a:defRPr/>
            </a:pPr>
            <a:r>
              <a:rPr kumimoji="0" sz="750" b="0" i="0" u="none" strike="noStrike" kern="1200" cap="none" spc="-4" normalizeH="0" baseline="0" noProof="0" dirty="0">
                <a:ln>
                  <a:noFill/>
                </a:ln>
                <a:solidFill>
                  <a:srgbClr val="373737"/>
                </a:solidFill>
                <a:effectLst/>
                <a:uLnTx/>
                <a:uFillTx/>
                <a:latin typeface="+mj-lt"/>
                <a:ea typeface="+mn-ea"/>
                <a:cs typeface="Tahoma"/>
              </a:rPr>
              <a:t>Intake point for </a:t>
            </a:r>
            <a:r>
              <a:rPr kumimoji="0" sz="750" b="0" i="0" u="none" strike="noStrike" kern="1200" cap="none" spc="0" normalizeH="0" baseline="0" noProof="0" dirty="0">
                <a:ln>
                  <a:noFill/>
                </a:ln>
                <a:solidFill>
                  <a:srgbClr val="373737"/>
                </a:solidFill>
                <a:effectLst/>
                <a:uLnTx/>
                <a:uFillTx/>
                <a:latin typeface="+mj-lt"/>
                <a:ea typeface="+mn-ea"/>
                <a:cs typeface="Tahoma"/>
              </a:rPr>
              <a:t>all </a:t>
            </a:r>
            <a:r>
              <a:rPr kumimoji="0" sz="750" b="0" i="0" u="none" strike="noStrike" kern="1200" cap="none" spc="-4" normalizeH="0" baseline="0" noProof="0" dirty="0">
                <a:ln>
                  <a:noFill/>
                </a:ln>
                <a:solidFill>
                  <a:srgbClr val="373737"/>
                </a:solidFill>
                <a:effectLst/>
                <a:uLnTx/>
                <a:uFillTx/>
                <a:latin typeface="+mj-lt"/>
                <a:ea typeface="+mn-ea"/>
                <a:cs typeface="Tahoma"/>
              </a:rPr>
              <a:t>marketing  campaigns and related</a:t>
            </a:r>
            <a:r>
              <a:rPr kumimoji="0" sz="750" b="0" i="0" u="none" strike="noStrike" kern="1200" cap="none" spc="-26" normalizeH="0" baseline="0" noProof="0" dirty="0">
                <a:ln>
                  <a:noFill/>
                </a:ln>
                <a:solidFill>
                  <a:srgbClr val="373737"/>
                </a:solidFill>
                <a:effectLst/>
                <a:uLnTx/>
                <a:uFillTx/>
                <a:latin typeface="+mj-lt"/>
                <a:ea typeface="+mn-ea"/>
                <a:cs typeface="Tahoma"/>
              </a:rPr>
              <a:t> </a:t>
            </a:r>
            <a:r>
              <a:rPr kumimoji="0" sz="750" b="0" i="0" u="none" strike="noStrike" kern="1200" cap="none" spc="-4" normalizeH="0" baseline="0" noProof="0" dirty="0">
                <a:ln>
                  <a:noFill/>
                </a:ln>
                <a:solidFill>
                  <a:srgbClr val="373737"/>
                </a:solidFill>
                <a:effectLst/>
                <a:uLnTx/>
                <a:uFillTx/>
                <a:latin typeface="+mj-lt"/>
                <a:ea typeface="+mn-ea"/>
                <a:cs typeface="Tahoma"/>
              </a:rPr>
              <a:t>briefs</a:t>
            </a:r>
            <a:endParaRPr kumimoji="0" sz="750" b="0" i="0" u="none" strike="noStrike" kern="1200" cap="none" spc="0" normalizeH="0" baseline="0" noProof="0" dirty="0">
              <a:ln>
                <a:noFill/>
              </a:ln>
              <a:solidFill>
                <a:srgbClr val="0033A0"/>
              </a:solidFill>
              <a:effectLst/>
              <a:uLnTx/>
              <a:uFillTx/>
              <a:latin typeface="+mj-lt"/>
              <a:ea typeface="+mn-ea"/>
              <a:cs typeface="Tahoma"/>
            </a:endParaRPr>
          </a:p>
          <a:p>
            <a:pPr marL="9525" marR="0" lvl="0" algn="l" defTabSz="685800" rtl="0" eaLnBrk="1" fontAlgn="auto" latinLnBrk="0" hangingPunct="1">
              <a:lnSpc>
                <a:spcPct val="100000"/>
              </a:lnSpc>
              <a:spcBef>
                <a:spcPts val="450"/>
              </a:spcBef>
              <a:spcAft>
                <a:spcPts val="0"/>
              </a:spcAft>
              <a:buClrTx/>
              <a:buSzTx/>
              <a:tabLst/>
              <a:defRPr/>
            </a:pPr>
            <a:r>
              <a:rPr kumimoji="0" sz="750" b="0" i="0" u="none" strike="noStrike" kern="1200" cap="none" spc="-8" normalizeH="0" baseline="0" noProof="0" dirty="0">
                <a:ln>
                  <a:noFill/>
                </a:ln>
                <a:solidFill>
                  <a:srgbClr val="373737"/>
                </a:solidFill>
                <a:effectLst/>
                <a:uLnTx/>
                <a:uFillTx/>
                <a:latin typeface="+mj-lt"/>
                <a:ea typeface="+mn-ea"/>
                <a:cs typeface="Tahoma"/>
              </a:rPr>
              <a:t>Single ‘source </a:t>
            </a:r>
            <a:r>
              <a:rPr kumimoji="0" sz="750" b="0" i="0" u="none" strike="noStrike" kern="1200" cap="none" spc="-4" normalizeH="0" baseline="0" noProof="0" dirty="0">
                <a:ln>
                  <a:noFill/>
                </a:ln>
                <a:solidFill>
                  <a:srgbClr val="373737"/>
                </a:solidFill>
                <a:effectLst/>
                <a:uLnTx/>
                <a:uFillTx/>
                <a:latin typeface="+mj-lt"/>
                <a:ea typeface="+mn-ea"/>
                <a:cs typeface="Tahoma"/>
              </a:rPr>
              <a:t>of truth’ for</a:t>
            </a:r>
            <a:r>
              <a:rPr kumimoji="0" sz="750" b="0" i="0" u="none" strike="noStrike" kern="1200" cap="none" spc="90" normalizeH="0" baseline="0" noProof="0" dirty="0">
                <a:ln>
                  <a:noFill/>
                </a:ln>
                <a:solidFill>
                  <a:srgbClr val="373737"/>
                </a:solidFill>
                <a:effectLst/>
                <a:uLnTx/>
                <a:uFillTx/>
                <a:latin typeface="+mj-lt"/>
                <a:ea typeface="+mn-ea"/>
                <a:cs typeface="Tahoma"/>
              </a:rPr>
              <a:t> </a:t>
            </a:r>
            <a:r>
              <a:rPr kumimoji="0" sz="750" b="0" i="0" u="none" strike="noStrike" kern="1200" cap="none" spc="-4" normalizeH="0" baseline="0" noProof="0" dirty="0">
                <a:ln>
                  <a:noFill/>
                </a:ln>
                <a:solidFill>
                  <a:srgbClr val="373737"/>
                </a:solidFill>
                <a:effectLst/>
                <a:uLnTx/>
                <a:uFillTx/>
                <a:latin typeface="+mj-lt"/>
                <a:ea typeface="+mn-ea"/>
                <a:cs typeface="Tahoma"/>
              </a:rPr>
              <a:t>master</a:t>
            </a:r>
            <a:r>
              <a:rPr kumimoji="0" lang="en-US" sz="750" b="0" i="0" u="none" strike="noStrike" kern="1200" cap="none" spc="-4" normalizeH="0" baseline="0" noProof="0" dirty="0">
                <a:ln>
                  <a:noFill/>
                </a:ln>
                <a:solidFill>
                  <a:srgbClr val="373737"/>
                </a:solidFill>
                <a:effectLst/>
                <a:uLnTx/>
                <a:uFillTx/>
                <a:latin typeface="+mj-lt"/>
                <a:ea typeface="+mn-ea"/>
                <a:cs typeface="Tahoma"/>
              </a:rPr>
              <a:t> </a:t>
            </a:r>
            <a:r>
              <a:rPr kumimoji="0" sz="750" b="0" i="0" u="none" strike="noStrike" kern="1200" cap="none" spc="-4" normalizeH="0" baseline="0" noProof="0" dirty="0">
                <a:ln>
                  <a:noFill/>
                </a:ln>
                <a:solidFill>
                  <a:srgbClr val="373737"/>
                </a:solidFill>
                <a:effectLst/>
                <a:uLnTx/>
                <a:uFillTx/>
                <a:latin typeface="+mj-lt"/>
                <a:ea typeface="+mn-ea"/>
                <a:cs typeface="Tahoma"/>
              </a:rPr>
              <a:t>campaign timeline / project</a:t>
            </a:r>
            <a:r>
              <a:rPr kumimoji="0" sz="750" b="0" i="0" u="none" strike="noStrike" kern="1200" cap="none" spc="8" normalizeH="0" baseline="0" noProof="0" dirty="0">
                <a:ln>
                  <a:noFill/>
                </a:ln>
                <a:solidFill>
                  <a:srgbClr val="373737"/>
                </a:solidFill>
                <a:effectLst/>
                <a:uLnTx/>
                <a:uFillTx/>
                <a:latin typeface="+mj-lt"/>
                <a:ea typeface="+mn-ea"/>
                <a:cs typeface="Tahoma"/>
              </a:rPr>
              <a:t> </a:t>
            </a:r>
            <a:r>
              <a:rPr kumimoji="0" sz="750" b="0" i="0" u="none" strike="noStrike" kern="1200" cap="none" spc="-4" normalizeH="0" baseline="0" noProof="0" dirty="0">
                <a:ln>
                  <a:noFill/>
                </a:ln>
                <a:solidFill>
                  <a:srgbClr val="373737"/>
                </a:solidFill>
                <a:effectLst/>
                <a:uLnTx/>
                <a:uFillTx/>
                <a:latin typeface="+mj-lt"/>
                <a:ea typeface="+mn-ea"/>
                <a:cs typeface="Tahoma"/>
              </a:rPr>
              <a:t>plan</a:t>
            </a:r>
            <a:endParaRPr kumimoji="0" sz="750" b="0" i="0" u="none" strike="noStrike" kern="1200" cap="none" spc="0" normalizeH="0" baseline="0" noProof="0" dirty="0">
              <a:ln>
                <a:noFill/>
              </a:ln>
              <a:solidFill>
                <a:srgbClr val="0033A0"/>
              </a:solidFill>
              <a:effectLst/>
              <a:uLnTx/>
              <a:uFillTx/>
              <a:latin typeface="+mj-lt"/>
              <a:ea typeface="+mn-ea"/>
              <a:cs typeface="Tahoma"/>
            </a:endParaRPr>
          </a:p>
        </p:txBody>
      </p:sp>
      <p:sp>
        <p:nvSpPr>
          <p:cNvPr id="24" name="object 59"/>
          <p:cNvSpPr/>
          <p:nvPr/>
        </p:nvSpPr>
        <p:spPr>
          <a:xfrm>
            <a:off x="2085842" y="1909380"/>
            <a:ext cx="1768870" cy="453706"/>
          </a:xfrm>
          <a:custGeom>
            <a:avLst/>
            <a:gdLst/>
            <a:ahLst/>
            <a:cxnLst/>
            <a:rect l="l" t="t" r="r" b="b"/>
            <a:pathLst>
              <a:path w="2377440" h="548639">
                <a:moveTo>
                  <a:pt x="2103120" y="0"/>
                </a:moveTo>
                <a:lnTo>
                  <a:pt x="0" y="0"/>
                </a:lnTo>
                <a:lnTo>
                  <a:pt x="0" y="548639"/>
                </a:lnTo>
                <a:lnTo>
                  <a:pt x="2103120" y="548639"/>
                </a:lnTo>
                <a:lnTo>
                  <a:pt x="2377440" y="274320"/>
                </a:lnTo>
                <a:lnTo>
                  <a:pt x="2103120" y="0"/>
                </a:lnTo>
                <a:close/>
              </a:path>
            </a:pathLst>
          </a:custGeom>
          <a:solidFill>
            <a:schemeClr val="bg1">
              <a:lumMod val="95000"/>
            </a:schemeClr>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25" name="object 60"/>
          <p:cNvSpPr/>
          <p:nvPr/>
        </p:nvSpPr>
        <p:spPr>
          <a:xfrm>
            <a:off x="2085842" y="1909380"/>
            <a:ext cx="1768870" cy="453706"/>
          </a:xfrm>
          <a:custGeom>
            <a:avLst/>
            <a:gdLst/>
            <a:ahLst/>
            <a:cxnLst/>
            <a:rect l="l" t="t" r="r" b="b"/>
            <a:pathLst>
              <a:path w="2377440" h="548639">
                <a:moveTo>
                  <a:pt x="0" y="0"/>
                </a:moveTo>
                <a:lnTo>
                  <a:pt x="2103120" y="0"/>
                </a:lnTo>
                <a:lnTo>
                  <a:pt x="2377440" y="274320"/>
                </a:lnTo>
                <a:lnTo>
                  <a:pt x="2103120" y="548639"/>
                </a:lnTo>
                <a:lnTo>
                  <a:pt x="0" y="548639"/>
                </a:lnTo>
                <a:lnTo>
                  <a:pt x="0" y="0"/>
                </a:lnTo>
                <a:close/>
              </a:path>
            </a:pathLst>
          </a:custGeom>
          <a:ln w="28956">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26" name="object 61"/>
          <p:cNvSpPr txBox="1"/>
          <p:nvPr/>
        </p:nvSpPr>
        <p:spPr>
          <a:xfrm>
            <a:off x="2518988" y="1970883"/>
            <a:ext cx="1094205" cy="266098"/>
          </a:xfrm>
          <a:prstGeom prst="rect">
            <a:avLst/>
          </a:prstGeom>
          <a:ln>
            <a:noFill/>
          </a:ln>
        </p:spPr>
        <p:txBody>
          <a:bodyPr vert="horz" wrap="square" lIns="0" tIns="9525" rIns="0" bIns="0" rtlCol="0">
            <a:spAutoFit/>
          </a:bodyPr>
          <a:lstStyle/>
          <a:p>
            <a:pPr marL="9525" marR="0" lvl="0" indent="0" algn="l" defTabSz="685800" rtl="0" eaLnBrk="1" fontAlgn="auto" latinLnBrk="0" hangingPunct="1">
              <a:lnSpc>
                <a:spcPts val="1001"/>
              </a:lnSpc>
              <a:spcBef>
                <a:spcPts val="75"/>
              </a:spcBef>
              <a:spcAft>
                <a:spcPts val="0"/>
              </a:spcAft>
              <a:buClrTx/>
              <a:buSzTx/>
              <a:buFontTx/>
              <a:buNone/>
              <a:tabLst/>
              <a:defRPr/>
            </a:pPr>
            <a:r>
              <a:rPr kumimoji="0" sz="900" i="1" u="none" strike="noStrike" kern="1200" cap="none" spc="-11" normalizeH="0" baseline="0" noProof="0" dirty="0">
                <a:ln>
                  <a:noFill/>
                </a:ln>
                <a:effectLst/>
                <a:uLnTx/>
                <a:uFillTx/>
                <a:latin typeface="Arial"/>
                <a:ea typeface="+mn-ea"/>
                <a:cs typeface="Arial"/>
              </a:rPr>
              <a:t>CAMPAIGN</a:t>
            </a:r>
            <a:r>
              <a:rPr kumimoji="0" sz="900" i="1" u="none" strike="noStrike" kern="1200" cap="none" spc="-53" normalizeH="0" baseline="0" noProof="0" dirty="0">
                <a:ln>
                  <a:noFill/>
                </a:ln>
                <a:effectLst/>
                <a:uLnTx/>
                <a:uFillTx/>
                <a:latin typeface="Arial"/>
                <a:ea typeface="+mn-ea"/>
                <a:cs typeface="Arial"/>
              </a:rPr>
              <a:t> </a:t>
            </a:r>
            <a:r>
              <a:rPr kumimoji="0" sz="900" i="1" u="none" strike="noStrike" kern="1200" cap="none" spc="0" normalizeH="0" baseline="0" noProof="0" dirty="0">
                <a:ln>
                  <a:noFill/>
                </a:ln>
                <a:effectLst/>
                <a:uLnTx/>
                <a:uFillTx/>
                <a:latin typeface="Arial"/>
                <a:ea typeface="+mn-ea"/>
                <a:cs typeface="Arial"/>
              </a:rPr>
              <a:t>DESIGN</a:t>
            </a:r>
            <a:endParaRPr kumimoji="0" sz="900" i="0" u="none" strike="noStrike" kern="1200" cap="none" spc="0" normalizeH="0" baseline="0" noProof="0" dirty="0">
              <a:ln>
                <a:noFill/>
              </a:ln>
              <a:effectLst/>
              <a:uLnTx/>
              <a:uFillTx/>
              <a:latin typeface="Arial"/>
              <a:ea typeface="+mn-ea"/>
              <a:cs typeface="Arial"/>
            </a:endParaRPr>
          </a:p>
          <a:p>
            <a:pPr marL="9525" marR="0" lvl="0" indent="0" algn="l" defTabSz="685800" rtl="0" eaLnBrk="1" fontAlgn="auto" latinLnBrk="0" hangingPunct="1">
              <a:lnSpc>
                <a:spcPts val="1001"/>
              </a:lnSpc>
              <a:spcBef>
                <a:spcPts val="0"/>
              </a:spcBef>
              <a:spcAft>
                <a:spcPts val="0"/>
              </a:spcAft>
              <a:buClrTx/>
              <a:buSzTx/>
              <a:buFontTx/>
              <a:buNone/>
              <a:tabLst/>
              <a:defRPr/>
            </a:pPr>
            <a:r>
              <a:rPr kumimoji="0" sz="900" i="1" u="none" strike="noStrike" kern="1200" cap="none" spc="-4" normalizeH="0" baseline="0" noProof="0" dirty="0">
                <a:ln>
                  <a:noFill/>
                </a:ln>
                <a:effectLst/>
                <a:uLnTx/>
                <a:uFillTx/>
                <a:latin typeface="Arial"/>
                <a:ea typeface="+mn-ea"/>
                <a:cs typeface="Arial"/>
              </a:rPr>
              <a:t>&amp; SETUP</a:t>
            </a:r>
            <a:endParaRPr kumimoji="0" sz="900" i="0" u="none" strike="noStrike" kern="1200" cap="none" spc="0" normalizeH="0" baseline="0" noProof="0" dirty="0">
              <a:ln>
                <a:noFill/>
              </a:ln>
              <a:effectLst/>
              <a:uLnTx/>
              <a:uFillTx/>
              <a:latin typeface="Arial"/>
              <a:ea typeface="+mn-ea"/>
              <a:cs typeface="Arial"/>
            </a:endParaRPr>
          </a:p>
        </p:txBody>
      </p:sp>
      <p:sp>
        <p:nvSpPr>
          <p:cNvPr id="27" name="object 62"/>
          <p:cNvSpPr/>
          <p:nvPr/>
        </p:nvSpPr>
        <p:spPr>
          <a:xfrm>
            <a:off x="3800285" y="1909380"/>
            <a:ext cx="1768870" cy="453706"/>
          </a:xfrm>
          <a:custGeom>
            <a:avLst/>
            <a:gdLst/>
            <a:ahLst/>
            <a:cxnLst/>
            <a:rect l="l" t="t" r="r" b="b"/>
            <a:pathLst>
              <a:path w="2377440" h="548639">
                <a:moveTo>
                  <a:pt x="2103120" y="0"/>
                </a:moveTo>
                <a:lnTo>
                  <a:pt x="0" y="0"/>
                </a:lnTo>
                <a:lnTo>
                  <a:pt x="274319" y="274320"/>
                </a:lnTo>
                <a:lnTo>
                  <a:pt x="0" y="548639"/>
                </a:lnTo>
                <a:lnTo>
                  <a:pt x="2103120" y="548639"/>
                </a:lnTo>
                <a:lnTo>
                  <a:pt x="2377439" y="274320"/>
                </a:lnTo>
                <a:lnTo>
                  <a:pt x="2103120" y="0"/>
                </a:lnTo>
                <a:close/>
              </a:path>
            </a:pathLst>
          </a:custGeom>
          <a:solidFill>
            <a:schemeClr val="bg1">
              <a:lumMod val="95000"/>
            </a:schemeClr>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28" name="object 63"/>
          <p:cNvSpPr/>
          <p:nvPr/>
        </p:nvSpPr>
        <p:spPr>
          <a:xfrm>
            <a:off x="3800285" y="1909380"/>
            <a:ext cx="1768870" cy="453706"/>
          </a:xfrm>
          <a:custGeom>
            <a:avLst/>
            <a:gdLst/>
            <a:ahLst/>
            <a:cxnLst/>
            <a:rect l="l" t="t" r="r" b="b"/>
            <a:pathLst>
              <a:path w="2377440" h="548639">
                <a:moveTo>
                  <a:pt x="0" y="0"/>
                </a:moveTo>
                <a:lnTo>
                  <a:pt x="2103120" y="0"/>
                </a:lnTo>
                <a:lnTo>
                  <a:pt x="2377439" y="274320"/>
                </a:lnTo>
                <a:lnTo>
                  <a:pt x="2103120" y="548639"/>
                </a:lnTo>
                <a:lnTo>
                  <a:pt x="0" y="548639"/>
                </a:lnTo>
                <a:lnTo>
                  <a:pt x="274319" y="274320"/>
                </a:lnTo>
                <a:lnTo>
                  <a:pt x="0" y="0"/>
                </a:lnTo>
                <a:close/>
              </a:path>
            </a:pathLst>
          </a:custGeom>
          <a:ln w="28956">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29" name="object 64"/>
          <p:cNvSpPr txBox="1"/>
          <p:nvPr/>
        </p:nvSpPr>
        <p:spPr>
          <a:xfrm>
            <a:off x="4437531" y="1970883"/>
            <a:ext cx="883018" cy="266098"/>
          </a:xfrm>
          <a:prstGeom prst="rect">
            <a:avLst/>
          </a:prstGeom>
          <a:ln>
            <a:noFill/>
          </a:ln>
        </p:spPr>
        <p:txBody>
          <a:bodyPr vert="horz" wrap="square" lIns="0" tIns="9525" rIns="0" bIns="0" rtlCol="0">
            <a:spAutoFit/>
          </a:bodyPr>
          <a:lstStyle/>
          <a:p>
            <a:pPr marL="9525" marR="0" lvl="0" indent="0" algn="l" defTabSz="685800" rtl="0" eaLnBrk="1" fontAlgn="auto" latinLnBrk="0" hangingPunct="1">
              <a:lnSpc>
                <a:spcPts val="1001"/>
              </a:lnSpc>
              <a:spcBef>
                <a:spcPts val="75"/>
              </a:spcBef>
              <a:spcAft>
                <a:spcPts val="0"/>
              </a:spcAft>
              <a:buClrTx/>
              <a:buSzTx/>
              <a:buFontTx/>
              <a:buNone/>
              <a:tabLst/>
              <a:defRPr/>
            </a:pPr>
            <a:r>
              <a:rPr kumimoji="0" sz="900" i="1" u="none" strike="noStrike" kern="1200" cap="none" spc="-11" normalizeH="0" baseline="0" noProof="0" dirty="0">
                <a:ln>
                  <a:noFill/>
                </a:ln>
                <a:effectLst/>
                <a:uLnTx/>
                <a:uFillTx/>
                <a:latin typeface="Arial"/>
                <a:ea typeface="+mn-ea"/>
                <a:cs typeface="Arial"/>
              </a:rPr>
              <a:t>CREATIVE</a:t>
            </a:r>
            <a:endParaRPr kumimoji="0" sz="900" i="0" u="none" strike="noStrike" kern="1200" cap="none" spc="0" normalizeH="0" baseline="0" noProof="0" dirty="0">
              <a:ln>
                <a:noFill/>
              </a:ln>
              <a:effectLst/>
              <a:uLnTx/>
              <a:uFillTx/>
              <a:latin typeface="Arial"/>
              <a:ea typeface="+mn-ea"/>
              <a:cs typeface="Arial"/>
            </a:endParaRPr>
          </a:p>
          <a:p>
            <a:pPr marL="9525" marR="0" lvl="0" indent="0" algn="l" defTabSz="685800" rtl="0" eaLnBrk="1" fontAlgn="auto" latinLnBrk="0" hangingPunct="1">
              <a:lnSpc>
                <a:spcPts val="1001"/>
              </a:lnSpc>
              <a:spcBef>
                <a:spcPts val="0"/>
              </a:spcBef>
              <a:spcAft>
                <a:spcPts val="0"/>
              </a:spcAft>
              <a:buClrTx/>
              <a:buSzTx/>
              <a:buFontTx/>
              <a:buNone/>
              <a:tabLst/>
              <a:defRPr/>
            </a:pPr>
            <a:r>
              <a:rPr kumimoji="0" sz="900" i="1" u="none" strike="noStrike" kern="1200" cap="none" spc="-4" normalizeH="0" baseline="0" noProof="0" dirty="0">
                <a:ln>
                  <a:noFill/>
                </a:ln>
                <a:effectLst/>
                <a:uLnTx/>
                <a:uFillTx/>
                <a:latin typeface="Arial"/>
                <a:ea typeface="+mn-ea"/>
                <a:cs typeface="Arial"/>
              </a:rPr>
              <a:t>DEVELOPMENT</a:t>
            </a:r>
            <a:endParaRPr kumimoji="0" sz="900" i="0" u="none" strike="noStrike" kern="1200" cap="none" spc="0" normalizeH="0" baseline="0" noProof="0" dirty="0">
              <a:ln>
                <a:noFill/>
              </a:ln>
              <a:effectLst/>
              <a:uLnTx/>
              <a:uFillTx/>
              <a:latin typeface="Arial"/>
              <a:ea typeface="+mn-ea"/>
              <a:cs typeface="Arial"/>
            </a:endParaRPr>
          </a:p>
        </p:txBody>
      </p:sp>
      <p:sp>
        <p:nvSpPr>
          <p:cNvPr id="30" name="object 65"/>
          <p:cNvSpPr/>
          <p:nvPr/>
        </p:nvSpPr>
        <p:spPr>
          <a:xfrm>
            <a:off x="5514727" y="1909380"/>
            <a:ext cx="1768870" cy="453706"/>
          </a:xfrm>
          <a:custGeom>
            <a:avLst/>
            <a:gdLst/>
            <a:ahLst/>
            <a:cxnLst/>
            <a:rect l="l" t="t" r="r" b="b"/>
            <a:pathLst>
              <a:path w="2377440" h="548639">
                <a:moveTo>
                  <a:pt x="2103120" y="0"/>
                </a:moveTo>
                <a:lnTo>
                  <a:pt x="0" y="0"/>
                </a:lnTo>
                <a:lnTo>
                  <a:pt x="274320" y="274320"/>
                </a:lnTo>
                <a:lnTo>
                  <a:pt x="0" y="548639"/>
                </a:lnTo>
                <a:lnTo>
                  <a:pt x="2103120" y="548639"/>
                </a:lnTo>
                <a:lnTo>
                  <a:pt x="2377440" y="274320"/>
                </a:lnTo>
                <a:lnTo>
                  <a:pt x="2103120" y="0"/>
                </a:lnTo>
                <a:close/>
              </a:path>
            </a:pathLst>
          </a:custGeom>
          <a:solidFill>
            <a:schemeClr val="bg1">
              <a:lumMod val="95000"/>
            </a:schemeClr>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31" name="object 66"/>
          <p:cNvSpPr/>
          <p:nvPr/>
        </p:nvSpPr>
        <p:spPr>
          <a:xfrm>
            <a:off x="5514727" y="1909380"/>
            <a:ext cx="1768870" cy="453706"/>
          </a:xfrm>
          <a:custGeom>
            <a:avLst/>
            <a:gdLst/>
            <a:ahLst/>
            <a:cxnLst/>
            <a:rect l="l" t="t" r="r" b="b"/>
            <a:pathLst>
              <a:path w="2377440" h="548639">
                <a:moveTo>
                  <a:pt x="0" y="0"/>
                </a:moveTo>
                <a:lnTo>
                  <a:pt x="2103120" y="0"/>
                </a:lnTo>
                <a:lnTo>
                  <a:pt x="2377440" y="274320"/>
                </a:lnTo>
                <a:lnTo>
                  <a:pt x="2103120" y="548639"/>
                </a:lnTo>
                <a:lnTo>
                  <a:pt x="0" y="548639"/>
                </a:lnTo>
                <a:lnTo>
                  <a:pt x="274320" y="274320"/>
                </a:lnTo>
                <a:lnTo>
                  <a:pt x="0" y="0"/>
                </a:lnTo>
                <a:close/>
              </a:path>
            </a:pathLst>
          </a:custGeom>
          <a:ln w="28956">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32" name="object 67"/>
          <p:cNvSpPr txBox="1"/>
          <p:nvPr/>
        </p:nvSpPr>
        <p:spPr>
          <a:xfrm>
            <a:off x="6151974" y="1970883"/>
            <a:ext cx="780967" cy="266098"/>
          </a:xfrm>
          <a:prstGeom prst="rect">
            <a:avLst/>
          </a:prstGeom>
          <a:ln>
            <a:noFill/>
          </a:ln>
        </p:spPr>
        <p:txBody>
          <a:bodyPr vert="horz" wrap="square" lIns="0" tIns="9525" rIns="0" bIns="0" rtlCol="0">
            <a:spAutoFit/>
          </a:bodyPr>
          <a:lstStyle/>
          <a:p>
            <a:pPr marL="9525" marR="0" lvl="0" indent="0" algn="l" defTabSz="685800" rtl="0" eaLnBrk="1" fontAlgn="auto" latinLnBrk="0" hangingPunct="1">
              <a:lnSpc>
                <a:spcPts val="1001"/>
              </a:lnSpc>
              <a:spcBef>
                <a:spcPts val="75"/>
              </a:spcBef>
              <a:spcAft>
                <a:spcPts val="0"/>
              </a:spcAft>
              <a:buClrTx/>
              <a:buSzTx/>
              <a:buFontTx/>
              <a:buNone/>
              <a:tabLst/>
              <a:defRPr/>
            </a:pPr>
            <a:r>
              <a:rPr kumimoji="0" sz="900" i="1" u="none" strike="noStrike" kern="1200" cap="none" spc="-4" normalizeH="0" baseline="0" noProof="0" dirty="0">
                <a:ln>
                  <a:noFill/>
                </a:ln>
                <a:effectLst/>
                <a:uLnTx/>
                <a:uFillTx/>
                <a:latin typeface="Arial"/>
                <a:ea typeface="+mn-ea"/>
                <a:cs typeface="Arial"/>
              </a:rPr>
              <a:t>CONTENT</a:t>
            </a:r>
            <a:endParaRPr kumimoji="0" sz="900" i="0" u="none" strike="noStrike" kern="1200" cap="none" spc="0" normalizeH="0" baseline="0" noProof="0" dirty="0">
              <a:ln>
                <a:noFill/>
              </a:ln>
              <a:effectLst/>
              <a:uLnTx/>
              <a:uFillTx/>
              <a:latin typeface="Arial"/>
              <a:ea typeface="+mn-ea"/>
              <a:cs typeface="Arial"/>
            </a:endParaRPr>
          </a:p>
          <a:p>
            <a:pPr marL="9525" marR="0" lvl="0" indent="0" algn="l" defTabSz="685800" rtl="0" eaLnBrk="1" fontAlgn="auto" latinLnBrk="0" hangingPunct="1">
              <a:lnSpc>
                <a:spcPts val="1001"/>
              </a:lnSpc>
              <a:spcBef>
                <a:spcPts val="0"/>
              </a:spcBef>
              <a:spcAft>
                <a:spcPts val="0"/>
              </a:spcAft>
              <a:buClrTx/>
              <a:buSzTx/>
              <a:buFontTx/>
              <a:buNone/>
              <a:tabLst/>
              <a:defRPr/>
            </a:pPr>
            <a:r>
              <a:rPr kumimoji="0" sz="900" i="1" u="none" strike="noStrike" kern="1200" cap="none" spc="-4" normalizeH="0" baseline="0" noProof="0" dirty="0">
                <a:ln>
                  <a:noFill/>
                </a:ln>
                <a:effectLst/>
                <a:uLnTx/>
                <a:uFillTx/>
                <a:latin typeface="Arial"/>
                <a:ea typeface="+mn-ea"/>
                <a:cs typeface="Arial"/>
              </a:rPr>
              <a:t>PRODUCTION</a:t>
            </a:r>
            <a:endParaRPr kumimoji="0" sz="900" i="0" u="none" strike="noStrike" kern="1200" cap="none" spc="0" normalizeH="0" baseline="0" noProof="0" dirty="0">
              <a:ln>
                <a:noFill/>
              </a:ln>
              <a:effectLst/>
              <a:uLnTx/>
              <a:uFillTx/>
              <a:latin typeface="Arial"/>
              <a:ea typeface="+mn-ea"/>
              <a:cs typeface="Arial"/>
            </a:endParaRPr>
          </a:p>
        </p:txBody>
      </p:sp>
      <p:sp>
        <p:nvSpPr>
          <p:cNvPr id="33" name="object 68"/>
          <p:cNvSpPr/>
          <p:nvPr/>
        </p:nvSpPr>
        <p:spPr>
          <a:xfrm>
            <a:off x="7229170" y="1909380"/>
            <a:ext cx="1768870" cy="453706"/>
          </a:xfrm>
          <a:custGeom>
            <a:avLst/>
            <a:gdLst/>
            <a:ahLst/>
            <a:cxnLst/>
            <a:rect l="l" t="t" r="r" b="b"/>
            <a:pathLst>
              <a:path w="2377440" h="548639">
                <a:moveTo>
                  <a:pt x="2103120" y="0"/>
                </a:moveTo>
                <a:lnTo>
                  <a:pt x="0" y="0"/>
                </a:lnTo>
                <a:lnTo>
                  <a:pt x="274320" y="274320"/>
                </a:lnTo>
                <a:lnTo>
                  <a:pt x="0" y="548639"/>
                </a:lnTo>
                <a:lnTo>
                  <a:pt x="2103120" y="548639"/>
                </a:lnTo>
                <a:lnTo>
                  <a:pt x="2377439" y="274320"/>
                </a:lnTo>
                <a:lnTo>
                  <a:pt x="2103120" y="0"/>
                </a:lnTo>
                <a:close/>
              </a:path>
            </a:pathLst>
          </a:custGeom>
          <a:solidFill>
            <a:schemeClr val="bg1">
              <a:lumMod val="95000"/>
            </a:schemeClr>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34" name="object 69"/>
          <p:cNvSpPr/>
          <p:nvPr/>
        </p:nvSpPr>
        <p:spPr>
          <a:xfrm>
            <a:off x="7229170" y="1909380"/>
            <a:ext cx="1768870" cy="453706"/>
          </a:xfrm>
          <a:custGeom>
            <a:avLst/>
            <a:gdLst/>
            <a:ahLst/>
            <a:cxnLst/>
            <a:rect l="l" t="t" r="r" b="b"/>
            <a:pathLst>
              <a:path w="2377440" h="548639">
                <a:moveTo>
                  <a:pt x="0" y="0"/>
                </a:moveTo>
                <a:lnTo>
                  <a:pt x="2103120" y="0"/>
                </a:lnTo>
                <a:lnTo>
                  <a:pt x="2377439" y="274320"/>
                </a:lnTo>
                <a:lnTo>
                  <a:pt x="2103120" y="548639"/>
                </a:lnTo>
                <a:lnTo>
                  <a:pt x="0" y="548639"/>
                </a:lnTo>
                <a:lnTo>
                  <a:pt x="274320" y="274320"/>
                </a:lnTo>
                <a:lnTo>
                  <a:pt x="0" y="0"/>
                </a:lnTo>
                <a:close/>
              </a:path>
            </a:pathLst>
          </a:custGeom>
          <a:ln w="28956">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35" name="object 70"/>
          <p:cNvSpPr txBox="1"/>
          <p:nvPr/>
        </p:nvSpPr>
        <p:spPr>
          <a:xfrm>
            <a:off x="7866135" y="1970883"/>
            <a:ext cx="866954" cy="266098"/>
          </a:xfrm>
          <a:prstGeom prst="rect">
            <a:avLst/>
          </a:prstGeom>
          <a:ln>
            <a:noFill/>
          </a:ln>
        </p:spPr>
        <p:txBody>
          <a:bodyPr vert="horz" wrap="square" lIns="0" tIns="9525" rIns="0" bIns="0" rtlCol="0">
            <a:spAutoFit/>
          </a:bodyPr>
          <a:lstStyle/>
          <a:p>
            <a:pPr marL="9525" marR="0" lvl="0" indent="0" algn="l" defTabSz="685800" rtl="0" eaLnBrk="1" fontAlgn="auto" latinLnBrk="0" hangingPunct="1">
              <a:lnSpc>
                <a:spcPts val="1001"/>
              </a:lnSpc>
              <a:spcBef>
                <a:spcPts val="75"/>
              </a:spcBef>
              <a:spcAft>
                <a:spcPts val="0"/>
              </a:spcAft>
              <a:buClrTx/>
              <a:buSzTx/>
              <a:buFontTx/>
              <a:buNone/>
              <a:tabLst/>
              <a:defRPr/>
            </a:pPr>
            <a:r>
              <a:rPr kumimoji="0" sz="900" i="1" u="none" strike="noStrike" kern="1200" cap="none" spc="0" normalizeH="0" baseline="0" noProof="0" dirty="0">
                <a:ln>
                  <a:noFill/>
                </a:ln>
                <a:effectLst/>
                <a:uLnTx/>
                <a:uFillTx/>
                <a:latin typeface="Arial"/>
                <a:ea typeface="+mn-ea"/>
                <a:cs typeface="Arial"/>
              </a:rPr>
              <a:t>DEPLOYMENT</a:t>
            </a:r>
            <a:endParaRPr kumimoji="0" sz="900" i="0" u="none" strike="noStrike" kern="1200" cap="none" spc="0" normalizeH="0" baseline="0" noProof="0" dirty="0">
              <a:ln>
                <a:noFill/>
              </a:ln>
              <a:effectLst/>
              <a:uLnTx/>
              <a:uFillTx/>
              <a:latin typeface="Arial"/>
              <a:ea typeface="+mn-ea"/>
              <a:cs typeface="Arial"/>
            </a:endParaRPr>
          </a:p>
          <a:p>
            <a:pPr marL="9525" marR="0" lvl="0" indent="0" algn="l" defTabSz="685800" rtl="0" eaLnBrk="1" fontAlgn="auto" latinLnBrk="0" hangingPunct="1">
              <a:lnSpc>
                <a:spcPts val="1001"/>
              </a:lnSpc>
              <a:spcBef>
                <a:spcPts val="0"/>
              </a:spcBef>
              <a:spcAft>
                <a:spcPts val="0"/>
              </a:spcAft>
              <a:buClrTx/>
              <a:buSzTx/>
              <a:buFontTx/>
              <a:buNone/>
              <a:tabLst/>
              <a:defRPr/>
            </a:pPr>
            <a:r>
              <a:rPr kumimoji="0" sz="900" i="1" u="none" strike="noStrike" kern="1200" cap="none" spc="-4" normalizeH="0" baseline="0" noProof="0" dirty="0">
                <a:ln>
                  <a:noFill/>
                </a:ln>
                <a:effectLst/>
                <a:uLnTx/>
                <a:uFillTx/>
                <a:latin typeface="Arial"/>
                <a:ea typeface="+mn-ea"/>
                <a:cs typeface="Arial"/>
              </a:rPr>
              <a:t>&amp;</a:t>
            </a:r>
            <a:r>
              <a:rPr kumimoji="0" sz="900" i="1" u="none" strike="noStrike" kern="1200" cap="none" spc="-45" normalizeH="0" baseline="0" noProof="0" dirty="0">
                <a:ln>
                  <a:noFill/>
                </a:ln>
                <a:effectLst/>
                <a:uLnTx/>
                <a:uFillTx/>
                <a:latin typeface="Arial"/>
                <a:ea typeface="+mn-ea"/>
                <a:cs typeface="Arial"/>
              </a:rPr>
              <a:t> </a:t>
            </a:r>
            <a:r>
              <a:rPr kumimoji="0" sz="900" i="1" u="none" strike="noStrike" kern="1200" cap="none" spc="-4" normalizeH="0" baseline="0" noProof="0" dirty="0">
                <a:ln>
                  <a:noFill/>
                </a:ln>
                <a:effectLst/>
                <a:uLnTx/>
                <a:uFillTx/>
                <a:latin typeface="Arial"/>
                <a:ea typeface="+mn-ea"/>
                <a:cs typeface="Arial"/>
              </a:rPr>
              <a:t>MONITORING</a:t>
            </a:r>
            <a:endParaRPr kumimoji="0" sz="900" i="0" u="none" strike="noStrike" kern="1200" cap="none" spc="0" normalizeH="0" baseline="0" noProof="0" dirty="0">
              <a:ln>
                <a:noFill/>
              </a:ln>
              <a:effectLst/>
              <a:uLnTx/>
              <a:uFillTx/>
              <a:latin typeface="Arial"/>
              <a:ea typeface="+mn-ea"/>
              <a:cs typeface="Arial"/>
            </a:endParaRPr>
          </a:p>
        </p:txBody>
      </p:sp>
      <p:sp>
        <p:nvSpPr>
          <p:cNvPr id="36" name="object 71"/>
          <p:cNvSpPr/>
          <p:nvPr/>
        </p:nvSpPr>
        <p:spPr>
          <a:xfrm>
            <a:off x="5769852" y="1966094"/>
            <a:ext cx="306151" cy="340279"/>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406048" y="158553"/>
                </a:lnTo>
                <a:lnTo>
                  <a:pt x="390574" y="115244"/>
                </a:lnTo>
                <a:lnTo>
                  <a:pt x="366293" y="77044"/>
                </a:lnTo>
                <a:lnTo>
                  <a:pt x="334435" y="45186"/>
                </a:lnTo>
                <a:lnTo>
                  <a:pt x="296235" y="20905"/>
                </a:lnTo>
                <a:lnTo>
                  <a:pt x="252926" y="5431"/>
                </a:lnTo>
                <a:lnTo>
                  <a:pt x="205740" y="0"/>
                </a:lnTo>
                <a:close/>
              </a:path>
            </a:pathLst>
          </a:custGeom>
          <a:solidFill>
            <a:srgbClr val="FFFFFF"/>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37" name="object 72"/>
          <p:cNvSpPr/>
          <p:nvPr/>
        </p:nvSpPr>
        <p:spPr>
          <a:xfrm>
            <a:off x="5769852" y="1966094"/>
            <a:ext cx="306151" cy="340279"/>
          </a:xfrm>
          <a:custGeom>
            <a:avLst/>
            <a:gdLst/>
            <a:ahLst/>
            <a:cxnLst/>
            <a:rect l="l" t="t" r="r" b="b"/>
            <a:pathLst>
              <a:path w="411479" h="411479">
                <a:moveTo>
                  <a:pt x="0" y="205739"/>
                </a:moveTo>
                <a:lnTo>
                  <a:pt x="5431" y="158553"/>
                </a:lnTo>
                <a:lnTo>
                  <a:pt x="20905" y="115244"/>
                </a:lnTo>
                <a:lnTo>
                  <a:pt x="45186" y="77044"/>
                </a:lnTo>
                <a:lnTo>
                  <a:pt x="77044" y="45186"/>
                </a:lnTo>
                <a:lnTo>
                  <a:pt x="115244" y="20905"/>
                </a:lnTo>
                <a:lnTo>
                  <a:pt x="158553" y="5431"/>
                </a:lnTo>
                <a:lnTo>
                  <a:pt x="205740" y="0"/>
                </a:lnTo>
                <a:lnTo>
                  <a:pt x="252926" y="5431"/>
                </a:lnTo>
                <a:lnTo>
                  <a:pt x="296235" y="20905"/>
                </a:lnTo>
                <a:lnTo>
                  <a:pt x="334435" y="45186"/>
                </a:lnTo>
                <a:lnTo>
                  <a:pt x="366293" y="77044"/>
                </a:lnTo>
                <a:lnTo>
                  <a:pt x="390574" y="115244"/>
                </a:lnTo>
                <a:lnTo>
                  <a:pt x="406048" y="158553"/>
                </a:lnTo>
                <a:lnTo>
                  <a:pt x="411480" y="205739"/>
                </a:lnTo>
                <a:lnTo>
                  <a:pt x="406048" y="252926"/>
                </a:lnTo>
                <a:lnTo>
                  <a:pt x="390574" y="296235"/>
                </a:lnTo>
                <a:lnTo>
                  <a:pt x="366293" y="334435"/>
                </a:lnTo>
                <a:lnTo>
                  <a:pt x="334435" y="366293"/>
                </a:lnTo>
                <a:lnTo>
                  <a:pt x="296235" y="390574"/>
                </a:lnTo>
                <a:lnTo>
                  <a:pt x="252926" y="406048"/>
                </a:lnTo>
                <a:lnTo>
                  <a:pt x="205740" y="411479"/>
                </a:lnTo>
                <a:lnTo>
                  <a:pt x="158553" y="406048"/>
                </a:lnTo>
                <a:lnTo>
                  <a:pt x="115244" y="390574"/>
                </a:lnTo>
                <a:lnTo>
                  <a:pt x="77044" y="366293"/>
                </a:lnTo>
                <a:lnTo>
                  <a:pt x="45186" y="334435"/>
                </a:lnTo>
                <a:lnTo>
                  <a:pt x="20905" y="296235"/>
                </a:lnTo>
                <a:lnTo>
                  <a:pt x="5431" y="252926"/>
                </a:lnTo>
                <a:lnTo>
                  <a:pt x="0" y="205739"/>
                </a:lnTo>
                <a:close/>
              </a:path>
            </a:pathLst>
          </a:custGeom>
          <a:ln w="1981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38" name="object 73"/>
          <p:cNvSpPr/>
          <p:nvPr/>
        </p:nvSpPr>
        <p:spPr>
          <a:xfrm>
            <a:off x="5824846" y="2027217"/>
            <a:ext cx="204100" cy="226853"/>
          </a:xfrm>
          <a:prstGeom prst="rect">
            <a:avLst/>
          </a:prstGeom>
          <a:blipFill>
            <a:blip r:embed="rId4" cstate="print">
              <a:biLevel thresh="75000"/>
              <a:extLst>
                <a:ext uri="{28A0092B-C50C-407E-A947-70E740481C1C}">
                  <a14:useLocalDpi xmlns:a14="http://schemas.microsoft.com/office/drawing/2010/main"/>
                </a:ext>
              </a:extLst>
            </a:blip>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39" name="object 74"/>
          <p:cNvSpPr/>
          <p:nvPr/>
        </p:nvSpPr>
        <p:spPr>
          <a:xfrm>
            <a:off x="7484295" y="1966094"/>
            <a:ext cx="306151" cy="340279"/>
          </a:xfrm>
          <a:custGeom>
            <a:avLst/>
            <a:gdLst/>
            <a:ahLst/>
            <a:cxnLst/>
            <a:rect l="l" t="t" r="r" b="b"/>
            <a:pathLst>
              <a:path w="411479" h="411479">
                <a:moveTo>
                  <a:pt x="205739"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39" y="411479"/>
                </a:lnTo>
                <a:lnTo>
                  <a:pt x="252926" y="406048"/>
                </a:lnTo>
                <a:lnTo>
                  <a:pt x="296235" y="390574"/>
                </a:lnTo>
                <a:lnTo>
                  <a:pt x="334435" y="366293"/>
                </a:lnTo>
                <a:lnTo>
                  <a:pt x="366293" y="334435"/>
                </a:lnTo>
                <a:lnTo>
                  <a:pt x="390574" y="296235"/>
                </a:lnTo>
                <a:lnTo>
                  <a:pt x="406048" y="252926"/>
                </a:lnTo>
                <a:lnTo>
                  <a:pt x="411479" y="205739"/>
                </a:lnTo>
                <a:lnTo>
                  <a:pt x="406048" y="158553"/>
                </a:lnTo>
                <a:lnTo>
                  <a:pt x="390574" y="115244"/>
                </a:lnTo>
                <a:lnTo>
                  <a:pt x="366293" y="77044"/>
                </a:lnTo>
                <a:lnTo>
                  <a:pt x="334435" y="45186"/>
                </a:lnTo>
                <a:lnTo>
                  <a:pt x="296235" y="20905"/>
                </a:lnTo>
                <a:lnTo>
                  <a:pt x="252926" y="5431"/>
                </a:lnTo>
                <a:lnTo>
                  <a:pt x="205739" y="0"/>
                </a:lnTo>
                <a:close/>
              </a:path>
            </a:pathLst>
          </a:custGeom>
          <a:solidFill>
            <a:srgbClr val="FFFFFF"/>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0" name="object 75"/>
          <p:cNvSpPr/>
          <p:nvPr/>
        </p:nvSpPr>
        <p:spPr>
          <a:xfrm>
            <a:off x="7484295" y="1966094"/>
            <a:ext cx="306151" cy="340279"/>
          </a:xfrm>
          <a:custGeom>
            <a:avLst/>
            <a:gdLst/>
            <a:ahLst/>
            <a:cxnLst/>
            <a:rect l="l" t="t" r="r" b="b"/>
            <a:pathLst>
              <a:path w="411479" h="411479">
                <a:moveTo>
                  <a:pt x="0" y="205739"/>
                </a:moveTo>
                <a:lnTo>
                  <a:pt x="5431" y="158553"/>
                </a:lnTo>
                <a:lnTo>
                  <a:pt x="20905" y="115244"/>
                </a:lnTo>
                <a:lnTo>
                  <a:pt x="45186" y="77044"/>
                </a:lnTo>
                <a:lnTo>
                  <a:pt x="77044" y="45186"/>
                </a:lnTo>
                <a:lnTo>
                  <a:pt x="115244" y="20905"/>
                </a:lnTo>
                <a:lnTo>
                  <a:pt x="158553" y="5431"/>
                </a:lnTo>
                <a:lnTo>
                  <a:pt x="205739" y="0"/>
                </a:lnTo>
                <a:lnTo>
                  <a:pt x="252926" y="5431"/>
                </a:lnTo>
                <a:lnTo>
                  <a:pt x="296235" y="20905"/>
                </a:lnTo>
                <a:lnTo>
                  <a:pt x="334435" y="45186"/>
                </a:lnTo>
                <a:lnTo>
                  <a:pt x="366293" y="77044"/>
                </a:lnTo>
                <a:lnTo>
                  <a:pt x="390574" y="115244"/>
                </a:lnTo>
                <a:lnTo>
                  <a:pt x="406048" y="158553"/>
                </a:lnTo>
                <a:lnTo>
                  <a:pt x="411479" y="205739"/>
                </a:lnTo>
                <a:lnTo>
                  <a:pt x="406048" y="252926"/>
                </a:lnTo>
                <a:lnTo>
                  <a:pt x="390574" y="296235"/>
                </a:lnTo>
                <a:lnTo>
                  <a:pt x="366293" y="334435"/>
                </a:lnTo>
                <a:lnTo>
                  <a:pt x="334435" y="366293"/>
                </a:lnTo>
                <a:lnTo>
                  <a:pt x="296235" y="390574"/>
                </a:lnTo>
                <a:lnTo>
                  <a:pt x="252926" y="406048"/>
                </a:lnTo>
                <a:lnTo>
                  <a:pt x="205739" y="411479"/>
                </a:lnTo>
                <a:lnTo>
                  <a:pt x="158553" y="406048"/>
                </a:lnTo>
                <a:lnTo>
                  <a:pt x="115244" y="390574"/>
                </a:lnTo>
                <a:lnTo>
                  <a:pt x="77044" y="366293"/>
                </a:lnTo>
                <a:lnTo>
                  <a:pt x="45186" y="334435"/>
                </a:lnTo>
                <a:lnTo>
                  <a:pt x="20905" y="296235"/>
                </a:lnTo>
                <a:lnTo>
                  <a:pt x="5431" y="252926"/>
                </a:lnTo>
                <a:lnTo>
                  <a:pt x="0" y="205739"/>
                </a:lnTo>
                <a:close/>
              </a:path>
            </a:pathLst>
          </a:custGeom>
          <a:ln w="1981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1" name="object 76"/>
          <p:cNvSpPr/>
          <p:nvPr/>
        </p:nvSpPr>
        <p:spPr>
          <a:xfrm>
            <a:off x="7534754" y="2027217"/>
            <a:ext cx="204100" cy="226853"/>
          </a:xfrm>
          <a:prstGeom prst="rect">
            <a:avLst/>
          </a:prstGeom>
          <a:blipFill>
            <a:blip r:embed="rId5" cstate="print">
              <a:biLevel thresh="75000"/>
              <a:extLst>
                <a:ext uri="{28A0092B-C50C-407E-A947-70E740481C1C}">
                  <a14:useLocalDpi xmlns:a14="http://schemas.microsoft.com/office/drawing/2010/main"/>
                </a:ext>
              </a:extLst>
            </a:blip>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2" name="object 77"/>
          <p:cNvSpPr/>
          <p:nvPr/>
        </p:nvSpPr>
        <p:spPr>
          <a:xfrm>
            <a:off x="4057677" y="1966094"/>
            <a:ext cx="306151" cy="340279"/>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406048" y="158553"/>
                </a:lnTo>
                <a:lnTo>
                  <a:pt x="390574" y="115244"/>
                </a:lnTo>
                <a:lnTo>
                  <a:pt x="366293" y="77044"/>
                </a:lnTo>
                <a:lnTo>
                  <a:pt x="334435" y="45186"/>
                </a:lnTo>
                <a:lnTo>
                  <a:pt x="296235" y="20905"/>
                </a:lnTo>
                <a:lnTo>
                  <a:pt x="252926" y="5431"/>
                </a:lnTo>
                <a:lnTo>
                  <a:pt x="205740" y="0"/>
                </a:lnTo>
                <a:close/>
              </a:path>
            </a:pathLst>
          </a:custGeom>
          <a:solidFill>
            <a:srgbClr val="FFFFFF"/>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3" name="object 78"/>
          <p:cNvSpPr/>
          <p:nvPr/>
        </p:nvSpPr>
        <p:spPr>
          <a:xfrm>
            <a:off x="4057677" y="1966094"/>
            <a:ext cx="306151" cy="340279"/>
          </a:xfrm>
          <a:custGeom>
            <a:avLst/>
            <a:gdLst/>
            <a:ahLst/>
            <a:cxnLst/>
            <a:rect l="l" t="t" r="r" b="b"/>
            <a:pathLst>
              <a:path w="411479" h="411479">
                <a:moveTo>
                  <a:pt x="0" y="205739"/>
                </a:moveTo>
                <a:lnTo>
                  <a:pt x="5431" y="158553"/>
                </a:lnTo>
                <a:lnTo>
                  <a:pt x="20905" y="115244"/>
                </a:lnTo>
                <a:lnTo>
                  <a:pt x="45186" y="77044"/>
                </a:lnTo>
                <a:lnTo>
                  <a:pt x="77044" y="45186"/>
                </a:lnTo>
                <a:lnTo>
                  <a:pt x="115244" y="20905"/>
                </a:lnTo>
                <a:lnTo>
                  <a:pt x="158553" y="5431"/>
                </a:lnTo>
                <a:lnTo>
                  <a:pt x="205740" y="0"/>
                </a:lnTo>
                <a:lnTo>
                  <a:pt x="252926" y="5431"/>
                </a:lnTo>
                <a:lnTo>
                  <a:pt x="296235" y="20905"/>
                </a:lnTo>
                <a:lnTo>
                  <a:pt x="334435" y="45186"/>
                </a:lnTo>
                <a:lnTo>
                  <a:pt x="366293" y="77044"/>
                </a:lnTo>
                <a:lnTo>
                  <a:pt x="390574" y="115244"/>
                </a:lnTo>
                <a:lnTo>
                  <a:pt x="406048" y="158553"/>
                </a:lnTo>
                <a:lnTo>
                  <a:pt x="411480" y="205739"/>
                </a:lnTo>
                <a:lnTo>
                  <a:pt x="406048" y="252926"/>
                </a:lnTo>
                <a:lnTo>
                  <a:pt x="390574" y="296235"/>
                </a:lnTo>
                <a:lnTo>
                  <a:pt x="366293" y="334435"/>
                </a:lnTo>
                <a:lnTo>
                  <a:pt x="334435" y="366293"/>
                </a:lnTo>
                <a:lnTo>
                  <a:pt x="296235" y="390574"/>
                </a:lnTo>
                <a:lnTo>
                  <a:pt x="252926" y="406048"/>
                </a:lnTo>
                <a:lnTo>
                  <a:pt x="205740" y="411479"/>
                </a:lnTo>
                <a:lnTo>
                  <a:pt x="158553" y="406048"/>
                </a:lnTo>
                <a:lnTo>
                  <a:pt x="115244" y="390574"/>
                </a:lnTo>
                <a:lnTo>
                  <a:pt x="77044" y="366293"/>
                </a:lnTo>
                <a:lnTo>
                  <a:pt x="45186" y="334435"/>
                </a:lnTo>
                <a:lnTo>
                  <a:pt x="20905" y="296235"/>
                </a:lnTo>
                <a:lnTo>
                  <a:pt x="5431" y="252926"/>
                </a:lnTo>
                <a:lnTo>
                  <a:pt x="0" y="205739"/>
                </a:lnTo>
                <a:close/>
              </a:path>
            </a:pathLst>
          </a:custGeom>
          <a:ln w="1981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4" name="object 79"/>
          <p:cNvSpPr/>
          <p:nvPr/>
        </p:nvSpPr>
        <p:spPr>
          <a:xfrm>
            <a:off x="4113805" y="2028477"/>
            <a:ext cx="189360" cy="210469"/>
          </a:xfrm>
          <a:prstGeom prst="rect">
            <a:avLst/>
          </a:prstGeom>
          <a:blipFill>
            <a:blip r:embed="rId6" cstate="print">
              <a:biLevel thresh="75000"/>
              <a:extLst>
                <a:ext uri="{28A0092B-C50C-407E-A947-70E740481C1C}">
                  <a14:useLocalDpi xmlns:a14="http://schemas.microsoft.com/office/drawing/2010/main"/>
                </a:ext>
              </a:extLst>
            </a:blip>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5" name="object 80"/>
          <p:cNvSpPr/>
          <p:nvPr/>
        </p:nvSpPr>
        <p:spPr>
          <a:xfrm>
            <a:off x="2144803" y="1966094"/>
            <a:ext cx="306151" cy="340279"/>
          </a:xfrm>
          <a:custGeom>
            <a:avLst/>
            <a:gdLst/>
            <a:ahLst/>
            <a:cxnLst/>
            <a:rect l="l" t="t" r="r" b="b"/>
            <a:pathLst>
              <a:path w="411480" h="411479">
                <a:moveTo>
                  <a:pt x="205739"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39" y="411479"/>
                </a:lnTo>
                <a:lnTo>
                  <a:pt x="252926" y="406048"/>
                </a:lnTo>
                <a:lnTo>
                  <a:pt x="296235" y="390574"/>
                </a:lnTo>
                <a:lnTo>
                  <a:pt x="334435" y="366293"/>
                </a:lnTo>
                <a:lnTo>
                  <a:pt x="366293" y="334435"/>
                </a:lnTo>
                <a:lnTo>
                  <a:pt x="390574" y="296235"/>
                </a:lnTo>
                <a:lnTo>
                  <a:pt x="406048" y="252926"/>
                </a:lnTo>
                <a:lnTo>
                  <a:pt x="411480" y="205739"/>
                </a:lnTo>
                <a:lnTo>
                  <a:pt x="406048" y="158553"/>
                </a:lnTo>
                <a:lnTo>
                  <a:pt x="390574" y="115244"/>
                </a:lnTo>
                <a:lnTo>
                  <a:pt x="366293" y="77044"/>
                </a:lnTo>
                <a:lnTo>
                  <a:pt x="334435" y="45186"/>
                </a:lnTo>
                <a:lnTo>
                  <a:pt x="296235" y="20905"/>
                </a:lnTo>
                <a:lnTo>
                  <a:pt x="252926" y="5431"/>
                </a:lnTo>
                <a:lnTo>
                  <a:pt x="205739" y="0"/>
                </a:lnTo>
                <a:close/>
              </a:path>
            </a:pathLst>
          </a:custGeom>
          <a:solidFill>
            <a:srgbClr val="FFFFFF"/>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6" name="object 81"/>
          <p:cNvSpPr/>
          <p:nvPr/>
        </p:nvSpPr>
        <p:spPr>
          <a:xfrm>
            <a:off x="2144803" y="1966094"/>
            <a:ext cx="306151" cy="340279"/>
          </a:xfrm>
          <a:custGeom>
            <a:avLst/>
            <a:gdLst/>
            <a:ahLst/>
            <a:cxnLst/>
            <a:rect l="l" t="t" r="r" b="b"/>
            <a:pathLst>
              <a:path w="411480" h="411479">
                <a:moveTo>
                  <a:pt x="0" y="205739"/>
                </a:moveTo>
                <a:lnTo>
                  <a:pt x="5431" y="158553"/>
                </a:lnTo>
                <a:lnTo>
                  <a:pt x="20905" y="115244"/>
                </a:lnTo>
                <a:lnTo>
                  <a:pt x="45186" y="77044"/>
                </a:lnTo>
                <a:lnTo>
                  <a:pt x="77044" y="45186"/>
                </a:lnTo>
                <a:lnTo>
                  <a:pt x="115244" y="20905"/>
                </a:lnTo>
                <a:lnTo>
                  <a:pt x="158553" y="5431"/>
                </a:lnTo>
                <a:lnTo>
                  <a:pt x="205739" y="0"/>
                </a:lnTo>
                <a:lnTo>
                  <a:pt x="252926" y="5431"/>
                </a:lnTo>
                <a:lnTo>
                  <a:pt x="296235" y="20905"/>
                </a:lnTo>
                <a:lnTo>
                  <a:pt x="334435" y="45186"/>
                </a:lnTo>
                <a:lnTo>
                  <a:pt x="366293" y="77044"/>
                </a:lnTo>
                <a:lnTo>
                  <a:pt x="390574" y="115244"/>
                </a:lnTo>
                <a:lnTo>
                  <a:pt x="406048" y="158553"/>
                </a:lnTo>
                <a:lnTo>
                  <a:pt x="411480" y="205739"/>
                </a:lnTo>
                <a:lnTo>
                  <a:pt x="406048" y="252926"/>
                </a:lnTo>
                <a:lnTo>
                  <a:pt x="390574" y="296235"/>
                </a:lnTo>
                <a:lnTo>
                  <a:pt x="366293" y="334435"/>
                </a:lnTo>
                <a:lnTo>
                  <a:pt x="334435" y="366293"/>
                </a:lnTo>
                <a:lnTo>
                  <a:pt x="296235" y="390574"/>
                </a:lnTo>
                <a:lnTo>
                  <a:pt x="252926" y="406048"/>
                </a:lnTo>
                <a:lnTo>
                  <a:pt x="205739" y="411479"/>
                </a:lnTo>
                <a:lnTo>
                  <a:pt x="158553" y="406048"/>
                </a:lnTo>
                <a:lnTo>
                  <a:pt x="115244" y="390574"/>
                </a:lnTo>
                <a:lnTo>
                  <a:pt x="77044" y="366293"/>
                </a:lnTo>
                <a:lnTo>
                  <a:pt x="45186" y="334435"/>
                </a:lnTo>
                <a:lnTo>
                  <a:pt x="20905" y="296235"/>
                </a:lnTo>
                <a:lnTo>
                  <a:pt x="5431" y="252926"/>
                </a:lnTo>
                <a:lnTo>
                  <a:pt x="0" y="205739"/>
                </a:lnTo>
                <a:close/>
              </a:path>
            </a:pathLst>
          </a:custGeom>
          <a:ln w="1981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7" name="object 82"/>
          <p:cNvSpPr/>
          <p:nvPr/>
        </p:nvSpPr>
        <p:spPr>
          <a:xfrm>
            <a:off x="2197529" y="2025958"/>
            <a:ext cx="204100" cy="226853"/>
          </a:xfrm>
          <a:prstGeom prst="rect">
            <a:avLst/>
          </a:prstGeom>
          <a:blipFill>
            <a:blip r:embed="rId7" cstate="print">
              <a:biLevel thresh="75000"/>
              <a:extLst>
                <a:ext uri="{28A0092B-C50C-407E-A947-70E740481C1C}">
                  <a14:useLocalDpi xmlns:a14="http://schemas.microsoft.com/office/drawing/2010/main"/>
                </a:ext>
              </a:extLst>
            </a:blip>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8" name="object 16"/>
          <p:cNvSpPr/>
          <p:nvPr/>
        </p:nvSpPr>
        <p:spPr>
          <a:xfrm>
            <a:off x="4695619" y="2455192"/>
            <a:ext cx="286874" cy="340279"/>
          </a:xfrm>
          <a:prstGeom prst="rect">
            <a:avLst/>
          </a:prstGeom>
          <a:blipFill>
            <a:blip r:embed="rId8" cstate="print"/>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49" name="object 17"/>
          <p:cNvSpPr/>
          <p:nvPr/>
        </p:nvSpPr>
        <p:spPr>
          <a:xfrm>
            <a:off x="4285150" y="2455192"/>
            <a:ext cx="306150" cy="340279"/>
          </a:xfrm>
          <a:prstGeom prst="rect">
            <a:avLst/>
          </a:prstGeom>
          <a:blipFill>
            <a:blip r:embed="rId9" cstate="print"/>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0" name="object 18"/>
          <p:cNvSpPr/>
          <p:nvPr/>
        </p:nvSpPr>
        <p:spPr>
          <a:xfrm>
            <a:off x="6449521" y="2455192"/>
            <a:ext cx="306150" cy="340279"/>
          </a:xfrm>
          <a:prstGeom prst="rect">
            <a:avLst/>
          </a:prstGeom>
          <a:blipFill>
            <a:blip r:embed="rId10" cstate="print"/>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1" name="object 19"/>
          <p:cNvSpPr/>
          <p:nvPr/>
        </p:nvSpPr>
        <p:spPr>
          <a:xfrm>
            <a:off x="6045855" y="2455192"/>
            <a:ext cx="286874" cy="340279"/>
          </a:xfrm>
          <a:prstGeom prst="rect">
            <a:avLst/>
          </a:prstGeom>
          <a:blipFill>
            <a:blip r:embed="rId8" cstate="print"/>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2" name="object 20"/>
          <p:cNvSpPr/>
          <p:nvPr/>
        </p:nvSpPr>
        <p:spPr>
          <a:xfrm>
            <a:off x="2700874" y="2455192"/>
            <a:ext cx="306150" cy="340279"/>
          </a:xfrm>
          <a:prstGeom prst="rect">
            <a:avLst/>
          </a:prstGeom>
          <a:blipFill>
            <a:blip r:embed="rId10" cstate="print"/>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3" name="object 21"/>
          <p:cNvSpPr/>
          <p:nvPr/>
        </p:nvSpPr>
        <p:spPr>
          <a:xfrm>
            <a:off x="7958048" y="2455192"/>
            <a:ext cx="306150" cy="340279"/>
          </a:xfrm>
          <a:prstGeom prst="rect">
            <a:avLst/>
          </a:prstGeom>
          <a:blipFill>
            <a:blip r:embed="rId10" cstate="print"/>
            <a:stretch>
              <a:fillRect/>
            </a:stretch>
          </a:blip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4" name="object 22"/>
          <p:cNvSpPr/>
          <p:nvPr/>
        </p:nvSpPr>
        <p:spPr>
          <a:xfrm>
            <a:off x="7043358" y="3161390"/>
            <a:ext cx="1632803" cy="0"/>
          </a:xfrm>
          <a:custGeom>
            <a:avLst/>
            <a:gdLst/>
            <a:ahLst/>
            <a:cxnLst/>
            <a:rect l="l" t="t" r="r" b="b"/>
            <a:pathLst>
              <a:path w="2194559">
                <a:moveTo>
                  <a:pt x="0" y="0"/>
                </a:moveTo>
                <a:lnTo>
                  <a:pt x="2194560" y="0"/>
                </a:lnTo>
              </a:path>
            </a:pathLst>
          </a:custGeom>
          <a:ln w="1219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5" name="object 23"/>
          <p:cNvSpPr/>
          <p:nvPr/>
        </p:nvSpPr>
        <p:spPr>
          <a:xfrm>
            <a:off x="1804782" y="3161390"/>
            <a:ext cx="1632803" cy="0"/>
          </a:xfrm>
          <a:custGeom>
            <a:avLst/>
            <a:gdLst/>
            <a:ahLst/>
            <a:cxnLst/>
            <a:rect l="l" t="t" r="r" b="b"/>
            <a:pathLst>
              <a:path w="2194560">
                <a:moveTo>
                  <a:pt x="0" y="0"/>
                </a:moveTo>
                <a:lnTo>
                  <a:pt x="2194560" y="0"/>
                </a:lnTo>
              </a:path>
            </a:pathLst>
          </a:custGeom>
          <a:ln w="1219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6" name="object 24"/>
          <p:cNvSpPr/>
          <p:nvPr/>
        </p:nvSpPr>
        <p:spPr>
          <a:xfrm>
            <a:off x="3550974" y="3161390"/>
            <a:ext cx="1632803" cy="0"/>
          </a:xfrm>
          <a:custGeom>
            <a:avLst/>
            <a:gdLst/>
            <a:ahLst/>
            <a:cxnLst/>
            <a:rect l="l" t="t" r="r" b="b"/>
            <a:pathLst>
              <a:path w="2194559">
                <a:moveTo>
                  <a:pt x="0" y="0"/>
                </a:moveTo>
                <a:lnTo>
                  <a:pt x="2194560" y="0"/>
                </a:lnTo>
              </a:path>
            </a:pathLst>
          </a:custGeom>
          <a:ln w="1219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7" name="object 25"/>
          <p:cNvSpPr/>
          <p:nvPr/>
        </p:nvSpPr>
        <p:spPr>
          <a:xfrm>
            <a:off x="5297166" y="3161390"/>
            <a:ext cx="1632803" cy="0"/>
          </a:xfrm>
          <a:custGeom>
            <a:avLst/>
            <a:gdLst/>
            <a:ahLst/>
            <a:cxnLst/>
            <a:rect l="l" t="t" r="r" b="b"/>
            <a:pathLst>
              <a:path w="2194559">
                <a:moveTo>
                  <a:pt x="0" y="0"/>
                </a:moveTo>
                <a:lnTo>
                  <a:pt x="2194559" y="0"/>
                </a:lnTo>
              </a:path>
            </a:pathLst>
          </a:custGeom>
          <a:ln w="12192">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58" name="object 27"/>
          <p:cNvSpPr txBox="1"/>
          <p:nvPr/>
        </p:nvSpPr>
        <p:spPr>
          <a:xfrm>
            <a:off x="2078157" y="2906800"/>
            <a:ext cx="1589607" cy="355386"/>
          </a:xfrm>
          <a:prstGeom prst="rect">
            <a:avLst/>
          </a:prstGeom>
          <a:ln>
            <a:noFill/>
          </a:ln>
        </p:spPr>
        <p:txBody>
          <a:bodyPr vert="horz" wrap="square" lIns="0" tIns="9049" rIns="0" bIns="0" rtlCol="0">
            <a:spAutoFit/>
          </a:bodyPr>
          <a:lstStyle/>
          <a:p>
            <a:pPr marL="9525" marR="3810" lvl="0" indent="0" algn="l" defTabSz="685800" rtl="0" eaLnBrk="1" fontAlgn="auto" latinLnBrk="0" hangingPunct="1">
              <a:lnSpc>
                <a:spcPct val="100000"/>
              </a:lnSpc>
              <a:spcBef>
                <a:spcPts val="71"/>
              </a:spcBef>
              <a:spcAft>
                <a:spcPts val="0"/>
              </a:spcAft>
              <a:buClrTx/>
              <a:buSzTx/>
              <a:buFontTx/>
              <a:buNone/>
              <a:tabLst/>
              <a:defRPr/>
            </a:pPr>
            <a:r>
              <a:rPr kumimoji="0" sz="750" b="0" i="0" u="none" strike="noStrike" kern="1200" cap="none" spc="-4" normalizeH="0" baseline="0" noProof="0" dirty="0">
                <a:ln>
                  <a:noFill/>
                </a:ln>
                <a:solidFill>
                  <a:srgbClr val="373737"/>
                </a:solidFill>
                <a:effectLst/>
                <a:uLnTx/>
                <a:uFillTx/>
                <a:latin typeface="Tahoma"/>
                <a:ea typeface="+mn-ea"/>
                <a:cs typeface="Tahoma"/>
              </a:rPr>
              <a:t>Automatically send newly  created WF campaigns &amp;  metadata to Adobe</a:t>
            </a:r>
            <a:r>
              <a:rPr kumimoji="0" sz="750" b="0" i="0" u="none" strike="noStrike" kern="1200" cap="none" spc="-26" normalizeH="0" baseline="0" noProof="0" dirty="0">
                <a:ln>
                  <a:noFill/>
                </a:ln>
                <a:solidFill>
                  <a:srgbClr val="373737"/>
                </a:solidFill>
                <a:effectLst/>
                <a:uLnTx/>
                <a:uFillTx/>
                <a:latin typeface="Tahoma"/>
                <a:ea typeface="+mn-ea"/>
                <a:cs typeface="Tahoma"/>
              </a:rPr>
              <a:t> </a:t>
            </a:r>
            <a:r>
              <a:rPr kumimoji="0" sz="750" b="0" i="0" u="none" strike="noStrike" kern="1200" cap="none" spc="-4" normalizeH="0" baseline="0" noProof="0" dirty="0">
                <a:ln>
                  <a:noFill/>
                </a:ln>
                <a:solidFill>
                  <a:srgbClr val="373737"/>
                </a:solidFill>
                <a:effectLst/>
                <a:uLnTx/>
                <a:uFillTx/>
                <a:latin typeface="Tahoma"/>
                <a:ea typeface="+mn-ea"/>
                <a:cs typeface="Tahoma"/>
              </a:rPr>
              <a:t>Campaign</a:t>
            </a:r>
            <a:endParaRPr kumimoji="0" sz="750" b="0" i="0" u="none" strike="noStrike" kern="1200" cap="none" spc="0" normalizeH="0" baseline="0" noProof="0" dirty="0">
              <a:ln>
                <a:noFill/>
              </a:ln>
              <a:solidFill>
                <a:srgbClr val="0033A0"/>
              </a:solidFill>
              <a:effectLst/>
              <a:uLnTx/>
              <a:uFillTx/>
              <a:latin typeface="Tahoma"/>
              <a:ea typeface="+mn-ea"/>
              <a:cs typeface="Tahoma"/>
            </a:endParaRPr>
          </a:p>
        </p:txBody>
      </p:sp>
      <p:sp>
        <p:nvSpPr>
          <p:cNvPr id="59" name="object 28"/>
          <p:cNvSpPr txBox="1"/>
          <p:nvPr/>
        </p:nvSpPr>
        <p:spPr>
          <a:xfrm>
            <a:off x="3829061" y="2906800"/>
            <a:ext cx="1633905" cy="239970"/>
          </a:xfrm>
          <a:prstGeom prst="rect">
            <a:avLst/>
          </a:prstGeom>
          <a:ln>
            <a:noFill/>
          </a:ln>
        </p:spPr>
        <p:txBody>
          <a:bodyPr vert="horz" wrap="square" lIns="0" tIns="9049" rIns="0" bIns="0" rtlCol="0">
            <a:spAutoFit/>
          </a:bodyPr>
          <a:lstStyle/>
          <a:p>
            <a:pPr marL="9525" marR="3810" lvl="0" indent="0" algn="l" defTabSz="685800" rtl="0" eaLnBrk="1" fontAlgn="auto" latinLnBrk="0" hangingPunct="1">
              <a:lnSpc>
                <a:spcPct val="100000"/>
              </a:lnSpc>
              <a:spcBef>
                <a:spcPts val="71"/>
              </a:spcBef>
              <a:spcAft>
                <a:spcPts val="0"/>
              </a:spcAft>
              <a:buClrTx/>
              <a:buSzTx/>
              <a:buFontTx/>
              <a:buNone/>
              <a:tabLst/>
              <a:defRPr/>
            </a:pPr>
            <a:r>
              <a:rPr kumimoji="0" sz="750" b="0" i="0" u="none" strike="noStrike" kern="1200" cap="none" spc="-4" normalizeH="0" baseline="0" noProof="0" dirty="0">
                <a:ln>
                  <a:noFill/>
                </a:ln>
                <a:solidFill>
                  <a:srgbClr val="373737"/>
                </a:solidFill>
                <a:effectLst/>
                <a:uLnTx/>
                <a:uFillTx/>
                <a:latin typeface="Tahoma"/>
                <a:ea typeface="+mn-ea"/>
                <a:cs typeface="Tahoma"/>
              </a:rPr>
              <a:t>Link directly to AEM folders or  assets in WF briefs / project</a:t>
            </a:r>
            <a:r>
              <a:rPr kumimoji="0" sz="750" b="0" i="0" u="none" strike="noStrike" kern="1200" cap="none" spc="15" normalizeH="0" baseline="0" noProof="0" dirty="0">
                <a:ln>
                  <a:noFill/>
                </a:ln>
                <a:solidFill>
                  <a:srgbClr val="373737"/>
                </a:solidFill>
                <a:effectLst/>
                <a:uLnTx/>
                <a:uFillTx/>
                <a:latin typeface="Tahoma"/>
                <a:ea typeface="+mn-ea"/>
                <a:cs typeface="Tahoma"/>
              </a:rPr>
              <a:t> </a:t>
            </a:r>
            <a:r>
              <a:rPr kumimoji="0" sz="750" b="0" i="0" u="none" strike="noStrike" kern="1200" cap="none" spc="-4" normalizeH="0" baseline="0" noProof="0" dirty="0">
                <a:ln>
                  <a:noFill/>
                </a:ln>
                <a:solidFill>
                  <a:srgbClr val="373737"/>
                </a:solidFill>
                <a:effectLst/>
                <a:uLnTx/>
                <a:uFillTx/>
                <a:latin typeface="Tahoma"/>
                <a:ea typeface="+mn-ea"/>
                <a:cs typeface="Tahoma"/>
              </a:rPr>
              <a:t>plans</a:t>
            </a:r>
            <a:endParaRPr kumimoji="0" sz="750" b="0" i="0" u="none" strike="noStrike" kern="1200" cap="none" spc="0" normalizeH="0" baseline="0" noProof="0" dirty="0">
              <a:ln>
                <a:noFill/>
              </a:ln>
              <a:solidFill>
                <a:srgbClr val="0033A0"/>
              </a:solidFill>
              <a:effectLst/>
              <a:uLnTx/>
              <a:uFillTx/>
              <a:latin typeface="Tahoma"/>
              <a:ea typeface="+mn-ea"/>
              <a:cs typeface="Tahoma"/>
            </a:endParaRPr>
          </a:p>
        </p:txBody>
      </p:sp>
      <p:sp>
        <p:nvSpPr>
          <p:cNvPr id="60" name="object 29"/>
          <p:cNvSpPr txBox="1"/>
          <p:nvPr/>
        </p:nvSpPr>
        <p:spPr>
          <a:xfrm>
            <a:off x="3829062" y="3248140"/>
            <a:ext cx="1491487" cy="239970"/>
          </a:xfrm>
          <a:prstGeom prst="rect">
            <a:avLst/>
          </a:prstGeom>
          <a:ln>
            <a:noFill/>
          </a:ln>
        </p:spPr>
        <p:txBody>
          <a:bodyPr vert="horz" wrap="square" lIns="0" tIns="9049" rIns="0" bIns="0" rtlCol="0">
            <a:spAutoFit/>
          </a:bodyPr>
          <a:lstStyle/>
          <a:p>
            <a:pPr marL="9525" marR="3810" lvl="0" indent="0" algn="l" defTabSz="685800" rtl="0" eaLnBrk="1" fontAlgn="auto" latinLnBrk="0" hangingPunct="1">
              <a:lnSpc>
                <a:spcPct val="100000"/>
              </a:lnSpc>
              <a:spcBef>
                <a:spcPts val="71"/>
              </a:spcBef>
              <a:spcAft>
                <a:spcPts val="0"/>
              </a:spcAft>
              <a:buClrTx/>
              <a:buSzTx/>
              <a:buFontTx/>
              <a:buNone/>
              <a:tabLst/>
              <a:defRPr/>
            </a:pPr>
            <a:r>
              <a:rPr kumimoji="0" sz="750" b="0" i="0" u="none" strike="noStrike" kern="1200" cap="none" spc="-8" normalizeH="0" baseline="0" noProof="0" dirty="0">
                <a:ln>
                  <a:noFill/>
                </a:ln>
                <a:solidFill>
                  <a:srgbClr val="373737"/>
                </a:solidFill>
                <a:effectLst/>
                <a:uLnTx/>
                <a:uFillTx/>
                <a:latin typeface="Tahoma"/>
                <a:ea typeface="+mn-ea"/>
                <a:cs typeface="Tahoma"/>
              </a:rPr>
              <a:t>Serve </a:t>
            </a:r>
            <a:r>
              <a:rPr kumimoji="0" sz="750" b="0" i="0" u="none" strike="noStrike" kern="1200" cap="none" spc="-4" normalizeH="0" baseline="0" noProof="0" dirty="0">
                <a:ln>
                  <a:noFill/>
                </a:ln>
                <a:solidFill>
                  <a:srgbClr val="373737"/>
                </a:solidFill>
                <a:effectLst/>
                <a:uLnTx/>
                <a:uFillTx/>
                <a:latin typeface="Tahoma"/>
                <a:ea typeface="+mn-ea"/>
                <a:cs typeface="Tahoma"/>
              </a:rPr>
              <a:t>up tasks </a:t>
            </a:r>
            <a:r>
              <a:rPr kumimoji="0" sz="750" b="0" i="0" u="none" strike="noStrike" kern="1200" cap="none" spc="-8" normalizeH="0" baseline="0" noProof="0" dirty="0">
                <a:ln>
                  <a:noFill/>
                </a:ln>
                <a:solidFill>
                  <a:srgbClr val="373737"/>
                </a:solidFill>
                <a:effectLst/>
                <a:uLnTx/>
                <a:uFillTx/>
                <a:latin typeface="Tahoma"/>
                <a:ea typeface="+mn-ea"/>
                <a:cs typeface="Tahoma"/>
              </a:rPr>
              <a:t>from </a:t>
            </a:r>
            <a:r>
              <a:rPr lang="en-US" sz="750" spc="-4" dirty="0">
                <a:solidFill>
                  <a:srgbClr val="373737"/>
                </a:solidFill>
                <a:latin typeface="Tahoma"/>
                <a:cs typeface="Tahoma"/>
              </a:rPr>
              <a:t>planning tool’s</a:t>
            </a:r>
            <a:r>
              <a:rPr kumimoji="0" sz="750" b="0" i="0" u="none" strike="noStrike" kern="1200" cap="none" spc="-4" normalizeH="0" baseline="0" noProof="0" dirty="0">
                <a:ln>
                  <a:noFill/>
                </a:ln>
                <a:solidFill>
                  <a:srgbClr val="373737"/>
                </a:solidFill>
                <a:effectLst/>
                <a:uLnTx/>
                <a:uFillTx/>
                <a:latin typeface="Tahoma"/>
                <a:ea typeface="+mn-ea"/>
                <a:cs typeface="Tahoma"/>
              </a:rPr>
              <a:t> project plan directly within</a:t>
            </a:r>
            <a:r>
              <a:rPr kumimoji="0" sz="750" b="0" i="0" u="none" strike="noStrike" kern="1200" cap="none" spc="4" normalizeH="0" baseline="0" noProof="0" dirty="0">
                <a:ln>
                  <a:noFill/>
                </a:ln>
                <a:solidFill>
                  <a:srgbClr val="373737"/>
                </a:solidFill>
                <a:effectLst/>
                <a:uLnTx/>
                <a:uFillTx/>
                <a:latin typeface="Tahoma"/>
                <a:ea typeface="+mn-ea"/>
                <a:cs typeface="Tahoma"/>
              </a:rPr>
              <a:t> </a:t>
            </a:r>
            <a:r>
              <a:rPr kumimoji="0" sz="750" b="0" i="0" u="none" strike="noStrike" kern="1200" cap="none" spc="-4" normalizeH="0" baseline="0" noProof="0" dirty="0">
                <a:ln>
                  <a:noFill/>
                </a:ln>
                <a:solidFill>
                  <a:srgbClr val="373737"/>
                </a:solidFill>
                <a:effectLst/>
                <a:uLnTx/>
                <a:uFillTx/>
                <a:latin typeface="Tahoma"/>
                <a:ea typeface="+mn-ea"/>
                <a:cs typeface="Tahoma"/>
              </a:rPr>
              <a:t>CC</a:t>
            </a:r>
            <a:endParaRPr kumimoji="0" sz="750" b="0" i="0" u="none" strike="noStrike" kern="1200" cap="none" spc="0" normalizeH="0" baseline="0" noProof="0" dirty="0">
              <a:ln>
                <a:noFill/>
              </a:ln>
              <a:solidFill>
                <a:srgbClr val="0033A0"/>
              </a:solidFill>
              <a:effectLst/>
              <a:uLnTx/>
              <a:uFillTx/>
              <a:latin typeface="Tahoma"/>
              <a:ea typeface="+mn-ea"/>
              <a:cs typeface="Tahoma"/>
            </a:endParaRPr>
          </a:p>
        </p:txBody>
      </p:sp>
      <p:sp>
        <p:nvSpPr>
          <p:cNvPr id="61" name="object 30"/>
          <p:cNvSpPr txBox="1"/>
          <p:nvPr/>
        </p:nvSpPr>
        <p:spPr>
          <a:xfrm>
            <a:off x="3829062" y="3625676"/>
            <a:ext cx="1633904" cy="355386"/>
          </a:xfrm>
          <a:prstGeom prst="rect">
            <a:avLst/>
          </a:prstGeom>
          <a:ln>
            <a:noFill/>
          </a:ln>
        </p:spPr>
        <p:txBody>
          <a:bodyPr vert="horz" wrap="square" lIns="0" tIns="9049" rIns="0" bIns="0" rtlCol="0">
            <a:spAutoFit/>
          </a:bodyPr>
          <a:lstStyle/>
          <a:p>
            <a:pPr marL="9525" marR="0" lvl="0" indent="0" algn="l" defTabSz="685800" rtl="0" eaLnBrk="1" fontAlgn="auto" latinLnBrk="0" hangingPunct="1">
              <a:lnSpc>
                <a:spcPct val="100000"/>
              </a:lnSpc>
              <a:spcBef>
                <a:spcPts val="71"/>
              </a:spcBef>
              <a:spcAft>
                <a:spcPts val="0"/>
              </a:spcAft>
              <a:buClrTx/>
              <a:buSzTx/>
              <a:buFontTx/>
              <a:buNone/>
              <a:tabLst/>
              <a:defRPr/>
            </a:pPr>
            <a:r>
              <a:rPr kumimoji="0" sz="750" b="0" i="0" u="none" strike="noStrike" kern="1200" cap="none" spc="-4" normalizeH="0" baseline="0" noProof="0" dirty="0">
                <a:ln>
                  <a:noFill/>
                </a:ln>
                <a:solidFill>
                  <a:srgbClr val="373737"/>
                </a:solidFill>
                <a:effectLst/>
                <a:uLnTx/>
                <a:uFillTx/>
                <a:latin typeface="Tahoma"/>
                <a:ea typeface="+mn-ea"/>
                <a:cs typeface="Tahoma"/>
              </a:rPr>
              <a:t>Submit creative to </a:t>
            </a:r>
            <a:r>
              <a:rPr kumimoji="0" lang="en-US" sz="750" b="0" i="0" u="none" strike="noStrike" kern="1200" cap="none" spc="-4" normalizeH="0" baseline="0" noProof="0" dirty="0">
                <a:ln>
                  <a:noFill/>
                </a:ln>
                <a:solidFill>
                  <a:srgbClr val="373737"/>
                </a:solidFill>
                <a:effectLst/>
                <a:uLnTx/>
                <a:uFillTx/>
                <a:latin typeface="Tahoma"/>
                <a:ea typeface="+mn-ea"/>
                <a:cs typeface="Tahoma"/>
              </a:rPr>
              <a:t>planning tool</a:t>
            </a:r>
            <a:r>
              <a:rPr kumimoji="0" sz="750" b="0" i="0" u="none" strike="noStrike" kern="1200" cap="none" spc="-4" normalizeH="0" baseline="0" noProof="0" dirty="0">
                <a:ln>
                  <a:noFill/>
                </a:ln>
                <a:solidFill>
                  <a:srgbClr val="373737"/>
                </a:solidFill>
                <a:effectLst/>
                <a:uLnTx/>
                <a:uFillTx/>
                <a:latin typeface="Tahoma"/>
                <a:ea typeface="+mn-ea"/>
                <a:cs typeface="Tahoma"/>
              </a:rPr>
              <a:t> for</a:t>
            </a:r>
            <a:r>
              <a:rPr kumimoji="0" sz="750" b="0" i="0" u="none" strike="noStrike" kern="1200" cap="none" spc="-23" normalizeH="0" baseline="0" noProof="0" dirty="0">
                <a:ln>
                  <a:noFill/>
                </a:ln>
                <a:solidFill>
                  <a:srgbClr val="373737"/>
                </a:solidFill>
                <a:effectLst/>
                <a:uLnTx/>
                <a:uFillTx/>
                <a:latin typeface="Tahoma"/>
                <a:ea typeface="+mn-ea"/>
                <a:cs typeface="Tahoma"/>
              </a:rPr>
              <a:t> </a:t>
            </a:r>
            <a:r>
              <a:rPr kumimoji="0" sz="750" b="0" i="0" u="none" strike="noStrike" kern="1200" cap="none" spc="-4" normalizeH="0" baseline="0" noProof="0" dirty="0">
                <a:ln>
                  <a:noFill/>
                </a:ln>
                <a:solidFill>
                  <a:srgbClr val="373737"/>
                </a:solidFill>
                <a:effectLst/>
                <a:uLnTx/>
                <a:uFillTx/>
                <a:latin typeface="Tahoma"/>
                <a:ea typeface="+mn-ea"/>
                <a:cs typeface="Tahoma"/>
              </a:rPr>
              <a:t>review</a:t>
            </a:r>
            <a:endParaRPr kumimoji="0" sz="750" b="0" i="0" u="none" strike="noStrike" kern="1200" cap="none" spc="0" normalizeH="0" baseline="0" noProof="0" dirty="0">
              <a:ln>
                <a:noFill/>
              </a:ln>
              <a:solidFill>
                <a:srgbClr val="0033A0"/>
              </a:solidFill>
              <a:effectLst/>
              <a:uLnTx/>
              <a:uFillTx/>
              <a:latin typeface="Tahoma"/>
              <a:ea typeface="+mn-ea"/>
              <a:cs typeface="Tahoma"/>
            </a:endParaRPr>
          </a:p>
          <a:p>
            <a:pPr marL="9525" marR="0" lvl="0" indent="0" algn="l" defTabSz="685800" rtl="0" eaLnBrk="1" fontAlgn="auto" latinLnBrk="0" hangingPunct="1">
              <a:lnSpc>
                <a:spcPct val="100000"/>
              </a:lnSpc>
              <a:spcBef>
                <a:spcPts val="0"/>
              </a:spcBef>
              <a:spcAft>
                <a:spcPts val="0"/>
              </a:spcAft>
              <a:buClrTx/>
              <a:buSzTx/>
              <a:buFontTx/>
              <a:buNone/>
              <a:tabLst/>
              <a:defRPr/>
            </a:pPr>
            <a:r>
              <a:rPr kumimoji="0" sz="750" b="0" i="0" u="none" strike="noStrike" kern="1200" cap="none" spc="-4" normalizeH="0" baseline="0" noProof="0" dirty="0">
                <a:ln>
                  <a:noFill/>
                </a:ln>
                <a:solidFill>
                  <a:srgbClr val="373737"/>
                </a:solidFill>
                <a:effectLst/>
                <a:uLnTx/>
                <a:uFillTx/>
                <a:latin typeface="Tahoma"/>
                <a:ea typeface="+mn-ea"/>
                <a:cs typeface="Tahoma"/>
              </a:rPr>
              <a:t>/ </a:t>
            </a:r>
            <a:r>
              <a:rPr kumimoji="0" sz="750" b="0" i="0" u="none" strike="noStrike" kern="1200" cap="none" spc="-8" normalizeH="0" baseline="0" noProof="0" dirty="0">
                <a:ln>
                  <a:noFill/>
                </a:ln>
                <a:solidFill>
                  <a:srgbClr val="373737"/>
                </a:solidFill>
                <a:effectLst/>
                <a:uLnTx/>
                <a:uFillTx/>
                <a:latin typeface="Tahoma"/>
                <a:ea typeface="+mn-ea"/>
                <a:cs typeface="Tahoma"/>
              </a:rPr>
              <a:t>sign-off </a:t>
            </a:r>
            <a:r>
              <a:rPr kumimoji="0" sz="750" b="0" i="0" u="none" strike="noStrike" kern="1200" cap="none" spc="-4" normalizeH="0" baseline="0" noProof="0" dirty="0">
                <a:ln>
                  <a:noFill/>
                </a:ln>
                <a:solidFill>
                  <a:srgbClr val="373737"/>
                </a:solidFill>
                <a:effectLst/>
                <a:uLnTx/>
                <a:uFillTx/>
                <a:latin typeface="Tahoma"/>
                <a:ea typeface="+mn-ea"/>
                <a:cs typeface="Tahoma"/>
              </a:rPr>
              <a:t>directly </a:t>
            </a:r>
            <a:r>
              <a:rPr kumimoji="0" sz="750" b="0" i="0" u="none" strike="noStrike" kern="1200" cap="none" spc="-8" normalizeH="0" baseline="0" noProof="0" dirty="0">
                <a:ln>
                  <a:noFill/>
                </a:ln>
                <a:solidFill>
                  <a:srgbClr val="373737"/>
                </a:solidFill>
                <a:effectLst/>
                <a:uLnTx/>
                <a:uFillTx/>
                <a:latin typeface="Tahoma"/>
                <a:ea typeface="+mn-ea"/>
                <a:cs typeface="Tahoma"/>
              </a:rPr>
              <a:t>from</a:t>
            </a:r>
            <a:r>
              <a:rPr kumimoji="0" sz="750" b="0" i="0" u="none" strike="noStrike" kern="1200" cap="none" spc="11" normalizeH="0" baseline="0" noProof="0" dirty="0">
                <a:ln>
                  <a:noFill/>
                </a:ln>
                <a:solidFill>
                  <a:srgbClr val="373737"/>
                </a:solidFill>
                <a:effectLst/>
                <a:uLnTx/>
                <a:uFillTx/>
                <a:latin typeface="Tahoma"/>
                <a:ea typeface="+mn-ea"/>
                <a:cs typeface="Tahoma"/>
              </a:rPr>
              <a:t> </a:t>
            </a:r>
            <a:r>
              <a:rPr kumimoji="0" sz="750" b="0" i="0" u="none" strike="noStrike" kern="1200" cap="none" spc="-4" normalizeH="0" baseline="0" noProof="0" dirty="0">
                <a:ln>
                  <a:noFill/>
                </a:ln>
                <a:solidFill>
                  <a:srgbClr val="373737"/>
                </a:solidFill>
                <a:effectLst/>
                <a:uLnTx/>
                <a:uFillTx/>
                <a:latin typeface="Tahoma"/>
                <a:ea typeface="+mn-ea"/>
                <a:cs typeface="Tahoma"/>
              </a:rPr>
              <a:t>CC</a:t>
            </a:r>
            <a:endParaRPr kumimoji="0" sz="750" b="0" i="0" u="none" strike="noStrike" kern="1200" cap="none" spc="0" normalizeH="0" baseline="0" noProof="0" dirty="0">
              <a:ln>
                <a:noFill/>
              </a:ln>
              <a:solidFill>
                <a:srgbClr val="0033A0"/>
              </a:solidFill>
              <a:effectLst/>
              <a:uLnTx/>
              <a:uFillTx/>
              <a:latin typeface="Tahoma"/>
              <a:ea typeface="+mn-ea"/>
              <a:cs typeface="Tahoma"/>
            </a:endParaRPr>
          </a:p>
        </p:txBody>
      </p:sp>
      <p:sp>
        <p:nvSpPr>
          <p:cNvPr id="62" name="object 31"/>
          <p:cNvSpPr txBox="1"/>
          <p:nvPr/>
        </p:nvSpPr>
        <p:spPr>
          <a:xfrm>
            <a:off x="5732202" y="2906800"/>
            <a:ext cx="1311156" cy="355386"/>
          </a:xfrm>
          <a:prstGeom prst="rect">
            <a:avLst/>
          </a:prstGeom>
          <a:ln>
            <a:noFill/>
          </a:ln>
        </p:spPr>
        <p:txBody>
          <a:bodyPr vert="horz" wrap="square" lIns="0" tIns="9049" rIns="0" bIns="0" rtlCol="0">
            <a:spAutoFit/>
          </a:bodyPr>
          <a:lstStyle/>
          <a:p>
            <a:pPr marL="9525" marR="3810" lvl="0" indent="0" algn="l" defTabSz="685800" rtl="0" eaLnBrk="1" fontAlgn="auto" latinLnBrk="0" hangingPunct="1">
              <a:lnSpc>
                <a:spcPct val="100000"/>
              </a:lnSpc>
              <a:spcBef>
                <a:spcPts val="71"/>
              </a:spcBef>
              <a:spcAft>
                <a:spcPts val="0"/>
              </a:spcAft>
              <a:buClrTx/>
              <a:buSzTx/>
              <a:buFontTx/>
              <a:buNone/>
              <a:tabLst/>
              <a:defRPr/>
            </a:pPr>
            <a:r>
              <a:rPr kumimoji="0" sz="750" b="0" i="0" u="none" strike="noStrike" kern="1200" cap="none" spc="-4" normalizeH="0" baseline="0" noProof="0" dirty="0">
                <a:ln>
                  <a:noFill/>
                </a:ln>
                <a:solidFill>
                  <a:srgbClr val="373737"/>
                </a:solidFill>
                <a:effectLst/>
                <a:uLnTx/>
                <a:uFillTx/>
                <a:latin typeface="Tahoma"/>
                <a:ea typeface="+mn-ea"/>
                <a:cs typeface="Tahoma"/>
              </a:rPr>
              <a:t>Push approved creative +  campaign metadata into  AEM directly </a:t>
            </a:r>
            <a:r>
              <a:rPr kumimoji="0" sz="750" b="0" i="0" u="none" strike="noStrike" kern="1200" cap="none" spc="-8" normalizeH="0" baseline="0" noProof="0" dirty="0">
                <a:ln>
                  <a:noFill/>
                </a:ln>
                <a:solidFill>
                  <a:srgbClr val="373737"/>
                </a:solidFill>
                <a:effectLst/>
                <a:uLnTx/>
                <a:uFillTx/>
                <a:latin typeface="Tahoma"/>
                <a:ea typeface="+mn-ea"/>
                <a:cs typeface="Tahoma"/>
              </a:rPr>
              <a:t>from</a:t>
            </a:r>
            <a:r>
              <a:rPr kumimoji="0" sz="750" b="0" i="0" u="none" strike="noStrike" kern="1200" cap="none" spc="0" normalizeH="0" baseline="0" noProof="0" dirty="0">
                <a:ln>
                  <a:noFill/>
                </a:ln>
                <a:solidFill>
                  <a:srgbClr val="373737"/>
                </a:solidFill>
                <a:effectLst/>
                <a:uLnTx/>
                <a:uFillTx/>
                <a:latin typeface="Tahoma"/>
                <a:ea typeface="+mn-ea"/>
                <a:cs typeface="Tahoma"/>
              </a:rPr>
              <a:t> </a:t>
            </a:r>
            <a:r>
              <a:rPr kumimoji="0" sz="750" b="0" i="0" u="none" strike="noStrike" kern="1200" cap="none" spc="-4" normalizeH="0" baseline="0" noProof="0" dirty="0">
                <a:ln>
                  <a:noFill/>
                </a:ln>
                <a:solidFill>
                  <a:srgbClr val="373737"/>
                </a:solidFill>
                <a:effectLst/>
                <a:uLnTx/>
                <a:uFillTx/>
                <a:latin typeface="Tahoma"/>
                <a:ea typeface="+mn-ea"/>
                <a:cs typeface="Tahoma"/>
              </a:rPr>
              <a:t>WF</a:t>
            </a:r>
            <a:endParaRPr kumimoji="0" sz="750" b="0" i="0" u="none" strike="noStrike" kern="1200" cap="none" spc="0" normalizeH="0" baseline="0" noProof="0" dirty="0">
              <a:ln>
                <a:noFill/>
              </a:ln>
              <a:solidFill>
                <a:srgbClr val="0033A0"/>
              </a:solidFill>
              <a:effectLst/>
              <a:uLnTx/>
              <a:uFillTx/>
              <a:latin typeface="Tahoma"/>
              <a:ea typeface="+mn-ea"/>
              <a:cs typeface="Tahoma"/>
            </a:endParaRPr>
          </a:p>
        </p:txBody>
      </p:sp>
      <p:sp>
        <p:nvSpPr>
          <p:cNvPr id="63" name="object 32"/>
          <p:cNvSpPr txBox="1"/>
          <p:nvPr/>
        </p:nvSpPr>
        <p:spPr>
          <a:xfrm>
            <a:off x="5732202" y="3398194"/>
            <a:ext cx="1450398" cy="355386"/>
          </a:xfrm>
          <a:prstGeom prst="rect">
            <a:avLst/>
          </a:prstGeom>
          <a:ln>
            <a:noFill/>
          </a:ln>
        </p:spPr>
        <p:txBody>
          <a:bodyPr vert="horz" wrap="square" lIns="0" tIns="9049" rIns="0" bIns="0" rtlCol="0">
            <a:spAutoFit/>
          </a:bodyPr>
          <a:lstStyle/>
          <a:p>
            <a:pPr marL="9525" marR="3810" lvl="0" indent="0" algn="l" defTabSz="685800" rtl="0" eaLnBrk="1" fontAlgn="auto" latinLnBrk="0" hangingPunct="1">
              <a:lnSpc>
                <a:spcPct val="100000"/>
              </a:lnSpc>
              <a:spcBef>
                <a:spcPts val="71"/>
              </a:spcBef>
              <a:spcAft>
                <a:spcPts val="0"/>
              </a:spcAft>
              <a:buClrTx/>
              <a:buSzTx/>
              <a:buFontTx/>
              <a:buNone/>
              <a:tabLst/>
              <a:defRPr/>
            </a:pPr>
            <a:r>
              <a:rPr kumimoji="0" sz="750" b="0" i="0" u="none" strike="noStrike" kern="1200" cap="none" spc="-4" normalizeH="0" baseline="0" noProof="0" dirty="0">
                <a:ln>
                  <a:noFill/>
                </a:ln>
                <a:solidFill>
                  <a:srgbClr val="373737"/>
                </a:solidFill>
                <a:effectLst/>
                <a:uLnTx/>
                <a:uFillTx/>
                <a:latin typeface="Tahoma"/>
                <a:ea typeface="+mn-ea"/>
                <a:cs typeface="Tahoma"/>
              </a:rPr>
              <a:t>Access final approved assets  stored in AEM in WF within  context of</a:t>
            </a:r>
            <a:r>
              <a:rPr kumimoji="0" sz="750" b="0" i="0" u="none" strike="noStrike" kern="1200" cap="none" spc="0" normalizeH="0" baseline="0" noProof="0" dirty="0">
                <a:ln>
                  <a:noFill/>
                </a:ln>
                <a:solidFill>
                  <a:srgbClr val="373737"/>
                </a:solidFill>
                <a:effectLst/>
                <a:uLnTx/>
                <a:uFillTx/>
                <a:latin typeface="Tahoma"/>
                <a:ea typeface="+mn-ea"/>
                <a:cs typeface="Tahoma"/>
              </a:rPr>
              <a:t> </a:t>
            </a:r>
            <a:r>
              <a:rPr kumimoji="0" sz="750" b="0" i="0" u="none" strike="noStrike" kern="1200" cap="none" spc="-4" normalizeH="0" baseline="0" noProof="0" dirty="0">
                <a:ln>
                  <a:noFill/>
                </a:ln>
                <a:solidFill>
                  <a:srgbClr val="373737"/>
                </a:solidFill>
                <a:effectLst/>
                <a:uLnTx/>
                <a:uFillTx/>
                <a:latin typeface="Tahoma"/>
                <a:ea typeface="+mn-ea"/>
                <a:cs typeface="Tahoma"/>
              </a:rPr>
              <a:t>campaign(s)</a:t>
            </a:r>
            <a:endParaRPr kumimoji="0" sz="750" b="0" i="0" u="none" strike="noStrike" kern="1200" cap="none" spc="0" normalizeH="0" baseline="0" noProof="0" dirty="0">
              <a:ln>
                <a:noFill/>
              </a:ln>
              <a:solidFill>
                <a:srgbClr val="0033A0"/>
              </a:solidFill>
              <a:effectLst/>
              <a:uLnTx/>
              <a:uFillTx/>
              <a:latin typeface="Tahoma"/>
              <a:ea typeface="+mn-ea"/>
              <a:cs typeface="Tahoma"/>
            </a:endParaRPr>
          </a:p>
        </p:txBody>
      </p:sp>
      <p:sp>
        <p:nvSpPr>
          <p:cNvPr id="64" name="object 33"/>
          <p:cNvSpPr txBox="1"/>
          <p:nvPr/>
        </p:nvSpPr>
        <p:spPr>
          <a:xfrm>
            <a:off x="7314440" y="2906800"/>
            <a:ext cx="1714443" cy="355386"/>
          </a:xfrm>
          <a:prstGeom prst="rect">
            <a:avLst/>
          </a:prstGeom>
          <a:ln>
            <a:noFill/>
          </a:ln>
        </p:spPr>
        <p:txBody>
          <a:bodyPr vert="horz" wrap="square" lIns="0" tIns="9049" rIns="0" bIns="0" rtlCol="0">
            <a:spAutoFit/>
          </a:bodyPr>
          <a:lstStyle/>
          <a:p>
            <a:pPr marL="9525" marR="3810" lvl="0" indent="0" algn="l" defTabSz="685800" rtl="0" eaLnBrk="1" fontAlgn="auto" latinLnBrk="0" hangingPunct="1">
              <a:lnSpc>
                <a:spcPct val="100000"/>
              </a:lnSpc>
              <a:spcBef>
                <a:spcPts val="71"/>
              </a:spcBef>
              <a:spcAft>
                <a:spcPts val="0"/>
              </a:spcAft>
              <a:buClrTx/>
              <a:buSzTx/>
              <a:buFontTx/>
              <a:buNone/>
              <a:tabLst/>
              <a:defRPr/>
            </a:pPr>
            <a:r>
              <a:rPr kumimoji="0" sz="750" b="0" i="0" u="none" strike="noStrike" kern="1200" cap="none" spc="-4" normalizeH="0" baseline="0" noProof="0" dirty="0">
                <a:ln>
                  <a:noFill/>
                </a:ln>
                <a:solidFill>
                  <a:srgbClr val="373737"/>
                </a:solidFill>
                <a:effectLst/>
                <a:uLnTx/>
                <a:uFillTx/>
                <a:latin typeface="Tahoma"/>
                <a:ea typeface="+mn-ea"/>
                <a:cs typeface="Tahoma"/>
              </a:rPr>
              <a:t>View </a:t>
            </a:r>
            <a:r>
              <a:rPr kumimoji="0" sz="750" b="0" i="0" u="none" strike="noStrike" kern="1200" cap="none" spc="-8" normalizeH="0" baseline="0" noProof="0" dirty="0">
                <a:ln>
                  <a:noFill/>
                </a:ln>
                <a:solidFill>
                  <a:srgbClr val="373737"/>
                </a:solidFill>
                <a:effectLst/>
                <a:uLnTx/>
                <a:uFillTx/>
                <a:latin typeface="Tahoma"/>
                <a:ea typeface="+mn-ea"/>
                <a:cs typeface="Tahoma"/>
              </a:rPr>
              <a:t>response </a:t>
            </a:r>
            <a:r>
              <a:rPr kumimoji="0" sz="750" b="0" i="0" u="none" strike="noStrike" kern="1200" cap="none" spc="-4" normalizeH="0" baseline="0" noProof="0" dirty="0">
                <a:ln>
                  <a:noFill/>
                </a:ln>
                <a:solidFill>
                  <a:srgbClr val="373737"/>
                </a:solidFill>
                <a:effectLst/>
                <a:uLnTx/>
                <a:uFillTx/>
                <a:latin typeface="Tahoma"/>
                <a:ea typeface="+mn-ea"/>
                <a:cs typeface="Tahoma"/>
              </a:rPr>
              <a:t>metrics </a:t>
            </a:r>
            <a:r>
              <a:rPr kumimoji="0" sz="750" b="0" i="0" u="none" strike="noStrike" kern="1200" cap="none" spc="-8" normalizeH="0" baseline="0" noProof="0" dirty="0">
                <a:ln>
                  <a:noFill/>
                </a:ln>
                <a:solidFill>
                  <a:srgbClr val="373737"/>
                </a:solidFill>
                <a:effectLst/>
                <a:uLnTx/>
                <a:uFillTx/>
                <a:latin typeface="Tahoma"/>
                <a:ea typeface="+mn-ea"/>
                <a:cs typeface="Tahoma"/>
              </a:rPr>
              <a:t>from  </a:t>
            </a:r>
            <a:r>
              <a:rPr kumimoji="0" sz="750" b="0" i="0" u="none" strike="noStrike" kern="1200" cap="none" spc="-4" normalizeH="0" baseline="0" noProof="0" dirty="0">
                <a:ln>
                  <a:noFill/>
                </a:ln>
                <a:solidFill>
                  <a:srgbClr val="373737"/>
                </a:solidFill>
                <a:effectLst/>
                <a:uLnTx/>
                <a:uFillTx/>
                <a:latin typeface="Tahoma"/>
                <a:ea typeface="+mn-ea"/>
                <a:cs typeface="Tahoma"/>
              </a:rPr>
              <a:t>Adobe Campaign directly  within campaign record in</a:t>
            </a:r>
            <a:r>
              <a:rPr kumimoji="0" sz="750" b="0" i="0" u="none" strike="noStrike" kern="1200" cap="none" spc="-15" normalizeH="0" baseline="0" noProof="0" dirty="0">
                <a:ln>
                  <a:noFill/>
                </a:ln>
                <a:solidFill>
                  <a:srgbClr val="373737"/>
                </a:solidFill>
                <a:effectLst/>
                <a:uLnTx/>
                <a:uFillTx/>
                <a:latin typeface="Tahoma"/>
                <a:ea typeface="+mn-ea"/>
                <a:cs typeface="Tahoma"/>
              </a:rPr>
              <a:t> </a:t>
            </a:r>
            <a:r>
              <a:rPr kumimoji="0" sz="750" b="0" i="0" u="none" strike="noStrike" kern="1200" cap="none" spc="-4" normalizeH="0" baseline="0" noProof="0" dirty="0">
                <a:ln>
                  <a:noFill/>
                </a:ln>
                <a:solidFill>
                  <a:srgbClr val="373737"/>
                </a:solidFill>
                <a:effectLst/>
                <a:uLnTx/>
                <a:uFillTx/>
                <a:latin typeface="Tahoma"/>
                <a:ea typeface="+mn-ea"/>
                <a:cs typeface="Tahoma"/>
              </a:rPr>
              <a:t>WF</a:t>
            </a:r>
            <a:endParaRPr kumimoji="0" sz="750" b="0" i="0" u="none" strike="noStrike" kern="1200" cap="none" spc="0" normalizeH="0" baseline="0" noProof="0" dirty="0">
              <a:ln>
                <a:noFill/>
              </a:ln>
              <a:solidFill>
                <a:srgbClr val="0033A0"/>
              </a:solidFill>
              <a:effectLst/>
              <a:uLnTx/>
              <a:uFillTx/>
              <a:latin typeface="Tahoma"/>
              <a:ea typeface="+mn-ea"/>
              <a:cs typeface="Tahoma"/>
            </a:endParaRPr>
          </a:p>
        </p:txBody>
      </p:sp>
      <p:sp>
        <p:nvSpPr>
          <p:cNvPr id="66" name="object 36"/>
          <p:cNvSpPr/>
          <p:nvPr/>
        </p:nvSpPr>
        <p:spPr>
          <a:xfrm>
            <a:off x="1921573" y="3612575"/>
            <a:ext cx="5669" cy="6302"/>
          </a:xfrm>
          <a:custGeom>
            <a:avLst/>
            <a:gdLst/>
            <a:ahLst/>
            <a:cxnLst/>
            <a:rect l="l" t="t" r="r" b="b"/>
            <a:pathLst>
              <a:path w="7619" h="7620">
                <a:moveTo>
                  <a:pt x="5968" y="0"/>
                </a:moveTo>
                <a:lnTo>
                  <a:pt x="1778" y="0"/>
                </a:lnTo>
                <a:lnTo>
                  <a:pt x="0" y="1650"/>
                </a:lnTo>
                <a:lnTo>
                  <a:pt x="0" y="5968"/>
                </a:lnTo>
                <a:lnTo>
                  <a:pt x="1778" y="7619"/>
                </a:lnTo>
                <a:lnTo>
                  <a:pt x="5968" y="7619"/>
                </a:lnTo>
                <a:lnTo>
                  <a:pt x="6476" y="7112"/>
                </a:lnTo>
                <a:lnTo>
                  <a:pt x="2031" y="7112"/>
                </a:lnTo>
                <a:lnTo>
                  <a:pt x="507" y="5587"/>
                </a:lnTo>
                <a:lnTo>
                  <a:pt x="507" y="2031"/>
                </a:lnTo>
                <a:lnTo>
                  <a:pt x="2031" y="507"/>
                </a:lnTo>
                <a:lnTo>
                  <a:pt x="6476" y="507"/>
                </a:lnTo>
                <a:lnTo>
                  <a:pt x="5968" y="0"/>
                </a:lnTo>
                <a:close/>
              </a:path>
              <a:path w="7619" h="7620">
                <a:moveTo>
                  <a:pt x="6476" y="507"/>
                </a:moveTo>
                <a:lnTo>
                  <a:pt x="5587" y="507"/>
                </a:lnTo>
                <a:lnTo>
                  <a:pt x="7238" y="2031"/>
                </a:lnTo>
                <a:lnTo>
                  <a:pt x="7112" y="5587"/>
                </a:lnTo>
                <a:lnTo>
                  <a:pt x="5587" y="7112"/>
                </a:lnTo>
                <a:lnTo>
                  <a:pt x="6476" y="7112"/>
                </a:lnTo>
                <a:lnTo>
                  <a:pt x="7619" y="5968"/>
                </a:lnTo>
                <a:lnTo>
                  <a:pt x="7619" y="1650"/>
                </a:lnTo>
                <a:lnTo>
                  <a:pt x="6476" y="507"/>
                </a:lnTo>
                <a:close/>
              </a:path>
              <a:path w="7619" h="7620">
                <a:moveTo>
                  <a:pt x="4953" y="1523"/>
                </a:moveTo>
                <a:lnTo>
                  <a:pt x="4191" y="1650"/>
                </a:lnTo>
                <a:lnTo>
                  <a:pt x="2286" y="1650"/>
                </a:lnTo>
                <a:lnTo>
                  <a:pt x="2286" y="5968"/>
                </a:lnTo>
                <a:lnTo>
                  <a:pt x="2921" y="5968"/>
                </a:lnTo>
                <a:lnTo>
                  <a:pt x="2921" y="4190"/>
                </a:lnTo>
                <a:lnTo>
                  <a:pt x="5080" y="4190"/>
                </a:lnTo>
                <a:lnTo>
                  <a:pt x="5486" y="3682"/>
                </a:lnTo>
                <a:lnTo>
                  <a:pt x="2921" y="3682"/>
                </a:lnTo>
                <a:lnTo>
                  <a:pt x="2921" y="2158"/>
                </a:lnTo>
                <a:lnTo>
                  <a:pt x="5461" y="2158"/>
                </a:lnTo>
                <a:lnTo>
                  <a:pt x="4953" y="1523"/>
                </a:lnTo>
                <a:close/>
              </a:path>
              <a:path w="7619" h="7620">
                <a:moveTo>
                  <a:pt x="4444" y="4190"/>
                </a:moveTo>
                <a:lnTo>
                  <a:pt x="3682" y="4190"/>
                </a:lnTo>
                <a:lnTo>
                  <a:pt x="4953" y="5968"/>
                </a:lnTo>
                <a:lnTo>
                  <a:pt x="5587" y="5968"/>
                </a:lnTo>
                <a:lnTo>
                  <a:pt x="4444" y="4190"/>
                </a:lnTo>
                <a:close/>
              </a:path>
              <a:path w="7619" h="7620">
                <a:moveTo>
                  <a:pt x="5461" y="2158"/>
                </a:moveTo>
                <a:lnTo>
                  <a:pt x="4572" y="2158"/>
                </a:lnTo>
                <a:lnTo>
                  <a:pt x="4953" y="2539"/>
                </a:lnTo>
                <a:lnTo>
                  <a:pt x="4953" y="3301"/>
                </a:lnTo>
                <a:lnTo>
                  <a:pt x="4572" y="3682"/>
                </a:lnTo>
                <a:lnTo>
                  <a:pt x="5486" y="3682"/>
                </a:lnTo>
                <a:lnTo>
                  <a:pt x="5461" y="2158"/>
                </a:lnTo>
                <a:close/>
              </a:path>
            </a:pathLst>
          </a:custGeom>
          <a:solidFill>
            <a:srgbClr val="F8822E"/>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68" name="object 39"/>
          <p:cNvSpPr/>
          <p:nvPr/>
        </p:nvSpPr>
        <p:spPr>
          <a:xfrm>
            <a:off x="3667764" y="3608794"/>
            <a:ext cx="7087" cy="6302"/>
          </a:xfrm>
          <a:custGeom>
            <a:avLst/>
            <a:gdLst/>
            <a:ahLst/>
            <a:cxnLst/>
            <a:rect l="l" t="t" r="r" b="b"/>
            <a:pathLst>
              <a:path w="9525" h="7620">
                <a:moveTo>
                  <a:pt x="7112" y="0"/>
                </a:moveTo>
                <a:lnTo>
                  <a:pt x="2159" y="0"/>
                </a:lnTo>
                <a:lnTo>
                  <a:pt x="0" y="1650"/>
                </a:lnTo>
                <a:lnTo>
                  <a:pt x="0" y="5968"/>
                </a:lnTo>
                <a:lnTo>
                  <a:pt x="2159" y="7619"/>
                </a:lnTo>
                <a:lnTo>
                  <a:pt x="7112" y="7619"/>
                </a:lnTo>
                <a:lnTo>
                  <a:pt x="7737" y="7112"/>
                </a:lnTo>
                <a:lnTo>
                  <a:pt x="2412" y="7112"/>
                </a:lnTo>
                <a:lnTo>
                  <a:pt x="635" y="5587"/>
                </a:lnTo>
                <a:lnTo>
                  <a:pt x="635" y="2031"/>
                </a:lnTo>
                <a:lnTo>
                  <a:pt x="2412" y="507"/>
                </a:lnTo>
                <a:lnTo>
                  <a:pt x="7737" y="507"/>
                </a:lnTo>
                <a:lnTo>
                  <a:pt x="7112" y="0"/>
                </a:lnTo>
                <a:close/>
              </a:path>
              <a:path w="9525" h="7620">
                <a:moveTo>
                  <a:pt x="7737" y="507"/>
                </a:moveTo>
                <a:lnTo>
                  <a:pt x="6731" y="507"/>
                </a:lnTo>
                <a:lnTo>
                  <a:pt x="8636" y="2031"/>
                </a:lnTo>
                <a:lnTo>
                  <a:pt x="8509" y="5587"/>
                </a:lnTo>
                <a:lnTo>
                  <a:pt x="6731" y="7112"/>
                </a:lnTo>
                <a:lnTo>
                  <a:pt x="7737" y="7112"/>
                </a:lnTo>
                <a:lnTo>
                  <a:pt x="9144" y="5968"/>
                </a:lnTo>
                <a:lnTo>
                  <a:pt x="9144" y="1650"/>
                </a:lnTo>
                <a:lnTo>
                  <a:pt x="7737" y="507"/>
                </a:lnTo>
                <a:close/>
              </a:path>
              <a:path w="9525" h="7620">
                <a:moveTo>
                  <a:pt x="5842" y="1524"/>
                </a:moveTo>
                <a:lnTo>
                  <a:pt x="4953" y="1650"/>
                </a:lnTo>
                <a:lnTo>
                  <a:pt x="2794" y="1650"/>
                </a:lnTo>
                <a:lnTo>
                  <a:pt x="2794" y="5968"/>
                </a:lnTo>
                <a:lnTo>
                  <a:pt x="3556" y="5968"/>
                </a:lnTo>
                <a:lnTo>
                  <a:pt x="3556" y="4191"/>
                </a:lnTo>
                <a:lnTo>
                  <a:pt x="6096" y="4191"/>
                </a:lnTo>
                <a:lnTo>
                  <a:pt x="6604" y="3682"/>
                </a:lnTo>
                <a:lnTo>
                  <a:pt x="3556" y="3682"/>
                </a:lnTo>
                <a:lnTo>
                  <a:pt x="3556" y="2159"/>
                </a:lnTo>
                <a:lnTo>
                  <a:pt x="6604" y="2159"/>
                </a:lnTo>
                <a:lnTo>
                  <a:pt x="5842" y="1524"/>
                </a:lnTo>
                <a:close/>
              </a:path>
              <a:path w="9525" h="7620">
                <a:moveTo>
                  <a:pt x="5334" y="4191"/>
                </a:moveTo>
                <a:lnTo>
                  <a:pt x="4445" y="4191"/>
                </a:lnTo>
                <a:lnTo>
                  <a:pt x="5842" y="5968"/>
                </a:lnTo>
                <a:lnTo>
                  <a:pt x="6731" y="5968"/>
                </a:lnTo>
                <a:lnTo>
                  <a:pt x="5334" y="4191"/>
                </a:lnTo>
                <a:close/>
              </a:path>
              <a:path w="9525" h="7620">
                <a:moveTo>
                  <a:pt x="6604" y="2159"/>
                </a:moveTo>
                <a:lnTo>
                  <a:pt x="5461" y="2159"/>
                </a:lnTo>
                <a:lnTo>
                  <a:pt x="5842" y="2539"/>
                </a:lnTo>
                <a:lnTo>
                  <a:pt x="5969" y="3301"/>
                </a:lnTo>
                <a:lnTo>
                  <a:pt x="5587" y="3682"/>
                </a:lnTo>
                <a:lnTo>
                  <a:pt x="6604" y="3682"/>
                </a:lnTo>
                <a:lnTo>
                  <a:pt x="6604" y="2159"/>
                </a:lnTo>
                <a:close/>
              </a:path>
            </a:pathLst>
          </a:custGeom>
          <a:solidFill>
            <a:srgbClr val="F8822E"/>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70" name="object 42"/>
          <p:cNvSpPr/>
          <p:nvPr/>
        </p:nvSpPr>
        <p:spPr>
          <a:xfrm>
            <a:off x="3667764" y="3998225"/>
            <a:ext cx="7087" cy="7877"/>
          </a:xfrm>
          <a:custGeom>
            <a:avLst/>
            <a:gdLst/>
            <a:ahLst/>
            <a:cxnLst/>
            <a:rect l="l" t="t" r="r" b="b"/>
            <a:pathLst>
              <a:path w="9525" h="9525">
                <a:moveTo>
                  <a:pt x="7112" y="0"/>
                </a:moveTo>
                <a:lnTo>
                  <a:pt x="2159" y="0"/>
                </a:lnTo>
                <a:lnTo>
                  <a:pt x="0" y="2032"/>
                </a:lnTo>
                <a:lnTo>
                  <a:pt x="0" y="7112"/>
                </a:lnTo>
                <a:lnTo>
                  <a:pt x="2159" y="9144"/>
                </a:lnTo>
                <a:lnTo>
                  <a:pt x="7112" y="9144"/>
                </a:lnTo>
                <a:lnTo>
                  <a:pt x="7747" y="8509"/>
                </a:lnTo>
                <a:lnTo>
                  <a:pt x="2412" y="8509"/>
                </a:lnTo>
                <a:lnTo>
                  <a:pt x="635" y="6731"/>
                </a:lnTo>
                <a:lnTo>
                  <a:pt x="635" y="2413"/>
                </a:lnTo>
                <a:lnTo>
                  <a:pt x="2412" y="635"/>
                </a:lnTo>
                <a:lnTo>
                  <a:pt x="7747" y="635"/>
                </a:lnTo>
                <a:lnTo>
                  <a:pt x="7112" y="0"/>
                </a:lnTo>
                <a:close/>
              </a:path>
              <a:path w="9525" h="9525">
                <a:moveTo>
                  <a:pt x="7747" y="635"/>
                </a:moveTo>
                <a:lnTo>
                  <a:pt x="6731" y="635"/>
                </a:lnTo>
                <a:lnTo>
                  <a:pt x="8636" y="2413"/>
                </a:lnTo>
                <a:lnTo>
                  <a:pt x="8509" y="6731"/>
                </a:lnTo>
                <a:lnTo>
                  <a:pt x="6731" y="8509"/>
                </a:lnTo>
                <a:lnTo>
                  <a:pt x="7747" y="8509"/>
                </a:lnTo>
                <a:lnTo>
                  <a:pt x="9017" y="7239"/>
                </a:lnTo>
                <a:lnTo>
                  <a:pt x="9017" y="1905"/>
                </a:lnTo>
                <a:lnTo>
                  <a:pt x="7747" y="635"/>
                </a:lnTo>
                <a:close/>
              </a:path>
              <a:path w="9525" h="9525">
                <a:moveTo>
                  <a:pt x="5842" y="1905"/>
                </a:moveTo>
                <a:lnTo>
                  <a:pt x="2794" y="1905"/>
                </a:lnTo>
                <a:lnTo>
                  <a:pt x="2794" y="7239"/>
                </a:lnTo>
                <a:lnTo>
                  <a:pt x="3556" y="7239"/>
                </a:lnTo>
                <a:lnTo>
                  <a:pt x="3556" y="5080"/>
                </a:lnTo>
                <a:lnTo>
                  <a:pt x="5334" y="5080"/>
                </a:lnTo>
                <a:lnTo>
                  <a:pt x="6096" y="4953"/>
                </a:lnTo>
                <a:lnTo>
                  <a:pt x="6604" y="4445"/>
                </a:lnTo>
                <a:lnTo>
                  <a:pt x="3556" y="4445"/>
                </a:lnTo>
                <a:lnTo>
                  <a:pt x="3556" y="2540"/>
                </a:lnTo>
                <a:lnTo>
                  <a:pt x="6604" y="2540"/>
                </a:lnTo>
                <a:lnTo>
                  <a:pt x="5842" y="1905"/>
                </a:lnTo>
                <a:close/>
              </a:path>
              <a:path w="9525" h="9525">
                <a:moveTo>
                  <a:pt x="5334" y="5080"/>
                </a:moveTo>
                <a:lnTo>
                  <a:pt x="4445" y="5080"/>
                </a:lnTo>
                <a:lnTo>
                  <a:pt x="5842" y="7239"/>
                </a:lnTo>
                <a:lnTo>
                  <a:pt x="6731" y="7239"/>
                </a:lnTo>
                <a:lnTo>
                  <a:pt x="5334" y="5080"/>
                </a:lnTo>
                <a:close/>
              </a:path>
              <a:path w="9525" h="9525">
                <a:moveTo>
                  <a:pt x="6604" y="2540"/>
                </a:moveTo>
                <a:lnTo>
                  <a:pt x="5461" y="2540"/>
                </a:lnTo>
                <a:lnTo>
                  <a:pt x="5842" y="3048"/>
                </a:lnTo>
                <a:lnTo>
                  <a:pt x="5969" y="3937"/>
                </a:lnTo>
                <a:lnTo>
                  <a:pt x="5587" y="4445"/>
                </a:lnTo>
                <a:lnTo>
                  <a:pt x="6604" y="4445"/>
                </a:lnTo>
                <a:lnTo>
                  <a:pt x="6604" y="2540"/>
                </a:lnTo>
                <a:close/>
              </a:path>
            </a:pathLst>
          </a:custGeom>
          <a:solidFill>
            <a:srgbClr val="F8822E"/>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72" name="object 45"/>
          <p:cNvSpPr/>
          <p:nvPr/>
        </p:nvSpPr>
        <p:spPr>
          <a:xfrm>
            <a:off x="3667835" y="4496721"/>
            <a:ext cx="7087" cy="7877"/>
          </a:xfrm>
          <a:custGeom>
            <a:avLst/>
            <a:gdLst/>
            <a:ahLst/>
            <a:cxnLst/>
            <a:rect l="l" t="t" r="r" b="b"/>
            <a:pathLst>
              <a:path w="9525" h="9525">
                <a:moveTo>
                  <a:pt x="7016" y="0"/>
                </a:moveTo>
                <a:lnTo>
                  <a:pt x="2063" y="0"/>
                </a:lnTo>
                <a:lnTo>
                  <a:pt x="95" y="1841"/>
                </a:lnTo>
                <a:lnTo>
                  <a:pt x="0" y="7213"/>
                </a:lnTo>
                <a:lnTo>
                  <a:pt x="2063" y="9144"/>
                </a:lnTo>
                <a:lnTo>
                  <a:pt x="7016" y="9144"/>
                </a:lnTo>
                <a:lnTo>
                  <a:pt x="7630" y="8534"/>
                </a:lnTo>
                <a:lnTo>
                  <a:pt x="2317" y="8534"/>
                </a:lnTo>
                <a:lnTo>
                  <a:pt x="539" y="6769"/>
                </a:lnTo>
                <a:lnTo>
                  <a:pt x="539" y="2374"/>
                </a:lnTo>
                <a:lnTo>
                  <a:pt x="2317" y="609"/>
                </a:lnTo>
                <a:lnTo>
                  <a:pt x="7630" y="609"/>
                </a:lnTo>
                <a:lnTo>
                  <a:pt x="7016" y="0"/>
                </a:lnTo>
                <a:close/>
              </a:path>
              <a:path w="9525" h="9525">
                <a:moveTo>
                  <a:pt x="7630" y="609"/>
                </a:moveTo>
                <a:lnTo>
                  <a:pt x="6635" y="609"/>
                </a:lnTo>
                <a:lnTo>
                  <a:pt x="8540" y="2374"/>
                </a:lnTo>
                <a:lnTo>
                  <a:pt x="8413" y="6769"/>
                </a:lnTo>
                <a:lnTo>
                  <a:pt x="6635" y="8534"/>
                </a:lnTo>
                <a:lnTo>
                  <a:pt x="7630" y="8534"/>
                </a:lnTo>
                <a:lnTo>
                  <a:pt x="8959" y="7213"/>
                </a:lnTo>
                <a:lnTo>
                  <a:pt x="8870" y="1841"/>
                </a:lnTo>
                <a:lnTo>
                  <a:pt x="7630" y="609"/>
                </a:lnTo>
                <a:close/>
              </a:path>
              <a:path w="9525" h="9525">
                <a:moveTo>
                  <a:pt x="5746" y="1841"/>
                </a:moveTo>
                <a:lnTo>
                  <a:pt x="4857" y="1930"/>
                </a:lnTo>
                <a:lnTo>
                  <a:pt x="2698" y="1930"/>
                </a:lnTo>
                <a:lnTo>
                  <a:pt x="2698" y="7213"/>
                </a:lnTo>
                <a:lnTo>
                  <a:pt x="3460" y="7213"/>
                </a:lnTo>
                <a:lnTo>
                  <a:pt x="3460" y="5105"/>
                </a:lnTo>
                <a:lnTo>
                  <a:pt x="5238" y="5105"/>
                </a:lnTo>
                <a:lnTo>
                  <a:pt x="6000" y="5016"/>
                </a:lnTo>
                <a:lnTo>
                  <a:pt x="6477" y="4483"/>
                </a:lnTo>
                <a:lnTo>
                  <a:pt x="3460" y="4483"/>
                </a:lnTo>
                <a:lnTo>
                  <a:pt x="3460" y="2552"/>
                </a:lnTo>
                <a:lnTo>
                  <a:pt x="6508" y="2552"/>
                </a:lnTo>
                <a:lnTo>
                  <a:pt x="5746" y="1841"/>
                </a:lnTo>
                <a:close/>
              </a:path>
              <a:path w="9525" h="9525">
                <a:moveTo>
                  <a:pt x="5238" y="5105"/>
                </a:moveTo>
                <a:lnTo>
                  <a:pt x="4349" y="5105"/>
                </a:lnTo>
                <a:lnTo>
                  <a:pt x="5746" y="7213"/>
                </a:lnTo>
                <a:lnTo>
                  <a:pt x="6635" y="7213"/>
                </a:lnTo>
                <a:lnTo>
                  <a:pt x="5238" y="5105"/>
                </a:lnTo>
                <a:close/>
              </a:path>
              <a:path w="9525" h="9525">
                <a:moveTo>
                  <a:pt x="6508" y="2552"/>
                </a:moveTo>
                <a:lnTo>
                  <a:pt x="5365" y="2552"/>
                </a:lnTo>
                <a:lnTo>
                  <a:pt x="5746" y="2984"/>
                </a:lnTo>
                <a:lnTo>
                  <a:pt x="5873" y="3962"/>
                </a:lnTo>
                <a:lnTo>
                  <a:pt x="5492" y="4483"/>
                </a:lnTo>
                <a:lnTo>
                  <a:pt x="6477" y="4483"/>
                </a:lnTo>
                <a:lnTo>
                  <a:pt x="6635" y="4305"/>
                </a:lnTo>
                <a:lnTo>
                  <a:pt x="6508" y="2552"/>
                </a:lnTo>
                <a:close/>
              </a:path>
            </a:pathLst>
          </a:custGeom>
          <a:solidFill>
            <a:srgbClr val="F8822E"/>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74" name="object 48"/>
          <p:cNvSpPr/>
          <p:nvPr/>
        </p:nvSpPr>
        <p:spPr>
          <a:xfrm>
            <a:off x="5568166" y="3625178"/>
            <a:ext cx="7087" cy="7877"/>
          </a:xfrm>
          <a:custGeom>
            <a:avLst/>
            <a:gdLst/>
            <a:ahLst/>
            <a:cxnLst/>
            <a:rect l="l" t="t" r="r" b="b"/>
            <a:pathLst>
              <a:path w="9525" h="9525">
                <a:moveTo>
                  <a:pt x="7112" y="0"/>
                </a:moveTo>
                <a:lnTo>
                  <a:pt x="2159" y="0"/>
                </a:lnTo>
                <a:lnTo>
                  <a:pt x="0" y="2031"/>
                </a:lnTo>
                <a:lnTo>
                  <a:pt x="0" y="7112"/>
                </a:lnTo>
                <a:lnTo>
                  <a:pt x="2159" y="9143"/>
                </a:lnTo>
                <a:lnTo>
                  <a:pt x="7112" y="9143"/>
                </a:lnTo>
                <a:lnTo>
                  <a:pt x="7747" y="8508"/>
                </a:lnTo>
                <a:lnTo>
                  <a:pt x="2413" y="8508"/>
                </a:lnTo>
                <a:lnTo>
                  <a:pt x="635" y="6731"/>
                </a:lnTo>
                <a:lnTo>
                  <a:pt x="635" y="2412"/>
                </a:lnTo>
                <a:lnTo>
                  <a:pt x="2413" y="635"/>
                </a:lnTo>
                <a:lnTo>
                  <a:pt x="7747" y="635"/>
                </a:lnTo>
                <a:lnTo>
                  <a:pt x="7112" y="0"/>
                </a:lnTo>
                <a:close/>
              </a:path>
              <a:path w="9525" h="9525">
                <a:moveTo>
                  <a:pt x="7747" y="635"/>
                </a:moveTo>
                <a:lnTo>
                  <a:pt x="6730" y="635"/>
                </a:lnTo>
                <a:lnTo>
                  <a:pt x="8636" y="2412"/>
                </a:lnTo>
                <a:lnTo>
                  <a:pt x="8509" y="6731"/>
                </a:lnTo>
                <a:lnTo>
                  <a:pt x="6730" y="8508"/>
                </a:lnTo>
                <a:lnTo>
                  <a:pt x="7747" y="8508"/>
                </a:lnTo>
                <a:lnTo>
                  <a:pt x="9017" y="7238"/>
                </a:lnTo>
                <a:lnTo>
                  <a:pt x="9017" y="1905"/>
                </a:lnTo>
                <a:lnTo>
                  <a:pt x="7747" y="635"/>
                </a:lnTo>
                <a:close/>
              </a:path>
              <a:path w="9525" h="9525">
                <a:moveTo>
                  <a:pt x="5842" y="1905"/>
                </a:moveTo>
                <a:lnTo>
                  <a:pt x="2794" y="1905"/>
                </a:lnTo>
                <a:lnTo>
                  <a:pt x="2794" y="7238"/>
                </a:lnTo>
                <a:lnTo>
                  <a:pt x="3555" y="7238"/>
                </a:lnTo>
                <a:lnTo>
                  <a:pt x="3555" y="5080"/>
                </a:lnTo>
                <a:lnTo>
                  <a:pt x="5334" y="5080"/>
                </a:lnTo>
                <a:lnTo>
                  <a:pt x="6096" y="4952"/>
                </a:lnTo>
                <a:lnTo>
                  <a:pt x="6603" y="4444"/>
                </a:lnTo>
                <a:lnTo>
                  <a:pt x="3555" y="4444"/>
                </a:lnTo>
                <a:lnTo>
                  <a:pt x="3555" y="2539"/>
                </a:lnTo>
                <a:lnTo>
                  <a:pt x="6603" y="2539"/>
                </a:lnTo>
                <a:lnTo>
                  <a:pt x="5842" y="1905"/>
                </a:lnTo>
                <a:close/>
              </a:path>
              <a:path w="9525" h="9525">
                <a:moveTo>
                  <a:pt x="5334" y="5080"/>
                </a:moveTo>
                <a:lnTo>
                  <a:pt x="4445" y="5080"/>
                </a:lnTo>
                <a:lnTo>
                  <a:pt x="5842" y="7238"/>
                </a:lnTo>
                <a:lnTo>
                  <a:pt x="6730" y="7238"/>
                </a:lnTo>
                <a:lnTo>
                  <a:pt x="5334" y="5080"/>
                </a:lnTo>
                <a:close/>
              </a:path>
              <a:path w="9525" h="9525">
                <a:moveTo>
                  <a:pt x="6603" y="2539"/>
                </a:moveTo>
                <a:lnTo>
                  <a:pt x="5461" y="2539"/>
                </a:lnTo>
                <a:lnTo>
                  <a:pt x="5842" y="3048"/>
                </a:lnTo>
                <a:lnTo>
                  <a:pt x="5969" y="3937"/>
                </a:lnTo>
                <a:lnTo>
                  <a:pt x="5588" y="4444"/>
                </a:lnTo>
                <a:lnTo>
                  <a:pt x="6603" y="4444"/>
                </a:lnTo>
                <a:lnTo>
                  <a:pt x="6603" y="2539"/>
                </a:lnTo>
                <a:close/>
              </a:path>
            </a:pathLst>
          </a:custGeom>
          <a:solidFill>
            <a:srgbClr val="F8822E"/>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76" name="object 51"/>
          <p:cNvSpPr/>
          <p:nvPr/>
        </p:nvSpPr>
        <p:spPr>
          <a:xfrm>
            <a:off x="5568166" y="4336471"/>
            <a:ext cx="7087" cy="6302"/>
          </a:xfrm>
          <a:custGeom>
            <a:avLst/>
            <a:gdLst/>
            <a:ahLst/>
            <a:cxnLst/>
            <a:rect l="l" t="t" r="r" b="b"/>
            <a:pathLst>
              <a:path w="9525" h="7620">
                <a:moveTo>
                  <a:pt x="7112" y="0"/>
                </a:moveTo>
                <a:lnTo>
                  <a:pt x="2159" y="0"/>
                </a:lnTo>
                <a:lnTo>
                  <a:pt x="0" y="1651"/>
                </a:lnTo>
                <a:lnTo>
                  <a:pt x="0" y="5969"/>
                </a:lnTo>
                <a:lnTo>
                  <a:pt x="2159" y="7620"/>
                </a:lnTo>
                <a:lnTo>
                  <a:pt x="7112" y="7620"/>
                </a:lnTo>
                <a:lnTo>
                  <a:pt x="7737" y="7112"/>
                </a:lnTo>
                <a:lnTo>
                  <a:pt x="2413" y="7112"/>
                </a:lnTo>
                <a:lnTo>
                  <a:pt x="635" y="5588"/>
                </a:lnTo>
                <a:lnTo>
                  <a:pt x="635" y="2032"/>
                </a:lnTo>
                <a:lnTo>
                  <a:pt x="2413" y="508"/>
                </a:lnTo>
                <a:lnTo>
                  <a:pt x="7737" y="508"/>
                </a:lnTo>
                <a:lnTo>
                  <a:pt x="7112" y="0"/>
                </a:lnTo>
                <a:close/>
              </a:path>
              <a:path w="9525" h="7620">
                <a:moveTo>
                  <a:pt x="7737" y="508"/>
                </a:moveTo>
                <a:lnTo>
                  <a:pt x="6730" y="508"/>
                </a:lnTo>
                <a:lnTo>
                  <a:pt x="8636" y="2032"/>
                </a:lnTo>
                <a:lnTo>
                  <a:pt x="8509" y="5588"/>
                </a:lnTo>
                <a:lnTo>
                  <a:pt x="6730" y="7112"/>
                </a:lnTo>
                <a:lnTo>
                  <a:pt x="7737" y="7112"/>
                </a:lnTo>
                <a:lnTo>
                  <a:pt x="9144" y="5969"/>
                </a:lnTo>
                <a:lnTo>
                  <a:pt x="9144" y="1651"/>
                </a:lnTo>
                <a:lnTo>
                  <a:pt x="7737" y="508"/>
                </a:lnTo>
                <a:close/>
              </a:path>
              <a:path w="9525" h="7620">
                <a:moveTo>
                  <a:pt x="5842" y="1524"/>
                </a:moveTo>
                <a:lnTo>
                  <a:pt x="4952" y="1651"/>
                </a:lnTo>
                <a:lnTo>
                  <a:pt x="2794" y="1651"/>
                </a:lnTo>
                <a:lnTo>
                  <a:pt x="2794" y="5969"/>
                </a:lnTo>
                <a:lnTo>
                  <a:pt x="3555" y="5969"/>
                </a:lnTo>
                <a:lnTo>
                  <a:pt x="3555" y="4191"/>
                </a:lnTo>
                <a:lnTo>
                  <a:pt x="6096" y="4191"/>
                </a:lnTo>
                <a:lnTo>
                  <a:pt x="6603" y="3683"/>
                </a:lnTo>
                <a:lnTo>
                  <a:pt x="3555" y="3683"/>
                </a:lnTo>
                <a:lnTo>
                  <a:pt x="3555" y="2159"/>
                </a:lnTo>
                <a:lnTo>
                  <a:pt x="6603" y="2159"/>
                </a:lnTo>
                <a:lnTo>
                  <a:pt x="5842" y="1524"/>
                </a:lnTo>
                <a:close/>
              </a:path>
              <a:path w="9525" h="7620">
                <a:moveTo>
                  <a:pt x="5334" y="4191"/>
                </a:moveTo>
                <a:lnTo>
                  <a:pt x="4445" y="4191"/>
                </a:lnTo>
                <a:lnTo>
                  <a:pt x="5842" y="5969"/>
                </a:lnTo>
                <a:lnTo>
                  <a:pt x="6730" y="5969"/>
                </a:lnTo>
                <a:lnTo>
                  <a:pt x="5334" y="4191"/>
                </a:lnTo>
                <a:close/>
              </a:path>
              <a:path w="9525" h="7620">
                <a:moveTo>
                  <a:pt x="6603" y="2159"/>
                </a:moveTo>
                <a:lnTo>
                  <a:pt x="5461" y="2159"/>
                </a:lnTo>
                <a:lnTo>
                  <a:pt x="5842" y="2540"/>
                </a:lnTo>
                <a:lnTo>
                  <a:pt x="5969" y="3302"/>
                </a:lnTo>
                <a:lnTo>
                  <a:pt x="5588" y="3683"/>
                </a:lnTo>
                <a:lnTo>
                  <a:pt x="6603" y="3683"/>
                </a:lnTo>
                <a:lnTo>
                  <a:pt x="6603" y="2159"/>
                </a:lnTo>
                <a:close/>
              </a:path>
            </a:pathLst>
          </a:custGeom>
          <a:solidFill>
            <a:srgbClr val="F8822E"/>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78" name="object 54"/>
          <p:cNvSpPr/>
          <p:nvPr/>
        </p:nvSpPr>
        <p:spPr>
          <a:xfrm>
            <a:off x="7314440" y="3623918"/>
            <a:ext cx="5669" cy="7877"/>
          </a:xfrm>
          <a:custGeom>
            <a:avLst/>
            <a:gdLst/>
            <a:ahLst/>
            <a:cxnLst/>
            <a:rect l="l" t="t" r="r" b="b"/>
            <a:pathLst>
              <a:path w="7620" h="9525">
                <a:moveTo>
                  <a:pt x="5857" y="0"/>
                </a:moveTo>
                <a:lnTo>
                  <a:pt x="1666" y="0"/>
                </a:lnTo>
                <a:lnTo>
                  <a:pt x="0" y="1905"/>
                </a:lnTo>
                <a:lnTo>
                  <a:pt x="0" y="7238"/>
                </a:lnTo>
                <a:lnTo>
                  <a:pt x="1666" y="9143"/>
                </a:lnTo>
                <a:lnTo>
                  <a:pt x="5857" y="9143"/>
                </a:lnTo>
                <a:lnTo>
                  <a:pt x="6373" y="8509"/>
                </a:lnTo>
                <a:lnTo>
                  <a:pt x="1920" y="8509"/>
                </a:lnTo>
                <a:lnTo>
                  <a:pt x="396" y="6731"/>
                </a:lnTo>
                <a:lnTo>
                  <a:pt x="396" y="2412"/>
                </a:lnTo>
                <a:lnTo>
                  <a:pt x="1920" y="635"/>
                </a:lnTo>
                <a:lnTo>
                  <a:pt x="6373" y="635"/>
                </a:lnTo>
                <a:lnTo>
                  <a:pt x="5857" y="0"/>
                </a:lnTo>
                <a:close/>
              </a:path>
              <a:path w="7620" h="9525">
                <a:moveTo>
                  <a:pt x="6373" y="635"/>
                </a:moveTo>
                <a:lnTo>
                  <a:pt x="5476" y="635"/>
                </a:lnTo>
                <a:lnTo>
                  <a:pt x="7127" y="2412"/>
                </a:lnTo>
                <a:lnTo>
                  <a:pt x="7000" y="6731"/>
                </a:lnTo>
                <a:lnTo>
                  <a:pt x="5476" y="8509"/>
                </a:lnTo>
                <a:lnTo>
                  <a:pt x="6373" y="8509"/>
                </a:lnTo>
                <a:lnTo>
                  <a:pt x="7405" y="7238"/>
                </a:lnTo>
                <a:lnTo>
                  <a:pt x="7405" y="1905"/>
                </a:lnTo>
                <a:lnTo>
                  <a:pt x="6373" y="635"/>
                </a:lnTo>
                <a:close/>
              </a:path>
              <a:path w="7620" h="9525">
                <a:moveTo>
                  <a:pt x="4841" y="1905"/>
                </a:moveTo>
                <a:lnTo>
                  <a:pt x="2174" y="1905"/>
                </a:lnTo>
                <a:lnTo>
                  <a:pt x="2174" y="7238"/>
                </a:lnTo>
                <a:lnTo>
                  <a:pt x="2809" y="7238"/>
                </a:lnTo>
                <a:lnTo>
                  <a:pt x="2809" y="5080"/>
                </a:lnTo>
                <a:lnTo>
                  <a:pt x="4333" y="5080"/>
                </a:lnTo>
                <a:lnTo>
                  <a:pt x="4968" y="4953"/>
                </a:lnTo>
                <a:lnTo>
                  <a:pt x="5375" y="4444"/>
                </a:lnTo>
                <a:lnTo>
                  <a:pt x="2809" y="4444"/>
                </a:lnTo>
                <a:lnTo>
                  <a:pt x="2809" y="2540"/>
                </a:lnTo>
                <a:lnTo>
                  <a:pt x="5349" y="2540"/>
                </a:lnTo>
                <a:lnTo>
                  <a:pt x="4841" y="1905"/>
                </a:lnTo>
                <a:close/>
              </a:path>
              <a:path w="7620" h="9525">
                <a:moveTo>
                  <a:pt x="4333" y="5080"/>
                </a:moveTo>
                <a:lnTo>
                  <a:pt x="3571" y="5080"/>
                </a:lnTo>
                <a:lnTo>
                  <a:pt x="4841" y="7238"/>
                </a:lnTo>
                <a:lnTo>
                  <a:pt x="5476" y="7238"/>
                </a:lnTo>
                <a:lnTo>
                  <a:pt x="4333" y="5080"/>
                </a:lnTo>
                <a:close/>
              </a:path>
              <a:path w="7620" h="9525">
                <a:moveTo>
                  <a:pt x="5349" y="2540"/>
                </a:moveTo>
                <a:lnTo>
                  <a:pt x="4460" y="2540"/>
                </a:lnTo>
                <a:lnTo>
                  <a:pt x="4841" y="3048"/>
                </a:lnTo>
                <a:lnTo>
                  <a:pt x="4841" y="3937"/>
                </a:lnTo>
                <a:lnTo>
                  <a:pt x="4460" y="4444"/>
                </a:lnTo>
                <a:lnTo>
                  <a:pt x="5375" y="4444"/>
                </a:lnTo>
                <a:lnTo>
                  <a:pt x="5349" y="2540"/>
                </a:lnTo>
                <a:close/>
              </a:path>
            </a:pathLst>
          </a:custGeom>
          <a:solidFill>
            <a:srgbClr val="F8822E"/>
          </a:solidFill>
          <a:ln>
            <a:noFill/>
          </a:ln>
        </p:spPr>
        <p:txBody>
          <a:bodyPr wrap="square" lIns="0" tIns="0" rIns="0" bIns="0" rtlCol="0"/>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sz="1013" b="0" i="0" u="none" strike="noStrike" kern="1200" cap="none" spc="0" normalizeH="0" baseline="0" noProof="0">
              <a:ln>
                <a:noFill/>
              </a:ln>
              <a:solidFill>
                <a:srgbClr val="0033A0"/>
              </a:solidFill>
              <a:effectLst/>
              <a:uLnTx/>
              <a:uFillTx/>
              <a:latin typeface="Arial" panose="020B0604020202020204"/>
              <a:ea typeface="+mn-ea"/>
              <a:cs typeface="+mn-cs"/>
            </a:endParaRPr>
          </a:p>
        </p:txBody>
      </p:sp>
      <p:sp>
        <p:nvSpPr>
          <p:cNvPr id="80" name="Text Placeholder 2"/>
          <p:cNvSpPr txBox="1">
            <a:spLocks/>
          </p:cNvSpPr>
          <p:nvPr/>
        </p:nvSpPr>
        <p:spPr>
          <a:xfrm>
            <a:off x="504750" y="4144179"/>
            <a:ext cx="8345937" cy="415498"/>
          </a:xfrm>
          <a:prstGeom prst="rect">
            <a:avLst/>
          </a:prstGeom>
          <a:solidFill>
            <a:schemeClr val="bg1">
              <a:lumMod val="95000"/>
            </a:schemeClr>
          </a:solidFill>
          <a:ln>
            <a:noFill/>
          </a:ln>
        </p:spPr>
        <p:txBody>
          <a:bodyPr vert="horz" wrap="square" lIns="91440" tIns="45720" rIns="91440" bIns="45720" rtlCol="0">
            <a:spAutoFit/>
          </a:bodyPr>
          <a:lstStyle>
            <a:lvl1pPr marL="0" indent="0" algn="l" defTabSz="685783" rtl="0" eaLnBrk="1" latinLnBrk="0" hangingPunct="1">
              <a:lnSpc>
                <a:spcPct val="100000"/>
              </a:lnSpc>
              <a:spcBef>
                <a:spcPts val="800"/>
              </a:spcBef>
              <a:spcAft>
                <a:spcPts val="200"/>
              </a:spcAft>
              <a:buClr>
                <a:schemeClr val="accent3"/>
              </a:buClr>
              <a:buSzPct val="120000"/>
              <a:buFont typeface="Arial" panose="020B0604020202020204" pitchFamily="34" charset="0"/>
              <a:buNone/>
              <a:defRPr sz="1050" b="0" i="0" kern="1200" cap="all" spc="100" baseline="0">
                <a:solidFill>
                  <a:schemeClr val="accent3"/>
                </a:solidFill>
                <a:latin typeface="+mn-lt"/>
                <a:ea typeface="Avenir Next" charset="0"/>
                <a:cs typeface="Avenir Next" charset="0"/>
              </a:defRPr>
            </a:lvl1pPr>
            <a:lvl2pPr marL="246888" indent="-109728" algn="l" defTabSz="685783" rtl="0" eaLnBrk="1" latinLnBrk="0" hangingPunct="1">
              <a:lnSpc>
                <a:spcPct val="90000"/>
              </a:lnSpc>
              <a:spcBef>
                <a:spcPts val="200"/>
              </a:spcBef>
              <a:spcAft>
                <a:spcPts val="200"/>
              </a:spcAft>
              <a:buSzPct val="80000"/>
              <a:buFont typeface="System Font Regular"/>
              <a:buChar char="–"/>
              <a:defRPr sz="1100" b="0" i="0" kern="1200">
                <a:solidFill>
                  <a:schemeClr val="tx1">
                    <a:lumMod val="65000"/>
                    <a:lumOff val="35000"/>
                  </a:schemeClr>
                </a:solidFill>
                <a:latin typeface="+mn-lt"/>
                <a:ea typeface="Avenir Next" charset="0"/>
                <a:cs typeface="Avenir Next" charset="0"/>
              </a:defRPr>
            </a:lvl2pPr>
            <a:lvl3pPr marL="457189" indent="-73151" algn="l" defTabSz="685783" rtl="0" eaLnBrk="1" latinLnBrk="0" hangingPunct="1">
              <a:lnSpc>
                <a:spcPct val="90000"/>
              </a:lnSpc>
              <a:spcBef>
                <a:spcPts val="200"/>
              </a:spcBef>
              <a:spcAft>
                <a:spcPts val="200"/>
              </a:spcAft>
              <a:buFont typeface="Arial" panose="020B0604020202020204" pitchFamily="34" charset="0"/>
              <a:buChar char="•"/>
              <a:defRPr sz="1000" b="0" i="1" kern="1200">
                <a:solidFill>
                  <a:schemeClr val="tx1">
                    <a:lumMod val="50000"/>
                    <a:lumOff val="50000"/>
                  </a:schemeClr>
                </a:solidFill>
                <a:latin typeface="+mn-lt"/>
                <a:ea typeface="Avenir Next" charset="0"/>
                <a:cs typeface="Avenir Next" charset="0"/>
              </a:defRPr>
            </a:lvl3pPr>
            <a:lvl4pPr marL="640064" indent="-91438" algn="l" defTabSz="685783" rtl="0" eaLnBrk="1" latinLnBrk="0" hangingPunct="1">
              <a:lnSpc>
                <a:spcPct val="90000"/>
              </a:lnSpc>
              <a:spcBef>
                <a:spcPts val="100"/>
              </a:spcBef>
              <a:spcAft>
                <a:spcPts val="200"/>
              </a:spcAft>
              <a:buSzPct val="120000"/>
              <a:buFont typeface="System Font Regular"/>
              <a:buChar char="-"/>
              <a:defRPr sz="900" b="0" i="0" kern="1200">
                <a:solidFill>
                  <a:schemeClr val="tx1">
                    <a:lumMod val="50000"/>
                    <a:lumOff val="50000"/>
                  </a:schemeClr>
                </a:solidFill>
                <a:latin typeface="+mn-lt"/>
                <a:ea typeface="Avenir Next" charset="0"/>
                <a:cs typeface="Avenir Next" charset="0"/>
              </a:defRPr>
            </a:lvl4pPr>
            <a:lvl5pPr marL="822940" indent="-73151" algn="l" defTabSz="685783" rtl="0" eaLnBrk="1" latinLnBrk="0" hangingPunct="1">
              <a:lnSpc>
                <a:spcPct val="90000"/>
              </a:lnSpc>
              <a:spcBef>
                <a:spcPts val="100"/>
              </a:spcBef>
              <a:spcAft>
                <a:spcPts val="200"/>
              </a:spcAft>
              <a:buSzPct val="120000"/>
              <a:buFont typeface="System Font Regular"/>
              <a:buChar char="◦"/>
              <a:defRPr sz="900" b="0" i="1" kern="1200">
                <a:solidFill>
                  <a:schemeClr val="tx1">
                    <a:lumMod val="50000"/>
                    <a:lumOff val="50000"/>
                  </a:schemeClr>
                </a:solidFill>
                <a:latin typeface="+mn-lt"/>
                <a:ea typeface="Avenir Next" charset="0"/>
                <a:cs typeface="Avenir Next"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9525" algn="ctr">
              <a:spcBef>
                <a:spcPts val="529"/>
              </a:spcBef>
            </a:pPr>
            <a:r>
              <a:rPr lang="en-US" dirty="0">
                <a:solidFill>
                  <a:srgbClr val="000000"/>
                </a:solidFill>
              </a:rPr>
              <a:t>We recommend a platform such as Workfront OR APRIMO with strong integrations to Adobe Experience cloud</a:t>
            </a:r>
            <a:endParaRPr lang="en-US" spc="-4" dirty="0">
              <a:solidFill>
                <a:srgbClr val="373737"/>
              </a:solidFill>
              <a:latin typeface="+mj-lt"/>
              <a:cs typeface="Tahoma"/>
            </a:endParaRPr>
          </a:p>
        </p:txBody>
      </p:sp>
      <p:pic>
        <p:nvPicPr>
          <p:cNvPr id="69" name="Picture 68">
            <a:extLst>
              <a:ext uri="{FF2B5EF4-FFF2-40B4-BE49-F238E27FC236}">
                <a16:creationId xmlns:a16="http://schemas.microsoft.com/office/drawing/2014/main" id="{4388680C-55E2-F34B-B833-3EFEE667619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3598" y="353461"/>
            <a:ext cx="270365" cy="270365"/>
          </a:xfrm>
          <a:prstGeom prst="rect">
            <a:avLst/>
          </a:prstGeom>
        </p:spPr>
      </p:pic>
    </p:spTree>
    <p:extLst>
      <p:ext uri="{BB962C8B-B14F-4D97-AF65-F5344CB8AC3E}">
        <p14:creationId xmlns:p14="http://schemas.microsoft.com/office/powerpoint/2010/main" val="9936477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67F4E4F-4984-3644-A469-9F705A8F8DEB}"/>
              </a:ext>
            </a:extLst>
          </p:cNvPr>
          <p:cNvSpPr>
            <a:spLocks noGrp="1"/>
          </p:cNvSpPr>
          <p:nvPr>
            <p:ph type="ftr" sz="quarter" idx="12"/>
          </p:nvPr>
        </p:nvSpPr>
        <p:spPr/>
        <p:txBody>
          <a:bodyPr/>
          <a:lstStyle/>
          <a:p>
            <a:r>
              <a:rPr lang="en-US"/>
              <a:t>© 2020</a:t>
            </a:r>
          </a:p>
        </p:txBody>
      </p:sp>
      <p:sp>
        <p:nvSpPr>
          <p:cNvPr id="4" name="Slide Number Placeholder 3">
            <a:extLst>
              <a:ext uri="{FF2B5EF4-FFF2-40B4-BE49-F238E27FC236}">
                <a16:creationId xmlns:a16="http://schemas.microsoft.com/office/drawing/2014/main" id="{9B0D3898-3D77-BA4C-BDBD-927C645395EF}"/>
              </a:ext>
            </a:extLst>
          </p:cNvPr>
          <p:cNvSpPr>
            <a:spLocks noGrp="1"/>
          </p:cNvSpPr>
          <p:nvPr>
            <p:ph type="sldNum" sz="quarter" idx="13"/>
          </p:nvPr>
        </p:nvSpPr>
        <p:spPr/>
        <p:txBody>
          <a:bodyPr/>
          <a:lstStyle/>
          <a:p>
            <a:fld id="{CDEE2954-54E9-4846-B9AA-9D6731F553AF}" type="slidenum">
              <a:rPr lang="en-US" smtClean="0"/>
              <a:pPr/>
              <a:t>79</a:t>
            </a:fld>
            <a:endParaRPr lang="en-US" dirty="0"/>
          </a:p>
        </p:txBody>
      </p:sp>
      <p:sp>
        <p:nvSpPr>
          <p:cNvPr id="19" name="Title 8">
            <a:extLst>
              <a:ext uri="{FF2B5EF4-FFF2-40B4-BE49-F238E27FC236}">
                <a16:creationId xmlns:a16="http://schemas.microsoft.com/office/drawing/2014/main" id="{A7EC42E5-948D-8046-BEFA-134453E1DC2A}"/>
              </a:ext>
            </a:extLst>
          </p:cNvPr>
          <p:cNvSpPr>
            <a:spLocks noGrp="1"/>
          </p:cNvSpPr>
          <p:nvPr>
            <p:ph type="title"/>
          </p:nvPr>
        </p:nvSpPr>
        <p:spPr>
          <a:xfrm>
            <a:off x="-152400" y="975978"/>
            <a:ext cx="3822700" cy="1421928"/>
          </a:xfrm>
        </p:spPr>
        <p:txBody>
          <a:bodyPr/>
          <a:lstStyle/>
          <a:p>
            <a:pPr algn="r">
              <a:buClr>
                <a:schemeClr val="tx1"/>
              </a:buClr>
            </a:pPr>
            <a:r>
              <a:rPr lang="en-GB" sz="2400" dirty="0">
                <a:cs typeface="Calibri" panose="020F0502020204030204" pitchFamily="34" charset="0"/>
              </a:rPr>
              <a:t>OUR </a:t>
            </a:r>
            <a:br>
              <a:rPr lang="en-GB" sz="2400" dirty="0">
                <a:cs typeface="Calibri" panose="020F0502020204030204" pitchFamily="34" charset="0"/>
              </a:rPr>
            </a:br>
            <a:r>
              <a:rPr lang="en-GB" sz="2400" dirty="0">
                <a:cs typeface="Calibri" panose="020F0502020204030204" pitchFamily="34" charset="0"/>
              </a:rPr>
              <a:t>PROPOSED </a:t>
            </a:r>
            <a:br>
              <a:rPr lang="en-GB" sz="2400" dirty="0">
                <a:cs typeface="Calibri" panose="020F0502020204030204" pitchFamily="34" charset="0"/>
              </a:rPr>
            </a:br>
            <a:r>
              <a:rPr lang="en-GB" sz="2400" dirty="0">
                <a:cs typeface="Calibri" panose="020F0502020204030204" pitchFamily="34" charset="0"/>
              </a:rPr>
              <a:t>TECHNOLOGY</a:t>
            </a:r>
            <a:br>
              <a:rPr lang="en-GB" sz="2400" dirty="0">
                <a:cs typeface="Calibri" panose="020F0502020204030204" pitchFamily="34" charset="0"/>
              </a:rPr>
            </a:br>
            <a:r>
              <a:rPr lang="en-GB" sz="2400" dirty="0">
                <a:cs typeface="Calibri" panose="020F0502020204030204" pitchFamily="34" charset="0"/>
              </a:rPr>
              <a:t>SOLUTION</a:t>
            </a:r>
          </a:p>
        </p:txBody>
      </p:sp>
      <p:sp>
        <p:nvSpPr>
          <p:cNvPr id="20" name="Title 8">
            <a:extLst>
              <a:ext uri="{FF2B5EF4-FFF2-40B4-BE49-F238E27FC236}">
                <a16:creationId xmlns:a16="http://schemas.microsoft.com/office/drawing/2014/main" id="{A7EC42E5-948D-8046-BEFA-134453E1DC2A}"/>
              </a:ext>
            </a:extLst>
          </p:cNvPr>
          <p:cNvSpPr txBox="1">
            <a:spLocks/>
          </p:cNvSpPr>
          <p:nvPr/>
        </p:nvSpPr>
        <p:spPr>
          <a:xfrm>
            <a:off x="3767187" y="2397906"/>
            <a:ext cx="4961263" cy="1200329"/>
          </a:xfrm>
          <a:prstGeom prst="rect">
            <a:avLst/>
          </a:prstGeom>
        </p:spPr>
        <p:txBody>
          <a:bodyPr vert="horz" wrap="square" lIns="91440" tIns="45720" rIns="91440" bIns="45720" rtlCol="0" anchor="t">
            <a:spAutoFit/>
          </a:bodyPr>
          <a:lstStyle>
            <a:lvl1pPr algn="l" defTabSz="685783" rtl="0" eaLnBrk="1" latinLnBrk="0" hangingPunct="1">
              <a:lnSpc>
                <a:spcPct val="90000"/>
              </a:lnSpc>
              <a:spcBef>
                <a:spcPct val="0"/>
              </a:spcBef>
              <a:buNone/>
              <a:defRPr sz="2000" b="1" i="0" kern="1200" cap="none" spc="-20" baseline="0">
                <a:solidFill>
                  <a:schemeClr val="tx1"/>
                </a:solidFill>
                <a:latin typeface="+mn-lt"/>
                <a:ea typeface="Avenir Next" charset="0"/>
                <a:cs typeface="Avenir Next" charset="0"/>
              </a:defRPr>
            </a:lvl1pPr>
          </a:lstStyle>
          <a:p>
            <a:pPr>
              <a:buClr>
                <a:schemeClr val="tx1"/>
              </a:buClr>
            </a:pPr>
            <a:r>
              <a:rPr lang="en-GB" sz="1600" b="0" dirty="0">
                <a:latin typeface="+mj-lt"/>
                <a:cs typeface="Calibri" panose="020F0502020204030204" pitchFamily="34" charset="0"/>
              </a:rPr>
              <a:t>/ Enabling personalization</a:t>
            </a:r>
          </a:p>
          <a:p>
            <a:pPr>
              <a:buClr>
                <a:schemeClr val="tx1"/>
              </a:buClr>
            </a:pPr>
            <a:r>
              <a:rPr lang="en-GB" sz="1600" b="0" dirty="0">
                <a:latin typeface="+mj-lt"/>
                <a:cs typeface="Calibri" panose="020F0502020204030204" pitchFamily="34" charset="0"/>
              </a:rPr>
              <a:t>/ Solution architecture options – classic vs. standard</a:t>
            </a:r>
          </a:p>
          <a:p>
            <a:pPr marL="177800" indent="-177800">
              <a:buClr>
                <a:schemeClr val="tx1"/>
              </a:buClr>
            </a:pPr>
            <a:r>
              <a:rPr lang="en-GB" sz="1600" b="0" dirty="0">
                <a:latin typeface="+mj-lt"/>
                <a:cs typeface="Calibri" panose="020F0502020204030204" pitchFamily="34" charset="0"/>
              </a:rPr>
              <a:t>/ </a:t>
            </a:r>
            <a:r>
              <a:rPr lang="en-US" sz="1600" b="0" dirty="0">
                <a:latin typeface="+mj-lt"/>
                <a:ea typeface="Adobe Clean Light" charset="0"/>
                <a:cs typeface="Adobe Clean Light" charset="0"/>
              </a:rPr>
              <a:t>Real time activation via real time collection with CDP</a:t>
            </a:r>
          </a:p>
          <a:p>
            <a:pPr marL="177800" indent="-177800">
              <a:buClr>
                <a:schemeClr val="tx1"/>
              </a:buClr>
            </a:pPr>
            <a:r>
              <a:rPr lang="en-US" sz="1600" b="0" dirty="0">
                <a:latin typeface="+mj-lt"/>
                <a:cs typeface="Calibri" panose="020F0502020204030204" pitchFamily="34" charset="0"/>
              </a:rPr>
              <a:t>/ Enabling Adobe DevOps</a:t>
            </a:r>
          </a:p>
          <a:p>
            <a:pPr marL="177800" indent="-177800">
              <a:buClr>
                <a:schemeClr val="tx1"/>
              </a:buClr>
            </a:pPr>
            <a:r>
              <a:rPr lang="en-US" sz="1600" b="0" dirty="0">
                <a:latin typeface="+mj-lt"/>
                <a:cs typeface="Calibri" panose="020F0502020204030204" pitchFamily="34" charset="0"/>
              </a:rPr>
              <a:t>/ Apply Adobe Experience Cloud accelerators</a:t>
            </a:r>
            <a:endParaRPr lang="en-GB" sz="1600" b="0" dirty="0">
              <a:latin typeface="+mj-lt"/>
              <a:cs typeface="Calibri" panose="020F0502020204030204" pitchFamily="34" charset="0"/>
            </a:endParaRPr>
          </a:p>
        </p:txBody>
      </p:sp>
      <p:cxnSp>
        <p:nvCxnSpPr>
          <p:cNvPr id="7" name="Straight Connector 6"/>
          <p:cNvCxnSpPr/>
          <p:nvPr/>
        </p:nvCxnSpPr>
        <p:spPr>
          <a:xfrm>
            <a:off x="436820" y="975979"/>
            <a:ext cx="3233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70300" y="975979"/>
            <a:ext cx="0" cy="29525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57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478ED8-1CC6-AC4D-884D-BE92B70CC2B9}"/>
              </a:ext>
            </a:extLst>
          </p:cNvPr>
          <p:cNvSpPr>
            <a:spLocks noGrp="1"/>
          </p:cNvSpPr>
          <p:nvPr>
            <p:ph type="ftr" sz="quarter" idx="10"/>
          </p:nvPr>
        </p:nvSpPr>
        <p:spPr/>
        <p:txBody>
          <a:bodyPr/>
          <a:lstStyle/>
          <a:p>
            <a:r>
              <a:rPr lang="en-US"/>
              <a:t>© 2020</a:t>
            </a:r>
          </a:p>
        </p:txBody>
      </p:sp>
      <p:sp>
        <p:nvSpPr>
          <p:cNvPr id="5" name="Slide Number Placeholder 4">
            <a:extLst>
              <a:ext uri="{FF2B5EF4-FFF2-40B4-BE49-F238E27FC236}">
                <a16:creationId xmlns:a16="http://schemas.microsoft.com/office/drawing/2014/main" id="{9CCDDD9B-75A4-F749-BEFE-D91B8E23C750}"/>
              </a:ext>
            </a:extLst>
          </p:cNvPr>
          <p:cNvSpPr>
            <a:spLocks noGrp="1"/>
          </p:cNvSpPr>
          <p:nvPr>
            <p:ph type="sldNum" sz="quarter" idx="11"/>
          </p:nvPr>
        </p:nvSpPr>
        <p:spPr/>
        <p:txBody>
          <a:bodyPr/>
          <a:lstStyle/>
          <a:p>
            <a:fld id="{CDEE2954-54E9-4846-B9AA-9D6731F553AF}" type="slidenum">
              <a:rPr lang="en-US" smtClean="0"/>
              <a:pPr/>
              <a:t>8</a:t>
            </a:fld>
            <a:endParaRPr lang="en-US" dirty="0"/>
          </a:p>
        </p:txBody>
      </p:sp>
      <p:sp>
        <p:nvSpPr>
          <p:cNvPr id="2" name="Title 1"/>
          <p:cNvSpPr>
            <a:spLocks noGrp="1"/>
          </p:cNvSpPr>
          <p:nvPr>
            <p:ph type="title" idx="4294967295"/>
          </p:nvPr>
        </p:nvSpPr>
        <p:spPr>
          <a:xfrm>
            <a:off x="314960" y="577850"/>
            <a:ext cx="7091363" cy="839788"/>
          </a:xfrm>
        </p:spPr>
        <p:txBody>
          <a:bodyPr/>
          <a:lstStyle/>
          <a:p>
            <a:r>
              <a:rPr lang="en-US" sz="2700" dirty="0">
                <a:cs typeface="Calibri"/>
              </a:rPr>
              <a:t>We’ve done this before, and we understand the challenges WBA will face. </a:t>
            </a:r>
          </a:p>
        </p:txBody>
      </p:sp>
      <p:sp>
        <p:nvSpPr>
          <p:cNvPr id="4" name="Rectangle 3"/>
          <p:cNvSpPr/>
          <p:nvPr/>
        </p:nvSpPr>
        <p:spPr>
          <a:xfrm>
            <a:off x="417710" y="2369893"/>
            <a:ext cx="3393541" cy="2308324"/>
          </a:xfrm>
          <a:prstGeom prst="rect">
            <a:avLst/>
          </a:prstGeom>
        </p:spPr>
        <p:txBody>
          <a:bodyPr wrap="square">
            <a:spAutoFit/>
          </a:bodyPr>
          <a:lstStyle/>
          <a:p>
            <a:pPr marL="214308" indent="-214308">
              <a:buClr>
                <a:srgbClr val="006A4D"/>
              </a:buClr>
              <a:buFont typeface="Arial" panose="020B0604020202020204" pitchFamily="34" charset="0"/>
              <a:buChar char="/"/>
            </a:pPr>
            <a:r>
              <a:rPr lang="en-US" sz="1200" dirty="0">
                <a:latin typeface="+mj-lt"/>
              </a:rPr>
              <a:t>Multiple, interdependent, global project workstreams across technology &amp; marketing</a:t>
            </a:r>
          </a:p>
          <a:p>
            <a:pPr marL="214308" indent="-214308">
              <a:buClr>
                <a:srgbClr val="006A4D"/>
              </a:buClr>
              <a:buFont typeface="Arial" panose="020B0604020202020204" pitchFamily="34" charset="0"/>
              <a:buChar char="/"/>
            </a:pPr>
            <a:r>
              <a:rPr lang="en-US" sz="1200" dirty="0">
                <a:latin typeface="+mj-lt"/>
              </a:rPr>
              <a:t>Sensitivity around healthcare data security</a:t>
            </a:r>
          </a:p>
          <a:p>
            <a:pPr marL="214308" indent="-214308">
              <a:buClr>
                <a:srgbClr val="006A4D"/>
              </a:buClr>
              <a:buFont typeface="Arial" panose="020B0604020202020204" pitchFamily="34" charset="0"/>
              <a:buChar char="/"/>
            </a:pPr>
            <a:r>
              <a:rPr lang="en-US" sz="1200" dirty="0">
                <a:latin typeface="+mj-lt"/>
              </a:rPr>
              <a:t>Need to build a stable technological infrastructure</a:t>
            </a:r>
          </a:p>
          <a:p>
            <a:pPr marL="214308" indent="-214308">
              <a:buClr>
                <a:srgbClr val="006A4D"/>
              </a:buClr>
              <a:buFont typeface="Arial" panose="020B0604020202020204" pitchFamily="34" charset="0"/>
              <a:buChar char="/"/>
            </a:pPr>
            <a:r>
              <a:rPr lang="en-US" sz="1200" dirty="0">
                <a:latin typeface="+mj-lt"/>
              </a:rPr>
              <a:t>Introduction of new technologies to the WBA ecosystem</a:t>
            </a:r>
          </a:p>
          <a:p>
            <a:pPr marL="214308" indent="-214308">
              <a:buClr>
                <a:srgbClr val="006A4D"/>
              </a:buClr>
              <a:buFont typeface="Arial" panose="020B0604020202020204" pitchFamily="34" charset="0"/>
              <a:buChar char="/"/>
            </a:pPr>
            <a:r>
              <a:rPr lang="en-US" sz="1200" dirty="0">
                <a:latin typeface="+mj-lt"/>
              </a:rPr>
              <a:t>Aggressive timeline for program delivery</a:t>
            </a:r>
          </a:p>
          <a:p>
            <a:pPr marL="214308" indent="-214308">
              <a:buClr>
                <a:srgbClr val="006A4D"/>
              </a:buClr>
              <a:buFont typeface="Arial" panose="020B0604020202020204" pitchFamily="34" charset="0"/>
              <a:buChar char="/"/>
            </a:pPr>
            <a:r>
              <a:rPr lang="en-US" sz="1200" dirty="0">
                <a:latin typeface="+mj-lt"/>
              </a:rPr>
              <a:t>Injecting organizational change with new platforms, tools, and processes</a:t>
            </a:r>
          </a:p>
          <a:p>
            <a:pPr marL="214308" indent="-214308">
              <a:buClr>
                <a:srgbClr val="006A4D"/>
              </a:buClr>
              <a:buFont typeface="Arial" panose="020B0604020202020204" pitchFamily="34" charset="0"/>
              <a:buChar char="/"/>
            </a:pPr>
            <a:endParaRPr lang="en-US" sz="1200" dirty="0">
              <a:latin typeface="+mj-lt"/>
            </a:endParaRPr>
          </a:p>
          <a:p>
            <a:pPr marL="127394" indent="-127394"/>
            <a:endParaRPr lang="en-US" sz="1200" dirty="0">
              <a:latin typeface="+mj-lt"/>
            </a:endParaRPr>
          </a:p>
        </p:txBody>
      </p:sp>
      <p:sp>
        <p:nvSpPr>
          <p:cNvPr id="20" name="Right Arrow 19"/>
          <p:cNvSpPr/>
          <p:nvPr/>
        </p:nvSpPr>
        <p:spPr>
          <a:xfrm>
            <a:off x="4097317" y="2941480"/>
            <a:ext cx="400405" cy="354120"/>
          </a:xfrm>
          <a:prstGeom prst="rightArrow">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mj-lt"/>
            </a:endParaRPr>
          </a:p>
        </p:txBody>
      </p:sp>
      <p:sp>
        <p:nvSpPr>
          <p:cNvPr id="21" name="Google Shape;414;p60"/>
          <p:cNvSpPr txBox="1"/>
          <p:nvPr/>
        </p:nvSpPr>
        <p:spPr>
          <a:xfrm>
            <a:off x="417710" y="1764458"/>
            <a:ext cx="3086100" cy="340512"/>
          </a:xfrm>
          <a:prstGeom prst="rect">
            <a:avLst/>
          </a:prstGeom>
          <a:noFill/>
          <a:ln>
            <a:solidFill>
              <a:srgbClr val="006A4D"/>
            </a:solidFill>
          </a:ln>
        </p:spPr>
        <p:txBody>
          <a:bodyPr spcFirstLastPara="1" wrap="square" lIns="91425" tIns="91425" rIns="91425" bIns="91425" anchor="t" anchorCtr="0">
            <a:spAutoFit/>
          </a:bodyPr>
          <a:lstStyle/>
          <a:p>
            <a:pPr lvl="0" algn="ctr"/>
            <a:r>
              <a:rPr lang="en-US" sz="1013" spc="150" dirty="0">
                <a:latin typeface="+mj-lt"/>
                <a:ea typeface="Avenir Next" charset="0"/>
                <a:cs typeface="Arial" panose="020B0604020202020204" pitchFamily="34" charset="0"/>
              </a:rPr>
              <a:t>WBA’s CHALLENGE</a:t>
            </a:r>
          </a:p>
        </p:txBody>
      </p:sp>
      <p:sp>
        <p:nvSpPr>
          <p:cNvPr id="26" name="Google Shape;414;p60"/>
          <p:cNvSpPr txBox="1"/>
          <p:nvPr/>
        </p:nvSpPr>
        <p:spPr>
          <a:xfrm>
            <a:off x="4882721" y="1765198"/>
            <a:ext cx="3086100" cy="340512"/>
          </a:xfrm>
          <a:prstGeom prst="rect">
            <a:avLst/>
          </a:prstGeom>
          <a:solidFill>
            <a:srgbClr val="00B050"/>
          </a:solidFill>
          <a:ln>
            <a:solidFill>
              <a:srgbClr val="00B050"/>
            </a:solidFill>
          </a:ln>
        </p:spPr>
        <p:txBody>
          <a:bodyPr spcFirstLastPara="1" wrap="square" lIns="91425" tIns="91425" rIns="91425" bIns="91425" anchor="t" anchorCtr="0">
            <a:spAutoFit/>
          </a:bodyPr>
          <a:lstStyle/>
          <a:p>
            <a:pPr lvl="0" algn="ctr"/>
            <a:r>
              <a:rPr lang="en-US" sz="1013" spc="150" dirty="0">
                <a:solidFill>
                  <a:schemeClr val="bg1"/>
                </a:solidFill>
                <a:latin typeface="+mj-lt"/>
                <a:ea typeface="Avenir Next" charset="0"/>
                <a:cs typeface="Arial" panose="020B0604020202020204" pitchFamily="34" charset="0"/>
              </a:rPr>
              <a:t>COGNIZANT’S SOLUTION</a:t>
            </a:r>
          </a:p>
        </p:txBody>
      </p:sp>
      <p:sp>
        <p:nvSpPr>
          <p:cNvPr id="9" name="Rectangle 8"/>
          <p:cNvSpPr/>
          <p:nvPr/>
        </p:nvSpPr>
        <p:spPr>
          <a:xfrm>
            <a:off x="4882722" y="2369894"/>
            <a:ext cx="3713266" cy="2677656"/>
          </a:xfrm>
          <a:prstGeom prst="rect">
            <a:avLst/>
          </a:prstGeom>
        </p:spPr>
        <p:txBody>
          <a:bodyPr wrap="square">
            <a:spAutoFit/>
          </a:bodyPr>
          <a:lstStyle/>
          <a:p>
            <a:pPr marL="214308" indent="-214308">
              <a:buClr>
                <a:srgbClr val="006A4D"/>
              </a:buClr>
              <a:buFont typeface="Arial" panose="020B0604020202020204" pitchFamily="34" charset="0"/>
              <a:buChar char="/"/>
            </a:pPr>
            <a:r>
              <a:rPr lang="en-US" sz="1200" b="1" dirty="0">
                <a:latin typeface="+mj-lt"/>
              </a:rPr>
              <a:t>Experienced Modernization Program Office </a:t>
            </a:r>
            <a:r>
              <a:rPr lang="en-US" sz="1200" dirty="0">
                <a:latin typeface="+mj-lt"/>
              </a:rPr>
              <a:t> to manage and align the workstreams &amp; dependencies </a:t>
            </a:r>
          </a:p>
          <a:p>
            <a:pPr marL="214308" indent="-214308">
              <a:buClr>
                <a:srgbClr val="006A4D"/>
              </a:buClr>
              <a:buFont typeface="Arial" panose="020B0604020202020204" pitchFamily="34" charset="0"/>
              <a:buChar char="/"/>
            </a:pPr>
            <a:r>
              <a:rPr lang="en-US" sz="1200" dirty="0">
                <a:latin typeface="+mj-lt"/>
              </a:rPr>
              <a:t>Bringing our </a:t>
            </a:r>
            <a:r>
              <a:rPr lang="en-US" sz="1200" b="1" dirty="0">
                <a:latin typeface="+mj-lt"/>
              </a:rPr>
              <a:t>deep healthcare expertise &amp; understanding WBA’s systems &amp; data</a:t>
            </a:r>
          </a:p>
          <a:p>
            <a:pPr marL="214308" indent="-214308">
              <a:buClr>
                <a:srgbClr val="006A4D"/>
              </a:buClr>
              <a:buFont typeface="Arial" panose="020B0604020202020204" pitchFamily="34" charset="0"/>
              <a:buChar char="/"/>
            </a:pPr>
            <a:r>
              <a:rPr lang="en-US" sz="1200" dirty="0">
                <a:latin typeface="+mj-lt"/>
              </a:rPr>
              <a:t>Deploying </a:t>
            </a:r>
            <a:r>
              <a:rPr lang="en-US" sz="1200" b="1" dirty="0">
                <a:latin typeface="+mj-lt"/>
              </a:rPr>
              <a:t>Azure SMEs</a:t>
            </a:r>
            <a:r>
              <a:rPr lang="en-US" sz="1200" dirty="0">
                <a:latin typeface="+mj-lt"/>
              </a:rPr>
              <a:t> to seamlessly integrate technologies</a:t>
            </a:r>
            <a:endParaRPr lang="en-US" sz="1200" b="1" dirty="0">
              <a:latin typeface="+mj-lt"/>
            </a:endParaRPr>
          </a:p>
          <a:p>
            <a:pPr marL="214308" indent="-214308">
              <a:buClr>
                <a:srgbClr val="006A4D"/>
              </a:buClr>
              <a:buFont typeface="Arial" panose="020B0604020202020204" pitchFamily="34" charset="0"/>
              <a:buChar char="/"/>
            </a:pPr>
            <a:r>
              <a:rPr lang="en-US" sz="1200" dirty="0">
                <a:latin typeface="+mj-lt"/>
              </a:rPr>
              <a:t>Providing our </a:t>
            </a:r>
            <a:r>
              <a:rPr lang="en-US" sz="1200" b="1" dirty="0">
                <a:latin typeface="+mj-lt"/>
              </a:rPr>
              <a:t>expertise and partnerships with Adobe &amp; Microsoft</a:t>
            </a:r>
          </a:p>
          <a:p>
            <a:pPr marL="214308" indent="-214308">
              <a:buClr>
                <a:srgbClr val="006A4D"/>
              </a:buClr>
              <a:buFont typeface="Arial" panose="020B0604020202020204" pitchFamily="34" charset="0"/>
              <a:buChar char="/"/>
            </a:pPr>
            <a:r>
              <a:rPr lang="en-US" sz="1200" dirty="0">
                <a:latin typeface="+mj-lt"/>
              </a:rPr>
              <a:t>Delivering with an</a:t>
            </a:r>
            <a:r>
              <a:rPr lang="en-US" sz="1200" b="1" dirty="0">
                <a:latin typeface="+mj-lt"/>
              </a:rPr>
              <a:t> E2E, integrated, agile team </a:t>
            </a:r>
          </a:p>
          <a:p>
            <a:pPr marL="214308" indent="-214308">
              <a:buClr>
                <a:srgbClr val="006A4D"/>
              </a:buClr>
              <a:buFont typeface="Arial" panose="020B0604020202020204" pitchFamily="34" charset="0"/>
              <a:buChar char="/"/>
            </a:pPr>
            <a:r>
              <a:rPr lang="en-US" sz="1200" dirty="0">
                <a:latin typeface="+mj-lt"/>
              </a:rPr>
              <a:t>Applying a </a:t>
            </a:r>
            <a:r>
              <a:rPr lang="en-US" sz="1200" b="1" dirty="0">
                <a:latin typeface="+mj-lt"/>
              </a:rPr>
              <a:t>change management &amp; adoption program </a:t>
            </a:r>
            <a:r>
              <a:rPr lang="en-US" sz="1200" dirty="0">
                <a:latin typeface="+mj-lt"/>
              </a:rPr>
              <a:t>with our understanding of WBA’s </a:t>
            </a:r>
            <a:r>
              <a:rPr lang="en-US" sz="1200" i="1" dirty="0">
                <a:latin typeface="+mj-lt"/>
              </a:rPr>
              <a:t>existing</a:t>
            </a:r>
            <a:r>
              <a:rPr lang="en-US" sz="1200" dirty="0">
                <a:latin typeface="+mj-lt"/>
              </a:rPr>
              <a:t> environment</a:t>
            </a:r>
          </a:p>
          <a:p>
            <a:pPr marL="127394" indent="-127394"/>
            <a:endParaRPr lang="en-US" sz="1200" dirty="0">
              <a:latin typeface="+mj-lt"/>
            </a:endParaRPr>
          </a:p>
        </p:txBody>
      </p:sp>
    </p:spTree>
    <p:extLst>
      <p:ext uri="{BB962C8B-B14F-4D97-AF65-F5344CB8AC3E}">
        <p14:creationId xmlns:p14="http://schemas.microsoft.com/office/powerpoint/2010/main" val="374607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personalization</a:t>
            </a:r>
          </a:p>
        </p:txBody>
      </p:sp>
      <p:sp>
        <p:nvSpPr>
          <p:cNvPr id="3" name="Text Placeholder 2"/>
          <p:cNvSpPr>
            <a:spLocks noGrp="1"/>
          </p:cNvSpPr>
          <p:nvPr>
            <p:ph type="body" sz="quarter" idx="12"/>
          </p:nvPr>
        </p:nvSpPr>
        <p:spPr/>
        <p:txBody>
          <a:bodyPr/>
          <a:lstStyle/>
          <a:p>
            <a:r>
              <a:rPr lang="en-US" dirty="0"/>
              <a:t>Conceptual process flow</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80</a:t>
            </a:fld>
            <a:endParaRPr lang="en-US"/>
          </a:p>
        </p:txBody>
      </p:sp>
      <p:pic>
        <p:nvPicPr>
          <p:cNvPr id="6" name="Picture 10" descr="A close up of a device&#10;&#10;Description generated with high confidence">
            <a:extLst>
              <a:ext uri="{FF2B5EF4-FFF2-40B4-BE49-F238E27FC236}">
                <a16:creationId xmlns:a16="http://schemas.microsoft.com/office/drawing/2014/main" id="{7C66714E-9F70-45CE-9C77-63565C8218D3}"/>
              </a:ext>
            </a:extLst>
          </p:cNvPr>
          <p:cNvPicPr>
            <a:picLocks noChangeAspect="1"/>
          </p:cNvPicPr>
          <p:nvPr/>
        </p:nvPicPr>
        <p:blipFill>
          <a:blip r:embed="rId2">
            <a:grayscl/>
          </a:blip>
          <a:stretch>
            <a:fillRect/>
          </a:stretch>
        </p:blipFill>
        <p:spPr>
          <a:xfrm>
            <a:off x="901570" y="1369219"/>
            <a:ext cx="7333715" cy="3263504"/>
          </a:xfrm>
          <a:prstGeom prst="rect">
            <a:avLst/>
          </a:prstGeom>
        </p:spPr>
      </p:pic>
    </p:spTree>
    <p:extLst>
      <p:ext uri="{BB962C8B-B14F-4D97-AF65-F5344CB8AC3E}">
        <p14:creationId xmlns:p14="http://schemas.microsoft.com/office/powerpoint/2010/main" val="3687883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a:t>
            </a:r>
          </a:p>
        </p:txBody>
      </p:sp>
      <p:sp>
        <p:nvSpPr>
          <p:cNvPr id="3" name="Text Placeholder 2"/>
          <p:cNvSpPr>
            <a:spLocks noGrp="1"/>
          </p:cNvSpPr>
          <p:nvPr>
            <p:ph type="body" sz="quarter" idx="12"/>
          </p:nvPr>
        </p:nvSpPr>
        <p:spPr/>
        <p:txBody>
          <a:bodyPr/>
          <a:lstStyle/>
          <a:p>
            <a:r>
              <a:rPr lang="en-US" dirty="0"/>
              <a:t>Option A: Campaign classic</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81</a:t>
            </a:fld>
            <a:endParaRPr lang="en-US"/>
          </a:p>
        </p:txBody>
      </p:sp>
      <p:pic>
        <p:nvPicPr>
          <p:cNvPr id="6" name="Picture 5"/>
          <p:cNvPicPr>
            <a:picLocks noChangeAspect="1"/>
          </p:cNvPicPr>
          <p:nvPr/>
        </p:nvPicPr>
        <p:blipFill>
          <a:blip r:embed="rId2"/>
          <a:stretch>
            <a:fillRect/>
          </a:stretch>
        </p:blipFill>
        <p:spPr>
          <a:xfrm>
            <a:off x="2720810" y="801146"/>
            <a:ext cx="6423190" cy="3790675"/>
          </a:xfrm>
          <a:prstGeom prst="rect">
            <a:avLst/>
          </a:prstGeom>
        </p:spPr>
      </p:pic>
      <p:sp>
        <p:nvSpPr>
          <p:cNvPr id="7" name="Rectangle 6"/>
          <p:cNvSpPr/>
          <p:nvPr/>
        </p:nvSpPr>
        <p:spPr>
          <a:xfrm>
            <a:off x="322520" y="3130777"/>
            <a:ext cx="906017" cy="300082"/>
          </a:xfrm>
          <a:prstGeom prst="rect">
            <a:avLst/>
          </a:prstGeom>
        </p:spPr>
        <p:txBody>
          <a:bodyPr wrap="none">
            <a:spAutoFit/>
          </a:bodyPr>
          <a:lstStyle/>
          <a:p>
            <a:pPr>
              <a:buClr>
                <a:schemeClr val="tx1"/>
              </a:buClr>
            </a:pPr>
            <a:r>
              <a:rPr lang="en-GB" b="1" dirty="0">
                <a:cs typeface="Calibri" panose="020F0502020204030204" pitchFamily="34" charset="0"/>
              </a:rPr>
              <a:t>LEGEND</a:t>
            </a:r>
          </a:p>
        </p:txBody>
      </p:sp>
      <p:sp>
        <p:nvSpPr>
          <p:cNvPr id="8" name="Rectangle 7"/>
          <p:cNvSpPr/>
          <p:nvPr/>
        </p:nvSpPr>
        <p:spPr>
          <a:xfrm>
            <a:off x="322520" y="3414737"/>
            <a:ext cx="2732807" cy="1446550"/>
          </a:xfrm>
          <a:prstGeom prst="rect">
            <a:avLst/>
          </a:prstGeom>
        </p:spPr>
        <p:txBody>
          <a:bodyPr wrap="square">
            <a:spAutoFit/>
          </a:bodyPr>
          <a:lstStyle/>
          <a:p>
            <a:pPr>
              <a:buClr>
                <a:schemeClr val="tx1"/>
              </a:buClr>
            </a:pPr>
            <a:r>
              <a:rPr lang="en-GB" sz="1100" dirty="0">
                <a:solidFill>
                  <a:srgbClr val="FF0000"/>
                </a:solidFill>
                <a:cs typeface="Calibri" panose="020F0502020204030204" pitchFamily="34" charset="0"/>
              </a:rPr>
              <a:t>RED: </a:t>
            </a:r>
            <a:r>
              <a:rPr lang="en-GB" sz="1100" dirty="0">
                <a:cs typeface="Calibri" panose="020F0502020204030204" pitchFamily="34" charset="0"/>
              </a:rPr>
              <a:t>Walgreens specific</a:t>
            </a:r>
          </a:p>
          <a:p>
            <a:pPr>
              <a:buClr>
                <a:schemeClr val="tx1"/>
              </a:buClr>
            </a:pPr>
            <a:r>
              <a:rPr lang="en-GB" sz="1100" dirty="0">
                <a:solidFill>
                  <a:schemeClr val="accent2">
                    <a:lumMod val="60000"/>
                    <a:lumOff val="40000"/>
                  </a:schemeClr>
                </a:solidFill>
                <a:cs typeface="Calibri" panose="020F0502020204030204" pitchFamily="34" charset="0"/>
              </a:rPr>
              <a:t>BLUE: </a:t>
            </a:r>
            <a:r>
              <a:rPr lang="en-GB" sz="1100" dirty="0">
                <a:cs typeface="Calibri" panose="020F0502020204030204" pitchFamily="34" charset="0"/>
              </a:rPr>
              <a:t>Boots specific</a:t>
            </a:r>
          </a:p>
          <a:p>
            <a:pPr>
              <a:buClr>
                <a:schemeClr val="tx1"/>
              </a:buClr>
            </a:pPr>
            <a:r>
              <a:rPr lang="en-GB" sz="1100" dirty="0">
                <a:solidFill>
                  <a:srgbClr val="FFC000"/>
                </a:solidFill>
                <a:cs typeface="Calibri" panose="020F0502020204030204" pitchFamily="34" charset="0"/>
              </a:rPr>
              <a:t>YELLOW: </a:t>
            </a:r>
            <a:r>
              <a:rPr lang="en-GB" sz="1100" dirty="0">
                <a:cs typeface="Calibri" panose="020F0502020204030204" pitchFamily="34" charset="0"/>
              </a:rPr>
              <a:t>Tasks/solutions that are part of core CDP program that will impact marketing track</a:t>
            </a:r>
          </a:p>
          <a:p>
            <a:pPr>
              <a:buClr>
                <a:schemeClr val="tx1"/>
              </a:buClr>
            </a:pPr>
            <a:r>
              <a:rPr lang="en-GB" sz="1100" dirty="0">
                <a:solidFill>
                  <a:srgbClr val="00B050"/>
                </a:solidFill>
                <a:cs typeface="Calibri" panose="020F0502020204030204" pitchFamily="34" charset="0"/>
              </a:rPr>
              <a:t>GREEN: </a:t>
            </a:r>
            <a:r>
              <a:rPr lang="en-GB" sz="1100" dirty="0">
                <a:cs typeface="Calibri" panose="020F0502020204030204" pitchFamily="34" charset="0"/>
              </a:rPr>
              <a:t>Integration functions that will be built as part of core CDP program and will be consumed by Adobe platform </a:t>
            </a:r>
          </a:p>
        </p:txBody>
      </p:sp>
      <p:sp>
        <p:nvSpPr>
          <p:cNvPr id="9" name="Rectangle 8"/>
          <p:cNvSpPr/>
          <p:nvPr/>
        </p:nvSpPr>
        <p:spPr>
          <a:xfrm>
            <a:off x="2717670" y="3087235"/>
            <a:ext cx="1746038" cy="15650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2520" y="941226"/>
            <a:ext cx="3117366" cy="1815882"/>
          </a:xfrm>
          <a:prstGeom prst="rect">
            <a:avLst/>
          </a:prstGeom>
        </p:spPr>
        <p:txBody>
          <a:bodyPr wrap="square">
            <a:spAutoFit/>
          </a:bodyPr>
          <a:lstStyle/>
          <a:p>
            <a:r>
              <a:rPr lang="en-US" sz="1600" dirty="0"/>
              <a:t>We believe Walgreens &amp; Boots can share a common solution blueprint with customization for localization. </a:t>
            </a:r>
          </a:p>
          <a:p>
            <a:endParaRPr lang="en-US" sz="1600" dirty="0"/>
          </a:p>
          <a:p>
            <a:r>
              <a:rPr lang="en-US" sz="1600" dirty="0"/>
              <a:t>Campaign classic provides a legacy, customizable option.</a:t>
            </a:r>
          </a:p>
        </p:txBody>
      </p:sp>
      <p:sp>
        <p:nvSpPr>
          <p:cNvPr id="11" name="Rectangle 10"/>
          <p:cNvSpPr/>
          <p:nvPr/>
        </p:nvSpPr>
        <p:spPr>
          <a:xfrm>
            <a:off x="322520" y="3139338"/>
            <a:ext cx="2732807" cy="17305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26258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architecture</a:t>
            </a:r>
          </a:p>
        </p:txBody>
      </p:sp>
      <p:sp>
        <p:nvSpPr>
          <p:cNvPr id="3" name="Text Placeholder 2"/>
          <p:cNvSpPr>
            <a:spLocks noGrp="1"/>
          </p:cNvSpPr>
          <p:nvPr>
            <p:ph type="body" sz="quarter" idx="12"/>
          </p:nvPr>
        </p:nvSpPr>
        <p:spPr/>
        <p:txBody>
          <a:bodyPr/>
          <a:lstStyle/>
          <a:p>
            <a:r>
              <a:rPr lang="en-US" dirty="0"/>
              <a:t>Option B: Campaign STANDARD</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82</a:t>
            </a:fld>
            <a:endParaRPr lang="en-US"/>
          </a:p>
        </p:txBody>
      </p:sp>
      <p:sp>
        <p:nvSpPr>
          <p:cNvPr id="12" name="Rectangle 11"/>
          <p:cNvSpPr/>
          <p:nvPr/>
        </p:nvSpPr>
        <p:spPr>
          <a:xfrm>
            <a:off x="322520" y="3139338"/>
            <a:ext cx="906017" cy="300082"/>
          </a:xfrm>
          <a:prstGeom prst="rect">
            <a:avLst/>
          </a:prstGeom>
        </p:spPr>
        <p:txBody>
          <a:bodyPr wrap="none">
            <a:spAutoFit/>
          </a:bodyPr>
          <a:lstStyle/>
          <a:p>
            <a:pPr>
              <a:buClr>
                <a:schemeClr val="tx1"/>
              </a:buClr>
            </a:pPr>
            <a:r>
              <a:rPr lang="en-GB" b="1" dirty="0">
                <a:cs typeface="Calibri" panose="020F0502020204030204" pitchFamily="34" charset="0"/>
              </a:rPr>
              <a:t>LEGEND</a:t>
            </a:r>
          </a:p>
        </p:txBody>
      </p:sp>
      <p:pic>
        <p:nvPicPr>
          <p:cNvPr id="13" name="Picture 12"/>
          <p:cNvPicPr>
            <a:picLocks noChangeAspect="1"/>
          </p:cNvPicPr>
          <p:nvPr/>
        </p:nvPicPr>
        <p:blipFill>
          <a:blip r:embed="rId2"/>
          <a:stretch>
            <a:fillRect/>
          </a:stretch>
        </p:blipFill>
        <p:spPr>
          <a:xfrm>
            <a:off x="2596634" y="807172"/>
            <a:ext cx="6553770" cy="3794760"/>
          </a:xfrm>
          <a:prstGeom prst="rect">
            <a:avLst/>
          </a:prstGeom>
        </p:spPr>
      </p:pic>
      <p:sp>
        <p:nvSpPr>
          <p:cNvPr id="14" name="Rectangle 13"/>
          <p:cNvSpPr/>
          <p:nvPr/>
        </p:nvSpPr>
        <p:spPr>
          <a:xfrm>
            <a:off x="2469634" y="3051390"/>
            <a:ext cx="1797566" cy="154991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22520" y="3423298"/>
            <a:ext cx="2732807" cy="1446550"/>
          </a:xfrm>
          <a:prstGeom prst="rect">
            <a:avLst/>
          </a:prstGeom>
        </p:spPr>
        <p:txBody>
          <a:bodyPr wrap="square">
            <a:spAutoFit/>
          </a:bodyPr>
          <a:lstStyle/>
          <a:p>
            <a:pPr>
              <a:buClr>
                <a:schemeClr val="tx1"/>
              </a:buClr>
            </a:pPr>
            <a:r>
              <a:rPr lang="en-GB" sz="1100" dirty="0">
                <a:solidFill>
                  <a:srgbClr val="FF0000"/>
                </a:solidFill>
                <a:cs typeface="Calibri" panose="020F0502020204030204" pitchFamily="34" charset="0"/>
              </a:rPr>
              <a:t>RED: </a:t>
            </a:r>
            <a:r>
              <a:rPr lang="en-GB" sz="1100" dirty="0">
                <a:cs typeface="Calibri" panose="020F0502020204030204" pitchFamily="34" charset="0"/>
              </a:rPr>
              <a:t>Walgreens specific</a:t>
            </a:r>
          </a:p>
          <a:p>
            <a:pPr>
              <a:buClr>
                <a:schemeClr val="tx1"/>
              </a:buClr>
            </a:pPr>
            <a:r>
              <a:rPr lang="en-GB" sz="1100" dirty="0">
                <a:solidFill>
                  <a:schemeClr val="accent2">
                    <a:lumMod val="60000"/>
                    <a:lumOff val="40000"/>
                  </a:schemeClr>
                </a:solidFill>
                <a:cs typeface="Calibri" panose="020F0502020204030204" pitchFamily="34" charset="0"/>
              </a:rPr>
              <a:t>BLUE: </a:t>
            </a:r>
            <a:r>
              <a:rPr lang="en-GB" sz="1100" dirty="0">
                <a:cs typeface="Calibri" panose="020F0502020204030204" pitchFamily="34" charset="0"/>
              </a:rPr>
              <a:t>Boots specific</a:t>
            </a:r>
          </a:p>
          <a:p>
            <a:pPr>
              <a:buClr>
                <a:schemeClr val="tx1"/>
              </a:buClr>
            </a:pPr>
            <a:r>
              <a:rPr lang="en-GB" sz="1100" dirty="0">
                <a:solidFill>
                  <a:srgbClr val="FFC000"/>
                </a:solidFill>
                <a:cs typeface="Calibri" panose="020F0502020204030204" pitchFamily="34" charset="0"/>
              </a:rPr>
              <a:t>YELLOW: </a:t>
            </a:r>
            <a:r>
              <a:rPr lang="en-GB" sz="1100" dirty="0">
                <a:cs typeface="Calibri" panose="020F0502020204030204" pitchFamily="34" charset="0"/>
              </a:rPr>
              <a:t>Tasks/solutions that are part of core CDP program that will impact marketing track</a:t>
            </a:r>
          </a:p>
          <a:p>
            <a:pPr>
              <a:buClr>
                <a:schemeClr val="tx1"/>
              </a:buClr>
            </a:pPr>
            <a:r>
              <a:rPr lang="en-GB" sz="1100" dirty="0">
                <a:solidFill>
                  <a:srgbClr val="00B050"/>
                </a:solidFill>
                <a:cs typeface="Calibri" panose="020F0502020204030204" pitchFamily="34" charset="0"/>
              </a:rPr>
              <a:t>GREEN: </a:t>
            </a:r>
            <a:r>
              <a:rPr lang="en-GB" sz="1100" dirty="0">
                <a:cs typeface="Calibri" panose="020F0502020204030204" pitchFamily="34" charset="0"/>
              </a:rPr>
              <a:t>Integration functions that will be built as part of core CDP program and will be consumed by Adobe platform </a:t>
            </a:r>
          </a:p>
        </p:txBody>
      </p:sp>
      <p:sp>
        <p:nvSpPr>
          <p:cNvPr id="16" name="Rectangle 15"/>
          <p:cNvSpPr/>
          <p:nvPr/>
        </p:nvSpPr>
        <p:spPr>
          <a:xfrm>
            <a:off x="322520" y="941226"/>
            <a:ext cx="3030280" cy="1815882"/>
          </a:xfrm>
          <a:prstGeom prst="rect">
            <a:avLst/>
          </a:prstGeom>
        </p:spPr>
        <p:txBody>
          <a:bodyPr wrap="square">
            <a:spAutoFit/>
          </a:bodyPr>
          <a:lstStyle/>
          <a:p>
            <a:r>
              <a:rPr lang="en-US" sz="1600" dirty="0"/>
              <a:t>We believe Walgreens &amp; Boots can share a common solution blueprint with customization for localization. </a:t>
            </a:r>
          </a:p>
          <a:p>
            <a:endParaRPr lang="en-US" sz="1600" dirty="0"/>
          </a:p>
          <a:p>
            <a:r>
              <a:rPr lang="en-US" sz="1600" dirty="0"/>
              <a:t>Campaign standard provides a nimble, more modern option.</a:t>
            </a:r>
          </a:p>
        </p:txBody>
      </p:sp>
      <p:sp>
        <p:nvSpPr>
          <p:cNvPr id="17" name="Rectangle 16"/>
          <p:cNvSpPr/>
          <p:nvPr/>
        </p:nvSpPr>
        <p:spPr>
          <a:xfrm>
            <a:off x="322520" y="3139338"/>
            <a:ext cx="2732807" cy="1730510"/>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761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dobe Clean Light" charset="0"/>
                <a:cs typeface="Adobe Clean Light" charset="0"/>
              </a:rPr>
              <a:t>Enabling real time activation by real time collection with CDP</a:t>
            </a:r>
            <a:endParaRPr lang="en-US" dirty="0"/>
          </a:p>
        </p:txBody>
      </p:sp>
      <p:sp>
        <p:nvSpPr>
          <p:cNvPr id="3" name="Text Placeholder 2"/>
          <p:cNvSpPr>
            <a:spLocks noGrp="1"/>
          </p:cNvSpPr>
          <p:nvPr>
            <p:ph type="body" sz="quarter" idx="12"/>
          </p:nvPr>
        </p:nvSpPr>
        <p:spPr>
          <a:xfrm>
            <a:off x="336808" y="629266"/>
            <a:ext cx="8388093" cy="253916"/>
          </a:xfrm>
        </p:spPr>
        <p:txBody>
          <a:bodyPr/>
          <a:lstStyle/>
          <a:p>
            <a:r>
              <a:rPr lang="en-US" dirty="0"/>
              <a:t>OUT OF SCOPE | TO ENABLE REAL TIME, YOU’LL NEED TO LOOK AT CI OPTIONS BEYOND MICROSOFT CI</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83</a:t>
            </a:fld>
            <a:endParaRPr lang="en-US"/>
          </a:p>
        </p:txBody>
      </p:sp>
      <p:sp>
        <p:nvSpPr>
          <p:cNvPr id="6" name="Rectangle 5">
            <a:extLst>
              <a:ext uri="{FF2B5EF4-FFF2-40B4-BE49-F238E27FC236}">
                <a16:creationId xmlns:a16="http://schemas.microsoft.com/office/drawing/2014/main" id="{FD69C55F-950F-B546-AC83-B15743C9F59A}"/>
              </a:ext>
            </a:extLst>
          </p:cNvPr>
          <p:cNvSpPr/>
          <p:nvPr/>
        </p:nvSpPr>
        <p:spPr>
          <a:xfrm>
            <a:off x="248339" y="1068889"/>
            <a:ext cx="2766553" cy="3694670"/>
          </a:xfrm>
          <a:prstGeom prst="rect">
            <a:avLst/>
          </a:prstGeom>
          <a:solidFill>
            <a:schemeClr val="accent5">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1916" tIns="755607" rIns="161916" bIns="80958" rtlCol="0" anchor="ctr"/>
          <a:lstStyle/>
          <a:p>
            <a:pPr marL="0" marR="0" lvl="0" indent="0" algn="ctr" defTabSz="684978"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0033A0">
                  <a:lumMod val="75000"/>
                  <a:lumOff val="25000"/>
                </a:srgbClr>
              </a:solidFill>
              <a:effectLst/>
              <a:uLnTx/>
              <a:uFillTx/>
              <a:latin typeface="Adobe Clean Light" panose="020B0303020404020204" pitchFamily="34" charset="0"/>
              <a:ea typeface="+mn-ea"/>
              <a:cs typeface="+mn-cs"/>
            </a:endParaRPr>
          </a:p>
          <a:p>
            <a:pPr marL="0" marR="0" lvl="0" indent="0" algn="ctr" defTabSz="684978"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0033A0">
                  <a:lumMod val="75000"/>
                  <a:lumOff val="25000"/>
                </a:srgbClr>
              </a:solidFill>
              <a:effectLst/>
              <a:uLnTx/>
              <a:uFillTx/>
              <a:latin typeface="Adobe Clean Light" panose="020B0303020404020204" pitchFamily="34" charset="0"/>
              <a:ea typeface="+mn-ea"/>
              <a:cs typeface="+mn-cs"/>
            </a:endParaRPr>
          </a:p>
          <a:p>
            <a:pPr marL="0" marR="0" lvl="0" indent="0" algn="ctr" defTabSz="684978"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0033A0">
                  <a:lumMod val="75000"/>
                  <a:lumOff val="25000"/>
                </a:srgbClr>
              </a:solidFill>
              <a:effectLst/>
              <a:uLnTx/>
              <a:uFillTx/>
              <a:latin typeface="Adobe Clean Light" panose="020B0303020404020204" pitchFamily="34" charset="0"/>
              <a:ea typeface="+mn-ea"/>
              <a:cs typeface="+mn-cs"/>
            </a:endParaRPr>
          </a:p>
          <a:p>
            <a:pPr marL="0" marR="0" lvl="0" indent="0" algn="ctr" defTabSz="684978"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rgbClr val="0033A0">
                  <a:lumMod val="75000"/>
                  <a:lumOff val="25000"/>
                </a:srgbClr>
              </a:solidFill>
              <a:effectLst/>
              <a:uLnTx/>
              <a:uFillTx/>
              <a:latin typeface="Adobe Clean Light" panose="020B0303020404020204" pitchFamily="34" charset="0"/>
              <a:ea typeface="+mn-ea"/>
              <a:cs typeface="+mn-cs"/>
            </a:endParaRPr>
          </a:p>
        </p:txBody>
      </p:sp>
      <p:sp>
        <p:nvSpPr>
          <p:cNvPr id="7" name="Oval 6"/>
          <p:cNvSpPr/>
          <p:nvPr/>
        </p:nvSpPr>
        <p:spPr>
          <a:xfrm>
            <a:off x="3571053" y="1542927"/>
            <a:ext cx="2038580" cy="2038580"/>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12551" y="3868045"/>
            <a:ext cx="7923363"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13E56CC-9D30-48C8-AC48-C4B1E31D5106}"/>
              </a:ext>
            </a:extLst>
          </p:cNvPr>
          <p:cNvSpPr/>
          <p:nvPr/>
        </p:nvSpPr>
        <p:spPr>
          <a:xfrm>
            <a:off x="322520" y="3678968"/>
            <a:ext cx="8515654" cy="850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61916" tIns="755607" rIns="161916" bIns="80958" rtlCol="0" anchor="ctr"/>
          <a:lstStyle/>
          <a:p>
            <a:pPr marL="0" marR="0" lvl="0" indent="0" algn="ctr" defTabSz="684978"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tx1"/>
              </a:solidFill>
              <a:effectLst/>
              <a:uLnTx/>
              <a:uFillTx/>
              <a:latin typeface="+mj-lt"/>
              <a:ea typeface="+mn-ea"/>
              <a:cs typeface="+mn-cs"/>
            </a:endParaRPr>
          </a:p>
          <a:p>
            <a:pPr marL="0" marR="0" lvl="0" indent="0" algn="ctr" defTabSz="684978"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tx1"/>
              </a:solidFill>
              <a:effectLst/>
              <a:uLnTx/>
              <a:uFillTx/>
              <a:latin typeface="+mj-lt"/>
              <a:ea typeface="+mn-ea"/>
              <a:cs typeface="+mn-cs"/>
            </a:endParaRPr>
          </a:p>
          <a:p>
            <a:pPr marL="0" marR="0" lvl="0" indent="0" algn="ctr" defTabSz="684978"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tx1"/>
              </a:solidFill>
              <a:effectLst/>
              <a:uLnTx/>
              <a:uFillTx/>
              <a:latin typeface="+mj-lt"/>
              <a:ea typeface="+mn-ea"/>
              <a:cs typeface="+mn-cs"/>
            </a:endParaRPr>
          </a:p>
          <a:p>
            <a:pPr marL="0" marR="0" lvl="0" indent="0" algn="ctr" defTabSz="684978"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schemeClr val="tx1"/>
              </a:solidFill>
              <a:effectLst/>
              <a:uLnTx/>
              <a:uFillTx/>
              <a:latin typeface="+mj-lt"/>
              <a:ea typeface="+mn-ea"/>
              <a:cs typeface="+mn-cs"/>
            </a:endParaRPr>
          </a:p>
        </p:txBody>
      </p:sp>
      <p:sp>
        <p:nvSpPr>
          <p:cNvPr id="10" name="Rectangle 9">
            <a:extLst>
              <a:ext uri="{FF2B5EF4-FFF2-40B4-BE49-F238E27FC236}">
                <a16:creationId xmlns:a16="http://schemas.microsoft.com/office/drawing/2014/main" id="{8E1AFB6A-2F5A-438D-BBE1-DC8FA07C9250}"/>
              </a:ext>
            </a:extLst>
          </p:cNvPr>
          <p:cNvSpPr/>
          <p:nvPr/>
        </p:nvSpPr>
        <p:spPr>
          <a:xfrm>
            <a:off x="612551" y="4027809"/>
            <a:ext cx="7923363" cy="438291"/>
          </a:xfrm>
          <a:prstGeom prst="rect">
            <a:avLst/>
          </a:prstGeom>
        </p:spPr>
        <p:txBody>
          <a:bodyPr wrap="square" numCol="3">
            <a:noAutofit/>
          </a:bodyPr>
          <a:lstStyle/>
          <a:p>
            <a:pPr marL="128588" marR="0" lvl="0" indent="-128588" algn="l" defTabSz="685800" rtl="0" eaLnBrk="1" fontAlgn="auto" latinLnBrk="0" hangingPunct="1">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mj-lt"/>
                <a:ea typeface="+mn-ea"/>
                <a:cs typeface="Arial" panose="020B0604020202020204" pitchFamily="34" charset="0"/>
              </a:rPr>
              <a:t>Data Ingestion</a:t>
            </a:r>
          </a:p>
          <a:p>
            <a:pPr marL="128588" marR="0" lvl="0" indent="-128588" algn="l" defTabSz="685800" rtl="0" eaLnBrk="1" fontAlgn="auto" latinLnBrk="0" hangingPunct="1">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mj-lt"/>
                <a:ea typeface="+mn-ea"/>
                <a:cs typeface="Arial" panose="020B0604020202020204" pitchFamily="34" charset="0"/>
              </a:rPr>
              <a:t>Data Schema</a:t>
            </a:r>
          </a:p>
          <a:p>
            <a:pPr marL="128588" marR="0" lvl="0" indent="-128588" algn="l" defTabSz="685800" rtl="0" eaLnBrk="1" fontAlgn="auto" latinLnBrk="0" hangingPunct="1">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mj-lt"/>
                <a:ea typeface="+mn-ea"/>
                <a:cs typeface="Arial" panose="020B0604020202020204" pitchFamily="34" charset="0"/>
              </a:rPr>
              <a:t>Privacy Service</a:t>
            </a:r>
          </a:p>
          <a:p>
            <a:pPr marL="128588" marR="0" lvl="0" indent="-128588" algn="l" defTabSz="685800" rtl="0" eaLnBrk="1" fontAlgn="auto" latinLnBrk="0" hangingPunct="1">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mj-lt"/>
                <a:ea typeface="+mn-ea"/>
                <a:cs typeface="Arial" panose="020B0604020202020204" pitchFamily="34" charset="0"/>
              </a:rPr>
              <a:t>Real-time Customer </a:t>
            </a:r>
            <a:r>
              <a:rPr lang="en-US" sz="900" dirty="0">
                <a:latin typeface="+mj-lt"/>
                <a:cs typeface="Arial" panose="020B0604020202020204" pitchFamily="34" charset="0"/>
              </a:rPr>
              <a:t>P</a:t>
            </a:r>
            <a:r>
              <a:rPr kumimoji="0" lang="en-US" sz="900" b="0" i="0" u="none" strike="noStrike" kern="1200" cap="none" spc="0" normalizeH="0" baseline="0" noProof="0" dirty="0" err="1">
                <a:ln>
                  <a:noFill/>
                </a:ln>
                <a:effectLst/>
                <a:uLnTx/>
                <a:uFillTx/>
                <a:latin typeface="+mj-lt"/>
                <a:ea typeface="+mn-ea"/>
                <a:cs typeface="Arial" panose="020B0604020202020204" pitchFamily="34" charset="0"/>
              </a:rPr>
              <a:t>rofiles</a:t>
            </a:r>
            <a:endParaRPr kumimoji="0" lang="en-US" sz="900" b="0" i="0" u="none" strike="noStrike" kern="1200" cap="none" spc="0" normalizeH="0" baseline="0" noProof="0" dirty="0">
              <a:ln>
                <a:noFill/>
              </a:ln>
              <a:effectLst/>
              <a:uLnTx/>
              <a:uFillTx/>
              <a:latin typeface="+mj-lt"/>
              <a:ea typeface="+mn-ea"/>
              <a:cs typeface="Arial" panose="020B0604020202020204" pitchFamily="34" charset="0"/>
            </a:endParaRPr>
          </a:p>
          <a:p>
            <a:pPr marL="128588" marR="0" lvl="0" indent="-128588" algn="l" defTabSz="685800" rtl="0" eaLnBrk="1" fontAlgn="auto" latinLnBrk="0" hangingPunct="1">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effectLst/>
                <a:uLnTx/>
                <a:uFillTx/>
                <a:latin typeface="+mj-lt"/>
                <a:ea typeface="+mn-ea"/>
                <a:cs typeface="Arial" panose="020B0604020202020204" pitchFamily="34" charset="0"/>
              </a:rPr>
              <a:t>Data Governance</a:t>
            </a:r>
          </a:p>
          <a:p>
            <a:pPr marL="128588" marR="0" lvl="0" indent="-128588" algn="l" defTabSz="685800" rtl="0" eaLnBrk="1" fontAlgn="auto" latinLnBrk="0" hangingPunct="1">
              <a:spcBef>
                <a:spcPts val="0"/>
              </a:spcBef>
              <a:spcAft>
                <a:spcPts val="0"/>
              </a:spcAft>
              <a:buClrTx/>
              <a:buSzTx/>
              <a:buFont typeface="Arial"/>
              <a:buChar char="•"/>
              <a:tabLst/>
              <a:defRPr/>
            </a:pPr>
            <a:r>
              <a:rPr kumimoji="0" lang="en-US" sz="900" b="0" i="0" u="none" strike="noStrike" kern="1200" cap="none" spc="0" normalizeH="0" baseline="0" noProof="0" dirty="0">
                <a:ln>
                  <a:noFill/>
                </a:ln>
                <a:effectLst/>
                <a:uLnTx/>
                <a:uFillTx/>
                <a:latin typeface="+mj-lt"/>
                <a:ea typeface="+mn-ea"/>
                <a:cs typeface="Arial" panose="020B0604020202020204" pitchFamily="34" charset="0"/>
              </a:rPr>
              <a:t>Identity Service Segmentation Service</a:t>
            </a:r>
          </a:p>
          <a:p>
            <a:pPr marL="128588" marR="0" lvl="0" indent="-128588" algn="l" defTabSz="685800" rtl="0" eaLnBrk="1" fontAlgn="auto" latinLnBrk="0" hangingPunct="1">
              <a:spcBef>
                <a:spcPts val="0"/>
              </a:spcBef>
              <a:spcAft>
                <a:spcPts val="0"/>
              </a:spcAft>
              <a:buClrTx/>
              <a:buSzTx/>
              <a:buFont typeface="Arial"/>
              <a:buChar char="•"/>
              <a:tabLst/>
              <a:defRPr/>
            </a:pPr>
            <a:r>
              <a:rPr kumimoji="0" lang="en-US" sz="900" b="0" i="0" u="none" strike="noStrike" kern="1200" cap="none" spc="0" normalizeH="0" baseline="0" noProof="0" dirty="0">
                <a:ln>
                  <a:noFill/>
                </a:ln>
                <a:effectLst/>
                <a:uLnTx/>
                <a:uFillTx/>
                <a:latin typeface="+mj-lt"/>
                <a:ea typeface="+mn-ea"/>
                <a:cs typeface="Arial" panose="020B0604020202020204" pitchFamily="34" charset="0"/>
              </a:rPr>
              <a:t>Marketing Activation Destinations</a:t>
            </a:r>
          </a:p>
          <a:p>
            <a:pPr marL="128588" marR="0" lvl="0" indent="-128588" algn="l" defTabSz="685800" rtl="0" eaLnBrk="1" fontAlgn="auto" latinLnBrk="0" hangingPunct="1">
              <a:spcBef>
                <a:spcPts val="0"/>
              </a:spcBef>
              <a:spcAft>
                <a:spcPts val="0"/>
              </a:spcAft>
              <a:buClrTx/>
              <a:buSzTx/>
              <a:buFont typeface="Arial"/>
              <a:buChar char="•"/>
              <a:tabLst/>
              <a:defRPr/>
            </a:pPr>
            <a:r>
              <a:rPr kumimoji="0" lang="en-US" sz="900" b="0" i="0" u="none" strike="noStrike" kern="1200" cap="none" spc="0" normalizeH="0" baseline="0" noProof="0" dirty="0">
                <a:ln>
                  <a:noFill/>
                </a:ln>
                <a:effectLst/>
                <a:uLnTx/>
                <a:uFillTx/>
                <a:latin typeface="+mj-lt"/>
                <a:ea typeface="+mn-ea"/>
                <a:cs typeface="Arial" panose="020B0604020202020204" pitchFamily="34" charset="0"/>
              </a:rPr>
              <a:t>Marketer-Focused AI/ML</a:t>
            </a:r>
          </a:p>
          <a:p>
            <a:pPr marL="0" marR="0" lvl="0" indent="0" algn="l" defTabSz="685800" rtl="0" eaLnBrk="1" fontAlgn="auto" latinLnBrk="0" hangingPunct="1">
              <a:spcBef>
                <a:spcPts val="0"/>
              </a:spcBef>
              <a:spcAft>
                <a:spcPts val="0"/>
              </a:spcAft>
              <a:buClrTx/>
              <a:buSzTx/>
              <a:buFontTx/>
              <a:buNone/>
              <a:tabLst/>
              <a:defRPr/>
            </a:pPr>
            <a:endParaRPr kumimoji="0" lang="en-US" sz="700" b="0" i="0" u="none" strike="noStrike" kern="1200" cap="none" spc="0" normalizeH="0" baseline="0" noProof="0" dirty="0">
              <a:ln>
                <a:noFill/>
              </a:ln>
              <a:effectLst/>
              <a:uLnTx/>
              <a:uFillTx/>
              <a:latin typeface="+mj-lt"/>
              <a:ea typeface="+mn-ea"/>
              <a:cs typeface="Arial" panose="020B0604020202020204" pitchFamily="34" charset="0"/>
            </a:endParaRPr>
          </a:p>
        </p:txBody>
      </p:sp>
      <p:sp>
        <p:nvSpPr>
          <p:cNvPr id="11" name="Rectangle 10">
            <a:extLst>
              <a:ext uri="{FF2B5EF4-FFF2-40B4-BE49-F238E27FC236}">
                <a16:creationId xmlns:a16="http://schemas.microsoft.com/office/drawing/2014/main" id="{CAFC34BD-1167-432E-A4F9-C0731033F16C}"/>
              </a:ext>
            </a:extLst>
          </p:cNvPr>
          <p:cNvSpPr/>
          <p:nvPr/>
        </p:nvSpPr>
        <p:spPr>
          <a:xfrm>
            <a:off x="3384919" y="3613542"/>
            <a:ext cx="2466682" cy="415498"/>
          </a:xfrm>
          <a:prstGeom prst="rect">
            <a:avLst/>
          </a:prstGeom>
          <a:solidFill>
            <a:schemeClr val="bg1"/>
          </a:solidFill>
        </p:spPr>
        <p:txBody>
          <a:bodyPr wrap="square">
            <a:spAutoFit/>
          </a:bodyPr>
          <a:lstStyle/>
          <a:p>
            <a:pPr marL="0" marR="0" lvl="0" indent="0" algn="ctr" defTabSz="685389" rtl="0" eaLnBrk="1" fontAlgn="auto" latinLnBrk="0" hangingPunct="1">
              <a:lnSpc>
                <a:spcPct val="200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mn-ea"/>
                <a:cs typeface="+mn-cs"/>
              </a:rPr>
              <a:t>REAL-TIME CDP CAPABILITIES</a:t>
            </a:r>
          </a:p>
        </p:txBody>
      </p:sp>
      <p:sp>
        <p:nvSpPr>
          <p:cNvPr id="12" name="TextBox 11">
            <a:extLst>
              <a:ext uri="{FF2B5EF4-FFF2-40B4-BE49-F238E27FC236}">
                <a16:creationId xmlns:a16="http://schemas.microsoft.com/office/drawing/2014/main" id="{E0620167-D0A1-C843-B1F7-C7A7E52808BA}"/>
              </a:ext>
            </a:extLst>
          </p:cNvPr>
          <p:cNvSpPr txBox="1"/>
          <p:nvPr/>
        </p:nvSpPr>
        <p:spPr>
          <a:xfrm>
            <a:off x="234038" y="1136394"/>
            <a:ext cx="2780701" cy="588623"/>
          </a:xfrm>
          <a:prstGeom prst="rect">
            <a:avLst/>
          </a:prstGeom>
          <a:noFill/>
        </p:spPr>
        <p:txBody>
          <a:bodyPr wrap="square" rtlCol="0">
            <a:spAutoFit/>
          </a:bodyPr>
          <a:lstStyle/>
          <a:p>
            <a:pPr marL="0" marR="0" lvl="0" indent="0" algn="ctr" defTabSz="68538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dobe Clean"/>
                <a:ea typeface="+mn-ea"/>
                <a:cs typeface="+mn-cs"/>
              </a:rPr>
              <a:t>STREAMING DATA COLLECTION</a:t>
            </a:r>
          </a:p>
          <a:p>
            <a:pPr marL="0" marR="0" lvl="0" indent="0" algn="ctr" defTabSz="685389" rtl="0" eaLnBrk="1" fontAlgn="auto" latinLnBrk="0" hangingPunct="1">
              <a:lnSpc>
                <a:spcPct val="100000"/>
              </a:lnSpc>
              <a:spcBef>
                <a:spcPts val="0"/>
              </a:spcBef>
              <a:spcAft>
                <a:spcPts val="0"/>
              </a:spcAft>
              <a:buClrTx/>
              <a:buSzTx/>
              <a:buFontTx/>
              <a:buNone/>
              <a:tabLst/>
              <a:defRPr/>
            </a:pPr>
            <a:r>
              <a:rPr kumimoji="0" lang="en-US" sz="825" b="0" i="1" u="none" strike="noStrike" kern="1200" cap="none" spc="0" normalizeH="0" baseline="0" noProof="0" dirty="0">
                <a:ln>
                  <a:noFill/>
                </a:ln>
                <a:solidFill>
                  <a:srgbClr val="000000"/>
                </a:solidFill>
                <a:effectLst/>
                <a:uLnTx/>
                <a:uFillTx/>
                <a:latin typeface="Adobe Clean"/>
                <a:ea typeface="+mn-ea"/>
                <a:cs typeface="+mn-cs"/>
              </a:rPr>
              <a:t>Via API, SDK</a:t>
            </a:r>
          </a:p>
        </p:txBody>
      </p:sp>
      <p:sp>
        <p:nvSpPr>
          <p:cNvPr id="13" name="TextBox 12">
            <a:extLst>
              <a:ext uri="{FF2B5EF4-FFF2-40B4-BE49-F238E27FC236}">
                <a16:creationId xmlns:a16="http://schemas.microsoft.com/office/drawing/2014/main" id="{A64CD336-50F8-6B4F-87F8-7EF0FDA818BF}"/>
              </a:ext>
            </a:extLst>
          </p:cNvPr>
          <p:cNvSpPr txBox="1"/>
          <p:nvPr/>
        </p:nvSpPr>
        <p:spPr>
          <a:xfrm>
            <a:off x="2979074" y="1027173"/>
            <a:ext cx="3278372" cy="408766"/>
          </a:xfrm>
          <a:prstGeom prst="rect">
            <a:avLst/>
          </a:prstGeom>
          <a:noFill/>
        </p:spPr>
        <p:txBody>
          <a:bodyPr wrap="square" rtlCol="0">
            <a:spAutoFit/>
          </a:bodyPr>
          <a:lstStyle/>
          <a:p>
            <a:pPr marL="0" marR="0" lvl="0" indent="0" algn="ctr" defTabSz="685389" rtl="0" eaLnBrk="1" fontAlgn="auto" latinLnBrk="0" hangingPunct="1">
              <a:lnSpc>
                <a:spcPct val="2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TRUSTED PROFILE MANAGEMENT</a:t>
            </a:r>
          </a:p>
        </p:txBody>
      </p:sp>
      <p:sp>
        <p:nvSpPr>
          <p:cNvPr id="14" name="TextBox 13">
            <a:extLst>
              <a:ext uri="{FF2B5EF4-FFF2-40B4-BE49-F238E27FC236}">
                <a16:creationId xmlns:a16="http://schemas.microsoft.com/office/drawing/2014/main" id="{80A03851-E704-5345-B637-8EAC222702AF}"/>
              </a:ext>
            </a:extLst>
          </p:cNvPr>
          <p:cNvSpPr txBox="1"/>
          <p:nvPr/>
        </p:nvSpPr>
        <p:spPr>
          <a:xfrm>
            <a:off x="6257446" y="1122026"/>
            <a:ext cx="2514395" cy="403957"/>
          </a:xfrm>
          <a:prstGeom prst="rect">
            <a:avLst/>
          </a:prstGeom>
          <a:noFill/>
        </p:spPr>
        <p:txBody>
          <a:bodyPr wrap="square" rtlCol="0">
            <a:spAutoFit/>
          </a:bodyPr>
          <a:lstStyle/>
          <a:p>
            <a:pPr marL="0" marR="0" lvl="0" indent="0" algn="ctr" defTabSz="68538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dobe Clean"/>
                <a:ea typeface="+mn-ea"/>
                <a:cs typeface="+mn-cs"/>
              </a:rPr>
              <a:t>REAL-TIME ACTIVATION</a:t>
            </a:r>
          </a:p>
          <a:p>
            <a:pPr marL="0" marR="0" lvl="0" indent="0" algn="ctr" defTabSz="685389" rtl="0" eaLnBrk="1" fontAlgn="auto" latinLnBrk="0" hangingPunct="1">
              <a:lnSpc>
                <a:spcPct val="100000"/>
              </a:lnSpc>
              <a:spcBef>
                <a:spcPts val="0"/>
              </a:spcBef>
              <a:spcAft>
                <a:spcPts val="0"/>
              </a:spcAft>
              <a:buClrTx/>
              <a:buSzTx/>
              <a:buFontTx/>
              <a:buNone/>
              <a:tabLst/>
              <a:defRPr/>
            </a:pPr>
            <a:r>
              <a:rPr kumimoji="0" lang="en-US" sz="825" b="0" i="1" u="none" strike="noStrike" kern="1200" cap="none" spc="0" normalizeH="0" baseline="0" noProof="0" dirty="0">
                <a:ln>
                  <a:noFill/>
                </a:ln>
                <a:solidFill>
                  <a:srgbClr val="000000"/>
                </a:solidFill>
                <a:effectLst/>
                <a:uLnTx/>
                <a:uFillTx/>
                <a:latin typeface="Adobe Clean"/>
                <a:ea typeface="+mn-ea"/>
                <a:cs typeface="+mn-cs"/>
              </a:rPr>
              <a:t>Via API, S2S Integrations</a:t>
            </a:r>
          </a:p>
        </p:txBody>
      </p:sp>
      <p:sp>
        <p:nvSpPr>
          <p:cNvPr id="15" name="TextBox 14">
            <a:extLst>
              <a:ext uri="{FF2B5EF4-FFF2-40B4-BE49-F238E27FC236}">
                <a16:creationId xmlns:a16="http://schemas.microsoft.com/office/drawing/2014/main" id="{97056379-58B9-CD4A-BE05-91621082F2B7}"/>
              </a:ext>
            </a:extLst>
          </p:cNvPr>
          <p:cNvSpPr txBox="1"/>
          <p:nvPr/>
        </p:nvSpPr>
        <p:spPr>
          <a:xfrm>
            <a:off x="3419280" y="1860584"/>
            <a:ext cx="1143263" cy="253916"/>
          </a:xfrm>
          <a:prstGeom prst="rect">
            <a:avLst/>
          </a:prstGeom>
          <a:solidFill>
            <a:schemeClr val="bg1"/>
          </a:solid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Arial" panose="020B0604020202020204"/>
                <a:ea typeface="+mn-ea"/>
                <a:cs typeface="+mn-cs"/>
              </a:rPr>
              <a:t>GOVERNANCE</a:t>
            </a:r>
          </a:p>
        </p:txBody>
      </p:sp>
      <p:sp>
        <p:nvSpPr>
          <p:cNvPr id="16" name="TextBox 15">
            <a:extLst>
              <a:ext uri="{FF2B5EF4-FFF2-40B4-BE49-F238E27FC236}">
                <a16:creationId xmlns:a16="http://schemas.microsoft.com/office/drawing/2014/main" id="{B397C28B-38B3-E143-947C-DA4C38BD3A6D}"/>
              </a:ext>
            </a:extLst>
          </p:cNvPr>
          <p:cNvSpPr txBox="1"/>
          <p:nvPr/>
        </p:nvSpPr>
        <p:spPr>
          <a:xfrm>
            <a:off x="4803216" y="1860584"/>
            <a:ext cx="1157689" cy="253916"/>
          </a:xfrm>
          <a:prstGeom prst="rect">
            <a:avLst/>
          </a:prstGeom>
          <a:solidFill>
            <a:schemeClr val="bg1"/>
          </a:solid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Arial" panose="020B0604020202020204"/>
                <a:ea typeface="+mn-ea"/>
                <a:cs typeface="+mn-cs"/>
              </a:rPr>
              <a:t>DATA SCHEMA</a:t>
            </a:r>
          </a:p>
        </p:txBody>
      </p:sp>
      <p:sp>
        <p:nvSpPr>
          <p:cNvPr id="17" name="TextBox 16">
            <a:extLst>
              <a:ext uri="{FF2B5EF4-FFF2-40B4-BE49-F238E27FC236}">
                <a16:creationId xmlns:a16="http://schemas.microsoft.com/office/drawing/2014/main" id="{FBA7D906-E963-3A45-8A49-37025D61AD8E}"/>
              </a:ext>
            </a:extLst>
          </p:cNvPr>
          <p:cNvSpPr txBox="1"/>
          <p:nvPr/>
        </p:nvSpPr>
        <p:spPr>
          <a:xfrm>
            <a:off x="3360771" y="3054439"/>
            <a:ext cx="1260281" cy="253916"/>
          </a:xfrm>
          <a:prstGeom prst="rect">
            <a:avLst/>
          </a:prstGeom>
          <a:solidFill>
            <a:schemeClr val="bg1"/>
          </a:solid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Arial" panose="020B0604020202020204"/>
                <a:ea typeface="+mn-ea"/>
                <a:cs typeface="+mn-cs"/>
              </a:rPr>
              <a:t>SEGMENTATION</a:t>
            </a:r>
          </a:p>
        </p:txBody>
      </p:sp>
      <p:sp>
        <p:nvSpPr>
          <p:cNvPr id="18" name="TextBox 17">
            <a:extLst>
              <a:ext uri="{FF2B5EF4-FFF2-40B4-BE49-F238E27FC236}">
                <a16:creationId xmlns:a16="http://schemas.microsoft.com/office/drawing/2014/main" id="{0629CBA2-0815-6F4D-B3F0-42F247DD5C5E}"/>
              </a:ext>
            </a:extLst>
          </p:cNvPr>
          <p:cNvSpPr txBox="1"/>
          <p:nvPr/>
        </p:nvSpPr>
        <p:spPr>
          <a:xfrm>
            <a:off x="5077329" y="3054439"/>
            <a:ext cx="609462" cy="253916"/>
          </a:xfrm>
          <a:prstGeom prst="rect">
            <a:avLst/>
          </a:prstGeom>
          <a:solidFill>
            <a:schemeClr val="bg1"/>
          </a:solid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Arial" panose="020B0604020202020204"/>
                <a:ea typeface="+mn-ea"/>
                <a:cs typeface="+mn-cs"/>
              </a:rPr>
              <a:t>AI</a:t>
            </a:r>
            <a:r>
              <a:rPr kumimoji="0" lang="en-US" sz="1050" i="0" u="none" strike="noStrike" kern="1200" cap="none" spc="0" normalizeH="0" noProof="0" dirty="0">
                <a:ln>
                  <a:noFill/>
                </a:ln>
                <a:effectLst/>
                <a:uLnTx/>
                <a:uFillTx/>
                <a:latin typeface="Arial" panose="020B0604020202020204"/>
                <a:ea typeface="+mn-ea"/>
                <a:cs typeface="+mn-cs"/>
              </a:rPr>
              <a:t> / </a:t>
            </a:r>
            <a:r>
              <a:rPr kumimoji="0" lang="en-US" sz="1050" i="0" u="none" strike="noStrike" kern="1200" cap="none" spc="0" normalizeH="0" baseline="0" noProof="0" dirty="0">
                <a:ln>
                  <a:noFill/>
                </a:ln>
                <a:effectLst/>
                <a:uLnTx/>
                <a:uFillTx/>
                <a:latin typeface="Arial" panose="020B0604020202020204"/>
                <a:ea typeface="+mn-ea"/>
                <a:cs typeface="+mn-cs"/>
              </a:rPr>
              <a:t>ML</a:t>
            </a:r>
          </a:p>
        </p:txBody>
      </p:sp>
      <p:sp>
        <p:nvSpPr>
          <p:cNvPr id="19" name="Oval 18">
            <a:extLst>
              <a:ext uri="{FF2B5EF4-FFF2-40B4-BE49-F238E27FC236}">
                <a16:creationId xmlns:a16="http://schemas.microsoft.com/office/drawing/2014/main" id="{F2935C60-48DB-BE43-A264-503D36CE3241}"/>
              </a:ext>
            </a:extLst>
          </p:cNvPr>
          <p:cNvSpPr/>
          <p:nvPr/>
        </p:nvSpPr>
        <p:spPr>
          <a:xfrm>
            <a:off x="4194661" y="2270085"/>
            <a:ext cx="770575" cy="783616"/>
          </a:xfrm>
          <a:prstGeom prst="ellipse">
            <a:avLst/>
          </a:pr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685800" rtl="0" eaLnBrk="1" fontAlgn="auto" latinLnBrk="0" hangingPunct="1">
              <a:lnSpc>
                <a:spcPts val="105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dobe Clean" panose="020B0503020404020204" pitchFamily="34" charset="0"/>
              <a:ea typeface="+mn-ea"/>
              <a:cs typeface="+mn-cs"/>
            </a:endParaRPr>
          </a:p>
          <a:p>
            <a:pPr marL="0" marR="0" lvl="0" indent="0" algn="ctr" defTabSz="685800" rtl="0" eaLnBrk="1" fontAlgn="auto" latinLnBrk="0" hangingPunct="1">
              <a:lnSpc>
                <a:spcPts val="105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Adobe Clean" panose="020B0503020404020204" pitchFamily="34" charset="0"/>
              <a:ea typeface="+mn-ea"/>
              <a:cs typeface="+mn-cs"/>
            </a:endParaRPr>
          </a:p>
          <a:p>
            <a:pPr marL="0" marR="0" lvl="0" indent="0" algn="ctr" defTabSz="685800" rtl="0" eaLnBrk="1" fontAlgn="auto" latinLnBrk="0" hangingPunct="1">
              <a:lnSpc>
                <a:spcPts val="105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Real-time </a:t>
            </a:r>
          </a:p>
          <a:p>
            <a:pPr marL="0" marR="0" lvl="0" indent="0" algn="ctr" defTabSz="685800" rtl="0" eaLnBrk="1" fontAlgn="auto" latinLnBrk="0" hangingPunct="1">
              <a:lnSpc>
                <a:spcPts val="105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Customer</a:t>
            </a:r>
          </a:p>
          <a:p>
            <a:pPr marL="0" marR="0" lvl="0" indent="0" algn="ctr" defTabSz="685800" rtl="0" eaLnBrk="1" fontAlgn="auto" latinLnBrk="0" hangingPunct="1">
              <a:lnSpc>
                <a:spcPts val="105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Profile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437055" y="2282192"/>
            <a:ext cx="321157" cy="336470"/>
          </a:xfrm>
          <a:prstGeom prst="rect">
            <a:avLst/>
          </a:prstGeom>
        </p:spPr>
      </p:pic>
      <p:sp>
        <p:nvSpPr>
          <p:cNvPr id="21" name="Rectangle 20"/>
          <p:cNvSpPr/>
          <p:nvPr/>
        </p:nvSpPr>
        <p:spPr>
          <a:xfrm>
            <a:off x="527194" y="1595944"/>
            <a:ext cx="2213327" cy="977191"/>
          </a:xfrm>
          <a:prstGeom prst="rect">
            <a:avLst/>
          </a:prstGeom>
          <a:ln>
            <a:solidFill>
              <a:schemeClr val="tx1"/>
            </a:solidFill>
          </a:ln>
        </p:spPr>
        <p:txBody>
          <a:bodyPr wrap="square">
            <a:spAutoFit/>
          </a:bodyPr>
          <a:lstStyle/>
          <a:p>
            <a:r>
              <a:rPr lang="en-US" sz="1100" dirty="0"/>
              <a:t>KNOWN CUSTOMER DATA</a:t>
            </a:r>
          </a:p>
          <a:p>
            <a:pPr marL="171450" indent="-171450">
              <a:buFont typeface="Arial" panose="020B0604020202020204" pitchFamily="34" charset="0"/>
              <a:buChar char="•"/>
            </a:pPr>
            <a:r>
              <a:rPr lang="en-US" sz="900" dirty="0"/>
              <a:t>CRM</a:t>
            </a:r>
            <a:r>
              <a:rPr lang="en-US" sz="1050" dirty="0"/>
              <a:t> </a:t>
            </a:r>
          </a:p>
          <a:p>
            <a:pPr marL="171450" indent="-171450">
              <a:buFont typeface="Arial" panose="020B0604020202020204" pitchFamily="34" charset="0"/>
              <a:buChar char="•"/>
            </a:pPr>
            <a:r>
              <a:rPr lang="en-US" sz="900" dirty="0"/>
              <a:t>Email</a:t>
            </a:r>
          </a:p>
          <a:p>
            <a:pPr marL="171450" indent="-171450">
              <a:buFont typeface="Arial" panose="020B0604020202020204" pitchFamily="34" charset="0"/>
              <a:buChar char="•"/>
            </a:pPr>
            <a:r>
              <a:rPr lang="en-US" sz="900" dirty="0"/>
              <a:t>Authenticated Profile</a:t>
            </a:r>
          </a:p>
          <a:p>
            <a:pPr marL="171450" indent="-171450">
              <a:buFont typeface="Arial" panose="020B0604020202020204" pitchFamily="34" charset="0"/>
              <a:buChar char="•"/>
            </a:pPr>
            <a:r>
              <a:rPr lang="en-US" sz="900" dirty="0"/>
              <a:t>Customer ID</a:t>
            </a:r>
          </a:p>
          <a:p>
            <a:pPr marL="171450" indent="-171450">
              <a:buFont typeface="Arial" panose="020B0604020202020204" pitchFamily="34" charset="0"/>
              <a:buChar char="•"/>
            </a:pPr>
            <a:r>
              <a:rPr lang="en-US" sz="900" dirty="0"/>
              <a:t>Partner ID</a:t>
            </a:r>
          </a:p>
        </p:txBody>
      </p:sp>
      <p:sp>
        <p:nvSpPr>
          <p:cNvPr id="22" name="Rectangle 21"/>
          <p:cNvSpPr/>
          <p:nvPr/>
        </p:nvSpPr>
        <p:spPr>
          <a:xfrm>
            <a:off x="6522232" y="1580414"/>
            <a:ext cx="2208657" cy="538609"/>
          </a:xfrm>
          <a:prstGeom prst="rect">
            <a:avLst/>
          </a:prstGeom>
          <a:ln>
            <a:solidFill>
              <a:schemeClr val="tx1"/>
            </a:solidFill>
          </a:ln>
        </p:spPr>
        <p:txBody>
          <a:bodyPr wrap="square">
            <a:spAutoFit/>
          </a:bodyPr>
          <a:lstStyle/>
          <a:p>
            <a:r>
              <a:rPr lang="en-US" sz="1100" dirty="0"/>
              <a:t>ADVERTISING ECOSYSTEM</a:t>
            </a:r>
          </a:p>
          <a:p>
            <a:pPr marL="171450" indent="-171450">
              <a:buFont typeface="Arial" panose="020B0604020202020204" pitchFamily="34" charset="0"/>
              <a:buChar char="•"/>
            </a:pPr>
            <a:r>
              <a:rPr lang="en-US" sz="900" dirty="0"/>
              <a:t>Paid Media</a:t>
            </a:r>
          </a:p>
          <a:p>
            <a:pPr marL="171450" indent="-171450">
              <a:buFont typeface="Arial" panose="020B0604020202020204" pitchFamily="34" charset="0"/>
              <a:buChar char="•"/>
            </a:pPr>
            <a:r>
              <a:rPr lang="en-US" sz="900" dirty="0"/>
              <a:t>Social Media</a:t>
            </a:r>
          </a:p>
        </p:txBody>
      </p:sp>
      <p:sp>
        <p:nvSpPr>
          <p:cNvPr id="23" name="Rectangle 22"/>
          <p:cNvSpPr/>
          <p:nvPr/>
        </p:nvSpPr>
        <p:spPr>
          <a:xfrm>
            <a:off x="527194" y="2773508"/>
            <a:ext cx="2213328" cy="815608"/>
          </a:xfrm>
          <a:prstGeom prst="rect">
            <a:avLst/>
          </a:prstGeom>
          <a:ln>
            <a:solidFill>
              <a:schemeClr val="tx1"/>
            </a:solidFill>
          </a:ln>
        </p:spPr>
        <p:txBody>
          <a:bodyPr wrap="square">
            <a:spAutoFit/>
          </a:bodyPr>
          <a:lstStyle/>
          <a:p>
            <a:r>
              <a:rPr lang="en-US" sz="1100" dirty="0"/>
              <a:t>UNKNOWN DATA</a:t>
            </a:r>
          </a:p>
          <a:p>
            <a:pPr marL="171450" indent="-171450">
              <a:buFont typeface="Arial" panose="020B0604020202020204" pitchFamily="34" charset="0"/>
              <a:buChar char="•"/>
            </a:pPr>
            <a:r>
              <a:rPr lang="en-US" sz="900" dirty="0"/>
              <a:t>Behavioral Analytics </a:t>
            </a:r>
          </a:p>
          <a:p>
            <a:pPr marL="171450" indent="-171450">
              <a:buFont typeface="Arial" panose="020B0604020202020204" pitchFamily="34" charset="0"/>
              <a:buChar char="•"/>
            </a:pPr>
            <a:r>
              <a:rPr lang="en-US" sz="900" dirty="0"/>
              <a:t>Cookie</a:t>
            </a:r>
          </a:p>
          <a:p>
            <a:pPr marL="171450" indent="-171450">
              <a:buFont typeface="Arial" panose="020B0604020202020204" pitchFamily="34" charset="0"/>
              <a:buChar char="•"/>
            </a:pPr>
            <a:r>
              <a:rPr lang="en-US" sz="900" dirty="0"/>
              <a:t>Device ID</a:t>
            </a:r>
          </a:p>
          <a:p>
            <a:pPr marL="171450" indent="-171450">
              <a:buFont typeface="Arial" panose="020B0604020202020204" pitchFamily="34" charset="0"/>
              <a:buChar char="•"/>
            </a:pPr>
            <a:r>
              <a:rPr lang="en-US" sz="900" dirty="0"/>
              <a:t>Advertising Data</a:t>
            </a:r>
          </a:p>
        </p:txBody>
      </p:sp>
      <p:sp>
        <p:nvSpPr>
          <p:cNvPr id="24" name="Rectangle 23"/>
          <p:cNvSpPr/>
          <p:nvPr/>
        </p:nvSpPr>
        <p:spPr>
          <a:xfrm>
            <a:off x="6522231" y="2240767"/>
            <a:ext cx="2208657" cy="538609"/>
          </a:xfrm>
          <a:prstGeom prst="rect">
            <a:avLst/>
          </a:prstGeom>
          <a:ln>
            <a:solidFill>
              <a:schemeClr val="tx1"/>
            </a:solidFill>
          </a:ln>
        </p:spPr>
        <p:txBody>
          <a:bodyPr wrap="square">
            <a:spAutoFit/>
          </a:bodyPr>
          <a:lstStyle/>
          <a:p>
            <a:r>
              <a:rPr lang="en-US" sz="1100" dirty="0"/>
              <a:t>PERSONALIZATION</a:t>
            </a:r>
          </a:p>
          <a:p>
            <a:pPr marL="171450" indent="-171450">
              <a:buFont typeface="Arial" panose="020B0604020202020204" pitchFamily="34" charset="0"/>
              <a:buChar char="•"/>
            </a:pPr>
            <a:r>
              <a:rPr lang="en-US" sz="900" dirty="0"/>
              <a:t>On-site Personalization</a:t>
            </a:r>
          </a:p>
          <a:p>
            <a:pPr marL="171450" indent="-171450">
              <a:buFont typeface="Arial" panose="020B0604020202020204" pitchFamily="34" charset="0"/>
              <a:buChar char="•"/>
            </a:pPr>
            <a:r>
              <a:rPr lang="en-US" sz="900" dirty="0"/>
              <a:t>In-app Personalization </a:t>
            </a:r>
          </a:p>
        </p:txBody>
      </p:sp>
      <p:sp>
        <p:nvSpPr>
          <p:cNvPr id="25" name="Rectangle 24"/>
          <p:cNvSpPr/>
          <p:nvPr/>
        </p:nvSpPr>
        <p:spPr>
          <a:xfrm>
            <a:off x="6519778" y="2887885"/>
            <a:ext cx="2208672" cy="677108"/>
          </a:xfrm>
          <a:prstGeom prst="rect">
            <a:avLst/>
          </a:prstGeom>
          <a:noFill/>
          <a:ln>
            <a:solidFill>
              <a:schemeClr val="tx1"/>
            </a:solidFill>
          </a:ln>
        </p:spPr>
        <p:txBody>
          <a:bodyPr wrap="square">
            <a:spAutoFit/>
          </a:bodyPr>
          <a:lstStyle/>
          <a:p>
            <a:pPr lvl="0" defTabSz="685389">
              <a:defRPr/>
            </a:pPr>
            <a:r>
              <a:rPr lang="en-US" sz="1100" dirty="0">
                <a:latin typeface="Adobe Clean"/>
              </a:rPr>
              <a:t>CUSTOMER SYSTEMS</a:t>
            </a:r>
          </a:p>
          <a:p>
            <a:pPr marL="171450" lvl="0" indent="-171450" defTabSz="685389">
              <a:buFont typeface="Arial" panose="020B0604020202020204" pitchFamily="34" charset="0"/>
              <a:buChar char="•"/>
              <a:defRPr/>
            </a:pPr>
            <a:r>
              <a:rPr lang="en-US" sz="900" dirty="0">
                <a:latin typeface="Arial" panose="020B0604020202020204" pitchFamily="34" charset="0"/>
                <a:cs typeface="Arial" panose="020B0604020202020204" pitchFamily="34" charset="0"/>
              </a:rPr>
              <a:t>CRM | Email </a:t>
            </a:r>
          </a:p>
          <a:p>
            <a:pPr marL="171450" lvl="0" indent="-171450" defTabSz="685389">
              <a:buFont typeface="Arial" panose="020B0604020202020204" pitchFamily="34" charset="0"/>
              <a:buChar char="•"/>
              <a:defRPr/>
            </a:pPr>
            <a:r>
              <a:rPr lang="en-US" sz="900" dirty="0">
                <a:latin typeface="Arial" panose="020B0604020202020204" pitchFamily="34" charset="0"/>
                <a:cs typeface="Arial" panose="020B0604020202020204" pitchFamily="34" charset="0"/>
              </a:rPr>
              <a:t>Call Center | Data Lake</a:t>
            </a:r>
          </a:p>
          <a:p>
            <a:pPr marL="171450" lvl="0" indent="-171450" defTabSz="685389">
              <a:buFont typeface="Arial" panose="020B0604020202020204" pitchFamily="34" charset="0"/>
              <a:buChar char="•"/>
              <a:defRPr/>
            </a:pPr>
            <a:r>
              <a:rPr lang="en-US" sz="900" dirty="0">
                <a:latin typeface="Arial" panose="020B0604020202020204" pitchFamily="34" charset="0"/>
                <a:cs typeface="Arial" panose="020B0604020202020204" pitchFamily="34" charset="0"/>
              </a:rPr>
              <a:t>Open API Destinations</a:t>
            </a:r>
          </a:p>
        </p:txBody>
      </p:sp>
      <p:sp>
        <p:nvSpPr>
          <p:cNvPr id="26" name="Right Brace 25"/>
          <p:cNvSpPr/>
          <p:nvPr/>
        </p:nvSpPr>
        <p:spPr>
          <a:xfrm>
            <a:off x="2906873" y="1772447"/>
            <a:ext cx="482872" cy="1662396"/>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p:cNvSpPr/>
          <p:nvPr/>
        </p:nvSpPr>
        <p:spPr>
          <a:xfrm rot="10800000">
            <a:off x="5848059" y="1772447"/>
            <a:ext cx="482872" cy="1662396"/>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p:cNvSpPr/>
          <p:nvPr/>
        </p:nvSpPr>
        <p:spPr>
          <a:xfrm>
            <a:off x="237368" y="4509642"/>
            <a:ext cx="2730235" cy="246221"/>
          </a:xfrm>
          <a:prstGeom prst="rect">
            <a:avLst/>
          </a:prstGeom>
        </p:spPr>
        <p:txBody>
          <a:bodyPr wrap="none">
            <a:spAutoFit/>
          </a:bodyPr>
          <a:lstStyle/>
          <a:p>
            <a:pPr lvl="0" algn="ctr" defTabSz="685800">
              <a:defRPr/>
            </a:pPr>
            <a:r>
              <a:rPr lang="en-US" sz="1000" b="1" i="1" dirty="0">
                <a:solidFill>
                  <a:srgbClr val="FF0000"/>
                </a:solidFill>
              </a:rPr>
              <a:t>NOT IN CURRENT PLATFORM ROADMAP</a:t>
            </a:r>
          </a:p>
        </p:txBody>
      </p:sp>
    </p:spTree>
    <p:extLst>
      <p:ext uri="{BB962C8B-B14F-4D97-AF65-F5344CB8AC3E}">
        <p14:creationId xmlns:p14="http://schemas.microsoft.com/office/powerpoint/2010/main" val="530993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1007919" y="4004583"/>
            <a:ext cx="7363252" cy="215444"/>
          </a:xfrm>
          <a:prstGeom prst="rect">
            <a:avLst/>
          </a:prstGeom>
          <a:ln>
            <a:solidFill>
              <a:schemeClr val="bg1">
                <a:lumMod val="85000"/>
              </a:schemeClr>
            </a:solidFill>
          </a:ln>
        </p:spPr>
        <p:txBody>
          <a:bodyPr>
            <a:spAutoFit/>
          </a:bodyPr>
          <a:lstStyle/>
          <a:p>
            <a:pPr algn="ctr"/>
            <a:r>
              <a:rPr lang="en-US" sz="800" dirty="0">
                <a:solidFill>
                  <a:srgbClr val="000000">
                    <a:lumMod val="65000"/>
                    <a:lumOff val="35000"/>
                  </a:srgbClr>
                </a:solidFill>
              </a:rPr>
              <a:t>ISSUE TRACKING/DOCUMENT REPOSITORY/PROJECT MANAGEMENT</a:t>
            </a:r>
            <a:endParaRPr lang="en-US" sz="800" dirty="0"/>
          </a:p>
        </p:txBody>
      </p:sp>
      <p:sp>
        <p:nvSpPr>
          <p:cNvPr id="42" name="Left Bracket 41"/>
          <p:cNvSpPr/>
          <p:nvPr/>
        </p:nvSpPr>
        <p:spPr>
          <a:xfrm rot="16200000">
            <a:off x="5618824" y="1210743"/>
            <a:ext cx="178204" cy="1184857"/>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800"/>
          </a:p>
        </p:txBody>
      </p:sp>
      <p:sp>
        <p:nvSpPr>
          <p:cNvPr id="2" name="Title 1"/>
          <p:cNvSpPr>
            <a:spLocks noGrp="1"/>
          </p:cNvSpPr>
          <p:nvPr>
            <p:ph type="title"/>
          </p:nvPr>
        </p:nvSpPr>
        <p:spPr>
          <a:xfrm>
            <a:off x="322520" y="303978"/>
            <a:ext cx="6869861" cy="646331"/>
          </a:xfrm>
        </p:spPr>
        <p:txBody>
          <a:bodyPr/>
          <a:lstStyle/>
          <a:p>
            <a:r>
              <a:rPr lang="en-US" dirty="0"/>
              <a:t>Enabling DevOps for Adobe </a:t>
            </a:r>
            <a:r>
              <a:rPr lang="en-US" spc="0" dirty="0">
                <a:solidFill>
                  <a:srgbClr val="000000"/>
                </a:solidFill>
              </a:rPr>
              <a:t>will be critical to achieving the timeline and building a scalable architecture</a:t>
            </a:r>
            <a:endParaRPr lang="en-US" dirty="0"/>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84</a:t>
            </a:fld>
            <a:endParaRPr lang="en-US" dirty="0"/>
          </a:p>
        </p:txBody>
      </p:sp>
      <p:sp>
        <p:nvSpPr>
          <p:cNvPr id="5" name="Oval 4"/>
          <p:cNvSpPr/>
          <p:nvPr/>
        </p:nvSpPr>
        <p:spPr>
          <a:xfrm>
            <a:off x="416531" y="1079447"/>
            <a:ext cx="516155" cy="516155"/>
          </a:xfrm>
          <a:prstGeom prst="ellipse">
            <a:avLst/>
          </a:prstGeom>
          <a:solidFill>
            <a:schemeClr val="bg1"/>
          </a:solidFill>
          <a:ln w="3175" cap="flat" cmpd="sng" algn="ctr">
            <a:solidFill>
              <a:schemeClr val="bg1">
                <a:lumMod val="85000"/>
              </a:schemeClr>
            </a:solidFill>
            <a:prstDash val="solid"/>
            <a:round/>
            <a:headEnd type="none" w="med" len="med"/>
            <a:tailEnd type="none" w="med" len="med"/>
          </a:ln>
          <a:effectLst/>
        </p:spPr>
        <p:txBody>
          <a:bodyPr lIns="91432" tIns="45716" rIns="91432" bIns="45716" anchor="ctr"/>
          <a:lstStyle/>
          <a:p>
            <a:pPr marL="0" marR="0" lvl="0" indent="0" algn="ctr" defTabSz="677693" rtl="0" eaLnBrk="0" fontAlgn="base" latinLnBrk="0" hangingPunct="0">
              <a:lnSpc>
                <a:spcPct val="11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b="-706"/>
          <a:stretch/>
        </p:blipFill>
        <p:spPr>
          <a:xfrm>
            <a:off x="498030" y="1195252"/>
            <a:ext cx="353159" cy="284526"/>
          </a:xfrm>
          <a:prstGeom prst="rect">
            <a:avLst/>
          </a:prstGeom>
          <a:solidFill>
            <a:schemeClr val="bg1"/>
          </a:solidFill>
        </p:spPr>
      </p:pic>
      <p:sp>
        <p:nvSpPr>
          <p:cNvPr id="7" name="TextBox 6"/>
          <p:cNvSpPr txBox="1"/>
          <p:nvPr/>
        </p:nvSpPr>
        <p:spPr>
          <a:xfrm>
            <a:off x="322520" y="1608551"/>
            <a:ext cx="751069" cy="215436"/>
          </a:xfrm>
          <a:prstGeom prst="rect">
            <a:avLst/>
          </a:prstGeom>
          <a:noFill/>
        </p:spPr>
        <p:txBody>
          <a:bodyPr wrap="square" lIns="91432" tIns="45716" rIns="91432" bIns="45716" rtlCol="0">
            <a:spAutoFit/>
          </a:bodyPr>
          <a:lstStyle>
            <a:defPPr>
              <a:defRPr lang="en-US"/>
            </a:defPPr>
            <a:lvl1pPr algn="ctr">
              <a:defRPr sz="800">
                <a:solidFill>
                  <a:srgbClr val="008000"/>
                </a:solidFill>
              </a:defRPr>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rgbClr val="000000"/>
                </a:solidFill>
                <a:effectLst/>
                <a:uLnTx/>
                <a:uFillTx/>
                <a:latin typeface="Arial" panose="020B0604020202020204"/>
                <a:ea typeface="+mn-ea"/>
                <a:cs typeface="Avenir Book"/>
              </a:rPr>
              <a:t>Developers</a:t>
            </a:r>
          </a:p>
        </p:txBody>
      </p:sp>
      <p:sp>
        <p:nvSpPr>
          <p:cNvPr id="8" name="Rectangle 7"/>
          <p:cNvSpPr/>
          <p:nvPr/>
        </p:nvSpPr>
        <p:spPr>
          <a:xfrm>
            <a:off x="2007409" y="1106630"/>
            <a:ext cx="1152128" cy="837096"/>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lIns="91432" tIns="45716" rIns="91432" bIns="45716" anchor="ctr"/>
          <a:lstStyle/>
          <a:p>
            <a:pPr marL="0" marR="0" lvl="0" indent="0" algn="ctr" defTabSz="677693" rtl="0" eaLnBrk="0" fontAlgn="base" latinLnBrk="0" hangingPunct="0">
              <a:lnSpc>
                <a:spcPct val="11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9" name="TextBox 8"/>
          <p:cNvSpPr txBox="1"/>
          <p:nvPr/>
        </p:nvSpPr>
        <p:spPr>
          <a:xfrm>
            <a:off x="1951637" y="1177382"/>
            <a:ext cx="1282722" cy="215436"/>
          </a:xfrm>
          <a:prstGeom prst="rect">
            <a:avLst/>
          </a:prstGeom>
          <a:noFill/>
        </p:spPr>
        <p:txBody>
          <a:bodyPr wrap="square" lIns="91432" tIns="45716" rIns="91432" bIns="45716" rtlCol="0">
            <a:spAutoFit/>
          </a:bodyPr>
          <a:lstStyle>
            <a:defPPr>
              <a:defRPr lang="en-US"/>
            </a:defPPr>
            <a:lvl1pPr algn="ctr">
              <a:defRPr sz="8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Arial" panose="020B0604020202020204"/>
                <a:ea typeface="+mn-ea"/>
                <a:cs typeface="+mn-cs"/>
              </a:rPr>
              <a:t>SOURCE CONTROL</a:t>
            </a:r>
          </a:p>
        </p:txBody>
      </p:sp>
      <p:sp>
        <p:nvSpPr>
          <p:cNvPr id="11" name="Rectangle 10"/>
          <p:cNvSpPr/>
          <p:nvPr/>
        </p:nvSpPr>
        <p:spPr>
          <a:xfrm>
            <a:off x="1079802" y="968528"/>
            <a:ext cx="800965" cy="338546"/>
          </a:xfrm>
          <a:prstGeom prst="rect">
            <a:avLst/>
          </a:prstGeom>
          <a:noFill/>
        </p:spPr>
        <p:txBody>
          <a:bodyPr wrap="square" lIns="91432" tIns="45716" rIns="91432" bIns="45716" rtlCol="0">
            <a:spAutoFit/>
          </a:body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Avenir Book"/>
              </a:rPr>
              <a:t>Commit code changes</a:t>
            </a:r>
          </a:p>
        </p:txBody>
      </p:sp>
      <p:sp>
        <p:nvSpPr>
          <p:cNvPr id="13" name="Rectangle 12"/>
          <p:cNvSpPr/>
          <p:nvPr/>
        </p:nvSpPr>
        <p:spPr>
          <a:xfrm>
            <a:off x="4157308" y="1106690"/>
            <a:ext cx="1107173" cy="497003"/>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lIns="91432" tIns="45716" rIns="91432" bIns="45716" anchor="ctr"/>
          <a:lstStyle/>
          <a:p>
            <a:pPr marL="0" marR="0" lvl="0" indent="0" algn="ctr" defTabSz="677693" rtl="0" eaLnBrk="0" fontAlgn="base" latinLnBrk="0" hangingPunct="0">
              <a:lnSpc>
                <a:spcPct val="11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sp>
        <p:nvSpPr>
          <p:cNvPr id="15" name="TextBox 14"/>
          <p:cNvSpPr txBox="1"/>
          <p:nvPr/>
        </p:nvSpPr>
        <p:spPr>
          <a:xfrm>
            <a:off x="4243327" y="1199308"/>
            <a:ext cx="928602" cy="338546"/>
          </a:xfrm>
          <a:prstGeom prst="rect">
            <a:avLst/>
          </a:prstGeom>
          <a:noFill/>
        </p:spPr>
        <p:txBody>
          <a:bodyPr wrap="square" lIns="91432" tIns="45716" rIns="91432" bIns="45716" rtlCol="0">
            <a:spAutoFit/>
          </a:bodyPr>
          <a:lstStyle>
            <a:defPPr>
              <a:defRPr lang="en-US"/>
            </a:defPPr>
            <a:lvl1pPr algn="ctr">
              <a:defRPr sz="8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effectLst/>
                <a:uLnTx/>
                <a:uFillTx/>
                <a:latin typeface="Arial" panose="020B0604020202020204"/>
                <a:ea typeface="+mn-ea"/>
                <a:cs typeface="+mn-cs"/>
              </a:rPr>
              <a:t>CONTINUOUS INTEGRATION</a:t>
            </a:r>
          </a:p>
        </p:txBody>
      </p:sp>
      <p:sp>
        <p:nvSpPr>
          <p:cNvPr id="16" name="TextBox 15"/>
          <p:cNvSpPr txBox="1"/>
          <p:nvPr/>
        </p:nvSpPr>
        <p:spPr>
          <a:xfrm>
            <a:off x="3159538" y="906973"/>
            <a:ext cx="975290" cy="461657"/>
          </a:xfrm>
          <a:prstGeom prst="rect">
            <a:avLst/>
          </a:prstGeom>
          <a:noFill/>
        </p:spPr>
        <p:txBody>
          <a:bodyPr wrap="square" lIns="91432" tIns="45716" rIns="91432" bIns="45716" rtlCol="0">
            <a:spAutoFit/>
          </a:bodyPr>
          <a:lstStyle>
            <a:defPPr>
              <a:defRPr lang="en-US"/>
            </a:defPPr>
            <a:lvl1pPr algn="ctr">
              <a:defRPr sz="7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Avenir Book"/>
              </a:rPr>
              <a:t>Triggers the code sync on change</a:t>
            </a:r>
          </a:p>
        </p:txBody>
      </p:sp>
      <p:sp>
        <p:nvSpPr>
          <p:cNvPr id="18" name="Rectangle 17"/>
          <p:cNvSpPr/>
          <p:nvPr/>
        </p:nvSpPr>
        <p:spPr>
          <a:xfrm>
            <a:off x="6014384" y="1105749"/>
            <a:ext cx="865611" cy="533744"/>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lIns="91432" tIns="45716" rIns="91432" bIns="45716" anchor="ctr"/>
          <a:lstStyle/>
          <a:p>
            <a:pPr marL="0" marR="0" lvl="0" indent="0" algn="ctr" defTabSz="677693" rtl="0" eaLnBrk="0" fontAlgn="base" latinLnBrk="0" hangingPunct="0">
              <a:lnSpc>
                <a:spcPct val="11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pic>
        <p:nvPicPr>
          <p:cNvPr id="19" name="Picture 18"/>
          <p:cNvPicPr>
            <a:picLocks noChangeAspect="1"/>
          </p:cNvPicPr>
          <p:nvPr/>
        </p:nvPicPr>
        <p:blipFill rotWithShape="1">
          <a:blip r:embed="rId3" cstate="screen">
            <a:clrChange>
              <a:clrFrom>
                <a:srgbClr val="FFFFFF"/>
              </a:clrFrom>
              <a:clrTo>
                <a:srgbClr val="FFFFFF">
                  <a:alpha val="0"/>
                </a:srgbClr>
              </a:clrTo>
            </a:clrChange>
            <a:grayscl/>
            <a:extLst>
              <a:ext uri="{28A0092B-C50C-407E-A947-70E740481C1C}">
                <a14:useLocalDpi xmlns:a14="http://schemas.microsoft.com/office/drawing/2010/main"/>
              </a:ext>
            </a:extLst>
          </a:blip>
          <a:srcRect/>
          <a:stretch/>
        </p:blipFill>
        <p:spPr>
          <a:xfrm>
            <a:off x="6262255" y="1138126"/>
            <a:ext cx="342703" cy="246044"/>
          </a:xfrm>
          <a:prstGeom prst="rect">
            <a:avLst/>
          </a:prstGeom>
          <a:solidFill>
            <a:schemeClr val="bg1"/>
          </a:solidFill>
        </p:spPr>
      </p:pic>
      <p:sp>
        <p:nvSpPr>
          <p:cNvPr id="20" name="TextBox 19"/>
          <p:cNvSpPr txBox="1"/>
          <p:nvPr/>
        </p:nvSpPr>
        <p:spPr>
          <a:xfrm>
            <a:off x="6837137" y="968528"/>
            <a:ext cx="1038295" cy="338546"/>
          </a:xfrm>
          <a:prstGeom prst="rect">
            <a:avLst/>
          </a:prstGeom>
          <a:noFill/>
        </p:spPr>
        <p:txBody>
          <a:bodyPr wrap="square" lIns="91432" tIns="45716" rIns="91432" bIns="45716" rtlCol="0">
            <a:spAutoFit/>
          </a:bodyPr>
          <a:lstStyle>
            <a:defPPr>
              <a:defRPr lang="en-US"/>
            </a:defPPr>
            <a:lvl1pPr algn="ctr">
              <a:defRPr sz="7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Avenir Book"/>
              </a:rPr>
              <a:t>Consume and publish artifacts</a:t>
            </a:r>
          </a:p>
        </p:txBody>
      </p:sp>
      <p:sp>
        <p:nvSpPr>
          <p:cNvPr id="21" name="TextBox 20"/>
          <p:cNvSpPr txBox="1"/>
          <p:nvPr/>
        </p:nvSpPr>
        <p:spPr>
          <a:xfrm>
            <a:off x="5266072" y="968528"/>
            <a:ext cx="780086" cy="338546"/>
          </a:xfrm>
          <a:prstGeom prst="rect">
            <a:avLst/>
          </a:prstGeom>
          <a:noFill/>
        </p:spPr>
        <p:txBody>
          <a:bodyPr wrap="square" lIns="91432" tIns="45716" rIns="91432" bIns="45716" rtlCol="0">
            <a:spAutoFit/>
          </a:bodyPr>
          <a:lstStyle>
            <a:defPPr>
              <a:defRPr lang="en-US"/>
            </a:defPPr>
            <a:lvl1pPr algn="ctr">
              <a:defRPr sz="7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Avenir Book"/>
              </a:rPr>
              <a:t>Kick of the build</a:t>
            </a:r>
          </a:p>
        </p:txBody>
      </p:sp>
      <p:sp>
        <p:nvSpPr>
          <p:cNvPr id="22" name="TextBox 21"/>
          <p:cNvSpPr txBox="1"/>
          <p:nvPr/>
        </p:nvSpPr>
        <p:spPr>
          <a:xfrm>
            <a:off x="5963467" y="1352153"/>
            <a:ext cx="968030" cy="338546"/>
          </a:xfrm>
          <a:prstGeom prst="rect">
            <a:avLst/>
          </a:prstGeom>
          <a:noFill/>
        </p:spPr>
        <p:txBody>
          <a:bodyPr wrap="square" lIns="91432" tIns="45716" rIns="91432" bIns="45716" rtlCol="0">
            <a:spAutoFit/>
          </a:bodyPr>
          <a:lstStyle>
            <a:defPPr>
              <a:defRPr lang="en-US"/>
            </a:defPPr>
            <a:lvl1pPr algn="ctr">
              <a:defRPr sz="8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i="0" u="none" strike="noStrike" kern="1200" cap="none" spc="0" normalizeH="0" baseline="0" noProof="0" dirty="0">
                <a:ln>
                  <a:noFill/>
                </a:ln>
                <a:solidFill>
                  <a:srgbClr val="000000">
                    <a:lumMod val="75000"/>
                    <a:lumOff val="25000"/>
                  </a:srgbClr>
                </a:solidFill>
                <a:effectLst/>
                <a:uLnTx/>
                <a:uFillTx/>
                <a:latin typeface="Arial" panose="020B0604020202020204"/>
                <a:ea typeface="+mn-ea"/>
                <a:cs typeface="+mn-cs"/>
              </a:rPr>
              <a:t>CODE BUILD SCRIPTS</a:t>
            </a:r>
          </a:p>
        </p:txBody>
      </p:sp>
      <p:sp>
        <p:nvSpPr>
          <p:cNvPr id="23" name="TextBox 22"/>
          <p:cNvSpPr txBox="1"/>
          <p:nvPr/>
        </p:nvSpPr>
        <p:spPr>
          <a:xfrm>
            <a:off x="5357459" y="1743678"/>
            <a:ext cx="689252" cy="338546"/>
          </a:xfrm>
          <a:prstGeom prst="rect">
            <a:avLst/>
          </a:prstGeom>
          <a:solidFill>
            <a:schemeClr val="bg1"/>
          </a:solidFill>
        </p:spPr>
        <p:txBody>
          <a:bodyPr wrap="square" lIns="91432" tIns="45716" rIns="91432" bIns="45716" rtlCol="0">
            <a:spAutoFit/>
          </a:bodyPr>
          <a:lstStyle>
            <a:defPPr>
              <a:defRPr lang="en-US"/>
            </a:defPPr>
            <a:lvl1pPr algn="ctr">
              <a:defRPr sz="7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Avenir Book"/>
              </a:rPr>
              <a:t>Load build version</a:t>
            </a:r>
          </a:p>
        </p:txBody>
      </p:sp>
      <p:sp>
        <p:nvSpPr>
          <p:cNvPr id="26" name="Rectangle 25"/>
          <p:cNvSpPr/>
          <p:nvPr/>
        </p:nvSpPr>
        <p:spPr>
          <a:xfrm>
            <a:off x="7799792" y="1105750"/>
            <a:ext cx="865611" cy="497003"/>
          </a:xfrm>
          <a:prstGeom prst="rect">
            <a:avLst/>
          </a:prstGeom>
          <a:solidFill>
            <a:schemeClr val="bg1"/>
          </a:solidFill>
          <a:ln w="3175" cap="flat" cmpd="sng" algn="ctr">
            <a:solidFill>
              <a:schemeClr val="tx1"/>
            </a:solidFill>
            <a:prstDash val="solid"/>
            <a:round/>
            <a:headEnd type="none" w="med" len="med"/>
            <a:tailEnd type="none" w="med" len="med"/>
          </a:ln>
          <a:effectLst/>
        </p:spPr>
        <p:txBody>
          <a:bodyPr lIns="91432" tIns="45716" rIns="91432" bIns="45716" anchor="ctr"/>
          <a:lstStyle/>
          <a:p>
            <a:pPr marL="0" marR="0" lvl="0" indent="0" algn="ctr" defTabSz="677693" rtl="0" eaLnBrk="0" fontAlgn="base" latinLnBrk="0" hangingPunct="0">
              <a:lnSpc>
                <a:spcPct val="11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latin typeface="Arial" panose="020B0604020202020204"/>
              <a:ea typeface="+mn-ea"/>
              <a:cs typeface="+mn-cs"/>
            </a:endParaRPr>
          </a:p>
        </p:txBody>
      </p:sp>
      <p:pic>
        <p:nvPicPr>
          <p:cNvPr id="28" name="Picture 2" descr="Image result for repository i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84938" y="1190248"/>
            <a:ext cx="338174" cy="338174"/>
          </a:xfrm>
          <a:prstGeom prst="rect">
            <a:avLst/>
          </a:prstGeom>
          <a:solidFill>
            <a:schemeClr val="bg1"/>
          </a:solidFill>
        </p:spPr>
      </p:pic>
      <p:sp>
        <p:nvSpPr>
          <p:cNvPr id="32" name="TextBox 31"/>
          <p:cNvSpPr txBox="1"/>
          <p:nvPr/>
        </p:nvSpPr>
        <p:spPr>
          <a:xfrm>
            <a:off x="3380974" y="1932145"/>
            <a:ext cx="1347210" cy="338546"/>
          </a:xfrm>
          <a:prstGeom prst="rect">
            <a:avLst/>
          </a:prstGeom>
          <a:noFill/>
        </p:spPr>
        <p:txBody>
          <a:bodyPr wrap="square" lIns="91432" tIns="45716" rIns="91432" bIns="45716" rtlCol="0">
            <a:spAutoFit/>
          </a:bodyPr>
          <a:lstStyle>
            <a:defPPr>
              <a:defRPr lang="en-US"/>
            </a:defPPr>
            <a:lvl1pPr algn="ctr">
              <a:defRPr sz="700"/>
            </a:lvl1pPr>
          </a:lstStyle>
          <a:p>
            <a:pPr marL="0" marR="0" lvl="0" indent="0" algn="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Avenir Book"/>
              </a:rPr>
              <a:t>Deploy automation code build and test</a:t>
            </a:r>
          </a:p>
        </p:txBody>
      </p:sp>
      <p:sp>
        <p:nvSpPr>
          <p:cNvPr id="33" name="Rounded Rectangle 32"/>
          <p:cNvSpPr/>
          <p:nvPr/>
        </p:nvSpPr>
        <p:spPr>
          <a:xfrm>
            <a:off x="2154116" y="1457724"/>
            <a:ext cx="862557" cy="383035"/>
          </a:xfrm>
          <a:prstGeom prst="round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marL="0" marR="0" lvl="0" indent="0" algn="ctr" defTabSz="457094"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TextBox 33"/>
          <p:cNvSpPr txBox="1"/>
          <p:nvPr/>
        </p:nvSpPr>
        <p:spPr>
          <a:xfrm>
            <a:off x="2300105" y="1503149"/>
            <a:ext cx="576425" cy="338546"/>
          </a:xfrm>
          <a:prstGeom prst="rect">
            <a:avLst/>
          </a:prstGeom>
          <a:noFill/>
        </p:spPr>
        <p:txBody>
          <a:bodyPr wrap="square" lIns="91432" tIns="45716" rIns="91432" bIns="45716" rtlCol="0">
            <a:spAutoFit/>
          </a:bodyPr>
          <a:lstStyle>
            <a:defPPr>
              <a:defRPr lang="en-US"/>
            </a:defPPr>
            <a:lvl1pPr algn="ctr">
              <a:defRPr sz="7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mn-cs"/>
              </a:rPr>
              <a:t>NATIVE</a:t>
            </a:r>
          </a:p>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mn-cs"/>
              </a:rPr>
              <a:t> CODE</a:t>
            </a:r>
          </a:p>
        </p:txBody>
      </p:sp>
      <p:sp>
        <p:nvSpPr>
          <p:cNvPr id="36" name="Isosceles Triangle 42"/>
          <p:cNvSpPr/>
          <p:nvPr/>
        </p:nvSpPr>
        <p:spPr>
          <a:xfrm rot="10800000">
            <a:off x="2493310" y="2065104"/>
            <a:ext cx="195944" cy="108586"/>
          </a:xfrm>
          <a:prstGeom prst="triangle">
            <a:avLst/>
          </a:prstGeom>
        </p:spPr>
        <p:style>
          <a:lnRef idx="2">
            <a:schemeClr val="dk1">
              <a:shade val="50000"/>
            </a:schemeClr>
          </a:lnRef>
          <a:fillRef idx="1">
            <a:schemeClr val="dk1"/>
          </a:fillRef>
          <a:effectRef idx="0">
            <a:schemeClr val="dk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rial" panose="020B0604020202020204"/>
              <a:ea typeface="+mn-ea"/>
              <a:cs typeface="Avenir Book"/>
            </a:endParaRPr>
          </a:p>
        </p:txBody>
      </p:sp>
      <p:sp>
        <p:nvSpPr>
          <p:cNvPr id="37" name="Isosceles Triangle 42"/>
          <p:cNvSpPr/>
          <p:nvPr/>
        </p:nvSpPr>
        <p:spPr>
          <a:xfrm rot="10800000">
            <a:off x="4651156" y="2072031"/>
            <a:ext cx="195944" cy="108586"/>
          </a:xfrm>
          <a:prstGeom prst="triangle">
            <a:avLst/>
          </a:prstGeom>
        </p:spPr>
        <p:style>
          <a:lnRef idx="2">
            <a:schemeClr val="dk1">
              <a:shade val="50000"/>
            </a:schemeClr>
          </a:lnRef>
          <a:fillRef idx="1">
            <a:schemeClr val="dk1"/>
          </a:fillRef>
          <a:effectRef idx="0">
            <a:schemeClr val="dk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Arial" panose="020B0604020202020204"/>
              <a:ea typeface="+mn-ea"/>
              <a:cs typeface="Avenir Book"/>
            </a:endParaRPr>
          </a:p>
        </p:txBody>
      </p:sp>
      <p:sp>
        <p:nvSpPr>
          <p:cNvPr id="38" name="Right Arrow 37"/>
          <p:cNvSpPr/>
          <p:nvPr/>
        </p:nvSpPr>
        <p:spPr>
          <a:xfrm>
            <a:off x="1259919" y="1325333"/>
            <a:ext cx="463640" cy="372710"/>
          </a:xfrm>
          <a:prstGeom prst="rightArrow">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0" name="Right Arrow 39"/>
          <p:cNvSpPr/>
          <p:nvPr/>
        </p:nvSpPr>
        <p:spPr>
          <a:xfrm rot="5400000">
            <a:off x="8000290" y="1737143"/>
            <a:ext cx="463640" cy="372710"/>
          </a:xfrm>
          <a:prstGeom prs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41" name="Left-Right Arrow 40"/>
          <p:cNvSpPr/>
          <p:nvPr/>
        </p:nvSpPr>
        <p:spPr>
          <a:xfrm>
            <a:off x="7075847" y="1324236"/>
            <a:ext cx="618486" cy="374904"/>
          </a:xfrm>
          <a:prstGeom prst="leftRightArrow">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3" name="Right Arrow 42"/>
          <p:cNvSpPr/>
          <p:nvPr/>
        </p:nvSpPr>
        <p:spPr>
          <a:xfrm>
            <a:off x="5427646" y="1325333"/>
            <a:ext cx="463640" cy="372710"/>
          </a:xfrm>
          <a:prstGeom prst="rightArrow">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44" name="Rectangle 43"/>
          <p:cNvSpPr/>
          <p:nvPr/>
        </p:nvSpPr>
        <p:spPr>
          <a:xfrm>
            <a:off x="1790976" y="2230555"/>
            <a:ext cx="1616530" cy="18576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a:ea typeface="+mn-ea"/>
                <a:cs typeface="Avenir Book"/>
              </a:rPr>
              <a:t>VERSION CONTROL</a:t>
            </a:r>
          </a:p>
        </p:txBody>
      </p:sp>
      <p:sp>
        <p:nvSpPr>
          <p:cNvPr id="45" name="Rectangle 44"/>
          <p:cNvSpPr/>
          <p:nvPr/>
        </p:nvSpPr>
        <p:spPr>
          <a:xfrm>
            <a:off x="1790976" y="2458267"/>
            <a:ext cx="1616530" cy="18576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a:ea typeface="+mn-ea"/>
                <a:cs typeface="Avenir Book"/>
              </a:rPr>
              <a:t>CHECK IN – CHECK OUT </a:t>
            </a:r>
          </a:p>
        </p:txBody>
      </p:sp>
      <p:sp>
        <p:nvSpPr>
          <p:cNvPr id="46" name="Rectangle 45"/>
          <p:cNvSpPr/>
          <p:nvPr/>
        </p:nvSpPr>
        <p:spPr>
          <a:xfrm>
            <a:off x="1790976" y="2685976"/>
            <a:ext cx="1616530" cy="18576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a:ea typeface="+mn-ea"/>
                <a:cs typeface="Avenir Book"/>
              </a:rPr>
              <a:t>PUBLIC AND PRIVATE REPO</a:t>
            </a:r>
          </a:p>
        </p:txBody>
      </p:sp>
      <p:sp>
        <p:nvSpPr>
          <p:cNvPr id="47" name="Rectangle 46"/>
          <p:cNvSpPr/>
          <p:nvPr/>
        </p:nvSpPr>
        <p:spPr>
          <a:xfrm>
            <a:off x="1790976" y="2911233"/>
            <a:ext cx="1616530" cy="18576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a:ea typeface="+mn-ea"/>
                <a:cs typeface="Avenir Book"/>
              </a:rPr>
              <a:t>MERGE AND BRANCH</a:t>
            </a:r>
          </a:p>
        </p:txBody>
      </p:sp>
      <p:sp>
        <p:nvSpPr>
          <p:cNvPr id="48" name="Rectangle 47"/>
          <p:cNvSpPr/>
          <p:nvPr/>
        </p:nvSpPr>
        <p:spPr>
          <a:xfrm>
            <a:off x="3948824" y="2237482"/>
            <a:ext cx="1616530" cy="18576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a:ea typeface="+mn-ea"/>
                <a:cs typeface="Avenir Book"/>
              </a:rPr>
              <a:t>BUILD AUTOMATION</a:t>
            </a:r>
          </a:p>
        </p:txBody>
      </p:sp>
      <p:sp>
        <p:nvSpPr>
          <p:cNvPr id="49" name="Rectangle 48"/>
          <p:cNvSpPr/>
          <p:nvPr/>
        </p:nvSpPr>
        <p:spPr>
          <a:xfrm>
            <a:off x="3948824" y="2465191"/>
            <a:ext cx="1616530" cy="18576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a:ea typeface="+mn-ea"/>
                <a:cs typeface="Avenir Book"/>
              </a:rPr>
              <a:t>UNIT TEST </a:t>
            </a:r>
          </a:p>
        </p:txBody>
      </p:sp>
      <p:sp>
        <p:nvSpPr>
          <p:cNvPr id="50" name="Rectangle 49"/>
          <p:cNvSpPr/>
          <p:nvPr/>
        </p:nvSpPr>
        <p:spPr>
          <a:xfrm>
            <a:off x="3948824" y="2692903"/>
            <a:ext cx="1616530" cy="18576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a:ea typeface="+mn-ea"/>
                <a:cs typeface="Avenir Book"/>
              </a:rPr>
              <a:t>CODE ANALYSIS</a:t>
            </a:r>
          </a:p>
        </p:txBody>
      </p:sp>
      <p:sp>
        <p:nvSpPr>
          <p:cNvPr id="51" name="Rectangle 50"/>
          <p:cNvSpPr/>
          <p:nvPr/>
        </p:nvSpPr>
        <p:spPr>
          <a:xfrm>
            <a:off x="3948824" y="2918158"/>
            <a:ext cx="1616530" cy="18576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marL="0" marR="0" lvl="0" indent="0" algn="ctr" defTabSz="68564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Arial" panose="020B0604020202020204"/>
                <a:ea typeface="+mn-ea"/>
                <a:cs typeface="Avenir Book"/>
              </a:rPr>
              <a:t>CODE COVERAGE</a:t>
            </a:r>
          </a:p>
        </p:txBody>
      </p:sp>
      <p:pic>
        <p:nvPicPr>
          <p:cNvPr id="52" name="Picture 51"/>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5819526" y="2235129"/>
            <a:ext cx="1053678" cy="450847"/>
          </a:xfrm>
          <a:prstGeom prst="rect">
            <a:avLst/>
          </a:prstGeom>
          <a:ln>
            <a:solidFill>
              <a:schemeClr val="bg1">
                <a:lumMod val="85000"/>
              </a:schemeClr>
            </a:solidFill>
          </a:ln>
        </p:spPr>
      </p:pic>
      <p:sp>
        <p:nvSpPr>
          <p:cNvPr id="53" name="TextBox 52"/>
          <p:cNvSpPr txBox="1"/>
          <p:nvPr/>
        </p:nvSpPr>
        <p:spPr>
          <a:xfrm>
            <a:off x="5791340" y="2732474"/>
            <a:ext cx="1110049" cy="215436"/>
          </a:xfrm>
          <a:prstGeom prst="rect">
            <a:avLst/>
          </a:prstGeom>
          <a:noFill/>
        </p:spPr>
        <p:txBody>
          <a:bodyPr wrap="square" lIns="91432" tIns="45716" rIns="91432" bIns="45716" rtlCol="0">
            <a:spAutoFit/>
          </a:bodyPr>
          <a:lstStyle>
            <a:defPPr>
              <a:defRPr lang="en-US"/>
            </a:defPPr>
            <a:lvl1pPr algn="ctr">
              <a:defRPr sz="7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Avenir Book"/>
              </a:rPr>
              <a:t>Analytics</a:t>
            </a:r>
          </a:p>
        </p:txBody>
      </p:sp>
      <p:sp>
        <p:nvSpPr>
          <p:cNvPr id="54" name="Left-Right Arrow 53"/>
          <p:cNvSpPr/>
          <p:nvPr/>
        </p:nvSpPr>
        <p:spPr>
          <a:xfrm>
            <a:off x="7075847" y="2234440"/>
            <a:ext cx="618486" cy="374904"/>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55" name="Picture 54"/>
          <p:cNvPicPr>
            <a:picLocks noChangeAspect="1"/>
          </p:cNvPicPr>
          <p:nvPr/>
        </p:nvPicPr>
        <p:blipFill>
          <a:blip r:embed="rId6" cstate="email">
            <a:grayscl/>
            <a:extLst>
              <a:ext uri="{28A0092B-C50C-407E-A947-70E740481C1C}">
                <a14:useLocalDpi xmlns:a14="http://schemas.microsoft.com/office/drawing/2010/main"/>
              </a:ext>
            </a:extLst>
          </a:blip>
          <a:stretch>
            <a:fillRect/>
          </a:stretch>
        </p:blipFill>
        <p:spPr>
          <a:xfrm>
            <a:off x="7964546" y="2226491"/>
            <a:ext cx="535129" cy="553852"/>
          </a:xfrm>
          <a:prstGeom prst="rect">
            <a:avLst/>
          </a:prstGeom>
        </p:spPr>
      </p:pic>
      <p:pic>
        <p:nvPicPr>
          <p:cNvPr id="57" name="Picture 5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29057" y="3263754"/>
            <a:ext cx="604204" cy="454891"/>
          </a:xfrm>
          <a:prstGeom prst="rect">
            <a:avLst/>
          </a:prstGeom>
        </p:spPr>
      </p:pic>
      <p:pic>
        <p:nvPicPr>
          <p:cNvPr id="86" name="Picture 85"/>
          <p:cNvPicPr>
            <a:picLocks noChangeAspect="1"/>
          </p:cNvPicPr>
          <p:nvPr/>
        </p:nvPicPr>
        <p:blipFill>
          <a:blip r:embed="rId8"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506471" y="4069043"/>
            <a:ext cx="529823" cy="110877"/>
          </a:xfrm>
          <a:prstGeom prst="rect">
            <a:avLst/>
          </a:prstGeom>
        </p:spPr>
      </p:pic>
      <p:pic>
        <p:nvPicPr>
          <p:cNvPr id="87" name="Picture 86"/>
          <p:cNvPicPr>
            <a:picLocks noChangeAspect="1"/>
          </p:cNvPicPr>
          <p:nvPr/>
        </p:nvPicPr>
        <p:blipFill>
          <a:blip r:embed="rId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192381" y="4069043"/>
            <a:ext cx="918145" cy="114768"/>
          </a:xfrm>
          <a:prstGeom prst="rect">
            <a:avLst/>
          </a:prstGeom>
        </p:spPr>
      </p:pic>
      <p:pic>
        <p:nvPicPr>
          <p:cNvPr id="89" name="Picture 88">
            <a:extLst>
              <a:ext uri="{FF2B5EF4-FFF2-40B4-BE49-F238E27FC236}">
                <a16:creationId xmlns:a16="http://schemas.microsoft.com/office/drawing/2014/main" id="{0BD38895-5919-2A4C-92F6-EBF6E72E95F8}"/>
              </a:ext>
            </a:extLst>
          </p:cNvPr>
          <p:cNvPicPr>
            <a:picLocks noChangeAspect="1"/>
          </p:cNvPicPr>
          <p:nvPr/>
        </p:nvPicPr>
        <p:blipFill>
          <a:blip r:embed="rId10"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39283" y="4502220"/>
            <a:ext cx="419034" cy="220331"/>
          </a:xfrm>
          <a:prstGeom prst="rect">
            <a:avLst/>
          </a:prstGeom>
        </p:spPr>
      </p:pic>
      <p:pic>
        <p:nvPicPr>
          <p:cNvPr id="91" name="Picture 90">
            <a:extLst>
              <a:ext uri="{FF2B5EF4-FFF2-40B4-BE49-F238E27FC236}">
                <a16:creationId xmlns:a16="http://schemas.microsoft.com/office/drawing/2014/main" id="{78CBF3E7-B697-7A40-9B3F-E0304F0F7946}"/>
              </a:ext>
            </a:extLst>
          </p:cNvPr>
          <p:cNvPicPr>
            <a:picLocks noChangeAspect="1"/>
          </p:cNvPicPr>
          <p:nvPr/>
        </p:nvPicPr>
        <p:blipFill>
          <a:blip r:embed="rId11"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450064" y="4534546"/>
            <a:ext cx="496484" cy="155678"/>
          </a:xfrm>
          <a:prstGeom prst="rect">
            <a:avLst/>
          </a:prstGeom>
        </p:spPr>
      </p:pic>
      <p:pic>
        <p:nvPicPr>
          <p:cNvPr id="93" name="Picture 92">
            <a:extLst>
              <a:ext uri="{FF2B5EF4-FFF2-40B4-BE49-F238E27FC236}">
                <a16:creationId xmlns:a16="http://schemas.microsoft.com/office/drawing/2014/main" id="{F0E32F00-EC1B-3B45-B2B9-84B0B0965339}"/>
              </a:ext>
            </a:extLst>
          </p:cNvPr>
          <p:cNvPicPr>
            <a:picLocks noChangeAspect="1"/>
          </p:cNvPicPr>
          <p:nvPr/>
        </p:nvPicPr>
        <p:blipFill>
          <a:blip r:embed="rId1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792652" y="4491119"/>
            <a:ext cx="242532" cy="242532"/>
          </a:xfrm>
          <a:prstGeom prst="rect">
            <a:avLst/>
          </a:prstGeom>
        </p:spPr>
      </p:pic>
      <p:pic>
        <p:nvPicPr>
          <p:cNvPr id="94" name="Picture 93">
            <a:extLst>
              <a:ext uri="{FF2B5EF4-FFF2-40B4-BE49-F238E27FC236}">
                <a16:creationId xmlns:a16="http://schemas.microsoft.com/office/drawing/2014/main" id="{C2BAB074-970D-7B46-A834-92BC9FD6D1B5}"/>
              </a:ext>
            </a:extLst>
          </p:cNvPr>
          <p:cNvPicPr>
            <a:picLocks noChangeAspect="1"/>
          </p:cNvPicPr>
          <p:nvPr/>
        </p:nvPicPr>
        <p:blipFill>
          <a:blip r:embed="rId13"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26931" y="4429977"/>
            <a:ext cx="364816" cy="364816"/>
          </a:xfrm>
          <a:prstGeom prst="rect">
            <a:avLst/>
          </a:prstGeom>
        </p:spPr>
      </p:pic>
      <p:pic>
        <p:nvPicPr>
          <p:cNvPr id="95" name="Picture 94">
            <a:extLst>
              <a:ext uri="{FF2B5EF4-FFF2-40B4-BE49-F238E27FC236}">
                <a16:creationId xmlns:a16="http://schemas.microsoft.com/office/drawing/2014/main" id="{7688A008-87C6-E648-9BCE-E3D66AE052B9}"/>
              </a:ext>
            </a:extLst>
          </p:cNvPr>
          <p:cNvPicPr>
            <a:picLocks noChangeAspect="1"/>
          </p:cNvPicPr>
          <p:nvPr/>
        </p:nvPicPr>
        <p:blipFill>
          <a:blip r:embed="rId14"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038295" y="4497300"/>
            <a:ext cx="662610" cy="230170"/>
          </a:xfrm>
          <a:prstGeom prst="rect">
            <a:avLst/>
          </a:prstGeom>
        </p:spPr>
      </p:pic>
      <p:sp>
        <p:nvSpPr>
          <p:cNvPr id="96" name="TextBox 95"/>
          <p:cNvSpPr txBox="1"/>
          <p:nvPr/>
        </p:nvSpPr>
        <p:spPr>
          <a:xfrm>
            <a:off x="1847664" y="4221798"/>
            <a:ext cx="1292627" cy="276999"/>
          </a:xfrm>
          <a:prstGeom prst="rect">
            <a:avLst/>
          </a:prstGeom>
          <a:ln w="6350">
            <a:noFill/>
          </a:ln>
        </p:spPr>
        <p:txBody>
          <a:bodyPr vert="horz" wrap="square" lIns="0" tIns="20574" rIns="0" bIns="0" rtlCol="0" anchor="ctr">
            <a:noAutofit/>
          </a:bodyPr>
          <a:lstStyle/>
          <a:p>
            <a:pPr marL="0" marR="0" lvl="0" indent="0" algn="ctr" defTabSz="457102" rtl="0" eaLnBrk="1" fontAlgn="auto" latinLnBrk="0" hangingPunct="1">
              <a:lnSpc>
                <a:spcPct val="100000"/>
              </a:lnSpc>
              <a:spcBef>
                <a:spcPts val="113"/>
              </a:spcBef>
              <a:spcAft>
                <a:spcPts val="113"/>
              </a:spcAft>
              <a:buClrTx/>
              <a:buSzTx/>
              <a:buFontTx/>
              <a:buNone/>
              <a:tabLst/>
              <a:defRPr/>
            </a:pPr>
            <a:r>
              <a:rPr kumimoji="0" lang="en-US" sz="800" i="0" u="none" strike="noStrike" kern="1200" cap="none" spc="75" normalizeH="0" baseline="0" noProof="0" dirty="0">
                <a:ln>
                  <a:noFill/>
                </a:ln>
                <a:effectLst/>
                <a:uLnTx/>
                <a:uFillTx/>
                <a:latin typeface="Arial" panose="020B0604020202020204"/>
                <a:ea typeface="Avenir Next Demi Bold" charset="0"/>
                <a:cs typeface="Avenir Next Demi Bold" charset="0"/>
              </a:rPr>
              <a:t>QUALITY</a:t>
            </a:r>
          </a:p>
        </p:txBody>
      </p:sp>
      <p:pic>
        <p:nvPicPr>
          <p:cNvPr id="97" name="Picture 2" descr="Image result for selenium test"/>
          <p:cNvPicPr>
            <a:picLocks noChangeAspect="1" noChangeArrowheads="1"/>
          </p:cNvPicPr>
          <p:nvPr/>
        </p:nvPicPr>
        <p:blipFill>
          <a:blip r:embed="rId15"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583494" y="4465925"/>
            <a:ext cx="292920" cy="292920"/>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p:cNvPicPr>
            <a:picLocks noChangeAspect="1"/>
          </p:cNvPicPr>
          <p:nvPr/>
        </p:nvPicPr>
        <p:blipFill>
          <a:blip r:embed="rId16"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164878" y="4462008"/>
            <a:ext cx="537064" cy="300755"/>
          </a:xfrm>
          <a:prstGeom prst="rect">
            <a:avLst/>
          </a:prstGeom>
        </p:spPr>
      </p:pic>
      <p:pic>
        <p:nvPicPr>
          <p:cNvPr id="100" name="Picture 99"/>
          <p:cNvPicPr>
            <a:picLocks noChangeAspect="1"/>
          </p:cNvPicPr>
          <p:nvPr/>
        </p:nvPicPr>
        <p:blipFill>
          <a:blip r:embed="rId17" cstate="email">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7179029" y="4530924"/>
            <a:ext cx="603034" cy="162923"/>
          </a:xfrm>
          <a:prstGeom prst="rect">
            <a:avLst/>
          </a:prstGeom>
        </p:spPr>
      </p:pic>
      <p:pic>
        <p:nvPicPr>
          <p:cNvPr id="103" name="Picture 102"/>
          <p:cNvPicPr>
            <a:picLocks noChangeAspect="1"/>
          </p:cNvPicPr>
          <p:nvPr/>
        </p:nvPicPr>
        <p:blipFill>
          <a:blip r:embed="rId18">
            <a:duotone>
              <a:schemeClr val="bg2">
                <a:shade val="45000"/>
                <a:satMod val="135000"/>
              </a:schemeClr>
              <a:prstClr val="white"/>
            </a:duotone>
          </a:blip>
          <a:stretch>
            <a:fillRect/>
          </a:stretch>
        </p:blipFill>
        <p:spPr>
          <a:xfrm>
            <a:off x="6350226" y="4545295"/>
            <a:ext cx="472314" cy="134180"/>
          </a:xfrm>
          <a:prstGeom prst="rect">
            <a:avLst/>
          </a:prstGeom>
        </p:spPr>
      </p:pic>
      <p:sp>
        <p:nvSpPr>
          <p:cNvPr id="104" name="TextBox 103"/>
          <p:cNvSpPr txBox="1"/>
          <p:nvPr/>
        </p:nvSpPr>
        <p:spPr>
          <a:xfrm>
            <a:off x="4232903" y="4221798"/>
            <a:ext cx="1068286" cy="276999"/>
          </a:xfrm>
          <a:prstGeom prst="rect">
            <a:avLst/>
          </a:prstGeom>
          <a:ln w="6350">
            <a:noFill/>
          </a:ln>
        </p:spPr>
        <p:txBody>
          <a:bodyPr vert="horz" wrap="square" lIns="0" tIns="20574" rIns="0" bIns="0" rtlCol="0" anchor="ctr">
            <a:noAutofit/>
          </a:bodyPr>
          <a:lstStyle/>
          <a:p>
            <a:pPr marL="0" marR="0" lvl="0" indent="0" algn="ctr" defTabSz="457102" rtl="0" eaLnBrk="1" fontAlgn="auto" latinLnBrk="0" hangingPunct="1">
              <a:lnSpc>
                <a:spcPct val="100000"/>
              </a:lnSpc>
              <a:spcBef>
                <a:spcPts val="113"/>
              </a:spcBef>
              <a:spcAft>
                <a:spcPts val="113"/>
              </a:spcAft>
              <a:buClrTx/>
              <a:buSzTx/>
              <a:buFontTx/>
              <a:buNone/>
              <a:tabLst/>
              <a:defRPr/>
            </a:pPr>
            <a:r>
              <a:rPr kumimoji="0" lang="en-US" sz="800" i="0" u="none" strike="noStrike" kern="1200" cap="none" spc="75" normalizeH="0" baseline="0" noProof="0" dirty="0">
                <a:ln>
                  <a:noFill/>
                </a:ln>
                <a:effectLst/>
                <a:uLnTx/>
                <a:uFillTx/>
                <a:latin typeface="Arial" panose="020B0604020202020204"/>
                <a:ea typeface="Avenir Next Demi Bold" charset="0"/>
                <a:cs typeface="Avenir Next Demi Bold" charset="0"/>
              </a:rPr>
              <a:t>SOURCE CODE</a:t>
            </a:r>
          </a:p>
        </p:txBody>
      </p:sp>
      <p:sp>
        <p:nvSpPr>
          <p:cNvPr id="105" name="TextBox 104"/>
          <p:cNvSpPr txBox="1"/>
          <p:nvPr/>
        </p:nvSpPr>
        <p:spPr>
          <a:xfrm>
            <a:off x="6119637" y="4221798"/>
            <a:ext cx="933491" cy="276999"/>
          </a:xfrm>
          <a:prstGeom prst="rect">
            <a:avLst/>
          </a:prstGeom>
          <a:ln w="6350">
            <a:noFill/>
          </a:ln>
        </p:spPr>
        <p:txBody>
          <a:bodyPr vert="horz" wrap="square" lIns="0" tIns="20574" rIns="0" bIns="0" rtlCol="0" anchor="ctr">
            <a:noAutofit/>
          </a:bodyPr>
          <a:lstStyle/>
          <a:p>
            <a:pPr marL="0" marR="0" lvl="0" indent="0" algn="ctr" defTabSz="457102" rtl="0" eaLnBrk="1" fontAlgn="auto" latinLnBrk="0" hangingPunct="1">
              <a:lnSpc>
                <a:spcPct val="100000"/>
              </a:lnSpc>
              <a:spcBef>
                <a:spcPts val="113"/>
              </a:spcBef>
              <a:spcAft>
                <a:spcPts val="113"/>
              </a:spcAft>
              <a:buClrTx/>
              <a:buSzTx/>
              <a:buFontTx/>
              <a:buNone/>
              <a:tabLst/>
              <a:defRPr/>
            </a:pPr>
            <a:r>
              <a:rPr kumimoji="0" lang="en-US" sz="800" i="0" u="none" strike="noStrike" kern="1200" cap="none" spc="75" normalizeH="0" baseline="0" noProof="0" dirty="0">
                <a:ln>
                  <a:noFill/>
                </a:ln>
                <a:effectLst/>
                <a:uLnTx/>
                <a:uFillTx/>
                <a:latin typeface="Arial" panose="020B0604020202020204"/>
                <a:ea typeface="Avenir Next Demi Bold" charset="0"/>
                <a:cs typeface="Avenir Next Demi Bold" charset="0"/>
              </a:rPr>
              <a:t>CI/CD</a:t>
            </a:r>
          </a:p>
        </p:txBody>
      </p:sp>
      <p:sp>
        <p:nvSpPr>
          <p:cNvPr id="106" name="TextBox 105"/>
          <p:cNvSpPr txBox="1"/>
          <p:nvPr/>
        </p:nvSpPr>
        <p:spPr>
          <a:xfrm>
            <a:off x="6989477" y="4221798"/>
            <a:ext cx="1035159" cy="276999"/>
          </a:xfrm>
          <a:prstGeom prst="rect">
            <a:avLst/>
          </a:prstGeom>
          <a:ln w="6350">
            <a:noFill/>
          </a:ln>
        </p:spPr>
        <p:txBody>
          <a:bodyPr vert="horz" wrap="square" lIns="0" tIns="20574" rIns="0" bIns="0" rtlCol="0" anchor="ctr">
            <a:noAutofit/>
          </a:bodyPr>
          <a:lstStyle/>
          <a:p>
            <a:pPr marL="0" marR="0" lvl="0" indent="0" algn="ctr" defTabSz="457102" rtl="0" eaLnBrk="1" fontAlgn="auto" latinLnBrk="0" hangingPunct="1">
              <a:lnSpc>
                <a:spcPct val="100000"/>
              </a:lnSpc>
              <a:spcBef>
                <a:spcPts val="113"/>
              </a:spcBef>
              <a:spcAft>
                <a:spcPts val="113"/>
              </a:spcAft>
              <a:buClrTx/>
              <a:buSzTx/>
              <a:buFontTx/>
              <a:buNone/>
              <a:tabLst/>
              <a:defRPr/>
            </a:pPr>
            <a:r>
              <a:rPr kumimoji="0" lang="en-US" sz="800" i="0" u="none" strike="noStrike" kern="1200" cap="none" spc="75" normalizeH="0" baseline="0" noProof="0" dirty="0">
                <a:ln>
                  <a:noFill/>
                </a:ln>
                <a:effectLst/>
                <a:uLnTx/>
                <a:uFillTx/>
                <a:latin typeface="Arial" panose="020B0604020202020204"/>
                <a:ea typeface="Avenir Next Demi Bold" charset="0"/>
                <a:cs typeface="Avenir Next Demi Bold" charset="0"/>
              </a:rPr>
              <a:t>CODE QUALITY</a:t>
            </a:r>
          </a:p>
        </p:txBody>
      </p:sp>
      <p:sp>
        <p:nvSpPr>
          <p:cNvPr id="108" name="TextBox 107"/>
          <p:cNvSpPr txBox="1"/>
          <p:nvPr/>
        </p:nvSpPr>
        <p:spPr>
          <a:xfrm>
            <a:off x="5219028" y="4221798"/>
            <a:ext cx="1292627" cy="276999"/>
          </a:xfrm>
          <a:prstGeom prst="rect">
            <a:avLst/>
          </a:prstGeom>
          <a:ln w="6350">
            <a:noFill/>
          </a:ln>
        </p:spPr>
        <p:txBody>
          <a:bodyPr vert="horz" wrap="square" lIns="0" tIns="20574" rIns="0" bIns="0" rtlCol="0" anchor="ctr">
            <a:noAutofit/>
          </a:bodyPr>
          <a:lstStyle/>
          <a:p>
            <a:pPr marL="0" marR="0" lvl="0" indent="0" algn="ctr" defTabSz="457102" rtl="0" eaLnBrk="1" fontAlgn="auto" latinLnBrk="0" hangingPunct="1">
              <a:lnSpc>
                <a:spcPct val="100000"/>
              </a:lnSpc>
              <a:spcBef>
                <a:spcPts val="113"/>
              </a:spcBef>
              <a:spcAft>
                <a:spcPts val="113"/>
              </a:spcAft>
              <a:buClrTx/>
              <a:buSzTx/>
              <a:buFontTx/>
              <a:buNone/>
              <a:tabLst/>
              <a:defRPr/>
            </a:pPr>
            <a:r>
              <a:rPr kumimoji="0" lang="en-US" sz="800" i="0" u="none" strike="noStrike" kern="1200" cap="none" spc="75" normalizeH="0" baseline="0" noProof="0" dirty="0">
                <a:ln>
                  <a:noFill/>
                </a:ln>
                <a:effectLst/>
                <a:uLnTx/>
                <a:uFillTx/>
                <a:latin typeface="Arial" panose="020B0604020202020204"/>
                <a:ea typeface="Avenir Next Demi Bold" charset="0"/>
                <a:cs typeface="Avenir Next Demi Bold" charset="0"/>
              </a:rPr>
              <a:t>BUILD</a:t>
            </a:r>
          </a:p>
        </p:txBody>
      </p:sp>
      <p:pic>
        <p:nvPicPr>
          <p:cNvPr id="109" name="Picture 108"/>
          <p:cNvPicPr>
            <a:picLocks noChangeAspect="1"/>
          </p:cNvPicPr>
          <p:nvPr/>
        </p:nvPicPr>
        <p:blipFill>
          <a:blip r:embed="rId19"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584006" y="4536761"/>
            <a:ext cx="597955" cy="151248"/>
          </a:xfrm>
          <a:prstGeom prst="rect">
            <a:avLst/>
          </a:prstGeom>
        </p:spPr>
      </p:pic>
      <p:pic>
        <p:nvPicPr>
          <p:cNvPr id="110" name="Picture 8" descr="Image result for SVN logo png"/>
          <p:cNvPicPr>
            <a:picLocks noChangeAspect="1" noChangeArrowheads="1"/>
          </p:cNvPicPr>
          <p:nvPr/>
        </p:nvPicPr>
        <p:blipFill>
          <a:blip r:embed="rId20"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850886" y="4475195"/>
            <a:ext cx="463833" cy="2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14"/>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540561" y="3293524"/>
            <a:ext cx="307959" cy="258464"/>
          </a:xfrm>
          <a:prstGeom prst="rect">
            <a:avLst/>
          </a:prstGeom>
        </p:spPr>
      </p:pic>
      <p:sp>
        <p:nvSpPr>
          <p:cNvPr id="116" name="TextBox 115"/>
          <p:cNvSpPr txBox="1"/>
          <p:nvPr/>
        </p:nvSpPr>
        <p:spPr>
          <a:xfrm>
            <a:off x="284663" y="3586771"/>
            <a:ext cx="832869" cy="338554"/>
          </a:xfrm>
          <a:prstGeom prst="rect">
            <a:avLst/>
          </a:prstGeom>
          <a:noFill/>
        </p:spPr>
        <p:txBody>
          <a:bodyPr wrap="square" rtlCol="0">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mj-lt"/>
              </a:rPr>
              <a:t>Product management</a:t>
            </a:r>
          </a:p>
        </p:txBody>
      </p:sp>
      <p:pic>
        <p:nvPicPr>
          <p:cNvPr id="117" name="Picture 2" descr="Image result for repository i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07910" y="3253669"/>
            <a:ext cx="338174" cy="338174"/>
          </a:xfrm>
          <a:prstGeom prst="rect">
            <a:avLst/>
          </a:prstGeom>
          <a:solidFill>
            <a:schemeClr val="bg1"/>
          </a:solidFill>
        </p:spPr>
      </p:pic>
      <p:sp>
        <p:nvSpPr>
          <p:cNvPr id="118" name="TextBox 117"/>
          <p:cNvSpPr txBox="1"/>
          <p:nvPr/>
        </p:nvSpPr>
        <p:spPr>
          <a:xfrm>
            <a:off x="3102771" y="3586771"/>
            <a:ext cx="1130132" cy="338554"/>
          </a:xfrm>
          <a:prstGeom prst="rect">
            <a:avLst/>
          </a:prstGeom>
          <a:noFill/>
        </p:spPr>
        <p:txBody>
          <a:bodyPr wrap="square" rtlCol="0">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a:ea typeface="+mn-ea"/>
                <a:cs typeface="+mn-cs"/>
              </a:rPr>
              <a:t>Product feature backlog</a:t>
            </a:r>
          </a:p>
        </p:txBody>
      </p:sp>
      <p:grpSp>
        <p:nvGrpSpPr>
          <p:cNvPr id="119" name="Group 118"/>
          <p:cNvGrpSpPr/>
          <p:nvPr/>
        </p:nvGrpSpPr>
        <p:grpSpPr>
          <a:xfrm>
            <a:off x="7429450" y="3278093"/>
            <a:ext cx="289327" cy="289327"/>
            <a:chOff x="746715" y="1200970"/>
            <a:chExt cx="385095" cy="385095"/>
          </a:xfrm>
        </p:grpSpPr>
        <p:sp>
          <p:nvSpPr>
            <p:cNvPr id="120" name="Oval 119"/>
            <p:cNvSpPr/>
            <p:nvPr/>
          </p:nvSpPr>
          <p:spPr>
            <a:xfrm>
              <a:off x="746715" y="1200970"/>
              <a:ext cx="385095" cy="385095"/>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9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21" name="Picture 12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19238" y="1268692"/>
              <a:ext cx="240048" cy="249650"/>
            </a:xfrm>
            <a:prstGeom prst="rect">
              <a:avLst/>
            </a:prstGeom>
          </p:spPr>
        </p:pic>
      </p:grpSp>
      <p:sp>
        <p:nvSpPr>
          <p:cNvPr id="122" name="TextBox 121"/>
          <p:cNvSpPr txBox="1"/>
          <p:nvPr/>
        </p:nvSpPr>
        <p:spPr>
          <a:xfrm>
            <a:off x="7018458" y="3586771"/>
            <a:ext cx="1110049" cy="215436"/>
          </a:xfrm>
          <a:prstGeom prst="rect">
            <a:avLst/>
          </a:prstGeom>
          <a:noFill/>
        </p:spPr>
        <p:txBody>
          <a:bodyPr wrap="square" lIns="91432" tIns="45716" rIns="91432" bIns="45716" rtlCol="0">
            <a:spAutoFit/>
          </a:bodyPr>
          <a:lstStyle>
            <a:defPPr>
              <a:defRPr lang="en-US"/>
            </a:defPPr>
            <a:lvl1pPr algn="ctr">
              <a:defRPr sz="700"/>
            </a:lvl1pPr>
          </a:lstStyle>
          <a:p>
            <a:pPr marL="0" marR="0" lvl="0" indent="0" algn="ctr" defTabSz="456995"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rgbClr val="000000"/>
                </a:solidFill>
                <a:effectLst/>
                <a:uLnTx/>
                <a:uFillTx/>
                <a:latin typeface="Arial" panose="020B0604020202020204"/>
                <a:ea typeface="+mn-ea"/>
                <a:cs typeface="Avenir Book"/>
              </a:rPr>
              <a:t>Beta Users</a:t>
            </a:r>
          </a:p>
        </p:txBody>
      </p:sp>
      <p:sp>
        <p:nvSpPr>
          <p:cNvPr id="123" name="TextBox 122"/>
          <p:cNvSpPr txBox="1"/>
          <p:nvPr/>
        </p:nvSpPr>
        <p:spPr>
          <a:xfrm>
            <a:off x="5021366" y="3586771"/>
            <a:ext cx="1661344" cy="215444"/>
          </a:xfrm>
          <a:prstGeom prst="rect">
            <a:avLst/>
          </a:prstGeom>
          <a:solidFill>
            <a:schemeClr val="bg1"/>
          </a:solidFill>
        </p:spPr>
        <p:txBody>
          <a:bodyPr wrap="square" rtlCol="0">
            <a:spAutoFit/>
          </a:bodyPr>
          <a:lstStyle/>
          <a:p>
            <a:pPr marL="0" marR="0" lvl="0" indent="0" algn="l" defTabSz="685749"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panose="020B0604020202020204"/>
                <a:ea typeface="+mn-ea"/>
                <a:cs typeface="+mn-cs"/>
              </a:rPr>
              <a:t>User experience </a:t>
            </a:r>
            <a:r>
              <a:rPr lang="en-US" sz="800" dirty="0">
                <a:solidFill>
                  <a:prstClr val="black"/>
                </a:solidFill>
                <a:latin typeface="Arial" panose="020B0604020202020204"/>
              </a:rPr>
              <a:t>feedback</a:t>
            </a:r>
            <a:endParaRPr kumimoji="0" lang="en-US" sz="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4" name="Left-Right Arrow 123"/>
          <p:cNvSpPr/>
          <p:nvPr/>
        </p:nvSpPr>
        <p:spPr>
          <a:xfrm>
            <a:off x="4396992" y="3225327"/>
            <a:ext cx="2743602" cy="46606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5" name="Left-Right Arrow 124"/>
          <p:cNvSpPr/>
          <p:nvPr/>
        </p:nvSpPr>
        <p:spPr>
          <a:xfrm rot="16200000">
            <a:off x="79375" y="2283636"/>
            <a:ext cx="1230331" cy="46606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6" name="Left-Right Arrow 125"/>
          <p:cNvSpPr/>
          <p:nvPr/>
        </p:nvSpPr>
        <p:spPr>
          <a:xfrm>
            <a:off x="1262983" y="3247237"/>
            <a:ext cx="1608634" cy="466062"/>
          </a:xfrm>
          <a:prstGeom prst="lef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7" name="Rectangle 126"/>
          <p:cNvSpPr/>
          <p:nvPr/>
        </p:nvSpPr>
        <p:spPr>
          <a:xfrm>
            <a:off x="847281" y="2368526"/>
            <a:ext cx="891591" cy="338554"/>
          </a:xfrm>
          <a:prstGeom prst="rect">
            <a:avLst/>
          </a:prstGeom>
          <a:solidFill>
            <a:schemeClr val="bg1"/>
          </a:solidFill>
        </p:spPr>
        <p:txBody>
          <a:bodyPr wrap="none">
            <a:spAutoFit/>
          </a:bodyPr>
          <a:lstStyle/>
          <a:p>
            <a:pPr lvl="0" defTabSz="685749">
              <a:defRPr/>
            </a:pPr>
            <a:r>
              <a:rPr lang="en-US" sz="800" dirty="0">
                <a:solidFill>
                  <a:prstClr val="black"/>
                </a:solidFill>
                <a:latin typeface="+mj-lt"/>
              </a:rPr>
              <a:t>Product </a:t>
            </a:r>
          </a:p>
          <a:p>
            <a:pPr lvl="0" defTabSz="685749">
              <a:defRPr/>
            </a:pPr>
            <a:r>
              <a:rPr lang="en-US" sz="800" dirty="0">
                <a:solidFill>
                  <a:prstClr val="black"/>
                </a:solidFill>
                <a:latin typeface="+mj-lt"/>
              </a:rPr>
              <a:t>feature backlog</a:t>
            </a:r>
          </a:p>
        </p:txBody>
      </p:sp>
      <p:sp>
        <p:nvSpPr>
          <p:cNvPr id="128" name="Right Arrow 127"/>
          <p:cNvSpPr/>
          <p:nvPr/>
        </p:nvSpPr>
        <p:spPr>
          <a:xfrm>
            <a:off x="3450456" y="1325333"/>
            <a:ext cx="463640" cy="372710"/>
          </a:xfrm>
          <a:prstGeom prst="rightArrow">
            <a:avLst/>
          </a:prstGeom>
          <a:solidFill>
            <a:schemeClr val="bg1">
              <a:lumMod val="9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800"/>
          </a:p>
        </p:txBody>
      </p:sp>
      <p:sp>
        <p:nvSpPr>
          <p:cNvPr id="129" name="Right Arrow 128"/>
          <p:cNvSpPr/>
          <p:nvPr/>
        </p:nvSpPr>
        <p:spPr>
          <a:xfrm rot="5400000">
            <a:off x="8057679" y="2851057"/>
            <a:ext cx="348862" cy="372710"/>
          </a:xfrm>
          <a:prstGeom prst="rightArrow">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026" name="Picture 2" descr="Azure DevOps Logo - LogoDix"/>
          <p:cNvPicPr>
            <a:picLocks noChangeAspect="1" noChangeArrowheads="1"/>
          </p:cNvPicPr>
          <p:nvPr/>
        </p:nvPicPr>
        <p:blipFill rotWithShape="1">
          <a:blip r:embed="rId23" cstate="print">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1324118" y="1733792"/>
            <a:ext cx="312332" cy="264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2468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0" y="303978"/>
            <a:ext cx="6503283" cy="646331"/>
          </a:xfrm>
        </p:spPr>
        <p:txBody>
          <a:bodyPr/>
          <a:lstStyle/>
          <a:p>
            <a:r>
              <a:rPr lang="en-US" dirty="0"/>
              <a:t>Applying Cognizant Adobe Experience Cloud accelerators to deliver speed and efficiency</a:t>
            </a:r>
            <a:endParaRPr lang="en-US" sz="2400" dirty="0"/>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85</a:t>
            </a:fld>
            <a:endParaRPr lang="en-US" dirty="0"/>
          </a:p>
        </p:txBody>
      </p:sp>
      <p:sp>
        <p:nvSpPr>
          <p:cNvPr id="41" name="TextBox 40"/>
          <p:cNvSpPr txBox="1"/>
          <p:nvPr/>
        </p:nvSpPr>
        <p:spPr>
          <a:xfrm>
            <a:off x="1616857" y="2773370"/>
            <a:ext cx="1299413"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prstClr val="black"/>
                </a:solidFill>
                <a:effectLst/>
                <a:uLnTx/>
                <a:uFillTx/>
                <a:latin typeface="Arial" panose="020B0604020202020204"/>
                <a:ea typeface="+mn-ea"/>
                <a:cs typeface="+mn-cs"/>
              </a:rPr>
              <a:t>Automated access rights provision</a:t>
            </a:r>
          </a:p>
        </p:txBody>
      </p:sp>
      <p:sp>
        <p:nvSpPr>
          <p:cNvPr id="42" name="TextBox 41"/>
          <p:cNvSpPr txBox="1"/>
          <p:nvPr/>
        </p:nvSpPr>
        <p:spPr>
          <a:xfrm>
            <a:off x="3064251" y="2773370"/>
            <a:ext cx="1452124"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prstClr val="black"/>
                </a:solidFill>
                <a:effectLst/>
                <a:uLnTx/>
                <a:uFillTx/>
                <a:latin typeface="Arial" panose="020B0604020202020204"/>
                <a:ea typeface="+mn-ea"/>
                <a:cs typeface="+mn-cs"/>
              </a:rPr>
              <a:t>Automated package export import tool</a:t>
            </a:r>
          </a:p>
        </p:txBody>
      </p:sp>
      <p:pic>
        <p:nvPicPr>
          <p:cNvPr id="43" name="Picture 4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09023" y="1768712"/>
            <a:ext cx="864063" cy="954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4" name="TextBox 43"/>
          <p:cNvSpPr txBox="1"/>
          <p:nvPr/>
        </p:nvSpPr>
        <p:spPr>
          <a:xfrm>
            <a:off x="148080" y="2773370"/>
            <a:ext cx="1429324" cy="307777"/>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solidFill>
                  <a:prstClr val="black"/>
                </a:solidFill>
                <a:effectLst/>
                <a:uLnTx/>
                <a:uFillTx/>
                <a:latin typeface="Calibri" panose="020F0502020204030204"/>
              </a:defRPr>
            </a:lvl1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latin typeface="Arial" panose="020B0604020202020204"/>
                <a:ea typeface="+mn-ea"/>
                <a:cs typeface="+mn-cs"/>
              </a:rPr>
              <a:t>Digital Marketing Capability Checklist/Questionnaire</a:t>
            </a:r>
          </a:p>
        </p:txBody>
      </p:sp>
      <p:sp>
        <p:nvSpPr>
          <p:cNvPr id="45" name="TextBox 44"/>
          <p:cNvSpPr txBox="1"/>
          <p:nvPr/>
        </p:nvSpPr>
        <p:spPr>
          <a:xfrm>
            <a:off x="4752961" y="2773370"/>
            <a:ext cx="1452124"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prstClr val="black"/>
                </a:solidFill>
                <a:effectLst/>
                <a:uLnTx/>
                <a:uFillTx/>
                <a:latin typeface="Arial" panose="020B0604020202020204"/>
                <a:ea typeface="+mn-ea"/>
                <a:cs typeface="+mn-cs"/>
              </a:rPr>
              <a:t>Real time email trigger/</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prstClr val="black"/>
                </a:solidFill>
                <a:effectLst/>
                <a:uLnTx/>
                <a:uFillTx/>
                <a:latin typeface="Arial" panose="020B0604020202020204"/>
                <a:ea typeface="+mn-ea"/>
                <a:cs typeface="+mn-cs"/>
              </a:rPr>
              <a:t>Email Restriction</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00" i="0" u="none" strike="noStrike" kern="0" cap="none" spc="0" normalizeH="0" baseline="0" noProof="0" dirty="0">
                <a:ln>
                  <a:noFill/>
                </a:ln>
                <a:solidFill>
                  <a:prstClr val="black"/>
                </a:solidFill>
                <a:effectLst/>
                <a:uLnTx/>
                <a:uFillTx/>
                <a:latin typeface="Arial" panose="020B0604020202020204"/>
                <a:ea typeface="+mn-ea"/>
                <a:cs typeface="+mn-cs"/>
              </a:rPr>
              <a:t>Migration kit/</a:t>
            </a:r>
            <a:br>
              <a:rPr kumimoji="0" lang="en-US" sz="700" i="0" u="none" strike="noStrike" kern="0" cap="none" spc="0" normalizeH="0" baseline="0" noProof="0" dirty="0">
                <a:ln>
                  <a:noFill/>
                </a:ln>
                <a:solidFill>
                  <a:prstClr val="black"/>
                </a:solidFill>
                <a:effectLst/>
                <a:uLnTx/>
                <a:uFillTx/>
                <a:latin typeface="Arial" panose="020B0604020202020204"/>
                <a:ea typeface="+mn-ea"/>
                <a:cs typeface="+mn-cs"/>
              </a:rPr>
            </a:br>
            <a:endParaRPr kumimoji="0" lang="en-US" sz="700" i="0" u="none" strike="noStrike" kern="0" cap="none" spc="0" normalizeH="0" baseline="0" noProof="0" dirty="0">
              <a:ln>
                <a:noFill/>
              </a:ln>
              <a:solidFill>
                <a:prstClr val="black"/>
              </a:solidFill>
              <a:effectLst/>
              <a:uLnTx/>
              <a:uFillTx/>
              <a:latin typeface="Arial" panose="020B0604020202020204"/>
              <a:ea typeface="+mn-ea"/>
              <a:cs typeface="+mn-cs"/>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87541" y="1783077"/>
            <a:ext cx="1166103" cy="914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7" name="Picture 4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24947" y="1779099"/>
            <a:ext cx="1133980" cy="863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8" name="Picture 4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19434" y="1779099"/>
            <a:ext cx="1132565" cy="8473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9" name="Freeform 48"/>
          <p:cNvSpPr/>
          <p:nvPr/>
        </p:nvSpPr>
        <p:spPr>
          <a:xfrm>
            <a:off x="225354" y="1039610"/>
            <a:ext cx="1533309" cy="504178"/>
          </a:xfrm>
          <a:custGeom>
            <a:avLst/>
            <a:gdLst>
              <a:gd name="connsiteX0" fmla="*/ 0 w 1819216"/>
              <a:gd name="connsiteY0" fmla="*/ 0 h 554596"/>
              <a:gd name="connsiteX1" fmla="*/ 1541918 w 1819216"/>
              <a:gd name="connsiteY1" fmla="*/ 0 h 554596"/>
              <a:gd name="connsiteX2" fmla="*/ 1819216 w 1819216"/>
              <a:gd name="connsiteY2" fmla="*/ 277298 h 554596"/>
              <a:gd name="connsiteX3" fmla="*/ 1541918 w 1819216"/>
              <a:gd name="connsiteY3" fmla="*/ 554596 h 554596"/>
              <a:gd name="connsiteX4" fmla="*/ 0 w 1819216"/>
              <a:gd name="connsiteY4" fmla="*/ 554596 h 554596"/>
              <a:gd name="connsiteX5" fmla="*/ 0 w 1819216"/>
              <a:gd name="connsiteY5" fmla="*/ 0 h 55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9216" h="554596">
                <a:moveTo>
                  <a:pt x="0" y="0"/>
                </a:moveTo>
                <a:lnTo>
                  <a:pt x="1541918" y="0"/>
                </a:lnTo>
                <a:lnTo>
                  <a:pt x="1819216" y="277298"/>
                </a:lnTo>
                <a:lnTo>
                  <a:pt x="1541918" y="554596"/>
                </a:lnTo>
                <a:lnTo>
                  <a:pt x="0" y="554596"/>
                </a:lnTo>
                <a:lnTo>
                  <a:pt x="0" y="0"/>
                </a:lnTo>
                <a:close/>
              </a:path>
            </a:pathLst>
          </a:custGeom>
          <a:solidFill>
            <a:schemeClr val="bg1"/>
          </a:solidFill>
          <a:ln w="12700" cap="flat" cmpd="sng" algn="ctr">
            <a:solidFill>
              <a:schemeClr val="tx1"/>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80010" tIns="40005" rIns="158652" bIns="40005" numCol="1" spcCol="1270" anchor="ctr" anchorCtr="0">
            <a:noAutofit/>
          </a:bodyPr>
          <a:lstStyle/>
          <a:p>
            <a:pPr algn="ctr" defTabSz="666734">
              <a:spcBef>
                <a:spcPct val="0"/>
              </a:spcBef>
            </a:pPr>
            <a:r>
              <a:rPr lang="en-US" sz="1050" dirty="0">
                <a:solidFill>
                  <a:schemeClr val="tx1"/>
                </a:solidFill>
              </a:rPr>
              <a:t>PRODUCT </a:t>
            </a:r>
          </a:p>
          <a:p>
            <a:pPr algn="ctr" defTabSz="666734">
              <a:spcBef>
                <a:spcPct val="0"/>
              </a:spcBef>
            </a:pPr>
            <a:r>
              <a:rPr lang="en-US" sz="1050" dirty="0">
                <a:solidFill>
                  <a:schemeClr val="tx1"/>
                </a:solidFill>
              </a:rPr>
              <a:t>SELECTION</a:t>
            </a:r>
          </a:p>
        </p:txBody>
      </p:sp>
      <p:sp>
        <p:nvSpPr>
          <p:cNvPr id="50" name="Freeform 49"/>
          <p:cNvSpPr/>
          <p:nvPr/>
        </p:nvSpPr>
        <p:spPr>
          <a:xfrm>
            <a:off x="1387770" y="1039610"/>
            <a:ext cx="1854465" cy="504178"/>
          </a:xfrm>
          <a:custGeom>
            <a:avLst/>
            <a:gdLst>
              <a:gd name="connsiteX0" fmla="*/ 0 w 2200256"/>
              <a:gd name="connsiteY0" fmla="*/ 0 h 554596"/>
              <a:gd name="connsiteX1" fmla="*/ 1922958 w 2200256"/>
              <a:gd name="connsiteY1" fmla="*/ 0 h 554596"/>
              <a:gd name="connsiteX2" fmla="*/ 2200256 w 2200256"/>
              <a:gd name="connsiteY2" fmla="*/ 277298 h 554596"/>
              <a:gd name="connsiteX3" fmla="*/ 1922958 w 2200256"/>
              <a:gd name="connsiteY3" fmla="*/ 554596 h 554596"/>
              <a:gd name="connsiteX4" fmla="*/ 0 w 2200256"/>
              <a:gd name="connsiteY4" fmla="*/ 554596 h 554596"/>
              <a:gd name="connsiteX5" fmla="*/ 277298 w 2200256"/>
              <a:gd name="connsiteY5" fmla="*/ 277298 h 554596"/>
              <a:gd name="connsiteX6" fmla="*/ 0 w 2200256"/>
              <a:gd name="connsiteY6" fmla="*/ 0 h 55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0256" h="554596">
                <a:moveTo>
                  <a:pt x="0" y="0"/>
                </a:moveTo>
                <a:lnTo>
                  <a:pt x="1922958" y="0"/>
                </a:lnTo>
                <a:lnTo>
                  <a:pt x="2200256" y="277298"/>
                </a:lnTo>
                <a:lnTo>
                  <a:pt x="1922958" y="554596"/>
                </a:lnTo>
                <a:lnTo>
                  <a:pt x="0" y="554596"/>
                </a:lnTo>
                <a:lnTo>
                  <a:pt x="277298" y="277298"/>
                </a:lnTo>
                <a:lnTo>
                  <a:pt x="0" y="0"/>
                </a:lnTo>
                <a:close/>
              </a:path>
            </a:pathLst>
          </a:custGeom>
          <a:solidFill>
            <a:schemeClr val="bg1"/>
          </a:solidFill>
          <a:ln w="12700" cap="flat" cmpd="sng" algn="ctr">
            <a:solidFill>
              <a:schemeClr val="tx1"/>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337306" tIns="40005" rIns="297301" bIns="40005" numCol="1" spcCol="1270" anchor="ctr" anchorCtr="0">
            <a:noAutofit/>
          </a:bodyPr>
          <a:lstStyle/>
          <a:p>
            <a:pPr algn="ctr" defTabSz="666734">
              <a:lnSpc>
                <a:spcPct val="90000"/>
              </a:lnSpc>
              <a:spcBef>
                <a:spcPct val="0"/>
              </a:spcBef>
            </a:pPr>
            <a:r>
              <a:rPr lang="en-US" sz="1050" dirty="0">
                <a:solidFill>
                  <a:schemeClr val="tx1"/>
                </a:solidFill>
              </a:rPr>
              <a:t>ACCESS MANAGEMENT</a:t>
            </a:r>
          </a:p>
        </p:txBody>
      </p:sp>
      <p:sp>
        <p:nvSpPr>
          <p:cNvPr id="51" name="Freeform 50"/>
          <p:cNvSpPr/>
          <p:nvPr/>
        </p:nvSpPr>
        <p:spPr>
          <a:xfrm>
            <a:off x="2871343" y="1039610"/>
            <a:ext cx="1854465" cy="504178"/>
          </a:xfrm>
          <a:custGeom>
            <a:avLst/>
            <a:gdLst>
              <a:gd name="connsiteX0" fmla="*/ 0 w 2200256"/>
              <a:gd name="connsiteY0" fmla="*/ 0 h 554596"/>
              <a:gd name="connsiteX1" fmla="*/ 1922958 w 2200256"/>
              <a:gd name="connsiteY1" fmla="*/ 0 h 554596"/>
              <a:gd name="connsiteX2" fmla="*/ 2200256 w 2200256"/>
              <a:gd name="connsiteY2" fmla="*/ 277298 h 554596"/>
              <a:gd name="connsiteX3" fmla="*/ 1922958 w 2200256"/>
              <a:gd name="connsiteY3" fmla="*/ 554596 h 554596"/>
              <a:gd name="connsiteX4" fmla="*/ 0 w 2200256"/>
              <a:gd name="connsiteY4" fmla="*/ 554596 h 554596"/>
              <a:gd name="connsiteX5" fmla="*/ 277298 w 2200256"/>
              <a:gd name="connsiteY5" fmla="*/ 277298 h 554596"/>
              <a:gd name="connsiteX6" fmla="*/ 0 w 2200256"/>
              <a:gd name="connsiteY6" fmla="*/ 0 h 55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0256" h="554596">
                <a:moveTo>
                  <a:pt x="0" y="0"/>
                </a:moveTo>
                <a:lnTo>
                  <a:pt x="1922958" y="0"/>
                </a:lnTo>
                <a:lnTo>
                  <a:pt x="2200256" y="277298"/>
                </a:lnTo>
                <a:lnTo>
                  <a:pt x="1922958" y="554596"/>
                </a:lnTo>
                <a:lnTo>
                  <a:pt x="0" y="554596"/>
                </a:lnTo>
                <a:lnTo>
                  <a:pt x="277298" y="277298"/>
                </a:lnTo>
                <a:lnTo>
                  <a:pt x="0" y="0"/>
                </a:lnTo>
                <a:close/>
              </a:path>
            </a:pathLst>
          </a:custGeom>
          <a:solidFill>
            <a:schemeClr val="bg1"/>
          </a:solidFill>
          <a:ln w="12700" cap="flat" cmpd="sng" algn="ctr">
            <a:solidFill>
              <a:schemeClr val="tx1"/>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337306" tIns="40005" rIns="297301" bIns="40005" numCol="1" spcCol="1270" anchor="ctr" anchorCtr="0">
            <a:noAutofit/>
          </a:bodyPr>
          <a:lstStyle/>
          <a:p>
            <a:pPr algn="ctr" defTabSz="666734">
              <a:lnSpc>
                <a:spcPct val="90000"/>
              </a:lnSpc>
              <a:spcBef>
                <a:spcPct val="0"/>
              </a:spcBef>
            </a:pPr>
            <a:r>
              <a:rPr lang="en-US" sz="1050" dirty="0">
                <a:solidFill>
                  <a:schemeClr val="tx1"/>
                </a:solidFill>
              </a:rPr>
              <a:t>DATA </a:t>
            </a:r>
          </a:p>
          <a:p>
            <a:pPr algn="ctr" defTabSz="666734">
              <a:lnSpc>
                <a:spcPct val="90000"/>
              </a:lnSpc>
              <a:spcBef>
                <a:spcPct val="0"/>
              </a:spcBef>
            </a:pPr>
            <a:r>
              <a:rPr lang="en-US" sz="1050" dirty="0">
                <a:solidFill>
                  <a:schemeClr val="tx1"/>
                </a:solidFill>
              </a:rPr>
              <a:t>MANAGEMENT</a:t>
            </a:r>
          </a:p>
        </p:txBody>
      </p:sp>
      <p:sp>
        <p:nvSpPr>
          <p:cNvPr id="52" name="Freeform 51"/>
          <p:cNvSpPr/>
          <p:nvPr/>
        </p:nvSpPr>
        <p:spPr>
          <a:xfrm>
            <a:off x="4465957" y="1039610"/>
            <a:ext cx="2077910" cy="504178"/>
          </a:xfrm>
          <a:custGeom>
            <a:avLst/>
            <a:gdLst>
              <a:gd name="connsiteX0" fmla="*/ 0 w 2465365"/>
              <a:gd name="connsiteY0" fmla="*/ 0 h 554596"/>
              <a:gd name="connsiteX1" fmla="*/ 2188067 w 2465365"/>
              <a:gd name="connsiteY1" fmla="*/ 0 h 554596"/>
              <a:gd name="connsiteX2" fmla="*/ 2465365 w 2465365"/>
              <a:gd name="connsiteY2" fmla="*/ 277298 h 554596"/>
              <a:gd name="connsiteX3" fmla="*/ 2188067 w 2465365"/>
              <a:gd name="connsiteY3" fmla="*/ 554596 h 554596"/>
              <a:gd name="connsiteX4" fmla="*/ 0 w 2465365"/>
              <a:gd name="connsiteY4" fmla="*/ 554596 h 554596"/>
              <a:gd name="connsiteX5" fmla="*/ 277298 w 2465365"/>
              <a:gd name="connsiteY5" fmla="*/ 277298 h 554596"/>
              <a:gd name="connsiteX6" fmla="*/ 0 w 2465365"/>
              <a:gd name="connsiteY6" fmla="*/ 0 h 55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365" h="554596">
                <a:moveTo>
                  <a:pt x="0" y="0"/>
                </a:moveTo>
                <a:lnTo>
                  <a:pt x="2188067" y="0"/>
                </a:lnTo>
                <a:lnTo>
                  <a:pt x="2465365" y="277298"/>
                </a:lnTo>
                <a:lnTo>
                  <a:pt x="2188067" y="554596"/>
                </a:lnTo>
                <a:lnTo>
                  <a:pt x="0" y="554596"/>
                </a:lnTo>
                <a:lnTo>
                  <a:pt x="277298" y="277298"/>
                </a:lnTo>
                <a:lnTo>
                  <a:pt x="0" y="0"/>
                </a:lnTo>
                <a:close/>
              </a:path>
            </a:pathLst>
          </a:custGeom>
          <a:solidFill>
            <a:schemeClr val="bg1"/>
          </a:solidFill>
          <a:ln w="12700" cap="flat" cmpd="sng" algn="ctr">
            <a:solidFill>
              <a:schemeClr val="tx1"/>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337306" tIns="40005" rIns="297301" bIns="40005" numCol="1" spcCol="1270" anchor="ctr" anchorCtr="0">
            <a:noAutofit/>
          </a:bodyPr>
          <a:lstStyle/>
          <a:p>
            <a:pPr algn="ctr" defTabSz="666734">
              <a:spcBef>
                <a:spcPct val="0"/>
              </a:spcBef>
            </a:pPr>
            <a:r>
              <a:rPr lang="en-US" sz="1050" dirty="0">
                <a:solidFill>
                  <a:schemeClr val="tx1"/>
                </a:solidFill>
              </a:rPr>
              <a:t>EMAIL </a:t>
            </a:r>
          </a:p>
          <a:p>
            <a:pPr algn="ctr" defTabSz="666734">
              <a:spcBef>
                <a:spcPct val="0"/>
              </a:spcBef>
            </a:pPr>
            <a:r>
              <a:rPr lang="en-US" sz="1050" dirty="0">
                <a:solidFill>
                  <a:schemeClr val="tx1"/>
                </a:solidFill>
              </a:rPr>
              <a:t>MANAGEMENT</a:t>
            </a:r>
          </a:p>
        </p:txBody>
      </p:sp>
      <p:sp>
        <p:nvSpPr>
          <p:cNvPr id="53" name="TextBox 52"/>
          <p:cNvSpPr txBox="1"/>
          <p:nvPr/>
        </p:nvSpPr>
        <p:spPr>
          <a:xfrm>
            <a:off x="3165087" y="3174832"/>
            <a:ext cx="1471656" cy="1015663"/>
          </a:xfrm>
          <a:prstGeom prst="rect">
            <a:avLst/>
          </a:prstGeom>
          <a:noFill/>
        </p:spPr>
        <p:txBody>
          <a:bodyPr wrap="square" tIns="0" rtlCol="0" anchor="ctr">
            <a:spAutoFit/>
          </a:bodyPr>
          <a:lstStyle>
            <a:defPPr>
              <a:defRPr lang="en-US"/>
            </a:defPPr>
            <a:lvl1pPr>
              <a:defRPr sz="1050" kern="0">
                <a:solidFill>
                  <a:schemeClr val="bg2">
                    <a:lumMod val="50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lumMod val="50000"/>
                  </a:srgbClr>
                </a:solidFill>
                <a:effectLst/>
                <a:uLnTx/>
                <a:uFillTx/>
                <a:latin typeface="Arial" panose="020B0604020202020204"/>
                <a:ea typeface="+mn-ea"/>
                <a:cs typeface="+mn-cs"/>
              </a:rPr>
              <a:t>Helps customer with migration of objects from one environment to the other. This help customer with reduction of 30% time during deployment</a:t>
            </a:r>
          </a:p>
        </p:txBody>
      </p:sp>
      <p:sp>
        <p:nvSpPr>
          <p:cNvPr id="54" name="Rectangle 53"/>
          <p:cNvSpPr/>
          <p:nvPr/>
        </p:nvSpPr>
        <p:spPr>
          <a:xfrm>
            <a:off x="1707396" y="3174832"/>
            <a:ext cx="1353496" cy="907941"/>
          </a:xfrm>
          <a:prstGeom prst="rect">
            <a:avLst/>
          </a:prstGeom>
        </p:spPr>
        <p:txBody>
          <a:bodyPr wrap="square" t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50000"/>
                  </a:srgbClr>
                </a:solidFill>
                <a:effectLst/>
                <a:uLnTx/>
                <a:uFillTx/>
                <a:latin typeface="Arial" panose="020B0604020202020204"/>
                <a:ea typeface="+mn-ea"/>
                <a:cs typeface="+mn-cs"/>
              </a:rPr>
              <a:t>Controls </a:t>
            </a:r>
            <a:r>
              <a:rPr kumimoji="0" lang="en-US" sz="8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access to specific folder and custom objects created as per Permission Matrix in Adobe Campaign. This helps in reduction of time by 40% in access rights</a:t>
            </a:r>
            <a:endParaRPr kumimoji="0" lang="en-US" sz="800" b="0" i="0" u="none" strike="noStrike" kern="0" cap="none" spc="0" normalizeH="0" baseline="0" noProof="0" dirty="0">
              <a:ln>
                <a:noFill/>
              </a:ln>
              <a:solidFill>
                <a:srgbClr val="FFFFFF">
                  <a:lumMod val="50000"/>
                </a:srgbClr>
              </a:solidFill>
              <a:effectLst/>
              <a:uLnTx/>
              <a:uFillTx/>
              <a:latin typeface="Arial" panose="020B0604020202020204"/>
              <a:ea typeface="+mn-ea"/>
              <a:cs typeface="+mn-cs"/>
            </a:endParaRPr>
          </a:p>
        </p:txBody>
      </p:sp>
      <p:sp>
        <p:nvSpPr>
          <p:cNvPr id="55" name="TextBox 54"/>
          <p:cNvSpPr txBox="1"/>
          <p:nvPr/>
        </p:nvSpPr>
        <p:spPr>
          <a:xfrm>
            <a:off x="4829877" y="3174832"/>
            <a:ext cx="1455548" cy="1154162"/>
          </a:xfrm>
          <a:prstGeom prst="rect">
            <a:avLst/>
          </a:prstGeom>
          <a:noFill/>
        </p:spPr>
        <p:txBody>
          <a:bodyPr wrap="square" t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50000"/>
                  </a:srgbClr>
                </a:solidFill>
                <a:effectLst/>
                <a:uLnTx/>
                <a:uFillTx/>
                <a:latin typeface="Arial" panose="020B0604020202020204"/>
                <a:ea typeface="+mn-ea"/>
                <a:cs typeface="+mn-cs"/>
              </a:rPr>
              <a:t>Provides customer with a wide spectrum of services from email restriction to real time mail trigger to migration of email content and images. This helps in increasing the efficiency of the development cycle by 70%</a:t>
            </a:r>
          </a:p>
        </p:txBody>
      </p:sp>
      <p:sp>
        <p:nvSpPr>
          <p:cNvPr id="56" name="Rectangle 55"/>
          <p:cNvSpPr/>
          <p:nvPr/>
        </p:nvSpPr>
        <p:spPr>
          <a:xfrm>
            <a:off x="284439" y="3174832"/>
            <a:ext cx="1320745" cy="1292662"/>
          </a:xfrm>
          <a:prstGeom prst="rect">
            <a:avLst/>
          </a:prstGeom>
        </p:spPr>
        <p:txBody>
          <a:bodyPr wrap="square" t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lumMod val="50000"/>
                  </a:srgbClr>
                </a:solidFill>
                <a:effectLst/>
                <a:uLnTx/>
                <a:uFillTx/>
                <a:latin typeface="Arial" panose="020B0604020202020204"/>
                <a:ea typeface="+mn-ea"/>
                <a:cs typeface="+mn-cs"/>
              </a:rPr>
              <a:t>Help customer to do a fit mapping and select the right marketing platform. Based on the answers the customers are allocated points, which at the end help in selecting the tool</a:t>
            </a:r>
          </a:p>
        </p:txBody>
      </p:sp>
      <p:grpSp>
        <p:nvGrpSpPr>
          <p:cNvPr id="57" name="Group 56"/>
          <p:cNvGrpSpPr/>
          <p:nvPr/>
        </p:nvGrpSpPr>
        <p:grpSpPr>
          <a:xfrm>
            <a:off x="6861496" y="986218"/>
            <a:ext cx="2071315" cy="3666186"/>
            <a:chOff x="5815957" y="966873"/>
            <a:chExt cx="2756921" cy="3666186"/>
          </a:xfrm>
        </p:grpSpPr>
        <p:sp>
          <p:nvSpPr>
            <p:cNvPr id="58" name="Rectangle 57"/>
            <p:cNvSpPr/>
            <p:nvPr/>
          </p:nvSpPr>
          <p:spPr>
            <a:xfrm>
              <a:off x="6574369" y="1919837"/>
              <a:ext cx="1719824" cy="338554"/>
            </a:xfrm>
            <a:prstGeom prst="rect">
              <a:avLst/>
            </a:prstGeom>
          </p:spPr>
          <p:txBody>
            <a:bodyPr wrap="square">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effectLst/>
                  <a:uLnTx/>
                  <a:uFillTx/>
                  <a:latin typeface="Arial" panose="020B0604020202020204"/>
                  <a:ea typeface="+mn-ea"/>
                  <a:cs typeface="+mn-cs"/>
                </a:rPr>
                <a:t>MIGRATION FRAMEWORK </a:t>
              </a:r>
            </a:p>
          </p:txBody>
        </p:sp>
        <p:sp>
          <p:nvSpPr>
            <p:cNvPr id="59" name="Rectangle 58"/>
            <p:cNvSpPr/>
            <p:nvPr/>
          </p:nvSpPr>
          <p:spPr>
            <a:xfrm>
              <a:off x="6574370" y="2786564"/>
              <a:ext cx="1571205" cy="338554"/>
            </a:xfrm>
            <a:prstGeom prst="rect">
              <a:avLst/>
            </a:prstGeom>
          </p:spPr>
          <p:txBody>
            <a:bodyPr wrap="square">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effectLst/>
                  <a:uLnTx/>
                  <a:uFillTx/>
                  <a:latin typeface="Arial" panose="020B0604020202020204"/>
                  <a:ea typeface="+mn-ea"/>
                  <a:cs typeface="+mn-cs"/>
                </a:rPr>
                <a:t>METATAGGER UTILITY</a:t>
              </a:r>
            </a:p>
          </p:txBody>
        </p:sp>
        <p:sp>
          <p:nvSpPr>
            <p:cNvPr id="60" name="Rectangle 59"/>
            <p:cNvSpPr/>
            <p:nvPr/>
          </p:nvSpPr>
          <p:spPr>
            <a:xfrm>
              <a:off x="6574370" y="3866726"/>
              <a:ext cx="1365076" cy="215444"/>
            </a:xfrm>
            <a:prstGeom prst="rect">
              <a:avLst/>
            </a:prstGeom>
          </p:spPr>
          <p:txBody>
            <a:bodyPr wrap="square">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effectLst/>
                  <a:uLnTx/>
                  <a:uFillTx/>
                  <a:latin typeface="Arial" panose="020B0604020202020204"/>
                  <a:ea typeface="+mn-ea"/>
                  <a:cs typeface="+mn-cs"/>
                </a:rPr>
                <a:t>JUMP START KIT</a:t>
              </a:r>
            </a:p>
          </p:txBody>
        </p:sp>
        <p:sp>
          <p:nvSpPr>
            <p:cNvPr id="61" name="Rectangle 60"/>
            <p:cNvSpPr/>
            <p:nvPr/>
          </p:nvSpPr>
          <p:spPr>
            <a:xfrm>
              <a:off x="6574369" y="1436304"/>
              <a:ext cx="1998509" cy="338554"/>
            </a:xfrm>
            <a:prstGeom prst="rect">
              <a:avLst/>
            </a:prstGeom>
          </p:spPr>
          <p:txBody>
            <a:bodyPr wrap="square">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effectLst/>
                  <a:uLnTx/>
                  <a:uFillTx/>
                  <a:latin typeface="Arial" panose="020B0604020202020204"/>
                  <a:ea typeface="+mn-ea"/>
                  <a:cs typeface="+mn-cs"/>
                </a:rPr>
                <a:t>ADOBE AEM CONTENT UPLOAD</a:t>
              </a:r>
            </a:p>
          </p:txBody>
        </p:sp>
        <p:sp>
          <p:nvSpPr>
            <p:cNvPr id="62" name="Rectangle 61"/>
            <p:cNvSpPr/>
            <p:nvPr/>
          </p:nvSpPr>
          <p:spPr>
            <a:xfrm>
              <a:off x="6574369" y="2415761"/>
              <a:ext cx="1860380" cy="215444"/>
            </a:xfrm>
            <a:prstGeom prst="rect">
              <a:avLst/>
            </a:prstGeom>
          </p:spPr>
          <p:txBody>
            <a:bodyPr wrap="square">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effectLst/>
                  <a:uLnTx/>
                  <a:uFillTx/>
                  <a:latin typeface="Arial" panose="020B0604020202020204"/>
                  <a:ea typeface="+mn-ea"/>
                  <a:cs typeface="+mn-cs"/>
                </a:rPr>
                <a:t>SITE ROLLOUT UTILITY</a:t>
              </a:r>
            </a:p>
          </p:txBody>
        </p:sp>
        <p:sp>
          <p:nvSpPr>
            <p:cNvPr id="63" name="Rectangle 62"/>
            <p:cNvSpPr/>
            <p:nvPr/>
          </p:nvSpPr>
          <p:spPr>
            <a:xfrm>
              <a:off x="6574369" y="3372994"/>
              <a:ext cx="1860381" cy="338554"/>
            </a:xfrm>
            <a:prstGeom prst="rect">
              <a:avLst/>
            </a:prstGeom>
          </p:spPr>
          <p:txBody>
            <a:bodyPr wrap="square">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effectLst/>
                  <a:uLnTx/>
                  <a:uFillTx/>
                  <a:latin typeface="Arial" panose="020B0604020202020204"/>
                  <a:ea typeface="+mn-ea"/>
                  <a:cs typeface="+mn-cs"/>
                </a:rPr>
                <a:t>PAGE ACTIVITY REPORT</a:t>
              </a:r>
            </a:p>
          </p:txBody>
        </p:sp>
        <p:sp>
          <p:nvSpPr>
            <p:cNvPr id="64" name="Rectangle 63"/>
            <p:cNvSpPr/>
            <p:nvPr/>
          </p:nvSpPr>
          <p:spPr>
            <a:xfrm>
              <a:off x="6574369" y="4304312"/>
              <a:ext cx="1762113" cy="215444"/>
            </a:xfrm>
            <a:prstGeom prst="rect">
              <a:avLst/>
            </a:prstGeom>
          </p:spPr>
          <p:txBody>
            <a:bodyPr wrap="square">
              <a:spAutoFit/>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effectLst/>
                  <a:uLnTx/>
                  <a:uFillTx/>
                  <a:latin typeface="Arial" panose="020B0604020202020204"/>
                  <a:ea typeface="+mn-ea"/>
                  <a:cs typeface="+mn-cs"/>
                </a:rPr>
                <a:t>FORM WIZARD</a:t>
              </a:r>
            </a:p>
          </p:txBody>
        </p:sp>
        <p:pic>
          <p:nvPicPr>
            <p:cNvPr id="65" name="Picture 2" descr="Image result for migration icon"/>
            <p:cNvPicPr>
              <a:picLocks noChangeAspect="1" noChangeArrowheads="1"/>
            </p:cNvPicPr>
            <p:nvPr/>
          </p:nvPicPr>
          <p:blipFill>
            <a:blip r:embed="rId6" cstate="print">
              <a:biLevel thresh="75000"/>
              <a:extLst>
                <a:ext uri="{28A0092B-C50C-407E-A947-70E740481C1C}">
                  <a14:useLocalDpi xmlns:a14="http://schemas.microsoft.com/office/drawing/2010/main"/>
                </a:ext>
              </a:extLst>
            </a:blip>
            <a:srcRect/>
            <a:stretch>
              <a:fillRect/>
            </a:stretch>
          </p:blipFill>
          <p:spPr bwMode="auto">
            <a:xfrm>
              <a:off x="6134775" y="1900013"/>
              <a:ext cx="424750" cy="4047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Image result for utility icon"/>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193704" y="2816908"/>
              <a:ext cx="306893" cy="28785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Related image"/>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193704" y="3833930"/>
              <a:ext cx="306893" cy="29241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content upload icon"/>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178359" y="1460231"/>
              <a:ext cx="337582" cy="32166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Image result for roll out icon"/>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152346" y="2364509"/>
              <a:ext cx="389609" cy="3541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2" descr="Related image"/>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142913" y="3300469"/>
              <a:ext cx="408475" cy="38921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4" descr="Image result for form   icon"/>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140221" y="4238719"/>
              <a:ext cx="413858" cy="394340"/>
            </a:xfrm>
            <a:prstGeom prst="rect">
              <a:avLst/>
            </a:prstGeom>
            <a:noFill/>
            <a:extLst>
              <a:ext uri="{909E8E84-426E-40DD-AFC4-6F175D3DCCD1}">
                <a14:hiddenFill xmlns:a14="http://schemas.microsoft.com/office/drawing/2010/main">
                  <a:solidFill>
                    <a:srgbClr val="FFFFFF"/>
                  </a:solidFill>
                </a14:hiddenFill>
              </a:ext>
            </a:extLst>
          </p:spPr>
        </p:pic>
        <p:sp>
          <p:nvSpPr>
            <p:cNvPr id="72" name="Title 13"/>
            <p:cNvSpPr txBox="1">
              <a:spLocks/>
            </p:cNvSpPr>
            <p:nvPr/>
          </p:nvSpPr>
          <p:spPr>
            <a:xfrm>
              <a:off x="5815957" y="966873"/>
              <a:ext cx="2682951" cy="342182"/>
            </a:xfrm>
            <a:prstGeom prst="rect">
              <a:avLst/>
            </a:prstGeom>
            <a:solidFill>
              <a:schemeClr val="bg1">
                <a:lumMod val="95000"/>
              </a:schemeClr>
            </a:solidFill>
          </p:spPr>
          <p:txBody>
            <a:bodyPr vert="horz" lIns="91440" tIns="45720" rIns="91440" bIns="45720" rtlCol="0" anchor="ctr">
              <a:noAutofit/>
            </a:bodyPr>
            <a:lstStyle>
              <a:lvl1pPr algn="l" defTabSz="685800" rtl="0" eaLnBrk="1" latinLnBrk="0" hangingPunct="1">
                <a:lnSpc>
                  <a:spcPct val="90000"/>
                </a:lnSpc>
                <a:spcBef>
                  <a:spcPct val="0"/>
                </a:spcBef>
                <a:buNone/>
                <a:defRPr sz="2000" b="1" kern="1200">
                  <a:solidFill>
                    <a:schemeClr val="tx1"/>
                  </a:solidFill>
                  <a:latin typeface="+mn-lt"/>
                  <a:ea typeface="+mj-ea"/>
                  <a:cs typeface="+mj-cs"/>
                </a:defRPr>
              </a:lvl1pPr>
            </a:lstStyle>
            <a:p>
              <a:pPr marL="0" marR="0" lvl="0" indent="0" algn="ctr" defTabSz="685766" rtl="0" eaLnBrk="1" fontAlgn="auto" latinLnBrk="0" hangingPunct="1">
                <a:lnSpc>
                  <a:spcPct val="90000"/>
                </a:lnSpc>
                <a:spcBef>
                  <a:spcPct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Arial" panose="020B0604020202020204"/>
                  <a:ea typeface="+mj-ea"/>
                  <a:cs typeface="+mj-cs"/>
                </a:rPr>
                <a:t>IN-HOUSE TOOLS AND ACCELERATORS</a:t>
              </a:r>
            </a:p>
          </p:txBody>
        </p:sp>
      </p:grpSp>
      <p:sp>
        <p:nvSpPr>
          <p:cNvPr id="74" name="Rectangle 73"/>
          <p:cNvSpPr/>
          <p:nvPr/>
        </p:nvSpPr>
        <p:spPr>
          <a:xfrm>
            <a:off x="6717571" y="950309"/>
            <a:ext cx="2215240" cy="370209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52468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7FED80F-8D12-194F-AB66-4F4C5A094A86}"/>
              </a:ext>
            </a:extLst>
          </p:cNvPr>
          <p:cNvSpPr>
            <a:spLocks noGrp="1"/>
          </p:cNvSpPr>
          <p:nvPr>
            <p:ph type="ftr" sz="quarter" idx="12"/>
          </p:nvPr>
        </p:nvSpPr>
        <p:spPr/>
        <p:txBody>
          <a:bodyPr/>
          <a:lstStyle/>
          <a:p>
            <a:r>
              <a:rPr lang="en-US"/>
              <a:t>© 2020</a:t>
            </a:r>
          </a:p>
        </p:txBody>
      </p:sp>
      <p:sp>
        <p:nvSpPr>
          <p:cNvPr id="3" name="Slide Number Placeholder 2">
            <a:extLst>
              <a:ext uri="{FF2B5EF4-FFF2-40B4-BE49-F238E27FC236}">
                <a16:creationId xmlns:a16="http://schemas.microsoft.com/office/drawing/2014/main" id="{8D09A32B-696D-5342-80A2-E49DD940FCE8}"/>
              </a:ext>
            </a:extLst>
          </p:cNvPr>
          <p:cNvSpPr>
            <a:spLocks noGrp="1"/>
          </p:cNvSpPr>
          <p:nvPr>
            <p:ph type="sldNum" sz="quarter" idx="13"/>
          </p:nvPr>
        </p:nvSpPr>
        <p:spPr/>
        <p:txBody>
          <a:bodyPr/>
          <a:lstStyle/>
          <a:p>
            <a:fld id="{CDEE2954-54E9-4846-B9AA-9D6731F553AF}" type="slidenum">
              <a:rPr lang="en-US" smtClean="0"/>
              <a:pPr/>
              <a:t>86</a:t>
            </a:fld>
            <a:endParaRPr lang="en-US" dirty="0"/>
          </a:p>
        </p:txBody>
      </p:sp>
      <p:sp>
        <p:nvSpPr>
          <p:cNvPr id="6" name="Title 8">
            <a:extLst>
              <a:ext uri="{FF2B5EF4-FFF2-40B4-BE49-F238E27FC236}">
                <a16:creationId xmlns:a16="http://schemas.microsoft.com/office/drawing/2014/main" id="{A7EC42E5-948D-8046-BEFA-134453E1DC2A}"/>
              </a:ext>
            </a:extLst>
          </p:cNvPr>
          <p:cNvSpPr>
            <a:spLocks noGrp="1"/>
          </p:cNvSpPr>
          <p:nvPr>
            <p:ph type="title"/>
          </p:nvPr>
        </p:nvSpPr>
        <p:spPr>
          <a:xfrm>
            <a:off x="-152400" y="975978"/>
            <a:ext cx="3822700" cy="1089529"/>
          </a:xfrm>
        </p:spPr>
        <p:txBody>
          <a:bodyPr/>
          <a:lstStyle/>
          <a:p>
            <a:pPr algn="r">
              <a:buClr>
                <a:schemeClr val="tx1"/>
              </a:buClr>
            </a:pPr>
            <a:r>
              <a:rPr lang="en-GB" sz="2400" dirty="0">
                <a:cs typeface="Calibri" panose="020F0502020204030204" pitchFamily="34" charset="0"/>
              </a:rPr>
              <a:t>IMPLEMENTATION </a:t>
            </a:r>
            <a:br>
              <a:rPr lang="en-GB" sz="2400" dirty="0">
                <a:cs typeface="Calibri" panose="020F0502020204030204" pitchFamily="34" charset="0"/>
              </a:rPr>
            </a:br>
            <a:r>
              <a:rPr lang="en-GB" sz="2400" dirty="0">
                <a:cs typeface="Calibri" panose="020F0502020204030204" pitchFamily="34" charset="0"/>
              </a:rPr>
              <a:t>DETAILED</a:t>
            </a:r>
            <a:br>
              <a:rPr lang="en-GB" sz="2400" dirty="0">
                <a:cs typeface="Calibri" panose="020F0502020204030204" pitchFamily="34" charset="0"/>
              </a:rPr>
            </a:br>
            <a:r>
              <a:rPr lang="en-GB" sz="2400" dirty="0">
                <a:cs typeface="Calibri" panose="020F0502020204030204" pitchFamily="34" charset="0"/>
              </a:rPr>
              <a:t>LOOK</a:t>
            </a:r>
          </a:p>
        </p:txBody>
      </p:sp>
      <p:cxnSp>
        <p:nvCxnSpPr>
          <p:cNvPr id="7" name="Straight Connector 6"/>
          <p:cNvCxnSpPr/>
          <p:nvPr/>
        </p:nvCxnSpPr>
        <p:spPr>
          <a:xfrm>
            <a:off x="436820" y="975979"/>
            <a:ext cx="3233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670300" y="975979"/>
            <a:ext cx="0" cy="2952554"/>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8">
            <a:extLst>
              <a:ext uri="{FF2B5EF4-FFF2-40B4-BE49-F238E27FC236}">
                <a16:creationId xmlns:a16="http://schemas.microsoft.com/office/drawing/2014/main" id="{A7EC42E5-948D-8046-BEFA-134453E1DC2A}"/>
              </a:ext>
            </a:extLst>
          </p:cNvPr>
          <p:cNvSpPr txBox="1">
            <a:spLocks/>
          </p:cNvSpPr>
          <p:nvPr/>
        </p:nvSpPr>
        <p:spPr>
          <a:xfrm>
            <a:off x="3670300" y="2230656"/>
            <a:ext cx="4961263" cy="1200329"/>
          </a:xfrm>
          <a:prstGeom prst="rect">
            <a:avLst/>
          </a:prstGeom>
        </p:spPr>
        <p:txBody>
          <a:bodyPr vert="horz" wrap="square" lIns="91440" tIns="45720" rIns="91440" bIns="45720" rtlCol="0" anchor="t">
            <a:spAutoFit/>
          </a:bodyPr>
          <a:lstStyle>
            <a:lvl1pPr algn="l" defTabSz="685783" rtl="0" eaLnBrk="1" latinLnBrk="0" hangingPunct="1">
              <a:lnSpc>
                <a:spcPct val="90000"/>
              </a:lnSpc>
              <a:spcBef>
                <a:spcPct val="0"/>
              </a:spcBef>
              <a:buNone/>
              <a:defRPr sz="2000" b="1" i="0" kern="1200" cap="none" spc="-20" baseline="0">
                <a:solidFill>
                  <a:schemeClr val="tx1"/>
                </a:solidFill>
                <a:latin typeface="+mn-lt"/>
                <a:ea typeface="Avenir Next" charset="0"/>
                <a:cs typeface="Avenir Next" charset="0"/>
              </a:defRPr>
            </a:lvl1pPr>
          </a:lstStyle>
          <a:p>
            <a:pPr>
              <a:buClr>
                <a:schemeClr val="tx1"/>
              </a:buClr>
            </a:pPr>
            <a:r>
              <a:rPr lang="en-GB" sz="1600" b="0" dirty="0">
                <a:latin typeface="+mj-lt"/>
                <a:cs typeface="Calibri" panose="020F0502020204030204" pitchFamily="34" charset="0"/>
              </a:rPr>
              <a:t>/ </a:t>
            </a:r>
            <a:r>
              <a:rPr lang="en-US" sz="1600" b="0" dirty="0">
                <a:latin typeface="+mj-lt"/>
              </a:rPr>
              <a:t>Enabling localizations with template-based approach</a:t>
            </a:r>
            <a:endParaRPr lang="en-GB" sz="1600" b="0" dirty="0">
              <a:latin typeface="+mj-lt"/>
              <a:cs typeface="Calibri" panose="020F0502020204030204" pitchFamily="34" charset="0"/>
            </a:endParaRPr>
          </a:p>
          <a:p>
            <a:pPr>
              <a:buClr>
                <a:schemeClr val="tx1"/>
              </a:buClr>
            </a:pPr>
            <a:r>
              <a:rPr lang="en-GB" sz="1600" b="0" dirty="0">
                <a:latin typeface="+mj-lt"/>
                <a:cs typeface="Calibri" panose="020F0502020204030204" pitchFamily="34" charset="0"/>
              </a:rPr>
              <a:t>/ Implementing Adobe Campaign</a:t>
            </a:r>
          </a:p>
          <a:p>
            <a:pPr marL="177800" indent="-177800">
              <a:buClr>
                <a:schemeClr val="tx1"/>
              </a:buClr>
            </a:pPr>
            <a:r>
              <a:rPr lang="en-GB" sz="1600" b="0" dirty="0">
                <a:latin typeface="+mj-lt"/>
                <a:cs typeface="Calibri" panose="020F0502020204030204" pitchFamily="34" charset="0"/>
              </a:rPr>
              <a:t>/ </a:t>
            </a:r>
            <a:r>
              <a:rPr lang="en-US" sz="1600" b="0" dirty="0">
                <a:latin typeface="+mj-lt"/>
                <a:ea typeface="Adobe Clean Light" charset="0"/>
                <a:cs typeface="Adobe Clean Light" charset="0"/>
              </a:rPr>
              <a:t>Upgrading AEM assets</a:t>
            </a:r>
          </a:p>
          <a:p>
            <a:pPr marL="177800" indent="-177800">
              <a:buClr>
                <a:schemeClr val="tx1"/>
              </a:buClr>
            </a:pPr>
            <a:r>
              <a:rPr lang="en-US" sz="1600" b="0" dirty="0">
                <a:latin typeface="+mj-lt"/>
                <a:cs typeface="Calibri" panose="020F0502020204030204" pitchFamily="34" charset="0"/>
              </a:rPr>
              <a:t>/ Implementing Adobe Analytics</a:t>
            </a:r>
          </a:p>
          <a:p>
            <a:r>
              <a:rPr lang="en-US" sz="1600" b="0" dirty="0">
                <a:latin typeface="+mj-lt"/>
                <a:cs typeface="Calibri" panose="020F0502020204030204" pitchFamily="34" charset="0"/>
              </a:rPr>
              <a:t>/ </a:t>
            </a:r>
            <a:r>
              <a:rPr lang="en-US" sz="1600" b="0" dirty="0"/>
              <a:t>Setting up Adobe Target for experiential targeting </a:t>
            </a:r>
          </a:p>
        </p:txBody>
      </p:sp>
    </p:spTree>
    <p:extLst>
      <p:ext uri="{BB962C8B-B14F-4D97-AF65-F5344CB8AC3E}">
        <p14:creationId xmlns:p14="http://schemas.microsoft.com/office/powerpoint/2010/main" val="224409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Enabling localizations with template-based approach</a:t>
            </a:r>
          </a:p>
        </p:txBody>
      </p:sp>
      <p:sp>
        <p:nvSpPr>
          <p:cNvPr id="3" name="Text Placeholder 2"/>
          <p:cNvSpPr>
            <a:spLocks noGrp="1"/>
          </p:cNvSpPr>
          <p:nvPr>
            <p:ph type="body" sz="quarter" idx="12"/>
          </p:nvPr>
        </p:nvSpPr>
        <p:spPr/>
        <p:txBody>
          <a:bodyPr/>
          <a:lstStyle/>
          <a:p>
            <a:r>
              <a:rPr lang="en-US" dirty="0"/>
              <a:t>Key activities</a:t>
            </a:r>
          </a:p>
        </p:txBody>
      </p:sp>
      <p:sp>
        <p:nvSpPr>
          <p:cNvPr id="4" name="Footer Placeholder 3"/>
          <p:cNvSpPr>
            <a:spLocks noGrp="1"/>
          </p:cNvSpPr>
          <p:nvPr>
            <p:ph type="ftr" sz="quarter" idx="13"/>
          </p:nvPr>
        </p:nvSpPr>
        <p:spPr/>
        <p:txBody>
          <a:bodyPr/>
          <a:lstStyle/>
          <a:p>
            <a:r>
              <a:rPr lang="en-US"/>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pPr/>
              <a:t>87</a:t>
            </a:fld>
            <a:endParaRPr lang="en-US"/>
          </a:p>
        </p:txBody>
      </p:sp>
      <p:sp>
        <p:nvSpPr>
          <p:cNvPr id="8" name="Rectangle 7"/>
          <p:cNvSpPr/>
          <p:nvPr/>
        </p:nvSpPr>
        <p:spPr>
          <a:xfrm>
            <a:off x="668066" y="3209220"/>
            <a:ext cx="7797021" cy="1432727"/>
          </a:xfrm>
          <a:prstGeom prst="rect">
            <a:avLst/>
          </a:prstGeom>
          <a:solidFill>
            <a:sysClr val="window" lastClr="FFFFFF"/>
          </a:solidFill>
          <a:ln w="3175" cap="flat" cmpd="sng" algn="ctr">
            <a:solidFill>
              <a:schemeClr val="bg1">
                <a:lumMod val="85000"/>
              </a:schemeClr>
            </a:solidFill>
            <a:prstDash val="solid"/>
          </a:ln>
          <a:effectLst/>
        </p:spPr>
        <p:txBody>
          <a:bodyPr rtlCol="0" anchor="ctr"/>
          <a:lstStyle/>
          <a:p>
            <a:pPr algn="ctr" defTabSz="1661959">
              <a:defRPr/>
            </a:pPr>
            <a:endParaRPr lang="en-US" sz="200" kern="0" dirty="0">
              <a:solidFill>
                <a:prstClr val="black"/>
              </a:solidFill>
              <a:latin typeface="+mj-lt"/>
              <a:ea typeface="Segoe UI" panose="020B0502040204020203" pitchFamily="34" charset="0"/>
              <a:cs typeface="Segoe UI" panose="020B0502040204020203" pitchFamily="34" charset="0"/>
            </a:endParaRPr>
          </a:p>
        </p:txBody>
      </p:sp>
      <p:sp>
        <p:nvSpPr>
          <p:cNvPr id="9" name="Rectangle 8"/>
          <p:cNvSpPr/>
          <p:nvPr/>
        </p:nvSpPr>
        <p:spPr>
          <a:xfrm>
            <a:off x="675284" y="1044157"/>
            <a:ext cx="7782296" cy="2120454"/>
          </a:xfrm>
          <a:prstGeom prst="rect">
            <a:avLst/>
          </a:prstGeom>
          <a:solidFill>
            <a:sysClr val="window" lastClr="FFFFFF"/>
          </a:solidFill>
          <a:ln w="3175" cap="flat" cmpd="sng" algn="ctr">
            <a:solidFill>
              <a:schemeClr val="bg1">
                <a:lumMod val="85000"/>
              </a:schemeClr>
            </a:solidFill>
            <a:prstDash val="solid"/>
          </a:ln>
          <a:effectLst/>
        </p:spPr>
        <p:txBody>
          <a:bodyPr rtlCol="0" anchor="ctr"/>
          <a:lstStyle/>
          <a:p>
            <a:pPr algn="ctr" defTabSz="1661959">
              <a:defRPr/>
            </a:pPr>
            <a:endParaRPr lang="en-US" sz="200" kern="0" dirty="0">
              <a:solidFill>
                <a:prstClr val="black"/>
              </a:solidFill>
              <a:latin typeface="+mj-lt"/>
              <a:ea typeface="Segoe UI" panose="020B0502040204020203" pitchFamily="34" charset="0"/>
              <a:cs typeface="Segoe UI" panose="020B0502040204020203" pitchFamily="34" charset="0"/>
            </a:endParaRPr>
          </a:p>
        </p:txBody>
      </p:sp>
      <p:sp>
        <p:nvSpPr>
          <p:cNvPr id="10" name="TextBox 9"/>
          <p:cNvSpPr txBox="1"/>
          <p:nvPr/>
        </p:nvSpPr>
        <p:spPr bwMode="auto">
          <a:xfrm rot="5400000">
            <a:off x="1527757" y="146475"/>
            <a:ext cx="259560" cy="1978943"/>
          </a:xfrm>
          <a:prstGeom prst="rect">
            <a:avLst/>
          </a:prstGeom>
          <a:noFill/>
          <a:ln>
            <a:noFill/>
            <a:headEnd/>
            <a:tailEnd/>
          </a:ln>
        </p:spPr>
        <p:style>
          <a:lnRef idx="2">
            <a:schemeClr val="accent5"/>
          </a:lnRef>
          <a:fillRef idx="1">
            <a:schemeClr val="lt1"/>
          </a:fillRef>
          <a:effectRef idx="0">
            <a:schemeClr val="accent5"/>
          </a:effectRef>
          <a:fontRef idx="minor">
            <a:schemeClr val="dk1"/>
          </a:fontRef>
        </p:style>
        <p:txBody>
          <a:bodyPr vert="vert270" anchor="ctr"/>
          <a:lstStyle>
            <a:defPPr>
              <a:defRPr lang="en-US"/>
            </a:defPPr>
            <a:lvl1pPr algn="ctr" defTabSz="457143">
              <a:defRPr sz="1200" b="1">
                <a:solidFill>
                  <a:prstClr val="white"/>
                </a:solidFill>
                <a:latin typeface="Calibri"/>
              </a:defRPr>
            </a:lvl1pPr>
          </a:lstStyle>
          <a:p>
            <a:pPr algn="l" defTabSz="548090">
              <a:defRPr/>
            </a:pPr>
            <a:r>
              <a:rPr lang="en-US" sz="800" kern="0" dirty="0">
                <a:solidFill>
                  <a:schemeClr val="tx1"/>
                </a:solidFill>
                <a:latin typeface="+mj-lt"/>
                <a:ea typeface="Segoe UI" panose="020B0502040204020203" pitchFamily="34" charset="0"/>
                <a:cs typeface="Segoe UI" panose="020B0502040204020203" pitchFamily="34" charset="0"/>
              </a:rPr>
              <a:t>CORE BUILD</a:t>
            </a:r>
          </a:p>
        </p:txBody>
      </p:sp>
      <p:sp>
        <p:nvSpPr>
          <p:cNvPr id="11" name="TextBox 10"/>
          <p:cNvSpPr txBox="1"/>
          <p:nvPr/>
        </p:nvSpPr>
        <p:spPr bwMode="auto">
          <a:xfrm rot="5400000">
            <a:off x="2317347" y="1420886"/>
            <a:ext cx="466773" cy="3765338"/>
          </a:xfrm>
          <a:prstGeom prst="rect">
            <a:avLst/>
          </a:prstGeom>
          <a:noFill/>
          <a:ln>
            <a:noFill/>
            <a:headEnd/>
            <a:tailEnd/>
          </a:ln>
        </p:spPr>
        <p:style>
          <a:lnRef idx="2">
            <a:schemeClr val="accent5"/>
          </a:lnRef>
          <a:fillRef idx="1">
            <a:schemeClr val="lt1"/>
          </a:fillRef>
          <a:effectRef idx="0">
            <a:schemeClr val="accent5"/>
          </a:effectRef>
          <a:fontRef idx="minor">
            <a:schemeClr val="dk1"/>
          </a:fontRef>
        </p:style>
        <p:txBody>
          <a:bodyPr vert="vert270" anchor="ctr"/>
          <a:lstStyle>
            <a:defPPr>
              <a:defRPr lang="en-US"/>
            </a:defPPr>
            <a:lvl1pPr algn="ctr" defTabSz="457143">
              <a:defRPr sz="1000" b="1">
                <a:solidFill>
                  <a:prstClr val="white"/>
                </a:solidFill>
                <a:latin typeface="Calibri"/>
              </a:defRPr>
            </a:lvl1pPr>
          </a:lstStyle>
          <a:p>
            <a:pPr algn="l" defTabSz="548090">
              <a:defRPr/>
            </a:pPr>
            <a:r>
              <a:rPr lang="en-US" sz="800" kern="0" dirty="0">
                <a:solidFill>
                  <a:schemeClr val="tx1"/>
                </a:solidFill>
                <a:latin typeface="+mj-lt"/>
                <a:ea typeface="Segoe UI" panose="020B0502040204020203" pitchFamily="34" charset="0"/>
                <a:cs typeface="Segoe UI" panose="020B0502040204020203" pitchFamily="34" charset="0"/>
              </a:rPr>
              <a:t>ADAPT AND SCALE FOR ADDITIONAL MARKETS</a:t>
            </a:r>
          </a:p>
        </p:txBody>
      </p:sp>
      <p:sp>
        <p:nvSpPr>
          <p:cNvPr id="12" name="Rectangle 11"/>
          <p:cNvSpPr/>
          <p:nvPr/>
        </p:nvSpPr>
        <p:spPr>
          <a:xfrm>
            <a:off x="4125412" y="2504793"/>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GB" sz="700" dirty="0">
                <a:latin typeface="+mj-lt"/>
                <a:ea typeface="Segoe UI" panose="020B0502040204020203" pitchFamily="34" charset="0"/>
                <a:cs typeface="Segoe UI" panose="020B0502040204020203" pitchFamily="34" charset="0"/>
              </a:rPr>
              <a:t>Target List Imports (Merkel / DMD)</a:t>
            </a:r>
            <a:endParaRPr lang="en-US" sz="700" kern="0" dirty="0">
              <a:solidFill>
                <a:srgbClr val="FF0000"/>
              </a:solidFill>
              <a:latin typeface="+mj-lt"/>
              <a:ea typeface="Segoe UI" panose="020B0502040204020203" pitchFamily="34" charset="0"/>
              <a:cs typeface="Segoe UI" panose="020B0502040204020203" pitchFamily="34" charset="0"/>
            </a:endParaRPr>
          </a:p>
        </p:txBody>
      </p:sp>
      <p:sp>
        <p:nvSpPr>
          <p:cNvPr id="13" name="Rectangle 12"/>
          <p:cNvSpPr/>
          <p:nvPr/>
        </p:nvSpPr>
        <p:spPr>
          <a:xfrm>
            <a:off x="4132982" y="1275440"/>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Brand Guidelines</a:t>
            </a:r>
          </a:p>
        </p:txBody>
      </p:sp>
      <p:sp>
        <p:nvSpPr>
          <p:cNvPr id="14" name="Rectangle 13"/>
          <p:cNvSpPr/>
          <p:nvPr/>
        </p:nvSpPr>
        <p:spPr>
          <a:xfrm>
            <a:off x="2611045" y="1275440"/>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Core Data Model</a:t>
            </a:r>
          </a:p>
        </p:txBody>
      </p:sp>
      <p:sp>
        <p:nvSpPr>
          <p:cNvPr id="15" name="Rectangle 14"/>
          <p:cNvSpPr/>
          <p:nvPr/>
        </p:nvSpPr>
        <p:spPr>
          <a:xfrm>
            <a:off x="1131035" y="1275440"/>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rgbClr val="FF0000"/>
                </a:solidFill>
                <a:latin typeface="+mj-lt"/>
                <a:ea typeface="Segoe UI" panose="020B0502040204020203" pitchFamily="34" charset="0"/>
                <a:cs typeface="Segoe UI" panose="020B0502040204020203" pitchFamily="34" charset="0"/>
              </a:rPr>
              <a:t> </a:t>
            </a:r>
            <a:r>
              <a:rPr lang="en-GB" sz="700" dirty="0">
                <a:solidFill>
                  <a:schemeClr val="tx1"/>
                </a:solidFill>
                <a:latin typeface="+mj-lt"/>
                <a:ea typeface="Segoe UI" panose="020B0502040204020203" pitchFamily="34" charset="0"/>
                <a:cs typeface="Segoe UI" panose="020B0502040204020203" pitchFamily="34" charset="0"/>
              </a:rPr>
              <a:t>User Interface &amp; Rights, Control Groups</a:t>
            </a:r>
            <a:endParaRPr lang="en-US" sz="700" kern="0" dirty="0">
              <a:solidFill>
                <a:schemeClr val="tx1"/>
              </a:solidFill>
              <a:latin typeface="+mj-lt"/>
              <a:ea typeface="Segoe UI" panose="020B0502040204020203" pitchFamily="34" charset="0"/>
              <a:cs typeface="Segoe UI" panose="020B0502040204020203" pitchFamily="34" charset="0"/>
            </a:endParaRPr>
          </a:p>
        </p:txBody>
      </p:sp>
      <p:sp>
        <p:nvSpPr>
          <p:cNvPr id="16" name="Rectangle 15"/>
          <p:cNvSpPr/>
          <p:nvPr/>
        </p:nvSpPr>
        <p:spPr>
          <a:xfrm>
            <a:off x="4124211" y="1876926"/>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Brand Content</a:t>
            </a:r>
          </a:p>
        </p:txBody>
      </p:sp>
      <p:sp>
        <p:nvSpPr>
          <p:cNvPr id="17" name="Rectangle 16"/>
          <p:cNvSpPr/>
          <p:nvPr/>
        </p:nvSpPr>
        <p:spPr>
          <a:xfrm>
            <a:off x="5654918" y="1876926"/>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GB" sz="700" dirty="0">
                <a:latin typeface="+mj-lt"/>
                <a:ea typeface="Segoe UI" panose="020B0502040204020203" pitchFamily="34" charset="0"/>
                <a:cs typeface="Segoe UI" panose="020B0502040204020203" pitchFamily="34" charset="0"/>
              </a:rPr>
              <a:t>Campaign Testing</a:t>
            </a:r>
            <a:endParaRPr lang="en-US" sz="700" kern="0" dirty="0">
              <a:solidFill>
                <a:srgbClr val="FF0000"/>
              </a:solidFill>
              <a:latin typeface="+mj-lt"/>
              <a:ea typeface="Segoe UI" panose="020B0502040204020203" pitchFamily="34" charset="0"/>
              <a:cs typeface="Segoe UI" panose="020B0502040204020203" pitchFamily="34" charset="0"/>
            </a:endParaRPr>
          </a:p>
        </p:txBody>
      </p:sp>
      <p:sp>
        <p:nvSpPr>
          <p:cNvPr id="18" name="Rectangle 17"/>
          <p:cNvSpPr/>
          <p:nvPr/>
        </p:nvSpPr>
        <p:spPr>
          <a:xfrm>
            <a:off x="5654917" y="1275440"/>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GB" sz="700" dirty="0">
                <a:latin typeface="+mj-lt"/>
                <a:ea typeface="Segoe UI" panose="020B0502040204020203" pitchFamily="34" charset="0"/>
                <a:cs typeface="Segoe UI" panose="020B0502040204020203" pitchFamily="34" charset="0"/>
              </a:rPr>
              <a:t>Core Campaign Template Setup</a:t>
            </a:r>
            <a:endParaRPr lang="en-US" sz="700" kern="0" dirty="0">
              <a:solidFill>
                <a:srgbClr val="FF0000"/>
              </a:solidFill>
              <a:latin typeface="+mj-lt"/>
              <a:ea typeface="Segoe UI" panose="020B0502040204020203" pitchFamily="34" charset="0"/>
              <a:cs typeface="Segoe UI" panose="020B0502040204020203" pitchFamily="34" charset="0"/>
            </a:endParaRPr>
          </a:p>
        </p:txBody>
      </p:sp>
      <p:sp>
        <p:nvSpPr>
          <p:cNvPr id="19" name="Rectangle 18"/>
          <p:cNvSpPr/>
          <p:nvPr/>
        </p:nvSpPr>
        <p:spPr>
          <a:xfrm>
            <a:off x="5654919" y="2521494"/>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Campaign Tracking &amp; Reports</a:t>
            </a:r>
          </a:p>
        </p:txBody>
      </p:sp>
      <p:sp>
        <p:nvSpPr>
          <p:cNvPr id="20" name="Rectangle 19"/>
          <p:cNvSpPr/>
          <p:nvPr/>
        </p:nvSpPr>
        <p:spPr>
          <a:xfrm>
            <a:off x="7176851" y="1275440"/>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Production Processes</a:t>
            </a:r>
          </a:p>
        </p:txBody>
      </p:sp>
      <p:sp>
        <p:nvSpPr>
          <p:cNvPr id="21" name="Rectangle 20"/>
          <p:cNvSpPr/>
          <p:nvPr/>
        </p:nvSpPr>
        <p:spPr>
          <a:xfrm>
            <a:off x="2611043" y="1864243"/>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GB" sz="700" dirty="0">
                <a:latin typeface="+mj-lt"/>
                <a:ea typeface="Segoe UI" panose="020B0502040204020203" pitchFamily="34" charset="0"/>
                <a:cs typeface="Segoe UI" panose="020B0502040204020203" pitchFamily="34" charset="0"/>
              </a:rPr>
              <a:t>Metadata enrichment</a:t>
            </a:r>
            <a:endParaRPr lang="en-US" sz="700" kern="0" dirty="0">
              <a:solidFill>
                <a:srgbClr val="FF0000"/>
              </a:solidFill>
              <a:latin typeface="+mj-lt"/>
              <a:ea typeface="Segoe UI" panose="020B0502040204020203" pitchFamily="34" charset="0"/>
              <a:cs typeface="Segoe UI" panose="020B0502040204020203" pitchFamily="34" charset="0"/>
            </a:endParaRPr>
          </a:p>
        </p:txBody>
      </p:sp>
      <p:sp>
        <p:nvSpPr>
          <p:cNvPr id="22" name="Rectangle 21"/>
          <p:cNvSpPr/>
          <p:nvPr/>
        </p:nvSpPr>
        <p:spPr>
          <a:xfrm>
            <a:off x="2611044" y="2521494"/>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SFTP Configuration</a:t>
            </a:r>
          </a:p>
        </p:txBody>
      </p:sp>
      <p:sp>
        <p:nvSpPr>
          <p:cNvPr id="23" name="Rectangle 22"/>
          <p:cNvSpPr/>
          <p:nvPr/>
        </p:nvSpPr>
        <p:spPr>
          <a:xfrm>
            <a:off x="2627036" y="3438470"/>
            <a:ext cx="1176587" cy="480281"/>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Geo specific Regulations/ Compliance Standards</a:t>
            </a:r>
          </a:p>
        </p:txBody>
      </p:sp>
      <p:sp>
        <p:nvSpPr>
          <p:cNvPr id="24" name="Rectangle 23"/>
          <p:cNvSpPr/>
          <p:nvPr/>
        </p:nvSpPr>
        <p:spPr>
          <a:xfrm>
            <a:off x="7176851" y="1876926"/>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Data Load and Validation</a:t>
            </a:r>
          </a:p>
        </p:txBody>
      </p:sp>
      <p:sp>
        <p:nvSpPr>
          <p:cNvPr id="25" name="Rectangle 24"/>
          <p:cNvSpPr/>
          <p:nvPr/>
        </p:nvSpPr>
        <p:spPr>
          <a:xfrm>
            <a:off x="1131035" y="2521494"/>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Data Privacy &amp; Security</a:t>
            </a:r>
          </a:p>
        </p:txBody>
      </p:sp>
      <p:sp>
        <p:nvSpPr>
          <p:cNvPr id="26" name="Rectangle 25"/>
          <p:cNvSpPr/>
          <p:nvPr/>
        </p:nvSpPr>
        <p:spPr>
          <a:xfrm>
            <a:off x="1103374" y="3438470"/>
            <a:ext cx="1176587" cy="480281"/>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Change Analysis</a:t>
            </a:r>
          </a:p>
        </p:txBody>
      </p:sp>
      <p:sp>
        <p:nvSpPr>
          <p:cNvPr id="27" name="Rectangle 26"/>
          <p:cNvSpPr/>
          <p:nvPr/>
        </p:nvSpPr>
        <p:spPr>
          <a:xfrm>
            <a:off x="7176851" y="4062901"/>
            <a:ext cx="1176587" cy="480281"/>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Deployment Readiness</a:t>
            </a:r>
          </a:p>
        </p:txBody>
      </p:sp>
      <p:sp>
        <p:nvSpPr>
          <p:cNvPr id="28" name="Rectangle 27"/>
          <p:cNvSpPr/>
          <p:nvPr/>
        </p:nvSpPr>
        <p:spPr>
          <a:xfrm>
            <a:off x="5654915" y="4084742"/>
            <a:ext cx="1176587" cy="480281"/>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Import/Export Flows</a:t>
            </a:r>
          </a:p>
        </p:txBody>
      </p:sp>
      <p:sp>
        <p:nvSpPr>
          <p:cNvPr id="29" name="Rectangle 28"/>
          <p:cNvSpPr/>
          <p:nvPr/>
        </p:nvSpPr>
        <p:spPr>
          <a:xfrm>
            <a:off x="4132982" y="3438470"/>
            <a:ext cx="1176587" cy="480281"/>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Localization on Templates</a:t>
            </a:r>
          </a:p>
        </p:txBody>
      </p:sp>
      <p:sp>
        <p:nvSpPr>
          <p:cNvPr id="30" name="Rectangle 29"/>
          <p:cNvSpPr/>
          <p:nvPr/>
        </p:nvSpPr>
        <p:spPr>
          <a:xfrm>
            <a:off x="4143245" y="4084742"/>
            <a:ext cx="1176587" cy="480281"/>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Domain Setup/ Deliverability</a:t>
            </a:r>
          </a:p>
        </p:txBody>
      </p:sp>
      <p:sp>
        <p:nvSpPr>
          <p:cNvPr id="31" name="Rectangle 30"/>
          <p:cNvSpPr/>
          <p:nvPr/>
        </p:nvSpPr>
        <p:spPr>
          <a:xfrm>
            <a:off x="1131035" y="1876926"/>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rgbClr val="FF0000"/>
                </a:solidFill>
                <a:latin typeface="+mj-lt"/>
                <a:ea typeface="Segoe UI" panose="020B0502040204020203" pitchFamily="34" charset="0"/>
                <a:cs typeface="Segoe UI" panose="020B0502040204020203" pitchFamily="34" charset="0"/>
              </a:rPr>
              <a:t> </a:t>
            </a:r>
            <a:r>
              <a:rPr lang="en-GB" sz="700" dirty="0">
                <a:latin typeface="+mj-lt"/>
                <a:ea typeface="Segoe UI" panose="020B0502040204020203" pitchFamily="34" charset="0"/>
                <a:cs typeface="Segoe UI" panose="020B0502040204020203" pitchFamily="34" charset="0"/>
              </a:rPr>
              <a:t>Folder Structure</a:t>
            </a:r>
            <a:endParaRPr lang="en-US" sz="700" kern="0" dirty="0">
              <a:solidFill>
                <a:srgbClr val="FF0000"/>
              </a:solidFill>
              <a:latin typeface="+mj-lt"/>
              <a:ea typeface="Segoe UI" panose="020B0502040204020203" pitchFamily="34" charset="0"/>
              <a:cs typeface="Segoe UI" panose="020B0502040204020203" pitchFamily="34" charset="0"/>
            </a:endParaRPr>
          </a:p>
        </p:txBody>
      </p:sp>
      <p:sp>
        <p:nvSpPr>
          <p:cNvPr id="32" name="Rectangle 31"/>
          <p:cNvSpPr/>
          <p:nvPr/>
        </p:nvSpPr>
        <p:spPr>
          <a:xfrm>
            <a:off x="7176851" y="2521494"/>
            <a:ext cx="1176587" cy="480281"/>
          </a:xfrm>
          <a:prstGeom prst="rect">
            <a:avLst/>
          </a:prstGeom>
          <a:solidFill>
            <a:schemeClr val="bg1">
              <a:lumMod val="85000"/>
              <a:alpha val="25098"/>
            </a:schemeClr>
          </a:solidFill>
          <a:ln w="3175">
            <a:noFill/>
          </a:ln>
        </p:spPr>
        <p:style>
          <a:lnRef idx="2">
            <a:schemeClr val="accent5"/>
          </a:lnRef>
          <a:fillRef idx="1">
            <a:schemeClr val="lt1"/>
          </a:fillRef>
          <a:effectRef idx="0">
            <a:schemeClr val="accent5"/>
          </a:effectRef>
          <a:fontRef idx="minor">
            <a:schemeClr val="dk1"/>
          </a:fontRef>
        </p:style>
        <p:txBody>
          <a:bodyPr spcFirstLastPara="0" vert="horz" wrap="square" lIns="182880" tIns="288347" rIns="182880"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Communication \and Feedback</a:t>
            </a:r>
          </a:p>
        </p:txBody>
      </p:sp>
      <p:sp>
        <p:nvSpPr>
          <p:cNvPr id="33" name="Rectangle 32"/>
          <p:cNvSpPr/>
          <p:nvPr/>
        </p:nvSpPr>
        <p:spPr>
          <a:xfrm>
            <a:off x="2621309" y="4084742"/>
            <a:ext cx="1176587" cy="480282"/>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Extend Global Data Model</a:t>
            </a:r>
          </a:p>
        </p:txBody>
      </p:sp>
      <p:sp>
        <p:nvSpPr>
          <p:cNvPr id="34" name="Rectangle 33"/>
          <p:cNvSpPr/>
          <p:nvPr/>
        </p:nvSpPr>
        <p:spPr>
          <a:xfrm>
            <a:off x="5654915" y="3438470"/>
            <a:ext cx="1176587" cy="480281"/>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Brand Typology / IP Affinity</a:t>
            </a:r>
          </a:p>
        </p:txBody>
      </p:sp>
      <p:sp>
        <p:nvSpPr>
          <p:cNvPr id="35" name="Rectangle 34"/>
          <p:cNvSpPr/>
          <p:nvPr/>
        </p:nvSpPr>
        <p:spPr>
          <a:xfrm>
            <a:off x="1112616" y="4084742"/>
            <a:ext cx="1176587" cy="480281"/>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Brand Specific Hierarchy</a:t>
            </a:r>
          </a:p>
        </p:txBody>
      </p:sp>
      <p:sp>
        <p:nvSpPr>
          <p:cNvPr id="36" name="Rectangle 35"/>
          <p:cNvSpPr/>
          <p:nvPr/>
        </p:nvSpPr>
        <p:spPr>
          <a:xfrm>
            <a:off x="7176851" y="3438470"/>
            <a:ext cx="1176587" cy="480281"/>
          </a:xfrm>
          <a:prstGeom prst="rect">
            <a:avLst/>
          </a:prstGeom>
          <a:solidFill>
            <a:schemeClr val="bg1">
              <a:alpha val="20000"/>
            </a:schemeClr>
          </a:solidFill>
          <a:ln w="3175">
            <a:solidFill>
              <a:schemeClr val="tx1"/>
            </a:solidFill>
          </a:ln>
        </p:spPr>
        <p:style>
          <a:lnRef idx="2">
            <a:schemeClr val="accent5"/>
          </a:lnRef>
          <a:fillRef idx="1">
            <a:schemeClr val="lt1"/>
          </a:fillRef>
          <a:effectRef idx="0">
            <a:schemeClr val="accent5"/>
          </a:effectRef>
          <a:fontRef idx="minor">
            <a:schemeClr val="dk1"/>
          </a:fontRef>
        </p:style>
        <p:txBody>
          <a:bodyPr spcFirstLastPara="0" vert="horz" wrap="square" lIns="288347" tIns="288347" rIns="288347" bIns="288347" numCol="1" spcCol="651" anchor="ctr" anchorCtr="0">
            <a:noAutofit/>
          </a:bodyPr>
          <a:lstStyle/>
          <a:p>
            <a:pPr algn="ctr" defTabSz="3363946">
              <a:lnSpc>
                <a:spcPct val="90000"/>
              </a:lnSpc>
              <a:spcBef>
                <a:spcPct val="0"/>
              </a:spcBef>
              <a:spcAft>
                <a:spcPct val="35000"/>
              </a:spcAft>
              <a:defRPr/>
            </a:pPr>
            <a:r>
              <a:rPr lang="en-US" sz="700" kern="0" dirty="0">
                <a:solidFill>
                  <a:schemeClr val="tx1"/>
                </a:solidFill>
                <a:latin typeface="+mj-lt"/>
                <a:ea typeface="Segoe UI" panose="020B0502040204020203" pitchFamily="34" charset="0"/>
                <a:cs typeface="Segoe UI" panose="020B0502040204020203" pitchFamily="34" charset="0"/>
              </a:rPr>
              <a:t>User access setup</a:t>
            </a:r>
          </a:p>
        </p:txBody>
      </p:sp>
    </p:spTree>
    <p:extLst>
      <p:ext uri="{BB962C8B-B14F-4D97-AF65-F5344CB8AC3E}">
        <p14:creationId xmlns:p14="http://schemas.microsoft.com/office/powerpoint/2010/main" val="20394555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Implementing Adobe Campaign</a:t>
            </a:r>
          </a:p>
        </p:txBody>
      </p:sp>
      <p:sp>
        <p:nvSpPr>
          <p:cNvPr id="3" name="Footer Placeholder 2"/>
          <p:cNvSpPr>
            <a:spLocks noGrp="1"/>
          </p:cNvSpPr>
          <p:nvPr>
            <p:ph type="ftr" sz="quarter" idx="12"/>
          </p:nvPr>
        </p:nvSpPr>
        <p:spPr/>
        <p:txBody>
          <a:bodyPr/>
          <a:lstStyle/>
          <a:p>
            <a:r>
              <a:rPr lang="en-US">
                <a:latin typeface="+mj-lt"/>
              </a:rPr>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latin typeface="+mj-lt"/>
              </a:rPr>
              <a:pPr/>
              <a:t>88</a:t>
            </a:fld>
            <a:endParaRPr lang="en-US" dirty="0">
              <a:latin typeface="+mj-lt"/>
            </a:endParaRPr>
          </a:p>
        </p:txBody>
      </p:sp>
      <p:sp>
        <p:nvSpPr>
          <p:cNvPr id="7" name="Rectangle 6"/>
          <p:cNvSpPr/>
          <p:nvPr/>
        </p:nvSpPr>
        <p:spPr>
          <a:xfrm>
            <a:off x="2871625" y="1434160"/>
            <a:ext cx="5971225" cy="2844658"/>
          </a:xfrm>
          <a:prstGeom prst="rect">
            <a:avLst/>
          </a:prstGeom>
          <a:solidFill>
            <a:srgbClr val="FFFFFF"/>
          </a:solid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1050">
              <a:solidFill>
                <a:prstClr val="white"/>
              </a:solidFill>
              <a:latin typeface="+mj-lt"/>
            </a:endParaRPr>
          </a:p>
        </p:txBody>
      </p:sp>
      <p:sp>
        <p:nvSpPr>
          <p:cNvPr id="8" name="Rectangle 7"/>
          <p:cNvSpPr/>
          <p:nvPr/>
        </p:nvSpPr>
        <p:spPr>
          <a:xfrm>
            <a:off x="7141800" y="1644004"/>
            <a:ext cx="1615916" cy="2242969"/>
          </a:xfrm>
          <a:prstGeom prst="rect">
            <a:avLst/>
          </a:prstGeom>
          <a:solidFill>
            <a:schemeClr val="bg1">
              <a:lumMod val="85000"/>
              <a:alpha val="2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latin typeface="+mj-lt"/>
            </a:endParaRPr>
          </a:p>
        </p:txBody>
      </p:sp>
      <p:sp>
        <p:nvSpPr>
          <p:cNvPr id="9" name="Rectangle 8"/>
          <p:cNvSpPr/>
          <p:nvPr/>
        </p:nvSpPr>
        <p:spPr>
          <a:xfrm>
            <a:off x="2910262" y="1644003"/>
            <a:ext cx="4198406" cy="1545754"/>
          </a:xfrm>
          <a:prstGeom prst="rect">
            <a:avLst/>
          </a:prstGeom>
          <a:solidFill>
            <a:schemeClr val="bg1">
              <a:lumMod val="85000"/>
              <a:alpha val="2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defRPr/>
            </a:pPr>
            <a:endParaRPr lang="en-US" sz="1050">
              <a:solidFill>
                <a:prstClr val="white"/>
              </a:solidFill>
              <a:latin typeface="+mj-lt"/>
            </a:endParaRPr>
          </a:p>
        </p:txBody>
      </p:sp>
      <p:sp>
        <p:nvSpPr>
          <p:cNvPr id="10" name="Rectangle 9"/>
          <p:cNvSpPr/>
          <p:nvPr/>
        </p:nvSpPr>
        <p:spPr>
          <a:xfrm>
            <a:off x="3017441" y="1959449"/>
            <a:ext cx="1104344" cy="1091340"/>
          </a:xfrm>
          <a:prstGeom prst="rect">
            <a:avLst/>
          </a:prstGeom>
          <a:solidFill>
            <a:sysClr val="window" lastClr="FFFFFF"/>
          </a:solidFill>
          <a:ln w="9525" cap="flat" cmpd="sng" algn="ctr">
            <a:solidFill>
              <a:schemeClr val="tx1"/>
            </a:solidFill>
            <a:prstDash val="solid"/>
          </a:ln>
          <a:effectLst/>
        </p:spPr>
        <p:txBody>
          <a:bodyPr rtlCol="0" anchor="ctr"/>
          <a:lstStyle/>
          <a:p>
            <a:pPr algn="ctr" defTabSz="975312">
              <a:defRPr/>
            </a:pPr>
            <a:endParaRPr lang="en-US" sz="500" kern="0" dirty="0">
              <a:solidFill>
                <a:prstClr val="white"/>
              </a:solidFill>
              <a:latin typeface="+mj-lt"/>
              <a:ea typeface="Verdana" panose="020B0604030504040204" pitchFamily="34" charset="0"/>
              <a:cs typeface="Verdana" panose="020B0604030504040204" pitchFamily="34" charset="0"/>
            </a:endParaRPr>
          </a:p>
        </p:txBody>
      </p:sp>
      <p:sp>
        <p:nvSpPr>
          <p:cNvPr id="11" name="Rectangle 10"/>
          <p:cNvSpPr/>
          <p:nvPr/>
        </p:nvSpPr>
        <p:spPr>
          <a:xfrm>
            <a:off x="2976582" y="2005432"/>
            <a:ext cx="1196107" cy="1061829"/>
          </a:xfrm>
          <a:prstGeom prst="rect">
            <a:avLst/>
          </a:prstGeom>
        </p:spPr>
        <p:txBody>
          <a:bodyPr wrap="square">
            <a:spAutoFit/>
          </a:bodyPr>
          <a:lstStyle/>
          <a:p>
            <a:pPr algn="ctr" defTabSz="975312">
              <a:defRPr/>
            </a:pPr>
            <a:r>
              <a:rPr lang="en-US" sz="700" dirty="0">
                <a:latin typeface="+mj-lt"/>
                <a:ea typeface="Verdana" panose="020B0604030504040204" pitchFamily="34" charset="0"/>
                <a:cs typeface="Verdana" panose="020B0604030504040204" pitchFamily="34" charset="0"/>
              </a:rPr>
              <a:t>WBA agency partner Onboarding</a:t>
            </a:r>
          </a:p>
          <a:p>
            <a:pPr algn="ctr" defTabSz="975312">
              <a:defRPr/>
            </a:pPr>
            <a:r>
              <a:rPr lang="en-US" sz="700" dirty="0">
                <a:latin typeface="+mj-lt"/>
                <a:ea typeface="Verdana" panose="020B0604030504040204" pitchFamily="34" charset="0"/>
                <a:cs typeface="Verdana" panose="020B0604030504040204" pitchFamily="34" charset="0"/>
              </a:rPr>
              <a:t>Subscription</a:t>
            </a:r>
            <a:r>
              <a:rPr lang="en-US" sz="700" dirty="0">
                <a:latin typeface="+mj-lt"/>
              </a:rPr>
              <a:t> </a:t>
            </a:r>
            <a:r>
              <a:rPr lang="en-US" sz="700" dirty="0">
                <a:latin typeface="+mj-lt"/>
                <a:ea typeface="Verdana" panose="020B0604030504040204" pitchFamily="34" charset="0"/>
                <a:cs typeface="Verdana" panose="020B0604030504040204" pitchFamily="34" charset="0"/>
              </a:rPr>
              <a:t>Management</a:t>
            </a:r>
          </a:p>
          <a:p>
            <a:pPr algn="ctr" defTabSz="975312">
              <a:defRPr/>
            </a:pPr>
            <a:r>
              <a:rPr lang="en-US" sz="700" b="1" dirty="0">
                <a:latin typeface="+mj-lt"/>
                <a:ea typeface="Verdana" panose="020B0604030504040204" pitchFamily="34" charset="0"/>
                <a:cs typeface="Verdana" panose="020B0604030504040204" pitchFamily="34" charset="0"/>
              </a:rPr>
              <a:t>3</a:t>
            </a:r>
            <a:r>
              <a:rPr lang="en-US" sz="700" b="1" baseline="30000" dirty="0">
                <a:latin typeface="+mj-lt"/>
                <a:ea typeface="Verdana" panose="020B0604030504040204" pitchFamily="34" charset="0"/>
                <a:cs typeface="Verdana" panose="020B0604030504040204" pitchFamily="34" charset="0"/>
              </a:rPr>
              <a:t>rd</a:t>
            </a:r>
            <a:r>
              <a:rPr lang="en-US" sz="700" b="1" dirty="0">
                <a:latin typeface="+mj-lt"/>
                <a:ea typeface="Verdana" panose="020B0604030504040204" pitchFamily="34" charset="0"/>
                <a:cs typeface="Verdana" panose="020B0604030504040204" pitchFamily="34" charset="0"/>
              </a:rPr>
              <a:t> Party Integration</a:t>
            </a:r>
          </a:p>
          <a:p>
            <a:pPr algn="ctr" defTabSz="975312">
              <a:defRPr/>
            </a:pPr>
            <a:r>
              <a:rPr lang="en-US" sz="700" b="1" dirty="0">
                <a:latin typeface="+mj-lt"/>
                <a:ea typeface="Verdana" panose="020B0604030504040204" pitchFamily="34" charset="0"/>
                <a:cs typeface="Verdana" panose="020B0604030504040204" pitchFamily="34" charset="0"/>
              </a:rPr>
              <a:t>Import/Export Workflows</a:t>
            </a:r>
          </a:p>
          <a:p>
            <a:pPr algn="ctr" defTabSz="975312">
              <a:defRPr/>
            </a:pPr>
            <a:r>
              <a:rPr lang="en-US" sz="700" dirty="0">
                <a:latin typeface="+mj-lt"/>
                <a:ea typeface="Verdana" panose="020B0604030504040204" pitchFamily="34" charset="0"/>
                <a:cs typeface="Verdana" panose="020B0604030504040204" pitchFamily="34" charset="0"/>
              </a:rPr>
              <a:t>Data Validation</a:t>
            </a:r>
          </a:p>
          <a:p>
            <a:pPr algn="ctr" defTabSz="975312">
              <a:defRPr/>
            </a:pPr>
            <a:r>
              <a:rPr lang="en-US" sz="700" dirty="0">
                <a:latin typeface="+mj-lt"/>
                <a:ea typeface="Verdana" panose="020B0604030504040204" pitchFamily="34" charset="0"/>
                <a:cs typeface="Verdana" panose="020B0604030504040204" pitchFamily="34" charset="0"/>
              </a:rPr>
              <a:t>Data Loading</a:t>
            </a:r>
          </a:p>
        </p:txBody>
      </p:sp>
      <p:sp>
        <p:nvSpPr>
          <p:cNvPr id="14" name="Rectangle 13"/>
          <p:cNvSpPr/>
          <p:nvPr/>
        </p:nvSpPr>
        <p:spPr>
          <a:xfrm>
            <a:off x="4338824" y="1945734"/>
            <a:ext cx="1262290" cy="1108033"/>
          </a:xfrm>
          <a:prstGeom prst="rect">
            <a:avLst/>
          </a:prstGeom>
          <a:solidFill>
            <a:sysClr val="window" lastClr="FFFFFF"/>
          </a:solidFill>
          <a:ln w="9525" cap="flat" cmpd="sng" algn="ctr">
            <a:solidFill>
              <a:schemeClr val="tx1"/>
            </a:solidFill>
            <a:prstDash val="solid"/>
          </a:ln>
          <a:effectLst/>
        </p:spPr>
        <p:txBody>
          <a:bodyPr rtlCol="0" anchor="ctr"/>
          <a:lstStyle/>
          <a:p>
            <a:pPr algn="ctr" defTabSz="975312">
              <a:defRPr/>
            </a:pPr>
            <a:endParaRPr lang="en-US" sz="500" kern="0" dirty="0">
              <a:solidFill>
                <a:prstClr val="white"/>
              </a:solidFill>
              <a:latin typeface="+mj-lt"/>
              <a:ea typeface="Verdana" panose="020B0604030504040204" pitchFamily="34" charset="0"/>
              <a:cs typeface="Verdana" panose="020B0604030504040204" pitchFamily="34" charset="0"/>
            </a:endParaRPr>
          </a:p>
        </p:txBody>
      </p:sp>
      <p:sp>
        <p:nvSpPr>
          <p:cNvPr id="15" name="Rectangle 14"/>
          <p:cNvSpPr/>
          <p:nvPr/>
        </p:nvSpPr>
        <p:spPr>
          <a:xfrm>
            <a:off x="4388937" y="2065034"/>
            <a:ext cx="1224608" cy="954107"/>
          </a:xfrm>
          <a:prstGeom prst="rect">
            <a:avLst/>
          </a:prstGeom>
        </p:spPr>
        <p:txBody>
          <a:bodyPr wrap="square">
            <a:spAutoFit/>
          </a:bodyPr>
          <a:lstStyle/>
          <a:p>
            <a:pPr algn="ctr" defTabSz="975312">
              <a:defRPr/>
            </a:pPr>
            <a:r>
              <a:rPr lang="en-US" sz="700" dirty="0">
                <a:latin typeface="+mj-lt"/>
                <a:ea typeface="Verdana" panose="020B0604030504040204" pitchFamily="34" charset="0"/>
                <a:cs typeface="Verdana" panose="020B0604030504040204" pitchFamily="34" charset="0"/>
              </a:rPr>
              <a:t>Typology/</a:t>
            </a:r>
            <a:r>
              <a:rPr lang="en-US" sz="700" dirty="0" err="1">
                <a:latin typeface="+mj-lt"/>
                <a:ea typeface="Verdana" panose="020B0604030504040204" pitchFamily="34" charset="0"/>
                <a:cs typeface="Verdana" panose="020B0604030504040204" pitchFamily="34" charset="0"/>
              </a:rPr>
              <a:t>Ip</a:t>
            </a:r>
            <a:r>
              <a:rPr lang="en-US" sz="700" dirty="0">
                <a:latin typeface="+mj-lt"/>
                <a:ea typeface="Verdana" panose="020B0604030504040204" pitchFamily="34" charset="0"/>
                <a:cs typeface="Verdana" panose="020B0604030504040204" pitchFamily="34" charset="0"/>
              </a:rPr>
              <a:t> Affinity set up</a:t>
            </a:r>
          </a:p>
          <a:p>
            <a:pPr algn="ctr" defTabSz="975312">
              <a:defRPr/>
            </a:pPr>
            <a:r>
              <a:rPr lang="en-US" sz="700" dirty="0">
                <a:latin typeface="+mj-lt"/>
                <a:ea typeface="Verdana" panose="020B0604030504040204" pitchFamily="34" charset="0"/>
                <a:cs typeface="Verdana" panose="020B0604030504040204" pitchFamily="34" charset="0"/>
              </a:rPr>
              <a:t>Segment/Exclusions creation</a:t>
            </a:r>
          </a:p>
          <a:p>
            <a:pPr algn="ctr" defTabSz="975312">
              <a:defRPr/>
            </a:pPr>
            <a:r>
              <a:rPr lang="en-US" sz="700" dirty="0">
                <a:latin typeface="+mj-lt"/>
                <a:ea typeface="Verdana" panose="020B0604030504040204" pitchFamily="34" charset="0"/>
                <a:cs typeface="Verdana" panose="020B0604030504040204" pitchFamily="34" charset="0"/>
              </a:rPr>
              <a:t>Campaign/Workflow set up</a:t>
            </a:r>
          </a:p>
          <a:p>
            <a:pPr algn="ctr" defTabSz="975312">
              <a:defRPr/>
            </a:pPr>
            <a:r>
              <a:rPr lang="en-US" sz="700" dirty="0">
                <a:latin typeface="+mj-lt"/>
                <a:ea typeface="Verdana" panose="020B0604030504040204" pitchFamily="34" charset="0"/>
                <a:cs typeface="Verdana" panose="020B0604030504040204" pitchFamily="34" charset="0"/>
              </a:rPr>
              <a:t>Campaign approval set up</a:t>
            </a:r>
          </a:p>
          <a:p>
            <a:pPr algn="ctr" defTabSz="975312">
              <a:defRPr/>
            </a:pPr>
            <a:r>
              <a:rPr lang="en-US" sz="700" dirty="0">
                <a:latin typeface="+mj-lt"/>
                <a:ea typeface="Verdana" panose="020B0604030504040204" pitchFamily="34" charset="0"/>
                <a:cs typeface="Verdana" panose="020B0604030504040204" pitchFamily="34" charset="0"/>
              </a:rPr>
              <a:t>Scheduling process</a:t>
            </a:r>
          </a:p>
          <a:p>
            <a:pPr algn="ctr" defTabSz="975312">
              <a:defRPr/>
            </a:pPr>
            <a:endParaRPr lang="en-US" sz="700" b="1" dirty="0">
              <a:latin typeface="+mj-lt"/>
              <a:ea typeface="Verdana" panose="020B0604030504040204" pitchFamily="34" charset="0"/>
              <a:cs typeface="Verdana" panose="020B0604030504040204" pitchFamily="34" charset="0"/>
            </a:endParaRPr>
          </a:p>
        </p:txBody>
      </p:sp>
      <p:sp>
        <p:nvSpPr>
          <p:cNvPr id="18" name="Rectangle 17"/>
          <p:cNvSpPr/>
          <p:nvPr/>
        </p:nvSpPr>
        <p:spPr>
          <a:xfrm>
            <a:off x="5814045" y="1945734"/>
            <a:ext cx="1188154" cy="1105055"/>
          </a:xfrm>
          <a:prstGeom prst="rect">
            <a:avLst/>
          </a:prstGeom>
          <a:solidFill>
            <a:sysClr val="window" lastClr="FFFFFF"/>
          </a:solidFill>
          <a:ln w="9525" cap="flat" cmpd="sng" algn="ctr">
            <a:solidFill>
              <a:schemeClr val="tx1"/>
            </a:solidFill>
            <a:prstDash val="solid"/>
          </a:ln>
          <a:effectLst/>
        </p:spPr>
        <p:txBody>
          <a:bodyPr rtlCol="0" anchor="ctr"/>
          <a:lstStyle/>
          <a:p>
            <a:pPr algn="ctr" defTabSz="975312">
              <a:defRPr/>
            </a:pPr>
            <a:endParaRPr lang="en-US" sz="500" kern="0" dirty="0">
              <a:solidFill>
                <a:prstClr val="white"/>
              </a:solidFill>
              <a:latin typeface="+mj-lt"/>
              <a:ea typeface="Verdana" panose="020B0604030504040204" pitchFamily="34" charset="0"/>
              <a:cs typeface="Verdana" panose="020B0604030504040204" pitchFamily="34" charset="0"/>
            </a:endParaRPr>
          </a:p>
        </p:txBody>
      </p:sp>
      <p:sp>
        <p:nvSpPr>
          <p:cNvPr id="19" name="Rectangle 18"/>
          <p:cNvSpPr/>
          <p:nvPr/>
        </p:nvSpPr>
        <p:spPr>
          <a:xfrm>
            <a:off x="5806704" y="2074370"/>
            <a:ext cx="1201628" cy="846386"/>
          </a:xfrm>
          <a:prstGeom prst="rect">
            <a:avLst/>
          </a:prstGeom>
        </p:spPr>
        <p:txBody>
          <a:bodyPr wrap="square">
            <a:spAutoFit/>
          </a:bodyPr>
          <a:lstStyle/>
          <a:p>
            <a:pPr algn="ctr" defTabSz="975312">
              <a:defRPr/>
            </a:pPr>
            <a:r>
              <a:rPr lang="en-US" sz="700" dirty="0">
                <a:latin typeface="+mj-lt"/>
                <a:ea typeface="Verdana" panose="020B0604030504040204" pitchFamily="34" charset="0"/>
                <a:cs typeface="Verdana" panose="020B0604030504040204" pitchFamily="34" charset="0"/>
              </a:rPr>
              <a:t>Import Approved Creatives</a:t>
            </a:r>
          </a:p>
          <a:p>
            <a:pPr algn="ctr" defTabSz="975312">
              <a:defRPr/>
            </a:pPr>
            <a:r>
              <a:rPr lang="en-US" sz="700" dirty="0">
                <a:latin typeface="+mj-lt"/>
                <a:ea typeface="Verdana" panose="020B0604030504040204" pitchFamily="34" charset="0"/>
                <a:cs typeface="Verdana" panose="020B0604030504040204" pitchFamily="34" charset="0"/>
              </a:rPr>
              <a:t>Create Delivery template</a:t>
            </a:r>
          </a:p>
          <a:p>
            <a:pPr algn="ctr" defTabSz="975312">
              <a:defRPr/>
            </a:pPr>
            <a:r>
              <a:rPr lang="en-US" sz="700" dirty="0">
                <a:latin typeface="+mj-lt"/>
                <a:ea typeface="Verdana" panose="020B0604030504040204" pitchFamily="34" charset="0"/>
                <a:cs typeface="Verdana" panose="020B0604030504040204" pitchFamily="34" charset="0"/>
              </a:rPr>
              <a:t>Personalization block</a:t>
            </a:r>
          </a:p>
          <a:p>
            <a:pPr algn="ctr" defTabSz="975312">
              <a:defRPr/>
            </a:pPr>
            <a:r>
              <a:rPr lang="en-US" sz="700" dirty="0">
                <a:latin typeface="+mj-lt"/>
                <a:ea typeface="Verdana" panose="020B0604030504040204" pitchFamily="34" charset="0"/>
                <a:cs typeface="Verdana" panose="020B0604030504040204" pitchFamily="34" charset="0"/>
              </a:rPr>
              <a:t>Generate Email Proof</a:t>
            </a:r>
          </a:p>
          <a:p>
            <a:pPr algn="ctr" defTabSz="975312">
              <a:defRPr/>
            </a:pPr>
            <a:r>
              <a:rPr lang="en-US" sz="700" dirty="0">
                <a:latin typeface="+mj-lt"/>
                <a:ea typeface="Verdana" panose="020B0604030504040204" pitchFamily="34" charset="0"/>
                <a:cs typeface="Verdana" panose="020B0604030504040204" pitchFamily="34" charset="0"/>
              </a:rPr>
              <a:t>Map Typology Rules</a:t>
            </a:r>
          </a:p>
          <a:p>
            <a:pPr algn="ctr" defTabSz="975312">
              <a:defRPr/>
            </a:pPr>
            <a:r>
              <a:rPr lang="en-US" sz="700" dirty="0">
                <a:latin typeface="+mj-lt"/>
                <a:ea typeface="Verdana" panose="020B0604030504040204" pitchFamily="34" charset="0"/>
                <a:cs typeface="Verdana" panose="020B0604030504040204" pitchFamily="34" charset="0"/>
              </a:rPr>
              <a:t>Configure Opt-Out links</a:t>
            </a:r>
          </a:p>
        </p:txBody>
      </p:sp>
      <p:sp>
        <p:nvSpPr>
          <p:cNvPr id="22" name="Rectangle 21"/>
          <p:cNvSpPr/>
          <p:nvPr/>
        </p:nvSpPr>
        <p:spPr>
          <a:xfrm>
            <a:off x="7361599" y="1945733"/>
            <a:ext cx="1104344" cy="1105055"/>
          </a:xfrm>
          <a:prstGeom prst="rect">
            <a:avLst/>
          </a:prstGeom>
          <a:solidFill>
            <a:sysClr val="window" lastClr="FFFFFF"/>
          </a:solidFill>
          <a:ln w="9525" cap="flat" cmpd="sng" algn="ctr">
            <a:solidFill>
              <a:schemeClr val="tx1"/>
            </a:solidFill>
            <a:prstDash val="solid"/>
          </a:ln>
          <a:effectLst/>
        </p:spPr>
        <p:txBody>
          <a:bodyPr rtlCol="0" anchor="ctr"/>
          <a:lstStyle/>
          <a:p>
            <a:pPr algn="ctr" defTabSz="975312">
              <a:defRPr/>
            </a:pPr>
            <a:endParaRPr lang="en-US" sz="500" kern="0" dirty="0">
              <a:solidFill>
                <a:prstClr val="white"/>
              </a:solidFill>
              <a:latin typeface="+mj-lt"/>
              <a:ea typeface="Verdana" panose="020B0604030504040204" pitchFamily="34" charset="0"/>
              <a:cs typeface="Verdana" panose="020B0604030504040204" pitchFamily="34" charset="0"/>
            </a:endParaRPr>
          </a:p>
        </p:txBody>
      </p:sp>
      <p:sp>
        <p:nvSpPr>
          <p:cNvPr id="23" name="Rectangle 22"/>
          <p:cNvSpPr/>
          <p:nvPr/>
        </p:nvSpPr>
        <p:spPr>
          <a:xfrm>
            <a:off x="7301885" y="2169221"/>
            <a:ext cx="1197190" cy="630942"/>
          </a:xfrm>
          <a:prstGeom prst="rect">
            <a:avLst/>
          </a:prstGeom>
        </p:spPr>
        <p:txBody>
          <a:bodyPr wrap="square">
            <a:spAutoFit/>
          </a:bodyPr>
          <a:lstStyle/>
          <a:p>
            <a:pPr algn="ctr" defTabSz="975312">
              <a:defRPr/>
            </a:pPr>
            <a:r>
              <a:rPr lang="en-US" sz="700" b="1" dirty="0">
                <a:latin typeface="+mj-lt"/>
                <a:ea typeface="Verdana" panose="020B0604030504040204" pitchFamily="34" charset="0"/>
                <a:cs typeface="Verdana" panose="020B0604030504040204" pitchFamily="34" charset="0"/>
              </a:rPr>
              <a:t>Delivery &amp; Tracking</a:t>
            </a:r>
          </a:p>
          <a:p>
            <a:pPr algn="ctr" defTabSz="975312">
              <a:defRPr/>
            </a:pPr>
            <a:r>
              <a:rPr lang="en-US" sz="700" dirty="0">
                <a:latin typeface="+mj-lt"/>
                <a:ea typeface="Verdana" panose="020B0604030504040204" pitchFamily="34" charset="0"/>
                <a:cs typeface="Verdana" panose="020B0604030504040204" pitchFamily="34" charset="0"/>
              </a:rPr>
              <a:t>Email Open/Click Reports</a:t>
            </a:r>
          </a:p>
          <a:p>
            <a:pPr algn="ctr" defTabSz="975312">
              <a:defRPr/>
            </a:pPr>
            <a:r>
              <a:rPr lang="en-US" sz="700" dirty="0">
                <a:latin typeface="+mj-lt"/>
                <a:ea typeface="Verdana" panose="020B0604030504040204" pitchFamily="34" charset="0"/>
                <a:cs typeface="Verdana" panose="020B0604030504040204" pitchFamily="34" charset="0"/>
              </a:rPr>
              <a:t>Opt-In/</a:t>
            </a:r>
            <a:r>
              <a:rPr lang="en-US" sz="700" dirty="0" err="1">
                <a:latin typeface="+mj-lt"/>
                <a:ea typeface="Verdana" panose="020B0604030504040204" pitchFamily="34" charset="0"/>
                <a:cs typeface="Verdana" panose="020B0604030504040204" pitchFamily="34" charset="0"/>
              </a:rPr>
              <a:t>Optout</a:t>
            </a:r>
            <a:endParaRPr lang="en-US" sz="700" dirty="0">
              <a:latin typeface="+mj-lt"/>
              <a:ea typeface="Verdana" panose="020B0604030504040204" pitchFamily="34" charset="0"/>
              <a:cs typeface="Verdana" panose="020B0604030504040204" pitchFamily="34" charset="0"/>
            </a:endParaRPr>
          </a:p>
          <a:p>
            <a:pPr algn="ctr" defTabSz="975312">
              <a:defRPr/>
            </a:pPr>
            <a:r>
              <a:rPr lang="en-US" sz="700" dirty="0">
                <a:latin typeface="+mj-lt"/>
                <a:ea typeface="Verdana" panose="020B0604030504040204" pitchFamily="34" charset="0"/>
                <a:cs typeface="Verdana" panose="020B0604030504040204" pitchFamily="34" charset="0"/>
              </a:rPr>
              <a:t>Email Deliverability</a:t>
            </a:r>
          </a:p>
        </p:txBody>
      </p:sp>
      <p:sp>
        <p:nvSpPr>
          <p:cNvPr id="26" name="TextBox 25"/>
          <p:cNvSpPr txBox="1"/>
          <p:nvPr/>
        </p:nvSpPr>
        <p:spPr>
          <a:xfrm>
            <a:off x="3686587" y="1691300"/>
            <a:ext cx="2456643" cy="200055"/>
          </a:xfrm>
          <a:prstGeom prst="rect">
            <a:avLst/>
          </a:prstGeom>
          <a:noFill/>
          <a:ln w="12700">
            <a:noFill/>
          </a:ln>
        </p:spPr>
        <p:txBody>
          <a:bodyPr wrap="square" rtlCol="0">
            <a:spAutoFit/>
          </a:bodyPr>
          <a:lstStyle/>
          <a:p>
            <a:pPr algn="ctr" defTabSz="1097280">
              <a:defRPr/>
            </a:pPr>
            <a:r>
              <a:rPr lang="en-US" sz="700" b="1" dirty="0">
                <a:solidFill>
                  <a:prstClr val="black"/>
                </a:solidFill>
                <a:latin typeface="+mj-lt"/>
              </a:rPr>
              <a:t>ADOBE CAMPAIGN WORKFLOW SERVICES</a:t>
            </a:r>
          </a:p>
        </p:txBody>
      </p:sp>
      <p:sp>
        <p:nvSpPr>
          <p:cNvPr id="27" name="Rectangle 26"/>
          <p:cNvSpPr/>
          <p:nvPr/>
        </p:nvSpPr>
        <p:spPr>
          <a:xfrm>
            <a:off x="5836279" y="3336640"/>
            <a:ext cx="1104344" cy="617576"/>
          </a:xfrm>
          <a:prstGeom prst="rect">
            <a:avLst/>
          </a:prstGeom>
          <a:noFill/>
          <a:ln w="9525" cap="flat" cmpd="sng" algn="ctr">
            <a:solidFill>
              <a:schemeClr val="tx1"/>
            </a:solidFill>
            <a:prstDash val="solid"/>
          </a:ln>
          <a:effectLst/>
        </p:spPr>
        <p:txBody>
          <a:bodyPr rtlCol="0" anchor="ctr"/>
          <a:lstStyle/>
          <a:p>
            <a:pPr algn="ctr" defTabSz="975312">
              <a:defRPr/>
            </a:pPr>
            <a:endParaRPr lang="en-US" sz="500" kern="0">
              <a:solidFill>
                <a:prstClr val="white"/>
              </a:solidFill>
              <a:latin typeface="+mj-lt"/>
              <a:ea typeface="Verdana" panose="020B0604030504040204" pitchFamily="34" charset="0"/>
              <a:cs typeface="Verdana" panose="020B0604030504040204" pitchFamily="34" charset="0"/>
            </a:endParaRPr>
          </a:p>
        </p:txBody>
      </p:sp>
      <p:sp>
        <p:nvSpPr>
          <p:cNvPr id="28" name="Rectangle 27"/>
          <p:cNvSpPr/>
          <p:nvPr/>
        </p:nvSpPr>
        <p:spPr>
          <a:xfrm>
            <a:off x="5874729" y="3337568"/>
            <a:ext cx="1058593" cy="630942"/>
          </a:xfrm>
          <a:prstGeom prst="rect">
            <a:avLst/>
          </a:prstGeom>
        </p:spPr>
        <p:txBody>
          <a:bodyPr wrap="square">
            <a:spAutoFit/>
          </a:bodyPr>
          <a:lstStyle/>
          <a:p>
            <a:pPr algn="ctr" defTabSz="975312">
              <a:defRPr/>
            </a:pPr>
            <a:r>
              <a:rPr lang="en-US" sz="700" dirty="0">
                <a:latin typeface="+mj-lt"/>
                <a:ea typeface="Verdana" panose="020B0604030504040204" pitchFamily="34" charset="0"/>
                <a:cs typeface="Verdana" panose="020B0604030504040204" pitchFamily="34" charset="0"/>
              </a:rPr>
              <a:t>Data Export (Campaign response to data lake and SFTP Configuration for external vendors</a:t>
            </a:r>
          </a:p>
        </p:txBody>
      </p:sp>
      <p:sp>
        <p:nvSpPr>
          <p:cNvPr id="29" name="TextBox 28"/>
          <p:cNvSpPr txBox="1"/>
          <p:nvPr/>
        </p:nvSpPr>
        <p:spPr>
          <a:xfrm>
            <a:off x="7374268" y="3323166"/>
            <a:ext cx="1116517" cy="307777"/>
          </a:xfrm>
          <a:prstGeom prst="rect">
            <a:avLst/>
          </a:prstGeom>
          <a:solidFill>
            <a:schemeClr val="bg1"/>
          </a:solidFill>
          <a:ln w="12700">
            <a:solidFill>
              <a:schemeClr val="accent1">
                <a:shade val="50000"/>
              </a:schemeClr>
            </a:solidFill>
          </a:ln>
        </p:spPr>
        <p:txBody>
          <a:bodyPr wrap="square" rtlCol="0">
            <a:spAutoFit/>
          </a:bodyPr>
          <a:lstStyle/>
          <a:p>
            <a:pPr algn="ctr" defTabSz="1097280">
              <a:defRPr/>
            </a:pPr>
            <a:r>
              <a:rPr lang="en-US" sz="700" b="1" dirty="0">
                <a:latin typeface="+mj-lt"/>
              </a:rPr>
              <a:t>OOTB Reporting, Tracking &amp; Broad log</a:t>
            </a:r>
          </a:p>
        </p:txBody>
      </p:sp>
      <p:sp>
        <p:nvSpPr>
          <p:cNvPr id="64" name="Rectangle 63"/>
          <p:cNvSpPr/>
          <p:nvPr/>
        </p:nvSpPr>
        <p:spPr>
          <a:xfrm>
            <a:off x="2805997" y="4301139"/>
            <a:ext cx="6036853" cy="400110"/>
          </a:xfrm>
          <a:prstGeom prst="rect">
            <a:avLst/>
          </a:prstGeom>
        </p:spPr>
        <p:txBody>
          <a:bodyPr wrap="square">
            <a:spAutoFit/>
          </a:bodyPr>
          <a:lstStyle/>
          <a:p>
            <a:pPr algn="ctr" defTabSz="975312">
              <a:defRPr/>
            </a:pPr>
            <a:r>
              <a:rPr lang="en-US" sz="1000" dirty="0">
                <a:latin typeface="+mj-lt"/>
              </a:rPr>
              <a:t>Subdomain Delegation and IP Warming (Campaign Partner) </a:t>
            </a:r>
          </a:p>
          <a:p>
            <a:pPr algn="ctr" defTabSz="975312">
              <a:defRPr/>
            </a:pPr>
            <a:r>
              <a:rPr lang="en-US" sz="1000" dirty="0">
                <a:latin typeface="+mj-lt"/>
              </a:rPr>
              <a:t>Planning in collaboration with Adobe</a:t>
            </a:r>
          </a:p>
        </p:txBody>
      </p:sp>
      <p:sp>
        <p:nvSpPr>
          <p:cNvPr id="33" name="Rectangle 32"/>
          <p:cNvSpPr/>
          <p:nvPr/>
        </p:nvSpPr>
        <p:spPr>
          <a:xfrm>
            <a:off x="321223" y="831356"/>
            <a:ext cx="2311843" cy="338554"/>
          </a:xfrm>
          <a:prstGeom prst="rect">
            <a:avLst/>
          </a:prstGeom>
          <a:solidFill>
            <a:schemeClr val="bg1">
              <a:lumMod val="95000"/>
            </a:schemeClr>
          </a:solidFill>
        </p:spPr>
        <p:txBody>
          <a:bodyPr wrap="square">
            <a:spAutoFit/>
          </a:bodyPr>
          <a:lstStyle/>
          <a:p>
            <a:pPr algn="ctr" defTabSz="975312">
              <a:defRPr/>
            </a:pPr>
            <a:r>
              <a:rPr lang="en-US" sz="800" dirty="0">
                <a:latin typeface="+mj-lt"/>
                <a:ea typeface="Verdana" panose="020B0604030504040204" pitchFamily="34" charset="0"/>
                <a:cs typeface="Verdana" panose="020B0604030504040204" pitchFamily="34" charset="0"/>
              </a:rPr>
              <a:t>PROGRAM KICK OFF MEETING –</a:t>
            </a:r>
          </a:p>
          <a:p>
            <a:pPr algn="ctr" defTabSz="975312">
              <a:defRPr/>
            </a:pPr>
            <a:r>
              <a:rPr lang="en-US" sz="800" dirty="0">
                <a:latin typeface="+mj-lt"/>
                <a:ea typeface="Verdana" panose="020B0604030504040204" pitchFamily="34" charset="0"/>
                <a:cs typeface="Verdana" panose="020B0604030504040204" pitchFamily="34" charset="0"/>
              </a:rPr>
              <a:t>FOR WALGREENS &amp; BOOTS</a:t>
            </a:r>
          </a:p>
        </p:txBody>
      </p:sp>
      <p:sp>
        <p:nvSpPr>
          <p:cNvPr id="37" name="Rectangle 36"/>
          <p:cNvSpPr/>
          <p:nvPr/>
        </p:nvSpPr>
        <p:spPr>
          <a:xfrm>
            <a:off x="1625281" y="2087167"/>
            <a:ext cx="961412" cy="1389888"/>
          </a:xfrm>
          <a:prstGeom prst="rect">
            <a:avLst/>
          </a:prstGeom>
          <a:ln>
            <a:solidFill>
              <a:schemeClr val="tx1"/>
            </a:solidFill>
          </a:ln>
        </p:spPr>
        <p:txBody>
          <a:bodyPr wrap="square" anchor="ctr">
            <a:spAutoFit/>
          </a:bodyPr>
          <a:lstStyle/>
          <a:p>
            <a:pPr algn="ctr" defTabSz="975312">
              <a:defRPr/>
            </a:pPr>
            <a:r>
              <a:rPr lang="en-US" sz="700" dirty="0">
                <a:latin typeface="+mj-lt"/>
                <a:ea typeface="Verdana" panose="020B0604030504040204" pitchFamily="34" charset="0"/>
                <a:cs typeface="Verdana" panose="020B0604030504040204" pitchFamily="34" charset="0"/>
              </a:rPr>
              <a:t>Target list from Data Sources</a:t>
            </a:r>
          </a:p>
          <a:p>
            <a:pPr algn="ctr" defTabSz="975312">
              <a:defRPr/>
            </a:pPr>
            <a:endParaRPr lang="en-US" sz="700" dirty="0">
              <a:latin typeface="+mj-lt"/>
              <a:ea typeface="Verdana" panose="020B0604030504040204" pitchFamily="34" charset="0"/>
              <a:cs typeface="Verdana" panose="020B0604030504040204" pitchFamily="34" charset="0"/>
            </a:endParaRPr>
          </a:p>
          <a:p>
            <a:pPr algn="ctr" defTabSz="975312">
              <a:defRPr/>
            </a:pPr>
            <a:r>
              <a:rPr lang="en-US" sz="700" dirty="0">
                <a:latin typeface="+mj-lt"/>
                <a:ea typeface="Verdana" panose="020B0604030504040204" pitchFamily="34" charset="0"/>
                <a:cs typeface="Verdana" panose="020B0604030504040204" pitchFamily="34" charset="0"/>
              </a:rPr>
              <a:t>Enable Data ingestion from CDP for use cases</a:t>
            </a:r>
          </a:p>
        </p:txBody>
      </p:sp>
      <p:sp>
        <p:nvSpPr>
          <p:cNvPr id="39" name="Rectangle 38"/>
          <p:cNvSpPr/>
          <p:nvPr/>
        </p:nvSpPr>
        <p:spPr>
          <a:xfrm>
            <a:off x="1095770" y="1279191"/>
            <a:ext cx="749808" cy="530352"/>
          </a:xfrm>
          <a:prstGeom prst="rect">
            <a:avLst/>
          </a:prstGeom>
          <a:ln>
            <a:solidFill>
              <a:schemeClr val="tx1"/>
            </a:solidFill>
          </a:ln>
        </p:spPr>
        <p:txBody>
          <a:bodyPr wrap="square" anchor="ctr">
            <a:spAutoFit/>
          </a:bodyPr>
          <a:lstStyle/>
          <a:p>
            <a:pPr algn="ctr" defTabSz="975312">
              <a:defRPr/>
            </a:pPr>
            <a:r>
              <a:rPr lang="en-US" sz="700" dirty="0">
                <a:latin typeface="+mj-lt"/>
                <a:ea typeface="Verdana" panose="020B0604030504040204" pitchFamily="34" charset="0"/>
                <a:cs typeface="Verdana" panose="020B0604030504040204" pitchFamily="34" charset="0"/>
              </a:rPr>
              <a:t>Brand solution designing</a:t>
            </a:r>
          </a:p>
        </p:txBody>
      </p:sp>
      <p:sp>
        <p:nvSpPr>
          <p:cNvPr id="62" name="Rectangle 61"/>
          <p:cNvSpPr/>
          <p:nvPr/>
        </p:nvSpPr>
        <p:spPr>
          <a:xfrm>
            <a:off x="1883258" y="1279191"/>
            <a:ext cx="749808" cy="530352"/>
          </a:xfrm>
          <a:prstGeom prst="rect">
            <a:avLst/>
          </a:prstGeom>
          <a:ln>
            <a:solidFill>
              <a:schemeClr val="tx1"/>
            </a:solidFill>
          </a:ln>
        </p:spPr>
        <p:txBody>
          <a:bodyPr wrap="square" anchor="ctr">
            <a:spAutoFit/>
          </a:bodyPr>
          <a:lstStyle/>
          <a:p>
            <a:pPr algn="ctr" defTabSz="975312">
              <a:defRPr/>
            </a:pPr>
            <a:r>
              <a:rPr lang="en-US" sz="700" dirty="0">
                <a:latin typeface="+mj-lt"/>
                <a:ea typeface="Verdana" panose="020B0604030504040204" pitchFamily="34" charset="0"/>
                <a:cs typeface="Verdana" panose="020B0604030504040204" pitchFamily="34" charset="0"/>
              </a:rPr>
              <a:t>Data model sign off between stakeholders</a:t>
            </a:r>
          </a:p>
        </p:txBody>
      </p:sp>
      <p:sp>
        <p:nvSpPr>
          <p:cNvPr id="42" name="Rectangle 41"/>
          <p:cNvSpPr/>
          <p:nvPr/>
        </p:nvSpPr>
        <p:spPr>
          <a:xfrm>
            <a:off x="341386" y="2092060"/>
            <a:ext cx="1244577" cy="1384995"/>
          </a:xfrm>
          <a:prstGeom prst="rect">
            <a:avLst/>
          </a:prstGeom>
          <a:ln>
            <a:solidFill>
              <a:schemeClr val="tx1"/>
            </a:solidFill>
          </a:ln>
        </p:spPr>
        <p:txBody>
          <a:bodyPr wrap="square">
            <a:spAutoFit/>
          </a:bodyPr>
          <a:lstStyle/>
          <a:p>
            <a:pPr algn="ctr"/>
            <a:r>
              <a:rPr lang="en-US" sz="700" dirty="0">
                <a:latin typeface="+mj-lt"/>
                <a:ea typeface="Verdana" panose="020B0604030504040204" pitchFamily="34" charset="0"/>
                <a:cs typeface="Verdana" panose="020B0604030504040204" pitchFamily="34" charset="0"/>
              </a:rPr>
              <a:t>Access Management Folder Structure</a:t>
            </a:r>
          </a:p>
          <a:p>
            <a:pPr algn="ctr"/>
            <a:endParaRPr lang="en-US" sz="700" dirty="0">
              <a:latin typeface="+mj-lt"/>
              <a:ea typeface="Verdana" panose="020B0604030504040204" pitchFamily="34" charset="0"/>
              <a:cs typeface="Verdana" panose="020B0604030504040204" pitchFamily="34" charset="0"/>
            </a:endParaRPr>
          </a:p>
          <a:p>
            <a:pPr algn="ctr"/>
            <a:r>
              <a:rPr lang="en-US" sz="700" dirty="0">
                <a:latin typeface="+mj-lt"/>
                <a:ea typeface="Verdana" panose="020B0604030504040204" pitchFamily="34" charset="0"/>
                <a:cs typeface="Verdana" panose="020B0604030504040204" pitchFamily="34" charset="0"/>
              </a:rPr>
              <a:t>Data Model &amp; Schema definition </a:t>
            </a:r>
          </a:p>
          <a:p>
            <a:pPr algn="ctr"/>
            <a:endParaRPr lang="en-US" sz="700" dirty="0">
              <a:latin typeface="+mj-lt"/>
              <a:ea typeface="Verdana" panose="020B0604030504040204" pitchFamily="34" charset="0"/>
              <a:cs typeface="Verdana" panose="020B0604030504040204" pitchFamily="34" charset="0"/>
            </a:endParaRPr>
          </a:p>
          <a:p>
            <a:pPr algn="ctr"/>
            <a:r>
              <a:rPr lang="en-US" sz="700" dirty="0">
                <a:latin typeface="+mj-lt"/>
                <a:ea typeface="Verdana" panose="020B0604030504040204" pitchFamily="34" charset="0"/>
                <a:cs typeface="Verdana" panose="020B0604030504040204" pitchFamily="34" charset="0"/>
              </a:rPr>
              <a:t>SFTP Configuration</a:t>
            </a:r>
          </a:p>
          <a:p>
            <a:pPr algn="ctr"/>
            <a:endParaRPr lang="en-US" sz="700" dirty="0">
              <a:latin typeface="+mj-lt"/>
              <a:ea typeface="Verdana" panose="020B0604030504040204" pitchFamily="34" charset="0"/>
              <a:cs typeface="Verdana" panose="020B0604030504040204" pitchFamily="34" charset="0"/>
            </a:endParaRPr>
          </a:p>
          <a:p>
            <a:pPr algn="ctr"/>
            <a:r>
              <a:rPr lang="en-US" sz="700" dirty="0">
                <a:latin typeface="+mj-lt"/>
                <a:ea typeface="Verdana" panose="020B0604030504040204" pitchFamily="34" charset="0"/>
                <a:cs typeface="Verdana" panose="020B0604030504040204" pitchFamily="34" charset="0"/>
              </a:rPr>
              <a:t>Channel enablement</a:t>
            </a:r>
          </a:p>
          <a:p>
            <a:pPr algn="ctr"/>
            <a:endParaRPr lang="en-US" sz="700" dirty="0">
              <a:latin typeface="+mj-lt"/>
              <a:ea typeface="Verdana" panose="020B0604030504040204" pitchFamily="34" charset="0"/>
              <a:cs typeface="Verdana" panose="020B0604030504040204" pitchFamily="34" charset="0"/>
            </a:endParaRPr>
          </a:p>
          <a:p>
            <a:pPr algn="ctr"/>
            <a:r>
              <a:rPr lang="en-US" sz="700" dirty="0">
                <a:latin typeface="+mj-lt"/>
                <a:ea typeface="Verdana" panose="020B0604030504040204" pitchFamily="34" charset="0"/>
                <a:cs typeface="Verdana" panose="020B0604030504040204" pitchFamily="34" charset="0"/>
              </a:rPr>
              <a:t>Metadata including global suppression</a:t>
            </a:r>
          </a:p>
        </p:txBody>
      </p:sp>
      <p:sp>
        <p:nvSpPr>
          <p:cNvPr id="60" name="Rectangle 59"/>
          <p:cNvSpPr/>
          <p:nvPr/>
        </p:nvSpPr>
        <p:spPr>
          <a:xfrm>
            <a:off x="327199" y="1279191"/>
            <a:ext cx="746660" cy="530352"/>
          </a:xfrm>
          <a:prstGeom prst="rect">
            <a:avLst/>
          </a:prstGeom>
          <a:ln>
            <a:solidFill>
              <a:schemeClr val="tx1"/>
            </a:solidFill>
          </a:ln>
        </p:spPr>
        <p:txBody>
          <a:bodyPr wrap="square" anchor="ctr">
            <a:spAutoFit/>
          </a:bodyPr>
          <a:lstStyle/>
          <a:p>
            <a:pPr algn="ctr" defTabSz="975312">
              <a:defRPr/>
            </a:pPr>
            <a:r>
              <a:rPr lang="en-US" sz="700" dirty="0">
                <a:latin typeface="+mj-lt"/>
                <a:ea typeface="Verdana" panose="020B0604030504040204" pitchFamily="34" charset="0"/>
                <a:cs typeface="Verdana" panose="020B0604030504040204" pitchFamily="34" charset="0"/>
              </a:rPr>
              <a:t>Email creation by agencies'</a:t>
            </a:r>
          </a:p>
          <a:p>
            <a:pPr algn="ctr" defTabSz="975312">
              <a:defRPr/>
            </a:pPr>
            <a:r>
              <a:rPr lang="en-US" sz="700" dirty="0">
                <a:latin typeface="+mj-lt"/>
                <a:ea typeface="Verdana" panose="020B0604030504040204" pitchFamily="34" charset="0"/>
                <a:cs typeface="Verdana" panose="020B0604030504040204" pitchFamily="34" charset="0"/>
              </a:rPr>
              <a:t>Template sign off</a:t>
            </a:r>
          </a:p>
        </p:txBody>
      </p:sp>
      <p:sp>
        <p:nvSpPr>
          <p:cNvPr id="55" name="TextBox 54"/>
          <p:cNvSpPr txBox="1"/>
          <p:nvPr/>
        </p:nvSpPr>
        <p:spPr>
          <a:xfrm>
            <a:off x="352957" y="3582046"/>
            <a:ext cx="2233736" cy="307777"/>
          </a:xfrm>
          <a:prstGeom prst="rect">
            <a:avLst/>
          </a:prstGeom>
          <a:solidFill>
            <a:schemeClr val="bg1"/>
          </a:solidFill>
          <a:ln w="12700">
            <a:solidFill>
              <a:schemeClr val="accent1">
                <a:shade val="50000"/>
              </a:schemeClr>
            </a:solidFill>
          </a:ln>
        </p:spPr>
        <p:txBody>
          <a:bodyPr wrap="square" rtlCol="0">
            <a:spAutoFit/>
          </a:bodyPr>
          <a:lstStyle/>
          <a:p>
            <a:pPr algn="ctr">
              <a:defRPr/>
            </a:pPr>
            <a:r>
              <a:rPr lang="en-US" sz="700" dirty="0">
                <a:latin typeface="+mj-lt"/>
              </a:rPr>
              <a:t>Enable data integration flows needed for WBA specific needs</a:t>
            </a:r>
          </a:p>
        </p:txBody>
      </p:sp>
      <p:sp>
        <p:nvSpPr>
          <p:cNvPr id="56" name="TextBox 55"/>
          <p:cNvSpPr txBox="1"/>
          <p:nvPr/>
        </p:nvSpPr>
        <p:spPr>
          <a:xfrm>
            <a:off x="4114406" y="3351858"/>
            <a:ext cx="1601006" cy="307777"/>
          </a:xfrm>
          <a:prstGeom prst="rect">
            <a:avLst/>
          </a:prstGeom>
          <a:solidFill>
            <a:schemeClr val="bg1"/>
          </a:solidFill>
          <a:ln w="12700">
            <a:solidFill>
              <a:schemeClr val="accent1">
                <a:shade val="50000"/>
              </a:schemeClr>
            </a:solidFill>
          </a:ln>
        </p:spPr>
        <p:txBody>
          <a:bodyPr wrap="square" rtlCol="0">
            <a:spAutoFit/>
          </a:bodyPr>
          <a:lstStyle/>
          <a:p>
            <a:pPr algn="ctr">
              <a:defRPr/>
            </a:pPr>
            <a:r>
              <a:rPr lang="en-US" sz="700" dirty="0">
                <a:solidFill>
                  <a:prstClr val="black"/>
                </a:solidFill>
                <a:latin typeface="+mj-lt"/>
              </a:rPr>
              <a:t>Adobe Campaign Workflow Services</a:t>
            </a:r>
          </a:p>
        </p:txBody>
      </p:sp>
      <p:pic>
        <p:nvPicPr>
          <p:cNvPr id="58" name="Picture 57" descr="Related image"/>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20875" y="3588110"/>
            <a:ext cx="554840" cy="633284"/>
          </a:xfrm>
          <a:prstGeom prst="rect">
            <a:avLst/>
          </a:prstGeom>
          <a:noFill/>
          <a:extLst>
            <a:ext uri="{909E8E84-426E-40DD-AFC4-6F175D3DCCD1}">
              <a14:hiddenFill xmlns:a14="http://schemas.microsoft.com/office/drawing/2010/main">
                <a:solidFill>
                  <a:srgbClr val="FFFFFF"/>
                </a:solidFill>
              </a14:hiddenFill>
            </a:ext>
          </a:extLst>
        </p:spPr>
      </p:pic>
      <p:sp>
        <p:nvSpPr>
          <p:cNvPr id="71" name="Isosceles Triangle 70"/>
          <p:cNvSpPr/>
          <p:nvPr/>
        </p:nvSpPr>
        <p:spPr>
          <a:xfrm rot="5400000">
            <a:off x="4097385" y="2012883"/>
            <a:ext cx="279365" cy="164155"/>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p:cNvSpPr/>
          <p:nvPr/>
        </p:nvSpPr>
        <p:spPr>
          <a:xfrm rot="5400000">
            <a:off x="5589690" y="2012882"/>
            <a:ext cx="279365" cy="164155"/>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p:cNvSpPr/>
          <p:nvPr/>
        </p:nvSpPr>
        <p:spPr>
          <a:xfrm rot="5400000">
            <a:off x="7011191" y="2009935"/>
            <a:ext cx="279365" cy="164155"/>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p:nvSpPr>
        <p:spPr>
          <a:xfrm rot="5400000" flipH="1" flipV="1">
            <a:off x="7011191" y="3375998"/>
            <a:ext cx="279365" cy="164155"/>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p:nvSpPr>
        <p:spPr>
          <a:xfrm rot="5400000">
            <a:off x="2589860" y="2152564"/>
            <a:ext cx="279365" cy="164155"/>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p:nvSpPr>
        <p:spPr>
          <a:xfrm rot="5400000">
            <a:off x="2588964" y="3639651"/>
            <a:ext cx="279365" cy="164155"/>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23254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4033935" y="3027368"/>
            <a:ext cx="2194191" cy="923235"/>
          </a:xfrm>
          <a:prstGeom prst="rect">
            <a:avLst/>
          </a:prstGeom>
          <a:noFill/>
          <a:ln w="9525" cap="flat" cmpd="sng" algn="ctr">
            <a:solidFill>
              <a:schemeClr val="tx1"/>
            </a:solidFill>
            <a:prstDash val="solid"/>
          </a:ln>
          <a:effectLst/>
        </p:spPr>
        <p:txBody>
          <a:bodyPr rtlCol="0" anchor="ctr"/>
          <a:lstStyle/>
          <a:p>
            <a:pPr algn="ctr" defTabSz="914378">
              <a:defRPr/>
            </a:pPr>
            <a:endParaRPr lang="en-US" sz="1100" kern="0">
              <a:solidFill>
                <a:prstClr val="white"/>
              </a:solidFill>
              <a:latin typeface="+mj-lt"/>
            </a:endParaRPr>
          </a:p>
        </p:txBody>
      </p:sp>
      <p:sp>
        <p:nvSpPr>
          <p:cNvPr id="87" name="Rectangle 86"/>
          <p:cNvSpPr/>
          <p:nvPr/>
        </p:nvSpPr>
        <p:spPr>
          <a:xfrm>
            <a:off x="6395951" y="3035915"/>
            <a:ext cx="2194191" cy="923235"/>
          </a:xfrm>
          <a:prstGeom prst="rect">
            <a:avLst/>
          </a:prstGeom>
          <a:noFill/>
          <a:ln w="9525" cap="flat" cmpd="sng" algn="ctr">
            <a:solidFill>
              <a:schemeClr val="tx1"/>
            </a:solidFill>
            <a:prstDash val="solid"/>
          </a:ln>
          <a:effectLst/>
        </p:spPr>
        <p:txBody>
          <a:bodyPr rtlCol="0" anchor="ctr"/>
          <a:lstStyle/>
          <a:p>
            <a:pPr algn="ctr" defTabSz="914378">
              <a:defRPr/>
            </a:pPr>
            <a:endParaRPr lang="en-US" sz="1100" kern="0">
              <a:solidFill>
                <a:prstClr val="white"/>
              </a:solidFill>
              <a:latin typeface="+mj-lt"/>
            </a:endParaRPr>
          </a:p>
        </p:txBody>
      </p:sp>
      <p:sp>
        <p:nvSpPr>
          <p:cNvPr id="85" name="Rectangle 84"/>
          <p:cNvSpPr/>
          <p:nvPr/>
        </p:nvSpPr>
        <p:spPr>
          <a:xfrm>
            <a:off x="5231767" y="1354874"/>
            <a:ext cx="2194191" cy="923235"/>
          </a:xfrm>
          <a:prstGeom prst="rect">
            <a:avLst/>
          </a:prstGeom>
          <a:noFill/>
          <a:ln w="9525" cap="flat" cmpd="sng" algn="ctr">
            <a:solidFill>
              <a:schemeClr val="tx1"/>
            </a:solidFill>
            <a:prstDash val="solid"/>
          </a:ln>
          <a:effectLst/>
        </p:spPr>
        <p:txBody>
          <a:bodyPr rtlCol="0" anchor="ctr"/>
          <a:lstStyle/>
          <a:p>
            <a:pPr algn="ctr" defTabSz="914378">
              <a:defRPr/>
            </a:pPr>
            <a:endParaRPr lang="en-US" sz="1100" kern="0">
              <a:solidFill>
                <a:prstClr val="white"/>
              </a:solidFill>
              <a:latin typeface="+mj-lt"/>
            </a:endParaRPr>
          </a:p>
        </p:txBody>
      </p:sp>
      <p:sp>
        <p:nvSpPr>
          <p:cNvPr id="84" name="Rectangle 83"/>
          <p:cNvSpPr/>
          <p:nvPr/>
        </p:nvSpPr>
        <p:spPr>
          <a:xfrm>
            <a:off x="2886710" y="1354874"/>
            <a:ext cx="2194191" cy="923235"/>
          </a:xfrm>
          <a:prstGeom prst="rect">
            <a:avLst/>
          </a:prstGeom>
          <a:noFill/>
          <a:ln w="9525" cap="flat" cmpd="sng" algn="ctr">
            <a:solidFill>
              <a:schemeClr val="tx1"/>
            </a:solidFill>
            <a:prstDash val="solid"/>
          </a:ln>
          <a:effectLst/>
        </p:spPr>
        <p:txBody>
          <a:bodyPr rtlCol="0" anchor="ctr"/>
          <a:lstStyle/>
          <a:p>
            <a:pPr algn="ctr" defTabSz="914378">
              <a:defRPr/>
            </a:pPr>
            <a:endParaRPr lang="en-US" sz="1100" kern="0">
              <a:solidFill>
                <a:prstClr val="white"/>
              </a:solidFill>
              <a:latin typeface="+mj-lt"/>
            </a:endParaRPr>
          </a:p>
        </p:txBody>
      </p:sp>
      <p:sp>
        <p:nvSpPr>
          <p:cNvPr id="83" name="Rectangle 82"/>
          <p:cNvSpPr/>
          <p:nvPr/>
        </p:nvSpPr>
        <p:spPr>
          <a:xfrm>
            <a:off x="439555" y="1354874"/>
            <a:ext cx="2194191" cy="923235"/>
          </a:xfrm>
          <a:prstGeom prst="rect">
            <a:avLst/>
          </a:prstGeom>
          <a:noFill/>
          <a:ln w="9525" cap="flat" cmpd="sng" algn="ctr">
            <a:solidFill>
              <a:schemeClr val="tx1"/>
            </a:solidFill>
            <a:prstDash val="solid"/>
          </a:ln>
          <a:effectLst/>
        </p:spPr>
        <p:txBody>
          <a:bodyPr rtlCol="0" anchor="ctr"/>
          <a:lstStyle/>
          <a:p>
            <a:pPr algn="ctr" defTabSz="914378">
              <a:defRPr/>
            </a:pPr>
            <a:endParaRPr lang="en-US" sz="1100" kern="0">
              <a:solidFill>
                <a:prstClr val="white"/>
              </a:solidFill>
              <a:latin typeface="+mj-lt"/>
            </a:endParaRPr>
          </a:p>
        </p:txBody>
      </p:sp>
      <p:sp>
        <p:nvSpPr>
          <p:cNvPr id="2" name="Title 1"/>
          <p:cNvSpPr>
            <a:spLocks noGrp="1"/>
          </p:cNvSpPr>
          <p:nvPr>
            <p:ph type="title"/>
          </p:nvPr>
        </p:nvSpPr>
        <p:spPr/>
        <p:txBody>
          <a:bodyPr/>
          <a:lstStyle/>
          <a:p>
            <a:r>
              <a:rPr lang="en-US" dirty="0">
                <a:latin typeface="+mj-lt"/>
              </a:rPr>
              <a:t>Upgrading AEM Assets for Walgreens</a:t>
            </a:r>
          </a:p>
        </p:txBody>
      </p:sp>
      <p:sp>
        <p:nvSpPr>
          <p:cNvPr id="3" name="Text Placeholder 2"/>
          <p:cNvSpPr>
            <a:spLocks noGrp="1"/>
          </p:cNvSpPr>
          <p:nvPr>
            <p:ph type="body" sz="quarter" idx="12"/>
          </p:nvPr>
        </p:nvSpPr>
        <p:spPr>
          <a:xfrm>
            <a:off x="336808" y="629266"/>
            <a:ext cx="5121883" cy="415498"/>
          </a:xfrm>
        </p:spPr>
        <p:txBody>
          <a:bodyPr/>
          <a:lstStyle/>
          <a:p>
            <a:r>
              <a:rPr lang="en-US" dirty="0">
                <a:solidFill>
                  <a:srgbClr val="00B050"/>
                </a:solidFill>
                <a:latin typeface="+mj-lt"/>
              </a:rPr>
              <a:t>Our Step-Wise Upgrade Approach will lay the path for the desired AEM Assets solution and target system</a:t>
            </a:r>
          </a:p>
        </p:txBody>
      </p:sp>
      <p:sp>
        <p:nvSpPr>
          <p:cNvPr id="4" name="Footer Placeholder 3"/>
          <p:cNvSpPr>
            <a:spLocks noGrp="1"/>
          </p:cNvSpPr>
          <p:nvPr>
            <p:ph type="ftr" sz="quarter" idx="13"/>
          </p:nvPr>
        </p:nvSpPr>
        <p:spPr/>
        <p:txBody>
          <a:bodyPr/>
          <a:lstStyle/>
          <a:p>
            <a:r>
              <a:rPr lang="en-US">
                <a:latin typeface="+mj-lt"/>
              </a:rPr>
              <a:t>© 2020</a:t>
            </a:r>
          </a:p>
        </p:txBody>
      </p:sp>
      <p:sp>
        <p:nvSpPr>
          <p:cNvPr id="5" name="Slide Number Placeholder 4"/>
          <p:cNvSpPr>
            <a:spLocks noGrp="1"/>
          </p:cNvSpPr>
          <p:nvPr>
            <p:ph type="sldNum" sz="quarter" idx="14"/>
          </p:nvPr>
        </p:nvSpPr>
        <p:spPr/>
        <p:txBody>
          <a:bodyPr/>
          <a:lstStyle/>
          <a:p>
            <a:fld id="{CDEE2954-54E9-4846-B9AA-9D6731F553AF}" type="slidenum">
              <a:rPr lang="en-US" smtClean="0">
                <a:latin typeface="+mj-lt"/>
              </a:rPr>
              <a:pPr/>
              <a:t>89</a:t>
            </a:fld>
            <a:endParaRPr lang="en-US">
              <a:latin typeface="+mj-lt"/>
            </a:endParaRPr>
          </a:p>
        </p:txBody>
      </p:sp>
      <p:cxnSp>
        <p:nvCxnSpPr>
          <p:cNvPr id="9" name="Straight Connector 8"/>
          <p:cNvCxnSpPr/>
          <p:nvPr/>
        </p:nvCxnSpPr>
        <p:spPr>
          <a:xfrm flipV="1">
            <a:off x="1463431" y="2287202"/>
            <a:ext cx="0" cy="225846"/>
          </a:xfrm>
          <a:prstGeom prst="line">
            <a:avLst/>
          </a:prstGeom>
          <a:noFill/>
          <a:ln w="6350" cap="flat" cmpd="sng" algn="ctr">
            <a:solidFill>
              <a:srgbClr val="141414">
                <a:lumMod val="75000"/>
                <a:lumOff val="25000"/>
              </a:srgbClr>
            </a:solidFill>
            <a:prstDash val="solid"/>
          </a:ln>
          <a:effectLst/>
        </p:spPr>
      </p:cxnSp>
      <p:cxnSp>
        <p:nvCxnSpPr>
          <p:cNvPr id="10" name="Straight Connector 9"/>
          <p:cNvCxnSpPr/>
          <p:nvPr/>
        </p:nvCxnSpPr>
        <p:spPr>
          <a:xfrm>
            <a:off x="1458770" y="2644373"/>
            <a:ext cx="5988229" cy="0"/>
          </a:xfrm>
          <a:prstGeom prst="line">
            <a:avLst/>
          </a:prstGeom>
          <a:noFill/>
          <a:ln w="9525" cap="flat" cmpd="sng" algn="ctr">
            <a:solidFill>
              <a:sysClr val="window" lastClr="FFFFFF">
                <a:lumMod val="65000"/>
              </a:sysClr>
            </a:solidFill>
            <a:prstDash val="solid"/>
          </a:ln>
          <a:effectLst/>
        </p:spPr>
      </p:cxnSp>
      <p:cxnSp>
        <p:nvCxnSpPr>
          <p:cNvPr id="12" name="Straight Connector 11"/>
          <p:cNvCxnSpPr/>
          <p:nvPr/>
        </p:nvCxnSpPr>
        <p:spPr>
          <a:xfrm flipV="1">
            <a:off x="2682307" y="2794623"/>
            <a:ext cx="0" cy="225846"/>
          </a:xfrm>
          <a:prstGeom prst="line">
            <a:avLst/>
          </a:prstGeom>
          <a:noFill/>
          <a:ln w="6350" cap="flat" cmpd="sng" algn="ctr">
            <a:solidFill>
              <a:srgbClr val="141414">
                <a:lumMod val="75000"/>
                <a:lumOff val="25000"/>
              </a:srgbClr>
            </a:solidFill>
            <a:prstDash val="solid"/>
          </a:ln>
          <a:effectLst/>
        </p:spPr>
      </p:cxnSp>
      <p:cxnSp>
        <p:nvCxnSpPr>
          <p:cNvPr id="13" name="Straight Connector 12"/>
          <p:cNvCxnSpPr/>
          <p:nvPr/>
        </p:nvCxnSpPr>
        <p:spPr>
          <a:xfrm flipV="1">
            <a:off x="3834697" y="2287202"/>
            <a:ext cx="0" cy="225846"/>
          </a:xfrm>
          <a:prstGeom prst="line">
            <a:avLst/>
          </a:prstGeom>
          <a:noFill/>
          <a:ln w="6350" cap="flat" cmpd="sng" algn="ctr">
            <a:solidFill>
              <a:srgbClr val="141414">
                <a:lumMod val="75000"/>
                <a:lumOff val="25000"/>
              </a:srgbClr>
            </a:solidFill>
            <a:prstDash val="solid"/>
          </a:ln>
          <a:effectLst/>
        </p:spPr>
      </p:cxnSp>
      <p:cxnSp>
        <p:nvCxnSpPr>
          <p:cNvPr id="14" name="Straight Connector 13"/>
          <p:cNvCxnSpPr/>
          <p:nvPr/>
        </p:nvCxnSpPr>
        <p:spPr>
          <a:xfrm flipV="1">
            <a:off x="5064653" y="2794623"/>
            <a:ext cx="0" cy="225846"/>
          </a:xfrm>
          <a:prstGeom prst="line">
            <a:avLst/>
          </a:prstGeom>
          <a:noFill/>
          <a:ln w="6350" cap="flat" cmpd="sng" algn="ctr">
            <a:solidFill>
              <a:srgbClr val="141414">
                <a:lumMod val="75000"/>
                <a:lumOff val="25000"/>
              </a:srgbClr>
            </a:solidFill>
            <a:prstDash val="solid"/>
          </a:ln>
          <a:effectLst/>
        </p:spPr>
      </p:cxnSp>
      <p:cxnSp>
        <p:nvCxnSpPr>
          <p:cNvPr id="15" name="Straight Connector 14"/>
          <p:cNvCxnSpPr/>
          <p:nvPr/>
        </p:nvCxnSpPr>
        <p:spPr>
          <a:xfrm flipV="1">
            <a:off x="6228126" y="2270995"/>
            <a:ext cx="0" cy="225846"/>
          </a:xfrm>
          <a:prstGeom prst="line">
            <a:avLst/>
          </a:prstGeom>
          <a:noFill/>
          <a:ln w="6350" cap="flat" cmpd="sng" algn="ctr">
            <a:solidFill>
              <a:srgbClr val="141414">
                <a:lumMod val="75000"/>
                <a:lumOff val="25000"/>
              </a:srgbClr>
            </a:solidFill>
            <a:prstDash val="solid"/>
          </a:ln>
          <a:effectLst/>
        </p:spPr>
      </p:cxnSp>
      <p:cxnSp>
        <p:nvCxnSpPr>
          <p:cNvPr id="16" name="Straight Connector 15"/>
          <p:cNvCxnSpPr/>
          <p:nvPr/>
        </p:nvCxnSpPr>
        <p:spPr>
          <a:xfrm flipV="1">
            <a:off x="7446999" y="2794623"/>
            <a:ext cx="0" cy="225846"/>
          </a:xfrm>
          <a:prstGeom prst="line">
            <a:avLst/>
          </a:prstGeom>
          <a:noFill/>
          <a:ln w="6350" cap="flat" cmpd="sng" algn="ctr">
            <a:solidFill>
              <a:srgbClr val="141414">
                <a:lumMod val="75000"/>
                <a:lumOff val="25000"/>
              </a:srgbClr>
            </a:solidFill>
            <a:prstDash val="solid"/>
          </a:ln>
          <a:effectLst/>
        </p:spPr>
      </p:cxnSp>
      <p:sp>
        <p:nvSpPr>
          <p:cNvPr id="20" name="Rectangle 19"/>
          <p:cNvSpPr/>
          <p:nvPr/>
        </p:nvSpPr>
        <p:spPr>
          <a:xfrm>
            <a:off x="1640506" y="3035915"/>
            <a:ext cx="2194191" cy="923235"/>
          </a:xfrm>
          <a:prstGeom prst="rect">
            <a:avLst/>
          </a:prstGeom>
          <a:noFill/>
          <a:ln w="9525" cap="flat" cmpd="sng" algn="ctr">
            <a:solidFill>
              <a:schemeClr val="tx1"/>
            </a:solidFill>
            <a:prstDash val="solid"/>
          </a:ln>
          <a:effectLst/>
        </p:spPr>
        <p:txBody>
          <a:bodyPr rtlCol="0" anchor="ctr"/>
          <a:lstStyle/>
          <a:p>
            <a:pPr algn="ctr" defTabSz="914378">
              <a:defRPr/>
            </a:pPr>
            <a:endParaRPr lang="en-US" sz="1100" kern="0">
              <a:solidFill>
                <a:prstClr val="white"/>
              </a:solidFill>
              <a:latin typeface="+mj-lt"/>
            </a:endParaRPr>
          </a:p>
        </p:txBody>
      </p:sp>
      <p:sp>
        <p:nvSpPr>
          <p:cNvPr id="29" name="Rectangle 28"/>
          <p:cNvSpPr/>
          <p:nvPr/>
        </p:nvSpPr>
        <p:spPr>
          <a:xfrm>
            <a:off x="396239" y="1349846"/>
            <a:ext cx="1588897" cy="230832"/>
          </a:xfrm>
          <a:prstGeom prst="rect">
            <a:avLst/>
          </a:prstGeom>
        </p:spPr>
        <p:txBody>
          <a:bodyPr wrap="none">
            <a:spAutoFit/>
          </a:bodyPr>
          <a:lstStyle/>
          <a:p>
            <a:pPr algn="ctr" defTabSz="914378">
              <a:defRPr/>
            </a:pPr>
            <a:r>
              <a:rPr lang="en-US" sz="900" b="1" kern="0" dirty="0">
                <a:latin typeface="+mj-lt"/>
                <a:cs typeface="Calibri" panose="020F0502020204030204" pitchFamily="34" charset="0"/>
              </a:rPr>
              <a:t>SCOPING THE UPGRADE</a:t>
            </a:r>
          </a:p>
        </p:txBody>
      </p:sp>
      <p:sp>
        <p:nvSpPr>
          <p:cNvPr id="30" name="Rectangle 29"/>
          <p:cNvSpPr/>
          <p:nvPr/>
        </p:nvSpPr>
        <p:spPr>
          <a:xfrm>
            <a:off x="3792904" y="1464102"/>
            <a:ext cx="184731" cy="230832"/>
          </a:xfrm>
          <a:prstGeom prst="rect">
            <a:avLst/>
          </a:prstGeom>
        </p:spPr>
        <p:txBody>
          <a:bodyPr wrap="none">
            <a:spAutoFit/>
          </a:bodyPr>
          <a:lstStyle/>
          <a:p>
            <a:pPr algn="ctr" defTabSz="914378">
              <a:defRPr/>
            </a:pPr>
            <a:endParaRPr lang="en-US" sz="900" b="1" kern="0" dirty="0">
              <a:solidFill>
                <a:prstClr val="white"/>
              </a:solidFill>
              <a:latin typeface="+mj-lt"/>
              <a:cs typeface="Calibri" panose="020F0502020204030204" pitchFamily="34" charset="0"/>
            </a:endParaRPr>
          </a:p>
        </p:txBody>
      </p:sp>
      <p:sp>
        <p:nvSpPr>
          <p:cNvPr id="31" name="Rectangle 30"/>
          <p:cNvSpPr/>
          <p:nvPr/>
        </p:nvSpPr>
        <p:spPr>
          <a:xfrm>
            <a:off x="5208786" y="1349846"/>
            <a:ext cx="1608133" cy="230832"/>
          </a:xfrm>
          <a:prstGeom prst="rect">
            <a:avLst/>
          </a:prstGeom>
        </p:spPr>
        <p:txBody>
          <a:bodyPr wrap="none">
            <a:spAutoFit/>
          </a:bodyPr>
          <a:lstStyle/>
          <a:p>
            <a:pPr algn="ctr" defTabSz="914378">
              <a:defRPr/>
            </a:pPr>
            <a:r>
              <a:rPr lang="en-US" sz="900" b="1" kern="0" dirty="0">
                <a:latin typeface="+mj-lt"/>
                <a:cs typeface="Calibri" panose="020F0502020204030204" pitchFamily="34" charset="0"/>
              </a:rPr>
              <a:t>PACKAGE AND MIGRATE</a:t>
            </a:r>
          </a:p>
        </p:txBody>
      </p:sp>
      <p:sp>
        <p:nvSpPr>
          <p:cNvPr id="32" name="Rectangle 31"/>
          <p:cNvSpPr/>
          <p:nvPr/>
        </p:nvSpPr>
        <p:spPr>
          <a:xfrm>
            <a:off x="1613585" y="3027368"/>
            <a:ext cx="1896673" cy="230832"/>
          </a:xfrm>
          <a:prstGeom prst="rect">
            <a:avLst/>
          </a:prstGeom>
        </p:spPr>
        <p:txBody>
          <a:bodyPr wrap="none">
            <a:spAutoFit/>
          </a:bodyPr>
          <a:lstStyle/>
          <a:p>
            <a:pPr algn="ctr" defTabSz="914378">
              <a:defRPr/>
            </a:pPr>
            <a:r>
              <a:rPr lang="en-US" sz="900" b="1" kern="0" dirty="0">
                <a:latin typeface="+mj-lt"/>
                <a:cs typeface="Calibri" panose="020F0502020204030204" pitchFamily="34" charset="0"/>
              </a:rPr>
              <a:t>ASSESSMENT AND PLANNING</a:t>
            </a:r>
          </a:p>
        </p:txBody>
      </p:sp>
      <p:sp>
        <p:nvSpPr>
          <p:cNvPr id="33" name="Rectangle 32"/>
          <p:cNvSpPr/>
          <p:nvPr/>
        </p:nvSpPr>
        <p:spPr>
          <a:xfrm>
            <a:off x="4020206" y="3035915"/>
            <a:ext cx="1742785" cy="230832"/>
          </a:xfrm>
          <a:prstGeom prst="rect">
            <a:avLst/>
          </a:prstGeom>
        </p:spPr>
        <p:txBody>
          <a:bodyPr wrap="none">
            <a:spAutoFit/>
          </a:bodyPr>
          <a:lstStyle/>
          <a:p>
            <a:pPr algn="ctr" defTabSz="914378">
              <a:defRPr/>
            </a:pPr>
            <a:r>
              <a:rPr lang="en-US" sz="900" b="1" kern="0" dirty="0">
                <a:latin typeface="+mj-lt"/>
                <a:cs typeface="Calibri" panose="020F0502020204030204" pitchFamily="34" charset="0"/>
              </a:rPr>
              <a:t>RECOMPILE AND CLEANUP</a:t>
            </a:r>
          </a:p>
        </p:txBody>
      </p:sp>
      <p:sp>
        <p:nvSpPr>
          <p:cNvPr id="34" name="Rectangle 33"/>
          <p:cNvSpPr/>
          <p:nvPr/>
        </p:nvSpPr>
        <p:spPr>
          <a:xfrm>
            <a:off x="6381521" y="3035915"/>
            <a:ext cx="1300356" cy="230832"/>
          </a:xfrm>
          <a:prstGeom prst="rect">
            <a:avLst/>
          </a:prstGeom>
        </p:spPr>
        <p:txBody>
          <a:bodyPr wrap="none">
            <a:spAutoFit/>
          </a:bodyPr>
          <a:lstStyle/>
          <a:p>
            <a:pPr algn="ctr" defTabSz="914378">
              <a:defRPr/>
            </a:pPr>
            <a:r>
              <a:rPr lang="en-US" sz="900" b="1" kern="0" dirty="0">
                <a:latin typeface="+mj-lt"/>
                <a:cs typeface="Calibri" panose="020F0502020204030204" pitchFamily="34" charset="0"/>
              </a:rPr>
              <a:t>REVIEW &amp; SIGNOFF</a:t>
            </a:r>
          </a:p>
        </p:txBody>
      </p:sp>
      <p:sp>
        <p:nvSpPr>
          <p:cNvPr id="35" name="Rectangle 34"/>
          <p:cNvSpPr/>
          <p:nvPr/>
        </p:nvSpPr>
        <p:spPr>
          <a:xfrm>
            <a:off x="396239" y="1515410"/>
            <a:ext cx="1885185" cy="461665"/>
          </a:xfrm>
          <a:prstGeom prst="rect">
            <a:avLst/>
          </a:prstGeom>
        </p:spPr>
        <p:txBody>
          <a:bodyPr wrap="square">
            <a:spAutoFit/>
          </a:bodyPr>
          <a:lstStyle/>
          <a:p>
            <a:pPr marL="115888" indent="-115888"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Review Scope, Goal </a:t>
            </a:r>
          </a:p>
          <a:p>
            <a:pPr marL="115888" indent="-115888"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Review existing Assets(DAM)</a:t>
            </a:r>
          </a:p>
          <a:p>
            <a:pPr marL="115888" indent="-115888"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Get Access to Source System</a:t>
            </a:r>
          </a:p>
        </p:txBody>
      </p:sp>
      <p:sp>
        <p:nvSpPr>
          <p:cNvPr id="36" name="Rectangle 35"/>
          <p:cNvSpPr/>
          <p:nvPr/>
        </p:nvSpPr>
        <p:spPr>
          <a:xfrm>
            <a:off x="2854729" y="1515410"/>
            <a:ext cx="2060769" cy="707886"/>
          </a:xfrm>
          <a:prstGeom prst="rect">
            <a:avLst/>
          </a:prstGeom>
        </p:spPr>
        <p:txBody>
          <a:bodyPr wrap="square">
            <a:spAutoFit/>
          </a:bodyPr>
          <a:lstStyle/>
          <a:p>
            <a:pPr marL="128585" indent="-128585" defTabSz="685611">
              <a:buFont typeface="Arial" panose="020B0604020202020204" pitchFamily="34" charset="0"/>
              <a:buChar char="•"/>
              <a:defRPr/>
            </a:pPr>
            <a:r>
              <a:rPr lang="en-US" sz="800" dirty="0">
                <a:solidFill>
                  <a:prstClr val="black"/>
                </a:solidFill>
                <a:latin typeface="+mj-lt"/>
                <a:ea typeface="Calibri" charset="0"/>
                <a:cs typeface="Calibri" charset="0"/>
              </a:rPr>
              <a:t>Signoff on schedule and plan</a:t>
            </a:r>
          </a:p>
          <a:p>
            <a:pPr marL="128585" indent="-128585" defTabSz="685611">
              <a:buFont typeface="Arial" panose="020B0604020202020204" pitchFamily="34" charset="0"/>
              <a:buChar char="•"/>
              <a:defRPr/>
            </a:pPr>
            <a:r>
              <a:rPr lang="en-US" sz="800" dirty="0">
                <a:solidFill>
                  <a:prstClr val="black"/>
                </a:solidFill>
                <a:latin typeface="+mj-lt"/>
                <a:ea typeface="Calibri" charset="0"/>
                <a:cs typeface="Calibri" charset="0"/>
              </a:rPr>
              <a:t>Setup for target platform and version</a:t>
            </a:r>
          </a:p>
          <a:p>
            <a:pPr marL="128585" indent="-128585" defTabSz="685611">
              <a:buFont typeface="Arial" panose="020B0604020202020204" pitchFamily="34" charset="0"/>
              <a:buChar char="•"/>
              <a:defRPr/>
            </a:pPr>
            <a:r>
              <a:rPr lang="en-US" sz="800" dirty="0">
                <a:solidFill>
                  <a:prstClr val="black"/>
                </a:solidFill>
                <a:latin typeface="+mj-lt"/>
                <a:ea typeface="Calibri" charset="0"/>
                <a:cs typeface="Calibri" charset="0"/>
              </a:rPr>
              <a:t>Setup of User group, ACL , LDAP , Security configurations </a:t>
            </a:r>
          </a:p>
          <a:p>
            <a:pPr marL="128585" indent="-128585" defTabSz="685611">
              <a:buFont typeface="Arial" panose="020B0604020202020204" pitchFamily="34" charset="0"/>
              <a:buChar char="•"/>
              <a:defRPr/>
            </a:pPr>
            <a:r>
              <a:rPr lang="en-US" sz="800" dirty="0">
                <a:solidFill>
                  <a:prstClr val="black"/>
                </a:solidFill>
                <a:latin typeface="+mj-lt"/>
                <a:ea typeface="Calibri" charset="0"/>
                <a:cs typeface="Calibri" charset="0"/>
              </a:rPr>
              <a:t>Integrations for Ingestions and Imports</a:t>
            </a:r>
          </a:p>
        </p:txBody>
      </p:sp>
      <p:sp>
        <p:nvSpPr>
          <p:cNvPr id="37" name="Rectangle 36"/>
          <p:cNvSpPr/>
          <p:nvPr/>
        </p:nvSpPr>
        <p:spPr>
          <a:xfrm>
            <a:off x="5208786" y="1515410"/>
            <a:ext cx="1970291" cy="584775"/>
          </a:xfrm>
          <a:prstGeom prst="rect">
            <a:avLst/>
          </a:prstGeom>
        </p:spPr>
        <p:txBody>
          <a:bodyPr wrap="square">
            <a:spAutoFit/>
          </a:bodyPr>
          <a:lstStyle/>
          <a:p>
            <a:pPr marL="115888" indent="-115888"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Packaging and deployment of assets , schema , workflow , configuration from source to target</a:t>
            </a:r>
          </a:p>
          <a:p>
            <a:pPr marL="115888" indent="-115888"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Acceptance testing and activation</a:t>
            </a:r>
          </a:p>
        </p:txBody>
      </p:sp>
      <p:sp>
        <p:nvSpPr>
          <p:cNvPr id="38" name="Rectangle 37"/>
          <p:cNvSpPr/>
          <p:nvPr/>
        </p:nvSpPr>
        <p:spPr>
          <a:xfrm>
            <a:off x="1613585" y="3203370"/>
            <a:ext cx="2321745" cy="707886"/>
          </a:xfrm>
          <a:prstGeom prst="rect">
            <a:avLst/>
          </a:prstGeom>
        </p:spPr>
        <p:txBody>
          <a:bodyPr wrap="square">
            <a:spAutoFit/>
          </a:bodyPr>
          <a:lstStyle/>
          <a:p>
            <a:pPr marL="171446" indent="-171446"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Review Assets volume and Rendition</a:t>
            </a:r>
          </a:p>
          <a:p>
            <a:pPr marL="171446" indent="-171446"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Review schema , metadata and taxonomy</a:t>
            </a:r>
          </a:p>
          <a:p>
            <a:pPr marL="171446" indent="-171446"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Review workflows and features</a:t>
            </a:r>
          </a:p>
          <a:p>
            <a:pPr marL="171446" indent="-171446"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Assessment of Ingestion Point and imports</a:t>
            </a:r>
          </a:p>
          <a:p>
            <a:pPr marL="171446" indent="-171446"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Assessment of user groups, ACL</a:t>
            </a:r>
          </a:p>
        </p:txBody>
      </p:sp>
      <p:sp>
        <p:nvSpPr>
          <p:cNvPr id="39" name="Rectangle 38"/>
          <p:cNvSpPr/>
          <p:nvPr/>
        </p:nvSpPr>
        <p:spPr>
          <a:xfrm>
            <a:off x="4050516" y="3203370"/>
            <a:ext cx="2177610" cy="707886"/>
          </a:xfrm>
          <a:prstGeom prst="rect">
            <a:avLst/>
          </a:prstGeom>
        </p:spPr>
        <p:txBody>
          <a:bodyPr wrap="square">
            <a:spAutoFit/>
          </a:bodyPr>
          <a:lstStyle/>
          <a:p>
            <a:pPr marL="128585" indent="-128585" defTabSz="685611">
              <a:buFont typeface="Arial" panose="020B0604020202020204" pitchFamily="34" charset="0"/>
              <a:buChar char="•"/>
              <a:defRPr/>
            </a:pPr>
            <a:r>
              <a:rPr lang="en-US" sz="800" dirty="0">
                <a:solidFill>
                  <a:prstClr val="black"/>
                </a:solidFill>
                <a:latin typeface="+mj-lt"/>
                <a:ea typeface="Calibri" charset="0"/>
                <a:cs typeface="Calibri" charset="0"/>
              </a:rPr>
              <a:t>Identification of Active assets and cleanup of redundant assets </a:t>
            </a:r>
          </a:p>
          <a:p>
            <a:pPr marL="128585" indent="-128585" defTabSz="685611">
              <a:buFont typeface="Arial" panose="020B0604020202020204" pitchFamily="34" charset="0"/>
              <a:buChar char="•"/>
              <a:defRPr/>
            </a:pPr>
            <a:r>
              <a:rPr lang="en-US" sz="800" dirty="0">
                <a:solidFill>
                  <a:prstClr val="black"/>
                </a:solidFill>
                <a:latin typeface="+mj-lt"/>
                <a:ea typeface="Calibri" charset="0"/>
                <a:cs typeface="Calibri" charset="0"/>
              </a:rPr>
              <a:t>Recompile, Testing , Packaging of schema, workflows ,user-groups, tags</a:t>
            </a:r>
          </a:p>
          <a:p>
            <a:pPr marL="128585" indent="-128585" defTabSz="685611">
              <a:buFont typeface="Arial" panose="020B0604020202020204" pitchFamily="34" charset="0"/>
              <a:buChar char="•"/>
              <a:defRPr/>
            </a:pPr>
            <a:r>
              <a:rPr lang="en-US" sz="800" dirty="0">
                <a:solidFill>
                  <a:prstClr val="black"/>
                </a:solidFill>
                <a:latin typeface="+mj-lt"/>
                <a:ea typeface="Calibri" charset="0"/>
                <a:cs typeface="Calibri" charset="0"/>
              </a:rPr>
              <a:t>Collation of  additional configuration </a:t>
            </a:r>
          </a:p>
        </p:txBody>
      </p:sp>
      <p:sp>
        <p:nvSpPr>
          <p:cNvPr id="40" name="Rectangle 39"/>
          <p:cNvSpPr/>
          <p:nvPr/>
        </p:nvSpPr>
        <p:spPr>
          <a:xfrm>
            <a:off x="6381521" y="3203370"/>
            <a:ext cx="1842875" cy="461665"/>
          </a:xfrm>
          <a:prstGeom prst="rect">
            <a:avLst/>
          </a:prstGeom>
        </p:spPr>
        <p:txBody>
          <a:bodyPr wrap="square">
            <a:spAutoFit/>
          </a:bodyPr>
          <a:lstStyle/>
          <a:p>
            <a:pPr marL="171446" indent="-171446"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Cut-over and sign-off </a:t>
            </a:r>
          </a:p>
          <a:p>
            <a:pPr marL="171446" indent="-171446"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Monitoring and warranty Support</a:t>
            </a:r>
          </a:p>
          <a:p>
            <a:pPr marL="171446" indent="-171446" defTabSz="914378">
              <a:buFont typeface="Arial" panose="020B0604020202020204" pitchFamily="34" charset="0"/>
              <a:buChar char="•"/>
              <a:defRPr/>
            </a:pPr>
            <a:r>
              <a:rPr lang="en-US" sz="800" kern="0" dirty="0">
                <a:solidFill>
                  <a:srgbClr val="141414"/>
                </a:solidFill>
                <a:latin typeface="+mj-lt"/>
                <a:cs typeface="Calibri" panose="020F0502020204030204" pitchFamily="34" charset="0"/>
              </a:rPr>
              <a:t>Completion Report</a:t>
            </a:r>
          </a:p>
        </p:txBody>
      </p:sp>
      <p:sp>
        <p:nvSpPr>
          <p:cNvPr id="54" name="Oval 53"/>
          <p:cNvSpPr/>
          <p:nvPr/>
        </p:nvSpPr>
        <p:spPr>
          <a:xfrm>
            <a:off x="1289199" y="2460932"/>
            <a:ext cx="365760" cy="366881"/>
          </a:xfrm>
          <a:prstGeom prst="ellipse">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defTabSz="914378">
              <a:defRPr/>
            </a:pPr>
            <a:r>
              <a:rPr lang="en-US" sz="1100" kern="0" dirty="0">
                <a:latin typeface="+mj-lt"/>
              </a:rPr>
              <a:t>1</a:t>
            </a:r>
          </a:p>
        </p:txBody>
      </p:sp>
      <p:sp>
        <p:nvSpPr>
          <p:cNvPr id="74" name="Oval 73"/>
          <p:cNvSpPr/>
          <p:nvPr/>
        </p:nvSpPr>
        <p:spPr>
          <a:xfrm>
            <a:off x="2499427" y="2446444"/>
            <a:ext cx="365760" cy="366881"/>
          </a:xfrm>
          <a:prstGeom prst="ellipse">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defTabSz="914378">
              <a:defRPr/>
            </a:pPr>
            <a:r>
              <a:rPr lang="en-US" sz="1100" kern="0" dirty="0">
                <a:latin typeface="+mj-lt"/>
              </a:rPr>
              <a:t>2</a:t>
            </a:r>
          </a:p>
        </p:txBody>
      </p:sp>
      <p:sp>
        <p:nvSpPr>
          <p:cNvPr id="75" name="Oval 74"/>
          <p:cNvSpPr/>
          <p:nvPr/>
        </p:nvSpPr>
        <p:spPr>
          <a:xfrm>
            <a:off x="3654446" y="2445607"/>
            <a:ext cx="365760" cy="366881"/>
          </a:xfrm>
          <a:prstGeom prst="ellipse">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defTabSz="914378">
              <a:defRPr/>
            </a:pPr>
            <a:r>
              <a:rPr lang="en-US" sz="1100" kern="0" dirty="0">
                <a:latin typeface="+mj-lt"/>
              </a:rPr>
              <a:t>3</a:t>
            </a:r>
          </a:p>
        </p:txBody>
      </p:sp>
      <p:sp>
        <p:nvSpPr>
          <p:cNvPr id="76" name="Oval 75"/>
          <p:cNvSpPr/>
          <p:nvPr/>
        </p:nvSpPr>
        <p:spPr>
          <a:xfrm>
            <a:off x="4889740" y="2429917"/>
            <a:ext cx="365760" cy="366881"/>
          </a:xfrm>
          <a:prstGeom prst="ellipse">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defTabSz="914378">
              <a:defRPr/>
            </a:pPr>
            <a:r>
              <a:rPr lang="en-US" sz="1100" kern="0" dirty="0">
                <a:latin typeface="+mj-lt"/>
              </a:rPr>
              <a:t>4</a:t>
            </a:r>
          </a:p>
        </p:txBody>
      </p:sp>
      <p:sp>
        <p:nvSpPr>
          <p:cNvPr id="77" name="Oval 76"/>
          <p:cNvSpPr/>
          <p:nvPr/>
        </p:nvSpPr>
        <p:spPr>
          <a:xfrm>
            <a:off x="6057531" y="2442945"/>
            <a:ext cx="365760" cy="366881"/>
          </a:xfrm>
          <a:prstGeom prst="ellipse">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defTabSz="914378">
              <a:defRPr/>
            </a:pPr>
            <a:r>
              <a:rPr lang="en-US" sz="1100" kern="0" dirty="0">
                <a:latin typeface="+mj-lt"/>
              </a:rPr>
              <a:t>5</a:t>
            </a:r>
          </a:p>
        </p:txBody>
      </p:sp>
      <p:sp>
        <p:nvSpPr>
          <p:cNvPr id="78" name="Oval 77"/>
          <p:cNvSpPr/>
          <p:nvPr/>
        </p:nvSpPr>
        <p:spPr>
          <a:xfrm>
            <a:off x="7264120" y="2441843"/>
            <a:ext cx="365760" cy="366881"/>
          </a:xfrm>
          <a:prstGeom prst="ellipse">
            <a:avLst/>
          </a:prstGeom>
          <a:solidFill>
            <a:sysClr val="window" lastClr="FFFFFF"/>
          </a:solidFill>
          <a:ln w="3175" cap="flat" cmpd="sng" algn="ctr">
            <a:solidFill>
              <a:sysClr val="window" lastClr="FFFFFF">
                <a:lumMod val="85000"/>
              </a:sysClr>
            </a:solidFill>
            <a:prstDash val="solid"/>
          </a:ln>
          <a:effectLst/>
        </p:spPr>
        <p:txBody>
          <a:bodyPr rtlCol="0" anchor="ctr"/>
          <a:lstStyle/>
          <a:p>
            <a:pPr algn="ctr" defTabSz="914378">
              <a:defRPr/>
            </a:pPr>
            <a:r>
              <a:rPr lang="en-US" sz="1100" kern="0" dirty="0">
                <a:latin typeface="+mj-lt"/>
              </a:rPr>
              <a:t>6</a:t>
            </a:r>
          </a:p>
        </p:txBody>
      </p:sp>
      <p:sp>
        <p:nvSpPr>
          <p:cNvPr id="81" name="Rectangle 80"/>
          <p:cNvSpPr/>
          <p:nvPr/>
        </p:nvSpPr>
        <p:spPr>
          <a:xfrm>
            <a:off x="2854729" y="1349846"/>
            <a:ext cx="601447" cy="230832"/>
          </a:xfrm>
          <a:prstGeom prst="rect">
            <a:avLst/>
          </a:prstGeom>
        </p:spPr>
        <p:txBody>
          <a:bodyPr wrap="none">
            <a:spAutoFit/>
          </a:bodyPr>
          <a:lstStyle/>
          <a:p>
            <a:pPr algn="ctr" defTabSz="914378">
              <a:defRPr/>
            </a:pPr>
            <a:r>
              <a:rPr lang="en-US" sz="900" b="1" kern="0" dirty="0">
                <a:latin typeface="+mj-lt"/>
                <a:cs typeface="Calibri" panose="020F0502020204030204" pitchFamily="34" charset="0"/>
              </a:rPr>
              <a:t>SET UP</a:t>
            </a:r>
          </a:p>
        </p:txBody>
      </p:sp>
    </p:spTree>
    <p:extLst>
      <p:ext uri="{BB962C8B-B14F-4D97-AF65-F5344CB8AC3E}">
        <p14:creationId xmlns:p14="http://schemas.microsoft.com/office/powerpoint/2010/main" val="2527887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F6108-D8D0-6F41-8F0A-C9C5E2140865}"/>
              </a:ext>
            </a:extLst>
          </p:cNvPr>
          <p:cNvSpPr>
            <a:spLocks noGrp="1"/>
          </p:cNvSpPr>
          <p:nvPr>
            <p:ph type="title"/>
          </p:nvPr>
        </p:nvSpPr>
        <p:spPr/>
        <p:txBody>
          <a:bodyPr/>
          <a:lstStyle/>
          <a:p>
            <a:r>
              <a:rPr lang="en-US" dirty="0"/>
              <a:t>Who We Are</a:t>
            </a:r>
          </a:p>
        </p:txBody>
      </p:sp>
      <p:sp>
        <p:nvSpPr>
          <p:cNvPr id="2" name="Footer Placeholder 1">
            <a:extLst>
              <a:ext uri="{FF2B5EF4-FFF2-40B4-BE49-F238E27FC236}">
                <a16:creationId xmlns:a16="http://schemas.microsoft.com/office/drawing/2014/main" id="{F41BEDA9-10F3-8046-835C-1D3D595E48ED}"/>
              </a:ext>
            </a:extLst>
          </p:cNvPr>
          <p:cNvSpPr>
            <a:spLocks noGrp="1"/>
          </p:cNvSpPr>
          <p:nvPr>
            <p:ph type="ftr" sz="quarter" idx="10"/>
          </p:nvPr>
        </p:nvSpPr>
        <p:spPr/>
        <p:txBody>
          <a:bodyPr/>
          <a:lstStyle/>
          <a:p>
            <a:r>
              <a:rPr lang="en-US"/>
              <a:t>© 2020</a:t>
            </a:r>
          </a:p>
        </p:txBody>
      </p:sp>
      <p:sp>
        <p:nvSpPr>
          <p:cNvPr id="3" name="Slide Number Placeholder 2">
            <a:extLst>
              <a:ext uri="{FF2B5EF4-FFF2-40B4-BE49-F238E27FC236}">
                <a16:creationId xmlns:a16="http://schemas.microsoft.com/office/drawing/2014/main" id="{59DBDBB0-6A67-B04D-BCCD-64950A7E9407}"/>
              </a:ext>
            </a:extLst>
          </p:cNvPr>
          <p:cNvSpPr>
            <a:spLocks noGrp="1"/>
          </p:cNvSpPr>
          <p:nvPr>
            <p:ph type="sldNum" sz="quarter" idx="11"/>
          </p:nvPr>
        </p:nvSpPr>
        <p:spPr/>
        <p:txBody>
          <a:bodyPr/>
          <a:lstStyle/>
          <a:p>
            <a:fld id="{CDEE2954-54E9-4846-B9AA-9D6731F553AF}" type="slidenum">
              <a:rPr lang="en-US" smtClean="0"/>
              <a:pPr/>
              <a:t>9</a:t>
            </a:fld>
            <a:endParaRPr lang="en-US" dirty="0"/>
          </a:p>
        </p:txBody>
      </p:sp>
    </p:spTree>
    <p:extLst>
      <p:ext uri="{BB962C8B-B14F-4D97-AF65-F5344CB8AC3E}">
        <p14:creationId xmlns:p14="http://schemas.microsoft.com/office/powerpoint/2010/main" val="366573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533548" y="1106694"/>
            <a:ext cx="2261946" cy="43088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477296" y="1137471"/>
            <a:ext cx="2101892" cy="369332"/>
          </a:xfrm>
          <a:prstGeom prst="rect">
            <a:avLst/>
          </a:prstGeom>
          <a:noFill/>
          <a:ln>
            <a:noFill/>
          </a:ln>
        </p:spPr>
        <p:txBody>
          <a:bodyPr wrap="square">
            <a:spAutoFit/>
          </a:bodyPr>
          <a:lstStyle/>
          <a:p>
            <a:r>
              <a:rPr lang="en-US" sz="900" dirty="0"/>
              <a:t>DATA LAYER STANDARDIZATION</a:t>
            </a:r>
          </a:p>
          <a:p>
            <a:r>
              <a:rPr lang="en-US" sz="900" dirty="0"/>
              <a:t>&lt;TAGGING FRAMEWORK&gt;</a:t>
            </a:r>
          </a:p>
        </p:txBody>
      </p:sp>
      <p:sp>
        <p:nvSpPr>
          <p:cNvPr id="16" name="Rectangle 15"/>
          <p:cNvSpPr/>
          <p:nvPr/>
        </p:nvSpPr>
        <p:spPr>
          <a:xfrm>
            <a:off x="836319" y="1106694"/>
            <a:ext cx="2640977" cy="43088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Rectangle 17"/>
          <p:cNvSpPr/>
          <p:nvPr/>
        </p:nvSpPr>
        <p:spPr>
          <a:xfrm>
            <a:off x="5824003" y="1116160"/>
            <a:ext cx="2396162" cy="41195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p:txBody>
          <a:bodyPr/>
          <a:lstStyle/>
          <a:p>
            <a:r>
              <a:rPr lang="en-US" dirty="0"/>
              <a:t>Implementing Adobe Analytics for Boots</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90</a:t>
            </a:fld>
            <a:endParaRPr lang="en-US" dirty="0"/>
          </a:p>
        </p:txBody>
      </p:sp>
      <p:graphicFrame>
        <p:nvGraphicFramePr>
          <p:cNvPr id="5" name="Table 4"/>
          <p:cNvGraphicFramePr>
            <a:graphicFrameLocks noGrp="1"/>
          </p:cNvGraphicFramePr>
          <p:nvPr/>
        </p:nvGraphicFramePr>
        <p:xfrm>
          <a:off x="836319" y="1656423"/>
          <a:ext cx="7698835" cy="2892323"/>
        </p:xfrm>
        <a:graphic>
          <a:graphicData uri="http://schemas.openxmlformats.org/drawingml/2006/table">
            <a:tbl>
              <a:tblPr firstRow="1" bandRow="1">
                <a:tableStyleId>{5C22544A-7EE6-4342-B048-85BDC9FD1C3A}</a:tableStyleId>
              </a:tblPr>
              <a:tblGrid>
                <a:gridCol w="1539767">
                  <a:extLst>
                    <a:ext uri="{9D8B030D-6E8A-4147-A177-3AD203B41FA5}">
                      <a16:colId xmlns:a16="http://schemas.microsoft.com/office/drawing/2014/main" val="1627842002"/>
                    </a:ext>
                  </a:extLst>
                </a:gridCol>
                <a:gridCol w="1539767">
                  <a:extLst>
                    <a:ext uri="{9D8B030D-6E8A-4147-A177-3AD203B41FA5}">
                      <a16:colId xmlns:a16="http://schemas.microsoft.com/office/drawing/2014/main" val="279301148"/>
                    </a:ext>
                  </a:extLst>
                </a:gridCol>
                <a:gridCol w="1539767">
                  <a:extLst>
                    <a:ext uri="{9D8B030D-6E8A-4147-A177-3AD203B41FA5}">
                      <a16:colId xmlns:a16="http://schemas.microsoft.com/office/drawing/2014/main" val="1008071033"/>
                    </a:ext>
                  </a:extLst>
                </a:gridCol>
                <a:gridCol w="1539767">
                  <a:extLst>
                    <a:ext uri="{9D8B030D-6E8A-4147-A177-3AD203B41FA5}">
                      <a16:colId xmlns:a16="http://schemas.microsoft.com/office/drawing/2014/main" val="2802668028"/>
                    </a:ext>
                  </a:extLst>
                </a:gridCol>
                <a:gridCol w="1539767">
                  <a:extLst>
                    <a:ext uri="{9D8B030D-6E8A-4147-A177-3AD203B41FA5}">
                      <a16:colId xmlns:a16="http://schemas.microsoft.com/office/drawing/2014/main" val="2613549351"/>
                    </a:ext>
                  </a:extLst>
                </a:gridCol>
              </a:tblGrid>
              <a:tr h="326923">
                <a:tc>
                  <a:txBody>
                    <a:bodyPr/>
                    <a:lstStyle/>
                    <a:p>
                      <a:pPr algn="ctr" defTabSz="900068">
                        <a:defRPr/>
                      </a:pPr>
                      <a:r>
                        <a:rPr lang="en-US" sz="1100" b="1" kern="0" dirty="0">
                          <a:solidFill>
                            <a:srgbClr val="000000"/>
                          </a:solidFill>
                        </a:rPr>
                        <a:t>STRATEGY</a:t>
                      </a:r>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DESIGN</a:t>
                      </a:r>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DEVELOPMENT</a:t>
                      </a:r>
                      <a:endParaRPr kumimoji="0" lang="en-US" sz="1100" b="1" i="0" u="none" strike="noStrike" kern="1200" cap="none" spc="0" normalizeH="0" baseline="0" noProof="0" dirty="0">
                        <a:ln>
                          <a:noFill/>
                        </a:ln>
                        <a:solidFill>
                          <a:srgbClr val="FFC000"/>
                        </a:solidFill>
                        <a:effectLst/>
                        <a:uLnTx/>
                        <a:uFillTx/>
                        <a:latin typeface="+mn-lt"/>
                        <a:ea typeface="+mn-ea"/>
                        <a:cs typeface="+mn-cs"/>
                      </a:endParaRPr>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QA</a:t>
                      </a:r>
                    </a:p>
                  </a:txBody>
                  <a:tcP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LAUNCH</a:t>
                      </a:r>
                    </a:p>
                  </a:txBody>
                  <a:tcPr>
                    <a:noFill/>
                  </a:tcPr>
                </a:tc>
                <a:extLst>
                  <a:ext uri="{0D108BD9-81ED-4DB2-BD59-A6C34878D82A}">
                    <a16:rowId xmlns:a16="http://schemas.microsoft.com/office/drawing/2014/main" val="3024558869"/>
                  </a:ext>
                </a:extLst>
              </a:tr>
              <a:tr h="1104899">
                <a:tc>
                  <a:txBody>
                    <a:bodyPr/>
                    <a:lstStyle/>
                    <a:p>
                      <a:pPr marL="79989" indent="-79989" fontAlgn="base">
                        <a:spcBef>
                          <a:spcPct val="0"/>
                        </a:spcBef>
                        <a:spcAft>
                          <a:spcPts val="433"/>
                        </a:spcAft>
                        <a:buFont typeface="Arial" pitchFamily="34" charset="0"/>
                        <a:buChar char="•"/>
                        <a:defRPr/>
                      </a:pPr>
                      <a:r>
                        <a:rPr lang="en-US" sz="900" kern="0" dirty="0">
                          <a:solidFill>
                            <a:srgbClr val="000000"/>
                          </a:solidFill>
                          <a:ea typeface="Tahoma" panose="020B0604030504040204" pitchFamily="34" charset="0"/>
                          <a:cs typeface="Calibri" panose="020F0502020204030204" pitchFamily="34" charset="0"/>
                        </a:rPr>
                        <a:t>Analyze business requirements &amp; marketing objectives</a:t>
                      </a:r>
                    </a:p>
                    <a:p>
                      <a:pPr marL="79989" indent="-79989" fontAlgn="base">
                        <a:spcBef>
                          <a:spcPct val="0"/>
                        </a:spcBef>
                        <a:spcAft>
                          <a:spcPts val="433"/>
                        </a:spcAft>
                        <a:buFont typeface="Arial" pitchFamily="34" charset="0"/>
                        <a:buChar char="•"/>
                        <a:defRPr/>
                      </a:pPr>
                      <a:r>
                        <a:rPr lang="en-US" sz="900" kern="0" dirty="0">
                          <a:solidFill>
                            <a:srgbClr val="000000"/>
                          </a:solidFill>
                          <a:ea typeface="Tahoma" panose="020B0604030504040204" pitchFamily="34" charset="0"/>
                          <a:cs typeface="Calibri" panose="020F0502020204030204" pitchFamily="34" charset="0"/>
                        </a:rPr>
                        <a:t>Adobe analytics implementation roadmap </a:t>
                      </a:r>
                    </a:p>
                    <a:p>
                      <a:pPr marL="79989" indent="-79989" fontAlgn="base">
                        <a:spcBef>
                          <a:spcPct val="0"/>
                        </a:spcBef>
                        <a:spcAft>
                          <a:spcPts val="433"/>
                        </a:spcAft>
                        <a:buFont typeface="Arial" pitchFamily="34" charset="0"/>
                        <a:buChar char="•"/>
                        <a:defRPr/>
                      </a:pPr>
                      <a:r>
                        <a:rPr lang="en-US" sz="900" kern="0" dirty="0">
                          <a:solidFill>
                            <a:srgbClr val="000000"/>
                          </a:solidFill>
                          <a:ea typeface="Tahoma" panose="020B0604030504040204" pitchFamily="34" charset="0"/>
                          <a:cs typeface="Calibri" panose="020F0502020204030204" pitchFamily="34" charset="0"/>
                        </a:rPr>
                        <a:t>Adobe analytics maintenance requirements</a:t>
                      </a:r>
                    </a:p>
                    <a:p>
                      <a:pPr marL="79989" indent="-79989" fontAlgn="base">
                        <a:spcBef>
                          <a:spcPct val="0"/>
                        </a:spcBef>
                        <a:spcAft>
                          <a:spcPts val="433"/>
                        </a:spcAft>
                        <a:buFont typeface="Arial" pitchFamily="34" charset="0"/>
                        <a:buChar char="•"/>
                        <a:defRPr/>
                      </a:pPr>
                      <a:r>
                        <a:rPr lang="en-US" sz="900" kern="0" dirty="0">
                          <a:solidFill>
                            <a:srgbClr val="000000"/>
                          </a:solidFill>
                          <a:ea typeface="Tahoma" panose="020B0604030504040204" pitchFamily="34" charset="0"/>
                          <a:cs typeface="Calibri" panose="020F0502020204030204" pitchFamily="34" charset="0"/>
                        </a:rPr>
                        <a:t>Design measurement strategy and </a:t>
                      </a:r>
                      <a:r>
                        <a:rPr lang="en-US" sz="900" kern="0" dirty="0" err="1">
                          <a:solidFill>
                            <a:srgbClr val="000000"/>
                          </a:solidFill>
                          <a:ea typeface="Tahoma" panose="020B0604030504040204" pitchFamily="34" charset="0"/>
                          <a:cs typeface="Calibri" panose="020F0502020204030204" pitchFamily="34" charset="0"/>
                        </a:rPr>
                        <a:t>kpi</a:t>
                      </a:r>
                      <a:r>
                        <a:rPr lang="en-US" sz="900" kern="0" dirty="0">
                          <a:solidFill>
                            <a:srgbClr val="000000"/>
                          </a:solidFill>
                          <a:ea typeface="Tahoma" panose="020B0604030504040204" pitchFamily="34" charset="0"/>
                          <a:cs typeface="Calibri" panose="020F0502020204030204" pitchFamily="34" charset="0"/>
                        </a:rPr>
                        <a:t> framework. Data visualization needs for reports – nature, frequency &amp; quantity	</a:t>
                      </a:r>
                    </a:p>
                    <a:p>
                      <a:pPr algn="ctr"/>
                      <a:endParaRPr lang="en-US" sz="1400" dirty="0"/>
                    </a:p>
                  </a:txBody>
                  <a:tcPr>
                    <a:noFill/>
                  </a:tcPr>
                </a:tc>
                <a:tc>
                  <a:txBody>
                    <a:bodyPr/>
                    <a:lstStyle/>
                    <a:p>
                      <a:pPr marL="126576" indent="-126576">
                        <a:buFont typeface="Arial" panose="020B0604020202020204" pitchFamily="34" charset="0"/>
                        <a:buChar char="•"/>
                      </a:pPr>
                      <a:r>
                        <a:rPr lang="en-US" sz="900" dirty="0">
                          <a:solidFill>
                            <a:srgbClr val="000000"/>
                          </a:solidFill>
                          <a:cs typeface="Calibri" panose="020F0502020204030204" pitchFamily="34" charset="0"/>
                        </a:rPr>
                        <a:t>Create solution design based on KPI framework</a:t>
                      </a:r>
                    </a:p>
                    <a:p>
                      <a:pPr marL="126576" indent="-126576">
                        <a:buFont typeface="Arial" panose="020B0604020202020204" pitchFamily="34" charset="0"/>
                        <a:buChar char="•"/>
                      </a:pPr>
                      <a:r>
                        <a:rPr lang="en-US" sz="900" dirty="0">
                          <a:solidFill>
                            <a:srgbClr val="000000"/>
                          </a:solidFill>
                          <a:cs typeface="Calibri" panose="020F0502020204030204" pitchFamily="34" charset="0"/>
                        </a:rPr>
                        <a:t>Define adobe analytics data layer.</a:t>
                      </a:r>
                    </a:p>
                    <a:p>
                      <a:pPr marL="126576" indent="-126576">
                        <a:buFont typeface="Arial" panose="020B0604020202020204" pitchFamily="34" charset="0"/>
                        <a:buChar char="•"/>
                      </a:pPr>
                      <a:r>
                        <a:rPr lang="en-US" sz="900" dirty="0">
                          <a:solidFill>
                            <a:srgbClr val="000000"/>
                          </a:solidFill>
                          <a:cs typeface="Calibri" panose="020F0502020204030204" pitchFamily="34" charset="0"/>
                        </a:rPr>
                        <a:t>Create tech specification doc which will have all the designed tags, rules, architecture, code, technical dependencies along with clearly aligned roles and responsibilities </a:t>
                      </a:r>
                    </a:p>
                    <a:p>
                      <a:pPr marL="126576" indent="-126576">
                        <a:buFont typeface="Arial" panose="020B0604020202020204" pitchFamily="34" charset="0"/>
                        <a:buChar char="•"/>
                      </a:pPr>
                      <a:r>
                        <a:rPr lang="en-US" sz="900" dirty="0">
                          <a:solidFill>
                            <a:srgbClr val="000000"/>
                          </a:solidFill>
                          <a:cs typeface="Calibri" panose="020F0502020204030204" pitchFamily="34" charset="0"/>
                        </a:rPr>
                        <a:t>Design and define tag rules with adobe launch</a:t>
                      </a:r>
                    </a:p>
                  </a:txBody>
                  <a:tcPr>
                    <a:noFill/>
                  </a:tcPr>
                </a:tc>
                <a:tc>
                  <a:txBody>
                    <a:bodyPr/>
                    <a:lstStyle/>
                    <a:p>
                      <a:pPr marL="126576" indent="-126576">
                        <a:buFont typeface="Arial" panose="020B0604020202020204" pitchFamily="34" charset="0"/>
                        <a:buChar char="•"/>
                      </a:pPr>
                      <a:r>
                        <a:rPr lang="en-US" sz="900" dirty="0">
                          <a:solidFill>
                            <a:srgbClr val="000000"/>
                          </a:solidFill>
                          <a:cs typeface="Calibri" panose="020F0502020204030204" pitchFamily="34" charset="0"/>
                        </a:rPr>
                        <a:t>Integrate Adobe Analytics library files .</a:t>
                      </a:r>
                    </a:p>
                    <a:p>
                      <a:pPr marL="126576" indent="-126576">
                        <a:buFont typeface="Arial" panose="020B0604020202020204" pitchFamily="34" charset="0"/>
                        <a:buChar char="•"/>
                      </a:pPr>
                      <a:r>
                        <a:rPr lang="en-US" sz="900" dirty="0">
                          <a:solidFill>
                            <a:srgbClr val="000000"/>
                          </a:solidFill>
                          <a:cs typeface="Calibri" panose="020F0502020204030204" pitchFamily="34" charset="0"/>
                        </a:rPr>
                        <a:t>Support the dev team in implementing data layer.</a:t>
                      </a:r>
                    </a:p>
                    <a:p>
                      <a:pPr marL="126576" indent="-126576">
                        <a:buFont typeface="Arial" panose="020B0604020202020204" pitchFamily="34" charset="0"/>
                        <a:buChar char="•"/>
                      </a:pPr>
                      <a:r>
                        <a:rPr lang="en-US" sz="900" dirty="0">
                          <a:solidFill>
                            <a:srgbClr val="000000"/>
                          </a:solidFill>
                          <a:cs typeface="Calibri" panose="020F0502020204030204" pitchFamily="34" charset="0"/>
                        </a:rPr>
                        <a:t>Validate the data layer.</a:t>
                      </a:r>
                    </a:p>
                    <a:p>
                      <a:pPr marL="126576" indent="-126576">
                        <a:buFont typeface="Arial" panose="020B0604020202020204" pitchFamily="34" charset="0"/>
                        <a:buChar char="•"/>
                      </a:pPr>
                      <a:r>
                        <a:rPr lang="en-US" sz="900" dirty="0">
                          <a:solidFill>
                            <a:srgbClr val="000000"/>
                          </a:solidFill>
                          <a:cs typeface="Calibri" panose="020F0502020204030204" pitchFamily="34" charset="0"/>
                        </a:rPr>
                        <a:t>Implement tags and tag triggers and variables using launch</a:t>
                      </a:r>
                    </a:p>
                    <a:p>
                      <a:pPr marL="126576" indent="-126576">
                        <a:buFont typeface="Arial" panose="020B0604020202020204" pitchFamily="34" charset="0"/>
                        <a:buChar char="•"/>
                      </a:pPr>
                      <a:r>
                        <a:rPr lang="en-US" sz="900" dirty="0">
                          <a:solidFill>
                            <a:srgbClr val="000000"/>
                          </a:solidFill>
                          <a:cs typeface="Calibri" panose="020F0502020204030204" pitchFamily="34" charset="0"/>
                        </a:rPr>
                        <a:t>Unit testing of tag and tag rules</a:t>
                      </a:r>
                    </a:p>
                    <a:p>
                      <a:pPr marL="126576" indent="-126576">
                        <a:buFont typeface="Arial" panose="020B0604020202020204" pitchFamily="34" charset="0"/>
                        <a:buChar char="•"/>
                      </a:pPr>
                      <a:r>
                        <a:rPr lang="en-US" sz="900" dirty="0">
                          <a:solidFill>
                            <a:srgbClr val="000000"/>
                          </a:solidFill>
                          <a:cs typeface="Calibri" panose="020F0502020204030204" pitchFamily="34" charset="0"/>
                        </a:rPr>
                        <a:t>Adobe Analytics + target integration</a:t>
                      </a:r>
                    </a:p>
                  </a:txBody>
                  <a:tcPr>
                    <a:noFill/>
                  </a:tcPr>
                </a:tc>
                <a:tc>
                  <a:txBody>
                    <a:bodyPr/>
                    <a:lstStyle/>
                    <a:p>
                      <a:r>
                        <a:rPr lang="en-US" sz="900" dirty="0">
                          <a:solidFill>
                            <a:srgbClr val="000000"/>
                          </a:solidFill>
                          <a:cs typeface="Calibri" panose="020F0502020204030204" pitchFamily="34" charset="0"/>
                        </a:rPr>
                        <a:t>Testing will be done at three different levels: </a:t>
                      </a:r>
                    </a:p>
                    <a:p>
                      <a:pPr marL="126576" indent="-126576">
                        <a:buFont typeface="Arial" panose="020B0604020202020204" pitchFamily="34" charset="0"/>
                        <a:buChar char="•"/>
                      </a:pPr>
                      <a:r>
                        <a:rPr lang="en-US" sz="900" dirty="0">
                          <a:solidFill>
                            <a:srgbClr val="000000"/>
                          </a:solidFill>
                          <a:cs typeface="Calibri" panose="020F0502020204030204" pitchFamily="34" charset="0"/>
                        </a:rPr>
                        <a:t>Tag level :for tag presence and  tag rules enablement</a:t>
                      </a:r>
                    </a:p>
                    <a:p>
                      <a:pPr marL="126576" indent="-126576">
                        <a:buFont typeface="Arial" panose="020B0604020202020204" pitchFamily="34" charset="0"/>
                        <a:buChar char="•"/>
                      </a:pPr>
                      <a:r>
                        <a:rPr lang="en-US" sz="900" dirty="0">
                          <a:solidFill>
                            <a:srgbClr val="000000"/>
                          </a:solidFill>
                          <a:cs typeface="Calibri" panose="020F0502020204030204" pitchFamily="34" charset="0"/>
                        </a:rPr>
                        <a:t>Data level: test for data accuracy and data relevancy</a:t>
                      </a:r>
                    </a:p>
                    <a:p>
                      <a:pPr marL="126576" indent="-126576">
                        <a:buFont typeface="Arial" panose="020B0604020202020204" pitchFamily="34" charset="0"/>
                        <a:buChar char="•"/>
                      </a:pPr>
                      <a:r>
                        <a:rPr lang="en-US" sz="900" dirty="0">
                          <a:solidFill>
                            <a:srgbClr val="000000"/>
                          </a:solidFill>
                          <a:cs typeface="Calibri" panose="020F0502020204030204" pitchFamily="34" charset="0"/>
                        </a:rPr>
                        <a:t>Reporting level: test that reports are meeting reporting requirements</a:t>
                      </a:r>
                    </a:p>
                    <a:p>
                      <a:pPr marL="126576" indent="-126576">
                        <a:buFont typeface="Arial" panose="020B0604020202020204" pitchFamily="34" charset="0"/>
                        <a:buChar char="•"/>
                      </a:pPr>
                      <a:r>
                        <a:rPr lang="en-US" sz="900" dirty="0">
                          <a:solidFill>
                            <a:srgbClr val="000000"/>
                          </a:solidFill>
                          <a:cs typeface="Calibri" panose="020F0502020204030204" pitchFamily="34" charset="0"/>
                        </a:rPr>
                        <a:t>User acceptance testing</a:t>
                      </a:r>
                    </a:p>
                    <a:p>
                      <a:pPr marL="126576" indent="-126576">
                        <a:buFont typeface="Arial" panose="020B0604020202020204" pitchFamily="34" charset="0"/>
                        <a:buChar char="•"/>
                      </a:pPr>
                      <a:r>
                        <a:rPr lang="en-US" sz="900" dirty="0">
                          <a:solidFill>
                            <a:srgbClr val="000000"/>
                          </a:solidFill>
                          <a:cs typeface="Calibri" panose="020F0502020204030204" pitchFamily="34" charset="0"/>
                        </a:rPr>
                        <a:t>Chrome debugger to be used to validate web analytics tags.</a:t>
                      </a:r>
                    </a:p>
                  </a:txBody>
                  <a:tcPr>
                    <a:noFill/>
                  </a:tcPr>
                </a:tc>
                <a:tc>
                  <a:txBody>
                    <a:bodyPr/>
                    <a:lstStyle/>
                    <a:p>
                      <a:pPr marL="126576" indent="-126576">
                        <a:buFont typeface="Arial" panose="020B0604020202020204" pitchFamily="34" charset="0"/>
                        <a:buChar char="•"/>
                      </a:pPr>
                      <a:r>
                        <a:rPr lang="en-US" sz="900" dirty="0">
                          <a:solidFill>
                            <a:srgbClr val="000000"/>
                          </a:solidFill>
                          <a:cs typeface="Calibri" panose="020F0502020204030204" pitchFamily="34" charset="0"/>
                        </a:rPr>
                        <a:t>Move tag rules to production</a:t>
                      </a:r>
                    </a:p>
                    <a:p>
                      <a:pPr marL="126576" indent="-126576">
                        <a:buFont typeface="Arial" panose="020B0604020202020204" pitchFamily="34" charset="0"/>
                        <a:buChar char="•"/>
                      </a:pPr>
                      <a:r>
                        <a:rPr lang="en-US" sz="900" dirty="0">
                          <a:solidFill>
                            <a:srgbClr val="000000"/>
                          </a:solidFill>
                          <a:cs typeface="Calibri" panose="020F0502020204030204" pitchFamily="34" charset="0"/>
                        </a:rPr>
                        <a:t>Check the reports in the production environment for data relevancy</a:t>
                      </a:r>
                    </a:p>
                    <a:p>
                      <a:pPr marL="126576" indent="-126576">
                        <a:buFont typeface="Arial" panose="020B0604020202020204" pitchFamily="34" charset="0"/>
                        <a:buChar char="•"/>
                      </a:pPr>
                      <a:r>
                        <a:rPr lang="en-US" sz="900" dirty="0">
                          <a:solidFill>
                            <a:srgbClr val="000000"/>
                          </a:solidFill>
                          <a:cs typeface="Calibri" panose="020F0502020204030204" pitchFamily="34" charset="0"/>
                        </a:rPr>
                        <a:t>Configure reports &amp; dashboards in Adobe Analytics workspace.</a:t>
                      </a:r>
                    </a:p>
                    <a:p>
                      <a:pPr algn="ctr"/>
                      <a:endParaRPr lang="en-US" sz="900" dirty="0"/>
                    </a:p>
                  </a:txBody>
                  <a:tcPr>
                    <a:noFill/>
                  </a:tcPr>
                </a:tc>
                <a:extLst>
                  <a:ext uri="{0D108BD9-81ED-4DB2-BD59-A6C34878D82A}">
                    <a16:rowId xmlns:a16="http://schemas.microsoft.com/office/drawing/2014/main" val="4216440674"/>
                  </a:ext>
                </a:extLst>
              </a:tr>
            </a:tbl>
          </a:graphicData>
        </a:graphic>
      </p:graphicFrame>
      <p:sp>
        <p:nvSpPr>
          <p:cNvPr id="7" name="Rectangle 6"/>
          <p:cNvSpPr/>
          <p:nvPr/>
        </p:nvSpPr>
        <p:spPr>
          <a:xfrm>
            <a:off x="780068" y="1195179"/>
            <a:ext cx="2697228" cy="253916"/>
          </a:xfrm>
          <a:prstGeom prst="rect">
            <a:avLst/>
          </a:prstGeom>
          <a:ln>
            <a:noFill/>
          </a:ln>
        </p:spPr>
        <p:txBody>
          <a:bodyPr wrap="square">
            <a:spAutoFit/>
          </a:bodyPr>
          <a:lstStyle/>
          <a:p>
            <a:r>
              <a:rPr lang="en-US" sz="1000" dirty="0"/>
              <a:t>DISCOVERY</a:t>
            </a:r>
          </a:p>
        </p:txBody>
      </p:sp>
      <p:sp>
        <p:nvSpPr>
          <p:cNvPr id="8" name="Rectangle 7"/>
          <p:cNvSpPr/>
          <p:nvPr/>
        </p:nvSpPr>
        <p:spPr>
          <a:xfrm>
            <a:off x="5795494" y="1122082"/>
            <a:ext cx="2847151" cy="400110"/>
          </a:xfrm>
          <a:prstGeom prst="rect">
            <a:avLst/>
          </a:prstGeom>
          <a:ln>
            <a:noFill/>
          </a:ln>
        </p:spPr>
        <p:txBody>
          <a:bodyPr wrap="square">
            <a:spAutoFit/>
          </a:bodyPr>
          <a:lstStyle/>
          <a:p>
            <a:r>
              <a:rPr lang="en-US" sz="1000" dirty="0"/>
              <a:t>MANAGED TAG DEVELOPMENT </a:t>
            </a:r>
          </a:p>
          <a:p>
            <a:r>
              <a:rPr lang="en-US" sz="1000" dirty="0"/>
              <a:t>USING ADOBE LAUNCH</a:t>
            </a:r>
            <a:endParaRPr lang="en-US" sz="400" dirty="0"/>
          </a:p>
        </p:txBody>
      </p:sp>
    </p:spTree>
    <p:extLst>
      <p:ext uri="{BB962C8B-B14F-4D97-AF65-F5344CB8AC3E}">
        <p14:creationId xmlns:p14="http://schemas.microsoft.com/office/powerpoint/2010/main" val="21384737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520" y="303978"/>
            <a:ext cx="8503427" cy="369332"/>
          </a:xfrm>
        </p:spPr>
        <p:txBody>
          <a:bodyPr/>
          <a:lstStyle/>
          <a:p>
            <a:r>
              <a:rPr lang="en-US" dirty="0">
                <a:latin typeface="+mj-lt"/>
              </a:rPr>
              <a:t>Setting up Adobe Target for experiential targeting for Walgreens </a:t>
            </a:r>
          </a:p>
        </p:txBody>
      </p:sp>
      <p:sp>
        <p:nvSpPr>
          <p:cNvPr id="3" name="Footer Placeholder 2"/>
          <p:cNvSpPr>
            <a:spLocks noGrp="1"/>
          </p:cNvSpPr>
          <p:nvPr>
            <p:ph type="ftr" sz="quarter" idx="12"/>
          </p:nvPr>
        </p:nvSpPr>
        <p:spPr/>
        <p:txBody>
          <a:bodyPr/>
          <a:lstStyle/>
          <a:p>
            <a:r>
              <a:rPr lang="en-US">
                <a:latin typeface="+mj-lt"/>
              </a:rPr>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latin typeface="+mj-lt"/>
              </a:rPr>
              <a:pPr/>
              <a:t>91</a:t>
            </a:fld>
            <a:endParaRPr lang="en-US" dirty="0">
              <a:latin typeface="+mj-lt"/>
            </a:endParaRPr>
          </a:p>
        </p:txBody>
      </p:sp>
      <p:sp>
        <p:nvSpPr>
          <p:cNvPr id="5" name="Title 6"/>
          <p:cNvSpPr txBox="1">
            <a:spLocks/>
          </p:cNvSpPr>
          <p:nvPr/>
        </p:nvSpPr>
        <p:spPr>
          <a:xfrm>
            <a:off x="1651011" y="989375"/>
            <a:ext cx="5725019" cy="258532"/>
          </a:xfrm>
          <a:prstGeom prst="rect">
            <a:avLst/>
          </a:prstGeom>
          <a:solidFill>
            <a:schemeClr val="bg1">
              <a:lumMod val="95000"/>
            </a:schemeClr>
          </a:solidFill>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r>
              <a:rPr lang="en-US" sz="1200" dirty="0">
                <a:latin typeface="+mj-lt"/>
              </a:rPr>
              <a:t>OPTIMIZATION = PERSONALIZATION + EXPERIMENTATION</a:t>
            </a:r>
            <a:endParaRPr lang="en-US" sz="1100" dirty="0">
              <a:latin typeface="+mj-lt"/>
            </a:endParaRPr>
          </a:p>
        </p:txBody>
      </p:sp>
      <p:sp>
        <p:nvSpPr>
          <p:cNvPr id="6" name="Rektangel 63"/>
          <p:cNvSpPr>
            <a:spLocks noChangeArrowheads="1"/>
          </p:cNvSpPr>
          <p:nvPr/>
        </p:nvSpPr>
        <p:spPr bwMode="auto">
          <a:xfrm>
            <a:off x="397806" y="2595104"/>
            <a:ext cx="2669611" cy="1053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031" tIns="34016" rIns="68031" bIns="34016">
            <a:spAutoFit/>
          </a:bodyPr>
          <a:lstStyle/>
          <a:p>
            <a:pPr marL="0" marR="0" lvl="0" indent="0" algn="l" defTabSz="596441" rtl="0" eaLnBrk="1" fontAlgn="auto" latinLnBrk="0" hangingPunct="1">
              <a:lnSpc>
                <a:spcPct val="100000"/>
              </a:lnSpc>
              <a:spcBef>
                <a:spcPct val="20000"/>
              </a:spcBef>
              <a:spcAft>
                <a:spcPts val="0"/>
              </a:spcAft>
              <a:buClrTx/>
              <a:buSzTx/>
              <a:buFontTx/>
              <a:buNone/>
              <a:tabLst/>
              <a:defRPr/>
            </a:pPr>
            <a:r>
              <a:rPr kumimoji="0" lang="en-US" sz="1000" b="1" i="0" u="none" strike="noStrike" kern="1200" cap="none" spc="0" normalizeH="0" baseline="0" noProof="1">
                <a:ln>
                  <a:noFill/>
                </a:ln>
                <a:solidFill>
                  <a:srgbClr val="080808"/>
                </a:solidFill>
                <a:effectLst/>
                <a:uLnTx/>
                <a:uFillTx/>
                <a:latin typeface="+mj-lt"/>
                <a:ea typeface="+mn-ea"/>
                <a:cs typeface="Calibri" panose="020F0502020204030204" pitchFamily="34" charset="0"/>
              </a:rPr>
              <a:t>NEXT BEST ACTION/NEXT BEST OFFER</a:t>
            </a:r>
          </a:p>
          <a:p>
            <a:pPr marL="115888" marR="0" lvl="0" indent="-115888" algn="l" defTabSz="596441" rtl="0" eaLnBrk="1" fontAlgn="auto" latinLnBrk="0" hangingPunct="1">
              <a:lnSpc>
                <a:spcPct val="100000"/>
              </a:lnSpc>
              <a:spcBef>
                <a:spcPct val="20000"/>
              </a:spcBef>
              <a:spcAft>
                <a:spcPts val="0"/>
              </a:spcAft>
              <a:buClrTx/>
              <a:buSzTx/>
              <a:buFont typeface="Arial"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Propensity Modeling</a:t>
            </a:r>
          </a:p>
          <a:p>
            <a:pPr marL="115888" marR="0" lvl="0" indent="-115888" algn="l" defTabSz="596441" rtl="0" eaLnBrk="1" fontAlgn="auto" latinLnBrk="0" hangingPunct="1">
              <a:lnSpc>
                <a:spcPct val="100000"/>
              </a:lnSpc>
              <a:spcBef>
                <a:spcPct val="20000"/>
              </a:spcBef>
              <a:spcAft>
                <a:spcPts val="0"/>
              </a:spcAft>
              <a:buClrTx/>
              <a:buSzTx/>
              <a:buFont typeface="Arial"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Customer Segmentation</a:t>
            </a:r>
          </a:p>
          <a:p>
            <a:pPr marL="115888" marR="0" lvl="0" indent="-115888" algn="l" defTabSz="596441" rtl="0" eaLnBrk="1" fontAlgn="auto" latinLnBrk="0" hangingPunct="1">
              <a:lnSpc>
                <a:spcPct val="100000"/>
              </a:lnSpc>
              <a:spcBef>
                <a:spcPct val="20000"/>
              </a:spcBef>
              <a:spcAft>
                <a:spcPts val="0"/>
              </a:spcAft>
              <a:buClrTx/>
              <a:buSzTx/>
              <a:buFont typeface="Arial"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Predictive Analysis for improving campaigns</a:t>
            </a:r>
          </a:p>
          <a:p>
            <a:pPr marL="115888" marR="0" lvl="0" indent="-115888" algn="l" defTabSz="596441" rtl="0" eaLnBrk="1" fontAlgn="auto" latinLnBrk="0" hangingPunct="1">
              <a:lnSpc>
                <a:spcPct val="100000"/>
              </a:lnSpc>
              <a:spcBef>
                <a:spcPct val="20000"/>
              </a:spcBef>
              <a:spcAft>
                <a:spcPts val="0"/>
              </a:spcAft>
              <a:buClrTx/>
              <a:buSzTx/>
              <a:buFont typeface="Arial"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Recommedation Engine</a:t>
            </a:r>
          </a:p>
          <a:p>
            <a:pPr marL="212593" marR="0" lvl="0" indent="-212593" algn="l" defTabSz="596441" rtl="0" eaLnBrk="1" fontAlgn="auto" latinLnBrk="0" hangingPunct="1">
              <a:lnSpc>
                <a:spcPct val="100000"/>
              </a:lnSpc>
              <a:spcBef>
                <a:spcPct val="20000"/>
              </a:spcBef>
              <a:spcAft>
                <a:spcPts val="0"/>
              </a:spcAft>
              <a:buClrTx/>
              <a:buSzTx/>
              <a:buFont typeface="Arial" pitchFamily="34" charset="0"/>
              <a:buChar char="•"/>
              <a:tabLst/>
              <a:defRPr/>
            </a:pPr>
            <a:endPar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endParaRPr>
          </a:p>
        </p:txBody>
      </p:sp>
      <p:sp>
        <p:nvSpPr>
          <p:cNvPr id="7" name="Rektangel 63"/>
          <p:cNvSpPr>
            <a:spLocks noChangeArrowheads="1"/>
          </p:cNvSpPr>
          <p:nvPr/>
        </p:nvSpPr>
        <p:spPr bwMode="auto">
          <a:xfrm>
            <a:off x="721221" y="1473365"/>
            <a:ext cx="2481808" cy="83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031" tIns="34016" rIns="68031" bIns="34016">
            <a:spAutoFit/>
          </a:bodyPr>
          <a:lstStyle/>
          <a:p>
            <a:pPr marL="0" marR="0" lvl="0" indent="0" algn="l" defTabSz="596441" rtl="0" eaLnBrk="1" fontAlgn="auto" latinLnBrk="0" hangingPunct="1">
              <a:lnSpc>
                <a:spcPct val="100000"/>
              </a:lnSpc>
              <a:spcBef>
                <a:spcPct val="20000"/>
              </a:spcBef>
              <a:spcAft>
                <a:spcPts val="0"/>
              </a:spcAft>
              <a:buClrTx/>
              <a:buSzTx/>
              <a:buFontTx/>
              <a:buNone/>
              <a:tabLst/>
              <a:defRPr/>
            </a:pPr>
            <a:r>
              <a:rPr kumimoji="0" lang="en-US" sz="1000" b="1" i="0" u="none" strike="noStrike" kern="1200" cap="none" spc="0" normalizeH="0" baseline="0" noProof="1">
                <a:ln>
                  <a:noFill/>
                </a:ln>
                <a:solidFill>
                  <a:srgbClr val="080808"/>
                </a:solidFill>
                <a:effectLst/>
                <a:uLnTx/>
                <a:uFillTx/>
                <a:latin typeface="+mj-lt"/>
                <a:ea typeface="+mn-ea"/>
                <a:cs typeface="Calibri" panose="020F0502020204030204" pitchFamily="34" charset="0"/>
              </a:rPr>
              <a:t>KPI RATIONALIZATION &amp; REPORTING</a:t>
            </a:r>
          </a:p>
          <a:p>
            <a:pPr marL="127556" marR="0" lvl="0" indent="-127556" algn="l" defTabSz="596441" rtl="0" eaLnBrk="1" fontAlgn="auto" latinLnBrk="0" hangingPunct="1">
              <a:lnSpc>
                <a:spcPct val="100000"/>
              </a:lnSpc>
              <a:spcBef>
                <a:spcPct val="20000"/>
              </a:spcBef>
              <a:spcAft>
                <a:spcPts val="0"/>
              </a:spcAft>
              <a:buClrTx/>
              <a:buSzTx/>
              <a:buFont typeface="Arial"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Know which content helps in engaging which customers </a:t>
            </a:r>
          </a:p>
          <a:p>
            <a:pPr marL="127556" marR="0" lvl="0" indent="-127556" algn="l" defTabSz="596441" rtl="0" eaLnBrk="1" fontAlgn="auto" latinLnBrk="0" hangingPunct="1">
              <a:lnSpc>
                <a:spcPct val="100000"/>
              </a:lnSpc>
              <a:spcBef>
                <a:spcPct val="20000"/>
              </a:spcBef>
              <a:spcAft>
                <a:spcPts val="0"/>
              </a:spcAft>
              <a:buClrTx/>
              <a:buSzTx/>
              <a:buFont typeface="Arial"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Understand how customers are being acquired &amp; what is their navigation path</a:t>
            </a:r>
          </a:p>
        </p:txBody>
      </p:sp>
      <p:sp>
        <p:nvSpPr>
          <p:cNvPr id="8" name="Rektangel 63"/>
          <p:cNvSpPr>
            <a:spLocks noChangeArrowheads="1"/>
          </p:cNvSpPr>
          <p:nvPr/>
        </p:nvSpPr>
        <p:spPr bwMode="auto">
          <a:xfrm>
            <a:off x="750777" y="4004505"/>
            <a:ext cx="2937801" cy="859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031" tIns="34016" rIns="68031" bIns="34016">
            <a:spAutoFit/>
          </a:bodyPr>
          <a:lstStyle/>
          <a:p>
            <a:pPr marL="0" marR="0" lvl="0" indent="0" algn="l" defTabSz="596441" rtl="0" eaLnBrk="1" fontAlgn="auto" latinLnBrk="0" hangingPunct="1">
              <a:lnSpc>
                <a:spcPct val="100000"/>
              </a:lnSpc>
              <a:spcBef>
                <a:spcPct val="20000"/>
              </a:spcBef>
              <a:spcAft>
                <a:spcPts val="0"/>
              </a:spcAft>
              <a:buClrTx/>
              <a:buSzTx/>
              <a:buFontTx/>
              <a:buNone/>
              <a:tabLst/>
              <a:defRPr/>
            </a:pPr>
            <a:r>
              <a:rPr kumimoji="0" lang="en-US" sz="1000" b="1" i="0" u="none" strike="noStrike" kern="1200" cap="none" spc="0" normalizeH="0" baseline="0" noProof="1">
                <a:ln>
                  <a:noFill/>
                </a:ln>
                <a:solidFill>
                  <a:srgbClr val="080808"/>
                </a:solidFill>
                <a:effectLst/>
                <a:uLnTx/>
                <a:uFillTx/>
                <a:latin typeface="+mj-lt"/>
                <a:ea typeface="+mn-ea"/>
                <a:cs typeface="Calibri" panose="020F0502020204030204" pitchFamily="34" charset="0"/>
              </a:rPr>
              <a:t>CAMPAIGN ROI ANALYSIS</a:t>
            </a:r>
          </a:p>
          <a:p>
            <a:pPr marL="115888" marR="0" lvl="0" indent="-115888" algn="l" defTabSz="596441" rtl="0" eaLnBrk="1" fontAlgn="auto" latinLnBrk="0" hangingPunct="1">
              <a:lnSpc>
                <a:spcPct val="100000"/>
              </a:lnSpc>
              <a:spcBef>
                <a:spcPct val="20000"/>
              </a:spcBef>
              <a:spcAft>
                <a:spcPts val="0"/>
              </a:spcAft>
              <a:buClrTx/>
              <a:buSzTx/>
              <a:buFont typeface="Arial"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Understand what is campaign effectiveness and which customers respond to a campaign</a:t>
            </a:r>
          </a:p>
          <a:p>
            <a:pPr marL="115888" marR="0" lvl="0" indent="-115888" algn="l" defTabSz="596441" rtl="0" eaLnBrk="1" fontAlgn="auto" latinLnBrk="0" hangingPunct="1">
              <a:lnSpc>
                <a:spcPct val="100000"/>
              </a:lnSpc>
              <a:spcBef>
                <a:spcPct val="20000"/>
              </a:spcBef>
              <a:spcAft>
                <a:spcPts val="0"/>
              </a:spcAft>
              <a:buClrTx/>
              <a:buSzTx/>
              <a:buFont typeface="Arial"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Test-Control Analysis</a:t>
            </a:r>
          </a:p>
          <a:p>
            <a:pPr marL="115888" marR="0" lvl="0" indent="-115888" algn="l" defTabSz="596441" rtl="0" eaLnBrk="1" fontAlgn="auto" latinLnBrk="0" hangingPunct="1">
              <a:lnSpc>
                <a:spcPct val="100000"/>
              </a:lnSpc>
              <a:spcBef>
                <a:spcPct val="20000"/>
              </a:spcBef>
              <a:spcAft>
                <a:spcPts val="0"/>
              </a:spcAft>
              <a:buClrTx/>
              <a:buSzTx/>
              <a:buFont typeface="Arial"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Regression Based Analysis</a:t>
            </a:r>
          </a:p>
        </p:txBody>
      </p:sp>
      <p:sp>
        <p:nvSpPr>
          <p:cNvPr id="9" name="Rektangel 63"/>
          <p:cNvSpPr>
            <a:spLocks noChangeArrowheads="1"/>
          </p:cNvSpPr>
          <p:nvPr/>
        </p:nvSpPr>
        <p:spPr bwMode="auto">
          <a:xfrm>
            <a:off x="6021795" y="1473365"/>
            <a:ext cx="1854580" cy="52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031" tIns="34016" rIns="68031" bIns="34016">
            <a:spAutoFit/>
          </a:bodyPr>
          <a:lstStyle/>
          <a:p>
            <a:pPr marL="0" marR="0" lvl="0" indent="0" algn="l" defTabSz="596441" rtl="0" eaLnBrk="1" fontAlgn="auto" latinLnBrk="0" hangingPunct="1">
              <a:lnSpc>
                <a:spcPct val="100000"/>
              </a:lnSpc>
              <a:spcBef>
                <a:spcPct val="20000"/>
              </a:spcBef>
              <a:spcAft>
                <a:spcPts val="0"/>
              </a:spcAft>
              <a:buClrTx/>
              <a:buSzTx/>
              <a:buFontTx/>
              <a:buNone/>
              <a:tabLst/>
              <a:defRPr/>
            </a:pPr>
            <a:r>
              <a:rPr kumimoji="0" lang="en-US" sz="1000" b="1" i="0" u="none" strike="noStrike" kern="1200" cap="none" spc="0" normalizeH="0" baseline="0" noProof="1">
                <a:ln>
                  <a:noFill/>
                </a:ln>
                <a:solidFill>
                  <a:srgbClr val="080808"/>
                </a:solidFill>
                <a:effectLst/>
                <a:uLnTx/>
                <a:uFillTx/>
                <a:latin typeface="+mj-lt"/>
                <a:ea typeface="+mn-ea"/>
                <a:cs typeface="Calibri" panose="020F0502020204030204" pitchFamily="34" charset="0"/>
              </a:rPr>
              <a:t>OPTIMIZATION TESTS</a:t>
            </a:r>
          </a:p>
          <a:p>
            <a:pPr marL="0" marR="0" lvl="0" indent="0" algn="l" defTabSz="596441" rtl="0" eaLnBrk="1" fontAlgn="auto" latinLnBrk="0" hangingPunct="1">
              <a:lnSpc>
                <a:spcPct val="100000"/>
              </a:lnSpc>
              <a:spcBef>
                <a:spcPct val="20000"/>
              </a:spcBef>
              <a:spcAft>
                <a:spcPts val="0"/>
              </a:spcAft>
              <a:buClrTx/>
              <a:buSzTx/>
              <a:buFontTx/>
              <a:buNone/>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Understand which content is working best for customers</a:t>
            </a:r>
          </a:p>
        </p:txBody>
      </p:sp>
      <p:sp>
        <p:nvSpPr>
          <p:cNvPr id="10" name="Rektangel 63"/>
          <p:cNvSpPr>
            <a:spLocks noChangeArrowheads="1"/>
          </p:cNvSpPr>
          <p:nvPr/>
        </p:nvSpPr>
        <p:spPr bwMode="auto">
          <a:xfrm>
            <a:off x="6281386" y="2595104"/>
            <a:ext cx="2333051" cy="135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031" tIns="34016" rIns="68031" bIns="34016">
            <a:spAutoFit/>
          </a:bodyPr>
          <a:lstStyle/>
          <a:p>
            <a:pPr marL="0" marR="0" lvl="0" indent="0" algn="l" defTabSz="596441" rtl="0" eaLnBrk="1" fontAlgn="auto" latinLnBrk="0" hangingPunct="1">
              <a:lnSpc>
                <a:spcPct val="100000"/>
              </a:lnSpc>
              <a:spcBef>
                <a:spcPct val="20000"/>
              </a:spcBef>
              <a:spcAft>
                <a:spcPts val="0"/>
              </a:spcAft>
              <a:buClrTx/>
              <a:buSzTx/>
              <a:buFontTx/>
              <a:buNone/>
              <a:tabLst/>
              <a:defRPr/>
            </a:pPr>
            <a:r>
              <a:rPr kumimoji="0" lang="en-US" sz="1000" b="1" i="0" u="none" strike="noStrike" kern="1200" cap="none" spc="0" normalizeH="0" baseline="0" noProof="1">
                <a:ln>
                  <a:noFill/>
                </a:ln>
                <a:solidFill>
                  <a:srgbClr val="080808"/>
                </a:solidFill>
                <a:effectLst/>
                <a:uLnTx/>
                <a:uFillTx/>
                <a:latin typeface="+mj-lt"/>
                <a:ea typeface="+mn-ea"/>
                <a:cs typeface="Calibri" panose="020F0502020204030204" pitchFamily="34" charset="0"/>
              </a:rPr>
              <a:t>CUSTOMER BEHAVIOR ANALYSIS</a:t>
            </a:r>
          </a:p>
          <a:p>
            <a:pPr marR="0" lvl="0" algn="l" defTabSz="596441" rtl="0" eaLnBrk="1" fontAlgn="auto" latinLnBrk="0" hangingPunct="1">
              <a:lnSpc>
                <a:spcPct val="100000"/>
              </a:lnSpc>
              <a:spcBef>
                <a:spcPct val="20000"/>
              </a:spcBef>
              <a:spcAft>
                <a:spcPts val="0"/>
              </a:spcAft>
              <a:buClrTx/>
              <a:buSzTx/>
              <a:tabLst>
                <a:tab pos="50800" algn="l"/>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Understand customer preferences &amp; Recommend affinity-based targeting</a:t>
            </a:r>
          </a:p>
          <a:p>
            <a:pPr marL="282573" marR="0" lvl="0" indent="-171450" algn="l" defTabSz="596441"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Visitor Profiling</a:t>
            </a:r>
          </a:p>
          <a:p>
            <a:pPr marL="282573" marR="0" lvl="0" indent="-171450" algn="l" defTabSz="596441"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Visitor Intent Analysis</a:t>
            </a:r>
          </a:p>
          <a:p>
            <a:pPr marL="282573" marR="0" lvl="0" indent="-171450" algn="l" defTabSz="596441"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rPr>
              <a:t>Conversion Funnel Analysis</a:t>
            </a:r>
          </a:p>
          <a:p>
            <a:pPr marL="212593" marR="0" lvl="0" indent="-212593" algn="l" defTabSz="596441" rtl="0" eaLnBrk="1" fontAlgn="auto" latinLnBrk="0" hangingPunct="1">
              <a:lnSpc>
                <a:spcPct val="100000"/>
              </a:lnSpc>
              <a:spcBef>
                <a:spcPct val="20000"/>
              </a:spcBef>
              <a:spcAft>
                <a:spcPts val="0"/>
              </a:spcAft>
              <a:buClrTx/>
              <a:buSzTx/>
              <a:buFont typeface="Arial" pitchFamily="34" charset="0"/>
              <a:buChar char="•"/>
              <a:tabLst/>
              <a:defRPr/>
            </a:pPr>
            <a:endPar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endParaRPr>
          </a:p>
          <a:p>
            <a:pPr marL="212593" marR="0" lvl="0" indent="-212593" algn="l" defTabSz="596441" rtl="0" eaLnBrk="1" fontAlgn="auto" latinLnBrk="0" hangingPunct="1">
              <a:lnSpc>
                <a:spcPct val="100000"/>
              </a:lnSpc>
              <a:spcBef>
                <a:spcPct val="20000"/>
              </a:spcBef>
              <a:spcAft>
                <a:spcPts val="0"/>
              </a:spcAft>
              <a:buClrTx/>
              <a:buSzTx/>
              <a:buFont typeface="Arial" pitchFamily="34" charset="0"/>
              <a:buChar char="•"/>
              <a:tabLst/>
              <a:defRPr/>
            </a:pPr>
            <a:endParaRPr kumimoji="0" lang="en-US" sz="900" b="0" i="0" u="none" strike="noStrike" kern="1200" cap="none" spc="0" normalizeH="0" baseline="0" noProof="1">
              <a:ln>
                <a:noFill/>
              </a:ln>
              <a:solidFill>
                <a:srgbClr val="080808"/>
              </a:solidFill>
              <a:effectLst/>
              <a:uLnTx/>
              <a:uFillTx/>
              <a:latin typeface="+mj-lt"/>
              <a:ea typeface="+mn-ea"/>
              <a:cs typeface="Calibri" panose="020F0502020204030204" pitchFamily="34" charset="0"/>
            </a:endParaRPr>
          </a:p>
        </p:txBody>
      </p:sp>
      <p:sp>
        <p:nvSpPr>
          <p:cNvPr id="12" name="TextBox 15"/>
          <p:cNvSpPr txBox="1">
            <a:spLocks noChangeArrowheads="1"/>
          </p:cNvSpPr>
          <p:nvPr/>
        </p:nvSpPr>
        <p:spPr bwMode="auto">
          <a:xfrm>
            <a:off x="5010525" y="2088802"/>
            <a:ext cx="72641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050" dirty="0">
                <a:latin typeface="+mj-lt"/>
                <a:cs typeface="Calibri" panose="020F0502020204030204" pitchFamily="34" charset="0"/>
              </a:rPr>
              <a:t>Content Testing</a:t>
            </a:r>
          </a:p>
        </p:txBody>
      </p:sp>
      <p:sp>
        <p:nvSpPr>
          <p:cNvPr id="13" name="TextBox 17"/>
          <p:cNvSpPr txBox="1">
            <a:spLocks noChangeArrowheads="1"/>
          </p:cNvSpPr>
          <p:nvPr/>
        </p:nvSpPr>
        <p:spPr bwMode="auto">
          <a:xfrm>
            <a:off x="3363046" y="2088802"/>
            <a:ext cx="8767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050" dirty="0">
                <a:latin typeface="+mj-lt"/>
                <a:cs typeface="Calibri" panose="020F0502020204030204" pitchFamily="34" charset="0"/>
              </a:rPr>
              <a:t>KPI Monitoring </a:t>
            </a:r>
          </a:p>
        </p:txBody>
      </p:sp>
      <p:sp>
        <p:nvSpPr>
          <p:cNvPr id="14" name="TextBox 19"/>
          <p:cNvSpPr txBox="1">
            <a:spLocks noChangeArrowheads="1"/>
          </p:cNvSpPr>
          <p:nvPr/>
        </p:nvSpPr>
        <p:spPr bwMode="auto">
          <a:xfrm>
            <a:off x="5297565" y="3111750"/>
            <a:ext cx="10335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000" dirty="0">
                <a:latin typeface="+mj-lt"/>
                <a:cs typeface="Calibri" panose="020F0502020204030204" pitchFamily="34" charset="0"/>
              </a:rPr>
              <a:t>Affinity </a:t>
            </a:r>
          </a:p>
          <a:p>
            <a:pPr algn="ctr" eaLnBrk="1" hangingPunct="1"/>
            <a:r>
              <a:rPr lang="en-US" sz="1000" dirty="0">
                <a:latin typeface="+mj-lt"/>
                <a:cs typeface="Calibri" panose="020F0502020204030204" pitchFamily="34" charset="0"/>
              </a:rPr>
              <a:t>Analysis</a:t>
            </a:r>
          </a:p>
        </p:txBody>
      </p:sp>
      <p:sp>
        <p:nvSpPr>
          <p:cNvPr id="15" name="TextBox 20"/>
          <p:cNvSpPr txBox="1">
            <a:spLocks noChangeArrowheads="1"/>
          </p:cNvSpPr>
          <p:nvPr/>
        </p:nvSpPr>
        <p:spPr bwMode="auto">
          <a:xfrm>
            <a:off x="3854931" y="3970670"/>
            <a:ext cx="142547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000" dirty="0">
                <a:latin typeface="+mj-lt"/>
                <a:cs typeface="Calibri" panose="020F0502020204030204" pitchFamily="34" charset="0"/>
              </a:rPr>
              <a:t>Campaign Effectiveness Analysis</a:t>
            </a:r>
          </a:p>
        </p:txBody>
      </p:sp>
      <p:sp>
        <p:nvSpPr>
          <p:cNvPr id="17" name="TextBox 18"/>
          <p:cNvSpPr txBox="1">
            <a:spLocks noChangeArrowheads="1"/>
          </p:cNvSpPr>
          <p:nvPr/>
        </p:nvSpPr>
        <p:spPr bwMode="auto">
          <a:xfrm>
            <a:off x="2887535" y="3111750"/>
            <a:ext cx="100494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050" dirty="0">
                <a:latin typeface="+mj-lt"/>
                <a:cs typeface="Calibri" panose="020F0502020204030204" pitchFamily="34" charset="0"/>
              </a:rPr>
              <a:t>Predictive Analysis</a:t>
            </a:r>
          </a:p>
        </p:txBody>
      </p:sp>
      <p:sp>
        <p:nvSpPr>
          <p:cNvPr id="18" name="Oval 17"/>
          <p:cNvSpPr/>
          <p:nvPr/>
        </p:nvSpPr>
        <p:spPr>
          <a:xfrm>
            <a:off x="2951369" y="1332522"/>
            <a:ext cx="3232597" cy="3232597"/>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rotWithShape="1">
          <a:blip r:embed="rId2" cstate="print">
            <a:clrChange>
              <a:clrFrom>
                <a:srgbClr val="FCFCFC"/>
              </a:clrFrom>
              <a:clrTo>
                <a:srgbClr val="FCFCFC">
                  <a:alpha val="0"/>
                </a:srgbClr>
              </a:clrTo>
            </a:clrChange>
            <a:extLst>
              <a:ext uri="{28A0092B-C50C-407E-A947-70E740481C1C}">
                <a14:useLocalDpi xmlns:a14="http://schemas.microsoft.com/office/drawing/2010/main"/>
              </a:ext>
            </a:extLst>
          </a:blip>
          <a:srcRect b="-1"/>
          <a:stretch/>
        </p:blipFill>
        <p:spPr>
          <a:xfrm>
            <a:off x="5074608" y="1663668"/>
            <a:ext cx="538477" cy="497303"/>
          </a:xfrm>
          <a:prstGeom prst="rect">
            <a:avLst/>
          </a:prstGeom>
        </p:spPr>
      </p:pic>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6317" y="2694066"/>
            <a:ext cx="503216" cy="509507"/>
          </a:xfrm>
          <a:prstGeom prst="rect">
            <a:avLst/>
          </a:prstGeom>
        </p:spPr>
      </p:pic>
      <p:pic>
        <p:nvPicPr>
          <p:cNvPr id="21" name="Picture 20"/>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366676" y="3535162"/>
            <a:ext cx="401983" cy="504365"/>
          </a:xfrm>
          <a:prstGeom prst="rect">
            <a:avLst/>
          </a:prstGeom>
        </p:spPr>
      </p:pic>
      <p:pic>
        <p:nvPicPr>
          <p:cNvPr id="22" name="Picture 21"/>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49815" y="1670445"/>
            <a:ext cx="503216" cy="509507"/>
          </a:xfrm>
          <a:prstGeom prst="rect">
            <a:avLst/>
          </a:prstGeom>
        </p:spPr>
      </p:pic>
      <p:pic>
        <p:nvPicPr>
          <p:cNvPr id="23" name="Picture 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33970" y="2755930"/>
            <a:ext cx="460556" cy="38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Graphic 7" descr="Bullseye">
            <a:extLst>
              <a:ext uri="{FF2B5EF4-FFF2-40B4-BE49-F238E27FC236}">
                <a16:creationId xmlns:a16="http://schemas.microsoft.com/office/drawing/2014/main" id="{087F9334-D4C2-46E3-B0CD-A4815C291F85}"/>
              </a:ext>
            </a:extLst>
          </p:cNvPr>
          <p:cNvPicPr>
            <a:picLocks noChangeAspect="1"/>
          </p:cNvPicPr>
          <p:nvPr/>
        </p:nvPicPr>
        <p:blipFill>
          <a:blip r:embed="rId7">
            <a:duotone>
              <a:prstClr val="black"/>
              <a:schemeClr val="tx2">
                <a:tint val="45000"/>
                <a:satMod val="400000"/>
              </a:schemeClr>
            </a:duotone>
            <a:extLst>
              <a:ext uri="{96DAC541-7B7A-43D3-8B79-37D633B846F1}">
                <asvg:svgBlip xmlns:asvg="http://schemas.microsoft.com/office/drawing/2016/SVG/main" r:embed="rId8"/>
              </a:ext>
            </a:extLst>
          </a:blip>
          <a:stretch>
            <a:fillRect/>
          </a:stretch>
        </p:blipFill>
        <p:spPr>
          <a:xfrm>
            <a:off x="3857016" y="2163492"/>
            <a:ext cx="1421303" cy="1421303"/>
          </a:xfrm>
          <a:prstGeom prst="rect">
            <a:avLst/>
          </a:prstGeom>
        </p:spPr>
      </p:pic>
    </p:spTree>
    <p:extLst>
      <p:ext uri="{BB962C8B-B14F-4D97-AF65-F5344CB8AC3E}">
        <p14:creationId xmlns:p14="http://schemas.microsoft.com/office/powerpoint/2010/main" val="13350483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2" dirty="0">
                <a:solidFill>
                  <a:srgbClr val="000000"/>
                </a:solidFill>
                <a:latin typeface="+mj-lt"/>
              </a:rPr>
              <a:t>Walgreens marketing campaigns – integration track project plan</a:t>
            </a:r>
            <a:endParaRPr lang="en-US" sz="2002" dirty="0">
              <a:latin typeface="+mj-lt"/>
            </a:endParaRPr>
          </a:p>
        </p:txBody>
      </p:sp>
      <p:graphicFrame>
        <p:nvGraphicFramePr>
          <p:cNvPr id="22" name="Table 21"/>
          <p:cNvGraphicFramePr>
            <a:graphicFrameLocks noGrp="1"/>
          </p:cNvGraphicFramePr>
          <p:nvPr/>
        </p:nvGraphicFramePr>
        <p:xfrm>
          <a:off x="336809" y="789251"/>
          <a:ext cx="8489140" cy="466677"/>
        </p:xfrm>
        <a:graphic>
          <a:graphicData uri="http://schemas.openxmlformats.org/drawingml/2006/table">
            <a:tbl>
              <a:tblPr firstRow="1" bandRow="1">
                <a:tableStyleId>{5C22544A-7EE6-4342-B048-85BDC9FD1C3A}</a:tableStyleId>
              </a:tblPr>
              <a:tblGrid>
                <a:gridCol w="385870">
                  <a:extLst>
                    <a:ext uri="{9D8B030D-6E8A-4147-A177-3AD203B41FA5}">
                      <a16:colId xmlns:a16="http://schemas.microsoft.com/office/drawing/2014/main" val="4229697725"/>
                    </a:ext>
                  </a:extLst>
                </a:gridCol>
                <a:gridCol w="385870">
                  <a:extLst>
                    <a:ext uri="{9D8B030D-6E8A-4147-A177-3AD203B41FA5}">
                      <a16:colId xmlns:a16="http://schemas.microsoft.com/office/drawing/2014/main" val="3233127069"/>
                    </a:ext>
                  </a:extLst>
                </a:gridCol>
                <a:gridCol w="385870">
                  <a:extLst>
                    <a:ext uri="{9D8B030D-6E8A-4147-A177-3AD203B41FA5}">
                      <a16:colId xmlns:a16="http://schemas.microsoft.com/office/drawing/2014/main" val="3086080853"/>
                    </a:ext>
                  </a:extLst>
                </a:gridCol>
                <a:gridCol w="385870">
                  <a:extLst>
                    <a:ext uri="{9D8B030D-6E8A-4147-A177-3AD203B41FA5}">
                      <a16:colId xmlns:a16="http://schemas.microsoft.com/office/drawing/2014/main" val="2418021418"/>
                    </a:ext>
                  </a:extLst>
                </a:gridCol>
                <a:gridCol w="385870">
                  <a:extLst>
                    <a:ext uri="{9D8B030D-6E8A-4147-A177-3AD203B41FA5}">
                      <a16:colId xmlns:a16="http://schemas.microsoft.com/office/drawing/2014/main" val="3923723052"/>
                    </a:ext>
                  </a:extLst>
                </a:gridCol>
                <a:gridCol w="385870">
                  <a:extLst>
                    <a:ext uri="{9D8B030D-6E8A-4147-A177-3AD203B41FA5}">
                      <a16:colId xmlns:a16="http://schemas.microsoft.com/office/drawing/2014/main" val="4027485890"/>
                    </a:ext>
                  </a:extLst>
                </a:gridCol>
                <a:gridCol w="385870">
                  <a:extLst>
                    <a:ext uri="{9D8B030D-6E8A-4147-A177-3AD203B41FA5}">
                      <a16:colId xmlns:a16="http://schemas.microsoft.com/office/drawing/2014/main" val="856814367"/>
                    </a:ext>
                  </a:extLst>
                </a:gridCol>
                <a:gridCol w="385870">
                  <a:extLst>
                    <a:ext uri="{9D8B030D-6E8A-4147-A177-3AD203B41FA5}">
                      <a16:colId xmlns:a16="http://schemas.microsoft.com/office/drawing/2014/main" val="3633896083"/>
                    </a:ext>
                  </a:extLst>
                </a:gridCol>
                <a:gridCol w="385870">
                  <a:extLst>
                    <a:ext uri="{9D8B030D-6E8A-4147-A177-3AD203B41FA5}">
                      <a16:colId xmlns:a16="http://schemas.microsoft.com/office/drawing/2014/main" val="3664992606"/>
                    </a:ext>
                  </a:extLst>
                </a:gridCol>
                <a:gridCol w="385870">
                  <a:extLst>
                    <a:ext uri="{9D8B030D-6E8A-4147-A177-3AD203B41FA5}">
                      <a16:colId xmlns:a16="http://schemas.microsoft.com/office/drawing/2014/main" val="840624301"/>
                    </a:ext>
                  </a:extLst>
                </a:gridCol>
                <a:gridCol w="385870">
                  <a:extLst>
                    <a:ext uri="{9D8B030D-6E8A-4147-A177-3AD203B41FA5}">
                      <a16:colId xmlns:a16="http://schemas.microsoft.com/office/drawing/2014/main" val="1141850413"/>
                    </a:ext>
                  </a:extLst>
                </a:gridCol>
                <a:gridCol w="385870">
                  <a:extLst>
                    <a:ext uri="{9D8B030D-6E8A-4147-A177-3AD203B41FA5}">
                      <a16:colId xmlns:a16="http://schemas.microsoft.com/office/drawing/2014/main" val="471734940"/>
                    </a:ext>
                  </a:extLst>
                </a:gridCol>
                <a:gridCol w="385870">
                  <a:extLst>
                    <a:ext uri="{9D8B030D-6E8A-4147-A177-3AD203B41FA5}">
                      <a16:colId xmlns:a16="http://schemas.microsoft.com/office/drawing/2014/main" val="2817776469"/>
                    </a:ext>
                  </a:extLst>
                </a:gridCol>
                <a:gridCol w="385870">
                  <a:extLst>
                    <a:ext uri="{9D8B030D-6E8A-4147-A177-3AD203B41FA5}">
                      <a16:colId xmlns:a16="http://schemas.microsoft.com/office/drawing/2014/main" val="4186709924"/>
                    </a:ext>
                  </a:extLst>
                </a:gridCol>
                <a:gridCol w="385870">
                  <a:extLst>
                    <a:ext uri="{9D8B030D-6E8A-4147-A177-3AD203B41FA5}">
                      <a16:colId xmlns:a16="http://schemas.microsoft.com/office/drawing/2014/main" val="277949020"/>
                    </a:ext>
                  </a:extLst>
                </a:gridCol>
                <a:gridCol w="385870">
                  <a:extLst>
                    <a:ext uri="{9D8B030D-6E8A-4147-A177-3AD203B41FA5}">
                      <a16:colId xmlns:a16="http://schemas.microsoft.com/office/drawing/2014/main" val="4149177809"/>
                    </a:ext>
                  </a:extLst>
                </a:gridCol>
                <a:gridCol w="385870">
                  <a:extLst>
                    <a:ext uri="{9D8B030D-6E8A-4147-A177-3AD203B41FA5}">
                      <a16:colId xmlns:a16="http://schemas.microsoft.com/office/drawing/2014/main" val="3742384133"/>
                    </a:ext>
                  </a:extLst>
                </a:gridCol>
                <a:gridCol w="385870">
                  <a:extLst>
                    <a:ext uri="{9D8B030D-6E8A-4147-A177-3AD203B41FA5}">
                      <a16:colId xmlns:a16="http://schemas.microsoft.com/office/drawing/2014/main" val="2074047669"/>
                    </a:ext>
                  </a:extLst>
                </a:gridCol>
                <a:gridCol w="385870">
                  <a:extLst>
                    <a:ext uri="{9D8B030D-6E8A-4147-A177-3AD203B41FA5}">
                      <a16:colId xmlns:a16="http://schemas.microsoft.com/office/drawing/2014/main" val="4239288322"/>
                    </a:ext>
                  </a:extLst>
                </a:gridCol>
                <a:gridCol w="385870">
                  <a:extLst>
                    <a:ext uri="{9D8B030D-6E8A-4147-A177-3AD203B41FA5}">
                      <a16:colId xmlns:a16="http://schemas.microsoft.com/office/drawing/2014/main" val="2131119880"/>
                    </a:ext>
                  </a:extLst>
                </a:gridCol>
                <a:gridCol w="385870">
                  <a:extLst>
                    <a:ext uri="{9D8B030D-6E8A-4147-A177-3AD203B41FA5}">
                      <a16:colId xmlns:a16="http://schemas.microsoft.com/office/drawing/2014/main" val="140744879"/>
                    </a:ext>
                  </a:extLst>
                </a:gridCol>
                <a:gridCol w="385870">
                  <a:extLst>
                    <a:ext uri="{9D8B030D-6E8A-4147-A177-3AD203B41FA5}">
                      <a16:colId xmlns:a16="http://schemas.microsoft.com/office/drawing/2014/main" val="2249172176"/>
                    </a:ext>
                  </a:extLst>
                </a:gridCol>
              </a:tblGrid>
              <a:tr h="185299">
                <a:tc gridSpan="2">
                  <a:txBody>
                    <a:bodyPr/>
                    <a:lstStyle/>
                    <a:p>
                      <a:pPr algn="ctr"/>
                      <a:r>
                        <a:rPr lang="en-US" sz="600" dirty="0">
                          <a:solidFill>
                            <a:schemeClr val="bg1"/>
                          </a:solidFill>
                          <a:latin typeface="+mj-lt"/>
                        </a:rPr>
                        <a:t>APRIL</a:t>
                      </a:r>
                    </a:p>
                  </a:txBody>
                  <a:tcPr marL="68580" marR="68580" marT="34290" marB="34290" anchor="b">
                    <a:solidFill>
                      <a:schemeClr val="tx1"/>
                    </a:solidFill>
                  </a:tcPr>
                </a:tc>
                <a:tc hMerge="1">
                  <a:txBody>
                    <a:bodyPr/>
                    <a:lstStyle/>
                    <a:p>
                      <a:pPr algn="ctr"/>
                      <a:endParaRPr lang="en-US" sz="600" dirty="0">
                        <a:solidFill>
                          <a:schemeClr val="bg1"/>
                        </a:solidFill>
                        <a:latin typeface="+mj-lt"/>
                      </a:endParaRPr>
                    </a:p>
                  </a:txBody>
                  <a:tcPr marL="68580" marR="68580" marT="34290" marB="34290" anchor="b">
                    <a:solidFill>
                      <a:schemeClr val="tx1"/>
                    </a:solidFill>
                  </a:tcPr>
                </a:tc>
                <a:tc gridSpan="4">
                  <a:txBody>
                    <a:bodyPr/>
                    <a:lstStyle/>
                    <a:p>
                      <a:pPr algn="ctr"/>
                      <a:r>
                        <a:rPr lang="en-US" sz="600" dirty="0">
                          <a:solidFill>
                            <a:schemeClr val="bg1"/>
                          </a:solidFill>
                          <a:latin typeface="+mj-lt"/>
                        </a:rPr>
                        <a:t>MAY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JUNE</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600" dirty="0">
                          <a:solidFill>
                            <a:schemeClr val="bg1"/>
                          </a:solidFill>
                          <a:latin typeface="+mj-lt"/>
                        </a:rPr>
                        <a:t>JULY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AUG</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2">
                  <a:txBody>
                    <a:bodyPr/>
                    <a:lstStyle/>
                    <a:p>
                      <a:pPr algn="ctr"/>
                      <a:r>
                        <a:rPr lang="en-US" sz="600" dirty="0">
                          <a:solidFill>
                            <a:schemeClr val="bg1"/>
                          </a:solidFill>
                          <a:latin typeface="+mj-lt"/>
                        </a:rPr>
                        <a:t>SEP</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extLst>
                  <a:ext uri="{0D108BD9-81ED-4DB2-BD59-A6C34878D82A}">
                    <a16:rowId xmlns:a16="http://schemas.microsoft.com/office/drawing/2014/main" val="1547355224"/>
                  </a:ext>
                </a:extLst>
              </a:tr>
              <a:tr h="281378">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27</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4</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18</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25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8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15</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22</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29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6 </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13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27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24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31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14</a:t>
                      </a:r>
                    </a:p>
                  </a:txBody>
                  <a:tcPr marL="68580" marR="68580" marT="34290" marB="34290" anchor="ctr">
                    <a:solidFill>
                      <a:schemeClr val="bg2">
                        <a:lumMod val="20000"/>
                        <a:lumOff val="80000"/>
                      </a:schemeClr>
                    </a:solidFill>
                  </a:tcPr>
                </a:tc>
                <a:extLst>
                  <a:ext uri="{0D108BD9-81ED-4DB2-BD59-A6C34878D82A}">
                    <a16:rowId xmlns:a16="http://schemas.microsoft.com/office/drawing/2014/main" val="3753951477"/>
                  </a:ext>
                </a:extLst>
              </a:tr>
            </a:tbl>
          </a:graphicData>
        </a:graphic>
      </p:graphicFrame>
      <p:graphicFrame>
        <p:nvGraphicFramePr>
          <p:cNvPr id="9" name="Table 8">
            <a:extLst>
              <a:ext uri="{FF2B5EF4-FFF2-40B4-BE49-F238E27FC236}">
                <a16:creationId xmlns:a16="http://schemas.microsoft.com/office/drawing/2014/main" id="{57E754FF-A4AC-F348-8B09-A77D061155E8}"/>
              </a:ext>
            </a:extLst>
          </p:cNvPr>
          <p:cNvGraphicFramePr>
            <a:graphicFrameLocks noGrp="1"/>
          </p:cNvGraphicFramePr>
          <p:nvPr>
            <p:extLst>
              <p:ext uri="{D42A27DB-BD31-4B8C-83A1-F6EECF244321}">
                <p14:modId xmlns:p14="http://schemas.microsoft.com/office/powerpoint/2010/main" val="2766414465"/>
              </p:ext>
            </p:extLst>
          </p:nvPr>
        </p:nvGraphicFramePr>
        <p:xfrm>
          <a:off x="17218" y="1273809"/>
          <a:ext cx="335096" cy="3423915"/>
        </p:xfrm>
        <a:graphic>
          <a:graphicData uri="http://schemas.openxmlformats.org/drawingml/2006/table">
            <a:tbl>
              <a:tblPr firstRow="1" bandRow="1">
                <a:tableStyleId>{2D5ABB26-0587-4C30-8999-92F81FD0307C}</a:tableStyleId>
              </a:tblPr>
              <a:tblGrid>
                <a:gridCol w="335096">
                  <a:extLst>
                    <a:ext uri="{9D8B030D-6E8A-4147-A177-3AD203B41FA5}">
                      <a16:colId xmlns:a16="http://schemas.microsoft.com/office/drawing/2014/main" val="202864645"/>
                    </a:ext>
                  </a:extLst>
                </a:gridCol>
              </a:tblGrid>
              <a:tr h="684783">
                <a:tc>
                  <a:txBody>
                    <a:bodyPr/>
                    <a:lstStyle/>
                    <a:p>
                      <a:pPr algn="ctr"/>
                      <a:r>
                        <a:rPr lang="en-US" sz="800" b="1" dirty="0"/>
                        <a:t>Campaign</a:t>
                      </a:r>
                    </a:p>
                  </a:txBody>
                  <a:tcPr vert="vert270" anchor="ctr"/>
                </a:tc>
                <a:extLst>
                  <a:ext uri="{0D108BD9-81ED-4DB2-BD59-A6C34878D82A}">
                    <a16:rowId xmlns:a16="http://schemas.microsoft.com/office/drawing/2014/main" val="3381198771"/>
                  </a:ext>
                </a:extLst>
              </a:tr>
              <a:tr h="684783">
                <a:tc>
                  <a:txBody>
                    <a:bodyPr/>
                    <a:lstStyle/>
                    <a:p>
                      <a:pPr algn="ctr"/>
                      <a:r>
                        <a:rPr lang="en-US" sz="800" b="1" dirty="0"/>
                        <a:t>Audience Manager</a:t>
                      </a:r>
                    </a:p>
                  </a:txBody>
                  <a:tcPr vert="vert270" anchor="ctr"/>
                </a:tc>
                <a:extLst>
                  <a:ext uri="{0D108BD9-81ED-4DB2-BD59-A6C34878D82A}">
                    <a16:rowId xmlns:a16="http://schemas.microsoft.com/office/drawing/2014/main" val="3357944576"/>
                  </a:ext>
                </a:extLst>
              </a:tr>
              <a:tr h="684783">
                <a:tc>
                  <a:txBody>
                    <a:bodyPr/>
                    <a:lstStyle/>
                    <a:p>
                      <a:pPr algn="ctr"/>
                      <a:r>
                        <a:rPr lang="en-US" sz="800" b="1" dirty="0"/>
                        <a:t>Experience Manager</a:t>
                      </a:r>
                    </a:p>
                  </a:txBody>
                  <a:tcPr vert="vert270" anchor="ctr"/>
                </a:tc>
                <a:extLst>
                  <a:ext uri="{0D108BD9-81ED-4DB2-BD59-A6C34878D82A}">
                    <a16:rowId xmlns:a16="http://schemas.microsoft.com/office/drawing/2014/main" val="1076561760"/>
                  </a:ext>
                </a:extLst>
              </a:tr>
              <a:tr h="684783">
                <a:tc>
                  <a:txBody>
                    <a:bodyPr/>
                    <a:lstStyle/>
                    <a:p>
                      <a:pPr algn="ctr"/>
                      <a:r>
                        <a:rPr lang="en-US" sz="800" b="1" dirty="0"/>
                        <a:t>Analytics &amp; Target</a:t>
                      </a:r>
                    </a:p>
                  </a:txBody>
                  <a:tcPr vert="vert270" anchor="ctr"/>
                </a:tc>
                <a:extLst>
                  <a:ext uri="{0D108BD9-81ED-4DB2-BD59-A6C34878D82A}">
                    <a16:rowId xmlns:a16="http://schemas.microsoft.com/office/drawing/2014/main" val="947628853"/>
                  </a:ext>
                </a:extLst>
              </a:tr>
              <a:tr h="684783">
                <a:tc>
                  <a:txBody>
                    <a:bodyPr/>
                    <a:lstStyle/>
                    <a:p>
                      <a:pPr algn="ctr"/>
                      <a:r>
                        <a:rPr lang="en-US" sz="800" b="1" dirty="0">
                          <a:solidFill>
                            <a:schemeClr val="tx1"/>
                          </a:solidFill>
                        </a:rPr>
                        <a:t>CI &amp; API*</a:t>
                      </a:r>
                    </a:p>
                  </a:txBody>
                  <a:tcPr vert="vert270" anchor="ctr"/>
                </a:tc>
                <a:extLst>
                  <a:ext uri="{0D108BD9-81ED-4DB2-BD59-A6C34878D82A}">
                    <a16:rowId xmlns:a16="http://schemas.microsoft.com/office/drawing/2014/main" val="3921346767"/>
                  </a:ext>
                </a:extLst>
              </a:tr>
            </a:tbl>
          </a:graphicData>
        </a:graphic>
      </p:graphicFrame>
      <p:cxnSp>
        <p:nvCxnSpPr>
          <p:cNvPr id="105" name="Straight Connector 104">
            <a:extLst>
              <a:ext uri="{FF2B5EF4-FFF2-40B4-BE49-F238E27FC236}">
                <a16:creationId xmlns:a16="http://schemas.microsoft.com/office/drawing/2014/main" id="{98156314-C3EE-CC4E-93FB-4EED3912627B}"/>
              </a:ext>
            </a:extLst>
          </p:cNvPr>
          <p:cNvCxnSpPr>
            <a:cxnSpLocks/>
          </p:cNvCxnSpPr>
          <p:nvPr/>
        </p:nvCxnSpPr>
        <p:spPr>
          <a:xfrm>
            <a:off x="328085" y="1300383"/>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36CEDE2-C1D6-524A-BC91-3B078EC97EC1}"/>
              </a:ext>
            </a:extLst>
          </p:cNvPr>
          <p:cNvCxnSpPr>
            <a:cxnSpLocks/>
          </p:cNvCxnSpPr>
          <p:nvPr/>
        </p:nvCxnSpPr>
        <p:spPr>
          <a:xfrm>
            <a:off x="328085" y="1986555"/>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B5A8A12-AAC4-0042-BC01-032BB8759F29}"/>
              </a:ext>
            </a:extLst>
          </p:cNvPr>
          <p:cNvCxnSpPr>
            <a:cxnSpLocks/>
          </p:cNvCxnSpPr>
          <p:nvPr/>
        </p:nvCxnSpPr>
        <p:spPr>
          <a:xfrm>
            <a:off x="328085" y="4045069"/>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D6995DF-68AA-F24A-B9B4-D403D82824CB}"/>
              </a:ext>
            </a:extLst>
          </p:cNvPr>
          <p:cNvCxnSpPr>
            <a:cxnSpLocks/>
          </p:cNvCxnSpPr>
          <p:nvPr/>
        </p:nvCxnSpPr>
        <p:spPr>
          <a:xfrm>
            <a:off x="328085" y="3358898"/>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3F08847-C39A-FF47-BCF9-0BB2757EE442}"/>
              </a:ext>
            </a:extLst>
          </p:cNvPr>
          <p:cNvCxnSpPr>
            <a:cxnSpLocks/>
          </p:cNvCxnSpPr>
          <p:nvPr/>
        </p:nvCxnSpPr>
        <p:spPr>
          <a:xfrm>
            <a:off x="328085" y="2672726"/>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F3675BBC-FD3C-D54D-8D79-159015F1877C}"/>
              </a:ext>
            </a:extLst>
          </p:cNvPr>
          <p:cNvSpPr/>
          <p:nvPr/>
        </p:nvSpPr>
        <p:spPr>
          <a:xfrm>
            <a:off x="1886260" y="1288730"/>
            <a:ext cx="772293" cy="618118"/>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Story Elaboration</a:t>
            </a:r>
          </a:p>
          <a:p>
            <a:r>
              <a:rPr lang="en-US" sz="600" dirty="0">
                <a:latin typeface="+mj-lt"/>
              </a:rPr>
              <a:t>Backlog Grooming</a:t>
            </a:r>
          </a:p>
          <a:p>
            <a:r>
              <a:rPr lang="en-US" sz="600" dirty="0">
                <a:latin typeface="+mj-lt"/>
              </a:rPr>
              <a:t>Metadata Enablement</a:t>
            </a:r>
          </a:p>
          <a:p>
            <a:r>
              <a:rPr lang="en-US" sz="600" dirty="0">
                <a:latin typeface="+mj-lt"/>
              </a:rPr>
              <a:t>Schema Enablement</a:t>
            </a:r>
          </a:p>
        </p:txBody>
      </p:sp>
      <p:cxnSp>
        <p:nvCxnSpPr>
          <p:cNvPr id="114" name="Straight Connector 113">
            <a:extLst>
              <a:ext uri="{FF2B5EF4-FFF2-40B4-BE49-F238E27FC236}">
                <a16:creationId xmlns:a16="http://schemas.microsoft.com/office/drawing/2014/main" id="{A4A67EC0-1707-8041-94A6-70475CBBD246}"/>
              </a:ext>
            </a:extLst>
          </p:cNvPr>
          <p:cNvCxnSpPr>
            <a:cxnSpLocks/>
          </p:cNvCxnSpPr>
          <p:nvPr/>
        </p:nvCxnSpPr>
        <p:spPr>
          <a:xfrm>
            <a:off x="1909806" y="146596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945113E2-1F41-574A-82F7-6CE0509A6DE1}"/>
              </a:ext>
            </a:extLst>
          </p:cNvPr>
          <p:cNvSpPr/>
          <p:nvPr/>
        </p:nvSpPr>
        <p:spPr>
          <a:xfrm>
            <a:off x="2674896" y="1986555"/>
            <a:ext cx="748748" cy="525785"/>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t>Story Elaboration</a:t>
            </a:r>
          </a:p>
          <a:p>
            <a:r>
              <a:rPr lang="en-US" sz="600" dirty="0"/>
              <a:t>Backlog Grooming</a:t>
            </a:r>
          </a:p>
          <a:p>
            <a:r>
              <a:rPr lang="en-US" sz="600" dirty="0" err="1"/>
              <a:t>Integ</a:t>
            </a:r>
            <a:r>
              <a:rPr lang="en-US" sz="600" dirty="0"/>
              <a:t>.  Enablement</a:t>
            </a:r>
          </a:p>
        </p:txBody>
      </p:sp>
      <p:cxnSp>
        <p:nvCxnSpPr>
          <p:cNvPr id="124" name="Straight Connector 123">
            <a:extLst>
              <a:ext uri="{FF2B5EF4-FFF2-40B4-BE49-F238E27FC236}">
                <a16:creationId xmlns:a16="http://schemas.microsoft.com/office/drawing/2014/main" id="{9ADDC555-F83D-C84E-9F13-D5A0A5A79950}"/>
              </a:ext>
            </a:extLst>
          </p:cNvPr>
          <p:cNvCxnSpPr>
            <a:cxnSpLocks/>
          </p:cNvCxnSpPr>
          <p:nvPr/>
        </p:nvCxnSpPr>
        <p:spPr>
          <a:xfrm>
            <a:off x="2698441"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BC6C555B-AB61-034E-A267-AAF8D42FA6A1}"/>
              </a:ext>
            </a:extLst>
          </p:cNvPr>
          <p:cNvSpPr/>
          <p:nvPr/>
        </p:nvSpPr>
        <p:spPr>
          <a:xfrm>
            <a:off x="3461227" y="1986555"/>
            <a:ext cx="748748" cy="433452"/>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latin typeface="+mj-lt"/>
              </a:rPr>
              <a:t>Data Enablement</a:t>
            </a:r>
          </a:p>
          <a:p>
            <a:r>
              <a:rPr lang="en-US" sz="600" dirty="0" err="1"/>
              <a:t>Integ</a:t>
            </a:r>
            <a:r>
              <a:rPr lang="en-US" sz="600" dirty="0"/>
              <a:t>.  Enablement</a:t>
            </a:r>
          </a:p>
        </p:txBody>
      </p:sp>
      <p:cxnSp>
        <p:nvCxnSpPr>
          <p:cNvPr id="128" name="Straight Connector 127">
            <a:extLst>
              <a:ext uri="{FF2B5EF4-FFF2-40B4-BE49-F238E27FC236}">
                <a16:creationId xmlns:a16="http://schemas.microsoft.com/office/drawing/2014/main" id="{1F7C6F2C-759F-2048-A717-CE1AB690BBA4}"/>
              </a:ext>
            </a:extLst>
          </p:cNvPr>
          <p:cNvCxnSpPr>
            <a:cxnSpLocks/>
          </p:cNvCxnSpPr>
          <p:nvPr/>
        </p:nvCxnSpPr>
        <p:spPr>
          <a:xfrm>
            <a:off x="3484772"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169E1C15-3A84-2D4D-BAC2-EA265D4ACB65}"/>
              </a:ext>
            </a:extLst>
          </p:cNvPr>
          <p:cNvSpPr/>
          <p:nvPr/>
        </p:nvSpPr>
        <p:spPr>
          <a:xfrm>
            <a:off x="4233520" y="1986555"/>
            <a:ext cx="748748" cy="433452"/>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Data Enablement</a:t>
            </a:r>
          </a:p>
          <a:p>
            <a:r>
              <a:rPr lang="en-US" sz="600" dirty="0" err="1"/>
              <a:t>Integ</a:t>
            </a:r>
            <a:r>
              <a:rPr lang="en-US" sz="600" dirty="0"/>
              <a:t>.  Enablement</a:t>
            </a:r>
          </a:p>
        </p:txBody>
      </p:sp>
      <p:cxnSp>
        <p:nvCxnSpPr>
          <p:cNvPr id="130" name="Straight Connector 129">
            <a:extLst>
              <a:ext uri="{FF2B5EF4-FFF2-40B4-BE49-F238E27FC236}">
                <a16:creationId xmlns:a16="http://schemas.microsoft.com/office/drawing/2014/main" id="{FB7B4F9D-E56C-F54D-B3C6-DCDD01AE2EAB}"/>
              </a:ext>
            </a:extLst>
          </p:cNvPr>
          <p:cNvCxnSpPr>
            <a:cxnSpLocks/>
          </p:cNvCxnSpPr>
          <p:nvPr/>
        </p:nvCxnSpPr>
        <p:spPr>
          <a:xfrm>
            <a:off x="4257065"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59452D14-E7E9-5942-9CE1-C932DC667BFF}"/>
              </a:ext>
            </a:extLst>
          </p:cNvPr>
          <p:cNvSpPr/>
          <p:nvPr/>
        </p:nvSpPr>
        <p:spPr>
          <a:xfrm>
            <a:off x="5005813" y="1986555"/>
            <a:ext cx="748748" cy="433452"/>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Data Enablement</a:t>
            </a:r>
          </a:p>
          <a:p>
            <a:r>
              <a:rPr lang="en-US" sz="600" dirty="0" err="1"/>
              <a:t>Integ</a:t>
            </a:r>
            <a:r>
              <a:rPr lang="en-US" sz="600" dirty="0"/>
              <a:t>.  Enablement</a:t>
            </a:r>
          </a:p>
        </p:txBody>
      </p:sp>
      <p:cxnSp>
        <p:nvCxnSpPr>
          <p:cNvPr id="132" name="Straight Connector 131">
            <a:extLst>
              <a:ext uri="{FF2B5EF4-FFF2-40B4-BE49-F238E27FC236}">
                <a16:creationId xmlns:a16="http://schemas.microsoft.com/office/drawing/2014/main" id="{9A1E2C1A-5AAF-7A4D-B626-27F854CD7E0A}"/>
              </a:ext>
            </a:extLst>
          </p:cNvPr>
          <p:cNvCxnSpPr>
            <a:cxnSpLocks/>
          </p:cNvCxnSpPr>
          <p:nvPr/>
        </p:nvCxnSpPr>
        <p:spPr>
          <a:xfrm>
            <a:off x="5029358"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C79824FE-C873-C945-A37F-A41487831EAD}"/>
              </a:ext>
            </a:extLst>
          </p:cNvPr>
          <p:cNvSpPr/>
          <p:nvPr/>
        </p:nvSpPr>
        <p:spPr>
          <a:xfrm>
            <a:off x="5776285" y="1986555"/>
            <a:ext cx="1472819" cy="525785"/>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t>SIT Execution</a:t>
            </a:r>
          </a:p>
          <a:p>
            <a:r>
              <a:rPr lang="en-US" sz="600" dirty="0"/>
              <a:t>Regression &amp; Performance Testing</a:t>
            </a:r>
          </a:p>
          <a:p>
            <a:r>
              <a:rPr lang="en-US" sz="600" dirty="0"/>
              <a:t>UAT Support</a:t>
            </a:r>
          </a:p>
        </p:txBody>
      </p:sp>
      <p:cxnSp>
        <p:nvCxnSpPr>
          <p:cNvPr id="134" name="Straight Connector 133">
            <a:extLst>
              <a:ext uri="{FF2B5EF4-FFF2-40B4-BE49-F238E27FC236}">
                <a16:creationId xmlns:a16="http://schemas.microsoft.com/office/drawing/2014/main" id="{4E3A3338-F0B1-7E47-8638-988626C0C2D3}"/>
              </a:ext>
            </a:extLst>
          </p:cNvPr>
          <p:cNvCxnSpPr>
            <a:cxnSpLocks/>
          </p:cNvCxnSpPr>
          <p:nvPr/>
        </p:nvCxnSpPr>
        <p:spPr>
          <a:xfrm>
            <a:off x="5799831" y="2163331"/>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2BB8B3D-0301-EF4B-9D15-0365165C27C8}"/>
              </a:ext>
            </a:extLst>
          </p:cNvPr>
          <p:cNvSpPr/>
          <p:nvPr/>
        </p:nvSpPr>
        <p:spPr>
          <a:xfrm>
            <a:off x="6548579" y="1986555"/>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38" name="Straight Connector 137">
            <a:extLst>
              <a:ext uri="{FF2B5EF4-FFF2-40B4-BE49-F238E27FC236}">
                <a16:creationId xmlns:a16="http://schemas.microsoft.com/office/drawing/2014/main" id="{A1F8B89F-634B-954A-A03E-B5870BD37195}"/>
              </a:ext>
            </a:extLst>
          </p:cNvPr>
          <p:cNvCxnSpPr>
            <a:cxnSpLocks/>
          </p:cNvCxnSpPr>
          <p:nvPr/>
        </p:nvCxnSpPr>
        <p:spPr>
          <a:xfrm>
            <a:off x="7344418"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EB7AAC-3566-E24E-A0EC-40F82CDAA6B1}"/>
              </a:ext>
            </a:extLst>
          </p:cNvPr>
          <p:cNvSpPr/>
          <p:nvPr/>
        </p:nvSpPr>
        <p:spPr>
          <a:xfrm>
            <a:off x="7336730" y="1986555"/>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sp>
        <p:nvSpPr>
          <p:cNvPr id="17" name="Diamond 16">
            <a:extLst>
              <a:ext uri="{FF2B5EF4-FFF2-40B4-BE49-F238E27FC236}">
                <a16:creationId xmlns:a16="http://schemas.microsoft.com/office/drawing/2014/main" id="{28F21A9B-4AF7-2F4F-8718-885BC12FDE4F}"/>
              </a:ext>
            </a:extLst>
          </p:cNvPr>
          <p:cNvSpPr/>
          <p:nvPr/>
        </p:nvSpPr>
        <p:spPr>
          <a:xfrm>
            <a:off x="8421944" y="2104856"/>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0" name="Rectangle 139">
            <a:extLst>
              <a:ext uri="{FF2B5EF4-FFF2-40B4-BE49-F238E27FC236}">
                <a16:creationId xmlns:a16="http://schemas.microsoft.com/office/drawing/2014/main" id="{713DB95C-F7F0-964E-920C-6286F546768F}"/>
              </a:ext>
            </a:extLst>
          </p:cNvPr>
          <p:cNvSpPr/>
          <p:nvPr/>
        </p:nvSpPr>
        <p:spPr>
          <a:xfrm>
            <a:off x="2674412" y="2641737"/>
            <a:ext cx="748748" cy="710451"/>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t>Story Elaboration</a:t>
            </a:r>
          </a:p>
          <a:p>
            <a:r>
              <a:rPr lang="en-US" sz="600" dirty="0"/>
              <a:t>Backlog Grooming</a:t>
            </a:r>
            <a:endParaRPr lang="en-US" sz="600" dirty="0">
              <a:latin typeface="+mj-lt"/>
            </a:endParaRPr>
          </a:p>
          <a:p>
            <a:r>
              <a:rPr lang="en-US" sz="600" dirty="0">
                <a:latin typeface="+mj-lt"/>
              </a:rPr>
              <a:t>Component Dev</a:t>
            </a:r>
          </a:p>
          <a:p>
            <a:r>
              <a:rPr lang="en-US" sz="600" dirty="0">
                <a:latin typeface="+mj-lt"/>
              </a:rPr>
              <a:t>Email Template Dev</a:t>
            </a:r>
          </a:p>
          <a:p>
            <a:r>
              <a:rPr lang="en-US" sz="600" dirty="0">
                <a:latin typeface="+mj-lt"/>
              </a:rPr>
              <a:t>Exp. Fragment Config</a:t>
            </a:r>
          </a:p>
        </p:txBody>
      </p:sp>
      <p:cxnSp>
        <p:nvCxnSpPr>
          <p:cNvPr id="141" name="Straight Connector 140">
            <a:extLst>
              <a:ext uri="{FF2B5EF4-FFF2-40B4-BE49-F238E27FC236}">
                <a16:creationId xmlns:a16="http://schemas.microsoft.com/office/drawing/2014/main" id="{B4A3FD1F-9E49-B84C-BACF-464E2C5FB606}"/>
              </a:ext>
            </a:extLst>
          </p:cNvPr>
          <p:cNvCxnSpPr>
            <a:cxnSpLocks/>
          </p:cNvCxnSpPr>
          <p:nvPr/>
        </p:nvCxnSpPr>
        <p:spPr>
          <a:xfrm>
            <a:off x="2697957"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FE28D40A-FA32-DF41-B6C3-C8932C45E2D2}"/>
              </a:ext>
            </a:extLst>
          </p:cNvPr>
          <p:cNvSpPr/>
          <p:nvPr/>
        </p:nvSpPr>
        <p:spPr>
          <a:xfrm>
            <a:off x="3460743" y="2641737"/>
            <a:ext cx="748748" cy="525785"/>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Workflow &amp; Cloud Config for AT+AA</a:t>
            </a:r>
          </a:p>
          <a:p>
            <a:r>
              <a:rPr lang="en-US" sz="600" dirty="0"/>
              <a:t>Assets Cleanup</a:t>
            </a:r>
          </a:p>
        </p:txBody>
      </p:sp>
      <p:cxnSp>
        <p:nvCxnSpPr>
          <p:cNvPr id="145" name="Straight Connector 144">
            <a:extLst>
              <a:ext uri="{FF2B5EF4-FFF2-40B4-BE49-F238E27FC236}">
                <a16:creationId xmlns:a16="http://schemas.microsoft.com/office/drawing/2014/main" id="{01F7D34E-8398-5C43-B736-97BF4710DFB6}"/>
              </a:ext>
            </a:extLst>
          </p:cNvPr>
          <p:cNvCxnSpPr>
            <a:cxnSpLocks/>
          </p:cNvCxnSpPr>
          <p:nvPr/>
        </p:nvCxnSpPr>
        <p:spPr>
          <a:xfrm>
            <a:off x="3484288"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264ADE4-E452-9945-A60D-49545F6D1B78}"/>
              </a:ext>
            </a:extLst>
          </p:cNvPr>
          <p:cNvSpPr/>
          <p:nvPr/>
        </p:nvSpPr>
        <p:spPr>
          <a:xfrm>
            <a:off x="4233036" y="2641737"/>
            <a:ext cx="748748" cy="341119"/>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Assets Cleanup</a:t>
            </a:r>
          </a:p>
        </p:txBody>
      </p:sp>
      <p:cxnSp>
        <p:nvCxnSpPr>
          <p:cNvPr id="147" name="Straight Connector 146">
            <a:extLst>
              <a:ext uri="{FF2B5EF4-FFF2-40B4-BE49-F238E27FC236}">
                <a16:creationId xmlns:a16="http://schemas.microsoft.com/office/drawing/2014/main" id="{F0EEAF1D-0BC8-C641-9468-11DECD121FE1}"/>
              </a:ext>
            </a:extLst>
          </p:cNvPr>
          <p:cNvCxnSpPr>
            <a:cxnSpLocks/>
          </p:cNvCxnSpPr>
          <p:nvPr/>
        </p:nvCxnSpPr>
        <p:spPr>
          <a:xfrm>
            <a:off x="4256581"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0B176EE9-F587-F54D-93F3-E7CF285C17C7}"/>
              </a:ext>
            </a:extLst>
          </p:cNvPr>
          <p:cNvSpPr/>
          <p:nvPr/>
        </p:nvSpPr>
        <p:spPr>
          <a:xfrm>
            <a:off x="5005329" y="2641737"/>
            <a:ext cx="748748" cy="525785"/>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Content Sync &amp; Activation</a:t>
            </a:r>
          </a:p>
          <a:p>
            <a:r>
              <a:rPr lang="en-US" sz="600" dirty="0"/>
              <a:t>Assets Activation</a:t>
            </a:r>
          </a:p>
        </p:txBody>
      </p:sp>
      <p:cxnSp>
        <p:nvCxnSpPr>
          <p:cNvPr id="149" name="Straight Connector 148">
            <a:extLst>
              <a:ext uri="{FF2B5EF4-FFF2-40B4-BE49-F238E27FC236}">
                <a16:creationId xmlns:a16="http://schemas.microsoft.com/office/drawing/2014/main" id="{50A37765-AB65-7A45-B042-6EE504A8149A}"/>
              </a:ext>
            </a:extLst>
          </p:cNvPr>
          <p:cNvCxnSpPr>
            <a:cxnSpLocks/>
          </p:cNvCxnSpPr>
          <p:nvPr/>
        </p:nvCxnSpPr>
        <p:spPr>
          <a:xfrm>
            <a:off x="5028874"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D147279-C605-EA4F-A0BE-F9C74F3D592B}"/>
              </a:ext>
            </a:extLst>
          </p:cNvPr>
          <p:cNvSpPr/>
          <p:nvPr/>
        </p:nvSpPr>
        <p:spPr>
          <a:xfrm>
            <a:off x="5775801" y="2641737"/>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Upstream to CI/OMS System Flow</a:t>
            </a:r>
          </a:p>
          <a:p>
            <a:r>
              <a:rPr lang="en-US" sz="600" dirty="0">
                <a:latin typeface="+mj-lt"/>
              </a:rPr>
              <a:t>SIT Regression &amp; Performance Testing</a:t>
            </a:r>
          </a:p>
          <a:p>
            <a:r>
              <a:rPr lang="en-US" sz="600" dirty="0">
                <a:latin typeface="+mj-lt"/>
              </a:rPr>
              <a:t>UAT Support</a:t>
            </a:r>
          </a:p>
          <a:p>
            <a:endParaRPr lang="en-US" sz="600" dirty="0">
              <a:latin typeface="+mj-lt"/>
            </a:endParaRPr>
          </a:p>
        </p:txBody>
      </p:sp>
      <p:cxnSp>
        <p:nvCxnSpPr>
          <p:cNvPr id="151" name="Straight Connector 150">
            <a:extLst>
              <a:ext uri="{FF2B5EF4-FFF2-40B4-BE49-F238E27FC236}">
                <a16:creationId xmlns:a16="http://schemas.microsoft.com/office/drawing/2014/main" id="{1F85CD0F-55EE-4549-B3F6-608255B43806}"/>
              </a:ext>
            </a:extLst>
          </p:cNvPr>
          <p:cNvCxnSpPr>
            <a:cxnSpLocks/>
          </p:cNvCxnSpPr>
          <p:nvPr/>
        </p:nvCxnSpPr>
        <p:spPr>
          <a:xfrm>
            <a:off x="5799347" y="2811959"/>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AD9EBA47-FFDC-7547-9A7D-2BEB73EDA8FE}"/>
              </a:ext>
            </a:extLst>
          </p:cNvPr>
          <p:cNvSpPr/>
          <p:nvPr/>
        </p:nvSpPr>
        <p:spPr>
          <a:xfrm>
            <a:off x="6548095" y="264173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54" name="Straight Connector 153">
            <a:extLst>
              <a:ext uri="{FF2B5EF4-FFF2-40B4-BE49-F238E27FC236}">
                <a16:creationId xmlns:a16="http://schemas.microsoft.com/office/drawing/2014/main" id="{CE604C52-513F-D449-8DD7-9382C7D6FE7A}"/>
              </a:ext>
            </a:extLst>
          </p:cNvPr>
          <p:cNvCxnSpPr>
            <a:cxnSpLocks/>
          </p:cNvCxnSpPr>
          <p:nvPr/>
        </p:nvCxnSpPr>
        <p:spPr>
          <a:xfrm>
            <a:off x="7343934"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1914D308-35D3-FB46-84F3-08D34A553C2D}"/>
              </a:ext>
            </a:extLst>
          </p:cNvPr>
          <p:cNvSpPr/>
          <p:nvPr/>
        </p:nvSpPr>
        <p:spPr>
          <a:xfrm>
            <a:off x="7336246" y="2641737"/>
            <a:ext cx="748748" cy="525785"/>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t>Launch Planning</a:t>
            </a:r>
            <a:endParaRPr lang="en-US" sz="600" dirty="0">
              <a:latin typeface="+mj-lt"/>
            </a:endParaRPr>
          </a:p>
          <a:p>
            <a:r>
              <a:rPr lang="en-US" sz="600" dirty="0">
                <a:latin typeface="+mj-lt"/>
              </a:rPr>
              <a:t>Assets Publishing &amp; Search</a:t>
            </a:r>
          </a:p>
        </p:txBody>
      </p:sp>
      <p:cxnSp>
        <p:nvCxnSpPr>
          <p:cNvPr id="157" name="Straight Connector 156">
            <a:extLst>
              <a:ext uri="{FF2B5EF4-FFF2-40B4-BE49-F238E27FC236}">
                <a16:creationId xmlns:a16="http://schemas.microsoft.com/office/drawing/2014/main" id="{DE8B282C-868D-1A4E-85A3-C481B8647401}"/>
              </a:ext>
            </a:extLst>
          </p:cNvPr>
          <p:cNvCxnSpPr>
            <a:cxnSpLocks/>
          </p:cNvCxnSpPr>
          <p:nvPr/>
        </p:nvCxnSpPr>
        <p:spPr>
          <a:xfrm>
            <a:off x="8102568"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3B93618-6CF4-9C4C-8221-4E2971183C15}"/>
              </a:ext>
            </a:extLst>
          </p:cNvPr>
          <p:cNvSpPr/>
          <p:nvPr/>
        </p:nvSpPr>
        <p:spPr>
          <a:xfrm>
            <a:off x="8094880" y="1986555"/>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59" name="Diamond 158">
            <a:extLst>
              <a:ext uri="{FF2B5EF4-FFF2-40B4-BE49-F238E27FC236}">
                <a16:creationId xmlns:a16="http://schemas.microsoft.com/office/drawing/2014/main" id="{22EBC597-6419-A846-8BA9-E4D55BEA7FD8}"/>
              </a:ext>
            </a:extLst>
          </p:cNvPr>
          <p:cNvSpPr/>
          <p:nvPr/>
        </p:nvSpPr>
        <p:spPr>
          <a:xfrm>
            <a:off x="8429632" y="2753484"/>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60" name="Straight Connector 159">
            <a:extLst>
              <a:ext uri="{FF2B5EF4-FFF2-40B4-BE49-F238E27FC236}">
                <a16:creationId xmlns:a16="http://schemas.microsoft.com/office/drawing/2014/main" id="{A5BC0462-00DB-2B48-A1D9-41959C789C82}"/>
              </a:ext>
            </a:extLst>
          </p:cNvPr>
          <p:cNvCxnSpPr>
            <a:cxnSpLocks/>
          </p:cNvCxnSpPr>
          <p:nvPr/>
        </p:nvCxnSpPr>
        <p:spPr>
          <a:xfrm>
            <a:off x="8110256"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A3DA9A4-DA3C-6C45-9738-D2A803514903}"/>
              </a:ext>
            </a:extLst>
          </p:cNvPr>
          <p:cNvSpPr/>
          <p:nvPr/>
        </p:nvSpPr>
        <p:spPr>
          <a:xfrm>
            <a:off x="8102568" y="2641737"/>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62" name="Rectangle 161">
            <a:extLst>
              <a:ext uri="{FF2B5EF4-FFF2-40B4-BE49-F238E27FC236}">
                <a16:creationId xmlns:a16="http://schemas.microsoft.com/office/drawing/2014/main" id="{D33893F6-6D82-F943-BEDD-BF203B1FEB4F}"/>
              </a:ext>
            </a:extLst>
          </p:cNvPr>
          <p:cNvSpPr/>
          <p:nvPr/>
        </p:nvSpPr>
        <p:spPr>
          <a:xfrm>
            <a:off x="2674412" y="3315484"/>
            <a:ext cx="748748" cy="341119"/>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AAM/AT Integration</a:t>
            </a:r>
          </a:p>
        </p:txBody>
      </p:sp>
      <p:cxnSp>
        <p:nvCxnSpPr>
          <p:cNvPr id="163" name="Straight Connector 162">
            <a:extLst>
              <a:ext uri="{FF2B5EF4-FFF2-40B4-BE49-F238E27FC236}">
                <a16:creationId xmlns:a16="http://schemas.microsoft.com/office/drawing/2014/main" id="{3A503105-668A-0349-B33A-C9CD9EA170E2}"/>
              </a:ext>
            </a:extLst>
          </p:cNvPr>
          <p:cNvCxnSpPr>
            <a:cxnSpLocks/>
          </p:cNvCxnSpPr>
          <p:nvPr/>
        </p:nvCxnSpPr>
        <p:spPr>
          <a:xfrm>
            <a:off x="2697957"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6C7115F5-3481-8D45-ACE7-F4353931CFBE}"/>
              </a:ext>
            </a:extLst>
          </p:cNvPr>
          <p:cNvSpPr/>
          <p:nvPr/>
        </p:nvSpPr>
        <p:spPr>
          <a:xfrm>
            <a:off x="1886261" y="3315484"/>
            <a:ext cx="748748" cy="618118"/>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Story Elaboration</a:t>
            </a:r>
          </a:p>
          <a:p>
            <a:r>
              <a:rPr lang="en-US" sz="600" dirty="0"/>
              <a:t>Backlog Grooming</a:t>
            </a:r>
          </a:p>
          <a:p>
            <a:r>
              <a:rPr lang="en-US" sz="600" dirty="0"/>
              <a:t>Launch Config</a:t>
            </a:r>
          </a:p>
          <a:p>
            <a:r>
              <a:rPr lang="en-US" sz="600" dirty="0"/>
              <a:t>AA/AAC Integration</a:t>
            </a:r>
          </a:p>
        </p:txBody>
      </p:sp>
      <p:cxnSp>
        <p:nvCxnSpPr>
          <p:cNvPr id="165" name="Straight Connector 164">
            <a:extLst>
              <a:ext uri="{FF2B5EF4-FFF2-40B4-BE49-F238E27FC236}">
                <a16:creationId xmlns:a16="http://schemas.microsoft.com/office/drawing/2014/main" id="{859CCFAC-D2F7-3042-91FC-927C4D1C62C5}"/>
              </a:ext>
            </a:extLst>
          </p:cNvPr>
          <p:cNvCxnSpPr>
            <a:cxnSpLocks/>
          </p:cNvCxnSpPr>
          <p:nvPr/>
        </p:nvCxnSpPr>
        <p:spPr>
          <a:xfrm>
            <a:off x="1909805" y="3485706"/>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668FA3ED-853C-EB42-9872-34B6AFAE50C7}"/>
              </a:ext>
            </a:extLst>
          </p:cNvPr>
          <p:cNvSpPr/>
          <p:nvPr/>
        </p:nvSpPr>
        <p:spPr>
          <a:xfrm>
            <a:off x="3460743" y="3315484"/>
            <a:ext cx="748748" cy="341119"/>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Design Experiments</a:t>
            </a:r>
          </a:p>
        </p:txBody>
      </p:sp>
      <p:cxnSp>
        <p:nvCxnSpPr>
          <p:cNvPr id="167" name="Straight Connector 166">
            <a:extLst>
              <a:ext uri="{FF2B5EF4-FFF2-40B4-BE49-F238E27FC236}">
                <a16:creationId xmlns:a16="http://schemas.microsoft.com/office/drawing/2014/main" id="{0C7BEA9F-5609-6A47-A820-9BDD87B94C0F}"/>
              </a:ext>
            </a:extLst>
          </p:cNvPr>
          <p:cNvCxnSpPr>
            <a:cxnSpLocks/>
          </p:cNvCxnSpPr>
          <p:nvPr/>
        </p:nvCxnSpPr>
        <p:spPr>
          <a:xfrm>
            <a:off x="3484288"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7C4D945F-F1B3-6B42-8ECA-82405F949A6E}"/>
              </a:ext>
            </a:extLst>
          </p:cNvPr>
          <p:cNvSpPr/>
          <p:nvPr/>
        </p:nvSpPr>
        <p:spPr>
          <a:xfrm>
            <a:off x="4233036" y="3315484"/>
            <a:ext cx="748748" cy="433452"/>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Experience Targeting for Email &amp; Web</a:t>
            </a:r>
          </a:p>
        </p:txBody>
      </p:sp>
      <p:cxnSp>
        <p:nvCxnSpPr>
          <p:cNvPr id="169" name="Straight Connector 168">
            <a:extLst>
              <a:ext uri="{FF2B5EF4-FFF2-40B4-BE49-F238E27FC236}">
                <a16:creationId xmlns:a16="http://schemas.microsoft.com/office/drawing/2014/main" id="{8C34361A-2251-AA4F-AF70-00FF7003143E}"/>
              </a:ext>
            </a:extLst>
          </p:cNvPr>
          <p:cNvCxnSpPr>
            <a:cxnSpLocks/>
          </p:cNvCxnSpPr>
          <p:nvPr/>
        </p:nvCxnSpPr>
        <p:spPr>
          <a:xfrm>
            <a:off x="4256581"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FCBEFE1-2570-B04C-A414-F7B5CA4BE2BC}"/>
              </a:ext>
            </a:extLst>
          </p:cNvPr>
          <p:cNvSpPr/>
          <p:nvPr/>
        </p:nvSpPr>
        <p:spPr>
          <a:xfrm>
            <a:off x="5005329" y="3315484"/>
            <a:ext cx="748748" cy="525785"/>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AA Dashboard Development in Workspace</a:t>
            </a:r>
          </a:p>
        </p:txBody>
      </p:sp>
      <p:cxnSp>
        <p:nvCxnSpPr>
          <p:cNvPr id="171" name="Straight Connector 170">
            <a:extLst>
              <a:ext uri="{FF2B5EF4-FFF2-40B4-BE49-F238E27FC236}">
                <a16:creationId xmlns:a16="http://schemas.microsoft.com/office/drawing/2014/main" id="{BC65342C-3648-A248-8481-6B80938A9934}"/>
              </a:ext>
            </a:extLst>
          </p:cNvPr>
          <p:cNvCxnSpPr>
            <a:cxnSpLocks/>
          </p:cNvCxnSpPr>
          <p:nvPr/>
        </p:nvCxnSpPr>
        <p:spPr>
          <a:xfrm>
            <a:off x="5028874"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BA1F1CEF-D287-5C45-B43E-93548C090EDD}"/>
              </a:ext>
            </a:extLst>
          </p:cNvPr>
          <p:cNvSpPr/>
          <p:nvPr/>
        </p:nvSpPr>
        <p:spPr>
          <a:xfrm>
            <a:off x="5775801" y="3315484"/>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AEC SIT + UAT Support</a:t>
            </a:r>
          </a:p>
          <a:p>
            <a:r>
              <a:rPr lang="en-US" sz="600" dirty="0">
                <a:latin typeface="+mj-lt"/>
              </a:rPr>
              <a:t>AA–Dashboard Development</a:t>
            </a:r>
          </a:p>
          <a:p>
            <a:r>
              <a:rPr lang="en-US" sz="600" dirty="0">
                <a:latin typeface="+mj-lt"/>
              </a:rPr>
              <a:t>CI–Data Access to AEC</a:t>
            </a:r>
          </a:p>
          <a:p>
            <a:r>
              <a:rPr lang="en-US" sz="600" dirty="0">
                <a:latin typeface="+mj-lt"/>
              </a:rPr>
              <a:t>API–Test Data Ready</a:t>
            </a:r>
          </a:p>
        </p:txBody>
      </p:sp>
      <p:cxnSp>
        <p:nvCxnSpPr>
          <p:cNvPr id="173" name="Straight Connector 172">
            <a:extLst>
              <a:ext uri="{FF2B5EF4-FFF2-40B4-BE49-F238E27FC236}">
                <a16:creationId xmlns:a16="http://schemas.microsoft.com/office/drawing/2014/main" id="{1856CF57-5E2A-304E-A6A0-09E313E60B13}"/>
              </a:ext>
            </a:extLst>
          </p:cNvPr>
          <p:cNvCxnSpPr>
            <a:cxnSpLocks/>
          </p:cNvCxnSpPr>
          <p:nvPr/>
        </p:nvCxnSpPr>
        <p:spPr>
          <a:xfrm>
            <a:off x="5799347" y="3485706"/>
            <a:ext cx="145809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700CFB46-FF96-3145-AADA-260FF1D251C2}"/>
              </a:ext>
            </a:extLst>
          </p:cNvPr>
          <p:cNvSpPr/>
          <p:nvPr/>
        </p:nvSpPr>
        <p:spPr>
          <a:xfrm>
            <a:off x="6548095" y="3315484"/>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76" name="Straight Connector 175">
            <a:extLst>
              <a:ext uri="{FF2B5EF4-FFF2-40B4-BE49-F238E27FC236}">
                <a16:creationId xmlns:a16="http://schemas.microsoft.com/office/drawing/2014/main" id="{40CFF62D-214E-E541-999F-EFC12894FFC3}"/>
              </a:ext>
            </a:extLst>
          </p:cNvPr>
          <p:cNvCxnSpPr>
            <a:cxnSpLocks/>
          </p:cNvCxnSpPr>
          <p:nvPr/>
        </p:nvCxnSpPr>
        <p:spPr>
          <a:xfrm>
            <a:off x="7343934"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6B477375-576F-3644-A9B6-05FB02346CEF}"/>
              </a:ext>
            </a:extLst>
          </p:cNvPr>
          <p:cNvSpPr/>
          <p:nvPr/>
        </p:nvSpPr>
        <p:spPr>
          <a:xfrm>
            <a:off x="7336246" y="3315484"/>
            <a:ext cx="748748" cy="710451"/>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a:p>
            <a:r>
              <a:rPr lang="en-US" sz="600" dirty="0">
                <a:latin typeface="+mj-lt"/>
              </a:rPr>
              <a:t>AEM – Assets Publishing</a:t>
            </a:r>
          </a:p>
          <a:p>
            <a:r>
              <a:rPr lang="en-US" sz="600" dirty="0">
                <a:latin typeface="+mj-lt"/>
              </a:rPr>
              <a:t>CI/API–UAT + Prod Environment Ready</a:t>
            </a:r>
          </a:p>
        </p:txBody>
      </p:sp>
      <p:sp>
        <p:nvSpPr>
          <p:cNvPr id="178" name="Diamond 177">
            <a:extLst>
              <a:ext uri="{FF2B5EF4-FFF2-40B4-BE49-F238E27FC236}">
                <a16:creationId xmlns:a16="http://schemas.microsoft.com/office/drawing/2014/main" id="{E1F4C288-345A-E44C-A9CA-87ED88269D65}"/>
              </a:ext>
            </a:extLst>
          </p:cNvPr>
          <p:cNvSpPr/>
          <p:nvPr/>
        </p:nvSpPr>
        <p:spPr>
          <a:xfrm>
            <a:off x="8429632" y="3427231"/>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79" name="Straight Connector 178">
            <a:extLst>
              <a:ext uri="{FF2B5EF4-FFF2-40B4-BE49-F238E27FC236}">
                <a16:creationId xmlns:a16="http://schemas.microsoft.com/office/drawing/2014/main" id="{3DFFDEDA-A81E-AD49-B648-0B06DF0BF5F8}"/>
              </a:ext>
            </a:extLst>
          </p:cNvPr>
          <p:cNvCxnSpPr>
            <a:cxnSpLocks/>
          </p:cNvCxnSpPr>
          <p:nvPr/>
        </p:nvCxnSpPr>
        <p:spPr>
          <a:xfrm>
            <a:off x="8110256"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83933FF8-2E5A-8F4C-85AD-82D6DAD93BD8}"/>
              </a:ext>
            </a:extLst>
          </p:cNvPr>
          <p:cNvSpPr/>
          <p:nvPr/>
        </p:nvSpPr>
        <p:spPr>
          <a:xfrm>
            <a:off x="8102568" y="3314400"/>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81" name="Rectangle 180">
            <a:extLst>
              <a:ext uri="{FF2B5EF4-FFF2-40B4-BE49-F238E27FC236}">
                <a16:creationId xmlns:a16="http://schemas.microsoft.com/office/drawing/2014/main" id="{00FE7B31-6457-ED40-877B-EC0A59E69655}"/>
              </a:ext>
            </a:extLst>
          </p:cNvPr>
          <p:cNvSpPr/>
          <p:nvPr/>
        </p:nvSpPr>
        <p:spPr>
          <a:xfrm>
            <a:off x="2674412" y="4045069"/>
            <a:ext cx="748748" cy="433452"/>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Test File (SFTP) / Stubbed API (P2P)</a:t>
            </a:r>
          </a:p>
        </p:txBody>
      </p:sp>
      <p:cxnSp>
        <p:nvCxnSpPr>
          <p:cNvPr id="182" name="Straight Connector 181">
            <a:extLst>
              <a:ext uri="{FF2B5EF4-FFF2-40B4-BE49-F238E27FC236}">
                <a16:creationId xmlns:a16="http://schemas.microsoft.com/office/drawing/2014/main" id="{AE16AA1D-6169-A14A-B5C3-0BDECA79439B}"/>
              </a:ext>
            </a:extLst>
          </p:cNvPr>
          <p:cNvCxnSpPr>
            <a:cxnSpLocks/>
          </p:cNvCxnSpPr>
          <p:nvPr/>
        </p:nvCxnSpPr>
        <p:spPr>
          <a:xfrm>
            <a:off x="2697957"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463D6F35-92F2-D64D-9C78-AE93657441F0}"/>
              </a:ext>
            </a:extLst>
          </p:cNvPr>
          <p:cNvSpPr/>
          <p:nvPr/>
        </p:nvSpPr>
        <p:spPr>
          <a:xfrm>
            <a:off x="1886261" y="4045069"/>
            <a:ext cx="748748" cy="525785"/>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Story Elaboration</a:t>
            </a:r>
          </a:p>
          <a:p>
            <a:r>
              <a:rPr lang="en-US" sz="600" dirty="0"/>
              <a:t>Backlog Grooming</a:t>
            </a:r>
          </a:p>
          <a:p>
            <a:r>
              <a:rPr lang="en-US" sz="600" dirty="0"/>
              <a:t>Integration Spec.</a:t>
            </a:r>
          </a:p>
        </p:txBody>
      </p:sp>
      <p:cxnSp>
        <p:nvCxnSpPr>
          <p:cNvPr id="184" name="Straight Connector 183">
            <a:extLst>
              <a:ext uri="{FF2B5EF4-FFF2-40B4-BE49-F238E27FC236}">
                <a16:creationId xmlns:a16="http://schemas.microsoft.com/office/drawing/2014/main" id="{2EC4BB59-8DAA-B546-9C95-A0612B4DF80A}"/>
              </a:ext>
            </a:extLst>
          </p:cNvPr>
          <p:cNvCxnSpPr>
            <a:cxnSpLocks/>
          </p:cNvCxnSpPr>
          <p:nvPr/>
        </p:nvCxnSpPr>
        <p:spPr>
          <a:xfrm>
            <a:off x="1909805" y="4215291"/>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8A3D34D-844D-0849-8277-D77A3D1EF2AD}"/>
              </a:ext>
            </a:extLst>
          </p:cNvPr>
          <p:cNvSpPr/>
          <p:nvPr/>
        </p:nvSpPr>
        <p:spPr>
          <a:xfrm>
            <a:off x="3460743" y="4045069"/>
            <a:ext cx="748748" cy="525785"/>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Preparing Dynamic &amp; Static Segments</a:t>
            </a:r>
            <a:br>
              <a:rPr lang="en-US" sz="600" dirty="0"/>
            </a:br>
            <a:r>
              <a:rPr lang="en-US" sz="600" dirty="0"/>
              <a:t>Attributes</a:t>
            </a:r>
          </a:p>
        </p:txBody>
      </p:sp>
      <p:cxnSp>
        <p:nvCxnSpPr>
          <p:cNvPr id="186" name="Straight Connector 185">
            <a:extLst>
              <a:ext uri="{FF2B5EF4-FFF2-40B4-BE49-F238E27FC236}">
                <a16:creationId xmlns:a16="http://schemas.microsoft.com/office/drawing/2014/main" id="{722CC373-1116-9F4E-9DCC-E3283390A5A7}"/>
              </a:ext>
            </a:extLst>
          </p:cNvPr>
          <p:cNvCxnSpPr>
            <a:cxnSpLocks/>
          </p:cNvCxnSpPr>
          <p:nvPr/>
        </p:nvCxnSpPr>
        <p:spPr>
          <a:xfrm>
            <a:off x="3484288"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187DA874-B550-014E-8294-347528976068}"/>
              </a:ext>
            </a:extLst>
          </p:cNvPr>
          <p:cNvSpPr/>
          <p:nvPr/>
        </p:nvSpPr>
        <p:spPr>
          <a:xfrm>
            <a:off x="4233036" y="4045069"/>
            <a:ext cx="748748" cy="710451"/>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Create Behavior Based Segments</a:t>
            </a:r>
          </a:p>
          <a:p>
            <a:r>
              <a:rPr lang="en-US" sz="600" dirty="0"/>
              <a:t>SIT Environment</a:t>
            </a:r>
          </a:p>
          <a:p>
            <a:endParaRPr lang="en-US" sz="600" dirty="0"/>
          </a:p>
          <a:p>
            <a:endParaRPr lang="en-US" sz="600" dirty="0"/>
          </a:p>
        </p:txBody>
      </p:sp>
      <p:cxnSp>
        <p:nvCxnSpPr>
          <p:cNvPr id="188" name="Straight Connector 187">
            <a:extLst>
              <a:ext uri="{FF2B5EF4-FFF2-40B4-BE49-F238E27FC236}">
                <a16:creationId xmlns:a16="http://schemas.microsoft.com/office/drawing/2014/main" id="{F01D819B-554D-1B4C-A08B-AD49A552BD23}"/>
              </a:ext>
            </a:extLst>
          </p:cNvPr>
          <p:cNvCxnSpPr>
            <a:cxnSpLocks/>
          </p:cNvCxnSpPr>
          <p:nvPr/>
        </p:nvCxnSpPr>
        <p:spPr>
          <a:xfrm>
            <a:off x="4256581"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AF903959-5EF5-6847-B99F-3EE8F6BF77A6}"/>
              </a:ext>
            </a:extLst>
          </p:cNvPr>
          <p:cNvSpPr/>
          <p:nvPr/>
        </p:nvSpPr>
        <p:spPr>
          <a:xfrm>
            <a:off x="5005329" y="4045069"/>
            <a:ext cx="748748" cy="618118"/>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Build Predictive Intelligence</a:t>
            </a:r>
          </a:p>
          <a:p>
            <a:r>
              <a:rPr lang="en-US" sz="600" dirty="0"/>
              <a:t>Use Case Test Data</a:t>
            </a:r>
          </a:p>
          <a:p>
            <a:endParaRPr lang="en-US" sz="600" dirty="0"/>
          </a:p>
        </p:txBody>
      </p:sp>
      <p:cxnSp>
        <p:nvCxnSpPr>
          <p:cNvPr id="190" name="Straight Connector 189">
            <a:extLst>
              <a:ext uri="{FF2B5EF4-FFF2-40B4-BE49-F238E27FC236}">
                <a16:creationId xmlns:a16="http://schemas.microsoft.com/office/drawing/2014/main" id="{BB111B37-5107-D241-A616-48E9F11A93C1}"/>
              </a:ext>
            </a:extLst>
          </p:cNvPr>
          <p:cNvCxnSpPr>
            <a:cxnSpLocks/>
          </p:cNvCxnSpPr>
          <p:nvPr/>
        </p:nvCxnSpPr>
        <p:spPr>
          <a:xfrm>
            <a:off x="5028874"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ED8F7DF9-FCF0-454D-BB29-45E2F0D4B233}"/>
              </a:ext>
            </a:extLst>
          </p:cNvPr>
          <p:cNvSpPr/>
          <p:nvPr/>
        </p:nvSpPr>
        <p:spPr>
          <a:xfrm>
            <a:off x="5775801" y="4045069"/>
            <a:ext cx="1472819" cy="433452"/>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Data Access to Adobe Experience Cloud</a:t>
            </a:r>
          </a:p>
          <a:p>
            <a:r>
              <a:rPr lang="en-US" sz="600" dirty="0">
                <a:latin typeface="+mj-lt"/>
              </a:rPr>
              <a:t>UAT Environment Ready</a:t>
            </a:r>
          </a:p>
        </p:txBody>
      </p:sp>
      <p:cxnSp>
        <p:nvCxnSpPr>
          <p:cNvPr id="192" name="Straight Connector 191">
            <a:extLst>
              <a:ext uri="{FF2B5EF4-FFF2-40B4-BE49-F238E27FC236}">
                <a16:creationId xmlns:a16="http://schemas.microsoft.com/office/drawing/2014/main" id="{C7BE8D06-9730-314D-AE31-7B5C8C85A86A}"/>
              </a:ext>
            </a:extLst>
          </p:cNvPr>
          <p:cNvCxnSpPr>
            <a:cxnSpLocks/>
          </p:cNvCxnSpPr>
          <p:nvPr/>
        </p:nvCxnSpPr>
        <p:spPr>
          <a:xfrm>
            <a:off x="5799347" y="4215291"/>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BD39361A-9B0B-1846-AA30-74156A96954C}"/>
              </a:ext>
            </a:extLst>
          </p:cNvPr>
          <p:cNvSpPr/>
          <p:nvPr/>
        </p:nvSpPr>
        <p:spPr>
          <a:xfrm>
            <a:off x="6548095" y="4045069"/>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95" name="Straight Connector 194">
            <a:extLst>
              <a:ext uri="{FF2B5EF4-FFF2-40B4-BE49-F238E27FC236}">
                <a16:creationId xmlns:a16="http://schemas.microsoft.com/office/drawing/2014/main" id="{F70A3ED1-9959-8947-9B09-46E4884BE573}"/>
              </a:ext>
            </a:extLst>
          </p:cNvPr>
          <p:cNvCxnSpPr>
            <a:cxnSpLocks/>
          </p:cNvCxnSpPr>
          <p:nvPr/>
        </p:nvCxnSpPr>
        <p:spPr>
          <a:xfrm>
            <a:off x="7343934"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27463A7-EF17-954D-AE71-63B68FF73181}"/>
              </a:ext>
            </a:extLst>
          </p:cNvPr>
          <p:cNvSpPr/>
          <p:nvPr/>
        </p:nvSpPr>
        <p:spPr>
          <a:xfrm>
            <a:off x="7336246" y="4045069"/>
            <a:ext cx="748748" cy="525785"/>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a:p>
            <a:r>
              <a:rPr lang="en-US" sz="600" dirty="0">
                <a:latin typeface="+mj-lt"/>
              </a:rPr>
              <a:t>Prod Environment Ready</a:t>
            </a:r>
          </a:p>
        </p:txBody>
      </p:sp>
      <p:sp>
        <p:nvSpPr>
          <p:cNvPr id="197" name="Diamond 196">
            <a:extLst>
              <a:ext uri="{FF2B5EF4-FFF2-40B4-BE49-F238E27FC236}">
                <a16:creationId xmlns:a16="http://schemas.microsoft.com/office/drawing/2014/main" id="{8452A53E-4FAB-0C4C-89DA-9300DAAEA2DE}"/>
              </a:ext>
            </a:extLst>
          </p:cNvPr>
          <p:cNvSpPr/>
          <p:nvPr/>
        </p:nvSpPr>
        <p:spPr>
          <a:xfrm>
            <a:off x="8429632" y="4156816"/>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rPr>
              <a:t>        </a:t>
            </a:r>
          </a:p>
        </p:txBody>
      </p:sp>
      <p:cxnSp>
        <p:nvCxnSpPr>
          <p:cNvPr id="198" name="Straight Connector 197">
            <a:extLst>
              <a:ext uri="{FF2B5EF4-FFF2-40B4-BE49-F238E27FC236}">
                <a16:creationId xmlns:a16="http://schemas.microsoft.com/office/drawing/2014/main" id="{6814CD09-10BB-4B48-B5D3-7CC8C539625E}"/>
              </a:ext>
            </a:extLst>
          </p:cNvPr>
          <p:cNvCxnSpPr>
            <a:cxnSpLocks/>
          </p:cNvCxnSpPr>
          <p:nvPr/>
        </p:nvCxnSpPr>
        <p:spPr>
          <a:xfrm>
            <a:off x="8110256"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0AD1ECCE-8CE6-8E40-8E3C-F83FDC18A46E}"/>
              </a:ext>
            </a:extLst>
          </p:cNvPr>
          <p:cNvSpPr/>
          <p:nvPr/>
        </p:nvSpPr>
        <p:spPr>
          <a:xfrm>
            <a:off x="8102568" y="4043985"/>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93" name="Rectangle 92">
            <a:extLst>
              <a:ext uri="{FF2B5EF4-FFF2-40B4-BE49-F238E27FC236}">
                <a16:creationId xmlns:a16="http://schemas.microsoft.com/office/drawing/2014/main" id="{606F3B52-3D5F-AC4D-B75B-471F6F937D25}"/>
              </a:ext>
            </a:extLst>
          </p:cNvPr>
          <p:cNvSpPr/>
          <p:nvPr/>
        </p:nvSpPr>
        <p:spPr>
          <a:xfrm>
            <a:off x="2674895" y="1288537"/>
            <a:ext cx="785847" cy="710451"/>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t>Metadata Enablement</a:t>
            </a:r>
          </a:p>
          <a:p>
            <a:r>
              <a:rPr lang="en-US" sz="600" dirty="0"/>
              <a:t>Schema Enablement</a:t>
            </a:r>
          </a:p>
          <a:p>
            <a:r>
              <a:rPr lang="en-US" sz="600" dirty="0"/>
              <a:t>Folder Enablement</a:t>
            </a:r>
          </a:p>
          <a:p>
            <a:r>
              <a:rPr lang="en-US" sz="600" dirty="0" err="1"/>
              <a:t>Integ</a:t>
            </a:r>
            <a:r>
              <a:rPr lang="en-US" sz="600" dirty="0"/>
              <a:t>.  Enablement</a:t>
            </a:r>
          </a:p>
          <a:p>
            <a:endParaRPr lang="en-US" sz="600" dirty="0">
              <a:latin typeface="+mj-lt"/>
            </a:endParaRPr>
          </a:p>
        </p:txBody>
      </p:sp>
      <p:cxnSp>
        <p:nvCxnSpPr>
          <p:cNvPr id="94" name="Straight Connector 93">
            <a:extLst>
              <a:ext uri="{FF2B5EF4-FFF2-40B4-BE49-F238E27FC236}">
                <a16:creationId xmlns:a16="http://schemas.microsoft.com/office/drawing/2014/main" id="{EC8745FF-C2D4-8343-91E5-A45ADF30C1A6}"/>
              </a:ext>
            </a:extLst>
          </p:cNvPr>
          <p:cNvCxnSpPr>
            <a:cxnSpLocks/>
          </p:cNvCxnSpPr>
          <p:nvPr/>
        </p:nvCxnSpPr>
        <p:spPr>
          <a:xfrm>
            <a:off x="2698441"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02A156F7-BF8B-C545-8610-67AF9A494742}"/>
              </a:ext>
            </a:extLst>
          </p:cNvPr>
          <p:cNvSpPr/>
          <p:nvPr/>
        </p:nvSpPr>
        <p:spPr>
          <a:xfrm>
            <a:off x="3461227" y="1288537"/>
            <a:ext cx="748748" cy="525785"/>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Schema Enablement</a:t>
            </a:r>
          </a:p>
          <a:p>
            <a:r>
              <a:rPr lang="en-US" sz="600" dirty="0"/>
              <a:t>Folder Enablement</a:t>
            </a:r>
          </a:p>
          <a:p>
            <a:r>
              <a:rPr lang="en-US" sz="600" dirty="0" err="1"/>
              <a:t>Integ</a:t>
            </a:r>
            <a:r>
              <a:rPr lang="en-US" sz="600" dirty="0"/>
              <a:t>. Enablement</a:t>
            </a:r>
          </a:p>
        </p:txBody>
      </p:sp>
      <p:cxnSp>
        <p:nvCxnSpPr>
          <p:cNvPr id="96" name="Straight Connector 95">
            <a:extLst>
              <a:ext uri="{FF2B5EF4-FFF2-40B4-BE49-F238E27FC236}">
                <a16:creationId xmlns:a16="http://schemas.microsoft.com/office/drawing/2014/main" id="{C2B288FA-D757-6E44-B398-138CBD169E8C}"/>
              </a:ext>
            </a:extLst>
          </p:cNvPr>
          <p:cNvCxnSpPr>
            <a:cxnSpLocks/>
          </p:cNvCxnSpPr>
          <p:nvPr/>
        </p:nvCxnSpPr>
        <p:spPr>
          <a:xfrm>
            <a:off x="3484772"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3B493EE-B29F-1D49-8B41-F2AF0637686D}"/>
              </a:ext>
            </a:extLst>
          </p:cNvPr>
          <p:cNvSpPr/>
          <p:nvPr/>
        </p:nvSpPr>
        <p:spPr>
          <a:xfrm>
            <a:off x="4233520" y="1288537"/>
            <a:ext cx="748748" cy="525785"/>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Schema Enablement</a:t>
            </a:r>
          </a:p>
          <a:p>
            <a:r>
              <a:rPr lang="en-US" sz="600" dirty="0"/>
              <a:t>Folder Enablement</a:t>
            </a:r>
          </a:p>
          <a:p>
            <a:r>
              <a:rPr lang="en-US" sz="600" dirty="0" err="1"/>
              <a:t>Integ</a:t>
            </a:r>
            <a:r>
              <a:rPr lang="en-US" sz="600" dirty="0"/>
              <a:t>. Enablement</a:t>
            </a:r>
          </a:p>
        </p:txBody>
      </p:sp>
      <p:cxnSp>
        <p:nvCxnSpPr>
          <p:cNvPr id="98" name="Straight Connector 97">
            <a:extLst>
              <a:ext uri="{FF2B5EF4-FFF2-40B4-BE49-F238E27FC236}">
                <a16:creationId xmlns:a16="http://schemas.microsoft.com/office/drawing/2014/main" id="{3C4E37A3-C86C-8B4E-93ED-D1B43D7B59F7}"/>
              </a:ext>
            </a:extLst>
          </p:cNvPr>
          <p:cNvCxnSpPr>
            <a:cxnSpLocks/>
          </p:cNvCxnSpPr>
          <p:nvPr/>
        </p:nvCxnSpPr>
        <p:spPr>
          <a:xfrm>
            <a:off x="4257065"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E0096D10-F136-B442-A55B-6EBEF4605B95}"/>
              </a:ext>
            </a:extLst>
          </p:cNvPr>
          <p:cNvSpPr/>
          <p:nvPr/>
        </p:nvSpPr>
        <p:spPr>
          <a:xfrm>
            <a:off x="5005813" y="1288537"/>
            <a:ext cx="748748" cy="433452"/>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Schema Enablement</a:t>
            </a:r>
          </a:p>
          <a:p>
            <a:r>
              <a:rPr lang="en-US" sz="600" dirty="0" err="1"/>
              <a:t>Integ</a:t>
            </a:r>
            <a:r>
              <a:rPr lang="en-US" sz="600" dirty="0"/>
              <a:t>. Enablement</a:t>
            </a:r>
          </a:p>
        </p:txBody>
      </p:sp>
      <p:cxnSp>
        <p:nvCxnSpPr>
          <p:cNvPr id="100" name="Straight Connector 99">
            <a:extLst>
              <a:ext uri="{FF2B5EF4-FFF2-40B4-BE49-F238E27FC236}">
                <a16:creationId xmlns:a16="http://schemas.microsoft.com/office/drawing/2014/main" id="{6F136CF1-80D6-6747-AFE1-33D3EB78696E}"/>
              </a:ext>
            </a:extLst>
          </p:cNvPr>
          <p:cNvCxnSpPr>
            <a:cxnSpLocks/>
          </p:cNvCxnSpPr>
          <p:nvPr/>
        </p:nvCxnSpPr>
        <p:spPr>
          <a:xfrm>
            <a:off x="5029358"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EEEC84A0-2309-6D4B-9A9C-3A43FB150FAC}"/>
              </a:ext>
            </a:extLst>
          </p:cNvPr>
          <p:cNvSpPr/>
          <p:nvPr/>
        </p:nvSpPr>
        <p:spPr>
          <a:xfrm>
            <a:off x="5776285" y="1288537"/>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SIT Execution</a:t>
            </a:r>
          </a:p>
          <a:p>
            <a:r>
              <a:rPr lang="en-US" sz="600" dirty="0">
                <a:latin typeface="+mj-lt"/>
              </a:rPr>
              <a:t>Regression &amp; Performance Testing</a:t>
            </a:r>
          </a:p>
          <a:p>
            <a:r>
              <a:rPr lang="en-US" sz="600" dirty="0">
                <a:latin typeface="+mj-lt"/>
              </a:rPr>
              <a:t>UAT Support</a:t>
            </a:r>
          </a:p>
          <a:p>
            <a:endParaRPr lang="en-US" sz="600" dirty="0">
              <a:latin typeface="+mj-lt"/>
            </a:endParaRPr>
          </a:p>
        </p:txBody>
      </p:sp>
      <p:cxnSp>
        <p:nvCxnSpPr>
          <p:cNvPr id="102" name="Straight Connector 101">
            <a:extLst>
              <a:ext uri="{FF2B5EF4-FFF2-40B4-BE49-F238E27FC236}">
                <a16:creationId xmlns:a16="http://schemas.microsoft.com/office/drawing/2014/main" id="{1ADA697F-7EDC-7740-AD0A-0D8CA1E90F3C}"/>
              </a:ext>
            </a:extLst>
          </p:cNvPr>
          <p:cNvCxnSpPr>
            <a:cxnSpLocks/>
          </p:cNvCxnSpPr>
          <p:nvPr/>
        </p:nvCxnSpPr>
        <p:spPr>
          <a:xfrm>
            <a:off x="5799831" y="1465313"/>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8079F0B-CD36-F441-A549-FE389E05E4C9}"/>
              </a:ext>
            </a:extLst>
          </p:cNvPr>
          <p:cNvSpPr/>
          <p:nvPr/>
        </p:nvSpPr>
        <p:spPr>
          <a:xfrm>
            <a:off x="6548579" y="128853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04" name="Straight Connector 103">
            <a:extLst>
              <a:ext uri="{FF2B5EF4-FFF2-40B4-BE49-F238E27FC236}">
                <a16:creationId xmlns:a16="http://schemas.microsoft.com/office/drawing/2014/main" id="{53497C92-3AA8-6840-97F4-1C240331360C}"/>
              </a:ext>
            </a:extLst>
          </p:cNvPr>
          <p:cNvCxnSpPr>
            <a:cxnSpLocks/>
          </p:cNvCxnSpPr>
          <p:nvPr/>
        </p:nvCxnSpPr>
        <p:spPr>
          <a:xfrm>
            <a:off x="7344418"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5EE9317-4474-5E4F-9060-2D42C01BB4BA}"/>
              </a:ext>
            </a:extLst>
          </p:cNvPr>
          <p:cNvSpPr/>
          <p:nvPr/>
        </p:nvSpPr>
        <p:spPr>
          <a:xfrm>
            <a:off x="7336730" y="1288537"/>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sp>
        <p:nvSpPr>
          <p:cNvPr id="115" name="Diamond 114">
            <a:extLst>
              <a:ext uri="{FF2B5EF4-FFF2-40B4-BE49-F238E27FC236}">
                <a16:creationId xmlns:a16="http://schemas.microsoft.com/office/drawing/2014/main" id="{4F189E48-5B66-E947-AD28-7C6C01F0D8B1}"/>
              </a:ext>
            </a:extLst>
          </p:cNvPr>
          <p:cNvSpPr/>
          <p:nvPr/>
        </p:nvSpPr>
        <p:spPr>
          <a:xfrm>
            <a:off x="8421944" y="1406838"/>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16" name="Straight Connector 115">
            <a:extLst>
              <a:ext uri="{FF2B5EF4-FFF2-40B4-BE49-F238E27FC236}">
                <a16:creationId xmlns:a16="http://schemas.microsoft.com/office/drawing/2014/main" id="{3106639D-347F-E547-BD4D-76E692368AD5}"/>
              </a:ext>
            </a:extLst>
          </p:cNvPr>
          <p:cNvCxnSpPr>
            <a:cxnSpLocks/>
          </p:cNvCxnSpPr>
          <p:nvPr/>
        </p:nvCxnSpPr>
        <p:spPr>
          <a:xfrm>
            <a:off x="8102568"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C4E85065-5A57-544A-9CCB-ACF60D54A7F4}"/>
              </a:ext>
            </a:extLst>
          </p:cNvPr>
          <p:cNvSpPr/>
          <p:nvPr/>
        </p:nvSpPr>
        <p:spPr>
          <a:xfrm>
            <a:off x="8094880" y="1288537"/>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3" name="Rectangle 2"/>
          <p:cNvSpPr/>
          <p:nvPr/>
        </p:nvSpPr>
        <p:spPr>
          <a:xfrm>
            <a:off x="556189" y="4716673"/>
            <a:ext cx="3923447" cy="341119"/>
          </a:xfrm>
          <a:prstGeom prst="rect">
            <a:avLst/>
          </a:prstGeom>
        </p:spPr>
        <p:txBody>
          <a:bodyPr wrap="square">
            <a:spAutoFit/>
          </a:bodyPr>
          <a:lstStyle/>
          <a:p>
            <a:r>
              <a:rPr lang="en-US" sz="800" i="1" dirty="0">
                <a:solidFill>
                  <a:schemeClr val="tx1">
                    <a:lumMod val="50000"/>
                    <a:lumOff val="50000"/>
                  </a:schemeClr>
                </a:solidFill>
              </a:rPr>
              <a:t>*CI &amp; API will be executed as part of the Harmony &amp; WW tracks, however, we have accounted for dependencies during the </a:t>
            </a:r>
            <a:r>
              <a:rPr lang="en-US" sz="800" i="1" dirty="0" err="1">
                <a:solidFill>
                  <a:schemeClr val="tx1">
                    <a:lumMod val="50000"/>
                    <a:lumOff val="50000"/>
                  </a:schemeClr>
                </a:solidFill>
              </a:rPr>
              <a:t>MarTech</a:t>
            </a:r>
            <a:r>
              <a:rPr lang="en-US" sz="800" i="1" dirty="0">
                <a:solidFill>
                  <a:schemeClr val="tx1">
                    <a:lumMod val="50000"/>
                    <a:lumOff val="50000"/>
                  </a:schemeClr>
                </a:solidFill>
              </a:rPr>
              <a:t> implementation track.</a:t>
            </a:r>
          </a:p>
        </p:txBody>
      </p:sp>
      <p:sp>
        <p:nvSpPr>
          <p:cNvPr id="4" name="Footer Placeholder 3">
            <a:extLst>
              <a:ext uri="{FF2B5EF4-FFF2-40B4-BE49-F238E27FC236}">
                <a16:creationId xmlns:a16="http://schemas.microsoft.com/office/drawing/2014/main" id="{679CF36E-3294-694C-A6CF-DFAF26796AE4}"/>
              </a:ext>
            </a:extLst>
          </p:cNvPr>
          <p:cNvSpPr>
            <a:spLocks noGrp="1"/>
          </p:cNvSpPr>
          <p:nvPr>
            <p:ph type="ftr" sz="quarter" idx="12"/>
          </p:nvPr>
        </p:nvSpPr>
        <p:spPr/>
        <p:txBody>
          <a:bodyPr/>
          <a:lstStyle/>
          <a:p>
            <a:r>
              <a:rPr lang="en-US"/>
              <a:t>© 2020</a:t>
            </a:r>
          </a:p>
        </p:txBody>
      </p:sp>
      <p:sp>
        <p:nvSpPr>
          <p:cNvPr id="5" name="Slide Number Placeholder 4">
            <a:extLst>
              <a:ext uri="{FF2B5EF4-FFF2-40B4-BE49-F238E27FC236}">
                <a16:creationId xmlns:a16="http://schemas.microsoft.com/office/drawing/2014/main" id="{B19E0E1E-FA7C-D549-80CF-0EE281FB0F52}"/>
              </a:ext>
            </a:extLst>
          </p:cNvPr>
          <p:cNvSpPr>
            <a:spLocks noGrp="1"/>
          </p:cNvSpPr>
          <p:nvPr>
            <p:ph type="sldNum" sz="quarter" idx="13"/>
          </p:nvPr>
        </p:nvSpPr>
        <p:spPr/>
        <p:txBody>
          <a:bodyPr/>
          <a:lstStyle/>
          <a:p>
            <a:fld id="{CDEE2954-54E9-4846-B9AA-9D6731F553AF}" type="slidenum">
              <a:rPr lang="en-US" smtClean="0"/>
              <a:pPr/>
              <a:t>92</a:t>
            </a:fld>
            <a:endParaRPr lang="en-US" dirty="0"/>
          </a:p>
        </p:txBody>
      </p:sp>
    </p:spTree>
    <p:extLst>
      <p:ext uri="{BB962C8B-B14F-4D97-AF65-F5344CB8AC3E}">
        <p14:creationId xmlns:p14="http://schemas.microsoft.com/office/powerpoint/2010/main" val="204511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2" dirty="0">
                <a:solidFill>
                  <a:srgbClr val="000000"/>
                </a:solidFill>
                <a:latin typeface="+mj-lt"/>
              </a:rPr>
              <a:t>Boots marketing campaigns – integration track project plan</a:t>
            </a:r>
            <a:endParaRPr lang="en-US" sz="2002" dirty="0">
              <a:latin typeface="+mj-lt"/>
            </a:endParaRPr>
          </a:p>
        </p:txBody>
      </p:sp>
      <p:graphicFrame>
        <p:nvGraphicFramePr>
          <p:cNvPr id="22" name="Table 21"/>
          <p:cNvGraphicFramePr>
            <a:graphicFrameLocks noGrp="1"/>
          </p:cNvGraphicFramePr>
          <p:nvPr/>
        </p:nvGraphicFramePr>
        <p:xfrm>
          <a:off x="336809" y="789251"/>
          <a:ext cx="8489140" cy="466677"/>
        </p:xfrm>
        <a:graphic>
          <a:graphicData uri="http://schemas.openxmlformats.org/drawingml/2006/table">
            <a:tbl>
              <a:tblPr firstRow="1" bandRow="1">
                <a:tableStyleId>{5C22544A-7EE6-4342-B048-85BDC9FD1C3A}</a:tableStyleId>
              </a:tblPr>
              <a:tblGrid>
                <a:gridCol w="385870">
                  <a:extLst>
                    <a:ext uri="{9D8B030D-6E8A-4147-A177-3AD203B41FA5}">
                      <a16:colId xmlns:a16="http://schemas.microsoft.com/office/drawing/2014/main" val="4229697725"/>
                    </a:ext>
                  </a:extLst>
                </a:gridCol>
                <a:gridCol w="385870">
                  <a:extLst>
                    <a:ext uri="{9D8B030D-6E8A-4147-A177-3AD203B41FA5}">
                      <a16:colId xmlns:a16="http://schemas.microsoft.com/office/drawing/2014/main" val="3233127069"/>
                    </a:ext>
                  </a:extLst>
                </a:gridCol>
                <a:gridCol w="385870">
                  <a:extLst>
                    <a:ext uri="{9D8B030D-6E8A-4147-A177-3AD203B41FA5}">
                      <a16:colId xmlns:a16="http://schemas.microsoft.com/office/drawing/2014/main" val="3086080853"/>
                    </a:ext>
                  </a:extLst>
                </a:gridCol>
                <a:gridCol w="385870">
                  <a:extLst>
                    <a:ext uri="{9D8B030D-6E8A-4147-A177-3AD203B41FA5}">
                      <a16:colId xmlns:a16="http://schemas.microsoft.com/office/drawing/2014/main" val="2418021418"/>
                    </a:ext>
                  </a:extLst>
                </a:gridCol>
                <a:gridCol w="385870">
                  <a:extLst>
                    <a:ext uri="{9D8B030D-6E8A-4147-A177-3AD203B41FA5}">
                      <a16:colId xmlns:a16="http://schemas.microsoft.com/office/drawing/2014/main" val="3923723052"/>
                    </a:ext>
                  </a:extLst>
                </a:gridCol>
                <a:gridCol w="385870">
                  <a:extLst>
                    <a:ext uri="{9D8B030D-6E8A-4147-A177-3AD203B41FA5}">
                      <a16:colId xmlns:a16="http://schemas.microsoft.com/office/drawing/2014/main" val="4027485890"/>
                    </a:ext>
                  </a:extLst>
                </a:gridCol>
                <a:gridCol w="385870">
                  <a:extLst>
                    <a:ext uri="{9D8B030D-6E8A-4147-A177-3AD203B41FA5}">
                      <a16:colId xmlns:a16="http://schemas.microsoft.com/office/drawing/2014/main" val="856814367"/>
                    </a:ext>
                  </a:extLst>
                </a:gridCol>
                <a:gridCol w="385870">
                  <a:extLst>
                    <a:ext uri="{9D8B030D-6E8A-4147-A177-3AD203B41FA5}">
                      <a16:colId xmlns:a16="http://schemas.microsoft.com/office/drawing/2014/main" val="3633896083"/>
                    </a:ext>
                  </a:extLst>
                </a:gridCol>
                <a:gridCol w="385870">
                  <a:extLst>
                    <a:ext uri="{9D8B030D-6E8A-4147-A177-3AD203B41FA5}">
                      <a16:colId xmlns:a16="http://schemas.microsoft.com/office/drawing/2014/main" val="3664992606"/>
                    </a:ext>
                  </a:extLst>
                </a:gridCol>
                <a:gridCol w="385870">
                  <a:extLst>
                    <a:ext uri="{9D8B030D-6E8A-4147-A177-3AD203B41FA5}">
                      <a16:colId xmlns:a16="http://schemas.microsoft.com/office/drawing/2014/main" val="840624301"/>
                    </a:ext>
                  </a:extLst>
                </a:gridCol>
                <a:gridCol w="385870">
                  <a:extLst>
                    <a:ext uri="{9D8B030D-6E8A-4147-A177-3AD203B41FA5}">
                      <a16:colId xmlns:a16="http://schemas.microsoft.com/office/drawing/2014/main" val="1141850413"/>
                    </a:ext>
                  </a:extLst>
                </a:gridCol>
                <a:gridCol w="385870">
                  <a:extLst>
                    <a:ext uri="{9D8B030D-6E8A-4147-A177-3AD203B41FA5}">
                      <a16:colId xmlns:a16="http://schemas.microsoft.com/office/drawing/2014/main" val="471734940"/>
                    </a:ext>
                  </a:extLst>
                </a:gridCol>
                <a:gridCol w="385870">
                  <a:extLst>
                    <a:ext uri="{9D8B030D-6E8A-4147-A177-3AD203B41FA5}">
                      <a16:colId xmlns:a16="http://schemas.microsoft.com/office/drawing/2014/main" val="2817776469"/>
                    </a:ext>
                  </a:extLst>
                </a:gridCol>
                <a:gridCol w="385870">
                  <a:extLst>
                    <a:ext uri="{9D8B030D-6E8A-4147-A177-3AD203B41FA5}">
                      <a16:colId xmlns:a16="http://schemas.microsoft.com/office/drawing/2014/main" val="4186709924"/>
                    </a:ext>
                  </a:extLst>
                </a:gridCol>
                <a:gridCol w="385870">
                  <a:extLst>
                    <a:ext uri="{9D8B030D-6E8A-4147-A177-3AD203B41FA5}">
                      <a16:colId xmlns:a16="http://schemas.microsoft.com/office/drawing/2014/main" val="277949020"/>
                    </a:ext>
                  </a:extLst>
                </a:gridCol>
                <a:gridCol w="385870">
                  <a:extLst>
                    <a:ext uri="{9D8B030D-6E8A-4147-A177-3AD203B41FA5}">
                      <a16:colId xmlns:a16="http://schemas.microsoft.com/office/drawing/2014/main" val="4149177809"/>
                    </a:ext>
                  </a:extLst>
                </a:gridCol>
                <a:gridCol w="385870">
                  <a:extLst>
                    <a:ext uri="{9D8B030D-6E8A-4147-A177-3AD203B41FA5}">
                      <a16:colId xmlns:a16="http://schemas.microsoft.com/office/drawing/2014/main" val="3742384133"/>
                    </a:ext>
                  </a:extLst>
                </a:gridCol>
                <a:gridCol w="385870">
                  <a:extLst>
                    <a:ext uri="{9D8B030D-6E8A-4147-A177-3AD203B41FA5}">
                      <a16:colId xmlns:a16="http://schemas.microsoft.com/office/drawing/2014/main" val="2074047669"/>
                    </a:ext>
                  </a:extLst>
                </a:gridCol>
                <a:gridCol w="385870">
                  <a:extLst>
                    <a:ext uri="{9D8B030D-6E8A-4147-A177-3AD203B41FA5}">
                      <a16:colId xmlns:a16="http://schemas.microsoft.com/office/drawing/2014/main" val="4239288322"/>
                    </a:ext>
                  </a:extLst>
                </a:gridCol>
                <a:gridCol w="385870">
                  <a:extLst>
                    <a:ext uri="{9D8B030D-6E8A-4147-A177-3AD203B41FA5}">
                      <a16:colId xmlns:a16="http://schemas.microsoft.com/office/drawing/2014/main" val="2131119880"/>
                    </a:ext>
                  </a:extLst>
                </a:gridCol>
                <a:gridCol w="385870">
                  <a:extLst>
                    <a:ext uri="{9D8B030D-6E8A-4147-A177-3AD203B41FA5}">
                      <a16:colId xmlns:a16="http://schemas.microsoft.com/office/drawing/2014/main" val="140744879"/>
                    </a:ext>
                  </a:extLst>
                </a:gridCol>
                <a:gridCol w="385870">
                  <a:extLst>
                    <a:ext uri="{9D8B030D-6E8A-4147-A177-3AD203B41FA5}">
                      <a16:colId xmlns:a16="http://schemas.microsoft.com/office/drawing/2014/main" val="2249172176"/>
                    </a:ext>
                  </a:extLst>
                </a:gridCol>
              </a:tblGrid>
              <a:tr h="185299">
                <a:tc gridSpan="2">
                  <a:txBody>
                    <a:bodyPr/>
                    <a:lstStyle/>
                    <a:p>
                      <a:pPr algn="ctr"/>
                      <a:r>
                        <a:rPr lang="en-US" sz="600" dirty="0">
                          <a:solidFill>
                            <a:schemeClr val="bg1"/>
                          </a:solidFill>
                          <a:latin typeface="+mj-lt"/>
                        </a:rPr>
                        <a:t>APRIL</a:t>
                      </a:r>
                    </a:p>
                  </a:txBody>
                  <a:tcPr marL="68580" marR="68580" marT="34290" marB="34290" anchor="b">
                    <a:solidFill>
                      <a:schemeClr val="tx1"/>
                    </a:solidFill>
                  </a:tcPr>
                </a:tc>
                <a:tc hMerge="1">
                  <a:txBody>
                    <a:bodyPr/>
                    <a:lstStyle/>
                    <a:p>
                      <a:pPr algn="ctr"/>
                      <a:endParaRPr lang="en-US" sz="600" dirty="0">
                        <a:solidFill>
                          <a:schemeClr val="bg1"/>
                        </a:solidFill>
                        <a:latin typeface="+mj-lt"/>
                      </a:endParaRPr>
                    </a:p>
                  </a:txBody>
                  <a:tcPr marL="68580" marR="68580" marT="34290" marB="34290" anchor="b">
                    <a:solidFill>
                      <a:schemeClr val="tx1"/>
                    </a:solidFill>
                  </a:tcPr>
                </a:tc>
                <a:tc gridSpan="4">
                  <a:txBody>
                    <a:bodyPr/>
                    <a:lstStyle/>
                    <a:p>
                      <a:pPr algn="ctr"/>
                      <a:r>
                        <a:rPr lang="en-US" sz="600" dirty="0">
                          <a:solidFill>
                            <a:schemeClr val="bg1"/>
                          </a:solidFill>
                          <a:latin typeface="+mj-lt"/>
                        </a:rPr>
                        <a:t>MAY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JUNE</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4">
                  <a:txBody>
                    <a:bodyPr/>
                    <a:lstStyle/>
                    <a:p>
                      <a:pPr algn="ctr"/>
                      <a:r>
                        <a:rPr lang="en-US" sz="600" dirty="0">
                          <a:solidFill>
                            <a:schemeClr val="bg1"/>
                          </a:solidFill>
                          <a:latin typeface="+mj-lt"/>
                        </a:rPr>
                        <a:t>JULY</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5">
                  <a:txBody>
                    <a:bodyPr/>
                    <a:lstStyle/>
                    <a:p>
                      <a:pPr algn="ctr"/>
                      <a:r>
                        <a:rPr lang="en-US" sz="600" dirty="0">
                          <a:solidFill>
                            <a:schemeClr val="bg1"/>
                          </a:solidFill>
                          <a:latin typeface="+mj-lt"/>
                        </a:rPr>
                        <a:t>AUG</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hMerge="1">
                  <a:txBody>
                    <a:bodyPr/>
                    <a:lstStyle/>
                    <a:p>
                      <a:endParaRPr lang="en-US" sz="1000">
                        <a:solidFill>
                          <a:schemeClr val="bg1"/>
                        </a:solidFill>
                        <a:latin typeface="+mj-lt"/>
                      </a:endParaRPr>
                    </a:p>
                  </a:txBody>
                  <a:tcPr/>
                </a:tc>
                <a:tc gridSpan="2">
                  <a:txBody>
                    <a:bodyPr/>
                    <a:lstStyle/>
                    <a:p>
                      <a:pPr algn="ctr"/>
                      <a:r>
                        <a:rPr lang="en-US" sz="600" dirty="0">
                          <a:solidFill>
                            <a:schemeClr val="bg1"/>
                          </a:solidFill>
                          <a:latin typeface="+mj-lt"/>
                        </a:rPr>
                        <a:t>SEP</a:t>
                      </a:r>
                    </a:p>
                  </a:txBody>
                  <a:tcPr marL="68580" marR="68580" marT="34290" marB="34290" anchor="b">
                    <a:solidFill>
                      <a:schemeClr val="tx1"/>
                    </a:solidFill>
                  </a:tcPr>
                </a:tc>
                <a:tc hMerge="1">
                  <a:txBody>
                    <a:bodyPr/>
                    <a:lstStyle/>
                    <a:p>
                      <a:endParaRPr lang="en-US" sz="1000">
                        <a:solidFill>
                          <a:schemeClr val="bg1"/>
                        </a:solidFill>
                        <a:latin typeface="+mj-lt"/>
                      </a:endParaRPr>
                    </a:p>
                  </a:txBody>
                  <a:tcPr/>
                </a:tc>
                <a:extLst>
                  <a:ext uri="{0D108BD9-81ED-4DB2-BD59-A6C34878D82A}">
                    <a16:rowId xmlns:a16="http://schemas.microsoft.com/office/drawing/2014/main" val="1547355224"/>
                  </a:ext>
                </a:extLst>
              </a:tr>
              <a:tr h="281378">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27</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4</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18</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25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8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15</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22</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29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6 </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13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20</a:t>
                      </a:r>
                    </a:p>
                  </a:txBody>
                  <a:tcPr marL="68580" marR="68580" marT="34290" marB="34290" anchor="ctr">
                    <a:solidFill>
                      <a:schemeClr val="bg2">
                        <a:lumMod val="20000"/>
                        <a:lumOff val="80000"/>
                      </a:schemeClr>
                    </a:solidFill>
                  </a:tcPr>
                </a:tc>
                <a:tc>
                  <a:txBody>
                    <a:bodyPr/>
                    <a:lstStyle/>
                    <a:p>
                      <a:pPr algn="ctr"/>
                      <a:r>
                        <a:rPr lang="en-US" sz="700">
                          <a:solidFill>
                            <a:schemeClr val="tx1"/>
                          </a:solidFill>
                          <a:latin typeface="+mj-lt"/>
                        </a:rPr>
                        <a:t>27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10</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24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31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7 </a:t>
                      </a:r>
                    </a:p>
                  </a:txBody>
                  <a:tcPr marL="68580" marR="68580" marT="34290" marB="34290" anchor="ctr">
                    <a:solidFill>
                      <a:schemeClr val="bg2">
                        <a:lumMod val="20000"/>
                        <a:lumOff val="80000"/>
                      </a:schemeClr>
                    </a:solidFill>
                  </a:tcPr>
                </a:tc>
                <a:tc>
                  <a:txBody>
                    <a:bodyPr/>
                    <a:lstStyle/>
                    <a:p>
                      <a:pPr algn="ctr"/>
                      <a:r>
                        <a:rPr lang="en-US" sz="700" dirty="0">
                          <a:solidFill>
                            <a:schemeClr val="tx1"/>
                          </a:solidFill>
                          <a:latin typeface="+mj-lt"/>
                        </a:rPr>
                        <a:t>14</a:t>
                      </a:r>
                    </a:p>
                  </a:txBody>
                  <a:tcPr marL="68580" marR="68580" marT="34290" marB="34290" anchor="ctr">
                    <a:solidFill>
                      <a:schemeClr val="bg2">
                        <a:lumMod val="20000"/>
                        <a:lumOff val="80000"/>
                      </a:schemeClr>
                    </a:solidFill>
                  </a:tcPr>
                </a:tc>
                <a:extLst>
                  <a:ext uri="{0D108BD9-81ED-4DB2-BD59-A6C34878D82A}">
                    <a16:rowId xmlns:a16="http://schemas.microsoft.com/office/drawing/2014/main" val="3753951477"/>
                  </a:ext>
                </a:extLst>
              </a:tr>
            </a:tbl>
          </a:graphicData>
        </a:graphic>
      </p:graphicFrame>
      <p:graphicFrame>
        <p:nvGraphicFramePr>
          <p:cNvPr id="9" name="Table 8">
            <a:extLst>
              <a:ext uri="{FF2B5EF4-FFF2-40B4-BE49-F238E27FC236}">
                <a16:creationId xmlns:a16="http://schemas.microsoft.com/office/drawing/2014/main" id="{57E754FF-A4AC-F348-8B09-A77D061155E8}"/>
              </a:ext>
            </a:extLst>
          </p:cNvPr>
          <p:cNvGraphicFramePr>
            <a:graphicFrameLocks noGrp="1"/>
          </p:cNvGraphicFramePr>
          <p:nvPr>
            <p:extLst>
              <p:ext uri="{D42A27DB-BD31-4B8C-83A1-F6EECF244321}">
                <p14:modId xmlns:p14="http://schemas.microsoft.com/office/powerpoint/2010/main" val="30812732"/>
              </p:ext>
            </p:extLst>
          </p:nvPr>
        </p:nvGraphicFramePr>
        <p:xfrm>
          <a:off x="17218" y="1273809"/>
          <a:ext cx="335096" cy="3423915"/>
        </p:xfrm>
        <a:graphic>
          <a:graphicData uri="http://schemas.openxmlformats.org/drawingml/2006/table">
            <a:tbl>
              <a:tblPr firstRow="1" bandRow="1">
                <a:tableStyleId>{2D5ABB26-0587-4C30-8999-92F81FD0307C}</a:tableStyleId>
              </a:tblPr>
              <a:tblGrid>
                <a:gridCol w="335096">
                  <a:extLst>
                    <a:ext uri="{9D8B030D-6E8A-4147-A177-3AD203B41FA5}">
                      <a16:colId xmlns:a16="http://schemas.microsoft.com/office/drawing/2014/main" val="202864645"/>
                    </a:ext>
                  </a:extLst>
                </a:gridCol>
              </a:tblGrid>
              <a:tr h="684783">
                <a:tc>
                  <a:txBody>
                    <a:bodyPr/>
                    <a:lstStyle/>
                    <a:p>
                      <a:pPr algn="ctr"/>
                      <a:r>
                        <a:rPr lang="en-US" sz="800" b="1" dirty="0"/>
                        <a:t>Campaign</a:t>
                      </a:r>
                    </a:p>
                  </a:txBody>
                  <a:tcPr vert="vert270" anchor="ctr"/>
                </a:tc>
                <a:extLst>
                  <a:ext uri="{0D108BD9-81ED-4DB2-BD59-A6C34878D82A}">
                    <a16:rowId xmlns:a16="http://schemas.microsoft.com/office/drawing/2014/main" val="3381198771"/>
                  </a:ext>
                </a:extLst>
              </a:tr>
              <a:tr h="684783">
                <a:tc>
                  <a:txBody>
                    <a:bodyPr/>
                    <a:lstStyle/>
                    <a:p>
                      <a:pPr algn="ctr"/>
                      <a:r>
                        <a:rPr lang="en-US" sz="800" b="1" dirty="0"/>
                        <a:t>Audience Manager</a:t>
                      </a:r>
                    </a:p>
                  </a:txBody>
                  <a:tcPr vert="vert270" anchor="ctr"/>
                </a:tc>
                <a:extLst>
                  <a:ext uri="{0D108BD9-81ED-4DB2-BD59-A6C34878D82A}">
                    <a16:rowId xmlns:a16="http://schemas.microsoft.com/office/drawing/2014/main" val="3357944576"/>
                  </a:ext>
                </a:extLst>
              </a:tr>
              <a:tr h="684783">
                <a:tc>
                  <a:txBody>
                    <a:bodyPr/>
                    <a:lstStyle/>
                    <a:p>
                      <a:pPr algn="ctr"/>
                      <a:r>
                        <a:rPr lang="en-US" sz="800" b="1" dirty="0"/>
                        <a:t>Experience Manager</a:t>
                      </a:r>
                    </a:p>
                  </a:txBody>
                  <a:tcPr vert="vert270" anchor="ctr"/>
                </a:tc>
                <a:extLst>
                  <a:ext uri="{0D108BD9-81ED-4DB2-BD59-A6C34878D82A}">
                    <a16:rowId xmlns:a16="http://schemas.microsoft.com/office/drawing/2014/main" val="1076561760"/>
                  </a:ext>
                </a:extLst>
              </a:tr>
              <a:tr h="684783">
                <a:tc>
                  <a:txBody>
                    <a:bodyPr/>
                    <a:lstStyle/>
                    <a:p>
                      <a:pPr algn="ctr"/>
                      <a:r>
                        <a:rPr lang="en-US" sz="800" b="1" dirty="0"/>
                        <a:t>Analytics</a:t>
                      </a:r>
                    </a:p>
                  </a:txBody>
                  <a:tcPr vert="vert270" anchor="ctr"/>
                </a:tc>
                <a:extLst>
                  <a:ext uri="{0D108BD9-81ED-4DB2-BD59-A6C34878D82A}">
                    <a16:rowId xmlns:a16="http://schemas.microsoft.com/office/drawing/2014/main" val="947628853"/>
                  </a:ext>
                </a:extLst>
              </a:tr>
              <a:tr h="684783">
                <a:tc>
                  <a:txBody>
                    <a:bodyPr/>
                    <a:lstStyle/>
                    <a:p>
                      <a:pPr algn="ctr"/>
                      <a:r>
                        <a:rPr lang="en-US" sz="800" b="1" dirty="0">
                          <a:solidFill>
                            <a:schemeClr val="tx1"/>
                          </a:solidFill>
                        </a:rPr>
                        <a:t>CI &amp; API*</a:t>
                      </a:r>
                    </a:p>
                  </a:txBody>
                  <a:tcPr vert="vert270" anchor="ctr"/>
                </a:tc>
                <a:extLst>
                  <a:ext uri="{0D108BD9-81ED-4DB2-BD59-A6C34878D82A}">
                    <a16:rowId xmlns:a16="http://schemas.microsoft.com/office/drawing/2014/main" val="3921346767"/>
                  </a:ext>
                </a:extLst>
              </a:tr>
            </a:tbl>
          </a:graphicData>
        </a:graphic>
      </p:graphicFrame>
      <p:cxnSp>
        <p:nvCxnSpPr>
          <p:cNvPr id="105" name="Straight Connector 104">
            <a:extLst>
              <a:ext uri="{FF2B5EF4-FFF2-40B4-BE49-F238E27FC236}">
                <a16:creationId xmlns:a16="http://schemas.microsoft.com/office/drawing/2014/main" id="{98156314-C3EE-CC4E-93FB-4EED3912627B}"/>
              </a:ext>
            </a:extLst>
          </p:cNvPr>
          <p:cNvCxnSpPr>
            <a:cxnSpLocks/>
          </p:cNvCxnSpPr>
          <p:nvPr/>
        </p:nvCxnSpPr>
        <p:spPr>
          <a:xfrm>
            <a:off x="328085" y="1300383"/>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36CEDE2-C1D6-524A-BC91-3B078EC97EC1}"/>
              </a:ext>
            </a:extLst>
          </p:cNvPr>
          <p:cNvCxnSpPr>
            <a:cxnSpLocks/>
          </p:cNvCxnSpPr>
          <p:nvPr/>
        </p:nvCxnSpPr>
        <p:spPr>
          <a:xfrm>
            <a:off x="328085" y="1986555"/>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B5A8A12-AAC4-0042-BC01-032BB8759F29}"/>
              </a:ext>
            </a:extLst>
          </p:cNvPr>
          <p:cNvCxnSpPr>
            <a:cxnSpLocks/>
          </p:cNvCxnSpPr>
          <p:nvPr/>
        </p:nvCxnSpPr>
        <p:spPr>
          <a:xfrm>
            <a:off x="328085" y="4045069"/>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D6995DF-68AA-F24A-B9B4-D403D82824CB}"/>
              </a:ext>
            </a:extLst>
          </p:cNvPr>
          <p:cNvCxnSpPr>
            <a:cxnSpLocks/>
          </p:cNvCxnSpPr>
          <p:nvPr/>
        </p:nvCxnSpPr>
        <p:spPr>
          <a:xfrm>
            <a:off x="328085" y="3358898"/>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3F08847-C39A-FF47-BCF9-0BB2757EE442}"/>
              </a:ext>
            </a:extLst>
          </p:cNvPr>
          <p:cNvCxnSpPr>
            <a:cxnSpLocks/>
          </p:cNvCxnSpPr>
          <p:nvPr/>
        </p:nvCxnSpPr>
        <p:spPr>
          <a:xfrm>
            <a:off x="328085" y="2672726"/>
            <a:ext cx="0" cy="6400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F3675BBC-FD3C-D54D-8D79-159015F1877C}"/>
              </a:ext>
            </a:extLst>
          </p:cNvPr>
          <p:cNvSpPr/>
          <p:nvPr/>
        </p:nvSpPr>
        <p:spPr>
          <a:xfrm>
            <a:off x="1886260" y="1288730"/>
            <a:ext cx="772293" cy="618118"/>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latin typeface="+mj-lt"/>
              </a:rPr>
              <a:t>Story Elaboration</a:t>
            </a:r>
          </a:p>
          <a:p>
            <a:r>
              <a:rPr lang="en-US" sz="600" dirty="0">
                <a:latin typeface="+mj-lt"/>
              </a:rPr>
              <a:t>Backlog Grooming</a:t>
            </a:r>
          </a:p>
          <a:p>
            <a:r>
              <a:rPr lang="en-US" sz="600" dirty="0">
                <a:latin typeface="+mj-lt"/>
              </a:rPr>
              <a:t>Metadata Enablement</a:t>
            </a:r>
          </a:p>
          <a:p>
            <a:r>
              <a:rPr lang="en-US" sz="600" dirty="0">
                <a:latin typeface="+mj-lt"/>
              </a:rPr>
              <a:t>Schema Enablement</a:t>
            </a:r>
          </a:p>
        </p:txBody>
      </p:sp>
      <p:cxnSp>
        <p:nvCxnSpPr>
          <p:cNvPr id="114" name="Straight Connector 113">
            <a:extLst>
              <a:ext uri="{FF2B5EF4-FFF2-40B4-BE49-F238E27FC236}">
                <a16:creationId xmlns:a16="http://schemas.microsoft.com/office/drawing/2014/main" id="{A4A67EC0-1707-8041-94A6-70475CBBD246}"/>
              </a:ext>
            </a:extLst>
          </p:cNvPr>
          <p:cNvCxnSpPr>
            <a:cxnSpLocks/>
          </p:cNvCxnSpPr>
          <p:nvPr/>
        </p:nvCxnSpPr>
        <p:spPr>
          <a:xfrm>
            <a:off x="1909806" y="146596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945113E2-1F41-574A-82F7-6CE0509A6DE1}"/>
              </a:ext>
            </a:extLst>
          </p:cNvPr>
          <p:cNvSpPr/>
          <p:nvPr/>
        </p:nvSpPr>
        <p:spPr>
          <a:xfrm>
            <a:off x="2674896" y="1986555"/>
            <a:ext cx="748748" cy="525785"/>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t>Story Elaboration</a:t>
            </a:r>
          </a:p>
          <a:p>
            <a:r>
              <a:rPr lang="en-US" sz="600" dirty="0"/>
              <a:t>Backlog Grooming</a:t>
            </a:r>
          </a:p>
          <a:p>
            <a:r>
              <a:rPr lang="en-US" sz="600" dirty="0" err="1"/>
              <a:t>Integ</a:t>
            </a:r>
            <a:r>
              <a:rPr lang="en-US" sz="600" dirty="0"/>
              <a:t>.  Enablement</a:t>
            </a:r>
          </a:p>
        </p:txBody>
      </p:sp>
      <p:cxnSp>
        <p:nvCxnSpPr>
          <p:cNvPr id="124" name="Straight Connector 123">
            <a:extLst>
              <a:ext uri="{FF2B5EF4-FFF2-40B4-BE49-F238E27FC236}">
                <a16:creationId xmlns:a16="http://schemas.microsoft.com/office/drawing/2014/main" id="{9ADDC555-F83D-C84E-9F13-D5A0A5A79950}"/>
              </a:ext>
            </a:extLst>
          </p:cNvPr>
          <p:cNvCxnSpPr>
            <a:cxnSpLocks/>
          </p:cNvCxnSpPr>
          <p:nvPr/>
        </p:nvCxnSpPr>
        <p:spPr>
          <a:xfrm>
            <a:off x="2698441"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BC6C555B-AB61-034E-A267-AAF8D42FA6A1}"/>
              </a:ext>
            </a:extLst>
          </p:cNvPr>
          <p:cNvSpPr/>
          <p:nvPr/>
        </p:nvSpPr>
        <p:spPr>
          <a:xfrm>
            <a:off x="3461227" y="1986555"/>
            <a:ext cx="748748" cy="433452"/>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latin typeface="+mj-lt"/>
              </a:rPr>
              <a:t>Data Enablement</a:t>
            </a:r>
          </a:p>
          <a:p>
            <a:r>
              <a:rPr lang="en-US" sz="600" dirty="0" err="1"/>
              <a:t>Integ</a:t>
            </a:r>
            <a:r>
              <a:rPr lang="en-US" sz="600" dirty="0"/>
              <a:t>.  Enablement</a:t>
            </a:r>
          </a:p>
        </p:txBody>
      </p:sp>
      <p:cxnSp>
        <p:nvCxnSpPr>
          <p:cNvPr id="128" name="Straight Connector 127">
            <a:extLst>
              <a:ext uri="{FF2B5EF4-FFF2-40B4-BE49-F238E27FC236}">
                <a16:creationId xmlns:a16="http://schemas.microsoft.com/office/drawing/2014/main" id="{1F7C6F2C-759F-2048-A717-CE1AB690BBA4}"/>
              </a:ext>
            </a:extLst>
          </p:cNvPr>
          <p:cNvCxnSpPr>
            <a:cxnSpLocks/>
          </p:cNvCxnSpPr>
          <p:nvPr/>
        </p:nvCxnSpPr>
        <p:spPr>
          <a:xfrm>
            <a:off x="3484772"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169E1C15-3A84-2D4D-BAC2-EA265D4ACB65}"/>
              </a:ext>
            </a:extLst>
          </p:cNvPr>
          <p:cNvSpPr/>
          <p:nvPr/>
        </p:nvSpPr>
        <p:spPr>
          <a:xfrm>
            <a:off x="4233520" y="1986555"/>
            <a:ext cx="748748" cy="433452"/>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Data Enablement</a:t>
            </a:r>
          </a:p>
          <a:p>
            <a:r>
              <a:rPr lang="en-US" sz="600" dirty="0" err="1"/>
              <a:t>Integ</a:t>
            </a:r>
            <a:r>
              <a:rPr lang="en-US" sz="600" dirty="0"/>
              <a:t>.  Enablement</a:t>
            </a:r>
          </a:p>
        </p:txBody>
      </p:sp>
      <p:cxnSp>
        <p:nvCxnSpPr>
          <p:cNvPr id="130" name="Straight Connector 129">
            <a:extLst>
              <a:ext uri="{FF2B5EF4-FFF2-40B4-BE49-F238E27FC236}">
                <a16:creationId xmlns:a16="http://schemas.microsoft.com/office/drawing/2014/main" id="{FB7B4F9D-E56C-F54D-B3C6-DCDD01AE2EAB}"/>
              </a:ext>
            </a:extLst>
          </p:cNvPr>
          <p:cNvCxnSpPr>
            <a:cxnSpLocks/>
          </p:cNvCxnSpPr>
          <p:nvPr/>
        </p:nvCxnSpPr>
        <p:spPr>
          <a:xfrm>
            <a:off x="4257065"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59452D14-E7E9-5942-9CE1-C932DC667BFF}"/>
              </a:ext>
            </a:extLst>
          </p:cNvPr>
          <p:cNvSpPr/>
          <p:nvPr/>
        </p:nvSpPr>
        <p:spPr>
          <a:xfrm>
            <a:off x="5005813" y="1986555"/>
            <a:ext cx="748748" cy="433452"/>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Data Enablement</a:t>
            </a:r>
          </a:p>
          <a:p>
            <a:r>
              <a:rPr lang="en-US" sz="600" dirty="0" err="1"/>
              <a:t>Integ</a:t>
            </a:r>
            <a:r>
              <a:rPr lang="en-US" sz="600" dirty="0"/>
              <a:t>.  Enablement</a:t>
            </a:r>
          </a:p>
        </p:txBody>
      </p:sp>
      <p:cxnSp>
        <p:nvCxnSpPr>
          <p:cNvPr id="132" name="Straight Connector 131">
            <a:extLst>
              <a:ext uri="{FF2B5EF4-FFF2-40B4-BE49-F238E27FC236}">
                <a16:creationId xmlns:a16="http://schemas.microsoft.com/office/drawing/2014/main" id="{9A1E2C1A-5AAF-7A4D-B626-27F854CD7E0A}"/>
              </a:ext>
            </a:extLst>
          </p:cNvPr>
          <p:cNvCxnSpPr>
            <a:cxnSpLocks/>
          </p:cNvCxnSpPr>
          <p:nvPr/>
        </p:nvCxnSpPr>
        <p:spPr>
          <a:xfrm>
            <a:off x="5029358"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C79824FE-C873-C945-A37F-A41487831EAD}"/>
              </a:ext>
            </a:extLst>
          </p:cNvPr>
          <p:cNvSpPr/>
          <p:nvPr/>
        </p:nvSpPr>
        <p:spPr>
          <a:xfrm>
            <a:off x="5776285" y="1986555"/>
            <a:ext cx="1472819" cy="525785"/>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t>SIT Execution</a:t>
            </a:r>
          </a:p>
          <a:p>
            <a:r>
              <a:rPr lang="en-US" sz="600" dirty="0"/>
              <a:t>Regression &amp; Performance Testing</a:t>
            </a:r>
          </a:p>
          <a:p>
            <a:r>
              <a:rPr lang="en-US" sz="600" dirty="0"/>
              <a:t>UAT Support</a:t>
            </a:r>
          </a:p>
        </p:txBody>
      </p:sp>
      <p:cxnSp>
        <p:nvCxnSpPr>
          <p:cNvPr id="134" name="Straight Connector 133">
            <a:extLst>
              <a:ext uri="{FF2B5EF4-FFF2-40B4-BE49-F238E27FC236}">
                <a16:creationId xmlns:a16="http://schemas.microsoft.com/office/drawing/2014/main" id="{4E3A3338-F0B1-7E47-8638-988626C0C2D3}"/>
              </a:ext>
            </a:extLst>
          </p:cNvPr>
          <p:cNvCxnSpPr>
            <a:cxnSpLocks/>
          </p:cNvCxnSpPr>
          <p:nvPr/>
        </p:nvCxnSpPr>
        <p:spPr>
          <a:xfrm>
            <a:off x="5799831" y="2163331"/>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B2BB8B3D-0301-EF4B-9D15-0365165C27C8}"/>
              </a:ext>
            </a:extLst>
          </p:cNvPr>
          <p:cNvSpPr/>
          <p:nvPr/>
        </p:nvSpPr>
        <p:spPr>
          <a:xfrm>
            <a:off x="6548579" y="1986555"/>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38" name="Straight Connector 137">
            <a:extLst>
              <a:ext uri="{FF2B5EF4-FFF2-40B4-BE49-F238E27FC236}">
                <a16:creationId xmlns:a16="http://schemas.microsoft.com/office/drawing/2014/main" id="{A1F8B89F-634B-954A-A03E-B5870BD37195}"/>
              </a:ext>
            </a:extLst>
          </p:cNvPr>
          <p:cNvCxnSpPr>
            <a:cxnSpLocks/>
          </p:cNvCxnSpPr>
          <p:nvPr/>
        </p:nvCxnSpPr>
        <p:spPr>
          <a:xfrm>
            <a:off x="7344418"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EB7AAC-3566-E24E-A0EC-40F82CDAA6B1}"/>
              </a:ext>
            </a:extLst>
          </p:cNvPr>
          <p:cNvSpPr/>
          <p:nvPr/>
        </p:nvSpPr>
        <p:spPr>
          <a:xfrm>
            <a:off x="7336730" y="1986555"/>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sp>
        <p:nvSpPr>
          <p:cNvPr id="17" name="Diamond 16">
            <a:extLst>
              <a:ext uri="{FF2B5EF4-FFF2-40B4-BE49-F238E27FC236}">
                <a16:creationId xmlns:a16="http://schemas.microsoft.com/office/drawing/2014/main" id="{28F21A9B-4AF7-2F4F-8718-885BC12FDE4F}"/>
              </a:ext>
            </a:extLst>
          </p:cNvPr>
          <p:cNvSpPr/>
          <p:nvPr/>
        </p:nvSpPr>
        <p:spPr>
          <a:xfrm>
            <a:off x="8421944" y="2104856"/>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0" name="Rectangle 139">
            <a:extLst>
              <a:ext uri="{FF2B5EF4-FFF2-40B4-BE49-F238E27FC236}">
                <a16:creationId xmlns:a16="http://schemas.microsoft.com/office/drawing/2014/main" id="{713DB95C-F7F0-964E-920C-6286F546768F}"/>
              </a:ext>
            </a:extLst>
          </p:cNvPr>
          <p:cNvSpPr/>
          <p:nvPr/>
        </p:nvSpPr>
        <p:spPr>
          <a:xfrm>
            <a:off x="2674412" y="2641737"/>
            <a:ext cx="748748" cy="710451"/>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t>Story Elaboration</a:t>
            </a:r>
          </a:p>
          <a:p>
            <a:r>
              <a:rPr lang="en-US" sz="600" dirty="0"/>
              <a:t>Backlog Grooming</a:t>
            </a:r>
            <a:endParaRPr lang="en-US" sz="600" dirty="0">
              <a:latin typeface="+mj-lt"/>
            </a:endParaRPr>
          </a:p>
          <a:p>
            <a:r>
              <a:rPr lang="en-US" sz="600" dirty="0">
                <a:latin typeface="+mj-lt"/>
              </a:rPr>
              <a:t>Component Dev</a:t>
            </a:r>
          </a:p>
          <a:p>
            <a:r>
              <a:rPr lang="en-US" sz="600" dirty="0">
                <a:latin typeface="+mj-lt"/>
              </a:rPr>
              <a:t>Email Template Dev</a:t>
            </a:r>
          </a:p>
          <a:p>
            <a:r>
              <a:rPr lang="en-US" sz="600" dirty="0">
                <a:latin typeface="+mj-lt"/>
              </a:rPr>
              <a:t>Exp. Fragment Config</a:t>
            </a:r>
          </a:p>
        </p:txBody>
      </p:sp>
      <p:cxnSp>
        <p:nvCxnSpPr>
          <p:cNvPr id="141" name="Straight Connector 140">
            <a:extLst>
              <a:ext uri="{FF2B5EF4-FFF2-40B4-BE49-F238E27FC236}">
                <a16:creationId xmlns:a16="http://schemas.microsoft.com/office/drawing/2014/main" id="{B4A3FD1F-9E49-B84C-BACF-464E2C5FB606}"/>
              </a:ext>
            </a:extLst>
          </p:cNvPr>
          <p:cNvCxnSpPr>
            <a:cxnSpLocks/>
          </p:cNvCxnSpPr>
          <p:nvPr/>
        </p:nvCxnSpPr>
        <p:spPr>
          <a:xfrm>
            <a:off x="2697957"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FE28D40A-FA32-DF41-B6C3-C8932C45E2D2}"/>
              </a:ext>
            </a:extLst>
          </p:cNvPr>
          <p:cNvSpPr/>
          <p:nvPr/>
        </p:nvSpPr>
        <p:spPr>
          <a:xfrm>
            <a:off x="3460743" y="2641737"/>
            <a:ext cx="748748" cy="525785"/>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Workflow &amp; Cloud Config for AA</a:t>
            </a:r>
          </a:p>
          <a:p>
            <a:r>
              <a:rPr lang="en-US" sz="600" dirty="0"/>
              <a:t>Assets Cleanup</a:t>
            </a:r>
          </a:p>
        </p:txBody>
      </p:sp>
      <p:cxnSp>
        <p:nvCxnSpPr>
          <p:cNvPr id="145" name="Straight Connector 144">
            <a:extLst>
              <a:ext uri="{FF2B5EF4-FFF2-40B4-BE49-F238E27FC236}">
                <a16:creationId xmlns:a16="http://schemas.microsoft.com/office/drawing/2014/main" id="{01F7D34E-8398-5C43-B736-97BF4710DFB6}"/>
              </a:ext>
            </a:extLst>
          </p:cNvPr>
          <p:cNvCxnSpPr>
            <a:cxnSpLocks/>
          </p:cNvCxnSpPr>
          <p:nvPr/>
        </p:nvCxnSpPr>
        <p:spPr>
          <a:xfrm>
            <a:off x="3484288"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B264ADE4-E452-9945-A60D-49545F6D1B78}"/>
              </a:ext>
            </a:extLst>
          </p:cNvPr>
          <p:cNvSpPr/>
          <p:nvPr/>
        </p:nvSpPr>
        <p:spPr>
          <a:xfrm>
            <a:off x="4233036" y="2641737"/>
            <a:ext cx="748748" cy="433452"/>
          </a:xfrm>
          <a:prstGeom prst="rect">
            <a:avLst/>
          </a:prstGeom>
        </p:spPr>
        <p:txBody>
          <a:bodyPr wrap="square" lIns="0" rIns="0">
            <a:spAutoFit/>
          </a:bodyPr>
          <a:lstStyle/>
          <a:p>
            <a:pPr>
              <a:spcAft>
                <a:spcPts val="500"/>
              </a:spcAft>
            </a:pPr>
            <a:r>
              <a:rPr lang="en-US" sz="600" dirty="0">
                <a:latin typeface="+mj-lt"/>
              </a:rPr>
              <a:t>S6</a:t>
            </a:r>
          </a:p>
          <a:p>
            <a:pPr>
              <a:spcAft>
                <a:spcPts val="500"/>
              </a:spcAft>
            </a:pPr>
            <a:r>
              <a:rPr lang="en-US" sz="600" dirty="0"/>
              <a:t>Content Sync &amp; Activation</a:t>
            </a:r>
          </a:p>
        </p:txBody>
      </p:sp>
      <p:cxnSp>
        <p:nvCxnSpPr>
          <p:cNvPr id="147" name="Straight Connector 146">
            <a:extLst>
              <a:ext uri="{FF2B5EF4-FFF2-40B4-BE49-F238E27FC236}">
                <a16:creationId xmlns:a16="http://schemas.microsoft.com/office/drawing/2014/main" id="{F0EEAF1D-0BC8-C641-9468-11DECD121FE1}"/>
              </a:ext>
            </a:extLst>
          </p:cNvPr>
          <p:cNvCxnSpPr>
            <a:cxnSpLocks/>
          </p:cNvCxnSpPr>
          <p:nvPr/>
        </p:nvCxnSpPr>
        <p:spPr>
          <a:xfrm>
            <a:off x="4256581"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0B176EE9-F587-F54D-93F3-E7CF285C17C7}"/>
              </a:ext>
            </a:extLst>
          </p:cNvPr>
          <p:cNvSpPr/>
          <p:nvPr/>
        </p:nvSpPr>
        <p:spPr>
          <a:xfrm>
            <a:off x="5005329" y="2641737"/>
            <a:ext cx="748748" cy="433452"/>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Content Sync &amp; Activation</a:t>
            </a:r>
          </a:p>
        </p:txBody>
      </p:sp>
      <p:cxnSp>
        <p:nvCxnSpPr>
          <p:cNvPr id="149" name="Straight Connector 148">
            <a:extLst>
              <a:ext uri="{FF2B5EF4-FFF2-40B4-BE49-F238E27FC236}">
                <a16:creationId xmlns:a16="http://schemas.microsoft.com/office/drawing/2014/main" id="{50A37765-AB65-7A45-B042-6EE504A8149A}"/>
              </a:ext>
            </a:extLst>
          </p:cNvPr>
          <p:cNvCxnSpPr>
            <a:cxnSpLocks/>
          </p:cNvCxnSpPr>
          <p:nvPr/>
        </p:nvCxnSpPr>
        <p:spPr>
          <a:xfrm>
            <a:off x="5028874"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0D147279-C605-EA4F-A0BE-F9C74F3D592B}"/>
              </a:ext>
            </a:extLst>
          </p:cNvPr>
          <p:cNvSpPr/>
          <p:nvPr/>
        </p:nvSpPr>
        <p:spPr>
          <a:xfrm>
            <a:off x="5775801" y="2641737"/>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Upstream to CI/OMS System Flow</a:t>
            </a:r>
          </a:p>
          <a:p>
            <a:r>
              <a:rPr lang="en-US" sz="600" dirty="0">
                <a:latin typeface="+mj-lt"/>
              </a:rPr>
              <a:t>SIT Regression &amp; Performance Testing</a:t>
            </a:r>
          </a:p>
          <a:p>
            <a:r>
              <a:rPr lang="en-US" sz="600" dirty="0">
                <a:latin typeface="+mj-lt"/>
              </a:rPr>
              <a:t>UAT Support</a:t>
            </a:r>
          </a:p>
          <a:p>
            <a:endParaRPr lang="en-US" sz="600" dirty="0">
              <a:latin typeface="+mj-lt"/>
            </a:endParaRPr>
          </a:p>
        </p:txBody>
      </p:sp>
      <p:cxnSp>
        <p:nvCxnSpPr>
          <p:cNvPr id="151" name="Straight Connector 150">
            <a:extLst>
              <a:ext uri="{FF2B5EF4-FFF2-40B4-BE49-F238E27FC236}">
                <a16:creationId xmlns:a16="http://schemas.microsoft.com/office/drawing/2014/main" id="{1F85CD0F-55EE-4549-B3F6-608255B43806}"/>
              </a:ext>
            </a:extLst>
          </p:cNvPr>
          <p:cNvCxnSpPr>
            <a:cxnSpLocks/>
          </p:cNvCxnSpPr>
          <p:nvPr/>
        </p:nvCxnSpPr>
        <p:spPr>
          <a:xfrm>
            <a:off x="5799347" y="2811959"/>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AD9EBA47-FFDC-7547-9A7D-2BEB73EDA8FE}"/>
              </a:ext>
            </a:extLst>
          </p:cNvPr>
          <p:cNvSpPr/>
          <p:nvPr/>
        </p:nvSpPr>
        <p:spPr>
          <a:xfrm>
            <a:off x="6548095" y="264173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54" name="Straight Connector 153">
            <a:extLst>
              <a:ext uri="{FF2B5EF4-FFF2-40B4-BE49-F238E27FC236}">
                <a16:creationId xmlns:a16="http://schemas.microsoft.com/office/drawing/2014/main" id="{CE604C52-513F-D449-8DD7-9382C7D6FE7A}"/>
              </a:ext>
            </a:extLst>
          </p:cNvPr>
          <p:cNvCxnSpPr>
            <a:cxnSpLocks/>
          </p:cNvCxnSpPr>
          <p:nvPr/>
        </p:nvCxnSpPr>
        <p:spPr>
          <a:xfrm>
            <a:off x="7343934"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1914D308-35D3-FB46-84F3-08D34A553C2D}"/>
              </a:ext>
            </a:extLst>
          </p:cNvPr>
          <p:cNvSpPr/>
          <p:nvPr/>
        </p:nvSpPr>
        <p:spPr>
          <a:xfrm>
            <a:off x="7336246" y="2641737"/>
            <a:ext cx="748748" cy="433452"/>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t>Launch Planning</a:t>
            </a:r>
            <a:endParaRPr lang="en-US" sz="600" dirty="0">
              <a:latin typeface="+mj-lt"/>
            </a:endParaRPr>
          </a:p>
          <a:p>
            <a:r>
              <a:rPr lang="en-US" sz="600" dirty="0">
                <a:latin typeface="+mj-lt"/>
              </a:rPr>
              <a:t>Assets Publishing</a:t>
            </a:r>
          </a:p>
        </p:txBody>
      </p:sp>
      <p:cxnSp>
        <p:nvCxnSpPr>
          <p:cNvPr id="157" name="Straight Connector 156">
            <a:extLst>
              <a:ext uri="{FF2B5EF4-FFF2-40B4-BE49-F238E27FC236}">
                <a16:creationId xmlns:a16="http://schemas.microsoft.com/office/drawing/2014/main" id="{DE8B282C-868D-1A4E-85A3-C481B8647401}"/>
              </a:ext>
            </a:extLst>
          </p:cNvPr>
          <p:cNvCxnSpPr>
            <a:cxnSpLocks/>
          </p:cNvCxnSpPr>
          <p:nvPr/>
        </p:nvCxnSpPr>
        <p:spPr>
          <a:xfrm>
            <a:off x="8102568" y="216333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3B93618-6CF4-9C4C-8221-4E2971183C15}"/>
              </a:ext>
            </a:extLst>
          </p:cNvPr>
          <p:cNvSpPr/>
          <p:nvPr/>
        </p:nvSpPr>
        <p:spPr>
          <a:xfrm>
            <a:off x="8094880" y="1986555"/>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59" name="Diamond 158">
            <a:extLst>
              <a:ext uri="{FF2B5EF4-FFF2-40B4-BE49-F238E27FC236}">
                <a16:creationId xmlns:a16="http://schemas.microsoft.com/office/drawing/2014/main" id="{22EBC597-6419-A846-8BA9-E4D55BEA7FD8}"/>
              </a:ext>
            </a:extLst>
          </p:cNvPr>
          <p:cNvSpPr/>
          <p:nvPr/>
        </p:nvSpPr>
        <p:spPr>
          <a:xfrm>
            <a:off x="8429632" y="2753484"/>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60" name="Straight Connector 159">
            <a:extLst>
              <a:ext uri="{FF2B5EF4-FFF2-40B4-BE49-F238E27FC236}">
                <a16:creationId xmlns:a16="http://schemas.microsoft.com/office/drawing/2014/main" id="{A5BC0462-00DB-2B48-A1D9-41959C789C82}"/>
              </a:ext>
            </a:extLst>
          </p:cNvPr>
          <p:cNvCxnSpPr>
            <a:cxnSpLocks/>
          </p:cNvCxnSpPr>
          <p:nvPr/>
        </p:nvCxnSpPr>
        <p:spPr>
          <a:xfrm>
            <a:off x="8110256" y="2811959"/>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A3DA9A4-DA3C-6C45-9738-D2A803514903}"/>
              </a:ext>
            </a:extLst>
          </p:cNvPr>
          <p:cNvSpPr/>
          <p:nvPr/>
        </p:nvSpPr>
        <p:spPr>
          <a:xfrm>
            <a:off x="8102568" y="2641737"/>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62" name="Rectangle 161">
            <a:extLst>
              <a:ext uri="{FF2B5EF4-FFF2-40B4-BE49-F238E27FC236}">
                <a16:creationId xmlns:a16="http://schemas.microsoft.com/office/drawing/2014/main" id="{D33893F6-6D82-F943-BEDD-BF203B1FEB4F}"/>
              </a:ext>
            </a:extLst>
          </p:cNvPr>
          <p:cNvSpPr/>
          <p:nvPr/>
        </p:nvSpPr>
        <p:spPr>
          <a:xfrm>
            <a:off x="2674412" y="3315484"/>
            <a:ext cx="748748" cy="341119"/>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t>Launch Config</a:t>
            </a:r>
          </a:p>
        </p:txBody>
      </p:sp>
      <p:cxnSp>
        <p:nvCxnSpPr>
          <p:cNvPr id="163" name="Straight Connector 162">
            <a:extLst>
              <a:ext uri="{FF2B5EF4-FFF2-40B4-BE49-F238E27FC236}">
                <a16:creationId xmlns:a16="http://schemas.microsoft.com/office/drawing/2014/main" id="{3A503105-668A-0349-B33A-C9CD9EA170E2}"/>
              </a:ext>
            </a:extLst>
          </p:cNvPr>
          <p:cNvCxnSpPr>
            <a:cxnSpLocks/>
          </p:cNvCxnSpPr>
          <p:nvPr/>
        </p:nvCxnSpPr>
        <p:spPr>
          <a:xfrm>
            <a:off x="2697957"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6C7115F5-3481-8D45-ACE7-F4353931CFBE}"/>
              </a:ext>
            </a:extLst>
          </p:cNvPr>
          <p:cNvSpPr/>
          <p:nvPr/>
        </p:nvSpPr>
        <p:spPr>
          <a:xfrm>
            <a:off x="1886261" y="3315484"/>
            <a:ext cx="748748" cy="525785"/>
          </a:xfrm>
          <a:prstGeom prst="rect">
            <a:avLst/>
          </a:prstGeom>
        </p:spPr>
        <p:txBody>
          <a:bodyPr wrap="square" lIns="0" rIns="0">
            <a:spAutoFit/>
          </a:bodyPr>
          <a:lstStyle/>
          <a:p>
            <a:pPr>
              <a:spcBef>
                <a:spcPts val="600"/>
              </a:spcBef>
              <a:spcAft>
                <a:spcPts val="500"/>
              </a:spcAft>
            </a:pPr>
            <a:r>
              <a:rPr lang="en-US" sz="600" dirty="0">
                <a:latin typeface="+mj-lt"/>
              </a:rPr>
              <a:t>S3</a:t>
            </a:r>
            <a:r>
              <a:rPr lang="en-US" sz="600" dirty="0"/>
              <a:t>g</a:t>
            </a:r>
          </a:p>
          <a:p>
            <a:r>
              <a:rPr lang="en-US" sz="600" dirty="0"/>
              <a:t>Story Elaboration</a:t>
            </a:r>
          </a:p>
          <a:p>
            <a:r>
              <a:rPr lang="en-US" sz="600" dirty="0"/>
              <a:t>Backlog Grooming</a:t>
            </a:r>
          </a:p>
          <a:p>
            <a:r>
              <a:rPr lang="en-US" sz="600" dirty="0"/>
              <a:t>Launch Config</a:t>
            </a:r>
          </a:p>
        </p:txBody>
      </p:sp>
      <p:cxnSp>
        <p:nvCxnSpPr>
          <p:cNvPr id="165" name="Straight Connector 164">
            <a:extLst>
              <a:ext uri="{FF2B5EF4-FFF2-40B4-BE49-F238E27FC236}">
                <a16:creationId xmlns:a16="http://schemas.microsoft.com/office/drawing/2014/main" id="{859CCFAC-D2F7-3042-91FC-927C4D1C62C5}"/>
              </a:ext>
            </a:extLst>
          </p:cNvPr>
          <p:cNvCxnSpPr>
            <a:cxnSpLocks/>
          </p:cNvCxnSpPr>
          <p:nvPr/>
        </p:nvCxnSpPr>
        <p:spPr>
          <a:xfrm>
            <a:off x="1909805" y="3485706"/>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668FA3ED-853C-EB42-9872-34B6AFAE50C7}"/>
              </a:ext>
            </a:extLst>
          </p:cNvPr>
          <p:cNvSpPr/>
          <p:nvPr/>
        </p:nvSpPr>
        <p:spPr>
          <a:xfrm>
            <a:off x="3460743" y="3315484"/>
            <a:ext cx="748748" cy="433452"/>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Purchase Funnel Tagging</a:t>
            </a:r>
          </a:p>
        </p:txBody>
      </p:sp>
      <p:cxnSp>
        <p:nvCxnSpPr>
          <p:cNvPr id="167" name="Straight Connector 166">
            <a:extLst>
              <a:ext uri="{FF2B5EF4-FFF2-40B4-BE49-F238E27FC236}">
                <a16:creationId xmlns:a16="http://schemas.microsoft.com/office/drawing/2014/main" id="{0C7BEA9F-5609-6A47-A820-9BDD87B94C0F}"/>
              </a:ext>
            </a:extLst>
          </p:cNvPr>
          <p:cNvCxnSpPr>
            <a:cxnSpLocks/>
          </p:cNvCxnSpPr>
          <p:nvPr/>
        </p:nvCxnSpPr>
        <p:spPr>
          <a:xfrm>
            <a:off x="3484288"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7C4D945F-F1B3-6B42-8ECA-82405F949A6E}"/>
              </a:ext>
            </a:extLst>
          </p:cNvPr>
          <p:cNvSpPr/>
          <p:nvPr/>
        </p:nvSpPr>
        <p:spPr>
          <a:xfrm>
            <a:off x="4233036" y="3315484"/>
            <a:ext cx="748748" cy="433452"/>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Purchase Funnel Tagging</a:t>
            </a:r>
          </a:p>
        </p:txBody>
      </p:sp>
      <p:cxnSp>
        <p:nvCxnSpPr>
          <p:cNvPr id="169" name="Straight Connector 168">
            <a:extLst>
              <a:ext uri="{FF2B5EF4-FFF2-40B4-BE49-F238E27FC236}">
                <a16:creationId xmlns:a16="http://schemas.microsoft.com/office/drawing/2014/main" id="{8C34361A-2251-AA4F-AF70-00FF7003143E}"/>
              </a:ext>
            </a:extLst>
          </p:cNvPr>
          <p:cNvCxnSpPr>
            <a:cxnSpLocks/>
          </p:cNvCxnSpPr>
          <p:nvPr/>
        </p:nvCxnSpPr>
        <p:spPr>
          <a:xfrm>
            <a:off x="4256581"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0" name="Rectangle 169">
            <a:extLst>
              <a:ext uri="{FF2B5EF4-FFF2-40B4-BE49-F238E27FC236}">
                <a16:creationId xmlns:a16="http://schemas.microsoft.com/office/drawing/2014/main" id="{AFCBEFE1-2570-B04C-A414-F7B5CA4BE2BC}"/>
              </a:ext>
            </a:extLst>
          </p:cNvPr>
          <p:cNvSpPr/>
          <p:nvPr/>
        </p:nvSpPr>
        <p:spPr>
          <a:xfrm>
            <a:off x="5005329" y="3315484"/>
            <a:ext cx="748748" cy="525785"/>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Dashboard Development in Workspace</a:t>
            </a:r>
          </a:p>
        </p:txBody>
      </p:sp>
      <p:cxnSp>
        <p:nvCxnSpPr>
          <p:cNvPr id="171" name="Straight Connector 170">
            <a:extLst>
              <a:ext uri="{FF2B5EF4-FFF2-40B4-BE49-F238E27FC236}">
                <a16:creationId xmlns:a16="http://schemas.microsoft.com/office/drawing/2014/main" id="{BC65342C-3648-A248-8481-6B80938A9934}"/>
              </a:ext>
            </a:extLst>
          </p:cNvPr>
          <p:cNvCxnSpPr>
            <a:cxnSpLocks/>
          </p:cNvCxnSpPr>
          <p:nvPr/>
        </p:nvCxnSpPr>
        <p:spPr>
          <a:xfrm>
            <a:off x="5028874"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BA1F1CEF-D287-5C45-B43E-93548C090EDD}"/>
              </a:ext>
            </a:extLst>
          </p:cNvPr>
          <p:cNvSpPr/>
          <p:nvPr/>
        </p:nvSpPr>
        <p:spPr>
          <a:xfrm>
            <a:off x="5775801" y="3315484"/>
            <a:ext cx="1472819" cy="433452"/>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AEC SIT + UAT Support</a:t>
            </a:r>
          </a:p>
          <a:p>
            <a:endParaRPr lang="en-US" sz="600" dirty="0">
              <a:latin typeface="+mj-lt"/>
            </a:endParaRPr>
          </a:p>
        </p:txBody>
      </p:sp>
      <p:cxnSp>
        <p:nvCxnSpPr>
          <p:cNvPr id="173" name="Straight Connector 172">
            <a:extLst>
              <a:ext uri="{FF2B5EF4-FFF2-40B4-BE49-F238E27FC236}">
                <a16:creationId xmlns:a16="http://schemas.microsoft.com/office/drawing/2014/main" id="{1856CF57-5E2A-304E-A6A0-09E313E60B13}"/>
              </a:ext>
            </a:extLst>
          </p:cNvPr>
          <p:cNvCxnSpPr>
            <a:cxnSpLocks/>
          </p:cNvCxnSpPr>
          <p:nvPr/>
        </p:nvCxnSpPr>
        <p:spPr>
          <a:xfrm>
            <a:off x="5799347" y="3485706"/>
            <a:ext cx="145809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700CFB46-FF96-3145-AADA-260FF1D251C2}"/>
              </a:ext>
            </a:extLst>
          </p:cNvPr>
          <p:cNvSpPr/>
          <p:nvPr/>
        </p:nvSpPr>
        <p:spPr>
          <a:xfrm>
            <a:off x="6548095" y="3315484"/>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76" name="Straight Connector 175">
            <a:extLst>
              <a:ext uri="{FF2B5EF4-FFF2-40B4-BE49-F238E27FC236}">
                <a16:creationId xmlns:a16="http://schemas.microsoft.com/office/drawing/2014/main" id="{40CFF62D-214E-E541-999F-EFC12894FFC3}"/>
              </a:ext>
            </a:extLst>
          </p:cNvPr>
          <p:cNvCxnSpPr>
            <a:cxnSpLocks/>
          </p:cNvCxnSpPr>
          <p:nvPr/>
        </p:nvCxnSpPr>
        <p:spPr>
          <a:xfrm>
            <a:off x="7343934"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6B477375-576F-3644-A9B6-05FB02346CEF}"/>
              </a:ext>
            </a:extLst>
          </p:cNvPr>
          <p:cNvSpPr/>
          <p:nvPr/>
        </p:nvSpPr>
        <p:spPr>
          <a:xfrm>
            <a:off x="7336246" y="3315484"/>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sp>
        <p:nvSpPr>
          <p:cNvPr id="178" name="Diamond 177">
            <a:extLst>
              <a:ext uri="{FF2B5EF4-FFF2-40B4-BE49-F238E27FC236}">
                <a16:creationId xmlns:a16="http://schemas.microsoft.com/office/drawing/2014/main" id="{E1F4C288-345A-E44C-A9CA-87ED88269D65}"/>
              </a:ext>
            </a:extLst>
          </p:cNvPr>
          <p:cNvSpPr/>
          <p:nvPr/>
        </p:nvSpPr>
        <p:spPr>
          <a:xfrm>
            <a:off x="8429632" y="3427231"/>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79" name="Straight Connector 178">
            <a:extLst>
              <a:ext uri="{FF2B5EF4-FFF2-40B4-BE49-F238E27FC236}">
                <a16:creationId xmlns:a16="http://schemas.microsoft.com/office/drawing/2014/main" id="{3DFFDEDA-A81E-AD49-B648-0B06DF0BF5F8}"/>
              </a:ext>
            </a:extLst>
          </p:cNvPr>
          <p:cNvCxnSpPr>
            <a:cxnSpLocks/>
          </p:cNvCxnSpPr>
          <p:nvPr/>
        </p:nvCxnSpPr>
        <p:spPr>
          <a:xfrm>
            <a:off x="8110256" y="3485706"/>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83933FF8-2E5A-8F4C-85AD-82D6DAD93BD8}"/>
              </a:ext>
            </a:extLst>
          </p:cNvPr>
          <p:cNvSpPr/>
          <p:nvPr/>
        </p:nvSpPr>
        <p:spPr>
          <a:xfrm>
            <a:off x="8102568" y="3314400"/>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81" name="Rectangle 180">
            <a:extLst>
              <a:ext uri="{FF2B5EF4-FFF2-40B4-BE49-F238E27FC236}">
                <a16:creationId xmlns:a16="http://schemas.microsoft.com/office/drawing/2014/main" id="{00FE7B31-6457-ED40-877B-EC0A59E69655}"/>
              </a:ext>
            </a:extLst>
          </p:cNvPr>
          <p:cNvSpPr/>
          <p:nvPr/>
        </p:nvSpPr>
        <p:spPr>
          <a:xfrm>
            <a:off x="2674412" y="4045069"/>
            <a:ext cx="748748" cy="433452"/>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latin typeface="+mj-lt"/>
              </a:rPr>
              <a:t>Test File (SFTP) / Stubbed API (P2P)</a:t>
            </a:r>
          </a:p>
        </p:txBody>
      </p:sp>
      <p:cxnSp>
        <p:nvCxnSpPr>
          <p:cNvPr id="182" name="Straight Connector 181">
            <a:extLst>
              <a:ext uri="{FF2B5EF4-FFF2-40B4-BE49-F238E27FC236}">
                <a16:creationId xmlns:a16="http://schemas.microsoft.com/office/drawing/2014/main" id="{AE16AA1D-6169-A14A-B5C3-0BDECA79439B}"/>
              </a:ext>
            </a:extLst>
          </p:cNvPr>
          <p:cNvCxnSpPr>
            <a:cxnSpLocks/>
          </p:cNvCxnSpPr>
          <p:nvPr/>
        </p:nvCxnSpPr>
        <p:spPr>
          <a:xfrm>
            <a:off x="2697957"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463D6F35-92F2-D64D-9C78-AE93657441F0}"/>
              </a:ext>
            </a:extLst>
          </p:cNvPr>
          <p:cNvSpPr/>
          <p:nvPr/>
        </p:nvSpPr>
        <p:spPr>
          <a:xfrm>
            <a:off x="1886261" y="4045069"/>
            <a:ext cx="748748" cy="525785"/>
          </a:xfrm>
          <a:prstGeom prst="rect">
            <a:avLst/>
          </a:prstGeom>
        </p:spPr>
        <p:txBody>
          <a:bodyPr wrap="square" lIns="0" rIns="0">
            <a:spAutoFit/>
          </a:bodyPr>
          <a:lstStyle/>
          <a:p>
            <a:pPr>
              <a:spcBef>
                <a:spcPts val="600"/>
              </a:spcBef>
              <a:spcAft>
                <a:spcPts val="500"/>
              </a:spcAft>
            </a:pPr>
            <a:r>
              <a:rPr lang="en-US" sz="600" dirty="0">
                <a:latin typeface="+mj-lt"/>
              </a:rPr>
              <a:t>S3</a:t>
            </a:r>
          </a:p>
          <a:p>
            <a:r>
              <a:rPr lang="en-US" sz="600" dirty="0"/>
              <a:t>Story Elaboration</a:t>
            </a:r>
          </a:p>
          <a:p>
            <a:r>
              <a:rPr lang="en-US" sz="600" dirty="0"/>
              <a:t>Backlog Grooming</a:t>
            </a:r>
          </a:p>
          <a:p>
            <a:r>
              <a:rPr lang="en-US" sz="600" dirty="0"/>
              <a:t>Integration Spec.</a:t>
            </a:r>
          </a:p>
        </p:txBody>
      </p:sp>
      <p:cxnSp>
        <p:nvCxnSpPr>
          <p:cNvPr id="184" name="Straight Connector 183">
            <a:extLst>
              <a:ext uri="{FF2B5EF4-FFF2-40B4-BE49-F238E27FC236}">
                <a16:creationId xmlns:a16="http://schemas.microsoft.com/office/drawing/2014/main" id="{2EC4BB59-8DAA-B546-9C95-A0612B4DF80A}"/>
              </a:ext>
            </a:extLst>
          </p:cNvPr>
          <p:cNvCxnSpPr>
            <a:cxnSpLocks/>
          </p:cNvCxnSpPr>
          <p:nvPr/>
        </p:nvCxnSpPr>
        <p:spPr>
          <a:xfrm>
            <a:off x="1909805" y="4215291"/>
            <a:ext cx="7008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18A3D34D-844D-0849-8277-D77A3D1EF2AD}"/>
              </a:ext>
            </a:extLst>
          </p:cNvPr>
          <p:cNvSpPr/>
          <p:nvPr/>
        </p:nvSpPr>
        <p:spPr>
          <a:xfrm>
            <a:off x="3460743" y="4045069"/>
            <a:ext cx="748748" cy="525785"/>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Preparing Dynamic &amp; Static Segments</a:t>
            </a:r>
            <a:br>
              <a:rPr lang="en-US" sz="600" dirty="0"/>
            </a:br>
            <a:r>
              <a:rPr lang="en-US" sz="600" dirty="0"/>
              <a:t>Attributes</a:t>
            </a:r>
          </a:p>
        </p:txBody>
      </p:sp>
      <p:cxnSp>
        <p:nvCxnSpPr>
          <p:cNvPr id="186" name="Straight Connector 185">
            <a:extLst>
              <a:ext uri="{FF2B5EF4-FFF2-40B4-BE49-F238E27FC236}">
                <a16:creationId xmlns:a16="http://schemas.microsoft.com/office/drawing/2014/main" id="{722CC373-1116-9F4E-9DCC-E3283390A5A7}"/>
              </a:ext>
            </a:extLst>
          </p:cNvPr>
          <p:cNvCxnSpPr>
            <a:cxnSpLocks/>
          </p:cNvCxnSpPr>
          <p:nvPr/>
        </p:nvCxnSpPr>
        <p:spPr>
          <a:xfrm>
            <a:off x="3484288"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187DA874-B550-014E-8294-347528976068}"/>
              </a:ext>
            </a:extLst>
          </p:cNvPr>
          <p:cNvSpPr/>
          <p:nvPr/>
        </p:nvSpPr>
        <p:spPr>
          <a:xfrm>
            <a:off x="4233036" y="4045069"/>
            <a:ext cx="748748" cy="710451"/>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Create Behavior Based Segments</a:t>
            </a:r>
          </a:p>
          <a:p>
            <a:r>
              <a:rPr lang="en-US" sz="600" dirty="0"/>
              <a:t>SIT Environment</a:t>
            </a:r>
          </a:p>
          <a:p>
            <a:endParaRPr lang="en-US" sz="600" dirty="0"/>
          </a:p>
          <a:p>
            <a:endParaRPr lang="en-US" sz="600" dirty="0"/>
          </a:p>
        </p:txBody>
      </p:sp>
      <p:cxnSp>
        <p:nvCxnSpPr>
          <p:cNvPr id="188" name="Straight Connector 187">
            <a:extLst>
              <a:ext uri="{FF2B5EF4-FFF2-40B4-BE49-F238E27FC236}">
                <a16:creationId xmlns:a16="http://schemas.microsoft.com/office/drawing/2014/main" id="{F01D819B-554D-1B4C-A08B-AD49A552BD23}"/>
              </a:ext>
            </a:extLst>
          </p:cNvPr>
          <p:cNvCxnSpPr>
            <a:cxnSpLocks/>
          </p:cNvCxnSpPr>
          <p:nvPr/>
        </p:nvCxnSpPr>
        <p:spPr>
          <a:xfrm>
            <a:off x="4256581"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AF903959-5EF5-6847-B99F-3EE8F6BF77A6}"/>
              </a:ext>
            </a:extLst>
          </p:cNvPr>
          <p:cNvSpPr/>
          <p:nvPr/>
        </p:nvSpPr>
        <p:spPr>
          <a:xfrm>
            <a:off x="5005329" y="4045069"/>
            <a:ext cx="748748" cy="618118"/>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Build Predictive Intelligence</a:t>
            </a:r>
          </a:p>
          <a:p>
            <a:r>
              <a:rPr lang="en-US" sz="600" dirty="0"/>
              <a:t>Use Case Test Data</a:t>
            </a:r>
          </a:p>
          <a:p>
            <a:endParaRPr lang="en-US" sz="600" dirty="0"/>
          </a:p>
        </p:txBody>
      </p:sp>
      <p:cxnSp>
        <p:nvCxnSpPr>
          <p:cNvPr id="190" name="Straight Connector 189">
            <a:extLst>
              <a:ext uri="{FF2B5EF4-FFF2-40B4-BE49-F238E27FC236}">
                <a16:creationId xmlns:a16="http://schemas.microsoft.com/office/drawing/2014/main" id="{BB111B37-5107-D241-A616-48E9F11A93C1}"/>
              </a:ext>
            </a:extLst>
          </p:cNvPr>
          <p:cNvCxnSpPr>
            <a:cxnSpLocks/>
          </p:cNvCxnSpPr>
          <p:nvPr/>
        </p:nvCxnSpPr>
        <p:spPr>
          <a:xfrm>
            <a:off x="5028874"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ED8F7DF9-FCF0-454D-BB29-45E2F0D4B233}"/>
              </a:ext>
            </a:extLst>
          </p:cNvPr>
          <p:cNvSpPr/>
          <p:nvPr/>
        </p:nvSpPr>
        <p:spPr>
          <a:xfrm>
            <a:off x="5775801" y="4045069"/>
            <a:ext cx="1472819" cy="433452"/>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Data Access to Adobe Experience Cloud</a:t>
            </a:r>
          </a:p>
          <a:p>
            <a:r>
              <a:rPr lang="en-US" sz="600" dirty="0">
                <a:latin typeface="+mj-lt"/>
              </a:rPr>
              <a:t>UAT Environment Ready</a:t>
            </a:r>
          </a:p>
        </p:txBody>
      </p:sp>
      <p:cxnSp>
        <p:nvCxnSpPr>
          <p:cNvPr id="192" name="Straight Connector 191">
            <a:extLst>
              <a:ext uri="{FF2B5EF4-FFF2-40B4-BE49-F238E27FC236}">
                <a16:creationId xmlns:a16="http://schemas.microsoft.com/office/drawing/2014/main" id="{C7BE8D06-9730-314D-AE31-7B5C8C85A86A}"/>
              </a:ext>
            </a:extLst>
          </p:cNvPr>
          <p:cNvCxnSpPr>
            <a:cxnSpLocks/>
          </p:cNvCxnSpPr>
          <p:nvPr/>
        </p:nvCxnSpPr>
        <p:spPr>
          <a:xfrm>
            <a:off x="5799347" y="4215291"/>
            <a:ext cx="1449273"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BD39361A-9B0B-1846-AA30-74156A96954C}"/>
              </a:ext>
            </a:extLst>
          </p:cNvPr>
          <p:cNvSpPr/>
          <p:nvPr/>
        </p:nvSpPr>
        <p:spPr>
          <a:xfrm>
            <a:off x="6548095" y="4045069"/>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95" name="Straight Connector 194">
            <a:extLst>
              <a:ext uri="{FF2B5EF4-FFF2-40B4-BE49-F238E27FC236}">
                <a16:creationId xmlns:a16="http://schemas.microsoft.com/office/drawing/2014/main" id="{F70A3ED1-9959-8947-9B09-46E4884BE573}"/>
              </a:ext>
            </a:extLst>
          </p:cNvPr>
          <p:cNvCxnSpPr>
            <a:cxnSpLocks/>
          </p:cNvCxnSpPr>
          <p:nvPr/>
        </p:nvCxnSpPr>
        <p:spPr>
          <a:xfrm>
            <a:off x="7343934"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6" name="Rectangle 195">
            <a:extLst>
              <a:ext uri="{FF2B5EF4-FFF2-40B4-BE49-F238E27FC236}">
                <a16:creationId xmlns:a16="http://schemas.microsoft.com/office/drawing/2014/main" id="{727463A7-EF17-954D-AE71-63B68FF73181}"/>
              </a:ext>
            </a:extLst>
          </p:cNvPr>
          <p:cNvSpPr/>
          <p:nvPr/>
        </p:nvSpPr>
        <p:spPr>
          <a:xfrm>
            <a:off x="7336246" y="4045069"/>
            <a:ext cx="748748" cy="525785"/>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a:p>
            <a:r>
              <a:rPr lang="en-US" sz="600" dirty="0">
                <a:latin typeface="+mj-lt"/>
              </a:rPr>
              <a:t>Prod Environment Ready</a:t>
            </a:r>
          </a:p>
        </p:txBody>
      </p:sp>
      <p:sp>
        <p:nvSpPr>
          <p:cNvPr id="197" name="Diamond 196">
            <a:extLst>
              <a:ext uri="{FF2B5EF4-FFF2-40B4-BE49-F238E27FC236}">
                <a16:creationId xmlns:a16="http://schemas.microsoft.com/office/drawing/2014/main" id="{8452A53E-4FAB-0C4C-89DA-9300DAAEA2DE}"/>
              </a:ext>
            </a:extLst>
          </p:cNvPr>
          <p:cNvSpPr/>
          <p:nvPr/>
        </p:nvSpPr>
        <p:spPr>
          <a:xfrm>
            <a:off x="8429632" y="4156816"/>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p>
        </p:txBody>
      </p:sp>
      <p:cxnSp>
        <p:nvCxnSpPr>
          <p:cNvPr id="198" name="Straight Connector 197">
            <a:extLst>
              <a:ext uri="{FF2B5EF4-FFF2-40B4-BE49-F238E27FC236}">
                <a16:creationId xmlns:a16="http://schemas.microsoft.com/office/drawing/2014/main" id="{6814CD09-10BB-4B48-B5D3-7CC8C539625E}"/>
              </a:ext>
            </a:extLst>
          </p:cNvPr>
          <p:cNvCxnSpPr>
            <a:cxnSpLocks/>
          </p:cNvCxnSpPr>
          <p:nvPr/>
        </p:nvCxnSpPr>
        <p:spPr>
          <a:xfrm>
            <a:off x="8110256" y="4215291"/>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0AD1ECCE-8CE6-8E40-8E3C-F83FDC18A46E}"/>
              </a:ext>
            </a:extLst>
          </p:cNvPr>
          <p:cNvSpPr/>
          <p:nvPr/>
        </p:nvSpPr>
        <p:spPr>
          <a:xfrm>
            <a:off x="8102568" y="4043985"/>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93" name="Rectangle 92">
            <a:extLst>
              <a:ext uri="{FF2B5EF4-FFF2-40B4-BE49-F238E27FC236}">
                <a16:creationId xmlns:a16="http://schemas.microsoft.com/office/drawing/2014/main" id="{606F3B52-3D5F-AC4D-B75B-471F6F937D25}"/>
              </a:ext>
            </a:extLst>
          </p:cNvPr>
          <p:cNvSpPr/>
          <p:nvPr/>
        </p:nvSpPr>
        <p:spPr>
          <a:xfrm>
            <a:off x="2674895" y="1288537"/>
            <a:ext cx="785847" cy="710451"/>
          </a:xfrm>
          <a:prstGeom prst="rect">
            <a:avLst/>
          </a:prstGeom>
        </p:spPr>
        <p:txBody>
          <a:bodyPr wrap="square" lIns="0" rIns="0">
            <a:spAutoFit/>
          </a:bodyPr>
          <a:lstStyle/>
          <a:p>
            <a:pPr>
              <a:spcBef>
                <a:spcPts val="600"/>
              </a:spcBef>
              <a:spcAft>
                <a:spcPts val="500"/>
              </a:spcAft>
            </a:pPr>
            <a:r>
              <a:rPr lang="en-US" sz="600" dirty="0">
                <a:latin typeface="+mj-lt"/>
              </a:rPr>
              <a:t>S4</a:t>
            </a:r>
          </a:p>
          <a:p>
            <a:r>
              <a:rPr lang="en-US" sz="600" dirty="0"/>
              <a:t>Metadata Enablement</a:t>
            </a:r>
          </a:p>
          <a:p>
            <a:r>
              <a:rPr lang="en-US" sz="600" dirty="0"/>
              <a:t>Schema Enablement</a:t>
            </a:r>
          </a:p>
          <a:p>
            <a:r>
              <a:rPr lang="en-US" sz="600" dirty="0"/>
              <a:t>Folder Enablement</a:t>
            </a:r>
          </a:p>
          <a:p>
            <a:r>
              <a:rPr lang="en-US" sz="600" dirty="0" err="1"/>
              <a:t>Integ</a:t>
            </a:r>
            <a:r>
              <a:rPr lang="en-US" sz="600" dirty="0"/>
              <a:t>.  Enablement</a:t>
            </a:r>
          </a:p>
          <a:p>
            <a:endParaRPr lang="en-US" sz="600" dirty="0">
              <a:latin typeface="+mj-lt"/>
            </a:endParaRPr>
          </a:p>
        </p:txBody>
      </p:sp>
      <p:cxnSp>
        <p:nvCxnSpPr>
          <p:cNvPr id="94" name="Straight Connector 93">
            <a:extLst>
              <a:ext uri="{FF2B5EF4-FFF2-40B4-BE49-F238E27FC236}">
                <a16:creationId xmlns:a16="http://schemas.microsoft.com/office/drawing/2014/main" id="{EC8745FF-C2D4-8343-91E5-A45ADF30C1A6}"/>
              </a:ext>
            </a:extLst>
          </p:cNvPr>
          <p:cNvCxnSpPr>
            <a:cxnSpLocks/>
          </p:cNvCxnSpPr>
          <p:nvPr/>
        </p:nvCxnSpPr>
        <p:spPr>
          <a:xfrm>
            <a:off x="2698441"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02A156F7-BF8B-C545-8610-67AF9A494742}"/>
              </a:ext>
            </a:extLst>
          </p:cNvPr>
          <p:cNvSpPr/>
          <p:nvPr/>
        </p:nvSpPr>
        <p:spPr>
          <a:xfrm>
            <a:off x="3461227" y="1288537"/>
            <a:ext cx="748748" cy="525785"/>
          </a:xfrm>
          <a:prstGeom prst="rect">
            <a:avLst/>
          </a:prstGeom>
        </p:spPr>
        <p:txBody>
          <a:bodyPr wrap="square" lIns="0" rIns="0">
            <a:spAutoFit/>
          </a:bodyPr>
          <a:lstStyle/>
          <a:p>
            <a:pPr>
              <a:spcBef>
                <a:spcPts val="600"/>
              </a:spcBef>
              <a:spcAft>
                <a:spcPts val="500"/>
              </a:spcAft>
            </a:pPr>
            <a:r>
              <a:rPr lang="en-US" sz="600" dirty="0">
                <a:latin typeface="+mj-lt"/>
              </a:rPr>
              <a:t>S5</a:t>
            </a:r>
          </a:p>
          <a:p>
            <a:r>
              <a:rPr lang="en-US" sz="600" dirty="0"/>
              <a:t>Schema Enablement</a:t>
            </a:r>
          </a:p>
          <a:p>
            <a:r>
              <a:rPr lang="en-US" sz="600" dirty="0"/>
              <a:t>Folder Enablement</a:t>
            </a:r>
          </a:p>
          <a:p>
            <a:r>
              <a:rPr lang="en-US" sz="600" dirty="0" err="1"/>
              <a:t>Integ</a:t>
            </a:r>
            <a:r>
              <a:rPr lang="en-US" sz="600" dirty="0"/>
              <a:t>. Enablement</a:t>
            </a:r>
          </a:p>
        </p:txBody>
      </p:sp>
      <p:cxnSp>
        <p:nvCxnSpPr>
          <p:cNvPr id="96" name="Straight Connector 95">
            <a:extLst>
              <a:ext uri="{FF2B5EF4-FFF2-40B4-BE49-F238E27FC236}">
                <a16:creationId xmlns:a16="http://schemas.microsoft.com/office/drawing/2014/main" id="{C2B288FA-D757-6E44-B398-138CBD169E8C}"/>
              </a:ext>
            </a:extLst>
          </p:cNvPr>
          <p:cNvCxnSpPr>
            <a:cxnSpLocks/>
          </p:cNvCxnSpPr>
          <p:nvPr/>
        </p:nvCxnSpPr>
        <p:spPr>
          <a:xfrm>
            <a:off x="3484772"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3B493EE-B29F-1D49-8B41-F2AF0637686D}"/>
              </a:ext>
            </a:extLst>
          </p:cNvPr>
          <p:cNvSpPr/>
          <p:nvPr/>
        </p:nvSpPr>
        <p:spPr>
          <a:xfrm>
            <a:off x="4233520" y="1288537"/>
            <a:ext cx="748748" cy="525785"/>
          </a:xfrm>
          <a:prstGeom prst="rect">
            <a:avLst/>
          </a:prstGeom>
        </p:spPr>
        <p:txBody>
          <a:bodyPr wrap="square" lIns="0" rIns="0">
            <a:spAutoFit/>
          </a:bodyPr>
          <a:lstStyle/>
          <a:p>
            <a:pPr>
              <a:spcBef>
                <a:spcPts val="600"/>
              </a:spcBef>
              <a:spcAft>
                <a:spcPts val="500"/>
              </a:spcAft>
            </a:pPr>
            <a:r>
              <a:rPr lang="en-US" sz="600" dirty="0">
                <a:latin typeface="+mj-lt"/>
              </a:rPr>
              <a:t>S6</a:t>
            </a:r>
          </a:p>
          <a:p>
            <a:r>
              <a:rPr lang="en-US" sz="600" dirty="0"/>
              <a:t>Schema Enablement</a:t>
            </a:r>
          </a:p>
          <a:p>
            <a:r>
              <a:rPr lang="en-US" sz="600" dirty="0"/>
              <a:t>Folder Enablement</a:t>
            </a:r>
          </a:p>
          <a:p>
            <a:r>
              <a:rPr lang="en-US" sz="600" dirty="0" err="1"/>
              <a:t>Integ</a:t>
            </a:r>
            <a:r>
              <a:rPr lang="en-US" sz="600" dirty="0"/>
              <a:t>. Enablement</a:t>
            </a:r>
          </a:p>
        </p:txBody>
      </p:sp>
      <p:cxnSp>
        <p:nvCxnSpPr>
          <p:cNvPr id="98" name="Straight Connector 97">
            <a:extLst>
              <a:ext uri="{FF2B5EF4-FFF2-40B4-BE49-F238E27FC236}">
                <a16:creationId xmlns:a16="http://schemas.microsoft.com/office/drawing/2014/main" id="{3C4E37A3-C86C-8B4E-93ED-D1B43D7B59F7}"/>
              </a:ext>
            </a:extLst>
          </p:cNvPr>
          <p:cNvCxnSpPr>
            <a:cxnSpLocks/>
          </p:cNvCxnSpPr>
          <p:nvPr/>
        </p:nvCxnSpPr>
        <p:spPr>
          <a:xfrm>
            <a:off x="4257065"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E0096D10-F136-B442-A55B-6EBEF4605B95}"/>
              </a:ext>
            </a:extLst>
          </p:cNvPr>
          <p:cNvSpPr/>
          <p:nvPr/>
        </p:nvSpPr>
        <p:spPr>
          <a:xfrm>
            <a:off x="5005813" y="1288537"/>
            <a:ext cx="748748" cy="433452"/>
          </a:xfrm>
          <a:prstGeom prst="rect">
            <a:avLst/>
          </a:prstGeom>
        </p:spPr>
        <p:txBody>
          <a:bodyPr wrap="square" lIns="0" rIns="0">
            <a:spAutoFit/>
          </a:bodyPr>
          <a:lstStyle/>
          <a:p>
            <a:pPr>
              <a:spcBef>
                <a:spcPts val="600"/>
              </a:spcBef>
              <a:spcAft>
                <a:spcPts val="500"/>
              </a:spcAft>
            </a:pPr>
            <a:r>
              <a:rPr lang="en-US" sz="600" dirty="0">
                <a:latin typeface="+mj-lt"/>
              </a:rPr>
              <a:t>S7</a:t>
            </a:r>
          </a:p>
          <a:p>
            <a:r>
              <a:rPr lang="en-US" sz="600" dirty="0"/>
              <a:t>Schema Enablement</a:t>
            </a:r>
          </a:p>
          <a:p>
            <a:r>
              <a:rPr lang="en-US" sz="600" dirty="0" err="1"/>
              <a:t>Integ</a:t>
            </a:r>
            <a:r>
              <a:rPr lang="en-US" sz="600" dirty="0"/>
              <a:t>. Enablement</a:t>
            </a:r>
          </a:p>
        </p:txBody>
      </p:sp>
      <p:cxnSp>
        <p:nvCxnSpPr>
          <p:cNvPr id="100" name="Straight Connector 99">
            <a:extLst>
              <a:ext uri="{FF2B5EF4-FFF2-40B4-BE49-F238E27FC236}">
                <a16:creationId xmlns:a16="http://schemas.microsoft.com/office/drawing/2014/main" id="{6F136CF1-80D6-6747-AFE1-33D3EB78696E}"/>
              </a:ext>
            </a:extLst>
          </p:cNvPr>
          <p:cNvCxnSpPr>
            <a:cxnSpLocks/>
          </p:cNvCxnSpPr>
          <p:nvPr/>
        </p:nvCxnSpPr>
        <p:spPr>
          <a:xfrm>
            <a:off x="5029358"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EEEC84A0-2309-6D4B-9A9C-3A43FB150FAC}"/>
              </a:ext>
            </a:extLst>
          </p:cNvPr>
          <p:cNvSpPr/>
          <p:nvPr/>
        </p:nvSpPr>
        <p:spPr>
          <a:xfrm>
            <a:off x="5776285" y="1288537"/>
            <a:ext cx="1472819" cy="618118"/>
          </a:xfrm>
          <a:prstGeom prst="rect">
            <a:avLst/>
          </a:prstGeom>
        </p:spPr>
        <p:txBody>
          <a:bodyPr wrap="square" lIns="0" rIns="0">
            <a:spAutoFit/>
          </a:bodyPr>
          <a:lstStyle/>
          <a:p>
            <a:pPr>
              <a:spcBef>
                <a:spcPts val="600"/>
              </a:spcBef>
              <a:spcAft>
                <a:spcPts val="500"/>
              </a:spcAft>
            </a:pPr>
            <a:r>
              <a:rPr lang="en-US" sz="600" dirty="0">
                <a:latin typeface="+mj-lt"/>
              </a:rPr>
              <a:t>S8</a:t>
            </a:r>
          </a:p>
          <a:p>
            <a:r>
              <a:rPr lang="en-US" sz="600" dirty="0">
                <a:latin typeface="+mj-lt"/>
              </a:rPr>
              <a:t>SIT Execution</a:t>
            </a:r>
          </a:p>
          <a:p>
            <a:r>
              <a:rPr lang="en-US" sz="600" dirty="0">
                <a:latin typeface="+mj-lt"/>
              </a:rPr>
              <a:t>Regression &amp; Performance Testing</a:t>
            </a:r>
          </a:p>
          <a:p>
            <a:r>
              <a:rPr lang="en-US" sz="600" dirty="0">
                <a:latin typeface="+mj-lt"/>
              </a:rPr>
              <a:t>UAT Support</a:t>
            </a:r>
          </a:p>
          <a:p>
            <a:endParaRPr lang="en-US" sz="600" dirty="0">
              <a:latin typeface="+mj-lt"/>
            </a:endParaRPr>
          </a:p>
        </p:txBody>
      </p:sp>
      <p:cxnSp>
        <p:nvCxnSpPr>
          <p:cNvPr id="102" name="Straight Connector 101">
            <a:extLst>
              <a:ext uri="{FF2B5EF4-FFF2-40B4-BE49-F238E27FC236}">
                <a16:creationId xmlns:a16="http://schemas.microsoft.com/office/drawing/2014/main" id="{1ADA697F-7EDC-7740-AD0A-0D8CA1E90F3C}"/>
              </a:ext>
            </a:extLst>
          </p:cNvPr>
          <p:cNvCxnSpPr>
            <a:cxnSpLocks/>
          </p:cNvCxnSpPr>
          <p:nvPr/>
        </p:nvCxnSpPr>
        <p:spPr>
          <a:xfrm>
            <a:off x="5799831" y="1465313"/>
            <a:ext cx="1457609"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8079F0B-CD36-F441-A549-FE389E05E4C9}"/>
              </a:ext>
            </a:extLst>
          </p:cNvPr>
          <p:cNvSpPr/>
          <p:nvPr/>
        </p:nvSpPr>
        <p:spPr>
          <a:xfrm>
            <a:off x="6548579" y="1288537"/>
            <a:ext cx="748748" cy="184666"/>
          </a:xfrm>
          <a:prstGeom prst="rect">
            <a:avLst/>
          </a:prstGeom>
        </p:spPr>
        <p:txBody>
          <a:bodyPr wrap="square" lIns="0" rIns="0">
            <a:spAutoFit/>
          </a:bodyPr>
          <a:lstStyle/>
          <a:p>
            <a:pPr>
              <a:spcBef>
                <a:spcPts val="600"/>
              </a:spcBef>
              <a:spcAft>
                <a:spcPts val="500"/>
              </a:spcAft>
            </a:pPr>
            <a:r>
              <a:rPr lang="en-US" sz="600" dirty="0">
                <a:latin typeface="+mj-lt"/>
              </a:rPr>
              <a:t>S9</a:t>
            </a:r>
          </a:p>
        </p:txBody>
      </p:sp>
      <p:cxnSp>
        <p:nvCxnSpPr>
          <p:cNvPr id="104" name="Straight Connector 103">
            <a:extLst>
              <a:ext uri="{FF2B5EF4-FFF2-40B4-BE49-F238E27FC236}">
                <a16:creationId xmlns:a16="http://schemas.microsoft.com/office/drawing/2014/main" id="{53497C92-3AA8-6840-97F4-1C240331360C}"/>
              </a:ext>
            </a:extLst>
          </p:cNvPr>
          <p:cNvCxnSpPr>
            <a:cxnSpLocks/>
          </p:cNvCxnSpPr>
          <p:nvPr/>
        </p:nvCxnSpPr>
        <p:spPr>
          <a:xfrm>
            <a:off x="7344418"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95EE9317-4474-5E4F-9060-2D42C01BB4BA}"/>
              </a:ext>
            </a:extLst>
          </p:cNvPr>
          <p:cNvSpPr/>
          <p:nvPr/>
        </p:nvSpPr>
        <p:spPr>
          <a:xfrm>
            <a:off x="7336730" y="1288537"/>
            <a:ext cx="748748" cy="341119"/>
          </a:xfrm>
          <a:prstGeom prst="rect">
            <a:avLst/>
          </a:prstGeom>
        </p:spPr>
        <p:txBody>
          <a:bodyPr wrap="square" lIns="0" rIns="0">
            <a:spAutoFit/>
          </a:bodyPr>
          <a:lstStyle/>
          <a:p>
            <a:pPr>
              <a:spcBef>
                <a:spcPts val="600"/>
              </a:spcBef>
              <a:spcAft>
                <a:spcPts val="500"/>
              </a:spcAft>
            </a:pPr>
            <a:r>
              <a:rPr lang="en-US" sz="600" dirty="0">
                <a:latin typeface="+mj-lt"/>
              </a:rPr>
              <a:t>S10</a:t>
            </a:r>
          </a:p>
          <a:p>
            <a:r>
              <a:rPr lang="en-US" sz="600" dirty="0">
                <a:latin typeface="+mj-lt"/>
              </a:rPr>
              <a:t>Launch Planning</a:t>
            </a:r>
          </a:p>
        </p:txBody>
      </p:sp>
      <p:sp>
        <p:nvSpPr>
          <p:cNvPr id="115" name="Diamond 114">
            <a:extLst>
              <a:ext uri="{FF2B5EF4-FFF2-40B4-BE49-F238E27FC236}">
                <a16:creationId xmlns:a16="http://schemas.microsoft.com/office/drawing/2014/main" id="{4F189E48-5B66-E947-AD28-7C6C01F0D8B1}"/>
              </a:ext>
            </a:extLst>
          </p:cNvPr>
          <p:cNvSpPr/>
          <p:nvPr/>
        </p:nvSpPr>
        <p:spPr>
          <a:xfrm>
            <a:off x="8421944" y="1406838"/>
            <a:ext cx="66009" cy="116950"/>
          </a:xfrm>
          <a:prstGeom prst="diamond">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cxnSp>
        <p:nvCxnSpPr>
          <p:cNvPr id="116" name="Straight Connector 115">
            <a:extLst>
              <a:ext uri="{FF2B5EF4-FFF2-40B4-BE49-F238E27FC236}">
                <a16:creationId xmlns:a16="http://schemas.microsoft.com/office/drawing/2014/main" id="{3106639D-347F-E547-BD4D-76E692368AD5}"/>
              </a:ext>
            </a:extLst>
          </p:cNvPr>
          <p:cNvCxnSpPr>
            <a:cxnSpLocks/>
          </p:cNvCxnSpPr>
          <p:nvPr/>
        </p:nvCxnSpPr>
        <p:spPr>
          <a:xfrm>
            <a:off x="8102568" y="1465313"/>
            <a:ext cx="685800" cy="0"/>
          </a:xfrm>
          <a:prstGeom prst="line">
            <a:avLst/>
          </a:prstGeom>
          <a:ln w="12700">
            <a:solidFill>
              <a:schemeClr val="bg1">
                <a:lumMod val="65000"/>
                <a:alpha val="99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C4E85065-5A57-544A-9CCB-ACF60D54A7F4}"/>
              </a:ext>
            </a:extLst>
          </p:cNvPr>
          <p:cNvSpPr/>
          <p:nvPr/>
        </p:nvSpPr>
        <p:spPr>
          <a:xfrm>
            <a:off x="8094880" y="1288537"/>
            <a:ext cx="748748" cy="433452"/>
          </a:xfrm>
          <a:prstGeom prst="rect">
            <a:avLst/>
          </a:prstGeom>
        </p:spPr>
        <p:txBody>
          <a:bodyPr wrap="square" lIns="0" rIns="0">
            <a:spAutoFit/>
          </a:bodyPr>
          <a:lstStyle/>
          <a:p>
            <a:pPr>
              <a:spcBef>
                <a:spcPts val="600"/>
              </a:spcBef>
              <a:spcAft>
                <a:spcPts val="500"/>
              </a:spcAft>
            </a:pPr>
            <a:r>
              <a:rPr lang="en-US" sz="600" dirty="0">
                <a:latin typeface="+mj-lt"/>
              </a:rPr>
              <a:t>S11</a:t>
            </a:r>
          </a:p>
          <a:p>
            <a:r>
              <a:rPr lang="en-US" sz="600" dirty="0">
                <a:latin typeface="+mj-lt"/>
              </a:rPr>
              <a:t>Launch</a:t>
            </a:r>
          </a:p>
          <a:p>
            <a:r>
              <a:rPr lang="en-US" sz="600" dirty="0">
                <a:latin typeface="+mj-lt"/>
              </a:rPr>
              <a:t>Hypercare</a:t>
            </a:r>
          </a:p>
        </p:txBody>
      </p:sp>
      <p:sp>
        <p:nvSpPr>
          <p:cNvPr id="112" name="Rectangle 111">
            <a:extLst>
              <a:ext uri="{FF2B5EF4-FFF2-40B4-BE49-F238E27FC236}">
                <a16:creationId xmlns:a16="http://schemas.microsoft.com/office/drawing/2014/main" id="{C0A645E3-6938-2B4A-95FE-69906A5E2218}"/>
              </a:ext>
            </a:extLst>
          </p:cNvPr>
          <p:cNvSpPr/>
          <p:nvPr/>
        </p:nvSpPr>
        <p:spPr>
          <a:xfrm>
            <a:off x="556189" y="4716673"/>
            <a:ext cx="3923447" cy="341119"/>
          </a:xfrm>
          <a:prstGeom prst="rect">
            <a:avLst/>
          </a:prstGeom>
        </p:spPr>
        <p:txBody>
          <a:bodyPr wrap="square">
            <a:spAutoFit/>
          </a:bodyPr>
          <a:lstStyle/>
          <a:p>
            <a:r>
              <a:rPr lang="en-US" sz="800" i="1" dirty="0">
                <a:solidFill>
                  <a:schemeClr val="tx1">
                    <a:lumMod val="50000"/>
                    <a:lumOff val="50000"/>
                  </a:schemeClr>
                </a:solidFill>
              </a:rPr>
              <a:t>*CI &amp; API will be executed as part of the Harmony &amp; WW tracks, however, we have accounted for dependencies during the </a:t>
            </a:r>
            <a:r>
              <a:rPr lang="en-US" sz="800" i="1" dirty="0" err="1">
                <a:solidFill>
                  <a:schemeClr val="tx1">
                    <a:lumMod val="50000"/>
                    <a:lumOff val="50000"/>
                  </a:schemeClr>
                </a:solidFill>
              </a:rPr>
              <a:t>MarTech</a:t>
            </a:r>
            <a:r>
              <a:rPr lang="en-US" sz="800" i="1" dirty="0">
                <a:solidFill>
                  <a:schemeClr val="tx1">
                    <a:lumMod val="50000"/>
                    <a:lumOff val="50000"/>
                  </a:schemeClr>
                </a:solidFill>
              </a:rPr>
              <a:t> implementation track.</a:t>
            </a:r>
          </a:p>
        </p:txBody>
      </p:sp>
      <p:sp>
        <p:nvSpPr>
          <p:cNvPr id="3" name="TextBox 2">
            <a:extLst>
              <a:ext uri="{FF2B5EF4-FFF2-40B4-BE49-F238E27FC236}">
                <a16:creationId xmlns:a16="http://schemas.microsoft.com/office/drawing/2014/main" id="{DA36246A-B7DA-BB4E-90CD-F7AA39717A75}"/>
              </a:ext>
            </a:extLst>
          </p:cNvPr>
          <p:cNvSpPr txBox="1"/>
          <p:nvPr/>
        </p:nvSpPr>
        <p:spPr>
          <a:xfrm>
            <a:off x="9301018" y="3953164"/>
            <a:ext cx="0" cy="0"/>
          </a:xfrm>
          <a:prstGeom prst="rect">
            <a:avLst/>
          </a:prstGeom>
          <a:ln w="6350">
            <a:solidFill>
              <a:schemeClr val="bg1">
                <a:lumMod val="75000"/>
              </a:schemeClr>
            </a:solidFill>
          </a:ln>
        </p:spPr>
        <p:txBody>
          <a:bodyPr vert="horz" wrap="none" lIns="0" tIns="27432" rIns="0" bIns="0" rtlCol="0" anchor="ctr">
            <a:noAutofit/>
          </a:bodyPr>
          <a:lstStyle/>
          <a:p>
            <a:pPr marL="0" indent="0" algn="ctr">
              <a:spcBef>
                <a:spcPts val="150"/>
              </a:spcBef>
              <a:spcAft>
                <a:spcPts val="150"/>
              </a:spcAft>
              <a:buNone/>
            </a:pPr>
            <a:endParaRPr lang="en-US" sz="1100" b="1" spc="100" dirty="0">
              <a:latin typeface="Avenir Next Demi Bold" charset="0"/>
              <a:ea typeface="Avenir Next Demi Bold" charset="0"/>
              <a:cs typeface="Avenir Next Demi Bold" charset="0"/>
            </a:endParaRPr>
          </a:p>
        </p:txBody>
      </p:sp>
      <p:sp>
        <p:nvSpPr>
          <p:cNvPr id="4" name="Footer Placeholder 3">
            <a:extLst>
              <a:ext uri="{FF2B5EF4-FFF2-40B4-BE49-F238E27FC236}">
                <a16:creationId xmlns:a16="http://schemas.microsoft.com/office/drawing/2014/main" id="{2B851074-DCFD-494E-B493-30F4487C0492}"/>
              </a:ext>
            </a:extLst>
          </p:cNvPr>
          <p:cNvSpPr>
            <a:spLocks noGrp="1"/>
          </p:cNvSpPr>
          <p:nvPr>
            <p:ph type="ftr" sz="quarter" idx="12"/>
          </p:nvPr>
        </p:nvSpPr>
        <p:spPr/>
        <p:txBody>
          <a:bodyPr/>
          <a:lstStyle/>
          <a:p>
            <a:r>
              <a:rPr lang="en-US"/>
              <a:t>© 2020</a:t>
            </a:r>
          </a:p>
        </p:txBody>
      </p:sp>
      <p:sp>
        <p:nvSpPr>
          <p:cNvPr id="5" name="Slide Number Placeholder 4">
            <a:extLst>
              <a:ext uri="{FF2B5EF4-FFF2-40B4-BE49-F238E27FC236}">
                <a16:creationId xmlns:a16="http://schemas.microsoft.com/office/drawing/2014/main" id="{572D4E06-28CD-C04F-ACE5-68E93B385E1F}"/>
              </a:ext>
            </a:extLst>
          </p:cNvPr>
          <p:cNvSpPr>
            <a:spLocks noGrp="1"/>
          </p:cNvSpPr>
          <p:nvPr>
            <p:ph type="sldNum" sz="quarter" idx="13"/>
          </p:nvPr>
        </p:nvSpPr>
        <p:spPr/>
        <p:txBody>
          <a:bodyPr/>
          <a:lstStyle/>
          <a:p>
            <a:fld id="{CDEE2954-54E9-4846-B9AA-9D6731F553AF}" type="slidenum">
              <a:rPr lang="en-US" smtClean="0"/>
              <a:pPr/>
              <a:t>93</a:t>
            </a:fld>
            <a:endParaRPr lang="en-US" dirty="0"/>
          </a:p>
        </p:txBody>
      </p:sp>
    </p:spTree>
    <p:extLst>
      <p:ext uri="{BB962C8B-B14F-4D97-AF65-F5344CB8AC3E}">
        <p14:creationId xmlns:p14="http://schemas.microsoft.com/office/powerpoint/2010/main" val="310445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B0EEC-6769-6844-9EFC-1ECC3D5B951C}"/>
              </a:ext>
            </a:extLst>
          </p:cNvPr>
          <p:cNvSpPr>
            <a:spLocks noGrp="1"/>
          </p:cNvSpPr>
          <p:nvPr>
            <p:ph type="title"/>
          </p:nvPr>
        </p:nvSpPr>
        <p:spPr>
          <a:xfrm>
            <a:off x="336807" y="303978"/>
            <a:ext cx="8280251" cy="535531"/>
          </a:xfrm>
        </p:spPr>
        <p:txBody>
          <a:bodyPr/>
          <a:lstStyle/>
          <a:p>
            <a:r>
              <a:rPr lang="en-US" dirty="0" err="1"/>
              <a:t>MarTech</a:t>
            </a:r>
            <a:r>
              <a:rPr lang="en-US" dirty="0"/>
              <a:t> implementation: pod structure</a:t>
            </a:r>
            <a:br>
              <a:rPr lang="en-US" dirty="0"/>
            </a:br>
            <a:endParaRPr lang="en-US" sz="1200" dirty="0"/>
          </a:p>
        </p:txBody>
      </p:sp>
      <p:graphicFrame>
        <p:nvGraphicFramePr>
          <p:cNvPr id="85" name="Table 84">
            <a:extLst>
              <a:ext uri="{FF2B5EF4-FFF2-40B4-BE49-F238E27FC236}">
                <a16:creationId xmlns:a16="http://schemas.microsoft.com/office/drawing/2014/main" id="{9F269DB5-7491-1044-AFF1-707C373C3CB8}"/>
              </a:ext>
            </a:extLst>
          </p:cNvPr>
          <p:cNvGraphicFramePr>
            <a:graphicFrameLocks noGrp="1"/>
          </p:cNvGraphicFramePr>
          <p:nvPr>
            <p:extLst>
              <p:ext uri="{D42A27DB-BD31-4B8C-83A1-F6EECF244321}">
                <p14:modId xmlns:p14="http://schemas.microsoft.com/office/powerpoint/2010/main" val="3795245543"/>
              </p:ext>
            </p:extLst>
          </p:nvPr>
        </p:nvGraphicFramePr>
        <p:xfrm>
          <a:off x="259955" y="849785"/>
          <a:ext cx="6892155" cy="3920912"/>
        </p:xfrm>
        <a:graphic>
          <a:graphicData uri="http://schemas.openxmlformats.org/drawingml/2006/table">
            <a:tbl>
              <a:tblPr firstRow="1" bandRow="1">
                <a:tableStyleId>{2D5ABB26-0587-4C30-8999-92F81FD0307C}</a:tableStyleId>
              </a:tblPr>
              <a:tblGrid>
                <a:gridCol w="1289790">
                  <a:extLst>
                    <a:ext uri="{9D8B030D-6E8A-4147-A177-3AD203B41FA5}">
                      <a16:colId xmlns:a16="http://schemas.microsoft.com/office/drawing/2014/main" val="1452087304"/>
                    </a:ext>
                  </a:extLst>
                </a:gridCol>
                <a:gridCol w="1764195">
                  <a:extLst>
                    <a:ext uri="{9D8B030D-6E8A-4147-A177-3AD203B41FA5}">
                      <a16:colId xmlns:a16="http://schemas.microsoft.com/office/drawing/2014/main" val="1758035257"/>
                    </a:ext>
                  </a:extLst>
                </a:gridCol>
                <a:gridCol w="1919085">
                  <a:extLst>
                    <a:ext uri="{9D8B030D-6E8A-4147-A177-3AD203B41FA5}">
                      <a16:colId xmlns:a16="http://schemas.microsoft.com/office/drawing/2014/main" val="2924263434"/>
                    </a:ext>
                  </a:extLst>
                </a:gridCol>
                <a:gridCol w="1919085">
                  <a:extLst>
                    <a:ext uri="{9D8B030D-6E8A-4147-A177-3AD203B41FA5}">
                      <a16:colId xmlns:a16="http://schemas.microsoft.com/office/drawing/2014/main" val="407523732"/>
                    </a:ext>
                  </a:extLst>
                </a:gridCol>
              </a:tblGrid>
              <a:tr h="239924">
                <a:tc>
                  <a:txBody>
                    <a:bodyPr/>
                    <a:lstStyle/>
                    <a:p>
                      <a:endParaRPr lang="en-US" sz="900">
                        <a:solidFill>
                          <a:schemeClr val="tx1">
                            <a:lumMod val="85000"/>
                            <a:lumOff val="15000"/>
                          </a:schemeClr>
                        </a:solidFill>
                      </a:endParaRPr>
                    </a:p>
                  </a:txBody>
                  <a:tcPr>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700" cap="all" spc="50" baseline="0" dirty="0">
                          <a:solidFill>
                            <a:schemeClr val="accent2"/>
                          </a:solidFill>
                        </a:rPr>
                        <a:t>Program pod</a:t>
                      </a: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 sz="700" cap="all" spc="50" baseline="0" dirty="0">
                          <a:solidFill>
                            <a:schemeClr val="accent2"/>
                          </a:solidFill>
                        </a:rPr>
                        <a:t>walgreens pod - US</a:t>
                      </a:r>
                      <a:endParaRPr lang="en-US" sz="700" cap="all" spc="50" baseline="0" dirty="0">
                        <a:solidFill>
                          <a:schemeClr val="accent2"/>
                        </a:solidFill>
                      </a:endParaRP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700" cap="all" spc="50" baseline="0" dirty="0">
                          <a:solidFill>
                            <a:schemeClr val="accent2"/>
                          </a:solidFill>
                        </a:rPr>
                        <a:t>Boots pod - UK</a:t>
                      </a:r>
                    </a:p>
                  </a:txBody>
                  <a:tcPr marL="45720" marR="4572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974900014"/>
                  </a:ext>
                </a:extLst>
              </a:tr>
              <a:tr h="283081">
                <a:tc>
                  <a:txBody>
                    <a:bodyPr/>
                    <a:lstStyle/>
                    <a:p>
                      <a:pPr marL="79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Product</a:t>
                      </a:r>
                      <a:r>
                        <a:rPr lang="en-US" sz="900" b="1" baseline="0" dirty="0">
                          <a:solidFill>
                            <a:schemeClr val="tx1">
                              <a:lumMod val="85000"/>
                              <a:lumOff val="15000"/>
                            </a:schemeClr>
                          </a:solidFill>
                        </a:rPr>
                        <a:t> Manager</a:t>
                      </a:r>
                      <a:endParaRPr lang="en-US" sz="900" b="1" dirty="0">
                        <a:solidFill>
                          <a:schemeClr val="tx1">
                            <a:lumMod val="85000"/>
                            <a:lumOff val="15000"/>
                          </a:schemeClr>
                        </a:solidFill>
                      </a:endParaRPr>
                    </a:p>
                  </a:txBody>
                  <a:tcPr marL="228600" marR="45720">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432926961"/>
                  </a:ext>
                </a:extLst>
              </a:tr>
              <a:tr h="383878">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Multi-Solution 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24744100"/>
                  </a:ext>
                </a:extLst>
              </a:tr>
              <a:tr h="383878">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Campaign</a:t>
                      </a:r>
                      <a:r>
                        <a:rPr lang="en-US" sz="900" b="1" baseline="0" dirty="0">
                          <a:solidFill>
                            <a:schemeClr val="tx1">
                              <a:lumMod val="85000"/>
                              <a:lumOff val="15000"/>
                            </a:schemeClr>
                          </a:solidFill>
                        </a:rPr>
                        <a:t> </a:t>
                      </a:r>
                      <a:r>
                        <a:rPr lang="en-US" sz="900" b="1" dirty="0">
                          <a:solidFill>
                            <a:schemeClr val="tx1">
                              <a:lumMod val="85000"/>
                              <a:lumOff val="15000"/>
                            </a:schemeClr>
                          </a:solidFill>
                        </a:rPr>
                        <a:t>Architect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384590100"/>
                  </a:ext>
                </a:extLst>
              </a:tr>
              <a:tr h="239924">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CDP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70396527"/>
                  </a:ext>
                </a:extLst>
              </a:tr>
              <a:tr h="383878">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Functional Consultant</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4011372059"/>
                  </a:ext>
                </a:extLst>
              </a:tr>
              <a:tr h="239924">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Analytics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F3F1F2"/>
                    </a:solidFill>
                  </a:tcPr>
                </a:tc>
                <a:extLst>
                  <a:ext uri="{0D108BD9-81ED-4DB2-BD59-A6C34878D82A}">
                    <a16:rowId xmlns:a16="http://schemas.microsoft.com/office/drawing/2014/main" val="1342247976"/>
                  </a:ext>
                </a:extLst>
              </a:tr>
              <a:tr h="239924">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AEM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212163163"/>
                  </a:ext>
                </a:extLst>
              </a:tr>
              <a:tr h="239924">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AAM/ACM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0654852"/>
                  </a:ext>
                </a:extLst>
              </a:tr>
              <a:tr h="239924">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Integration Lead</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3519896390"/>
                  </a:ext>
                </a:extLst>
              </a:tr>
              <a:tr h="239924">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Proxy</a:t>
                      </a:r>
                      <a:r>
                        <a:rPr lang="en-US" sz="900" b="1" baseline="0" dirty="0">
                          <a:solidFill>
                            <a:schemeClr val="tx1">
                              <a:lumMod val="85000"/>
                              <a:lumOff val="15000"/>
                            </a:schemeClr>
                          </a:solidFill>
                        </a:rPr>
                        <a:t> PO</a:t>
                      </a:r>
                      <a:endParaRPr lang="en-US" sz="900" b="1" dirty="0">
                        <a:solidFill>
                          <a:schemeClr val="tx1">
                            <a:lumMod val="85000"/>
                            <a:lumOff val="15000"/>
                          </a:schemeClr>
                        </a:solidFill>
                      </a:endParaRP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lumMod val="95000"/>
                      </a:schemeClr>
                    </a:solidFill>
                  </a:tcPr>
                </a:tc>
                <a:extLst>
                  <a:ext uri="{0D108BD9-81ED-4DB2-BD59-A6C34878D82A}">
                    <a16:rowId xmlns:a16="http://schemas.microsoft.com/office/drawing/2014/main" val="935255777"/>
                  </a:ext>
                </a:extLst>
              </a:tr>
              <a:tr h="253281">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Scrum Master</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solidFill>
                  </a:tcPr>
                </a:tc>
                <a:extLst>
                  <a:ext uri="{0D108BD9-81ED-4DB2-BD59-A6C34878D82A}">
                    <a16:rowId xmlns:a16="http://schemas.microsoft.com/office/drawing/2014/main" val="3333027207"/>
                  </a:ext>
                </a:extLst>
              </a:tr>
              <a:tr h="313524">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Developers</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lumMod val="95000"/>
                      </a:schemeClr>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a:noFill/>
                    </a:lnB>
                    <a:solidFill>
                      <a:schemeClr val="bg1">
                        <a:lumMod val="95000"/>
                      </a:schemeClr>
                    </a:solidFill>
                  </a:tcPr>
                </a:tc>
                <a:extLst>
                  <a:ext uri="{0D108BD9-81ED-4DB2-BD59-A6C34878D82A}">
                    <a16:rowId xmlns:a16="http://schemas.microsoft.com/office/drawing/2014/main" val="2843108912"/>
                  </a:ext>
                </a:extLst>
              </a:tr>
              <a:tr h="239924">
                <a:tc>
                  <a:txBody>
                    <a:bodyPr/>
                    <a:lstStyle/>
                    <a:p>
                      <a:pPr marL="173038" marR="0" lvl="0" indent="0" algn="l" defTabSz="685783" rtl="0" eaLnBrk="1" fontAlgn="auto" latinLnBrk="0" hangingPunct="1">
                        <a:lnSpc>
                          <a:spcPct val="100000"/>
                        </a:lnSpc>
                        <a:spcBef>
                          <a:spcPts val="0"/>
                        </a:spcBef>
                        <a:spcAft>
                          <a:spcPts val="0"/>
                        </a:spcAft>
                        <a:buClrTx/>
                        <a:buSzTx/>
                        <a:buFontTx/>
                        <a:buNone/>
                        <a:tabLst/>
                        <a:defRPr/>
                      </a:pPr>
                      <a:r>
                        <a:rPr lang="en-US" sz="900" b="1" dirty="0">
                          <a:solidFill>
                            <a:schemeClr val="tx1">
                              <a:lumMod val="85000"/>
                              <a:lumOff val="15000"/>
                            </a:schemeClr>
                          </a:solidFill>
                        </a:rPr>
                        <a:t>QE</a:t>
                      </a:r>
                    </a:p>
                  </a:txBody>
                  <a:tcPr marL="73152">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chemeClr val="bg1"/>
                    </a:solidFill>
                  </a:tcPr>
                </a:tc>
                <a:tc>
                  <a:txBody>
                    <a:bodyPr/>
                    <a:lstStyle/>
                    <a:p>
                      <a:pPr algn="ctr"/>
                      <a:endParaRPr lang="en-US" sz="900" dirty="0">
                        <a:solidFill>
                          <a:schemeClr val="tx1">
                            <a:lumMod val="85000"/>
                            <a:lumOff val="15000"/>
                          </a:schemeClr>
                        </a:solidFill>
                      </a:endParaRPr>
                    </a:p>
                  </a:txBody>
                  <a:tcPr marL="45720" marR="45720" anchor="ctr">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solidFill>
                      <a:schemeClr val="bg1"/>
                    </a:solidFill>
                  </a:tcPr>
                </a:tc>
                <a:extLst>
                  <a:ext uri="{0D108BD9-81ED-4DB2-BD59-A6C34878D82A}">
                    <a16:rowId xmlns:a16="http://schemas.microsoft.com/office/drawing/2014/main" val="1426832597"/>
                  </a:ext>
                </a:extLst>
              </a:tr>
            </a:tbl>
          </a:graphicData>
        </a:graphic>
      </p:graphicFrame>
      <p:sp>
        <p:nvSpPr>
          <p:cNvPr id="86" name="Rectangle 85">
            <a:extLst>
              <a:ext uri="{FF2B5EF4-FFF2-40B4-BE49-F238E27FC236}">
                <a16:creationId xmlns:a16="http://schemas.microsoft.com/office/drawing/2014/main" id="{1899593E-4F2F-7946-9EFB-AC02CAD88006}"/>
              </a:ext>
            </a:extLst>
          </p:cNvPr>
          <p:cNvSpPr/>
          <p:nvPr/>
        </p:nvSpPr>
        <p:spPr>
          <a:xfrm>
            <a:off x="7910230" y="1805546"/>
            <a:ext cx="704039" cy="230832"/>
          </a:xfrm>
          <a:prstGeom prst="rect">
            <a:avLst/>
          </a:prstGeom>
        </p:spPr>
        <p:txBody>
          <a:bodyPr wrap="non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900" b="1" i="0" u="none" strike="noStrike" kern="1200" cap="all" spc="50" normalizeH="0" baseline="0" noProof="0" dirty="0">
                <a:ln>
                  <a:noFill/>
                </a:ln>
                <a:solidFill>
                  <a:srgbClr val="00B050"/>
                </a:solidFill>
                <a:effectLst/>
                <a:uLnTx/>
                <a:uFillTx/>
                <a:latin typeface="Arial" panose="020B0604020202020204"/>
                <a:ea typeface="+mn-ea"/>
                <a:cs typeface="+mn-cs"/>
              </a:rPr>
              <a:t>legend</a:t>
            </a:r>
          </a:p>
        </p:txBody>
      </p:sp>
      <p:pic>
        <p:nvPicPr>
          <p:cNvPr id="154" name="Picture 153">
            <a:extLst>
              <a:ext uri="{FF2B5EF4-FFF2-40B4-BE49-F238E27FC236}">
                <a16:creationId xmlns:a16="http://schemas.microsoft.com/office/drawing/2014/main" id="{E9288EC4-2D2C-724E-9873-CE85535E87CF}"/>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8538799" y="3183802"/>
            <a:ext cx="226455" cy="243719"/>
          </a:xfrm>
          <a:prstGeom prst="rect">
            <a:avLst/>
          </a:prstGeom>
        </p:spPr>
      </p:pic>
      <p:sp>
        <p:nvSpPr>
          <p:cNvPr id="6" name="Slide Number Placeholder 5">
            <a:extLst>
              <a:ext uri="{FF2B5EF4-FFF2-40B4-BE49-F238E27FC236}">
                <a16:creationId xmlns:a16="http://schemas.microsoft.com/office/drawing/2014/main" id="{1025F5A9-DD9B-F641-A303-D10828CC6BDC}"/>
              </a:ext>
            </a:extLst>
          </p:cNvPr>
          <p:cNvSpPr>
            <a:spLocks noGrp="1"/>
          </p:cNvSpPr>
          <p:nvPr>
            <p:ph type="sldNum" sz="quarter" idx="13"/>
          </p:nvPr>
        </p:nvSpPr>
        <p:spPr/>
        <p:txBody>
          <a:bodyPr/>
          <a:lstStyle/>
          <a:p>
            <a:pPr marL="0" marR="0" lvl="0" indent="0" algn="ctr" defTabSz="342900" rtl="0" eaLnBrk="1" fontAlgn="auto" latinLnBrk="0" hangingPunct="1">
              <a:lnSpc>
                <a:spcPct val="100000"/>
              </a:lnSpc>
              <a:spcBef>
                <a:spcPts val="0"/>
              </a:spcBef>
              <a:spcAft>
                <a:spcPts val="0"/>
              </a:spcAft>
              <a:buClrTx/>
              <a:buSzTx/>
              <a:buFontTx/>
              <a:buNone/>
              <a:tabLst/>
              <a:defRPr/>
            </a:pPr>
            <a:fld id="{CDEE2954-54E9-4846-B9AA-9D6731F553AF}" type="slidenum">
              <a:rPr kumimoji="0" lang="en-US" sz="700" b="0" i="0" u="none" strike="noStrike" kern="1200" cap="none" spc="0" normalizeH="0" baseline="0" noProof="0" smtClean="0">
                <a:ln>
                  <a:noFill/>
                </a:ln>
                <a:solidFill>
                  <a:srgbClr val="000000">
                    <a:lumMod val="50000"/>
                    <a:lumOff val="50000"/>
                  </a:srgbClr>
                </a:solidFill>
                <a:effectLst/>
                <a:uLnTx/>
                <a:uFillTx/>
                <a:latin typeface="Arial" panose="020B0604020202020204"/>
                <a:ea typeface="+mn-ea"/>
                <a:cs typeface="+mn-cs"/>
              </a:rPr>
              <a:pPr marL="0" marR="0" lvl="0" indent="0" algn="ctr" defTabSz="342900" rtl="0" eaLnBrk="1" fontAlgn="auto" latinLnBrk="0" hangingPunct="1">
                <a:lnSpc>
                  <a:spcPct val="100000"/>
                </a:lnSpc>
                <a:spcBef>
                  <a:spcPts val="0"/>
                </a:spcBef>
                <a:spcAft>
                  <a:spcPts val="0"/>
                </a:spcAft>
                <a:buClrTx/>
                <a:buSzTx/>
                <a:buFontTx/>
                <a:buNone/>
                <a:tabLst/>
                <a:defRPr/>
              </a:pPr>
              <a:t>94</a:t>
            </a:fld>
            <a:endParaRPr kumimoji="0" lang="en-US" sz="7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endParaRPr>
          </a:p>
        </p:txBody>
      </p:sp>
      <p:pic>
        <p:nvPicPr>
          <p:cNvPr id="52" name="Picture 51">
            <a:extLst>
              <a:ext uri="{FF2B5EF4-FFF2-40B4-BE49-F238E27FC236}">
                <a16:creationId xmlns:a16="http://schemas.microsoft.com/office/drawing/2014/main" id="{5AC48E69-9A1E-1D44-AB37-BE9CA9A4575C}"/>
              </a:ext>
            </a:extLst>
          </p:cNvPr>
          <p:cNvPicPr>
            <a:picLocks noChangeAspect="1"/>
          </p:cNvPicPr>
          <p:nvPr/>
        </p:nvPicPr>
        <p:blipFill rotWithShape="1">
          <a:blip r:embed="rId2" cstate="print">
            <a:biLevel thresh="75000"/>
            <a:extLst>
              <a:ext uri="{28A0092B-C50C-407E-A947-70E740481C1C}">
                <a14:useLocalDpi xmlns:a14="http://schemas.microsoft.com/office/drawing/2010/main"/>
              </a:ext>
            </a:extLst>
          </a:blip>
          <a:srcRect t="-1" b="11594"/>
          <a:stretch/>
        </p:blipFill>
        <p:spPr>
          <a:xfrm>
            <a:off x="8524249" y="2218506"/>
            <a:ext cx="226455" cy="243719"/>
          </a:xfrm>
          <a:prstGeom prst="rect">
            <a:avLst/>
          </a:prstGeom>
        </p:spPr>
      </p:pic>
      <p:pic>
        <p:nvPicPr>
          <p:cNvPr id="53" name="Picture 52">
            <a:extLst>
              <a:ext uri="{FF2B5EF4-FFF2-40B4-BE49-F238E27FC236}">
                <a16:creationId xmlns:a16="http://schemas.microsoft.com/office/drawing/2014/main" id="{45B95348-95F3-C94E-B2E5-29A40656EF92}"/>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8533986" y="2710569"/>
            <a:ext cx="226455" cy="243719"/>
          </a:xfrm>
          <a:prstGeom prst="rect">
            <a:avLst/>
          </a:prstGeom>
        </p:spPr>
      </p:pic>
      <p:pic>
        <p:nvPicPr>
          <p:cNvPr id="56" name="Picture 55">
            <a:extLst>
              <a:ext uri="{FF2B5EF4-FFF2-40B4-BE49-F238E27FC236}">
                <a16:creationId xmlns:a16="http://schemas.microsoft.com/office/drawing/2014/main" id="{E4190540-5FA2-A645-9E5F-F4DCAE8800CD}"/>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2338664" y="1431535"/>
            <a:ext cx="226455" cy="243719"/>
          </a:xfrm>
          <a:prstGeom prst="rect">
            <a:avLst/>
          </a:prstGeom>
        </p:spPr>
      </p:pic>
      <p:pic>
        <p:nvPicPr>
          <p:cNvPr id="58" name="Picture 57">
            <a:extLst>
              <a:ext uri="{FF2B5EF4-FFF2-40B4-BE49-F238E27FC236}">
                <a16:creationId xmlns:a16="http://schemas.microsoft.com/office/drawing/2014/main" id="{E3D89C49-A15A-ED43-93AE-CDB6F6813183}"/>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2338664" y="1830681"/>
            <a:ext cx="226455" cy="243719"/>
          </a:xfrm>
          <a:prstGeom prst="rect">
            <a:avLst/>
          </a:prstGeom>
        </p:spPr>
      </p:pic>
      <p:pic>
        <p:nvPicPr>
          <p:cNvPr id="60" name="Picture 59">
            <a:extLst>
              <a:ext uri="{FF2B5EF4-FFF2-40B4-BE49-F238E27FC236}">
                <a16:creationId xmlns:a16="http://schemas.microsoft.com/office/drawing/2014/main" id="{83208938-E57F-0E4D-AFE7-606639B80B41}"/>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137815" y="3007851"/>
            <a:ext cx="226455" cy="243719"/>
          </a:xfrm>
          <a:prstGeom prst="rect">
            <a:avLst/>
          </a:prstGeom>
        </p:spPr>
      </p:pic>
      <p:pic>
        <p:nvPicPr>
          <p:cNvPr id="61" name="Picture 60">
            <a:extLst>
              <a:ext uri="{FF2B5EF4-FFF2-40B4-BE49-F238E27FC236}">
                <a16:creationId xmlns:a16="http://schemas.microsoft.com/office/drawing/2014/main" id="{FE30EC12-5C21-6F4C-8569-B89CE581E812}"/>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137815" y="3238599"/>
            <a:ext cx="226455" cy="243719"/>
          </a:xfrm>
          <a:prstGeom prst="rect">
            <a:avLst/>
          </a:prstGeom>
        </p:spPr>
      </p:pic>
      <p:pic>
        <p:nvPicPr>
          <p:cNvPr id="62" name="Picture 61">
            <a:extLst>
              <a:ext uri="{FF2B5EF4-FFF2-40B4-BE49-F238E27FC236}">
                <a16:creationId xmlns:a16="http://schemas.microsoft.com/office/drawing/2014/main" id="{BD3AB41E-A34A-EC4A-84D3-9B031C21D5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137815" y="3482046"/>
            <a:ext cx="226455" cy="243719"/>
          </a:xfrm>
          <a:prstGeom prst="rect">
            <a:avLst/>
          </a:prstGeom>
        </p:spPr>
      </p:pic>
      <p:pic>
        <p:nvPicPr>
          <p:cNvPr id="63" name="Picture 62">
            <a:extLst>
              <a:ext uri="{FF2B5EF4-FFF2-40B4-BE49-F238E27FC236}">
                <a16:creationId xmlns:a16="http://schemas.microsoft.com/office/drawing/2014/main" id="{B683057E-12B3-4B4D-A966-39D0E8ED4C7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137815" y="3715787"/>
            <a:ext cx="226455" cy="243719"/>
          </a:xfrm>
          <a:prstGeom prst="rect">
            <a:avLst/>
          </a:prstGeom>
        </p:spPr>
      </p:pic>
      <p:pic>
        <p:nvPicPr>
          <p:cNvPr id="64" name="Picture 63">
            <a:extLst>
              <a:ext uri="{FF2B5EF4-FFF2-40B4-BE49-F238E27FC236}">
                <a16:creationId xmlns:a16="http://schemas.microsoft.com/office/drawing/2014/main" id="{DAE3449D-44F2-BC41-AE4A-20BF29C485AA}"/>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137815" y="3979969"/>
            <a:ext cx="226455" cy="243719"/>
          </a:xfrm>
          <a:prstGeom prst="rect">
            <a:avLst/>
          </a:prstGeom>
        </p:spPr>
      </p:pic>
      <p:pic>
        <p:nvPicPr>
          <p:cNvPr id="67" name="Picture 66">
            <a:extLst>
              <a:ext uri="{FF2B5EF4-FFF2-40B4-BE49-F238E27FC236}">
                <a16:creationId xmlns:a16="http://schemas.microsoft.com/office/drawing/2014/main" id="{D7C09DAD-A32E-724C-8F4C-D20D34573F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3620849" y="4243292"/>
            <a:ext cx="226455" cy="243719"/>
          </a:xfrm>
          <a:prstGeom prst="rect">
            <a:avLst/>
          </a:prstGeom>
        </p:spPr>
      </p:pic>
      <p:pic>
        <p:nvPicPr>
          <p:cNvPr id="68" name="Picture 2">
            <a:extLst>
              <a:ext uri="{FF2B5EF4-FFF2-40B4-BE49-F238E27FC236}">
                <a16:creationId xmlns:a16="http://schemas.microsoft.com/office/drawing/2014/main" id="{4678B6CE-C154-8A41-9DD6-1383FDC9A21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p:blipFill>
        <p:spPr bwMode="auto">
          <a:xfrm>
            <a:off x="7870653" y="2189326"/>
            <a:ext cx="285405" cy="28837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34ADFA4-0FB9-8B42-BDB6-BA1D4B884C1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711810" y="2706122"/>
            <a:ext cx="603089" cy="128366"/>
          </a:xfrm>
          <a:prstGeom prst="rect">
            <a:avLst/>
          </a:prstGeom>
        </p:spPr>
      </p:pic>
      <p:pic>
        <p:nvPicPr>
          <p:cNvPr id="70" name="Picture 69">
            <a:extLst>
              <a:ext uri="{FF2B5EF4-FFF2-40B4-BE49-F238E27FC236}">
                <a16:creationId xmlns:a16="http://schemas.microsoft.com/office/drawing/2014/main" id="{B886BADD-1752-C44D-A854-922A3A0D5B0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711810" y="3208607"/>
            <a:ext cx="603089" cy="128366"/>
          </a:xfrm>
          <a:prstGeom prst="rect">
            <a:avLst/>
          </a:prstGeom>
        </p:spPr>
      </p:pic>
      <p:sp>
        <p:nvSpPr>
          <p:cNvPr id="3" name="Rectangle 2">
            <a:extLst>
              <a:ext uri="{FF2B5EF4-FFF2-40B4-BE49-F238E27FC236}">
                <a16:creationId xmlns:a16="http://schemas.microsoft.com/office/drawing/2014/main" id="{6D27B157-7680-2142-A591-BF901F41F6B9}"/>
              </a:ext>
            </a:extLst>
          </p:cNvPr>
          <p:cNvSpPr/>
          <p:nvPr/>
        </p:nvSpPr>
        <p:spPr>
          <a:xfrm>
            <a:off x="7648509" y="2805332"/>
            <a:ext cx="704039" cy="215444"/>
          </a:xfrm>
          <a:prstGeom prst="rect">
            <a:avLst/>
          </a:prstGeom>
        </p:spPr>
        <p:txBody>
          <a:bodyPr wrap="non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ONSHORE</a:t>
            </a:r>
            <a:endParaRPr kumimoji="0" lang="en-US" sz="100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4F0564B2-548C-8A43-9CE0-AD114FA9E279}"/>
              </a:ext>
            </a:extLst>
          </p:cNvPr>
          <p:cNvSpPr/>
          <p:nvPr/>
        </p:nvSpPr>
        <p:spPr>
          <a:xfrm>
            <a:off x="7648509" y="3306764"/>
            <a:ext cx="755335" cy="215444"/>
          </a:xfrm>
          <a:prstGeom prst="rect">
            <a:avLst/>
          </a:prstGeom>
        </p:spPr>
        <p:txBody>
          <a:bodyPr wrap="none">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OFFSHORE</a:t>
            </a:r>
            <a:endParaRPr kumimoji="0" lang="en-US" sz="100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977F5D24-879E-0E4B-ACC9-A1F89E7BA79A}"/>
              </a:ext>
            </a:extLst>
          </p:cNvPr>
          <p:cNvSpPr/>
          <p:nvPr/>
        </p:nvSpPr>
        <p:spPr>
          <a:xfrm>
            <a:off x="7461237" y="1663664"/>
            <a:ext cx="1598594" cy="2118746"/>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6" name="Picture 35">
            <a:extLst>
              <a:ext uri="{FF2B5EF4-FFF2-40B4-BE49-F238E27FC236}">
                <a16:creationId xmlns:a16="http://schemas.microsoft.com/office/drawing/2014/main" id="{E3D89C49-A15A-ED43-93AE-CDB6F6813183}"/>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2338663" y="2134081"/>
            <a:ext cx="226455" cy="243719"/>
          </a:xfrm>
          <a:prstGeom prst="rect">
            <a:avLst/>
          </a:prstGeom>
        </p:spPr>
      </p:pic>
      <p:pic>
        <p:nvPicPr>
          <p:cNvPr id="37" name="Picture 36">
            <a:extLst>
              <a:ext uri="{FF2B5EF4-FFF2-40B4-BE49-F238E27FC236}">
                <a16:creationId xmlns:a16="http://schemas.microsoft.com/office/drawing/2014/main" id="{E3D89C49-A15A-ED43-93AE-CDB6F6813183}"/>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137815" y="2438759"/>
            <a:ext cx="226455" cy="243719"/>
          </a:xfrm>
          <a:prstGeom prst="rect">
            <a:avLst/>
          </a:prstGeom>
        </p:spPr>
      </p:pic>
      <p:pic>
        <p:nvPicPr>
          <p:cNvPr id="38" name="Picture 37">
            <a:extLst>
              <a:ext uri="{FF2B5EF4-FFF2-40B4-BE49-F238E27FC236}">
                <a16:creationId xmlns:a16="http://schemas.microsoft.com/office/drawing/2014/main" id="{06747DBB-8F66-9545-834A-715529BD350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137815" y="4243292"/>
            <a:ext cx="226455" cy="243719"/>
          </a:xfrm>
          <a:prstGeom prst="rect">
            <a:avLst/>
          </a:prstGeom>
        </p:spPr>
      </p:pic>
      <p:pic>
        <p:nvPicPr>
          <p:cNvPr id="39" name="Picture 38">
            <a:extLst>
              <a:ext uri="{FF2B5EF4-FFF2-40B4-BE49-F238E27FC236}">
                <a16:creationId xmlns:a16="http://schemas.microsoft.com/office/drawing/2014/main" id="{06747DBB-8F66-9545-834A-715529BD350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651430" y="4243291"/>
            <a:ext cx="226455" cy="243719"/>
          </a:xfrm>
          <a:prstGeom prst="rect">
            <a:avLst/>
          </a:prstGeom>
        </p:spPr>
      </p:pic>
      <p:pic>
        <p:nvPicPr>
          <p:cNvPr id="40" name="Picture 39">
            <a:extLst>
              <a:ext uri="{FF2B5EF4-FFF2-40B4-BE49-F238E27FC236}">
                <a16:creationId xmlns:a16="http://schemas.microsoft.com/office/drawing/2014/main" id="{D7C09DAD-A32E-724C-8F4C-D20D34573F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3620849" y="4525814"/>
            <a:ext cx="226455" cy="243719"/>
          </a:xfrm>
          <a:prstGeom prst="rect">
            <a:avLst/>
          </a:prstGeom>
        </p:spPr>
      </p:pic>
      <p:pic>
        <p:nvPicPr>
          <p:cNvPr id="41" name="Picture 40">
            <a:extLst>
              <a:ext uri="{FF2B5EF4-FFF2-40B4-BE49-F238E27FC236}">
                <a16:creationId xmlns:a16="http://schemas.microsoft.com/office/drawing/2014/main" id="{06747DBB-8F66-9545-834A-715529BD350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137815" y="4525814"/>
            <a:ext cx="226455" cy="243719"/>
          </a:xfrm>
          <a:prstGeom prst="rect">
            <a:avLst/>
          </a:prstGeom>
        </p:spPr>
      </p:pic>
      <p:pic>
        <p:nvPicPr>
          <p:cNvPr id="42" name="Picture 41">
            <a:extLst>
              <a:ext uri="{FF2B5EF4-FFF2-40B4-BE49-F238E27FC236}">
                <a16:creationId xmlns:a16="http://schemas.microsoft.com/office/drawing/2014/main" id="{06747DBB-8F66-9545-834A-715529BD350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4651430" y="4525813"/>
            <a:ext cx="226455" cy="243719"/>
          </a:xfrm>
          <a:prstGeom prst="rect">
            <a:avLst/>
          </a:prstGeom>
        </p:spPr>
      </p:pic>
      <p:pic>
        <p:nvPicPr>
          <p:cNvPr id="43" name="Picture 42">
            <a:extLst>
              <a:ext uri="{FF2B5EF4-FFF2-40B4-BE49-F238E27FC236}">
                <a16:creationId xmlns:a16="http://schemas.microsoft.com/office/drawing/2014/main" id="{144A1DCB-452E-5742-AB55-B178B0A4AB2F}"/>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6102802" y="2758876"/>
            <a:ext cx="226455" cy="243719"/>
          </a:xfrm>
          <a:prstGeom prst="rect">
            <a:avLst/>
          </a:prstGeom>
        </p:spPr>
      </p:pic>
      <p:pic>
        <p:nvPicPr>
          <p:cNvPr id="44" name="Picture 43">
            <a:extLst>
              <a:ext uri="{FF2B5EF4-FFF2-40B4-BE49-F238E27FC236}">
                <a16:creationId xmlns:a16="http://schemas.microsoft.com/office/drawing/2014/main" id="{83208938-E57F-0E4D-AFE7-606639B80B41}"/>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6102802" y="3007851"/>
            <a:ext cx="226455" cy="243719"/>
          </a:xfrm>
          <a:prstGeom prst="rect">
            <a:avLst/>
          </a:prstGeom>
        </p:spPr>
      </p:pic>
      <p:pic>
        <p:nvPicPr>
          <p:cNvPr id="45" name="Picture 44">
            <a:extLst>
              <a:ext uri="{FF2B5EF4-FFF2-40B4-BE49-F238E27FC236}">
                <a16:creationId xmlns:a16="http://schemas.microsoft.com/office/drawing/2014/main" id="{FE30EC12-5C21-6F4C-8569-B89CE581E812}"/>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6102802" y="3238599"/>
            <a:ext cx="226455" cy="243719"/>
          </a:xfrm>
          <a:prstGeom prst="rect">
            <a:avLst/>
          </a:prstGeom>
        </p:spPr>
      </p:pic>
      <p:pic>
        <p:nvPicPr>
          <p:cNvPr id="46" name="Picture 45">
            <a:extLst>
              <a:ext uri="{FF2B5EF4-FFF2-40B4-BE49-F238E27FC236}">
                <a16:creationId xmlns:a16="http://schemas.microsoft.com/office/drawing/2014/main" id="{BD3AB41E-A34A-EC4A-84D3-9B031C21D5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102802" y="3482046"/>
            <a:ext cx="226455" cy="243719"/>
          </a:xfrm>
          <a:prstGeom prst="rect">
            <a:avLst/>
          </a:prstGeom>
        </p:spPr>
      </p:pic>
      <p:pic>
        <p:nvPicPr>
          <p:cNvPr id="48" name="Picture 47">
            <a:extLst>
              <a:ext uri="{FF2B5EF4-FFF2-40B4-BE49-F238E27FC236}">
                <a16:creationId xmlns:a16="http://schemas.microsoft.com/office/drawing/2014/main" id="{B683057E-12B3-4B4D-A966-39D0E8ED4C7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102802" y="3715787"/>
            <a:ext cx="226455" cy="243719"/>
          </a:xfrm>
          <a:prstGeom prst="rect">
            <a:avLst/>
          </a:prstGeom>
        </p:spPr>
      </p:pic>
      <p:pic>
        <p:nvPicPr>
          <p:cNvPr id="49" name="Picture 48">
            <a:extLst>
              <a:ext uri="{FF2B5EF4-FFF2-40B4-BE49-F238E27FC236}">
                <a16:creationId xmlns:a16="http://schemas.microsoft.com/office/drawing/2014/main" id="{DAE3449D-44F2-BC41-AE4A-20BF29C485AA}"/>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102802" y="3979969"/>
            <a:ext cx="226455" cy="243719"/>
          </a:xfrm>
          <a:prstGeom prst="rect">
            <a:avLst/>
          </a:prstGeom>
        </p:spPr>
      </p:pic>
      <p:pic>
        <p:nvPicPr>
          <p:cNvPr id="51" name="Picture 50">
            <a:extLst>
              <a:ext uri="{FF2B5EF4-FFF2-40B4-BE49-F238E27FC236}">
                <a16:creationId xmlns:a16="http://schemas.microsoft.com/office/drawing/2014/main" id="{D7C09DAD-A32E-724C-8F4C-D20D34573F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629904" y="4243292"/>
            <a:ext cx="226455" cy="243719"/>
          </a:xfrm>
          <a:prstGeom prst="rect">
            <a:avLst/>
          </a:prstGeom>
        </p:spPr>
      </p:pic>
      <p:pic>
        <p:nvPicPr>
          <p:cNvPr id="74" name="Picture 73">
            <a:extLst>
              <a:ext uri="{FF2B5EF4-FFF2-40B4-BE49-F238E27FC236}">
                <a16:creationId xmlns:a16="http://schemas.microsoft.com/office/drawing/2014/main" id="{06747DBB-8F66-9545-834A-715529BD350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102802" y="4243292"/>
            <a:ext cx="226455" cy="243719"/>
          </a:xfrm>
          <a:prstGeom prst="rect">
            <a:avLst/>
          </a:prstGeom>
        </p:spPr>
      </p:pic>
      <p:pic>
        <p:nvPicPr>
          <p:cNvPr id="75" name="Picture 74">
            <a:extLst>
              <a:ext uri="{FF2B5EF4-FFF2-40B4-BE49-F238E27FC236}">
                <a16:creationId xmlns:a16="http://schemas.microsoft.com/office/drawing/2014/main" id="{06747DBB-8F66-9545-834A-715529BD350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638451" y="4243291"/>
            <a:ext cx="226455" cy="243719"/>
          </a:xfrm>
          <a:prstGeom prst="rect">
            <a:avLst/>
          </a:prstGeom>
        </p:spPr>
      </p:pic>
      <p:pic>
        <p:nvPicPr>
          <p:cNvPr id="76" name="Picture 75">
            <a:extLst>
              <a:ext uri="{FF2B5EF4-FFF2-40B4-BE49-F238E27FC236}">
                <a16:creationId xmlns:a16="http://schemas.microsoft.com/office/drawing/2014/main" id="{D7C09DAD-A32E-724C-8F4C-D20D34573F45}"/>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5629904" y="4525814"/>
            <a:ext cx="226455" cy="243719"/>
          </a:xfrm>
          <a:prstGeom prst="rect">
            <a:avLst/>
          </a:prstGeom>
        </p:spPr>
      </p:pic>
      <p:pic>
        <p:nvPicPr>
          <p:cNvPr id="77" name="Picture 76">
            <a:extLst>
              <a:ext uri="{FF2B5EF4-FFF2-40B4-BE49-F238E27FC236}">
                <a16:creationId xmlns:a16="http://schemas.microsoft.com/office/drawing/2014/main" id="{06747DBB-8F66-9545-834A-715529BD350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102802" y="4525814"/>
            <a:ext cx="226455" cy="243719"/>
          </a:xfrm>
          <a:prstGeom prst="rect">
            <a:avLst/>
          </a:prstGeom>
        </p:spPr>
      </p:pic>
      <p:pic>
        <p:nvPicPr>
          <p:cNvPr id="78" name="Picture 77">
            <a:extLst>
              <a:ext uri="{FF2B5EF4-FFF2-40B4-BE49-F238E27FC236}">
                <a16:creationId xmlns:a16="http://schemas.microsoft.com/office/drawing/2014/main" id="{06747DBB-8F66-9545-834A-715529BD3502}"/>
              </a:ext>
            </a:extLst>
          </p:cNvPr>
          <p:cNvPicPr>
            <a:picLocks noChangeAspect="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a:ext>
            </a:extLst>
          </a:blip>
          <a:srcRect t="-1" b="11594"/>
          <a:stretch/>
        </p:blipFill>
        <p:spPr>
          <a:xfrm>
            <a:off x="6638451" y="4525813"/>
            <a:ext cx="226455" cy="243719"/>
          </a:xfrm>
          <a:prstGeom prst="rect">
            <a:avLst/>
          </a:prstGeom>
        </p:spPr>
      </p:pic>
      <p:pic>
        <p:nvPicPr>
          <p:cNvPr id="54" name="Picture 53">
            <a:extLst>
              <a:ext uri="{FF2B5EF4-FFF2-40B4-BE49-F238E27FC236}">
                <a16:creationId xmlns:a16="http://schemas.microsoft.com/office/drawing/2014/main" id="{D61D9E7D-CB67-7A49-9822-49D8E2E825C6}"/>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137815" y="2757556"/>
            <a:ext cx="226455" cy="243719"/>
          </a:xfrm>
          <a:prstGeom prst="rect">
            <a:avLst/>
          </a:prstGeom>
        </p:spPr>
      </p:pic>
      <p:sp>
        <p:nvSpPr>
          <p:cNvPr id="7" name="TextBox 6">
            <a:extLst>
              <a:ext uri="{FF2B5EF4-FFF2-40B4-BE49-F238E27FC236}">
                <a16:creationId xmlns:a16="http://schemas.microsoft.com/office/drawing/2014/main" id="{9ED1C7EF-5053-6346-B187-DD83F309DAB4}"/>
              </a:ext>
            </a:extLst>
          </p:cNvPr>
          <p:cNvSpPr txBox="1"/>
          <p:nvPr/>
        </p:nvSpPr>
        <p:spPr>
          <a:xfrm>
            <a:off x="9241536" y="4255008"/>
            <a:ext cx="0" cy="0"/>
          </a:xfrm>
          <a:prstGeom prst="rect">
            <a:avLst/>
          </a:prstGeom>
          <a:ln w="6350">
            <a:solidFill>
              <a:schemeClr val="bg1">
                <a:lumMod val="75000"/>
              </a:schemeClr>
            </a:solidFill>
          </a:ln>
        </p:spPr>
        <p:txBody>
          <a:bodyPr vert="horz" wrap="none" lIns="0" tIns="27432" rIns="0" bIns="0" rtlCol="0" anchor="ctr">
            <a:noAutofit/>
          </a:bodyPr>
          <a:lstStyle/>
          <a:p>
            <a:pPr marL="0" indent="0" algn="ctr">
              <a:spcBef>
                <a:spcPts val="150"/>
              </a:spcBef>
              <a:spcAft>
                <a:spcPts val="150"/>
              </a:spcAft>
              <a:buNone/>
            </a:pPr>
            <a:endParaRPr lang="en-US" sz="1100" b="1" spc="100" dirty="0">
              <a:solidFill>
                <a:srgbClr val="F95547"/>
              </a:solidFill>
              <a:latin typeface="Avenir Next Demi Bold" charset="0"/>
              <a:ea typeface="Avenir Next Demi Bold" charset="0"/>
              <a:cs typeface="Avenir Next Demi Bold" charset="0"/>
            </a:endParaRPr>
          </a:p>
        </p:txBody>
      </p:sp>
      <p:pic>
        <p:nvPicPr>
          <p:cNvPr id="55" name="Picture 54">
            <a:extLst>
              <a:ext uri="{FF2B5EF4-FFF2-40B4-BE49-F238E27FC236}">
                <a16:creationId xmlns:a16="http://schemas.microsoft.com/office/drawing/2014/main" id="{AB4C2A2E-4065-DB43-939A-E0C6AB32E440}"/>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6116293" y="1120525"/>
            <a:ext cx="226455" cy="243719"/>
          </a:xfrm>
          <a:prstGeom prst="rect">
            <a:avLst/>
          </a:prstGeom>
        </p:spPr>
      </p:pic>
      <p:sp>
        <p:nvSpPr>
          <p:cNvPr id="8" name="TextBox 7">
            <a:extLst>
              <a:ext uri="{FF2B5EF4-FFF2-40B4-BE49-F238E27FC236}">
                <a16:creationId xmlns:a16="http://schemas.microsoft.com/office/drawing/2014/main" id="{AE9E12EA-1FC0-4A4D-90DF-1F89123F7EED}"/>
              </a:ext>
            </a:extLst>
          </p:cNvPr>
          <p:cNvSpPr txBox="1"/>
          <p:nvPr/>
        </p:nvSpPr>
        <p:spPr>
          <a:xfrm>
            <a:off x="8207829" y="979846"/>
            <a:ext cx="0" cy="0"/>
          </a:xfrm>
          <a:prstGeom prst="rect">
            <a:avLst/>
          </a:prstGeom>
          <a:ln w="6350">
            <a:solidFill>
              <a:schemeClr val="bg1">
                <a:lumMod val="75000"/>
              </a:schemeClr>
            </a:solidFill>
          </a:ln>
        </p:spPr>
        <p:txBody>
          <a:bodyPr vert="horz" wrap="none" lIns="0" tIns="27432" rIns="0" bIns="0" rtlCol="0" anchor="ctr">
            <a:noAutofit/>
          </a:bodyPr>
          <a:lstStyle/>
          <a:p>
            <a:pPr marL="0" indent="0" algn="ctr">
              <a:spcBef>
                <a:spcPts val="150"/>
              </a:spcBef>
              <a:spcAft>
                <a:spcPts val="150"/>
              </a:spcAft>
              <a:buNone/>
            </a:pPr>
            <a:endParaRPr lang="en-US" sz="1100" b="1" spc="100" dirty="0">
              <a:solidFill>
                <a:srgbClr val="F95547"/>
              </a:solidFill>
              <a:latin typeface="Avenir Next Demi Bold" charset="0"/>
              <a:ea typeface="Avenir Next Demi Bold" charset="0"/>
              <a:cs typeface="Avenir Next Demi Bold" charset="0"/>
            </a:endParaRPr>
          </a:p>
        </p:txBody>
      </p:sp>
      <p:pic>
        <p:nvPicPr>
          <p:cNvPr id="66" name="Picture 65">
            <a:extLst>
              <a:ext uri="{FF2B5EF4-FFF2-40B4-BE49-F238E27FC236}">
                <a16:creationId xmlns:a16="http://schemas.microsoft.com/office/drawing/2014/main" id="{DECF2972-CAD5-CE4B-8B69-56538362D530}"/>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a:ext>
            </a:extLst>
          </a:blip>
          <a:srcRect t="-1" b="11594"/>
          <a:stretch/>
        </p:blipFill>
        <p:spPr>
          <a:xfrm>
            <a:off x="4137814" y="1125158"/>
            <a:ext cx="226455" cy="243719"/>
          </a:xfrm>
          <a:prstGeom prst="rect">
            <a:avLst/>
          </a:prstGeom>
        </p:spPr>
      </p:pic>
      <p:sp>
        <p:nvSpPr>
          <p:cNvPr id="5" name="Footer Placeholder 4">
            <a:extLst>
              <a:ext uri="{FF2B5EF4-FFF2-40B4-BE49-F238E27FC236}">
                <a16:creationId xmlns:a16="http://schemas.microsoft.com/office/drawing/2014/main" id="{B362AA00-BA72-BD4A-AD5C-F9F1F1B8F410}"/>
              </a:ext>
            </a:extLst>
          </p:cNvPr>
          <p:cNvSpPr>
            <a:spLocks noGrp="1"/>
          </p:cNvSpPr>
          <p:nvPr>
            <p:ph type="ftr" sz="quarter" idx="12"/>
          </p:nvPr>
        </p:nvSpPr>
        <p:spPr/>
        <p:txBody>
          <a:bodyPr/>
          <a:lstStyle/>
          <a:p>
            <a:r>
              <a:rPr lang="en-US"/>
              <a:t>© 2020</a:t>
            </a:r>
          </a:p>
        </p:txBody>
      </p:sp>
      <p:cxnSp>
        <p:nvCxnSpPr>
          <p:cNvPr id="50" name="Straight Connector 49">
            <a:extLst>
              <a:ext uri="{FF2B5EF4-FFF2-40B4-BE49-F238E27FC236}">
                <a16:creationId xmlns:a16="http://schemas.microsoft.com/office/drawing/2014/main" id="{79F4712B-1F81-1847-8F79-68808ACCA28D}"/>
              </a:ext>
            </a:extLst>
          </p:cNvPr>
          <p:cNvCxnSpPr/>
          <p:nvPr/>
        </p:nvCxnSpPr>
        <p:spPr>
          <a:xfrm>
            <a:off x="7243222" y="1424413"/>
            <a:ext cx="0" cy="231383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814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Engaging with Adobe to position the program for success</a:t>
            </a:r>
          </a:p>
        </p:txBody>
      </p:sp>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95</a:t>
            </a:fld>
            <a:endParaRPr lang="en-US" dirty="0"/>
          </a:p>
        </p:txBody>
      </p:sp>
      <p:sp>
        <p:nvSpPr>
          <p:cNvPr id="5" name="Title 6"/>
          <p:cNvSpPr txBox="1">
            <a:spLocks/>
          </p:cNvSpPr>
          <p:nvPr/>
        </p:nvSpPr>
        <p:spPr>
          <a:xfrm>
            <a:off x="608517" y="957623"/>
            <a:ext cx="7620000" cy="480131"/>
          </a:xfrm>
          <a:prstGeom prst="rect">
            <a:avLst/>
          </a:prstGeom>
          <a:solidFill>
            <a:schemeClr val="bg1">
              <a:lumMod val="95000"/>
            </a:schemeClr>
          </a:solidFill>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i="0" u="none" strike="noStrike" kern="1200" cap="none" spc="0" normalizeH="0" baseline="0" noProof="0" dirty="0">
                <a:ln>
                  <a:noFill/>
                </a:ln>
                <a:effectLst/>
                <a:uLnTx/>
                <a:uFillTx/>
              </a:rPr>
              <a:t>We are recommending an Adobe </a:t>
            </a:r>
            <a:r>
              <a:rPr lang="en-US" sz="1400" noProof="0" dirty="0"/>
              <a:t>s</a:t>
            </a:r>
            <a:r>
              <a:rPr kumimoji="0" lang="en-US" sz="1400" i="0" u="none" strike="noStrike" kern="1200" cap="none" spc="0" normalizeH="0" baseline="0" noProof="0" dirty="0">
                <a:ln>
                  <a:noFill/>
                </a:ln>
                <a:effectLst/>
                <a:uLnTx/>
                <a:uFillTx/>
              </a:rPr>
              <a:t>ervices partnership to enable design validation &amp; oversight and enabling the right Adobe Experience Cloud stack for WBA.</a:t>
            </a:r>
            <a:endParaRPr kumimoji="0" lang="en-US" sz="1200" i="0" u="none" strike="noStrike" kern="1200" cap="none" spc="0" normalizeH="0" baseline="0" noProof="0" dirty="0">
              <a:ln>
                <a:noFill/>
              </a:ln>
              <a:effectLst/>
              <a:uLnTx/>
              <a:uFillTx/>
            </a:endParaRPr>
          </a:p>
        </p:txBody>
      </p:sp>
      <p:graphicFrame>
        <p:nvGraphicFramePr>
          <p:cNvPr id="6" name="Table 5"/>
          <p:cNvGraphicFramePr>
            <a:graphicFrameLocks noGrp="1"/>
          </p:cNvGraphicFramePr>
          <p:nvPr/>
        </p:nvGraphicFramePr>
        <p:xfrm>
          <a:off x="596728" y="1721694"/>
          <a:ext cx="7631789" cy="1845126"/>
        </p:xfrm>
        <a:graphic>
          <a:graphicData uri="http://schemas.openxmlformats.org/drawingml/2006/table">
            <a:tbl>
              <a:tblPr firstRow="1" firstCol="1" bandRow="1">
                <a:tableStyleId>{5C22544A-7EE6-4342-B048-85BDC9FD1C3A}</a:tableStyleId>
              </a:tblPr>
              <a:tblGrid>
                <a:gridCol w="2600714">
                  <a:extLst>
                    <a:ext uri="{9D8B030D-6E8A-4147-A177-3AD203B41FA5}">
                      <a16:colId xmlns:a16="http://schemas.microsoft.com/office/drawing/2014/main" val="2302845707"/>
                    </a:ext>
                  </a:extLst>
                </a:gridCol>
                <a:gridCol w="2884634">
                  <a:extLst>
                    <a:ext uri="{9D8B030D-6E8A-4147-A177-3AD203B41FA5}">
                      <a16:colId xmlns:a16="http://schemas.microsoft.com/office/drawing/2014/main" val="3494869303"/>
                    </a:ext>
                  </a:extLst>
                </a:gridCol>
                <a:gridCol w="976688">
                  <a:extLst>
                    <a:ext uri="{9D8B030D-6E8A-4147-A177-3AD203B41FA5}">
                      <a16:colId xmlns:a16="http://schemas.microsoft.com/office/drawing/2014/main" val="2450622495"/>
                    </a:ext>
                  </a:extLst>
                </a:gridCol>
                <a:gridCol w="1169753">
                  <a:extLst>
                    <a:ext uri="{9D8B030D-6E8A-4147-A177-3AD203B41FA5}">
                      <a16:colId xmlns:a16="http://schemas.microsoft.com/office/drawing/2014/main" val="592694619"/>
                    </a:ext>
                  </a:extLst>
                </a:gridCol>
              </a:tblGrid>
              <a:tr h="447393">
                <a:tc>
                  <a:txBody>
                    <a:bodyPr/>
                    <a:lstStyle/>
                    <a:p>
                      <a:pPr marL="0" marR="0" algn="ctr">
                        <a:spcBef>
                          <a:spcPts val="0"/>
                        </a:spcBef>
                        <a:spcAft>
                          <a:spcPts val="0"/>
                        </a:spcAft>
                      </a:pPr>
                      <a:r>
                        <a:rPr lang="en-US" sz="1050" dirty="0">
                          <a:effectLst/>
                        </a:rPr>
                        <a:t>SUGGESTED</a:t>
                      </a:r>
                      <a:r>
                        <a:rPr lang="en-US" sz="1050" baseline="0" dirty="0">
                          <a:effectLst/>
                        </a:rPr>
                        <a:t> </a:t>
                      </a:r>
                      <a:r>
                        <a:rPr lang="en-US" sz="1050" dirty="0">
                          <a:effectLst/>
                        </a:rPr>
                        <a:t>ROLES*</a:t>
                      </a:r>
                      <a:endParaRPr lang="en-US" sz="1100" dirty="0">
                        <a:effectLst/>
                        <a:latin typeface="Calibri" panose="020F0502020204030204" pitchFamily="34" charset="0"/>
                        <a:ea typeface="Calibri" panose="020F0502020204030204" pitchFamily="34" charset="0"/>
                      </a:endParaRPr>
                    </a:p>
                  </a:txBody>
                  <a:tcPr marL="87043" marR="87043" marT="43270" marB="43270" anchor="ctr">
                    <a:solidFill>
                      <a:schemeClr val="tx1"/>
                    </a:solidFill>
                  </a:tcPr>
                </a:tc>
                <a:tc>
                  <a:txBody>
                    <a:bodyPr/>
                    <a:lstStyle/>
                    <a:p>
                      <a:pPr marL="0" marR="0" algn="ctr">
                        <a:spcBef>
                          <a:spcPts val="0"/>
                        </a:spcBef>
                        <a:spcAft>
                          <a:spcPts val="0"/>
                        </a:spcAft>
                      </a:pPr>
                      <a:r>
                        <a:rPr lang="en-US" sz="1050" dirty="0">
                          <a:effectLst/>
                        </a:rPr>
                        <a:t>PROGRAM PHASE</a:t>
                      </a:r>
                      <a:endParaRPr lang="en-US" sz="1100" dirty="0">
                        <a:effectLst/>
                        <a:latin typeface="Calibri" panose="020F0502020204030204" pitchFamily="34" charset="0"/>
                        <a:ea typeface="Calibri" panose="020F0502020204030204" pitchFamily="34" charset="0"/>
                      </a:endParaRPr>
                    </a:p>
                  </a:txBody>
                  <a:tcPr marL="87043" marR="87043" marT="43270" marB="43270" anchor="ctr">
                    <a:solidFill>
                      <a:schemeClr val="tx1"/>
                    </a:solidFill>
                  </a:tcPr>
                </a:tc>
                <a:tc>
                  <a:txBody>
                    <a:bodyPr/>
                    <a:lstStyle/>
                    <a:p>
                      <a:pPr marL="0" marR="0" algn="ctr">
                        <a:spcBef>
                          <a:spcPts val="0"/>
                        </a:spcBef>
                        <a:spcAft>
                          <a:spcPts val="0"/>
                        </a:spcAft>
                      </a:pPr>
                      <a:r>
                        <a:rPr lang="en-US" sz="1050" dirty="0">
                          <a:effectLst/>
                          <a:latin typeface="+mn-lt"/>
                          <a:ea typeface="+mn-ea"/>
                        </a:rPr>
                        <a:t>PERSON</a:t>
                      </a:r>
                      <a:r>
                        <a:rPr lang="en-US" sz="1050" baseline="0" dirty="0">
                          <a:effectLst/>
                          <a:latin typeface="+mn-lt"/>
                          <a:ea typeface="+mn-ea"/>
                        </a:rPr>
                        <a:t> WEEKS</a:t>
                      </a:r>
                      <a:endParaRPr lang="en-US" sz="1100" dirty="0">
                        <a:effectLst/>
                        <a:latin typeface="Calibri" panose="020F0502020204030204" pitchFamily="34" charset="0"/>
                        <a:ea typeface="Calibri" panose="020F0502020204030204" pitchFamily="34" charset="0"/>
                      </a:endParaRPr>
                    </a:p>
                  </a:txBody>
                  <a:tcPr marL="7547" marR="7547" marT="7547" marB="0" anchor="ctr">
                    <a:solidFill>
                      <a:schemeClr val="tx1"/>
                    </a:solidFill>
                  </a:tcPr>
                </a:tc>
                <a:tc>
                  <a:txBody>
                    <a:bodyPr/>
                    <a:lstStyle/>
                    <a:p>
                      <a:pPr marL="0" marR="0" algn="ctr">
                        <a:spcBef>
                          <a:spcPts val="0"/>
                        </a:spcBef>
                        <a:spcAft>
                          <a:spcPts val="0"/>
                        </a:spcAft>
                      </a:pPr>
                      <a:r>
                        <a:rPr lang="en-US" sz="1050" dirty="0">
                          <a:effectLst/>
                        </a:rPr>
                        <a:t>TOTAL EFFORT</a:t>
                      </a:r>
                    </a:p>
                    <a:p>
                      <a:pPr marL="0" marR="0" algn="ctr">
                        <a:spcBef>
                          <a:spcPts val="0"/>
                        </a:spcBef>
                        <a:spcAft>
                          <a:spcPts val="0"/>
                        </a:spcAft>
                      </a:pPr>
                      <a:r>
                        <a:rPr lang="en-US" sz="800" b="0" i="1" dirty="0">
                          <a:effectLst/>
                        </a:rPr>
                        <a:t>PERSON WEEKS</a:t>
                      </a:r>
                      <a:endParaRPr lang="en-US" sz="900" b="0" i="1" dirty="0">
                        <a:effectLst/>
                        <a:latin typeface="Calibri" panose="020F0502020204030204" pitchFamily="34" charset="0"/>
                        <a:ea typeface="Calibri" panose="020F0502020204030204" pitchFamily="34" charset="0"/>
                      </a:endParaRPr>
                    </a:p>
                  </a:txBody>
                  <a:tcPr marL="7547" marR="7547" marT="7547" marB="0" anchor="ctr">
                    <a:solidFill>
                      <a:schemeClr val="tx1"/>
                    </a:solidFill>
                  </a:tcPr>
                </a:tc>
                <a:extLst>
                  <a:ext uri="{0D108BD9-81ED-4DB2-BD59-A6C34878D82A}">
                    <a16:rowId xmlns:a16="http://schemas.microsoft.com/office/drawing/2014/main" val="3794214815"/>
                  </a:ext>
                </a:extLst>
              </a:tr>
              <a:tr h="350963">
                <a:tc>
                  <a:txBody>
                    <a:bodyPr/>
                    <a:lstStyle/>
                    <a:p>
                      <a:pPr marL="0" marR="0">
                        <a:spcBef>
                          <a:spcPts val="0"/>
                        </a:spcBef>
                        <a:spcAft>
                          <a:spcPts val="0"/>
                        </a:spcAft>
                      </a:pPr>
                      <a:r>
                        <a:rPr lang="en-US" sz="1050" b="0" dirty="0">
                          <a:solidFill>
                            <a:schemeClr val="tx1"/>
                          </a:solidFill>
                          <a:effectLst/>
                        </a:rPr>
                        <a:t>AAM Consultant</a:t>
                      </a:r>
                      <a:endParaRPr lang="en-US" sz="1100" b="0" dirty="0">
                        <a:solidFill>
                          <a:schemeClr val="tx1"/>
                        </a:solidFill>
                        <a:effectLst/>
                        <a:latin typeface="Calibri" panose="020F0502020204030204" pitchFamily="34" charset="0"/>
                        <a:ea typeface="Calibri" panose="020F0502020204030204" pitchFamily="34" charset="0"/>
                      </a:endParaRPr>
                    </a:p>
                  </a:txBody>
                  <a:tcPr marL="12075" marR="12075" marT="12075" marB="0" anchor="ctr">
                    <a:solidFill>
                      <a:schemeClr val="bg1">
                        <a:lumMod val="95000"/>
                      </a:schemeClr>
                    </a:solidFill>
                  </a:tcPr>
                </a:tc>
                <a:tc>
                  <a:txBody>
                    <a:bodyPr/>
                    <a:lstStyle/>
                    <a:p>
                      <a:pPr marL="0" marR="0" algn="ctr">
                        <a:spcBef>
                          <a:spcPts val="0"/>
                        </a:spcBef>
                        <a:spcAft>
                          <a:spcPts val="0"/>
                        </a:spcAft>
                      </a:pPr>
                      <a:r>
                        <a:rPr lang="en-US" sz="1050" dirty="0">
                          <a:solidFill>
                            <a:schemeClr val="tx1"/>
                          </a:solidFill>
                          <a:effectLst/>
                        </a:rPr>
                        <a:t>Discovery and implementation</a:t>
                      </a:r>
                      <a:endParaRPr lang="en-US" sz="1100" dirty="0">
                        <a:solidFill>
                          <a:schemeClr val="tx1"/>
                        </a:solidFill>
                        <a:effectLst/>
                        <a:latin typeface="Calibri" panose="020F0502020204030204" pitchFamily="34" charset="0"/>
                        <a:ea typeface="Calibri" panose="020F0502020204030204" pitchFamily="34" charset="0"/>
                      </a:endParaRPr>
                    </a:p>
                  </a:txBody>
                  <a:tcPr marL="43270" marR="43270" marT="43270" marB="43270" anchor="ctr">
                    <a:solidFill>
                      <a:schemeClr val="bg1">
                        <a:lumMod val="95000"/>
                      </a:schemeClr>
                    </a:solidFill>
                  </a:tcPr>
                </a:tc>
                <a:tc>
                  <a:txBody>
                    <a:bodyPr/>
                    <a:lstStyle/>
                    <a:p>
                      <a:pPr marL="0" marR="0" algn="ctr">
                        <a:spcBef>
                          <a:spcPts val="0"/>
                        </a:spcBef>
                        <a:spcAft>
                          <a:spcPts val="0"/>
                        </a:spcAft>
                      </a:pPr>
                      <a:r>
                        <a:rPr lang="en-US" sz="1050" dirty="0">
                          <a:solidFill>
                            <a:schemeClr val="tx1"/>
                          </a:solidFill>
                          <a:effectLst/>
                        </a:rPr>
                        <a:t>10</a:t>
                      </a:r>
                      <a:endParaRPr lang="en-US" sz="1100" dirty="0">
                        <a:solidFill>
                          <a:schemeClr val="tx1"/>
                        </a:solidFill>
                        <a:effectLst/>
                        <a:latin typeface="Calibri" panose="020F0502020204030204" pitchFamily="34" charset="0"/>
                        <a:ea typeface="Calibri" panose="020F0502020204030204" pitchFamily="34" charset="0"/>
                      </a:endParaRPr>
                    </a:p>
                  </a:txBody>
                  <a:tcPr marL="7547" marR="7547" marT="7547" marB="0" anchor="ctr">
                    <a:solidFill>
                      <a:schemeClr val="bg1">
                        <a:lumMod val="95000"/>
                      </a:schemeClr>
                    </a:solidFill>
                  </a:tcPr>
                </a:tc>
                <a:tc rowSpan="4">
                  <a:txBody>
                    <a:bodyPr/>
                    <a:lstStyle/>
                    <a:p>
                      <a:pPr marL="0" marR="0" algn="ctr">
                        <a:spcBef>
                          <a:spcPts val="0"/>
                        </a:spcBef>
                        <a:spcAft>
                          <a:spcPts val="0"/>
                        </a:spcAft>
                      </a:pPr>
                      <a:r>
                        <a:rPr lang="en-US" sz="1050" dirty="0">
                          <a:solidFill>
                            <a:schemeClr val="tx1"/>
                          </a:solidFill>
                          <a:effectLst/>
                        </a:rPr>
                        <a:t>40</a:t>
                      </a:r>
                      <a:endParaRPr lang="en-US" sz="1100" dirty="0">
                        <a:solidFill>
                          <a:schemeClr val="tx1"/>
                        </a:solidFill>
                        <a:effectLst/>
                        <a:latin typeface="Calibri" panose="020F0502020204030204" pitchFamily="34" charset="0"/>
                        <a:ea typeface="Calibri" panose="020F0502020204030204" pitchFamily="34" charset="0"/>
                      </a:endParaRPr>
                    </a:p>
                  </a:txBody>
                  <a:tcPr marL="7547" marR="7547" marT="7547" marB="0" anchor="ctr">
                    <a:solidFill>
                      <a:schemeClr val="bg1">
                        <a:lumMod val="95000"/>
                      </a:schemeClr>
                    </a:solidFill>
                  </a:tcPr>
                </a:tc>
                <a:extLst>
                  <a:ext uri="{0D108BD9-81ED-4DB2-BD59-A6C34878D82A}">
                    <a16:rowId xmlns:a16="http://schemas.microsoft.com/office/drawing/2014/main" val="2461324159"/>
                  </a:ext>
                </a:extLst>
              </a:tr>
              <a:tr h="350963">
                <a:tc>
                  <a:txBody>
                    <a:bodyPr/>
                    <a:lstStyle/>
                    <a:p>
                      <a:pPr marL="0" marR="0">
                        <a:spcBef>
                          <a:spcPts val="0"/>
                        </a:spcBef>
                        <a:spcAft>
                          <a:spcPts val="0"/>
                        </a:spcAft>
                      </a:pPr>
                      <a:r>
                        <a:rPr lang="en-US" sz="1050" b="0" dirty="0">
                          <a:solidFill>
                            <a:schemeClr val="tx1"/>
                          </a:solidFill>
                          <a:effectLst/>
                        </a:rPr>
                        <a:t>Campaign Consultant</a:t>
                      </a:r>
                      <a:endParaRPr lang="en-US" sz="1100" b="0" dirty="0">
                        <a:solidFill>
                          <a:schemeClr val="tx1"/>
                        </a:solidFill>
                        <a:effectLst/>
                        <a:latin typeface="Calibri" panose="020F0502020204030204" pitchFamily="34" charset="0"/>
                        <a:ea typeface="Calibri" panose="020F0502020204030204" pitchFamily="34" charset="0"/>
                      </a:endParaRPr>
                    </a:p>
                  </a:txBody>
                  <a:tcPr marL="12075" marR="12075" marT="12075" marB="0" anchor="ctr">
                    <a:solidFill>
                      <a:schemeClr val="bg1">
                        <a:lumMod val="95000"/>
                      </a:schemeClr>
                    </a:solidFill>
                  </a:tcPr>
                </a:tc>
                <a:tc>
                  <a:txBody>
                    <a:bodyPr/>
                    <a:lstStyle/>
                    <a:p>
                      <a:pPr marL="0" marR="0" algn="ctr">
                        <a:spcBef>
                          <a:spcPts val="0"/>
                        </a:spcBef>
                        <a:spcAft>
                          <a:spcPts val="0"/>
                        </a:spcAft>
                      </a:pPr>
                      <a:r>
                        <a:rPr lang="en-US" sz="1050" dirty="0">
                          <a:solidFill>
                            <a:schemeClr val="tx1"/>
                          </a:solidFill>
                          <a:effectLst/>
                        </a:rPr>
                        <a:t>Discovery and implementation</a:t>
                      </a:r>
                      <a:endParaRPr lang="en-US" sz="1100" dirty="0">
                        <a:solidFill>
                          <a:schemeClr val="tx1"/>
                        </a:solidFill>
                        <a:effectLst/>
                        <a:latin typeface="Calibri" panose="020F0502020204030204" pitchFamily="34" charset="0"/>
                        <a:ea typeface="Calibri" panose="020F0502020204030204" pitchFamily="34" charset="0"/>
                      </a:endParaRPr>
                    </a:p>
                  </a:txBody>
                  <a:tcPr marL="43270" marR="43270" marT="43270" marB="43270" anchor="ctr">
                    <a:solidFill>
                      <a:schemeClr val="bg1">
                        <a:lumMod val="95000"/>
                      </a:schemeClr>
                    </a:solidFill>
                  </a:tcPr>
                </a:tc>
                <a:tc>
                  <a:txBody>
                    <a:bodyPr/>
                    <a:lstStyle/>
                    <a:p>
                      <a:pPr marL="0" marR="0" algn="ctr">
                        <a:spcBef>
                          <a:spcPts val="0"/>
                        </a:spcBef>
                        <a:spcAft>
                          <a:spcPts val="0"/>
                        </a:spcAft>
                      </a:pPr>
                      <a:r>
                        <a:rPr lang="en-US" sz="1050">
                          <a:solidFill>
                            <a:schemeClr val="tx1"/>
                          </a:solidFill>
                          <a:effectLst/>
                        </a:rPr>
                        <a:t>10</a:t>
                      </a:r>
                      <a:endParaRPr lang="en-US" sz="1100">
                        <a:solidFill>
                          <a:schemeClr val="tx1"/>
                        </a:solidFill>
                        <a:effectLst/>
                        <a:latin typeface="Calibri" panose="020F0502020204030204" pitchFamily="34" charset="0"/>
                        <a:ea typeface="Calibri" panose="020F0502020204030204" pitchFamily="34" charset="0"/>
                      </a:endParaRPr>
                    </a:p>
                  </a:txBody>
                  <a:tcPr marL="7547" marR="7547" marT="7547" marB="0" anchor="ctr">
                    <a:solidFill>
                      <a:schemeClr val="bg1">
                        <a:lumMod val="95000"/>
                      </a:schemeClr>
                    </a:solidFill>
                  </a:tcPr>
                </a:tc>
                <a:tc vMerge="1">
                  <a:txBody>
                    <a:bodyPr/>
                    <a:lstStyle/>
                    <a:p>
                      <a:endParaRPr lang="en-US"/>
                    </a:p>
                  </a:txBody>
                  <a:tcPr/>
                </a:tc>
                <a:extLst>
                  <a:ext uri="{0D108BD9-81ED-4DB2-BD59-A6C34878D82A}">
                    <a16:rowId xmlns:a16="http://schemas.microsoft.com/office/drawing/2014/main" val="3288437489"/>
                  </a:ext>
                </a:extLst>
              </a:tr>
              <a:tr h="325733">
                <a:tc>
                  <a:txBody>
                    <a:bodyPr/>
                    <a:lstStyle/>
                    <a:p>
                      <a:pPr marL="0" marR="0">
                        <a:spcBef>
                          <a:spcPts val="0"/>
                        </a:spcBef>
                        <a:spcAft>
                          <a:spcPts val="0"/>
                        </a:spcAft>
                      </a:pPr>
                      <a:r>
                        <a:rPr lang="en-US" sz="1050" b="0" dirty="0">
                          <a:solidFill>
                            <a:schemeClr val="tx1"/>
                          </a:solidFill>
                          <a:effectLst/>
                        </a:rPr>
                        <a:t>Adobe Dynamic Media Consultant </a:t>
                      </a:r>
                      <a:endParaRPr lang="en-US" sz="1100" b="0" dirty="0">
                        <a:solidFill>
                          <a:schemeClr val="tx1"/>
                        </a:solidFill>
                        <a:effectLst/>
                        <a:latin typeface="Calibri" panose="020F0502020204030204" pitchFamily="34" charset="0"/>
                        <a:ea typeface="Calibri" panose="020F0502020204030204" pitchFamily="34" charset="0"/>
                      </a:endParaRPr>
                    </a:p>
                  </a:txBody>
                  <a:tcPr marL="12075" marR="12075" marT="12075" marB="0" anchor="ctr">
                    <a:solidFill>
                      <a:schemeClr val="bg1">
                        <a:lumMod val="95000"/>
                      </a:schemeClr>
                    </a:solidFill>
                  </a:tcPr>
                </a:tc>
                <a:tc>
                  <a:txBody>
                    <a:bodyPr/>
                    <a:lstStyle/>
                    <a:p>
                      <a:pPr marL="0" marR="0" algn="ctr">
                        <a:spcBef>
                          <a:spcPts val="0"/>
                        </a:spcBef>
                        <a:spcAft>
                          <a:spcPts val="0"/>
                        </a:spcAft>
                      </a:pPr>
                      <a:r>
                        <a:rPr lang="en-US" sz="1050" dirty="0">
                          <a:solidFill>
                            <a:schemeClr val="tx1"/>
                          </a:solidFill>
                          <a:effectLst/>
                        </a:rPr>
                        <a:t>Discovery and implementation</a:t>
                      </a:r>
                      <a:endParaRPr lang="en-US" sz="1100" dirty="0">
                        <a:solidFill>
                          <a:schemeClr val="tx1"/>
                        </a:solidFill>
                        <a:effectLst/>
                        <a:latin typeface="Calibri" panose="020F0502020204030204" pitchFamily="34" charset="0"/>
                        <a:ea typeface="Calibri" panose="020F0502020204030204" pitchFamily="34" charset="0"/>
                      </a:endParaRPr>
                    </a:p>
                  </a:txBody>
                  <a:tcPr marL="43270" marR="43270" marT="43270" marB="43270" anchor="ctr">
                    <a:solidFill>
                      <a:schemeClr val="bg1">
                        <a:lumMod val="95000"/>
                      </a:schemeClr>
                    </a:solidFill>
                  </a:tcPr>
                </a:tc>
                <a:tc>
                  <a:txBody>
                    <a:bodyPr/>
                    <a:lstStyle/>
                    <a:p>
                      <a:pPr marL="0" marR="0" algn="ctr">
                        <a:spcBef>
                          <a:spcPts val="0"/>
                        </a:spcBef>
                        <a:spcAft>
                          <a:spcPts val="0"/>
                        </a:spcAft>
                      </a:pPr>
                      <a:r>
                        <a:rPr lang="en-US" sz="1050" dirty="0">
                          <a:solidFill>
                            <a:schemeClr val="tx1"/>
                          </a:solidFill>
                          <a:effectLst/>
                        </a:rPr>
                        <a:t>10</a:t>
                      </a:r>
                      <a:endParaRPr lang="en-US" sz="1100" dirty="0">
                        <a:solidFill>
                          <a:schemeClr val="tx1"/>
                        </a:solidFill>
                        <a:effectLst/>
                        <a:latin typeface="Calibri" panose="020F0502020204030204" pitchFamily="34" charset="0"/>
                        <a:ea typeface="Calibri" panose="020F0502020204030204" pitchFamily="34" charset="0"/>
                      </a:endParaRPr>
                    </a:p>
                  </a:txBody>
                  <a:tcPr marL="7547" marR="7547" marT="7547" marB="0" anchor="ctr">
                    <a:solidFill>
                      <a:schemeClr val="bg1">
                        <a:lumMod val="95000"/>
                      </a:schemeClr>
                    </a:solidFill>
                  </a:tcPr>
                </a:tc>
                <a:tc vMerge="1">
                  <a:txBody>
                    <a:bodyPr/>
                    <a:lstStyle/>
                    <a:p>
                      <a:endParaRPr lang="en-US"/>
                    </a:p>
                  </a:txBody>
                  <a:tcPr/>
                </a:tc>
                <a:extLst>
                  <a:ext uri="{0D108BD9-81ED-4DB2-BD59-A6C34878D82A}">
                    <a16:rowId xmlns:a16="http://schemas.microsoft.com/office/drawing/2014/main" val="2839393523"/>
                  </a:ext>
                </a:extLst>
              </a:tr>
              <a:tr h="370074">
                <a:tc>
                  <a:txBody>
                    <a:bodyPr/>
                    <a:lstStyle/>
                    <a:p>
                      <a:pPr marL="0" marR="0">
                        <a:spcBef>
                          <a:spcPts val="0"/>
                        </a:spcBef>
                        <a:spcAft>
                          <a:spcPts val="0"/>
                        </a:spcAft>
                      </a:pPr>
                      <a:r>
                        <a:rPr lang="en-US" sz="1050" b="0" dirty="0">
                          <a:solidFill>
                            <a:schemeClr val="tx1"/>
                          </a:solidFill>
                          <a:effectLst/>
                        </a:rPr>
                        <a:t>Adobe Analytics Business Consultant </a:t>
                      </a:r>
                      <a:endParaRPr lang="en-US" sz="1100" b="0" dirty="0">
                        <a:solidFill>
                          <a:schemeClr val="tx1"/>
                        </a:solidFill>
                        <a:effectLst/>
                        <a:latin typeface="Calibri" panose="020F0502020204030204" pitchFamily="34" charset="0"/>
                        <a:ea typeface="Calibri" panose="020F0502020204030204" pitchFamily="34" charset="0"/>
                      </a:endParaRPr>
                    </a:p>
                  </a:txBody>
                  <a:tcPr marL="12075" marR="12075" marT="12075" marB="0" anchor="ctr">
                    <a:solidFill>
                      <a:schemeClr val="bg1">
                        <a:lumMod val="95000"/>
                      </a:schemeClr>
                    </a:solidFill>
                  </a:tcPr>
                </a:tc>
                <a:tc>
                  <a:txBody>
                    <a:bodyPr/>
                    <a:lstStyle/>
                    <a:p>
                      <a:pPr marL="0" marR="0" algn="ctr">
                        <a:spcBef>
                          <a:spcPts val="0"/>
                        </a:spcBef>
                        <a:spcAft>
                          <a:spcPts val="0"/>
                        </a:spcAft>
                      </a:pPr>
                      <a:r>
                        <a:rPr lang="en-US" sz="1050" dirty="0">
                          <a:solidFill>
                            <a:schemeClr val="tx1"/>
                          </a:solidFill>
                          <a:effectLst/>
                        </a:rPr>
                        <a:t>Discovery and implementation </a:t>
                      </a:r>
                      <a:endParaRPr lang="en-US" sz="1100" dirty="0">
                        <a:solidFill>
                          <a:schemeClr val="tx1"/>
                        </a:solidFill>
                        <a:effectLst/>
                        <a:latin typeface="Calibri" panose="020F0502020204030204" pitchFamily="34" charset="0"/>
                        <a:ea typeface="Calibri" panose="020F0502020204030204" pitchFamily="34" charset="0"/>
                      </a:endParaRPr>
                    </a:p>
                  </a:txBody>
                  <a:tcPr marL="43270" marR="43270" marT="43270" marB="43270" anchor="ctr">
                    <a:solidFill>
                      <a:schemeClr val="bg1">
                        <a:lumMod val="95000"/>
                      </a:schemeClr>
                    </a:solidFill>
                  </a:tcPr>
                </a:tc>
                <a:tc>
                  <a:txBody>
                    <a:bodyPr/>
                    <a:lstStyle/>
                    <a:p>
                      <a:pPr marL="0" marR="0" algn="ctr">
                        <a:spcBef>
                          <a:spcPts val="0"/>
                        </a:spcBef>
                        <a:spcAft>
                          <a:spcPts val="0"/>
                        </a:spcAft>
                      </a:pPr>
                      <a:r>
                        <a:rPr lang="en-US" sz="1050" dirty="0">
                          <a:solidFill>
                            <a:schemeClr val="tx1"/>
                          </a:solidFill>
                          <a:effectLst/>
                        </a:rPr>
                        <a:t>10</a:t>
                      </a:r>
                      <a:endParaRPr lang="en-US" sz="1100" dirty="0">
                        <a:solidFill>
                          <a:schemeClr val="tx1"/>
                        </a:solidFill>
                        <a:effectLst/>
                        <a:latin typeface="Calibri" panose="020F0502020204030204" pitchFamily="34" charset="0"/>
                        <a:ea typeface="Calibri" panose="020F0502020204030204" pitchFamily="34" charset="0"/>
                      </a:endParaRPr>
                    </a:p>
                  </a:txBody>
                  <a:tcPr marL="7547" marR="7547" marT="7547" marB="0" anchor="ctr">
                    <a:solidFill>
                      <a:schemeClr val="bg1">
                        <a:lumMod val="95000"/>
                      </a:schemeClr>
                    </a:solidFill>
                  </a:tcPr>
                </a:tc>
                <a:tc vMerge="1">
                  <a:txBody>
                    <a:bodyPr/>
                    <a:lstStyle/>
                    <a:p>
                      <a:endParaRPr lang="en-US"/>
                    </a:p>
                  </a:txBody>
                  <a:tcPr/>
                </a:tc>
                <a:extLst>
                  <a:ext uri="{0D108BD9-81ED-4DB2-BD59-A6C34878D82A}">
                    <a16:rowId xmlns:a16="http://schemas.microsoft.com/office/drawing/2014/main" val="130143673"/>
                  </a:ext>
                </a:extLst>
              </a:tr>
            </a:tbl>
          </a:graphicData>
        </a:graphic>
      </p:graphicFrame>
      <p:sp>
        <p:nvSpPr>
          <p:cNvPr id="7" name="TextBox 6"/>
          <p:cNvSpPr txBox="1"/>
          <p:nvPr/>
        </p:nvSpPr>
        <p:spPr>
          <a:xfrm>
            <a:off x="596728" y="3850760"/>
            <a:ext cx="3521756" cy="184666"/>
          </a:xfrm>
          <a:prstGeom prst="rect">
            <a:avLst/>
          </a:prstGeom>
          <a:ln>
            <a:noFill/>
          </a:ln>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panose="020B0604020202020204"/>
                <a:ea typeface="+mn-ea"/>
                <a:cs typeface="+mn-cs"/>
              </a:rPr>
              <a:t>*Not in our submitted pricing estimates</a:t>
            </a:r>
          </a:p>
        </p:txBody>
      </p:sp>
    </p:spTree>
    <p:extLst>
      <p:ext uri="{BB962C8B-B14F-4D97-AF65-F5344CB8AC3E}">
        <p14:creationId xmlns:p14="http://schemas.microsoft.com/office/powerpoint/2010/main" val="40848271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US" dirty="0"/>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96</a:t>
            </a:fld>
            <a:endParaRPr lang="en-US" dirty="0"/>
          </a:p>
        </p:txBody>
      </p:sp>
      <p:grpSp>
        <p:nvGrpSpPr>
          <p:cNvPr id="5" name="Group 4"/>
          <p:cNvGrpSpPr/>
          <p:nvPr/>
        </p:nvGrpSpPr>
        <p:grpSpPr>
          <a:xfrm>
            <a:off x="276266" y="876625"/>
            <a:ext cx="5687278" cy="2225034"/>
            <a:chOff x="305447" y="847439"/>
            <a:chExt cx="5687278" cy="2225034"/>
          </a:xfrm>
        </p:grpSpPr>
        <p:sp>
          <p:nvSpPr>
            <p:cNvPr id="6" name="TextBox 5"/>
            <p:cNvSpPr txBox="1"/>
            <p:nvPr/>
          </p:nvSpPr>
          <p:spPr>
            <a:xfrm>
              <a:off x="3500717" y="1119242"/>
              <a:ext cx="2492008" cy="1754326"/>
            </a:xfrm>
            <a:prstGeom prst="rect">
              <a:avLst/>
            </a:prstGeom>
            <a:noFill/>
          </p:spPr>
          <p:txBody>
            <a:bodyPr wrap="square" rtlCol="0">
              <a:spAutoFit/>
            </a:bodyPr>
            <a:lstStyle/>
            <a:p>
              <a:pPr marL="132160" marR="0" lvl="0" indent="-132160" algn="l" defTabSz="684162" rtl="0" eaLnBrk="1" fontAlgn="base" latinLnBrk="0" hangingPunct="1">
                <a:lnSpc>
                  <a:spcPct val="90000"/>
                </a:lnSpc>
                <a:spcBef>
                  <a:spcPts val="0"/>
                </a:spcBef>
                <a:spcAft>
                  <a:spcPct val="0"/>
                </a:spcAft>
                <a:buClrTx/>
                <a:buSzTx/>
                <a:buFont typeface="Arial" charset="0"/>
                <a:buChar char="•"/>
                <a:tabLst/>
                <a:defRPr/>
              </a:pPr>
              <a:r>
                <a:rPr kumimoji="0" lang="en-US" sz="1000" b="0" i="0" u="none" strike="noStrike" kern="1200" cap="none" spc="0" normalizeH="0" baseline="0" noProof="0" dirty="0">
                  <a:ln>
                    <a:noFill/>
                  </a:ln>
                  <a:solidFill>
                    <a:prstClr val="black"/>
                  </a:solidFill>
                  <a:effectLst/>
                  <a:uLnTx/>
                  <a:uFillTx/>
                  <a:latin typeface="Arial" panose="020B0604020202020204"/>
                  <a:ea typeface="Avenir Next" charset="0"/>
                  <a:cs typeface="Avenir Next" charset="0"/>
                </a:rPr>
                <a:t>UX Rationalization: Experience journey enablement per each brand’s unique value proposition</a:t>
              </a:r>
            </a:p>
            <a:p>
              <a:pPr marL="132160" marR="0" lvl="0" indent="-132160" algn="l" defTabSz="684162" rtl="0" eaLnBrk="1" fontAlgn="base" latinLnBrk="0" hangingPunct="1">
                <a:lnSpc>
                  <a:spcPct val="90000"/>
                </a:lnSpc>
                <a:spcBef>
                  <a:spcPts val="0"/>
                </a:spcBef>
                <a:spcAft>
                  <a:spcPct val="0"/>
                </a:spcAft>
                <a:buClrTx/>
                <a:buSzTx/>
                <a:buFont typeface="Arial" charset="0"/>
                <a:buChar char="•"/>
                <a:tabLst/>
                <a:defRPr/>
              </a:pPr>
              <a:r>
                <a:rPr kumimoji="0" lang="en-US" sz="1000" b="0" i="0" u="none" strike="noStrike" kern="1200" cap="none" spc="0" normalizeH="0" baseline="0" noProof="0" dirty="0">
                  <a:ln>
                    <a:noFill/>
                  </a:ln>
                  <a:solidFill>
                    <a:prstClr val="black"/>
                  </a:solidFill>
                  <a:effectLst/>
                  <a:uLnTx/>
                  <a:uFillTx/>
                  <a:latin typeface="Arial" panose="020B0604020202020204"/>
                  <a:ea typeface="Avenir Next" charset="0"/>
                  <a:cs typeface="Avenir Next" charset="0"/>
                </a:rPr>
                <a:t>Digital Marketing Enablement: Nimble architecture to enable the redefined digital experience through AMC solution</a:t>
              </a:r>
            </a:p>
            <a:p>
              <a:pPr marL="132160" marR="0" lvl="0" indent="-132160" algn="l" defTabSz="684162" rtl="0" eaLnBrk="1" fontAlgn="base" latinLnBrk="0" hangingPunct="1">
                <a:lnSpc>
                  <a:spcPct val="90000"/>
                </a:lnSpc>
                <a:spcBef>
                  <a:spcPts val="0"/>
                </a:spcBef>
                <a:spcAft>
                  <a:spcPct val="0"/>
                </a:spcAft>
                <a:buClrTx/>
                <a:buSzTx/>
                <a:buFont typeface="Arial" charset="0"/>
                <a:buChar char="•"/>
                <a:tabLst/>
                <a:defRPr/>
              </a:pPr>
              <a:r>
                <a:rPr kumimoji="0" lang="en-US" sz="1000" b="0" i="0" u="none" strike="noStrike" kern="1200" cap="none" spc="0" normalizeH="0" baseline="0" noProof="0" dirty="0">
                  <a:ln>
                    <a:noFill/>
                  </a:ln>
                  <a:solidFill>
                    <a:prstClr val="black"/>
                  </a:solidFill>
                  <a:effectLst/>
                  <a:uLnTx/>
                  <a:uFillTx/>
                  <a:latin typeface="Arial" panose="020B0604020202020204"/>
                  <a:ea typeface="Avenir Next" charset="0"/>
                  <a:cs typeface="Avenir Next" charset="0"/>
                </a:rPr>
                <a:t>E-commerce Integration: Personalized and innovative  experience based on evolving interests data of visitors</a:t>
              </a:r>
            </a:p>
            <a:p>
              <a:pPr marL="132160" marR="0" lvl="0" indent="-132160" algn="l" defTabSz="684162" rtl="0" eaLnBrk="1" fontAlgn="base" latinLnBrk="0" hangingPunct="1">
                <a:lnSpc>
                  <a:spcPct val="90000"/>
                </a:lnSpc>
                <a:spcBef>
                  <a:spcPts val="0"/>
                </a:spcBef>
                <a:spcAft>
                  <a:spcPct val="0"/>
                </a:spcAft>
                <a:buClrTx/>
                <a:buSzTx/>
                <a:buFont typeface="Arial" charset="0"/>
                <a:buChar char="•"/>
                <a:tabLst/>
                <a:defRPr/>
              </a:pPr>
              <a:r>
                <a:rPr kumimoji="0" lang="en-US" sz="1000" b="0" i="0" u="none" strike="noStrike" kern="1200" cap="none" spc="0" normalizeH="0" baseline="0" noProof="0" dirty="0">
                  <a:ln>
                    <a:noFill/>
                  </a:ln>
                  <a:solidFill>
                    <a:prstClr val="black"/>
                  </a:solidFill>
                  <a:effectLst/>
                  <a:uLnTx/>
                  <a:uFillTx/>
                  <a:latin typeface="Arial" panose="020B0604020202020204"/>
                  <a:ea typeface="Avenir Next" charset="0"/>
                  <a:cs typeface="Avenir Next" charset="0"/>
                </a:rPr>
                <a:t>GDPR Compliance</a:t>
              </a:r>
              <a:r>
                <a:rPr kumimoji="0" lang="en-US" sz="1000" b="1" i="0" u="none" strike="noStrike" kern="1200" cap="none" spc="0" normalizeH="0" baseline="0" noProof="0" dirty="0">
                  <a:ln>
                    <a:noFill/>
                  </a:ln>
                  <a:solidFill>
                    <a:prstClr val="black"/>
                  </a:solidFill>
                  <a:effectLst/>
                  <a:uLnTx/>
                  <a:uFillTx/>
                  <a:latin typeface="Arial" panose="020B0604020202020204"/>
                  <a:ea typeface="Avenir Next" charset="0"/>
                  <a:cs typeface="Avenir Next" charset="0"/>
                </a:rPr>
                <a:t>: </a:t>
              </a:r>
              <a:r>
                <a:rPr kumimoji="0" lang="en-US" sz="1000" b="0" i="0" u="none" strike="noStrike" kern="1200" cap="none" spc="0" normalizeH="0" baseline="0" noProof="0" dirty="0">
                  <a:ln>
                    <a:noFill/>
                  </a:ln>
                  <a:solidFill>
                    <a:prstClr val="black"/>
                  </a:solidFill>
                  <a:effectLst/>
                  <a:uLnTx/>
                  <a:uFillTx/>
                  <a:latin typeface="Arial" panose="020B0604020202020204"/>
                  <a:ea typeface="Avenir Next" charset="0"/>
                  <a:cs typeface="Avenir Next" charset="0"/>
                </a:rPr>
                <a:t>Define policy and create data collection framework</a:t>
              </a:r>
            </a:p>
          </p:txBody>
        </p:sp>
        <p:sp>
          <p:nvSpPr>
            <p:cNvPr id="7" name="Rectangle 6"/>
            <p:cNvSpPr/>
            <p:nvPr/>
          </p:nvSpPr>
          <p:spPr>
            <a:xfrm>
              <a:off x="336616" y="1131604"/>
              <a:ext cx="2670989" cy="1477328"/>
            </a:xfrm>
            <a:prstGeom prst="rect">
              <a:avLst/>
            </a:prstGeom>
          </p:spPr>
          <p:txBody>
            <a:bodyPr wrap="square">
              <a:spAutoFit/>
            </a:bodyPr>
            <a:lstStyle/>
            <a:p>
              <a:pPr marL="0" marR="0" lvl="0" indent="0" algn="l" defTabSz="45709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Calibri" charset="0"/>
                  <a:cs typeface="Avenir Book"/>
                </a:rPr>
                <a:t>The client's mission is to create innovative products and experiences that inspire, entertain and develop kids through play.</a:t>
              </a:r>
            </a:p>
            <a:p>
              <a:pPr marL="0" marR="0" lvl="0" indent="0" algn="l" defTabSz="45709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a:ea typeface="Calibri" charset="0"/>
                  <a:cs typeface="Avenir Book"/>
                </a:rPr>
                <a:t>To achieve this the client sought to improve customer engagement and brand immersion at various touchpoints while maintaining speed-to-market through streamlined marketing operations and integrated, scalable technologies. </a:t>
              </a:r>
            </a:p>
          </p:txBody>
        </p:sp>
        <p:sp>
          <p:nvSpPr>
            <p:cNvPr id="8" name="TextBox 7"/>
            <p:cNvSpPr txBox="1"/>
            <p:nvPr/>
          </p:nvSpPr>
          <p:spPr>
            <a:xfrm>
              <a:off x="336618" y="847439"/>
              <a:ext cx="917239" cy="246221"/>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marL="0" marR="0" lvl="0" indent="0" algn="l" defTabSz="4570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3"/>
                  </a:solidFill>
                  <a:effectLst/>
                  <a:uLnTx/>
                  <a:uFillTx/>
                  <a:latin typeface="Arial" panose="020B0604020202020204"/>
                  <a:ea typeface="+mn-ea"/>
                </a:rPr>
                <a:t>THE STORY</a:t>
              </a:r>
            </a:p>
          </p:txBody>
        </p:sp>
        <p:sp>
          <p:nvSpPr>
            <p:cNvPr id="9" name="TextBox 8"/>
            <p:cNvSpPr txBox="1"/>
            <p:nvPr/>
          </p:nvSpPr>
          <p:spPr>
            <a:xfrm>
              <a:off x="3497374" y="847439"/>
              <a:ext cx="1159292" cy="246221"/>
            </a:xfrm>
            <a:prstGeom prst="rect">
              <a:avLst/>
            </a:prstGeom>
            <a:noFill/>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marL="0" marR="0" lvl="0" indent="0" algn="l" defTabSz="4570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3"/>
                  </a:solidFill>
                  <a:effectLst/>
                  <a:uLnTx/>
                  <a:uFillTx/>
                  <a:latin typeface="Arial" panose="020B0604020202020204"/>
                  <a:ea typeface="+mn-ea"/>
                </a:rPr>
                <a:t>WE DELIVERED</a:t>
              </a:r>
            </a:p>
          </p:txBody>
        </p:sp>
        <p:cxnSp>
          <p:nvCxnSpPr>
            <p:cNvPr id="10" name="Straight Connector 9"/>
            <p:cNvCxnSpPr/>
            <p:nvPr/>
          </p:nvCxnSpPr>
          <p:spPr>
            <a:xfrm flipV="1">
              <a:off x="305447" y="2871089"/>
              <a:ext cx="5491097" cy="1"/>
            </a:xfrm>
            <a:prstGeom prst="line">
              <a:avLst/>
            </a:prstGeom>
            <a:ln w="12700" cmpd="sng">
              <a:solidFill>
                <a:schemeClr val="bg1">
                  <a:lumMod val="75000"/>
                </a:schemeClr>
              </a:solidFill>
              <a:prstDash val="dot"/>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344250" y="2631819"/>
              <a:ext cx="3249795" cy="440654"/>
              <a:chOff x="217786" y="2631819"/>
              <a:chExt cx="3249795" cy="440654"/>
            </a:xfrm>
          </p:grpSpPr>
          <p:grpSp>
            <p:nvGrpSpPr>
              <p:cNvPr id="12" name="Group 11"/>
              <p:cNvGrpSpPr/>
              <p:nvPr/>
            </p:nvGrpSpPr>
            <p:grpSpPr>
              <a:xfrm>
                <a:off x="217786" y="2631819"/>
                <a:ext cx="3249795" cy="440654"/>
                <a:chOff x="394712" y="4445885"/>
                <a:chExt cx="4268453" cy="597714"/>
              </a:xfrm>
            </p:grpSpPr>
            <p:sp>
              <p:nvSpPr>
                <p:cNvPr id="17" name="Rectangle 16"/>
                <p:cNvSpPr/>
                <p:nvPr/>
              </p:nvSpPr>
              <p:spPr>
                <a:xfrm>
                  <a:off x="448821" y="4445885"/>
                  <a:ext cx="4214344" cy="597714"/>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nvGrpSpPr>
                <p:cNvPr id="18" name="Group 17"/>
                <p:cNvGrpSpPr/>
                <p:nvPr/>
              </p:nvGrpSpPr>
              <p:grpSpPr>
                <a:xfrm>
                  <a:off x="1647992" y="4575029"/>
                  <a:ext cx="967867" cy="365760"/>
                  <a:chOff x="261872" y="4436930"/>
                  <a:chExt cx="1462949" cy="518046"/>
                </a:xfrm>
              </p:grpSpPr>
              <p:pic>
                <p:nvPicPr>
                  <p:cNvPr id="20" name="Picture 19"/>
                  <p:cNvPicPr>
                    <a:picLocks/>
                  </p:cNvPicPr>
                  <p:nvPr/>
                </p:nvPicPr>
                <p:blipFill rotWithShape="1">
                  <a:blip r:embed="rId2" cstate="email">
                    <a:extLst>
                      <a:ext uri="{28A0092B-C50C-407E-A947-70E740481C1C}">
                        <a14:useLocalDpi xmlns:a14="http://schemas.microsoft.com/office/drawing/2010/main"/>
                      </a:ext>
                    </a:extLst>
                  </a:blip>
                  <a:srcRect l="1984" t="2542" r="1984" b="2542"/>
                  <a:stretch/>
                </p:blipFill>
                <p:spPr>
                  <a:xfrm>
                    <a:off x="261872" y="4436930"/>
                    <a:ext cx="552853" cy="518046"/>
                  </a:xfrm>
                  <a:prstGeom prst="rect">
                    <a:avLst/>
                  </a:prstGeom>
                </p:spPr>
              </p:pic>
              <p:pic>
                <p:nvPicPr>
                  <p:cNvPr id="21" name="Picture 20"/>
                  <p:cNvPicPr>
                    <a:picLocks/>
                  </p:cNvPicPr>
                  <p:nvPr/>
                </p:nvPicPr>
                <p:blipFill rotWithShape="1">
                  <a:blip r:embed="rId3" cstate="email">
                    <a:extLst>
                      <a:ext uri="{28A0092B-C50C-407E-A947-70E740481C1C}">
                        <a14:useLocalDpi xmlns:a14="http://schemas.microsoft.com/office/drawing/2010/main"/>
                      </a:ext>
                    </a:extLst>
                  </a:blip>
                  <a:srcRect/>
                  <a:stretch/>
                </p:blipFill>
                <p:spPr>
                  <a:xfrm>
                    <a:off x="1171968" y="4436930"/>
                    <a:ext cx="552853" cy="518044"/>
                  </a:xfrm>
                  <a:prstGeom prst="rect">
                    <a:avLst/>
                  </a:prstGeom>
                </p:spPr>
              </p:pic>
            </p:grpSp>
            <p:sp>
              <p:nvSpPr>
                <p:cNvPr id="19" name="TextBox 18"/>
                <p:cNvSpPr txBox="1"/>
                <p:nvPr/>
              </p:nvSpPr>
              <p:spPr>
                <a:xfrm>
                  <a:off x="394712" y="4484555"/>
                  <a:ext cx="1399292" cy="542719"/>
                </a:xfrm>
                <a:prstGeom prst="rect">
                  <a:avLst/>
                </a:prstGeom>
                <a:noFill/>
              </p:spPr>
              <p:txBody>
                <a:bodyPr wrap="squar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marL="0" marR="0" lvl="0" indent="0" algn="l" defTabSz="4570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3"/>
                      </a:solidFill>
                      <a:effectLst/>
                      <a:uLnTx/>
                      <a:uFillTx/>
                      <a:latin typeface="Arial" panose="020B0604020202020204"/>
                      <a:ea typeface="+mn-ea"/>
                    </a:rPr>
                    <a:t>PRODUCTS </a:t>
                  </a:r>
                </a:p>
                <a:p>
                  <a:pPr marL="0" marR="0" lvl="0" indent="0" algn="l" defTabSz="4570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3"/>
                      </a:solidFill>
                      <a:effectLst/>
                      <a:uLnTx/>
                      <a:uFillTx/>
                      <a:latin typeface="Arial" panose="020B0604020202020204"/>
                      <a:ea typeface="+mn-ea"/>
                    </a:rPr>
                    <a:t>LEVERAGED</a:t>
                  </a:r>
                </a:p>
              </p:txBody>
            </p:sp>
          </p:grpSp>
          <p:grpSp>
            <p:nvGrpSpPr>
              <p:cNvPr id="13" name="Group 12"/>
              <p:cNvGrpSpPr/>
              <p:nvPr/>
            </p:nvGrpSpPr>
            <p:grpSpPr>
              <a:xfrm>
                <a:off x="2088803" y="2701790"/>
                <a:ext cx="1318109" cy="290268"/>
                <a:chOff x="3471997" y="1463025"/>
                <a:chExt cx="1318109" cy="290268"/>
              </a:xfrm>
            </p:grpSpPr>
            <p:pic>
              <p:nvPicPr>
                <p:cNvPr id="14" name="Picture 13"/>
                <p:cNvPicPr>
                  <a:picLocks/>
                </p:cNvPicPr>
                <p:nvPr/>
              </p:nvPicPr>
              <p:blipFill>
                <a:blip r:embed="rId4" cstate="email">
                  <a:extLst>
                    <a:ext uri="{28A0092B-C50C-407E-A947-70E740481C1C}">
                      <a14:useLocalDpi xmlns:a14="http://schemas.microsoft.com/office/drawing/2010/main"/>
                    </a:ext>
                  </a:extLst>
                </a:blip>
                <a:stretch>
                  <a:fillRect/>
                </a:stretch>
              </p:blipFill>
              <p:spPr>
                <a:xfrm>
                  <a:off x="3471997" y="1469829"/>
                  <a:ext cx="283464" cy="283464"/>
                </a:xfrm>
                <a:prstGeom prst="rect">
                  <a:avLst/>
                </a:prstGeom>
              </p:spPr>
            </p:pic>
            <p:pic>
              <p:nvPicPr>
                <p:cNvPr id="15" name="Picture 14"/>
                <p:cNvPicPr>
                  <a:picLocks/>
                </p:cNvPicPr>
                <p:nvPr/>
              </p:nvPicPr>
              <p:blipFill rotWithShape="1">
                <a:blip r:embed="rId5" cstate="email">
                  <a:extLst>
                    <a:ext uri="{28A0092B-C50C-407E-A947-70E740481C1C}">
                      <a14:useLocalDpi xmlns:a14="http://schemas.microsoft.com/office/drawing/2010/main"/>
                    </a:ext>
                  </a:extLst>
                </a:blip>
                <a:srcRect/>
                <a:stretch/>
              </p:blipFill>
              <p:spPr>
                <a:xfrm>
                  <a:off x="3986659" y="1463025"/>
                  <a:ext cx="283464" cy="283464"/>
                </a:xfrm>
                <a:prstGeom prst="rect">
                  <a:avLst/>
                </a:prstGeom>
              </p:spPr>
            </p:pic>
            <p:pic>
              <p:nvPicPr>
                <p:cNvPr id="16" name="Picture 15"/>
                <p:cNvPicPr>
                  <a:picLocks/>
                </p:cNvPicPr>
                <p:nvPr/>
              </p:nvPicPr>
              <p:blipFill rotWithShape="1">
                <a:blip r:embed="rId6" cstate="email">
                  <a:extLst>
                    <a:ext uri="{28A0092B-C50C-407E-A947-70E740481C1C}">
                      <a14:useLocalDpi xmlns:a14="http://schemas.microsoft.com/office/drawing/2010/main"/>
                    </a:ext>
                  </a:extLst>
                </a:blip>
                <a:srcRect/>
                <a:stretch/>
              </p:blipFill>
              <p:spPr>
                <a:xfrm>
                  <a:off x="4506642" y="1463882"/>
                  <a:ext cx="283464" cy="283464"/>
                </a:xfrm>
                <a:prstGeom prst="rect">
                  <a:avLst/>
                </a:prstGeom>
              </p:spPr>
            </p:pic>
          </p:grpSp>
        </p:grpSp>
      </p:grpSp>
      <p:grpSp>
        <p:nvGrpSpPr>
          <p:cNvPr id="22" name="Group 21"/>
          <p:cNvGrpSpPr/>
          <p:nvPr/>
        </p:nvGrpSpPr>
        <p:grpSpPr>
          <a:xfrm>
            <a:off x="381000" y="3269229"/>
            <a:ext cx="5510269" cy="1313665"/>
            <a:chOff x="336615" y="3199387"/>
            <a:chExt cx="5510269" cy="1589535"/>
          </a:xfrm>
        </p:grpSpPr>
        <p:sp>
          <p:nvSpPr>
            <p:cNvPr id="23" name="Rectangle 22"/>
            <p:cNvSpPr/>
            <p:nvPr/>
          </p:nvSpPr>
          <p:spPr>
            <a:xfrm>
              <a:off x="336615" y="3199387"/>
              <a:ext cx="5510269" cy="771091"/>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81"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4" name="Rectangle 23"/>
            <p:cNvSpPr/>
            <p:nvPr/>
          </p:nvSpPr>
          <p:spPr>
            <a:xfrm>
              <a:off x="1944351" y="3199387"/>
              <a:ext cx="1628308" cy="771091"/>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81"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Rectangle 24"/>
            <p:cNvSpPr/>
            <p:nvPr/>
          </p:nvSpPr>
          <p:spPr>
            <a:xfrm>
              <a:off x="336615" y="4017831"/>
              <a:ext cx="5510269" cy="771091"/>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81"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Rectangle 25"/>
            <p:cNvSpPr/>
            <p:nvPr/>
          </p:nvSpPr>
          <p:spPr>
            <a:xfrm>
              <a:off x="1944351" y="4017831"/>
              <a:ext cx="1628308" cy="771091"/>
            </a:xfrm>
            <a:prstGeom prst="rect">
              <a:avLst/>
            </a:prstGeom>
            <a:solidFill>
              <a:srgbClr val="59595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81"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7" name="Rectangle 26"/>
            <p:cNvSpPr/>
            <p:nvPr/>
          </p:nvSpPr>
          <p:spPr>
            <a:xfrm>
              <a:off x="3771419" y="3301708"/>
              <a:ext cx="2025125" cy="403957"/>
            </a:xfrm>
            <a:prstGeom prst="rect">
              <a:avLst/>
            </a:prstGeom>
          </p:spPr>
          <p:txBody>
            <a:bodyPr wrap="square">
              <a:spAutoFit/>
            </a:bodyPr>
            <a:lstStyle/>
            <a:p>
              <a:pPr marL="0" marR="0" lvl="0" indent="0" algn="l" defTabSz="914355"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Faster time-to-market </a:t>
              </a: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with predictable operation cost</a:t>
              </a:r>
            </a:p>
          </p:txBody>
        </p:sp>
        <p:sp>
          <p:nvSpPr>
            <p:cNvPr id="28" name="Content Placeholder 2"/>
            <p:cNvSpPr txBox="1">
              <a:spLocks/>
            </p:cNvSpPr>
            <p:nvPr/>
          </p:nvSpPr>
          <p:spPr>
            <a:xfrm>
              <a:off x="482456" y="3637807"/>
              <a:ext cx="1547211" cy="54771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600"/>
                </a:spcAft>
                <a:buClrTx/>
                <a:buSzTx/>
                <a:buFont typeface="Arial"/>
                <a:buNone/>
                <a:tabLst/>
                <a:defRPr/>
              </a:pPr>
              <a:r>
                <a:rPr kumimoji="0" lang="en-US" sz="825" b="0" i="0" u="none" strike="noStrike" kern="1200" cap="none" spc="-30" normalizeH="0" baseline="0" noProof="0" dirty="0">
                  <a:ln>
                    <a:noFill/>
                  </a:ln>
                  <a:solidFill>
                    <a:srgbClr val="FFFFFF"/>
                  </a:solidFill>
                  <a:effectLst/>
                  <a:uLnTx/>
                  <a:uFillTx/>
                  <a:latin typeface="Arial" panose="020B0604020202020204"/>
                  <a:ea typeface="SF UI Display Light"/>
                  <a:cs typeface="SF UI Display Light"/>
                </a:rPr>
                <a:t>View of customer</a:t>
              </a:r>
            </a:p>
          </p:txBody>
        </p:sp>
        <p:sp>
          <p:nvSpPr>
            <p:cNvPr id="29" name="Content Placeholder 2"/>
            <p:cNvSpPr txBox="1">
              <a:spLocks/>
            </p:cNvSpPr>
            <p:nvPr/>
          </p:nvSpPr>
          <p:spPr>
            <a:xfrm>
              <a:off x="539450" y="3235219"/>
              <a:ext cx="1199104" cy="680555"/>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600"/>
                </a:spcAft>
                <a:buClrTx/>
                <a:buSzTx/>
                <a:buFont typeface="Arial"/>
                <a:buNone/>
                <a:tabLst/>
                <a:defRPr/>
              </a:pPr>
              <a:r>
                <a:rPr kumimoji="0" lang="en-US" sz="2400" b="1" i="0" u="none" strike="noStrike" kern="1200" cap="none" spc="-150" normalizeH="0" baseline="0" noProof="0" dirty="0">
                  <a:ln>
                    <a:noFill/>
                  </a:ln>
                  <a:solidFill>
                    <a:srgbClr val="FFFFFF"/>
                  </a:solidFill>
                  <a:effectLst/>
                  <a:uLnTx/>
                  <a:uFillTx/>
                  <a:latin typeface="Arial" panose="020B0604020202020204"/>
                  <a:ea typeface="SF UI Display Light"/>
                  <a:cs typeface="SF UI Display Light"/>
                </a:rPr>
                <a:t>360*</a:t>
              </a:r>
            </a:p>
          </p:txBody>
        </p:sp>
        <p:sp>
          <p:nvSpPr>
            <p:cNvPr id="30" name="Content Placeholder 2"/>
            <p:cNvSpPr txBox="1">
              <a:spLocks/>
            </p:cNvSpPr>
            <p:nvPr/>
          </p:nvSpPr>
          <p:spPr>
            <a:xfrm>
              <a:off x="1999708" y="3295231"/>
              <a:ext cx="1602911" cy="528606"/>
            </a:xfrm>
            <a:prstGeom prst="rect">
              <a:avLst/>
            </a:prstGeom>
          </p:spPr>
          <p:txBody>
            <a:bodyPr wrap="square">
              <a:spAutoFit/>
            </a:bodyPr>
            <a:lstStyle>
              <a:defPPr>
                <a:defRPr lang="en-US"/>
              </a:defPPr>
              <a:lvl1pPr defTabSz="914355">
                <a:lnSpc>
                  <a:spcPct val="90000"/>
                </a:lnSpc>
                <a:defRPr sz="1200" b="1">
                  <a:solidFill>
                    <a:srgbClr val="FFFFFF"/>
                  </a:solidFill>
                </a:defRPr>
              </a:lvl1pPr>
            </a:lstStyle>
            <a:p>
              <a:pPr marL="0" marR="0" lvl="0" indent="0" algn="l" defTabSz="914355"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Simplified, customized marketing with cross-functional integration</a:t>
              </a:r>
            </a:p>
          </p:txBody>
        </p:sp>
        <p:sp>
          <p:nvSpPr>
            <p:cNvPr id="31" name="Rectangle 30"/>
            <p:cNvSpPr/>
            <p:nvPr/>
          </p:nvSpPr>
          <p:spPr>
            <a:xfrm>
              <a:off x="2026072" y="4126612"/>
              <a:ext cx="1387728" cy="528606"/>
            </a:xfrm>
            <a:prstGeom prst="rect">
              <a:avLst/>
            </a:prstGeom>
          </p:spPr>
          <p:txBody>
            <a:bodyPr wrap="square">
              <a:spAutoFit/>
            </a:bodyPr>
            <a:lstStyle/>
            <a:p>
              <a:pPr marL="0" marR="0" lvl="0" indent="0" algn="l" defTabSz="914355"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Improved content relevance and engagement</a:t>
              </a:r>
            </a:p>
          </p:txBody>
        </p:sp>
        <p:sp>
          <p:nvSpPr>
            <p:cNvPr id="32" name="Rectangle 31"/>
            <p:cNvSpPr/>
            <p:nvPr/>
          </p:nvSpPr>
          <p:spPr>
            <a:xfrm>
              <a:off x="392055" y="4109211"/>
              <a:ext cx="1470576" cy="549381"/>
            </a:xfrm>
            <a:prstGeom prst="rect">
              <a:avLst/>
            </a:prstGeom>
          </p:spPr>
          <p:txBody>
            <a:bodyPr wrap="square">
              <a:spAutoFit/>
            </a:bodyPr>
            <a:lstStyle/>
            <a:p>
              <a:pPr marL="0" marR="0" lvl="0" indent="0" algn="l" defTabSz="914355"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Faster creative build &amp; approvals – more time for </a:t>
              </a:r>
              <a:r>
                <a:rPr kumimoji="0" lang="en-US" sz="1200" b="1" i="0" u="none" strike="noStrike" kern="1200" cap="none" spc="0" normalizeH="0" baseline="0" noProof="0" dirty="0">
                  <a:ln>
                    <a:noFill/>
                  </a:ln>
                  <a:solidFill>
                    <a:srgbClr val="FFFFFF"/>
                  </a:solidFill>
                  <a:effectLst/>
                  <a:uLnTx/>
                  <a:uFillTx/>
                  <a:latin typeface="Arial" panose="020B0604020202020204"/>
                  <a:ea typeface="+mn-ea"/>
                  <a:cs typeface="+mn-cs"/>
                </a:rPr>
                <a:t>quality</a:t>
              </a:r>
            </a:p>
          </p:txBody>
        </p:sp>
        <p:sp>
          <p:nvSpPr>
            <p:cNvPr id="33" name="Rectangle 32"/>
            <p:cNvSpPr/>
            <p:nvPr/>
          </p:nvSpPr>
          <p:spPr>
            <a:xfrm>
              <a:off x="3840560" y="4141766"/>
              <a:ext cx="1955983" cy="383182"/>
            </a:xfrm>
            <a:prstGeom prst="rect">
              <a:avLst/>
            </a:prstGeom>
          </p:spPr>
          <p:txBody>
            <a:bodyPr wrap="square">
              <a:spAutoFit/>
            </a:bodyPr>
            <a:lstStyle/>
            <a:p>
              <a:pPr marL="0" marR="0" lvl="0" indent="0" algn="l" defTabSz="914355"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panose="020B0604020202020204"/>
                  <a:ea typeface="+mn-ea"/>
                  <a:cs typeface="+mn-cs"/>
                </a:rPr>
                <a:t>Semi-automated regulatory compliance</a:t>
              </a:r>
            </a:p>
          </p:txBody>
        </p:sp>
      </p:grpSp>
      <p:grpSp>
        <p:nvGrpSpPr>
          <p:cNvPr id="34" name="Group 33"/>
          <p:cNvGrpSpPr/>
          <p:nvPr/>
        </p:nvGrpSpPr>
        <p:grpSpPr>
          <a:xfrm>
            <a:off x="6161525" y="836579"/>
            <a:ext cx="2906248" cy="3745149"/>
            <a:chOff x="6161525" y="1226438"/>
            <a:chExt cx="2906248" cy="3134796"/>
          </a:xfrm>
        </p:grpSpPr>
        <p:pic>
          <p:nvPicPr>
            <p:cNvPr id="35" name="Picture 3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161525" y="1380943"/>
              <a:ext cx="2906248" cy="2980291"/>
            </a:xfrm>
            <a:prstGeom prst="rect">
              <a:avLst/>
            </a:prstGeom>
          </p:spPr>
        </p:pic>
        <p:grpSp>
          <p:nvGrpSpPr>
            <p:cNvPr id="36" name="Group 35"/>
            <p:cNvGrpSpPr/>
            <p:nvPr/>
          </p:nvGrpSpPr>
          <p:grpSpPr>
            <a:xfrm>
              <a:off x="6163104" y="1226438"/>
              <a:ext cx="2861320" cy="262844"/>
              <a:chOff x="7159558" y="429273"/>
              <a:chExt cx="4923869" cy="350458"/>
            </a:xfrm>
          </p:grpSpPr>
          <p:sp>
            <p:nvSpPr>
              <p:cNvPr id="37" name="Rounded Rectangle 36"/>
              <p:cNvSpPr/>
              <p:nvPr/>
            </p:nvSpPr>
            <p:spPr>
              <a:xfrm>
                <a:off x="7159558" y="429273"/>
                <a:ext cx="945849" cy="350458"/>
              </a:xfrm>
              <a:prstGeom prst="roundRect">
                <a:avLst/>
              </a:prstGeom>
              <a:solidFill>
                <a:schemeClr val="accent2"/>
              </a:solidFill>
              <a:ln w="9525" cap="flat" cmpd="sng" algn="ctr">
                <a:noFill/>
                <a:prstDash val="solid"/>
              </a:ln>
              <a:effectLst/>
            </p:spPr>
            <p:txBody>
              <a:bodyPr lIns="102870"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450" b="1" i="0" u="none" strike="noStrike" kern="0" cap="none" spc="0" normalizeH="0" baseline="0" noProof="0" dirty="0">
                    <a:ln>
                      <a:noFill/>
                    </a:ln>
                    <a:solidFill>
                      <a:srgbClr val="FFFFFF"/>
                    </a:solidFill>
                    <a:effectLst/>
                    <a:uLnTx/>
                    <a:uFillTx/>
                    <a:latin typeface="Arial" panose="020B0604020202020204"/>
                    <a:ea typeface="+mn-ea"/>
                    <a:cs typeface="Arial" pitchFamily="34" charset="0"/>
                  </a:rPr>
                  <a:t>STRATEGY</a:t>
                </a:r>
                <a:endParaRPr kumimoji="0" lang="en-US" sz="450" b="0" i="0" u="none" strike="noStrike" kern="0" cap="none" spc="0" normalizeH="0" baseline="0" noProof="0" dirty="0">
                  <a:ln>
                    <a:noFill/>
                  </a:ln>
                  <a:solidFill>
                    <a:srgbClr val="FFFFFF"/>
                  </a:solidFill>
                  <a:effectLst/>
                  <a:uLnTx/>
                  <a:uFillTx/>
                  <a:latin typeface="Arial" panose="020B0604020202020204"/>
                  <a:ea typeface="+mn-ea"/>
                  <a:cs typeface="Arial" pitchFamily="34" charset="0"/>
                </a:endParaRPr>
              </a:p>
            </p:txBody>
          </p:sp>
          <p:sp>
            <p:nvSpPr>
              <p:cNvPr id="38" name="Rounded Rectangle 37"/>
              <p:cNvSpPr/>
              <p:nvPr/>
            </p:nvSpPr>
            <p:spPr>
              <a:xfrm>
                <a:off x="8135304" y="429273"/>
                <a:ext cx="945849" cy="350458"/>
              </a:xfrm>
              <a:prstGeom prst="roundRect">
                <a:avLst/>
              </a:prstGeom>
              <a:solidFill>
                <a:schemeClr val="accent6"/>
              </a:solidFill>
              <a:ln w="9525" cap="flat" cmpd="sng" algn="ctr">
                <a:noFill/>
                <a:prstDash val="solid"/>
              </a:ln>
              <a:effectLst/>
            </p:spPr>
            <p:txBody>
              <a:bodyPr lIns="102870"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450" b="1" i="0" u="none" strike="noStrike" kern="0" cap="none" spc="0" normalizeH="0" baseline="0" noProof="0" dirty="0">
                    <a:ln>
                      <a:noFill/>
                    </a:ln>
                    <a:solidFill>
                      <a:srgbClr val="FFFFFF"/>
                    </a:solidFill>
                    <a:effectLst/>
                    <a:uLnTx/>
                    <a:uFillTx/>
                    <a:latin typeface="Arial" panose="020B0604020202020204"/>
                    <a:ea typeface="+mn-ea"/>
                    <a:cs typeface="Arial" pitchFamily="34" charset="0"/>
                  </a:rPr>
                  <a:t>DESIGN</a:t>
                </a:r>
                <a:endParaRPr kumimoji="0" lang="en-US" sz="450" b="0" i="0" u="none" strike="noStrike" kern="0" cap="none" spc="0" normalizeH="0" baseline="0" noProof="0" dirty="0">
                  <a:ln>
                    <a:noFill/>
                  </a:ln>
                  <a:solidFill>
                    <a:srgbClr val="FFFFFF"/>
                  </a:solidFill>
                  <a:effectLst/>
                  <a:uLnTx/>
                  <a:uFillTx/>
                  <a:latin typeface="Arial" panose="020B0604020202020204"/>
                  <a:ea typeface="+mn-ea"/>
                  <a:cs typeface="Arial" pitchFamily="34" charset="0"/>
                </a:endParaRPr>
              </a:p>
            </p:txBody>
          </p:sp>
          <p:sp>
            <p:nvSpPr>
              <p:cNvPr id="39" name="Rounded Rectangle 38"/>
              <p:cNvSpPr/>
              <p:nvPr/>
            </p:nvSpPr>
            <p:spPr>
              <a:xfrm>
                <a:off x="9110693" y="429273"/>
                <a:ext cx="945849" cy="350458"/>
              </a:xfrm>
              <a:prstGeom prst="roundRect">
                <a:avLst/>
              </a:prstGeom>
              <a:solidFill>
                <a:schemeClr val="bg1">
                  <a:lumMod val="85000"/>
                </a:schemeClr>
              </a:solidFill>
              <a:ln w="9525" cap="flat" cmpd="sng" algn="ctr">
                <a:noFill/>
                <a:prstDash val="solid"/>
              </a:ln>
              <a:effectLst/>
            </p:spPr>
            <p:txBody>
              <a:bodyPr lIns="102870"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450" b="1" i="0" u="none" strike="noStrike" kern="0" cap="none" spc="0" normalizeH="0" baseline="0" noProof="0" dirty="0">
                    <a:ln>
                      <a:noFill/>
                    </a:ln>
                    <a:solidFill>
                      <a:srgbClr val="FFFFFF"/>
                    </a:solidFill>
                    <a:effectLst/>
                    <a:uLnTx/>
                    <a:uFillTx/>
                    <a:latin typeface="Arial" panose="020B0604020202020204"/>
                    <a:ea typeface="+mn-ea"/>
                    <a:cs typeface="Arial" pitchFamily="34" charset="0"/>
                  </a:rPr>
                  <a:t>OMNI</a:t>
                </a:r>
              </a:p>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450" b="1" i="0" u="none" strike="noStrike" kern="0" cap="none" spc="0" normalizeH="0" baseline="0" noProof="0" dirty="0">
                    <a:ln>
                      <a:noFill/>
                    </a:ln>
                    <a:solidFill>
                      <a:srgbClr val="FFFFFF"/>
                    </a:solidFill>
                    <a:effectLst/>
                    <a:uLnTx/>
                    <a:uFillTx/>
                    <a:latin typeface="Arial" panose="020B0604020202020204"/>
                    <a:ea typeface="+mn-ea"/>
                    <a:cs typeface="Arial" pitchFamily="34" charset="0"/>
                  </a:rPr>
                  <a:t>CHANNEL</a:t>
                </a:r>
                <a:endParaRPr kumimoji="0" lang="en-US" sz="450" b="0" i="0" u="none" strike="noStrike" kern="0" cap="none" spc="0" normalizeH="0" baseline="0" noProof="0" dirty="0">
                  <a:ln>
                    <a:noFill/>
                  </a:ln>
                  <a:solidFill>
                    <a:srgbClr val="FFFFFF"/>
                  </a:solidFill>
                  <a:effectLst/>
                  <a:uLnTx/>
                  <a:uFillTx/>
                  <a:latin typeface="Arial" panose="020B0604020202020204"/>
                  <a:ea typeface="+mn-ea"/>
                  <a:cs typeface="Arial" pitchFamily="34" charset="0"/>
                </a:endParaRPr>
              </a:p>
            </p:txBody>
          </p:sp>
          <p:sp>
            <p:nvSpPr>
              <p:cNvPr id="40" name="Rounded Rectangle 39"/>
              <p:cNvSpPr/>
              <p:nvPr/>
            </p:nvSpPr>
            <p:spPr>
              <a:xfrm>
                <a:off x="10086082" y="429273"/>
                <a:ext cx="945849" cy="350458"/>
              </a:xfrm>
              <a:prstGeom prst="roundRect">
                <a:avLst/>
              </a:prstGeom>
              <a:solidFill>
                <a:schemeClr val="bg1">
                  <a:lumMod val="85000"/>
                </a:schemeClr>
              </a:solidFill>
              <a:ln w="9525" cap="flat" cmpd="sng" algn="ctr">
                <a:noFill/>
                <a:prstDash val="solid"/>
              </a:ln>
              <a:effectLst/>
            </p:spPr>
            <p:txBody>
              <a:bodyPr lIns="102870"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450" b="1" i="0" u="none" strike="noStrike" kern="0" cap="none" spc="0" normalizeH="0" baseline="0" noProof="0" dirty="0">
                    <a:ln>
                      <a:noFill/>
                    </a:ln>
                    <a:solidFill>
                      <a:srgbClr val="FFFFFF"/>
                    </a:solidFill>
                    <a:effectLst/>
                    <a:uLnTx/>
                    <a:uFillTx/>
                    <a:latin typeface="Arial" panose="020B0604020202020204"/>
                    <a:ea typeface="+mn-ea"/>
                    <a:cs typeface="Arial" pitchFamily="34" charset="0"/>
                  </a:rPr>
                  <a:t>CONTENT AT SCALE</a:t>
                </a:r>
                <a:endParaRPr kumimoji="0" lang="en-US" sz="450" b="0" i="0" u="none" strike="noStrike" kern="0" cap="none" spc="0" normalizeH="0" baseline="0" noProof="0" dirty="0">
                  <a:ln>
                    <a:noFill/>
                  </a:ln>
                  <a:solidFill>
                    <a:srgbClr val="FFFFFF"/>
                  </a:solidFill>
                  <a:effectLst/>
                  <a:uLnTx/>
                  <a:uFillTx/>
                  <a:latin typeface="Arial" panose="020B0604020202020204"/>
                  <a:ea typeface="+mn-ea"/>
                  <a:cs typeface="Arial" pitchFamily="34" charset="0"/>
                </a:endParaRPr>
              </a:p>
            </p:txBody>
          </p:sp>
          <p:sp>
            <p:nvSpPr>
              <p:cNvPr id="41" name="Rounded Rectangle 40"/>
              <p:cNvSpPr/>
              <p:nvPr/>
            </p:nvSpPr>
            <p:spPr>
              <a:xfrm>
                <a:off x="11061113" y="429273"/>
                <a:ext cx="1022314" cy="350458"/>
              </a:xfrm>
              <a:prstGeom prst="roundRect">
                <a:avLst/>
              </a:prstGeom>
              <a:solidFill>
                <a:schemeClr val="accent3"/>
              </a:solidFill>
              <a:ln w="9525" cap="flat" cmpd="sng" algn="ctr">
                <a:noFill/>
                <a:prstDash val="solid"/>
              </a:ln>
              <a:effectLst/>
            </p:spPr>
            <p:txBody>
              <a:bodyPr lIns="102870" rtlCol="0" anchor="ct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US" sz="450" b="1" i="0" u="none" strike="noStrike" kern="0" cap="none" spc="0" normalizeH="0" baseline="0" noProof="0" dirty="0">
                    <a:ln>
                      <a:noFill/>
                    </a:ln>
                    <a:solidFill>
                      <a:srgbClr val="FFFFFF"/>
                    </a:solidFill>
                    <a:effectLst/>
                    <a:uLnTx/>
                    <a:uFillTx/>
                    <a:latin typeface="Arial" panose="020B0604020202020204"/>
                    <a:ea typeface="+mn-ea"/>
                    <a:cs typeface="Arial" pitchFamily="34" charset="0"/>
                  </a:rPr>
                  <a:t>NEXT-GEN COMMERCE</a:t>
                </a:r>
                <a:endParaRPr kumimoji="0" lang="en-US" sz="450" b="0" i="0" u="none" strike="noStrike" kern="0" cap="none" spc="0" normalizeH="0" baseline="0" noProof="0" dirty="0">
                  <a:ln>
                    <a:noFill/>
                  </a:ln>
                  <a:solidFill>
                    <a:srgbClr val="FFFFFF"/>
                  </a:solidFill>
                  <a:effectLst/>
                  <a:uLnTx/>
                  <a:uFillTx/>
                  <a:latin typeface="Arial" panose="020B0604020202020204"/>
                  <a:ea typeface="+mn-ea"/>
                  <a:cs typeface="Arial" pitchFamily="34" charset="0"/>
                </a:endParaRPr>
              </a:p>
            </p:txBody>
          </p:sp>
        </p:grpSp>
      </p:grpSp>
      <p:sp>
        <p:nvSpPr>
          <p:cNvPr id="42" name="Title 1"/>
          <p:cNvSpPr>
            <a:spLocks noGrp="1"/>
          </p:cNvSpPr>
          <p:nvPr>
            <p:ph type="title"/>
          </p:nvPr>
        </p:nvSpPr>
        <p:spPr>
          <a:xfrm>
            <a:off x="322520" y="303978"/>
            <a:ext cx="8503427" cy="369332"/>
          </a:xfrm>
        </p:spPr>
        <p:txBody>
          <a:bodyPr/>
          <a:lstStyle/>
          <a:p>
            <a:r>
              <a:rPr lang="en-US" dirty="0"/>
              <a:t>Transforming the CX of a multi-Brand, multi-national using Adobe</a:t>
            </a:r>
          </a:p>
        </p:txBody>
      </p:sp>
      <p:sp>
        <p:nvSpPr>
          <p:cNvPr id="43" name="Rectangle 42"/>
          <p:cNvSpPr/>
          <p:nvPr/>
        </p:nvSpPr>
        <p:spPr>
          <a:xfrm>
            <a:off x="407447" y="642148"/>
            <a:ext cx="4998882" cy="276999"/>
          </a:xfrm>
          <a:prstGeom prst="rect">
            <a:avLst/>
          </a:prstGeom>
        </p:spPr>
        <p:txBody>
          <a:bodyPr vert="horz" lIns="0" tIns="0" rIns="0" bIns="0" rtlCol="0" anchor="t">
            <a:noAutofit/>
          </a:bodyPr>
          <a:lstStyle/>
          <a:p>
            <a:pPr marL="0" marR="0" lvl="0" indent="0" algn="l" defTabSz="685783" rtl="0" eaLnBrk="1" fontAlgn="auto"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Helvetica" charset="0"/>
                <a:cs typeface="Arial" panose="020B0604020202020204" pitchFamily="34" charset="0"/>
              </a:rPr>
              <a:t>For a leading toy company</a:t>
            </a:r>
          </a:p>
        </p:txBody>
      </p:sp>
      <p:sp>
        <p:nvSpPr>
          <p:cNvPr id="44" name="TextBox 43">
            <a:extLst>
              <a:ext uri="{FF2B5EF4-FFF2-40B4-BE49-F238E27FC236}">
                <a16:creationId xmlns:a16="http://schemas.microsoft.com/office/drawing/2014/main" id="{18919DB2-1041-974F-95A0-E652F58FC7A0}"/>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42425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336808" y="1146068"/>
            <a:ext cx="8417379"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Creating an E2E CX and </a:t>
            </a:r>
            <a:r>
              <a:rPr lang="en-US" dirty="0" err="1"/>
              <a:t>martech</a:t>
            </a:r>
            <a:r>
              <a:rPr lang="en-US" dirty="0"/>
              <a:t> transformation using Adobe</a:t>
            </a:r>
          </a:p>
        </p:txBody>
      </p:sp>
      <p:sp>
        <p:nvSpPr>
          <p:cNvPr id="14" name="Footer Placeholder 2"/>
          <p:cNvSpPr>
            <a:spLocks noGrp="1"/>
          </p:cNvSpPr>
          <p:nvPr>
            <p:ph type="ftr" sz="quarter" idx="12"/>
          </p:nvPr>
        </p:nvSpPr>
        <p:spPr/>
        <p:txBody>
          <a:bodyPr/>
          <a:lstStyle/>
          <a:p>
            <a:r>
              <a:rPr lang="en-US" dirty="0"/>
              <a:t>© 2020</a:t>
            </a:r>
          </a:p>
        </p:txBody>
      </p:sp>
      <p:sp>
        <p:nvSpPr>
          <p:cNvPr id="3" name="Slide Number Placeholder 2"/>
          <p:cNvSpPr>
            <a:spLocks noGrp="1"/>
          </p:cNvSpPr>
          <p:nvPr>
            <p:ph type="sldNum" sz="quarter" idx="13"/>
          </p:nvPr>
        </p:nvSpPr>
        <p:spPr/>
        <p:txBody>
          <a:bodyPr/>
          <a:lstStyle/>
          <a:p>
            <a:fld id="{CDEE2954-54E9-4846-B9AA-9D6731F553AF}" type="slidenum">
              <a:rPr lang="en-US"/>
              <a:pPr/>
              <a:t>97</a:t>
            </a:fld>
            <a:endParaRPr lang="en-US"/>
          </a:p>
        </p:txBody>
      </p:sp>
      <p:graphicFrame>
        <p:nvGraphicFramePr>
          <p:cNvPr id="4" name="Table 3">
            <a:extLst>
              <a:ext uri="{FF2B5EF4-FFF2-40B4-BE49-F238E27FC236}">
                <a16:creationId xmlns:a16="http://schemas.microsoft.com/office/drawing/2014/main" id="{57A5952C-8FD1-440A-91AA-C3F2F22280FF}"/>
              </a:ext>
            </a:extLst>
          </p:cNvPr>
          <p:cNvGraphicFramePr>
            <a:graphicFrameLocks noGrp="1"/>
          </p:cNvGraphicFramePr>
          <p:nvPr/>
        </p:nvGraphicFramePr>
        <p:xfrm>
          <a:off x="117873" y="1281892"/>
          <a:ext cx="8808054" cy="3435191"/>
        </p:xfrm>
        <a:graphic>
          <a:graphicData uri="http://schemas.openxmlformats.org/drawingml/2006/table">
            <a:tbl>
              <a:tblPr firstRow="1" bandRow="1">
                <a:tableStyleId>{2D5ABB26-0587-4C30-8999-92F81FD0307C}</a:tableStyleId>
              </a:tblPr>
              <a:tblGrid>
                <a:gridCol w="2166045">
                  <a:extLst>
                    <a:ext uri="{9D8B030D-6E8A-4147-A177-3AD203B41FA5}">
                      <a16:colId xmlns:a16="http://schemas.microsoft.com/office/drawing/2014/main" val="2315653677"/>
                    </a:ext>
                  </a:extLst>
                </a:gridCol>
                <a:gridCol w="2254498">
                  <a:extLst>
                    <a:ext uri="{9D8B030D-6E8A-4147-A177-3AD203B41FA5}">
                      <a16:colId xmlns:a16="http://schemas.microsoft.com/office/drawing/2014/main" val="3503639483"/>
                    </a:ext>
                  </a:extLst>
                </a:gridCol>
                <a:gridCol w="2114108">
                  <a:extLst>
                    <a:ext uri="{9D8B030D-6E8A-4147-A177-3AD203B41FA5}">
                      <a16:colId xmlns:a16="http://schemas.microsoft.com/office/drawing/2014/main" val="3447188920"/>
                    </a:ext>
                  </a:extLst>
                </a:gridCol>
                <a:gridCol w="2273403">
                  <a:extLst>
                    <a:ext uri="{9D8B030D-6E8A-4147-A177-3AD203B41FA5}">
                      <a16:colId xmlns:a16="http://schemas.microsoft.com/office/drawing/2014/main" val="2665824156"/>
                    </a:ext>
                  </a:extLst>
                </a:gridCol>
              </a:tblGrid>
              <a:tr h="783431">
                <a:tc>
                  <a:txBody>
                    <a:bodyPr/>
                    <a:lstStyle/>
                    <a:p>
                      <a:endParaRPr lang="en-US" sz="1000" dirty="0"/>
                    </a:p>
                  </a:txBody>
                  <a:tcPr marL="68580" marR="68580" marT="34290" marB="34290">
                    <a:lnR w="381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000"/>
                    </a:p>
                  </a:txBody>
                  <a:tcPr marL="68580" marR="68580" marT="34290" marB="3429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000"/>
                    </a:p>
                  </a:txBody>
                  <a:tcPr marL="68580" marR="68580" marT="34290" marB="3429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schemeClr>
                    </a:solidFill>
                  </a:tcPr>
                </a:tc>
                <a:tc>
                  <a:txBody>
                    <a:bodyPr/>
                    <a:lstStyle/>
                    <a:p>
                      <a:endParaRPr lang="en-US" sz="1000"/>
                    </a:p>
                  </a:txBody>
                  <a:tcPr marL="68580" marR="68580" marT="34290" marB="34290">
                    <a:lnL w="381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3319849064"/>
                  </a:ext>
                </a:extLst>
              </a:tr>
              <a:tr h="754380">
                <a:tc>
                  <a:txBody>
                    <a:bodyPr/>
                    <a:lstStyle/>
                    <a:p>
                      <a:pPr algn="ctr"/>
                      <a:r>
                        <a:rPr lang="en-US" sz="1200" b="1" dirty="0">
                          <a:solidFill>
                            <a:schemeClr val="tx1"/>
                          </a:solidFill>
                        </a:rPr>
                        <a:t>CONSOLIDATE DIGITAL EXPERIENCES ACROSS</a:t>
                      </a:r>
                      <a:r>
                        <a:rPr lang="en-US" sz="1200" b="1" baseline="0" dirty="0">
                          <a:solidFill>
                            <a:schemeClr val="tx1"/>
                          </a:solidFill>
                        </a:rPr>
                        <a:t> ENTERPRISE</a:t>
                      </a:r>
                      <a:endParaRPr lang="en-US" sz="1200" b="1" dirty="0">
                        <a:solidFill>
                          <a:schemeClr val="tx1"/>
                        </a:solidFill>
                      </a:endParaRPr>
                    </a:p>
                  </a:txBody>
                  <a:tcPr marL="68580" marR="68580" marT="102870" marB="102870" anchor="ctr">
                    <a:lnR w="381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200" b="1">
                          <a:solidFill>
                            <a:schemeClr val="tx1"/>
                          </a:solidFill>
                        </a:rPr>
                        <a:t>STREAMLINE OPERATIONS </a:t>
                      </a:r>
                    </a:p>
                    <a:p>
                      <a:pPr algn="ctr"/>
                      <a:r>
                        <a:rPr lang="en-US" sz="1200" b="1">
                          <a:solidFill>
                            <a:schemeClr val="tx1"/>
                          </a:solidFill>
                        </a:rPr>
                        <a:t>AND ADMINISTRATION</a:t>
                      </a:r>
                    </a:p>
                  </a:txBody>
                  <a:tcPr marL="68580" marR="68580" marT="102870" marB="10287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200" b="1">
                          <a:solidFill>
                            <a:schemeClr val="tx1"/>
                          </a:solidFill>
                        </a:rPr>
                        <a:t>SUPPORT SCALABLE ADOPTION BY TENANTS</a:t>
                      </a:r>
                    </a:p>
                  </a:txBody>
                  <a:tcPr marL="68580" marR="68580" marT="102870" marB="10287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en-US" sz="1200" b="1">
                          <a:solidFill>
                            <a:schemeClr val="tx1"/>
                          </a:solidFill>
                        </a:rPr>
                        <a:t>ESTABLISH EFFECTIVE </a:t>
                      </a:r>
                    </a:p>
                    <a:p>
                      <a:pPr algn="ctr"/>
                      <a:r>
                        <a:rPr lang="en-US" sz="1200" b="1">
                          <a:solidFill>
                            <a:schemeClr val="tx1"/>
                          </a:solidFill>
                        </a:rPr>
                        <a:t>DIGITAL GOVERNANCE</a:t>
                      </a:r>
                    </a:p>
                  </a:txBody>
                  <a:tcPr marL="68580" marR="68580" marT="102870" marB="102870" anchor="ctr">
                    <a:lnL w="381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099419035"/>
                  </a:ext>
                </a:extLst>
              </a:tr>
              <a:tr h="1849780">
                <a:tc>
                  <a:txBody>
                    <a:bodyPr/>
                    <a:lstStyle/>
                    <a:p>
                      <a:pPr marL="171450" lvl="0" indent="-171450" algn="l" defTabSz="914377" rtl="0" eaLnBrk="1" latinLnBrk="0" hangingPunct="1">
                        <a:spcAft>
                          <a:spcPts val="600"/>
                        </a:spcAft>
                        <a:buFont typeface="Arial" panose="020B0604020202020204" pitchFamily="34" charset="0"/>
                        <a:buChar char="/"/>
                      </a:pPr>
                      <a:r>
                        <a:rPr lang="en-US" sz="1100" b="1" kern="1200" dirty="0">
                          <a:solidFill>
                            <a:prstClr val="black"/>
                          </a:solidFill>
                          <a:latin typeface="+mn-lt"/>
                          <a:ea typeface="+mn-ea"/>
                          <a:cs typeface="+mn-cs"/>
                        </a:rPr>
                        <a:t>Consolidate and integrate </a:t>
                      </a:r>
                      <a:r>
                        <a:rPr lang="en-US" sz="1100" b="0" kern="1200" dirty="0">
                          <a:solidFill>
                            <a:prstClr val="black"/>
                          </a:solidFill>
                          <a:latin typeface="+mn-lt"/>
                          <a:ea typeface="+mn-ea"/>
                          <a:cs typeface="+mn-cs"/>
                        </a:rPr>
                        <a:t>various digital experience and marketing technologies adopted by tenants</a:t>
                      </a:r>
                    </a:p>
                    <a:p>
                      <a:pPr marL="171450" lvl="0" indent="-171450" algn="l" defTabSz="914377" rtl="0" eaLnBrk="1" latinLnBrk="0" hangingPunct="1">
                        <a:spcAft>
                          <a:spcPts val="600"/>
                        </a:spcAft>
                        <a:buFont typeface="Arial" panose="020B0604020202020204" pitchFamily="34" charset="0"/>
                        <a:buChar char="/"/>
                      </a:pPr>
                      <a:r>
                        <a:rPr lang="en-US" sz="1100" b="1" kern="1200" dirty="0">
                          <a:solidFill>
                            <a:prstClr val="black"/>
                          </a:solidFill>
                          <a:latin typeface="+mn-lt"/>
                          <a:ea typeface="+mn-ea"/>
                          <a:cs typeface="+mn-cs"/>
                        </a:rPr>
                        <a:t>Improve quality </a:t>
                      </a:r>
                      <a:r>
                        <a:rPr lang="en-US" sz="1100" b="0" kern="1200" dirty="0">
                          <a:solidFill>
                            <a:prstClr val="black"/>
                          </a:solidFill>
                          <a:latin typeface="+mn-lt"/>
                          <a:ea typeface="+mn-ea"/>
                          <a:cs typeface="+mn-cs"/>
                        </a:rPr>
                        <a:t>of analytics insights by configuring Adobe Analytics to support cross-site journey reporting</a:t>
                      </a:r>
                    </a:p>
                  </a:txBody>
                  <a:tcPr marL="68580" marR="68580" marT="34290" marB="34290">
                    <a:lnR w="38100" cap="flat" cmpd="sng" algn="ctr">
                      <a:solidFill>
                        <a:schemeClr val="bg1"/>
                      </a:solidFill>
                      <a:prstDash val="solid"/>
                      <a:round/>
                      <a:headEnd type="none" w="med" len="med"/>
                      <a:tailEnd type="none" w="med" len="med"/>
                    </a:lnR>
                    <a:solidFill>
                      <a:schemeClr val="bg1">
                        <a:lumMod val="95000"/>
                      </a:schemeClr>
                    </a:solidFill>
                  </a:tcPr>
                </a:tc>
                <a:tc>
                  <a:txBody>
                    <a:bodyPr/>
                    <a:lstStyle/>
                    <a:p>
                      <a:pPr marL="171450" marR="0" lvl="0" indent="-171450" algn="l"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kern="1200" dirty="0">
                          <a:solidFill>
                            <a:prstClr val="black"/>
                          </a:solidFill>
                          <a:latin typeface="+mn-lt"/>
                          <a:ea typeface="+mn-ea"/>
                          <a:cs typeface="+mn-cs"/>
                        </a:rPr>
                        <a:t>Enable migration </a:t>
                      </a:r>
                      <a:r>
                        <a:rPr lang="en-US" sz="1100" b="0" kern="1200" dirty="0">
                          <a:solidFill>
                            <a:prstClr val="black"/>
                          </a:solidFill>
                          <a:latin typeface="+mn-lt"/>
                          <a:ea typeface="+mn-ea"/>
                          <a:cs typeface="+mn-cs"/>
                        </a:rPr>
                        <a:t>of disparate CMS installations to a single enterprise-grade federated AMS cloud platform</a:t>
                      </a:r>
                    </a:p>
                    <a:p>
                      <a:pPr marL="171450" marR="0" lvl="0" indent="-171450" algn="l"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kern="1200" dirty="0">
                          <a:solidFill>
                            <a:prstClr val="black"/>
                          </a:solidFill>
                          <a:latin typeface="+mn-lt"/>
                          <a:ea typeface="+mn-ea"/>
                          <a:cs typeface="+mn-cs"/>
                        </a:rPr>
                        <a:t>Optimize</a:t>
                      </a:r>
                      <a:r>
                        <a:rPr lang="en-US" sz="1100" b="0" kern="1200" dirty="0">
                          <a:solidFill>
                            <a:prstClr val="black"/>
                          </a:solidFill>
                          <a:latin typeface="+mn-lt"/>
                          <a:ea typeface="+mn-ea"/>
                          <a:cs typeface="+mn-cs"/>
                        </a:rPr>
                        <a:t> release management via true blue-green capability</a:t>
                      </a:r>
                    </a:p>
                  </a:txBody>
                  <a:tcPr marL="68580" marR="68580" marT="34290" marB="3429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schemeClr>
                    </a:solidFill>
                  </a:tcPr>
                </a:tc>
                <a:tc>
                  <a:txBody>
                    <a:bodyPr/>
                    <a:lstStyle/>
                    <a:p>
                      <a:pPr marL="171450" marR="0" lvl="0" indent="-171450" algn="l"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kern="1200" dirty="0">
                          <a:solidFill>
                            <a:prstClr val="black"/>
                          </a:solidFill>
                          <a:latin typeface="+mn-lt"/>
                          <a:ea typeface="+mn-ea"/>
                          <a:cs typeface="+mn-cs"/>
                        </a:rPr>
                        <a:t>Create and run </a:t>
                      </a:r>
                      <a:r>
                        <a:rPr lang="en-US" sz="1100" b="0" kern="1200" dirty="0">
                          <a:solidFill>
                            <a:prstClr val="black"/>
                          </a:solidFill>
                          <a:latin typeface="+mn-lt"/>
                          <a:ea typeface="+mn-ea"/>
                          <a:cs typeface="+mn-cs"/>
                        </a:rPr>
                        <a:t>a digital delivery pipeline with built-in quality and automation</a:t>
                      </a:r>
                    </a:p>
                    <a:p>
                      <a:pPr marL="171450" marR="0" lvl="0" indent="-171450" algn="l"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kern="1200" dirty="0">
                          <a:solidFill>
                            <a:prstClr val="black"/>
                          </a:solidFill>
                          <a:latin typeface="+mn-lt"/>
                          <a:ea typeface="+mn-ea"/>
                          <a:cs typeface="+mn-cs"/>
                        </a:rPr>
                        <a:t>Productize and evolve </a:t>
                      </a:r>
                      <a:r>
                        <a:rPr lang="en-US" sz="1100" b="0" kern="1200" dirty="0">
                          <a:solidFill>
                            <a:prstClr val="black"/>
                          </a:solidFill>
                          <a:latin typeface="+mn-lt"/>
                          <a:ea typeface="+mn-ea"/>
                          <a:cs typeface="+mn-cs"/>
                        </a:rPr>
                        <a:t>an service catalog with tenant enablers and self-service options</a:t>
                      </a:r>
                    </a:p>
                  </a:txBody>
                  <a:tcPr marL="68580" marR="68580" marT="34290" marB="3429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bg1">
                        <a:lumMod val="95000"/>
                      </a:schemeClr>
                    </a:solidFill>
                  </a:tcPr>
                </a:tc>
                <a:tc>
                  <a:txBody>
                    <a:bodyPr/>
                    <a:lstStyle/>
                    <a:p>
                      <a:pPr marL="171450" marR="0" lvl="0" indent="-171450" algn="l"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kern="1200" dirty="0">
                          <a:solidFill>
                            <a:prstClr val="black"/>
                          </a:solidFill>
                          <a:latin typeface="+mn-lt"/>
                          <a:ea typeface="+mn-ea"/>
                          <a:cs typeface="+mn-cs"/>
                        </a:rPr>
                        <a:t>Provide governance </a:t>
                      </a:r>
                      <a:r>
                        <a:rPr lang="en-US" sz="1100" b="0" kern="1200" dirty="0">
                          <a:solidFill>
                            <a:prstClr val="black"/>
                          </a:solidFill>
                          <a:latin typeface="+mn-lt"/>
                          <a:ea typeface="+mn-ea"/>
                          <a:cs typeface="+mn-cs"/>
                        </a:rPr>
                        <a:t>and communities of practice to uplift digital execution throughout Enterprise</a:t>
                      </a:r>
                    </a:p>
                    <a:p>
                      <a:pPr marL="171450" marR="0" lvl="0" indent="-171450" algn="l"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kern="1200" dirty="0">
                          <a:solidFill>
                            <a:prstClr val="black"/>
                          </a:solidFill>
                          <a:latin typeface="+mn-lt"/>
                          <a:ea typeface="+mn-ea"/>
                          <a:cs typeface="+mn-cs"/>
                        </a:rPr>
                        <a:t>Establish standards, </a:t>
                      </a:r>
                      <a:r>
                        <a:rPr lang="en-US" sz="1100" b="0" kern="1200" dirty="0">
                          <a:solidFill>
                            <a:prstClr val="black"/>
                          </a:solidFill>
                          <a:latin typeface="+mn-lt"/>
                          <a:ea typeface="+mn-ea"/>
                          <a:cs typeface="+mn-cs"/>
                        </a:rPr>
                        <a:t>best practices, and playbooks for tenants</a:t>
                      </a:r>
                    </a:p>
                    <a:p>
                      <a:pPr marL="171450" marR="0" lvl="0" indent="-171450" algn="l" defTabSz="91437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0" kern="1200" dirty="0">
                          <a:solidFill>
                            <a:prstClr val="black"/>
                          </a:solidFill>
                          <a:latin typeface="+mn-lt"/>
                          <a:ea typeface="+mn-ea"/>
                          <a:cs typeface="+mn-cs"/>
                        </a:rPr>
                        <a:t>Voice of the Customer in governance will influence product and platform </a:t>
                      </a:r>
                      <a:r>
                        <a:rPr lang="en-US" sz="1100" b="1" kern="1200" dirty="0">
                          <a:solidFill>
                            <a:prstClr val="black"/>
                          </a:solidFill>
                          <a:latin typeface="+mn-lt"/>
                          <a:ea typeface="+mn-ea"/>
                          <a:cs typeface="+mn-cs"/>
                        </a:rPr>
                        <a:t>evolution</a:t>
                      </a:r>
                    </a:p>
                  </a:txBody>
                  <a:tcPr marL="68580" marR="68580" marT="34290" marB="34290">
                    <a:lnL w="381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579203115"/>
                  </a:ext>
                </a:extLst>
              </a:tr>
            </a:tbl>
          </a:graphicData>
        </a:graphic>
      </p:graphicFrame>
      <p:sp>
        <p:nvSpPr>
          <p:cNvPr id="5" name="Freeform 618">
            <a:extLst>
              <a:ext uri="{FF2B5EF4-FFF2-40B4-BE49-F238E27FC236}">
                <a16:creationId xmlns:a16="http://schemas.microsoft.com/office/drawing/2014/main" id="{16C542A6-3DAA-412B-913A-FC0FD410923D}"/>
              </a:ext>
            </a:extLst>
          </p:cNvPr>
          <p:cNvSpPr>
            <a:spLocks noChangeAspect="1" noEditPoints="1"/>
          </p:cNvSpPr>
          <p:nvPr/>
        </p:nvSpPr>
        <p:spPr bwMode="auto">
          <a:xfrm>
            <a:off x="3148924" y="1432905"/>
            <a:ext cx="682661" cy="685800"/>
          </a:xfrm>
          <a:custGeom>
            <a:avLst/>
            <a:gdLst>
              <a:gd name="T0" fmla="*/ 179 w 208"/>
              <a:gd name="T1" fmla="*/ 84 h 208"/>
              <a:gd name="T2" fmla="*/ 186 w 208"/>
              <a:gd name="T3" fmla="*/ 40 h 208"/>
              <a:gd name="T4" fmla="*/ 143 w 208"/>
              <a:gd name="T5" fmla="*/ 37 h 208"/>
              <a:gd name="T6" fmla="*/ 117 w 208"/>
              <a:gd name="T7" fmla="*/ 1 h 208"/>
              <a:gd name="T8" fmla="*/ 88 w 208"/>
              <a:gd name="T9" fmla="*/ 4 h 208"/>
              <a:gd name="T10" fmla="*/ 64 w 208"/>
              <a:gd name="T11" fmla="*/ 37 h 208"/>
              <a:gd name="T12" fmla="*/ 20 w 208"/>
              <a:gd name="T13" fmla="*/ 24 h 208"/>
              <a:gd name="T14" fmla="*/ 62 w 208"/>
              <a:gd name="T15" fmla="*/ 45 h 208"/>
              <a:gd name="T16" fmla="*/ 92 w 208"/>
              <a:gd name="T17" fmla="*/ 32 h 208"/>
              <a:gd name="T18" fmla="*/ 113 w 208"/>
              <a:gd name="T19" fmla="*/ 8 h 208"/>
              <a:gd name="T20" fmla="*/ 142 w 208"/>
              <a:gd name="T21" fmla="*/ 45 h 208"/>
              <a:gd name="T22" fmla="*/ 178 w 208"/>
              <a:gd name="T23" fmla="*/ 42 h 208"/>
              <a:gd name="T24" fmla="*/ 172 w 208"/>
              <a:gd name="T25" fmla="*/ 89 h 208"/>
              <a:gd name="T26" fmla="*/ 200 w 208"/>
              <a:gd name="T27" fmla="*/ 104 h 208"/>
              <a:gd name="T28" fmla="*/ 172 w 208"/>
              <a:gd name="T29" fmla="*/ 119 h 208"/>
              <a:gd name="T30" fmla="*/ 178 w 208"/>
              <a:gd name="T31" fmla="*/ 166 h 208"/>
              <a:gd name="T32" fmla="*/ 142 w 208"/>
              <a:gd name="T33" fmla="*/ 163 h 208"/>
              <a:gd name="T34" fmla="*/ 113 w 208"/>
              <a:gd name="T35" fmla="*/ 200 h 208"/>
              <a:gd name="T36" fmla="*/ 92 w 208"/>
              <a:gd name="T37" fmla="*/ 176 h 208"/>
              <a:gd name="T38" fmla="*/ 72 w 208"/>
              <a:gd name="T39" fmla="*/ 140 h 208"/>
              <a:gd name="T40" fmla="*/ 104 w 208"/>
              <a:gd name="T41" fmla="*/ 56 h 208"/>
              <a:gd name="T42" fmla="*/ 65 w 208"/>
              <a:gd name="T43" fmla="*/ 48 h 208"/>
              <a:gd name="T44" fmla="*/ 27 w 208"/>
              <a:gd name="T45" fmla="*/ 49 h 208"/>
              <a:gd name="T46" fmla="*/ 0 w 208"/>
              <a:gd name="T47" fmla="*/ 69 h 208"/>
              <a:gd name="T48" fmla="*/ 16 w 208"/>
              <a:gd name="T49" fmla="*/ 204 h 208"/>
              <a:gd name="T50" fmla="*/ 44 w 208"/>
              <a:gd name="T51" fmla="*/ 208 h 208"/>
              <a:gd name="T52" fmla="*/ 68 w 208"/>
              <a:gd name="T53" fmla="*/ 208 h 208"/>
              <a:gd name="T54" fmla="*/ 72 w 208"/>
              <a:gd name="T55" fmla="*/ 175 h 208"/>
              <a:gd name="T56" fmla="*/ 91 w 208"/>
              <a:gd name="T57" fmla="*/ 207 h 208"/>
              <a:gd name="T58" fmla="*/ 120 w 208"/>
              <a:gd name="T59" fmla="*/ 204 h 208"/>
              <a:gd name="T60" fmla="*/ 163 w 208"/>
              <a:gd name="T61" fmla="*/ 186 h 208"/>
              <a:gd name="T62" fmla="*/ 186 w 208"/>
              <a:gd name="T63" fmla="*/ 163 h 208"/>
              <a:gd name="T64" fmla="*/ 204 w 208"/>
              <a:gd name="T65" fmla="*/ 120 h 208"/>
              <a:gd name="T66" fmla="*/ 207 w 208"/>
              <a:gd name="T67" fmla="*/ 91 h 208"/>
              <a:gd name="T68" fmla="*/ 44 w 208"/>
              <a:gd name="T69" fmla="*/ 8 h 208"/>
              <a:gd name="T70" fmla="*/ 104 w 208"/>
              <a:gd name="T71" fmla="*/ 64 h 208"/>
              <a:gd name="T72" fmla="*/ 77 w 208"/>
              <a:gd name="T73" fmla="*/ 134 h 208"/>
              <a:gd name="T74" fmla="*/ 88 w 208"/>
              <a:gd name="T75" fmla="*/ 67 h 208"/>
              <a:gd name="T76" fmla="*/ 64 w 208"/>
              <a:gd name="T77" fmla="*/ 200 h 208"/>
              <a:gd name="T78" fmla="*/ 44 w 208"/>
              <a:gd name="T79" fmla="*/ 128 h 208"/>
              <a:gd name="T80" fmla="*/ 24 w 208"/>
              <a:gd name="T81" fmla="*/ 200 h 208"/>
              <a:gd name="T82" fmla="*/ 16 w 208"/>
              <a:gd name="T83" fmla="*/ 84 h 208"/>
              <a:gd name="T84" fmla="*/ 8 w 208"/>
              <a:gd name="T85" fmla="*/ 69 h 208"/>
              <a:gd name="T86" fmla="*/ 41 w 208"/>
              <a:gd name="T87" fmla="*/ 75 h 208"/>
              <a:gd name="T88" fmla="*/ 65 w 208"/>
              <a:gd name="T89" fmla="*/ 57 h 208"/>
              <a:gd name="T90" fmla="*/ 80 w 208"/>
              <a:gd name="T91" fmla="*/ 116 h 208"/>
              <a:gd name="T92" fmla="*/ 68 w 208"/>
              <a:gd name="T93" fmla="*/ 8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8" h="208">
                <a:moveTo>
                  <a:pt x="207" y="91"/>
                </a:moveTo>
                <a:cubicBezTo>
                  <a:pt x="207" y="90"/>
                  <a:pt x="206" y="88"/>
                  <a:pt x="204" y="88"/>
                </a:cubicBezTo>
                <a:cubicBezTo>
                  <a:pt x="179" y="84"/>
                  <a:pt x="179" y="84"/>
                  <a:pt x="179" y="84"/>
                </a:cubicBezTo>
                <a:cubicBezTo>
                  <a:pt x="178" y="77"/>
                  <a:pt x="175" y="71"/>
                  <a:pt x="171" y="65"/>
                </a:cubicBezTo>
                <a:cubicBezTo>
                  <a:pt x="186" y="45"/>
                  <a:pt x="186" y="45"/>
                  <a:pt x="186" y="45"/>
                </a:cubicBezTo>
                <a:cubicBezTo>
                  <a:pt x="187" y="43"/>
                  <a:pt x="187" y="41"/>
                  <a:pt x="186" y="40"/>
                </a:cubicBezTo>
                <a:cubicBezTo>
                  <a:pt x="181" y="33"/>
                  <a:pt x="175" y="27"/>
                  <a:pt x="168" y="22"/>
                </a:cubicBezTo>
                <a:cubicBezTo>
                  <a:pt x="167" y="21"/>
                  <a:pt x="165" y="21"/>
                  <a:pt x="163" y="22"/>
                </a:cubicBezTo>
                <a:cubicBezTo>
                  <a:pt x="143" y="37"/>
                  <a:pt x="143" y="37"/>
                  <a:pt x="143" y="37"/>
                </a:cubicBezTo>
                <a:cubicBezTo>
                  <a:pt x="137" y="33"/>
                  <a:pt x="131" y="30"/>
                  <a:pt x="124" y="29"/>
                </a:cubicBezTo>
                <a:cubicBezTo>
                  <a:pt x="120" y="4"/>
                  <a:pt x="120" y="4"/>
                  <a:pt x="120" y="4"/>
                </a:cubicBezTo>
                <a:cubicBezTo>
                  <a:pt x="120" y="2"/>
                  <a:pt x="118" y="1"/>
                  <a:pt x="117" y="1"/>
                </a:cubicBezTo>
                <a:cubicBezTo>
                  <a:pt x="112" y="0"/>
                  <a:pt x="108" y="0"/>
                  <a:pt x="104" y="0"/>
                </a:cubicBezTo>
                <a:cubicBezTo>
                  <a:pt x="100" y="0"/>
                  <a:pt x="96" y="0"/>
                  <a:pt x="91" y="1"/>
                </a:cubicBezTo>
                <a:cubicBezTo>
                  <a:pt x="90" y="1"/>
                  <a:pt x="88" y="2"/>
                  <a:pt x="88" y="4"/>
                </a:cubicBezTo>
                <a:cubicBezTo>
                  <a:pt x="84" y="29"/>
                  <a:pt x="84" y="29"/>
                  <a:pt x="84" y="29"/>
                </a:cubicBezTo>
                <a:cubicBezTo>
                  <a:pt x="77" y="30"/>
                  <a:pt x="71" y="33"/>
                  <a:pt x="65" y="37"/>
                </a:cubicBezTo>
                <a:cubicBezTo>
                  <a:pt x="64" y="37"/>
                  <a:pt x="64" y="37"/>
                  <a:pt x="64" y="37"/>
                </a:cubicBezTo>
                <a:cubicBezTo>
                  <a:pt x="67" y="33"/>
                  <a:pt x="68" y="29"/>
                  <a:pt x="68" y="24"/>
                </a:cubicBezTo>
                <a:cubicBezTo>
                  <a:pt x="68" y="11"/>
                  <a:pt x="57" y="0"/>
                  <a:pt x="44" y="0"/>
                </a:cubicBezTo>
                <a:cubicBezTo>
                  <a:pt x="31" y="0"/>
                  <a:pt x="20" y="11"/>
                  <a:pt x="20" y="24"/>
                </a:cubicBezTo>
                <a:cubicBezTo>
                  <a:pt x="20" y="37"/>
                  <a:pt x="31" y="48"/>
                  <a:pt x="44" y="48"/>
                </a:cubicBezTo>
                <a:cubicBezTo>
                  <a:pt x="50" y="48"/>
                  <a:pt x="55" y="46"/>
                  <a:pt x="59" y="43"/>
                </a:cubicBezTo>
                <a:cubicBezTo>
                  <a:pt x="62" y="45"/>
                  <a:pt x="62" y="45"/>
                  <a:pt x="62" y="45"/>
                </a:cubicBezTo>
                <a:cubicBezTo>
                  <a:pt x="63" y="46"/>
                  <a:pt x="65" y="46"/>
                  <a:pt x="66" y="45"/>
                </a:cubicBezTo>
                <a:cubicBezTo>
                  <a:pt x="73" y="41"/>
                  <a:pt x="81" y="38"/>
                  <a:pt x="89" y="36"/>
                </a:cubicBezTo>
                <a:cubicBezTo>
                  <a:pt x="91" y="35"/>
                  <a:pt x="92" y="34"/>
                  <a:pt x="92" y="32"/>
                </a:cubicBezTo>
                <a:cubicBezTo>
                  <a:pt x="95" y="8"/>
                  <a:pt x="95" y="8"/>
                  <a:pt x="95" y="8"/>
                </a:cubicBezTo>
                <a:cubicBezTo>
                  <a:pt x="98" y="8"/>
                  <a:pt x="101" y="8"/>
                  <a:pt x="104" y="8"/>
                </a:cubicBezTo>
                <a:cubicBezTo>
                  <a:pt x="107" y="8"/>
                  <a:pt x="110" y="8"/>
                  <a:pt x="113" y="8"/>
                </a:cubicBezTo>
                <a:cubicBezTo>
                  <a:pt x="116" y="32"/>
                  <a:pt x="116" y="32"/>
                  <a:pt x="116" y="32"/>
                </a:cubicBezTo>
                <a:cubicBezTo>
                  <a:pt x="116" y="34"/>
                  <a:pt x="117" y="35"/>
                  <a:pt x="119" y="36"/>
                </a:cubicBezTo>
                <a:cubicBezTo>
                  <a:pt x="127" y="38"/>
                  <a:pt x="135" y="41"/>
                  <a:pt x="142" y="45"/>
                </a:cubicBezTo>
                <a:cubicBezTo>
                  <a:pt x="143" y="46"/>
                  <a:pt x="145" y="46"/>
                  <a:pt x="146" y="45"/>
                </a:cubicBezTo>
                <a:cubicBezTo>
                  <a:pt x="166" y="30"/>
                  <a:pt x="166" y="30"/>
                  <a:pt x="166" y="30"/>
                </a:cubicBezTo>
                <a:cubicBezTo>
                  <a:pt x="170" y="34"/>
                  <a:pt x="174" y="38"/>
                  <a:pt x="178" y="42"/>
                </a:cubicBezTo>
                <a:cubicBezTo>
                  <a:pt x="163" y="62"/>
                  <a:pt x="163" y="62"/>
                  <a:pt x="163" y="62"/>
                </a:cubicBezTo>
                <a:cubicBezTo>
                  <a:pt x="162" y="63"/>
                  <a:pt x="162" y="65"/>
                  <a:pt x="163" y="66"/>
                </a:cubicBezTo>
                <a:cubicBezTo>
                  <a:pt x="167" y="73"/>
                  <a:pt x="170" y="81"/>
                  <a:pt x="172" y="89"/>
                </a:cubicBezTo>
                <a:cubicBezTo>
                  <a:pt x="173" y="91"/>
                  <a:pt x="174" y="92"/>
                  <a:pt x="176" y="92"/>
                </a:cubicBezTo>
                <a:cubicBezTo>
                  <a:pt x="200" y="95"/>
                  <a:pt x="200" y="95"/>
                  <a:pt x="200" y="95"/>
                </a:cubicBezTo>
                <a:cubicBezTo>
                  <a:pt x="200" y="98"/>
                  <a:pt x="200" y="101"/>
                  <a:pt x="200" y="104"/>
                </a:cubicBezTo>
                <a:cubicBezTo>
                  <a:pt x="200" y="107"/>
                  <a:pt x="200" y="110"/>
                  <a:pt x="200" y="113"/>
                </a:cubicBezTo>
                <a:cubicBezTo>
                  <a:pt x="176" y="116"/>
                  <a:pt x="176" y="116"/>
                  <a:pt x="176" y="116"/>
                </a:cubicBezTo>
                <a:cubicBezTo>
                  <a:pt x="174" y="116"/>
                  <a:pt x="173" y="117"/>
                  <a:pt x="172" y="119"/>
                </a:cubicBezTo>
                <a:cubicBezTo>
                  <a:pt x="170" y="127"/>
                  <a:pt x="167" y="135"/>
                  <a:pt x="163" y="142"/>
                </a:cubicBezTo>
                <a:cubicBezTo>
                  <a:pt x="162" y="143"/>
                  <a:pt x="162" y="145"/>
                  <a:pt x="163" y="146"/>
                </a:cubicBezTo>
                <a:cubicBezTo>
                  <a:pt x="178" y="166"/>
                  <a:pt x="178" y="166"/>
                  <a:pt x="178" y="166"/>
                </a:cubicBezTo>
                <a:cubicBezTo>
                  <a:pt x="174" y="170"/>
                  <a:pt x="170" y="174"/>
                  <a:pt x="166" y="178"/>
                </a:cubicBezTo>
                <a:cubicBezTo>
                  <a:pt x="146" y="163"/>
                  <a:pt x="146" y="163"/>
                  <a:pt x="146" y="163"/>
                </a:cubicBezTo>
                <a:cubicBezTo>
                  <a:pt x="145" y="162"/>
                  <a:pt x="143" y="162"/>
                  <a:pt x="142" y="163"/>
                </a:cubicBezTo>
                <a:cubicBezTo>
                  <a:pt x="135" y="167"/>
                  <a:pt x="127" y="170"/>
                  <a:pt x="119" y="172"/>
                </a:cubicBezTo>
                <a:cubicBezTo>
                  <a:pt x="117" y="173"/>
                  <a:pt x="116" y="174"/>
                  <a:pt x="116" y="176"/>
                </a:cubicBezTo>
                <a:cubicBezTo>
                  <a:pt x="113" y="200"/>
                  <a:pt x="113" y="200"/>
                  <a:pt x="113" y="200"/>
                </a:cubicBezTo>
                <a:cubicBezTo>
                  <a:pt x="110" y="200"/>
                  <a:pt x="107" y="200"/>
                  <a:pt x="104" y="200"/>
                </a:cubicBezTo>
                <a:cubicBezTo>
                  <a:pt x="101" y="200"/>
                  <a:pt x="98" y="200"/>
                  <a:pt x="95" y="200"/>
                </a:cubicBezTo>
                <a:cubicBezTo>
                  <a:pt x="92" y="176"/>
                  <a:pt x="92" y="176"/>
                  <a:pt x="92" y="176"/>
                </a:cubicBezTo>
                <a:cubicBezTo>
                  <a:pt x="92" y="174"/>
                  <a:pt x="91" y="173"/>
                  <a:pt x="89" y="172"/>
                </a:cubicBezTo>
                <a:cubicBezTo>
                  <a:pt x="83" y="171"/>
                  <a:pt x="77" y="169"/>
                  <a:pt x="72" y="166"/>
                </a:cubicBezTo>
                <a:cubicBezTo>
                  <a:pt x="72" y="140"/>
                  <a:pt x="72" y="140"/>
                  <a:pt x="72" y="140"/>
                </a:cubicBezTo>
                <a:cubicBezTo>
                  <a:pt x="80" y="147"/>
                  <a:pt x="92" y="152"/>
                  <a:pt x="104" y="152"/>
                </a:cubicBezTo>
                <a:cubicBezTo>
                  <a:pt x="131" y="152"/>
                  <a:pt x="152" y="131"/>
                  <a:pt x="152" y="104"/>
                </a:cubicBezTo>
                <a:cubicBezTo>
                  <a:pt x="152" y="77"/>
                  <a:pt x="131" y="56"/>
                  <a:pt x="104" y="56"/>
                </a:cubicBezTo>
                <a:cubicBezTo>
                  <a:pt x="97" y="56"/>
                  <a:pt x="91" y="57"/>
                  <a:pt x="85" y="60"/>
                </a:cubicBezTo>
                <a:cubicBezTo>
                  <a:pt x="83" y="56"/>
                  <a:pt x="80" y="53"/>
                  <a:pt x="76" y="52"/>
                </a:cubicBezTo>
                <a:cubicBezTo>
                  <a:pt x="65" y="48"/>
                  <a:pt x="65" y="48"/>
                  <a:pt x="65" y="48"/>
                </a:cubicBezTo>
                <a:cubicBezTo>
                  <a:pt x="64" y="48"/>
                  <a:pt x="62" y="48"/>
                  <a:pt x="61" y="49"/>
                </a:cubicBezTo>
                <a:cubicBezTo>
                  <a:pt x="44" y="66"/>
                  <a:pt x="44" y="66"/>
                  <a:pt x="44" y="66"/>
                </a:cubicBezTo>
                <a:cubicBezTo>
                  <a:pt x="27" y="49"/>
                  <a:pt x="27" y="49"/>
                  <a:pt x="27" y="49"/>
                </a:cubicBezTo>
                <a:cubicBezTo>
                  <a:pt x="26" y="48"/>
                  <a:pt x="24" y="48"/>
                  <a:pt x="23" y="48"/>
                </a:cubicBezTo>
                <a:cubicBezTo>
                  <a:pt x="12" y="52"/>
                  <a:pt x="12" y="52"/>
                  <a:pt x="12" y="52"/>
                </a:cubicBezTo>
                <a:cubicBezTo>
                  <a:pt x="5" y="54"/>
                  <a:pt x="0" y="61"/>
                  <a:pt x="0" y="69"/>
                </a:cubicBezTo>
                <a:cubicBezTo>
                  <a:pt x="0" y="116"/>
                  <a:pt x="0" y="116"/>
                  <a:pt x="0" y="116"/>
                </a:cubicBezTo>
                <a:cubicBezTo>
                  <a:pt x="0" y="126"/>
                  <a:pt x="7" y="134"/>
                  <a:pt x="16" y="136"/>
                </a:cubicBezTo>
                <a:cubicBezTo>
                  <a:pt x="16" y="204"/>
                  <a:pt x="16" y="204"/>
                  <a:pt x="16" y="204"/>
                </a:cubicBezTo>
                <a:cubicBezTo>
                  <a:pt x="16" y="205"/>
                  <a:pt x="16" y="206"/>
                  <a:pt x="17" y="207"/>
                </a:cubicBezTo>
                <a:cubicBezTo>
                  <a:pt x="18" y="208"/>
                  <a:pt x="19" y="208"/>
                  <a:pt x="20" y="208"/>
                </a:cubicBezTo>
                <a:cubicBezTo>
                  <a:pt x="44" y="208"/>
                  <a:pt x="44" y="208"/>
                  <a:pt x="44" y="208"/>
                </a:cubicBezTo>
                <a:cubicBezTo>
                  <a:pt x="44" y="208"/>
                  <a:pt x="44" y="208"/>
                  <a:pt x="44" y="208"/>
                </a:cubicBezTo>
                <a:cubicBezTo>
                  <a:pt x="44" y="208"/>
                  <a:pt x="44" y="208"/>
                  <a:pt x="44" y="208"/>
                </a:cubicBezTo>
                <a:cubicBezTo>
                  <a:pt x="68" y="208"/>
                  <a:pt x="68" y="208"/>
                  <a:pt x="68" y="208"/>
                </a:cubicBezTo>
                <a:cubicBezTo>
                  <a:pt x="69" y="208"/>
                  <a:pt x="70" y="208"/>
                  <a:pt x="71" y="207"/>
                </a:cubicBezTo>
                <a:cubicBezTo>
                  <a:pt x="72" y="206"/>
                  <a:pt x="72" y="205"/>
                  <a:pt x="72" y="204"/>
                </a:cubicBezTo>
                <a:cubicBezTo>
                  <a:pt x="72" y="175"/>
                  <a:pt x="72" y="175"/>
                  <a:pt x="72" y="175"/>
                </a:cubicBezTo>
                <a:cubicBezTo>
                  <a:pt x="76" y="177"/>
                  <a:pt x="80" y="178"/>
                  <a:pt x="84" y="179"/>
                </a:cubicBezTo>
                <a:cubicBezTo>
                  <a:pt x="88" y="204"/>
                  <a:pt x="88" y="204"/>
                  <a:pt x="88" y="204"/>
                </a:cubicBezTo>
                <a:cubicBezTo>
                  <a:pt x="88" y="206"/>
                  <a:pt x="90" y="207"/>
                  <a:pt x="91" y="207"/>
                </a:cubicBezTo>
                <a:cubicBezTo>
                  <a:pt x="96" y="208"/>
                  <a:pt x="100" y="208"/>
                  <a:pt x="104" y="208"/>
                </a:cubicBezTo>
                <a:cubicBezTo>
                  <a:pt x="108" y="208"/>
                  <a:pt x="112" y="208"/>
                  <a:pt x="117" y="207"/>
                </a:cubicBezTo>
                <a:cubicBezTo>
                  <a:pt x="118" y="207"/>
                  <a:pt x="120" y="206"/>
                  <a:pt x="120" y="204"/>
                </a:cubicBezTo>
                <a:cubicBezTo>
                  <a:pt x="124" y="179"/>
                  <a:pt x="124" y="179"/>
                  <a:pt x="124" y="179"/>
                </a:cubicBezTo>
                <a:cubicBezTo>
                  <a:pt x="131" y="178"/>
                  <a:pt x="137" y="175"/>
                  <a:pt x="143" y="171"/>
                </a:cubicBezTo>
                <a:cubicBezTo>
                  <a:pt x="163" y="186"/>
                  <a:pt x="163" y="186"/>
                  <a:pt x="163" y="186"/>
                </a:cubicBezTo>
                <a:cubicBezTo>
                  <a:pt x="165" y="187"/>
                  <a:pt x="167" y="187"/>
                  <a:pt x="168" y="186"/>
                </a:cubicBezTo>
                <a:cubicBezTo>
                  <a:pt x="175" y="181"/>
                  <a:pt x="181" y="175"/>
                  <a:pt x="186" y="168"/>
                </a:cubicBezTo>
                <a:cubicBezTo>
                  <a:pt x="187" y="167"/>
                  <a:pt x="187" y="165"/>
                  <a:pt x="186" y="163"/>
                </a:cubicBezTo>
                <a:cubicBezTo>
                  <a:pt x="171" y="143"/>
                  <a:pt x="171" y="143"/>
                  <a:pt x="171" y="143"/>
                </a:cubicBezTo>
                <a:cubicBezTo>
                  <a:pt x="175" y="137"/>
                  <a:pt x="178" y="131"/>
                  <a:pt x="179" y="124"/>
                </a:cubicBezTo>
                <a:cubicBezTo>
                  <a:pt x="204" y="120"/>
                  <a:pt x="204" y="120"/>
                  <a:pt x="204" y="120"/>
                </a:cubicBezTo>
                <a:cubicBezTo>
                  <a:pt x="206" y="120"/>
                  <a:pt x="207" y="118"/>
                  <a:pt x="207" y="117"/>
                </a:cubicBezTo>
                <a:cubicBezTo>
                  <a:pt x="208" y="112"/>
                  <a:pt x="208" y="108"/>
                  <a:pt x="208" y="104"/>
                </a:cubicBezTo>
                <a:cubicBezTo>
                  <a:pt x="208" y="100"/>
                  <a:pt x="208" y="96"/>
                  <a:pt x="207" y="91"/>
                </a:cubicBezTo>
                <a:close/>
                <a:moveTo>
                  <a:pt x="44" y="40"/>
                </a:moveTo>
                <a:cubicBezTo>
                  <a:pt x="35" y="40"/>
                  <a:pt x="28" y="33"/>
                  <a:pt x="28" y="24"/>
                </a:cubicBezTo>
                <a:cubicBezTo>
                  <a:pt x="28" y="15"/>
                  <a:pt x="35" y="8"/>
                  <a:pt x="44" y="8"/>
                </a:cubicBezTo>
                <a:cubicBezTo>
                  <a:pt x="53" y="8"/>
                  <a:pt x="60" y="15"/>
                  <a:pt x="60" y="24"/>
                </a:cubicBezTo>
                <a:cubicBezTo>
                  <a:pt x="60" y="33"/>
                  <a:pt x="53" y="40"/>
                  <a:pt x="44" y="40"/>
                </a:cubicBezTo>
                <a:close/>
                <a:moveTo>
                  <a:pt x="104" y="64"/>
                </a:moveTo>
                <a:cubicBezTo>
                  <a:pt x="126" y="64"/>
                  <a:pt x="144" y="82"/>
                  <a:pt x="144" y="104"/>
                </a:cubicBezTo>
                <a:cubicBezTo>
                  <a:pt x="144" y="126"/>
                  <a:pt x="126" y="144"/>
                  <a:pt x="104" y="144"/>
                </a:cubicBezTo>
                <a:cubicBezTo>
                  <a:pt x="94" y="144"/>
                  <a:pt x="84" y="140"/>
                  <a:pt x="77" y="134"/>
                </a:cubicBezTo>
                <a:cubicBezTo>
                  <a:pt x="84" y="130"/>
                  <a:pt x="88" y="124"/>
                  <a:pt x="88" y="116"/>
                </a:cubicBezTo>
                <a:cubicBezTo>
                  <a:pt x="88" y="69"/>
                  <a:pt x="88" y="69"/>
                  <a:pt x="88" y="69"/>
                </a:cubicBezTo>
                <a:cubicBezTo>
                  <a:pt x="88" y="68"/>
                  <a:pt x="88" y="68"/>
                  <a:pt x="88" y="67"/>
                </a:cubicBezTo>
                <a:cubicBezTo>
                  <a:pt x="93" y="65"/>
                  <a:pt x="98" y="64"/>
                  <a:pt x="104" y="64"/>
                </a:cubicBezTo>
                <a:close/>
                <a:moveTo>
                  <a:pt x="64" y="84"/>
                </a:moveTo>
                <a:cubicBezTo>
                  <a:pt x="64" y="200"/>
                  <a:pt x="64" y="200"/>
                  <a:pt x="64" y="200"/>
                </a:cubicBezTo>
                <a:cubicBezTo>
                  <a:pt x="48" y="200"/>
                  <a:pt x="48" y="200"/>
                  <a:pt x="48" y="200"/>
                </a:cubicBezTo>
                <a:cubicBezTo>
                  <a:pt x="48" y="132"/>
                  <a:pt x="48" y="132"/>
                  <a:pt x="48" y="132"/>
                </a:cubicBezTo>
                <a:cubicBezTo>
                  <a:pt x="48" y="130"/>
                  <a:pt x="46" y="128"/>
                  <a:pt x="44" y="128"/>
                </a:cubicBezTo>
                <a:cubicBezTo>
                  <a:pt x="42" y="128"/>
                  <a:pt x="40" y="130"/>
                  <a:pt x="40" y="132"/>
                </a:cubicBezTo>
                <a:cubicBezTo>
                  <a:pt x="40" y="200"/>
                  <a:pt x="40" y="200"/>
                  <a:pt x="40" y="200"/>
                </a:cubicBezTo>
                <a:cubicBezTo>
                  <a:pt x="24" y="200"/>
                  <a:pt x="24" y="200"/>
                  <a:pt x="24" y="200"/>
                </a:cubicBezTo>
                <a:cubicBezTo>
                  <a:pt x="24" y="84"/>
                  <a:pt x="24" y="84"/>
                  <a:pt x="24" y="84"/>
                </a:cubicBezTo>
                <a:cubicBezTo>
                  <a:pt x="24" y="82"/>
                  <a:pt x="22" y="80"/>
                  <a:pt x="20" y="80"/>
                </a:cubicBezTo>
                <a:cubicBezTo>
                  <a:pt x="18" y="80"/>
                  <a:pt x="16" y="82"/>
                  <a:pt x="16" y="84"/>
                </a:cubicBezTo>
                <a:cubicBezTo>
                  <a:pt x="16" y="127"/>
                  <a:pt x="16" y="127"/>
                  <a:pt x="16" y="127"/>
                </a:cubicBezTo>
                <a:cubicBezTo>
                  <a:pt x="11" y="126"/>
                  <a:pt x="8" y="121"/>
                  <a:pt x="8" y="116"/>
                </a:cubicBezTo>
                <a:cubicBezTo>
                  <a:pt x="8" y="69"/>
                  <a:pt x="8" y="69"/>
                  <a:pt x="8" y="69"/>
                </a:cubicBezTo>
                <a:cubicBezTo>
                  <a:pt x="8" y="65"/>
                  <a:pt x="11" y="61"/>
                  <a:pt x="15" y="59"/>
                </a:cubicBezTo>
                <a:cubicBezTo>
                  <a:pt x="23" y="57"/>
                  <a:pt x="23" y="57"/>
                  <a:pt x="23" y="57"/>
                </a:cubicBezTo>
                <a:cubicBezTo>
                  <a:pt x="41" y="75"/>
                  <a:pt x="41" y="75"/>
                  <a:pt x="41" y="75"/>
                </a:cubicBezTo>
                <a:cubicBezTo>
                  <a:pt x="42" y="76"/>
                  <a:pt x="43" y="76"/>
                  <a:pt x="44" y="76"/>
                </a:cubicBezTo>
                <a:cubicBezTo>
                  <a:pt x="45" y="76"/>
                  <a:pt x="46" y="76"/>
                  <a:pt x="47" y="75"/>
                </a:cubicBezTo>
                <a:cubicBezTo>
                  <a:pt x="65" y="57"/>
                  <a:pt x="65" y="57"/>
                  <a:pt x="65" y="57"/>
                </a:cubicBezTo>
                <a:cubicBezTo>
                  <a:pt x="73" y="59"/>
                  <a:pt x="73" y="59"/>
                  <a:pt x="73" y="59"/>
                </a:cubicBezTo>
                <a:cubicBezTo>
                  <a:pt x="77" y="61"/>
                  <a:pt x="80" y="65"/>
                  <a:pt x="80" y="69"/>
                </a:cubicBezTo>
                <a:cubicBezTo>
                  <a:pt x="80" y="116"/>
                  <a:pt x="80" y="116"/>
                  <a:pt x="80" y="116"/>
                </a:cubicBezTo>
                <a:cubicBezTo>
                  <a:pt x="80" y="121"/>
                  <a:pt x="77" y="126"/>
                  <a:pt x="72" y="127"/>
                </a:cubicBezTo>
                <a:cubicBezTo>
                  <a:pt x="72" y="84"/>
                  <a:pt x="72" y="84"/>
                  <a:pt x="72" y="84"/>
                </a:cubicBezTo>
                <a:cubicBezTo>
                  <a:pt x="72" y="82"/>
                  <a:pt x="70" y="80"/>
                  <a:pt x="68" y="80"/>
                </a:cubicBezTo>
                <a:cubicBezTo>
                  <a:pt x="66" y="80"/>
                  <a:pt x="64" y="82"/>
                  <a:pt x="64" y="84"/>
                </a:cubicBezTo>
                <a:close/>
              </a:path>
            </a:pathLst>
          </a:custGeom>
          <a:solidFill>
            <a:schemeClr val="tx1">
              <a:lumMod val="50000"/>
              <a:lumOff val="5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GB">
              <a:solidFill>
                <a:srgbClr val="000000"/>
              </a:solidFill>
              <a:latin typeface="Arial" panose="020B0604020202020204"/>
            </a:endParaRPr>
          </a:p>
        </p:txBody>
      </p:sp>
      <p:sp>
        <p:nvSpPr>
          <p:cNvPr id="6" name="Freeform 5">
            <a:extLst>
              <a:ext uri="{FF2B5EF4-FFF2-40B4-BE49-F238E27FC236}">
                <a16:creationId xmlns:a16="http://schemas.microsoft.com/office/drawing/2014/main" id="{1874F17B-5FBA-48E4-8093-C45F0A2C2321}"/>
              </a:ext>
            </a:extLst>
          </p:cNvPr>
          <p:cNvSpPr>
            <a:spLocks noChangeAspect="1" noEditPoints="1"/>
          </p:cNvSpPr>
          <p:nvPr/>
        </p:nvSpPr>
        <p:spPr bwMode="auto">
          <a:xfrm>
            <a:off x="5219186" y="1460966"/>
            <a:ext cx="857250" cy="629680"/>
          </a:xfrm>
          <a:custGeom>
            <a:avLst/>
            <a:gdLst>
              <a:gd name="T0" fmla="*/ 224 w 240"/>
              <a:gd name="T1" fmla="*/ 144 h 176"/>
              <a:gd name="T2" fmla="*/ 165 w 240"/>
              <a:gd name="T3" fmla="*/ 16 h 176"/>
              <a:gd name="T4" fmla="*/ 149 w 240"/>
              <a:gd name="T5" fmla="*/ 2 h 176"/>
              <a:gd name="T6" fmla="*/ 16 w 240"/>
              <a:gd name="T7" fmla="*/ 28 h 176"/>
              <a:gd name="T8" fmla="*/ 1 w 240"/>
              <a:gd name="T9" fmla="*/ 145 h 176"/>
              <a:gd name="T10" fmla="*/ 20 w 240"/>
              <a:gd name="T11" fmla="*/ 176 h 176"/>
              <a:gd name="T12" fmla="*/ 240 w 240"/>
              <a:gd name="T13" fmla="*/ 148 h 176"/>
              <a:gd name="T14" fmla="*/ 216 w 240"/>
              <a:gd name="T15" fmla="*/ 28 h 176"/>
              <a:gd name="T16" fmla="*/ 208 w 240"/>
              <a:gd name="T17" fmla="*/ 36 h 176"/>
              <a:gd name="T18" fmla="*/ 176 w 240"/>
              <a:gd name="T19" fmla="*/ 32 h 176"/>
              <a:gd name="T20" fmla="*/ 120 w 240"/>
              <a:gd name="T21" fmla="*/ 46 h 176"/>
              <a:gd name="T22" fmla="*/ 136 w 240"/>
              <a:gd name="T23" fmla="*/ 132 h 176"/>
              <a:gd name="T24" fmla="*/ 164 w 240"/>
              <a:gd name="T25" fmla="*/ 136 h 176"/>
              <a:gd name="T26" fmla="*/ 168 w 240"/>
              <a:gd name="T27" fmla="*/ 48 h 176"/>
              <a:gd name="T28" fmla="*/ 183 w 240"/>
              <a:gd name="T29" fmla="*/ 42 h 176"/>
              <a:gd name="T30" fmla="*/ 200 w 240"/>
              <a:gd name="T31" fmla="*/ 144 h 176"/>
              <a:gd name="T32" fmla="*/ 132 w 240"/>
              <a:gd name="T33" fmla="*/ 148 h 176"/>
              <a:gd name="T34" fmla="*/ 108 w 240"/>
              <a:gd name="T35" fmla="*/ 148 h 176"/>
              <a:gd name="T36" fmla="*/ 40 w 240"/>
              <a:gd name="T37" fmla="*/ 144 h 176"/>
              <a:gd name="T38" fmla="*/ 121 w 240"/>
              <a:gd name="T39" fmla="*/ 42 h 176"/>
              <a:gd name="T40" fmla="*/ 172 w 240"/>
              <a:gd name="T41" fmla="*/ 40 h 176"/>
              <a:gd name="T42" fmla="*/ 160 w 240"/>
              <a:gd name="T43" fmla="*/ 44 h 176"/>
              <a:gd name="T44" fmla="*/ 144 w 240"/>
              <a:gd name="T45" fmla="*/ 44 h 176"/>
              <a:gd name="T46" fmla="*/ 132 w 240"/>
              <a:gd name="T47" fmla="*/ 40 h 176"/>
              <a:gd name="T48" fmla="*/ 133 w 240"/>
              <a:gd name="T49" fmla="*/ 24 h 176"/>
              <a:gd name="T50" fmla="*/ 33 w 240"/>
              <a:gd name="T51" fmla="*/ 33 h 176"/>
              <a:gd name="T52" fmla="*/ 24 w 240"/>
              <a:gd name="T53" fmla="*/ 144 h 176"/>
              <a:gd name="T54" fmla="*/ 232 w 240"/>
              <a:gd name="T55" fmla="*/ 156 h 176"/>
              <a:gd name="T56" fmla="*/ 8 w 240"/>
              <a:gd name="T57" fmla="*/ 156 h 176"/>
              <a:gd name="T58" fmla="*/ 112 w 240"/>
              <a:gd name="T59" fmla="*/ 160 h 176"/>
              <a:gd name="T60" fmla="*/ 232 w 240"/>
              <a:gd name="T61" fmla="*/ 152 h 176"/>
              <a:gd name="T62" fmla="*/ 96 w 240"/>
              <a:gd name="T63" fmla="*/ 76 h 176"/>
              <a:gd name="T64" fmla="*/ 100 w 240"/>
              <a:gd name="T65" fmla="*/ 136 h 176"/>
              <a:gd name="T66" fmla="*/ 128 w 240"/>
              <a:gd name="T67" fmla="*/ 132 h 176"/>
              <a:gd name="T68" fmla="*/ 124 w 240"/>
              <a:gd name="T69" fmla="*/ 72 h 176"/>
              <a:gd name="T70" fmla="*/ 104 w 240"/>
              <a:gd name="T71" fmla="*/ 80 h 176"/>
              <a:gd name="T72" fmla="*/ 104 w 240"/>
              <a:gd name="T73" fmla="*/ 128 h 176"/>
              <a:gd name="T74" fmla="*/ 60 w 240"/>
              <a:gd name="T75" fmla="*/ 96 h 176"/>
              <a:gd name="T76" fmla="*/ 56 w 240"/>
              <a:gd name="T77" fmla="*/ 132 h 176"/>
              <a:gd name="T78" fmla="*/ 84 w 240"/>
              <a:gd name="T79" fmla="*/ 136 h 176"/>
              <a:gd name="T80" fmla="*/ 88 w 240"/>
              <a:gd name="T81" fmla="*/ 100 h 176"/>
              <a:gd name="T82" fmla="*/ 80 w 240"/>
              <a:gd name="T83" fmla="*/ 128 h 176"/>
              <a:gd name="T84" fmla="*/ 80 w 240"/>
              <a:gd name="T85"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0" h="176">
                <a:moveTo>
                  <a:pt x="239" y="145"/>
                </a:moveTo>
                <a:cubicBezTo>
                  <a:pt x="238" y="144"/>
                  <a:pt x="237" y="144"/>
                  <a:pt x="236" y="144"/>
                </a:cubicBezTo>
                <a:cubicBezTo>
                  <a:pt x="224" y="144"/>
                  <a:pt x="224" y="144"/>
                  <a:pt x="224" y="144"/>
                </a:cubicBezTo>
                <a:cubicBezTo>
                  <a:pt x="224" y="28"/>
                  <a:pt x="224" y="28"/>
                  <a:pt x="224" y="28"/>
                </a:cubicBezTo>
                <a:cubicBezTo>
                  <a:pt x="224" y="21"/>
                  <a:pt x="219" y="16"/>
                  <a:pt x="212" y="16"/>
                </a:cubicBezTo>
                <a:cubicBezTo>
                  <a:pt x="165" y="16"/>
                  <a:pt x="165" y="16"/>
                  <a:pt x="165" y="16"/>
                </a:cubicBezTo>
                <a:cubicBezTo>
                  <a:pt x="155" y="2"/>
                  <a:pt x="155" y="2"/>
                  <a:pt x="155" y="2"/>
                </a:cubicBezTo>
                <a:cubicBezTo>
                  <a:pt x="155" y="1"/>
                  <a:pt x="153" y="0"/>
                  <a:pt x="152" y="0"/>
                </a:cubicBezTo>
                <a:cubicBezTo>
                  <a:pt x="151" y="0"/>
                  <a:pt x="149" y="1"/>
                  <a:pt x="149" y="2"/>
                </a:cubicBezTo>
                <a:cubicBezTo>
                  <a:pt x="139" y="16"/>
                  <a:pt x="139" y="16"/>
                  <a:pt x="139" y="16"/>
                </a:cubicBezTo>
                <a:cubicBezTo>
                  <a:pt x="28" y="16"/>
                  <a:pt x="28" y="16"/>
                  <a:pt x="28" y="16"/>
                </a:cubicBezTo>
                <a:cubicBezTo>
                  <a:pt x="21" y="16"/>
                  <a:pt x="16" y="21"/>
                  <a:pt x="16" y="28"/>
                </a:cubicBezTo>
                <a:cubicBezTo>
                  <a:pt x="16" y="144"/>
                  <a:pt x="16" y="144"/>
                  <a:pt x="16" y="144"/>
                </a:cubicBezTo>
                <a:cubicBezTo>
                  <a:pt x="4" y="144"/>
                  <a:pt x="4" y="144"/>
                  <a:pt x="4" y="144"/>
                </a:cubicBezTo>
                <a:cubicBezTo>
                  <a:pt x="3" y="144"/>
                  <a:pt x="2" y="144"/>
                  <a:pt x="1" y="145"/>
                </a:cubicBezTo>
                <a:cubicBezTo>
                  <a:pt x="0" y="146"/>
                  <a:pt x="0" y="147"/>
                  <a:pt x="0" y="148"/>
                </a:cubicBezTo>
                <a:cubicBezTo>
                  <a:pt x="0" y="156"/>
                  <a:pt x="0" y="156"/>
                  <a:pt x="0" y="156"/>
                </a:cubicBezTo>
                <a:cubicBezTo>
                  <a:pt x="0" y="167"/>
                  <a:pt x="9" y="176"/>
                  <a:pt x="20" y="176"/>
                </a:cubicBezTo>
                <a:cubicBezTo>
                  <a:pt x="220" y="176"/>
                  <a:pt x="220" y="176"/>
                  <a:pt x="220" y="176"/>
                </a:cubicBezTo>
                <a:cubicBezTo>
                  <a:pt x="231" y="176"/>
                  <a:pt x="240" y="167"/>
                  <a:pt x="240" y="156"/>
                </a:cubicBezTo>
                <a:cubicBezTo>
                  <a:pt x="240" y="148"/>
                  <a:pt x="240" y="148"/>
                  <a:pt x="240" y="148"/>
                </a:cubicBezTo>
                <a:cubicBezTo>
                  <a:pt x="240" y="147"/>
                  <a:pt x="240" y="146"/>
                  <a:pt x="239" y="145"/>
                </a:cubicBezTo>
                <a:close/>
                <a:moveTo>
                  <a:pt x="212" y="24"/>
                </a:moveTo>
                <a:cubicBezTo>
                  <a:pt x="214" y="24"/>
                  <a:pt x="216" y="26"/>
                  <a:pt x="216" y="28"/>
                </a:cubicBezTo>
                <a:cubicBezTo>
                  <a:pt x="216" y="144"/>
                  <a:pt x="216" y="144"/>
                  <a:pt x="216" y="144"/>
                </a:cubicBezTo>
                <a:cubicBezTo>
                  <a:pt x="208" y="144"/>
                  <a:pt x="208" y="144"/>
                  <a:pt x="208" y="144"/>
                </a:cubicBezTo>
                <a:cubicBezTo>
                  <a:pt x="208" y="36"/>
                  <a:pt x="208" y="36"/>
                  <a:pt x="208" y="36"/>
                </a:cubicBezTo>
                <a:cubicBezTo>
                  <a:pt x="208" y="35"/>
                  <a:pt x="208" y="34"/>
                  <a:pt x="207" y="33"/>
                </a:cubicBezTo>
                <a:cubicBezTo>
                  <a:pt x="206" y="32"/>
                  <a:pt x="205" y="32"/>
                  <a:pt x="204" y="32"/>
                </a:cubicBezTo>
                <a:cubicBezTo>
                  <a:pt x="176" y="32"/>
                  <a:pt x="176" y="32"/>
                  <a:pt x="176" y="32"/>
                </a:cubicBezTo>
                <a:cubicBezTo>
                  <a:pt x="171" y="24"/>
                  <a:pt x="171" y="24"/>
                  <a:pt x="171" y="24"/>
                </a:cubicBezTo>
                <a:lnTo>
                  <a:pt x="212" y="24"/>
                </a:lnTo>
                <a:close/>
                <a:moveTo>
                  <a:pt x="120" y="46"/>
                </a:moveTo>
                <a:cubicBezTo>
                  <a:pt x="121" y="47"/>
                  <a:pt x="123" y="48"/>
                  <a:pt x="124" y="48"/>
                </a:cubicBezTo>
                <a:cubicBezTo>
                  <a:pt x="136" y="48"/>
                  <a:pt x="136" y="48"/>
                  <a:pt x="136" y="48"/>
                </a:cubicBezTo>
                <a:cubicBezTo>
                  <a:pt x="136" y="132"/>
                  <a:pt x="136" y="132"/>
                  <a:pt x="136" y="132"/>
                </a:cubicBezTo>
                <a:cubicBezTo>
                  <a:pt x="136" y="133"/>
                  <a:pt x="136" y="134"/>
                  <a:pt x="137" y="135"/>
                </a:cubicBezTo>
                <a:cubicBezTo>
                  <a:pt x="138" y="136"/>
                  <a:pt x="139" y="136"/>
                  <a:pt x="140" y="136"/>
                </a:cubicBezTo>
                <a:cubicBezTo>
                  <a:pt x="164" y="136"/>
                  <a:pt x="164" y="136"/>
                  <a:pt x="164" y="136"/>
                </a:cubicBezTo>
                <a:cubicBezTo>
                  <a:pt x="165" y="136"/>
                  <a:pt x="166" y="136"/>
                  <a:pt x="167" y="135"/>
                </a:cubicBezTo>
                <a:cubicBezTo>
                  <a:pt x="168" y="134"/>
                  <a:pt x="168" y="133"/>
                  <a:pt x="168" y="132"/>
                </a:cubicBezTo>
                <a:cubicBezTo>
                  <a:pt x="168" y="48"/>
                  <a:pt x="168" y="48"/>
                  <a:pt x="168" y="48"/>
                </a:cubicBezTo>
                <a:cubicBezTo>
                  <a:pt x="180" y="48"/>
                  <a:pt x="180" y="48"/>
                  <a:pt x="180" y="48"/>
                </a:cubicBezTo>
                <a:cubicBezTo>
                  <a:pt x="181" y="48"/>
                  <a:pt x="183" y="47"/>
                  <a:pt x="184" y="46"/>
                </a:cubicBezTo>
                <a:cubicBezTo>
                  <a:pt x="184" y="45"/>
                  <a:pt x="184" y="43"/>
                  <a:pt x="183" y="42"/>
                </a:cubicBezTo>
                <a:cubicBezTo>
                  <a:pt x="182" y="40"/>
                  <a:pt x="182" y="40"/>
                  <a:pt x="182" y="40"/>
                </a:cubicBezTo>
                <a:cubicBezTo>
                  <a:pt x="200" y="40"/>
                  <a:pt x="200" y="40"/>
                  <a:pt x="200" y="40"/>
                </a:cubicBezTo>
                <a:cubicBezTo>
                  <a:pt x="200" y="144"/>
                  <a:pt x="200" y="144"/>
                  <a:pt x="200" y="144"/>
                </a:cubicBezTo>
                <a:cubicBezTo>
                  <a:pt x="136" y="144"/>
                  <a:pt x="136" y="144"/>
                  <a:pt x="136" y="144"/>
                </a:cubicBezTo>
                <a:cubicBezTo>
                  <a:pt x="135" y="144"/>
                  <a:pt x="134" y="144"/>
                  <a:pt x="133" y="145"/>
                </a:cubicBezTo>
                <a:cubicBezTo>
                  <a:pt x="132" y="146"/>
                  <a:pt x="132" y="147"/>
                  <a:pt x="132" y="148"/>
                </a:cubicBezTo>
                <a:cubicBezTo>
                  <a:pt x="132" y="150"/>
                  <a:pt x="130" y="152"/>
                  <a:pt x="128" y="152"/>
                </a:cubicBezTo>
                <a:cubicBezTo>
                  <a:pt x="112" y="152"/>
                  <a:pt x="112" y="152"/>
                  <a:pt x="112" y="152"/>
                </a:cubicBezTo>
                <a:cubicBezTo>
                  <a:pt x="110" y="152"/>
                  <a:pt x="108" y="150"/>
                  <a:pt x="108" y="148"/>
                </a:cubicBezTo>
                <a:cubicBezTo>
                  <a:pt x="108" y="147"/>
                  <a:pt x="108" y="146"/>
                  <a:pt x="107" y="145"/>
                </a:cubicBezTo>
                <a:cubicBezTo>
                  <a:pt x="106" y="144"/>
                  <a:pt x="105" y="144"/>
                  <a:pt x="104" y="144"/>
                </a:cubicBezTo>
                <a:cubicBezTo>
                  <a:pt x="40" y="144"/>
                  <a:pt x="40" y="144"/>
                  <a:pt x="40" y="144"/>
                </a:cubicBezTo>
                <a:cubicBezTo>
                  <a:pt x="40" y="40"/>
                  <a:pt x="40" y="40"/>
                  <a:pt x="40" y="40"/>
                </a:cubicBezTo>
                <a:cubicBezTo>
                  <a:pt x="122" y="40"/>
                  <a:pt x="122" y="40"/>
                  <a:pt x="122" y="40"/>
                </a:cubicBezTo>
                <a:cubicBezTo>
                  <a:pt x="121" y="42"/>
                  <a:pt x="121" y="42"/>
                  <a:pt x="121" y="42"/>
                </a:cubicBezTo>
                <a:cubicBezTo>
                  <a:pt x="120" y="43"/>
                  <a:pt x="120" y="45"/>
                  <a:pt x="120" y="46"/>
                </a:cubicBezTo>
                <a:close/>
                <a:moveTo>
                  <a:pt x="152" y="11"/>
                </a:moveTo>
                <a:cubicBezTo>
                  <a:pt x="172" y="40"/>
                  <a:pt x="172" y="40"/>
                  <a:pt x="172" y="40"/>
                </a:cubicBezTo>
                <a:cubicBezTo>
                  <a:pt x="164" y="40"/>
                  <a:pt x="164" y="40"/>
                  <a:pt x="164" y="40"/>
                </a:cubicBezTo>
                <a:cubicBezTo>
                  <a:pt x="163" y="40"/>
                  <a:pt x="162" y="40"/>
                  <a:pt x="161" y="41"/>
                </a:cubicBezTo>
                <a:cubicBezTo>
                  <a:pt x="160" y="42"/>
                  <a:pt x="160" y="43"/>
                  <a:pt x="160" y="44"/>
                </a:cubicBezTo>
                <a:cubicBezTo>
                  <a:pt x="160" y="128"/>
                  <a:pt x="160" y="128"/>
                  <a:pt x="160" y="128"/>
                </a:cubicBezTo>
                <a:cubicBezTo>
                  <a:pt x="144" y="128"/>
                  <a:pt x="144" y="128"/>
                  <a:pt x="144" y="128"/>
                </a:cubicBezTo>
                <a:cubicBezTo>
                  <a:pt x="144" y="44"/>
                  <a:pt x="144" y="44"/>
                  <a:pt x="144" y="44"/>
                </a:cubicBezTo>
                <a:cubicBezTo>
                  <a:pt x="144" y="43"/>
                  <a:pt x="144" y="42"/>
                  <a:pt x="143" y="41"/>
                </a:cubicBezTo>
                <a:cubicBezTo>
                  <a:pt x="142" y="40"/>
                  <a:pt x="141" y="40"/>
                  <a:pt x="140" y="40"/>
                </a:cubicBezTo>
                <a:cubicBezTo>
                  <a:pt x="132" y="40"/>
                  <a:pt x="132" y="40"/>
                  <a:pt x="132" y="40"/>
                </a:cubicBezTo>
                <a:lnTo>
                  <a:pt x="152" y="11"/>
                </a:lnTo>
                <a:close/>
                <a:moveTo>
                  <a:pt x="28" y="24"/>
                </a:moveTo>
                <a:cubicBezTo>
                  <a:pt x="133" y="24"/>
                  <a:pt x="133" y="24"/>
                  <a:pt x="133" y="24"/>
                </a:cubicBezTo>
                <a:cubicBezTo>
                  <a:pt x="128" y="32"/>
                  <a:pt x="128" y="32"/>
                  <a:pt x="128" y="32"/>
                </a:cubicBezTo>
                <a:cubicBezTo>
                  <a:pt x="36" y="32"/>
                  <a:pt x="36" y="32"/>
                  <a:pt x="36" y="32"/>
                </a:cubicBezTo>
                <a:cubicBezTo>
                  <a:pt x="35" y="32"/>
                  <a:pt x="34" y="32"/>
                  <a:pt x="33" y="33"/>
                </a:cubicBezTo>
                <a:cubicBezTo>
                  <a:pt x="32" y="34"/>
                  <a:pt x="32" y="35"/>
                  <a:pt x="32" y="36"/>
                </a:cubicBezTo>
                <a:cubicBezTo>
                  <a:pt x="32" y="144"/>
                  <a:pt x="32" y="144"/>
                  <a:pt x="32" y="144"/>
                </a:cubicBezTo>
                <a:cubicBezTo>
                  <a:pt x="24" y="144"/>
                  <a:pt x="24" y="144"/>
                  <a:pt x="24" y="144"/>
                </a:cubicBezTo>
                <a:cubicBezTo>
                  <a:pt x="24" y="28"/>
                  <a:pt x="24" y="28"/>
                  <a:pt x="24" y="28"/>
                </a:cubicBezTo>
                <a:cubicBezTo>
                  <a:pt x="24" y="26"/>
                  <a:pt x="26" y="24"/>
                  <a:pt x="28" y="24"/>
                </a:cubicBezTo>
                <a:close/>
                <a:moveTo>
                  <a:pt x="232" y="156"/>
                </a:moveTo>
                <a:cubicBezTo>
                  <a:pt x="232" y="163"/>
                  <a:pt x="227" y="168"/>
                  <a:pt x="220" y="168"/>
                </a:cubicBezTo>
                <a:cubicBezTo>
                  <a:pt x="20" y="168"/>
                  <a:pt x="20" y="168"/>
                  <a:pt x="20" y="168"/>
                </a:cubicBezTo>
                <a:cubicBezTo>
                  <a:pt x="13" y="168"/>
                  <a:pt x="8" y="163"/>
                  <a:pt x="8" y="156"/>
                </a:cubicBezTo>
                <a:cubicBezTo>
                  <a:pt x="8" y="152"/>
                  <a:pt x="8" y="152"/>
                  <a:pt x="8" y="152"/>
                </a:cubicBezTo>
                <a:cubicBezTo>
                  <a:pt x="101" y="152"/>
                  <a:pt x="101" y="152"/>
                  <a:pt x="101" y="152"/>
                </a:cubicBezTo>
                <a:cubicBezTo>
                  <a:pt x="102" y="157"/>
                  <a:pt x="107" y="160"/>
                  <a:pt x="112" y="160"/>
                </a:cubicBezTo>
                <a:cubicBezTo>
                  <a:pt x="128" y="160"/>
                  <a:pt x="128" y="160"/>
                  <a:pt x="128" y="160"/>
                </a:cubicBezTo>
                <a:cubicBezTo>
                  <a:pt x="133" y="160"/>
                  <a:pt x="138" y="157"/>
                  <a:pt x="139" y="152"/>
                </a:cubicBezTo>
                <a:cubicBezTo>
                  <a:pt x="232" y="152"/>
                  <a:pt x="232" y="152"/>
                  <a:pt x="232" y="152"/>
                </a:cubicBezTo>
                <a:lnTo>
                  <a:pt x="232" y="156"/>
                </a:lnTo>
                <a:close/>
                <a:moveTo>
                  <a:pt x="97" y="73"/>
                </a:moveTo>
                <a:cubicBezTo>
                  <a:pt x="96" y="74"/>
                  <a:pt x="96" y="75"/>
                  <a:pt x="96" y="76"/>
                </a:cubicBezTo>
                <a:cubicBezTo>
                  <a:pt x="96" y="132"/>
                  <a:pt x="96" y="132"/>
                  <a:pt x="96" y="132"/>
                </a:cubicBezTo>
                <a:cubicBezTo>
                  <a:pt x="96" y="133"/>
                  <a:pt x="96" y="134"/>
                  <a:pt x="97" y="135"/>
                </a:cubicBezTo>
                <a:cubicBezTo>
                  <a:pt x="98" y="136"/>
                  <a:pt x="99" y="136"/>
                  <a:pt x="100" y="136"/>
                </a:cubicBezTo>
                <a:cubicBezTo>
                  <a:pt x="124" y="136"/>
                  <a:pt x="124" y="136"/>
                  <a:pt x="124" y="136"/>
                </a:cubicBezTo>
                <a:cubicBezTo>
                  <a:pt x="125" y="136"/>
                  <a:pt x="126" y="136"/>
                  <a:pt x="127" y="135"/>
                </a:cubicBezTo>
                <a:cubicBezTo>
                  <a:pt x="128" y="134"/>
                  <a:pt x="128" y="133"/>
                  <a:pt x="128" y="132"/>
                </a:cubicBezTo>
                <a:cubicBezTo>
                  <a:pt x="128" y="76"/>
                  <a:pt x="128" y="76"/>
                  <a:pt x="128" y="76"/>
                </a:cubicBezTo>
                <a:cubicBezTo>
                  <a:pt x="128" y="75"/>
                  <a:pt x="128" y="74"/>
                  <a:pt x="127" y="73"/>
                </a:cubicBezTo>
                <a:cubicBezTo>
                  <a:pt x="126" y="72"/>
                  <a:pt x="125" y="72"/>
                  <a:pt x="124" y="72"/>
                </a:cubicBezTo>
                <a:cubicBezTo>
                  <a:pt x="100" y="72"/>
                  <a:pt x="100" y="72"/>
                  <a:pt x="100" y="72"/>
                </a:cubicBezTo>
                <a:cubicBezTo>
                  <a:pt x="99" y="72"/>
                  <a:pt x="98" y="72"/>
                  <a:pt x="97" y="73"/>
                </a:cubicBezTo>
                <a:close/>
                <a:moveTo>
                  <a:pt x="104" y="80"/>
                </a:moveTo>
                <a:cubicBezTo>
                  <a:pt x="120" y="80"/>
                  <a:pt x="120" y="80"/>
                  <a:pt x="120" y="80"/>
                </a:cubicBezTo>
                <a:cubicBezTo>
                  <a:pt x="120" y="128"/>
                  <a:pt x="120" y="128"/>
                  <a:pt x="120" y="128"/>
                </a:cubicBezTo>
                <a:cubicBezTo>
                  <a:pt x="104" y="128"/>
                  <a:pt x="104" y="128"/>
                  <a:pt x="104" y="128"/>
                </a:cubicBezTo>
                <a:lnTo>
                  <a:pt x="104" y="80"/>
                </a:lnTo>
                <a:close/>
                <a:moveTo>
                  <a:pt x="84" y="96"/>
                </a:moveTo>
                <a:cubicBezTo>
                  <a:pt x="60" y="96"/>
                  <a:pt x="60" y="96"/>
                  <a:pt x="60" y="96"/>
                </a:cubicBezTo>
                <a:cubicBezTo>
                  <a:pt x="59" y="96"/>
                  <a:pt x="58" y="96"/>
                  <a:pt x="57" y="97"/>
                </a:cubicBezTo>
                <a:cubicBezTo>
                  <a:pt x="56" y="98"/>
                  <a:pt x="56" y="99"/>
                  <a:pt x="56" y="100"/>
                </a:cubicBezTo>
                <a:cubicBezTo>
                  <a:pt x="56" y="132"/>
                  <a:pt x="56" y="132"/>
                  <a:pt x="56" y="132"/>
                </a:cubicBezTo>
                <a:cubicBezTo>
                  <a:pt x="56" y="133"/>
                  <a:pt x="56" y="134"/>
                  <a:pt x="57" y="135"/>
                </a:cubicBezTo>
                <a:cubicBezTo>
                  <a:pt x="58" y="136"/>
                  <a:pt x="59" y="136"/>
                  <a:pt x="60" y="136"/>
                </a:cubicBezTo>
                <a:cubicBezTo>
                  <a:pt x="84" y="136"/>
                  <a:pt x="84" y="136"/>
                  <a:pt x="84" y="136"/>
                </a:cubicBezTo>
                <a:cubicBezTo>
                  <a:pt x="85" y="136"/>
                  <a:pt x="86" y="136"/>
                  <a:pt x="87" y="135"/>
                </a:cubicBezTo>
                <a:cubicBezTo>
                  <a:pt x="88" y="134"/>
                  <a:pt x="88" y="133"/>
                  <a:pt x="88" y="132"/>
                </a:cubicBezTo>
                <a:cubicBezTo>
                  <a:pt x="88" y="100"/>
                  <a:pt x="88" y="100"/>
                  <a:pt x="88" y="100"/>
                </a:cubicBezTo>
                <a:cubicBezTo>
                  <a:pt x="88" y="99"/>
                  <a:pt x="88" y="98"/>
                  <a:pt x="87" y="97"/>
                </a:cubicBezTo>
                <a:cubicBezTo>
                  <a:pt x="86" y="96"/>
                  <a:pt x="85" y="96"/>
                  <a:pt x="84" y="96"/>
                </a:cubicBezTo>
                <a:close/>
                <a:moveTo>
                  <a:pt x="80" y="128"/>
                </a:moveTo>
                <a:cubicBezTo>
                  <a:pt x="64" y="128"/>
                  <a:pt x="64" y="128"/>
                  <a:pt x="64" y="128"/>
                </a:cubicBezTo>
                <a:cubicBezTo>
                  <a:pt x="64" y="104"/>
                  <a:pt x="64" y="104"/>
                  <a:pt x="64" y="104"/>
                </a:cubicBezTo>
                <a:cubicBezTo>
                  <a:pt x="80" y="104"/>
                  <a:pt x="80" y="104"/>
                  <a:pt x="80" y="104"/>
                </a:cubicBezTo>
                <a:lnTo>
                  <a:pt x="80" y="128"/>
                </a:lnTo>
                <a:close/>
              </a:path>
            </a:pathLst>
          </a:custGeom>
          <a:solidFill>
            <a:schemeClr val="tx1">
              <a:lumMod val="50000"/>
              <a:lumOff val="5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GB">
              <a:solidFill>
                <a:srgbClr val="000000"/>
              </a:solidFill>
              <a:latin typeface="Arial" panose="020B0604020202020204"/>
            </a:endParaRPr>
          </a:p>
        </p:txBody>
      </p:sp>
      <p:sp>
        <p:nvSpPr>
          <p:cNvPr id="7" name="Freeform 239">
            <a:extLst>
              <a:ext uri="{FF2B5EF4-FFF2-40B4-BE49-F238E27FC236}">
                <a16:creationId xmlns:a16="http://schemas.microsoft.com/office/drawing/2014/main" id="{2F351B3C-10EF-406D-ACDC-9B30F6F1978E}"/>
              </a:ext>
            </a:extLst>
          </p:cNvPr>
          <p:cNvSpPr>
            <a:spLocks noChangeAspect="1" noEditPoints="1"/>
          </p:cNvSpPr>
          <p:nvPr/>
        </p:nvSpPr>
        <p:spPr bwMode="auto">
          <a:xfrm>
            <a:off x="841728" y="1392346"/>
            <a:ext cx="789377" cy="685800"/>
          </a:xfrm>
          <a:custGeom>
            <a:avLst/>
            <a:gdLst>
              <a:gd name="T0" fmla="*/ 185 w 240"/>
              <a:gd name="T1" fmla="*/ 35 h 208"/>
              <a:gd name="T2" fmla="*/ 152 w 240"/>
              <a:gd name="T3" fmla="*/ 16 h 208"/>
              <a:gd name="T4" fmla="*/ 48 w 240"/>
              <a:gd name="T5" fmla="*/ 20 h 208"/>
              <a:gd name="T6" fmla="*/ 20 w 240"/>
              <a:gd name="T7" fmla="*/ 84 h 208"/>
              <a:gd name="T8" fmla="*/ 26 w 240"/>
              <a:gd name="T9" fmla="*/ 123 h 208"/>
              <a:gd name="T10" fmla="*/ 68 w 240"/>
              <a:gd name="T11" fmla="*/ 208 h 208"/>
              <a:gd name="T12" fmla="*/ 172 w 240"/>
              <a:gd name="T13" fmla="*/ 208 h 208"/>
              <a:gd name="T14" fmla="*/ 214 w 240"/>
              <a:gd name="T15" fmla="*/ 123 h 208"/>
              <a:gd name="T16" fmla="*/ 220 w 240"/>
              <a:gd name="T17" fmla="*/ 84 h 208"/>
              <a:gd name="T18" fmla="*/ 183 w 240"/>
              <a:gd name="T19" fmla="*/ 100 h 208"/>
              <a:gd name="T20" fmla="*/ 165 w 240"/>
              <a:gd name="T21" fmla="*/ 39 h 208"/>
              <a:gd name="T22" fmla="*/ 207 w 240"/>
              <a:gd name="T23" fmla="*/ 89 h 208"/>
              <a:gd name="T24" fmla="*/ 72 w 240"/>
              <a:gd name="T25" fmla="*/ 112 h 208"/>
              <a:gd name="T26" fmla="*/ 77 w 240"/>
              <a:gd name="T27" fmla="*/ 106 h 208"/>
              <a:gd name="T28" fmla="*/ 102 w 240"/>
              <a:gd name="T29" fmla="*/ 88 h 208"/>
              <a:gd name="T30" fmla="*/ 136 w 240"/>
              <a:gd name="T31" fmla="*/ 64 h 208"/>
              <a:gd name="T32" fmla="*/ 167 w 240"/>
              <a:gd name="T33" fmla="*/ 97 h 208"/>
              <a:gd name="T34" fmla="*/ 72 w 240"/>
              <a:gd name="T35" fmla="*/ 136 h 208"/>
              <a:gd name="T36" fmla="*/ 172 w 240"/>
              <a:gd name="T37" fmla="*/ 32 h 208"/>
              <a:gd name="T38" fmla="*/ 88 w 240"/>
              <a:gd name="T39" fmla="*/ 24 h 208"/>
              <a:gd name="T40" fmla="*/ 144 w 240"/>
              <a:gd name="T41" fmla="*/ 57 h 208"/>
              <a:gd name="T42" fmla="*/ 82 w 240"/>
              <a:gd name="T43" fmla="*/ 35 h 208"/>
              <a:gd name="T44" fmla="*/ 80 w 240"/>
              <a:gd name="T45" fmla="*/ 20 h 208"/>
              <a:gd name="T46" fmla="*/ 68 w 240"/>
              <a:gd name="T47" fmla="*/ 8 h 208"/>
              <a:gd name="T48" fmla="*/ 75 w 240"/>
              <a:gd name="T49" fmla="*/ 39 h 208"/>
              <a:gd name="T50" fmla="*/ 68 w 240"/>
              <a:gd name="T51" fmla="*/ 100 h 208"/>
              <a:gd name="T52" fmla="*/ 62 w 240"/>
              <a:gd name="T53" fmla="*/ 39 h 208"/>
              <a:gd name="T54" fmla="*/ 32 w 240"/>
              <a:gd name="T55" fmla="*/ 104 h 208"/>
              <a:gd name="T56" fmla="*/ 33 w 240"/>
              <a:gd name="T57" fmla="*/ 119 h 208"/>
              <a:gd name="T58" fmla="*/ 52 w 240"/>
              <a:gd name="T59" fmla="*/ 124 h 208"/>
              <a:gd name="T60" fmla="*/ 75 w 240"/>
              <a:gd name="T61" fmla="*/ 169 h 208"/>
              <a:gd name="T62" fmla="*/ 33 w 240"/>
              <a:gd name="T63" fmla="*/ 119 h 208"/>
              <a:gd name="T64" fmla="*/ 68 w 240"/>
              <a:gd name="T65" fmla="*/ 176 h 208"/>
              <a:gd name="T66" fmla="*/ 152 w 240"/>
              <a:gd name="T67" fmla="*/ 184 h 208"/>
              <a:gd name="T68" fmla="*/ 100 w 240"/>
              <a:gd name="T69" fmla="*/ 144 h 208"/>
              <a:gd name="T70" fmla="*/ 152 w 240"/>
              <a:gd name="T71" fmla="*/ 184 h 208"/>
              <a:gd name="T72" fmla="*/ 172 w 240"/>
              <a:gd name="T73" fmla="*/ 176 h 208"/>
              <a:gd name="T74" fmla="*/ 178 w 240"/>
              <a:gd name="T75" fmla="*/ 169 h 208"/>
              <a:gd name="T76" fmla="*/ 149 w 240"/>
              <a:gd name="T77" fmla="*/ 144 h 208"/>
              <a:gd name="T78" fmla="*/ 187 w 240"/>
              <a:gd name="T79" fmla="*/ 108 h 208"/>
              <a:gd name="T80" fmla="*/ 178 w 240"/>
              <a:gd name="T81" fmla="*/ 169 h 208"/>
              <a:gd name="T82" fmla="*/ 220 w 240"/>
              <a:gd name="T83" fmla="*/ 9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0" h="208">
                <a:moveTo>
                  <a:pt x="220" y="84"/>
                </a:moveTo>
                <a:cubicBezTo>
                  <a:pt x="218" y="84"/>
                  <a:pt x="216" y="84"/>
                  <a:pt x="214" y="85"/>
                </a:cubicBezTo>
                <a:cubicBezTo>
                  <a:pt x="185" y="35"/>
                  <a:pt x="185" y="35"/>
                  <a:pt x="185" y="35"/>
                </a:cubicBezTo>
                <a:cubicBezTo>
                  <a:pt x="189" y="31"/>
                  <a:pt x="192" y="26"/>
                  <a:pt x="192" y="20"/>
                </a:cubicBezTo>
                <a:cubicBezTo>
                  <a:pt x="192" y="9"/>
                  <a:pt x="183" y="0"/>
                  <a:pt x="172" y="0"/>
                </a:cubicBezTo>
                <a:cubicBezTo>
                  <a:pt x="162" y="0"/>
                  <a:pt x="154" y="7"/>
                  <a:pt x="152" y="16"/>
                </a:cubicBezTo>
                <a:cubicBezTo>
                  <a:pt x="88" y="16"/>
                  <a:pt x="88" y="16"/>
                  <a:pt x="88" y="16"/>
                </a:cubicBezTo>
                <a:cubicBezTo>
                  <a:pt x="86" y="7"/>
                  <a:pt x="78" y="0"/>
                  <a:pt x="68" y="0"/>
                </a:cubicBezTo>
                <a:cubicBezTo>
                  <a:pt x="57" y="0"/>
                  <a:pt x="48" y="9"/>
                  <a:pt x="48" y="20"/>
                </a:cubicBezTo>
                <a:cubicBezTo>
                  <a:pt x="48" y="26"/>
                  <a:pt x="51" y="31"/>
                  <a:pt x="55" y="35"/>
                </a:cubicBezTo>
                <a:cubicBezTo>
                  <a:pt x="26" y="85"/>
                  <a:pt x="26" y="85"/>
                  <a:pt x="26" y="85"/>
                </a:cubicBezTo>
                <a:cubicBezTo>
                  <a:pt x="24" y="84"/>
                  <a:pt x="22" y="84"/>
                  <a:pt x="20" y="84"/>
                </a:cubicBezTo>
                <a:cubicBezTo>
                  <a:pt x="9" y="84"/>
                  <a:pt x="0" y="93"/>
                  <a:pt x="0" y="104"/>
                </a:cubicBezTo>
                <a:cubicBezTo>
                  <a:pt x="0" y="115"/>
                  <a:pt x="9" y="124"/>
                  <a:pt x="20" y="124"/>
                </a:cubicBezTo>
                <a:cubicBezTo>
                  <a:pt x="22" y="124"/>
                  <a:pt x="24" y="124"/>
                  <a:pt x="26" y="123"/>
                </a:cubicBezTo>
                <a:cubicBezTo>
                  <a:pt x="55" y="173"/>
                  <a:pt x="55" y="173"/>
                  <a:pt x="55" y="173"/>
                </a:cubicBezTo>
                <a:cubicBezTo>
                  <a:pt x="51" y="177"/>
                  <a:pt x="48" y="182"/>
                  <a:pt x="48" y="188"/>
                </a:cubicBezTo>
                <a:cubicBezTo>
                  <a:pt x="48" y="199"/>
                  <a:pt x="57" y="208"/>
                  <a:pt x="68" y="208"/>
                </a:cubicBezTo>
                <a:cubicBezTo>
                  <a:pt x="78" y="208"/>
                  <a:pt x="86" y="201"/>
                  <a:pt x="88" y="192"/>
                </a:cubicBezTo>
                <a:cubicBezTo>
                  <a:pt x="152" y="192"/>
                  <a:pt x="152" y="192"/>
                  <a:pt x="152" y="192"/>
                </a:cubicBezTo>
                <a:cubicBezTo>
                  <a:pt x="154" y="201"/>
                  <a:pt x="162" y="208"/>
                  <a:pt x="172" y="208"/>
                </a:cubicBezTo>
                <a:cubicBezTo>
                  <a:pt x="183" y="208"/>
                  <a:pt x="192" y="199"/>
                  <a:pt x="192" y="188"/>
                </a:cubicBezTo>
                <a:cubicBezTo>
                  <a:pt x="192" y="182"/>
                  <a:pt x="189" y="177"/>
                  <a:pt x="185" y="173"/>
                </a:cubicBezTo>
                <a:cubicBezTo>
                  <a:pt x="214" y="123"/>
                  <a:pt x="214" y="123"/>
                  <a:pt x="214" y="123"/>
                </a:cubicBezTo>
                <a:cubicBezTo>
                  <a:pt x="216" y="124"/>
                  <a:pt x="218" y="124"/>
                  <a:pt x="220" y="124"/>
                </a:cubicBezTo>
                <a:cubicBezTo>
                  <a:pt x="231" y="124"/>
                  <a:pt x="240" y="115"/>
                  <a:pt x="240" y="104"/>
                </a:cubicBezTo>
                <a:cubicBezTo>
                  <a:pt x="240" y="93"/>
                  <a:pt x="231" y="84"/>
                  <a:pt x="220" y="84"/>
                </a:cubicBezTo>
                <a:close/>
                <a:moveTo>
                  <a:pt x="207" y="89"/>
                </a:moveTo>
                <a:cubicBezTo>
                  <a:pt x="204" y="92"/>
                  <a:pt x="201" y="96"/>
                  <a:pt x="200" y="100"/>
                </a:cubicBezTo>
                <a:cubicBezTo>
                  <a:pt x="183" y="100"/>
                  <a:pt x="183" y="100"/>
                  <a:pt x="183" y="100"/>
                </a:cubicBezTo>
                <a:cubicBezTo>
                  <a:pt x="180" y="96"/>
                  <a:pt x="176" y="93"/>
                  <a:pt x="172" y="91"/>
                </a:cubicBezTo>
                <a:cubicBezTo>
                  <a:pt x="172" y="77"/>
                  <a:pt x="164" y="66"/>
                  <a:pt x="152" y="60"/>
                </a:cubicBezTo>
                <a:cubicBezTo>
                  <a:pt x="165" y="39"/>
                  <a:pt x="165" y="39"/>
                  <a:pt x="165" y="39"/>
                </a:cubicBezTo>
                <a:cubicBezTo>
                  <a:pt x="167" y="40"/>
                  <a:pt x="170" y="40"/>
                  <a:pt x="172" y="40"/>
                </a:cubicBezTo>
                <a:cubicBezTo>
                  <a:pt x="174" y="40"/>
                  <a:pt x="176" y="40"/>
                  <a:pt x="178" y="39"/>
                </a:cubicBezTo>
                <a:lnTo>
                  <a:pt x="207" y="89"/>
                </a:lnTo>
                <a:close/>
                <a:moveTo>
                  <a:pt x="72" y="136"/>
                </a:moveTo>
                <a:cubicBezTo>
                  <a:pt x="65" y="136"/>
                  <a:pt x="60" y="131"/>
                  <a:pt x="60" y="124"/>
                </a:cubicBezTo>
                <a:cubicBezTo>
                  <a:pt x="60" y="117"/>
                  <a:pt x="65" y="112"/>
                  <a:pt x="72" y="112"/>
                </a:cubicBezTo>
                <a:cubicBezTo>
                  <a:pt x="74" y="112"/>
                  <a:pt x="74" y="112"/>
                  <a:pt x="74" y="112"/>
                </a:cubicBezTo>
                <a:cubicBezTo>
                  <a:pt x="75" y="112"/>
                  <a:pt x="76" y="111"/>
                  <a:pt x="77" y="110"/>
                </a:cubicBezTo>
                <a:cubicBezTo>
                  <a:pt x="78" y="109"/>
                  <a:pt x="78" y="108"/>
                  <a:pt x="77" y="106"/>
                </a:cubicBezTo>
                <a:cubicBezTo>
                  <a:pt x="76" y="104"/>
                  <a:pt x="76" y="102"/>
                  <a:pt x="76" y="100"/>
                </a:cubicBezTo>
                <a:cubicBezTo>
                  <a:pt x="76" y="91"/>
                  <a:pt x="83" y="84"/>
                  <a:pt x="92" y="84"/>
                </a:cubicBezTo>
                <a:cubicBezTo>
                  <a:pt x="96" y="84"/>
                  <a:pt x="99" y="85"/>
                  <a:pt x="102" y="88"/>
                </a:cubicBezTo>
                <a:cubicBezTo>
                  <a:pt x="103" y="89"/>
                  <a:pt x="105" y="89"/>
                  <a:pt x="106" y="89"/>
                </a:cubicBezTo>
                <a:cubicBezTo>
                  <a:pt x="107" y="88"/>
                  <a:pt x="108" y="87"/>
                  <a:pt x="109" y="86"/>
                </a:cubicBezTo>
                <a:cubicBezTo>
                  <a:pt x="112" y="73"/>
                  <a:pt x="123" y="64"/>
                  <a:pt x="136" y="64"/>
                </a:cubicBezTo>
                <a:cubicBezTo>
                  <a:pt x="151" y="64"/>
                  <a:pt x="164" y="77"/>
                  <a:pt x="164" y="92"/>
                </a:cubicBezTo>
                <a:cubicBezTo>
                  <a:pt x="164" y="93"/>
                  <a:pt x="164" y="93"/>
                  <a:pt x="164" y="93"/>
                </a:cubicBezTo>
                <a:cubicBezTo>
                  <a:pt x="164" y="95"/>
                  <a:pt x="165" y="97"/>
                  <a:pt x="167" y="97"/>
                </a:cubicBezTo>
                <a:cubicBezTo>
                  <a:pt x="175" y="100"/>
                  <a:pt x="180" y="108"/>
                  <a:pt x="180" y="116"/>
                </a:cubicBezTo>
                <a:cubicBezTo>
                  <a:pt x="180" y="127"/>
                  <a:pt x="171" y="136"/>
                  <a:pt x="160" y="136"/>
                </a:cubicBezTo>
                <a:lnTo>
                  <a:pt x="72" y="136"/>
                </a:lnTo>
                <a:close/>
                <a:moveTo>
                  <a:pt x="172" y="8"/>
                </a:moveTo>
                <a:cubicBezTo>
                  <a:pt x="179" y="8"/>
                  <a:pt x="184" y="13"/>
                  <a:pt x="184" y="20"/>
                </a:cubicBezTo>
                <a:cubicBezTo>
                  <a:pt x="184" y="27"/>
                  <a:pt x="179" y="32"/>
                  <a:pt x="172" y="32"/>
                </a:cubicBezTo>
                <a:cubicBezTo>
                  <a:pt x="165" y="32"/>
                  <a:pt x="160" y="27"/>
                  <a:pt x="160" y="20"/>
                </a:cubicBezTo>
                <a:cubicBezTo>
                  <a:pt x="160" y="13"/>
                  <a:pt x="165" y="8"/>
                  <a:pt x="172" y="8"/>
                </a:cubicBezTo>
                <a:close/>
                <a:moveTo>
                  <a:pt x="88" y="24"/>
                </a:moveTo>
                <a:cubicBezTo>
                  <a:pt x="152" y="24"/>
                  <a:pt x="152" y="24"/>
                  <a:pt x="152" y="24"/>
                </a:cubicBezTo>
                <a:cubicBezTo>
                  <a:pt x="153" y="28"/>
                  <a:pt x="155" y="32"/>
                  <a:pt x="158" y="35"/>
                </a:cubicBezTo>
                <a:cubicBezTo>
                  <a:pt x="144" y="57"/>
                  <a:pt x="144" y="57"/>
                  <a:pt x="144" y="57"/>
                </a:cubicBezTo>
                <a:cubicBezTo>
                  <a:pt x="142" y="56"/>
                  <a:pt x="139" y="56"/>
                  <a:pt x="136" y="56"/>
                </a:cubicBezTo>
                <a:cubicBezTo>
                  <a:pt x="123" y="56"/>
                  <a:pt x="112" y="63"/>
                  <a:pt x="105" y="73"/>
                </a:cubicBezTo>
                <a:cubicBezTo>
                  <a:pt x="82" y="35"/>
                  <a:pt x="82" y="35"/>
                  <a:pt x="82" y="35"/>
                </a:cubicBezTo>
                <a:cubicBezTo>
                  <a:pt x="85" y="32"/>
                  <a:pt x="87" y="28"/>
                  <a:pt x="88" y="24"/>
                </a:cubicBezTo>
                <a:close/>
                <a:moveTo>
                  <a:pt x="68" y="8"/>
                </a:moveTo>
                <a:cubicBezTo>
                  <a:pt x="75" y="8"/>
                  <a:pt x="80" y="13"/>
                  <a:pt x="80" y="20"/>
                </a:cubicBezTo>
                <a:cubicBezTo>
                  <a:pt x="80" y="27"/>
                  <a:pt x="75" y="32"/>
                  <a:pt x="68" y="32"/>
                </a:cubicBezTo>
                <a:cubicBezTo>
                  <a:pt x="61" y="32"/>
                  <a:pt x="56" y="27"/>
                  <a:pt x="56" y="20"/>
                </a:cubicBezTo>
                <a:cubicBezTo>
                  <a:pt x="56" y="13"/>
                  <a:pt x="61" y="8"/>
                  <a:pt x="68" y="8"/>
                </a:cubicBezTo>
                <a:close/>
                <a:moveTo>
                  <a:pt x="62" y="39"/>
                </a:moveTo>
                <a:cubicBezTo>
                  <a:pt x="64" y="40"/>
                  <a:pt x="66" y="40"/>
                  <a:pt x="68" y="40"/>
                </a:cubicBezTo>
                <a:cubicBezTo>
                  <a:pt x="70" y="40"/>
                  <a:pt x="73" y="40"/>
                  <a:pt x="75" y="39"/>
                </a:cubicBezTo>
                <a:cubicBezTo>
                  <a:pt x="99" y="77"/>
                  <a:pt x="99" y="77"/>
                  <a:pt x="99" y="77"/>
                </a:cubicBezTo>
                <a:cubicBezTo>
                  <a:pt x="96" y="76"/>
                  <a:pt x="94" y="76"/>
                  <a:pt x="92" y="76"/>
                </a:cubicBezTo>
                <a:cubicBezTo>
                  <a:pt x="79" y="76"/>
                  <a:pt x="68" y="87"/>
                  <a:pt x="68" y="100"/>
                </a:cubicBezTo>
                <a:cubicBezTo>
                  <a:pt x="40" y="100"/>
                  <a:pt x="40" y="100"/>
                  <a:pt x="40" y="100"/>
                </a:cubicBezTo>
                <a:cubicBezTo>
                  <a:pt x="39" y="96"/>
                  <a:pt x="36" y="92"/>
                  <a:pt x="33" y="89"/>
                </a:cubicBezTo>
                <a:lnTo>
                  <a:pt x="62" y="39"/>
                </a:lnTo>
                <a:close/>
                <a:moveTo>
                  <a:pt x="8" y="104"/>
                </a:moveTo>
                <a:cubicBezTo>
                  <a:pt x="8" y="97"/>
                  <a:pt x="13" y="92"/>
                  <a:pt x="20" y="92"/>
                </a:cubicBezTo>
                <a:cubicBezTo>
                  <a:pt x="27" y="92"/>
                  <a:pt x="32" y="97"/>
                  <a:pt x="32" y="104"/>
                </a:cubicBezTo>
                <a:cubicBezTo>
                  <a:pt x="32" y="111"/>
                  <a:pt x="27" y="116"/>
                  <a:pt x="20" y="116"/>
                </a:cubicBezTo>
                <a:cubicBezTo>
                  <a:pt x="13" y="116"/>
                  <a:pt x="8" y="111"/>
                  <a:pt x="8" y="104"/>
                </a:cubicBezTo>
                <a:close/>
                <a:moveTo>
                  <a:pt x="33" y="119"/>
                </a:moveTo>
                <a:cubicBezTo>
                  <a:pt x="36" y="116"/>
                  <a:pt x="39" y="112"/>
                  <a:pt x="40" y="108"/>
                </a:cubicBezTo>
                <a:cubicBezTo>
                  <a:pt x="60" y="108"/>
                  <a:pt x="60" y="108"/>
                  <a:pt x="60" y="108"/>
                </a:cubicBezTo>
                <a:cubicBezTo>
                  <a:pt x="55" y="112"/>
                  <a:pt x="52" y="117"/>
                  <a:pt x="52" y="124"/>
                </a:cubicBezTo>
                <a:cubicBezTo>
                  <a:pt x="52" y="135"/>
                  <a:pt x="61" y="144"/>
                  <a:pt x="72" y="144"/>
                </a:cubicBezTo>
                <a:cubicBezTo>
                  <a:pt x="91" y="144"/>
                  <a:pt x="91" y="144"/>
                  <a:pt x="91" y="144"/>
                </a:cubicBezTo>
                <a:cubicBezTo>
                  <a:pt x="75" y="169"/>
                  <a:pt x="75" y="169"/>
                  <a:pt x="75" y="169"/>
                </a:cubicBezTo>
                <a:cubicBezTo>
                  <a:pt x="73" y="168"/>
                  <a:pt x="70" y="168"/>
                  <a:pt x="68" y="168"/>
                </a:cubicBezTo>
                <a:cubicBezTo>
                  <a:pt x="66" y="168"/>
                  <a:pt x="64" y="168"/>
                  <a:pt x="62" y="169"/>
                </a:cubicBezTo>
                <a:lnTo>
                  <a:pt x="33" y="119"/>
                </a:lnTo>
                <a:close/>
                <a:moveTo>
                  <a:pt x="68" y="200"/>
                </a:moveTo>
                <a:cubicBezTo>
                  <a:pt x="61" y="200"/>
                  <a:pt x="56" y="195"/>
                  <a:pt x="56" y="188"/>
                </a:cubicBezTo>
                <a:cubicBezTo>
                  <a:pt x="56" y="181"/>
                  <a:pt x="61" y="176"/>
                  <a:pt x="68" y="176"/>
                </a:cubicBezTo>
                <a:cubicBezTo>
                  <a:pt x="75" y="176"/>
                  <a:pt x="80" y="181"/>
                  <a:pt x="80" y="188"/>
                </a:cubicBezTo>
                <a:cubicBezTo>
                  <a:pt x="80" y="195"/>
                  <a:pt x="75" y="200"/>
                  <a:pt x="68" y="200"/>
                </a:cubicBezTo>
                <a:close/>
                <a:moveTo>
                  <a:pt x="152" y="184"/>
                </a:moveTo>
                <a:cubicBezTo>
                  <a:pt x="88" y="184"/>
                  <a:pt x="88" y="184"/>
                  <a:pt x="88" y="184"/>
                </a:cubicBezTo>
                <a:cubicBezTo>
                  <a:pt x="87" y="180"/>
                  <a:pt x="85" y="176"/>
                  <a:pt x="82" y="173"/>
                </a:cubicBezTo>
                <a:cubicBezTo>
                  <a:pt x="100" y="144"/>
                  <a:pt x="100" y="144"/>
                  <a:pt x="100" y="144"/>
                </a:cubicBezTo>
                <a:cubicBezTo>
                  <a:pt x="140" y="144"/>
                  <a:pt x="140" y="144"/>
                  <a:pt x="140" y="144"/>
                </a:cubicBezTo>
                <a:cubicBezTo>
                  <a:pt x="158" y="173"/>
                  <a:pt x="158" y="173"/>
                  <a:pt x="158" y="173"/>
                </a:cubicBezTo>
                <a:cubicBezTo>
                  <a:pt x="155" y="176"/>
                  <a:pt x="153" y="180"/>
                  <a:pt x="152" y="184"/>
                </a:cubicBezTo>
                <a:close/>
                <a:moveTo>
                  <a:pt x="172" y="200"/>
                </a:moveTo>
                <a:cubicBezTo>
                  <a:pt x="165" y="200"/>
                  <a:pt x="160" y="195"/>
                  <a:pt x="160" y="188"/>
                </a:cubicBezTo>
                <a:cubicBezTo>
                  <a:pt x="160" y="181"/>
                  <a:pt x="165" y="176"/>
                  <a:pt x="172" y="176"/>
                </a:cubicBezTo>
                <a:cubicBezTo>
                  <a:pt x="179" y="176"/>
                  <a:pt x="184" y="181"/>
                  <a:pt x="184" y="188"/>
                </a:cubicBezTo>
                <a:cubicBezTo>
                  <a:pt x="184" y="195"/>
                  <a:pt x="179" y="200"/>
                  <a:pt x="172" y="200"/>
                </a:cubicBezTo>
                <a:close/>
                <a:moveTo>
                  <a:pt x="178" y="169"/>
                </a:moveTo>
                <a:cubicBezTo>
                  <a:pt x="176" y="168"/>
                  <a:pt x="174" y="168"/>
                  <a:pt x="172" y="168"/>
                </a:cubicBezTo>
                <a:cubicBezTo>
                  <a:pt x="170" y="168"/>
                  <a:pt x="167" y="168"/>
                  <a:pt x="165" y="169"/>
                </a:cubicBezTo>
                <a:cubicBezTo>
                  <a:pt x="149" y="144"/>
                  <a:pt x="149" y="144"/>
                  <a:pt x="149" y="144"/>
                </a:cubicBezTo>
                <a:cubicBezTo>
                  <a:pt x="160" y="144"/>
                  <a:pt x="160" y="144"/>
                  <a:pt x="160" y="144"/>
                </a:cubicBezTo>
                <a:cubicBezTo>
                  <a:pt x="175" y="144"/>
                  <a:pt x="188" y="131"/>
                  <a:pt x="188" y="116"/>
                </a:cubicBezTo>
                <a:cubicBezTo>
                  <a:pt x="188" y="113"/>
                  <a:pt x="188" y="111"/>
                  <a:pt x="187" y="108"/>
                </a:cubicBezTo>
                <a:cubicBezTo>
                  <a:pt x="200" y="108"/>
                  <a:pt x="200" y="108"/>
                  <a:pt x="200" y="108"/>
                </a:cubicBezTo>
                <a:cubicBezTo>
                  <a:pt x="201" y="112"/>
                  <a:pt x="204" y="116"/>
                  <a:pt x="207" y="119"/>
                </a:cubicBezTo>
                <a:lnTo>
                  <a:pt x="178" y="169"/>
                </a:lnTo>
                <a:close/>
                <a:moveTo>
                  <a:pt x="220" y="116"/>
                </a:moveTo>
                <a:cubicBezTo>
                  <a:pt x="213" y="116"/>
                  <a:pt x="208" y="111"/>
                  <a:pt x="208" y="104"/>
                </a:cubicBezTo>
                <a:cubicBezTo>
                  <a:pt x="208" y="97"/>
                  <a:pt x="213" y="92"/>
                  <a:pt x="220" y="92"/>
                </a:cubicBezTo>
                <a:cubicBezTo>
                  <a:pt x="227" y="92"/>
                  <a:pt x="232" y="97"/>
                  <a:pt x="232" y="104"/>
                </a:cubicBezTo>
                <a:cubicBezTo>
                  <a:pt x="232" y="111"/>
                  <a:pt x="227" y="116"/>
                  <a:pt x="220" y="116"/>
                </a:cubicBezTo>
                <a:close/>
              </a:path>
            </a:pathLst>
          </a:custGeom>
          <a:solidFill>
            <a:schemeClr val="tx1">
              <a:lumMod val="50000"/>
              <a:lumOff val="5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GB">
              <a:solidFill>
                <a:srgbClr val="000000"/>
              </a:solidFill>
              <a:latin typeface="Arial" panose="020B0604020202020204"/>
            </a:endParaRPr>
          </a:p>
        </p:txBody>
      </p:sp>
      <p:sp>
        <p:nvSpPr>
          <p:cNvPr id="8" name="Freeform 33">
            <a:extLst>
              <a:ext uri="{FF2B5EF4-FFF2-40B4-BE49-F238E27FC236}">
                <a16:creationId xmlns:a16="http://schemas.microsoft.com/office/drawing/2014/main" id="{987C16A5-C6F4-498C-BDD1-4718C193C868}"/>
              </a:ext>
            </a:extLst>
          </p:cNvPr>
          <p:cNvSpPr>
            <a:spLocks noChangeAspect="1" noEditPoints="1"/>
          </p:cNvSpPr>
          <p:nvPr/>
        </p:nvSpPr>
        <p:spPr bwMode="auto">
          <a:xfrm>
            <a:off x="7446676" y="1432905"/>
            <a:ext cx="855597" cy="685800"/>
          </a:xfrm>
          <a:custGeom>
            <a:avLst/>
            <a:gdLst>
              <a:gd name="T0" fmla="*/ 148 w 240"/>
              <a:gd name="T1" fmla="*/ 28 h 192"/>
              <a:gd name="T2" fmla="*/ 92 w 240"/>
              <a:gd name="T3" fmla="*/ 28 h 192"/>
              <a:gd name="T4" fmla="*/ 120 w 240"/>
              <a:gd name="T5" fmla="*/ 8 h 192"/>
              <a:gd name="T6" fmla="*/ 120 w 240"/>
              <a:gd name="T7" fmla="*/ 48 h 192"/>
              <a:gd name="T8" fmla="*/ 120 w 240"/>
              <a:gd name="T9" fmla="*/ 8 h 192"/>
              <a:gd name="T10" fmla="*/ 76 w 240"/>
              <a:gd name="T11" fmla="*/ 124 h 192"/>
              <a:gd name="T12" fmla="*/ 20 w 240"/>
              <a:gd name="T13" fmla="*/ 124 h 192"/>
              <a:gd name="T14" fmla="*/ 48 w 240"/>
              <a:gd name="T15" fmla="*/ 104 h 192"/>
              <a:gd name="T16" fmla="*/ 48 w 240"/>
              <a:gd name="T17" fmla="*/ 144 h 192"/>
              <a:gd name="T18" fmla="*/ 48 w 240"/>
              <a:gd name="T19" fmla="*/ 104 h 192"/>
              <a:gd name="T20" fmla="*/ 217 w 240"/>
              <a:gd name="T21" fmla="*/ 152 h 192"/>
              <a:gd name="T22" fmla="*/ 192 w 240"/>
              <a:gd name="T23" fmla="*/ 167 h 192"/>
              <a:gd name="T24" fmla="*/ 167 w 240"/>
              <a:gd name="T25" fmla="*/ 152 h 192"/>
              <a:gd name="T26" fmla="*/ 124 w 240"/>
              <a:gd name="T27" fmla="*/ 126 h 192"/>
              <a:gd name="T28" fmla="*/ 164 w 240"/>
              <a:gd name="T29" fmla="*/ 96 h 192"/>
              <a:gd name="T30" fmla="*/ 168 w 240"/>
              <a:gd name="T31" fmla="*/ 92 h 192"/>
              <a:gd name="T32" fmla="*/ 156 w 240"/>
              <a:gd name="T33" fmla="*/ 60 h 192"/>
              <a:gd name="T34" fmla="*/ 141 w 240"/>
              <a:gd name="T35" fmla="*/ 57 h 192"/>
              <a:gd name="T36" fmla="*/ 99 w 240"/>
              <a:gd name="T37" fmla="*/ 57 h 192"/>
              <a:gd name="T38" fmla="*/ 84 w 240"/>
              <a:gd name="T39" fmla="*/ 60 h 192"/>
              <a:gd name="T40" fmla="*/ 72 w 240"/>
              <a:gd name="T41" fmla="*/ 92 h 192"/>
              <a:gd name="T42" fmla="*/ 76 w 240"/>
              <a:gd name="T43" fmla="*/ 96 h 192"/>
              <a:gd name="T44" fmla="*/ 116 w 240"/>
              <a:gd name="T45" fmla="*/ 126 h 192"/>
              <a:gd name="T46" fmla="*/ 73 w 240"/>
              <a:gd name="T47" fmla="*/ 152 h 192"/>
              <a:gd name="T48" fmla="*/ 48 w 240"/>
              <a:gd name="T49" fmla="*/ 167 h 192"/>
              <a:gd name="T50" fmla="*/ 23 w 240"/>
              <a:gd name="T51" fmla="*/ 152 h 192"/>
              <a:gd name="T52" fmla="*/ 0 w 240"/>
              <a:gd name="T53" fmla="*/ 173 h 192"/>
              <a:gd name="T54" fmla="*/ 1 w 240"/>
              <a:gd name="T55" fmla="*/ 191 h 192"/>
              <a:gd name="T56" fmla="*/ 92 w 240"/>
              <a:gd name="T57" fmla="*/ 192 h 192"/>
              <a:gd name="T58" fmla="*/ 96 w 240"/>
              <a:gd name="T59" fmla="*/ 188 h 192"/>
              <a:gd name="T60" fmla="*/ 90 w 240"/>
              <a:gd name="T61" fmla="*/ 160 h 192"/>
              <a:gd name="T62" fmla="*/ 150 w 240"/>
              <a:gd name="T63" fmla="*/ 160 h 192"/>
              <a:gd name="T64" fmla="*/ 144 w 240"/>
              <a:gd name="T65" fmla="*/ 188 h 192"/>
              <a:gd name="T66" fmla="*/ 148 w 240"/>
              <a:gd name="T67" fmla="*/ 192 h 192"/>
              <a:gd name="T68" fmla="*/ 239 w 240"/>
              <a:gd name="T69" fmla="*/ 191 h 192"/>
              <a:gd name="T70" fmla="*/ 240 w 240"/>
              <a:gd name="T71" fmla="*/ 173 h 192"/>
              <a:gd name="T72" fmla="*/ 88 w 240"/>
              <a:gd name="T73" fmla="*/ 184 h 192"/>
              <a:gd name="T74" fmla="*/ 8 w 240"/>
              <a:gd name="T75" fmla="*/ 173 h 192"/>
              <a:gd name="T76" fmla="*/ 24 w 240"/>
              <a:gd name="T77" fmla="*/ 160 h 192"/>
              <a:gd name="T78" fmla="*/ 50 w 240"/>
              <a:gd name="T79" fmla="*/ 175 h 192"/>
              <a:gd name="T80" fmla="*/ 81 w 240"/>
              <a:gd name="T81" fmla="*/ 163 h 192"/>
              <a:gd name="T82" fmla="*/ 88 w 240"/>
              <a:gd name="T83" fmla="*/ 184 h 192"/>
              <a:gd name="T84" fmla="*/ 80 w 240"/>
              <a:gd name="T85" fmla="*/ 77 h 192"/>
              <a:gd name="T86" fmla="*/ 96 w 240"/>
              <a:gd name="T87" fmla="*/ 64 h 192"/>
              <a:gd name="T88" fmla="*/ 122 w 240"/>
              <a:gd name="T89" fmla="*/ 79 h 192"/>
              <a:gd name="T90" fmla="*/ 153 w 240"/>
              <a:gd name="T91" fmla="*/ 67 h 192"/>
              <a:gd name="T92" fmla="*/ 160 w 240"/>
              <a:gd name="T93" fmla="*/ 88 h 192"/>
              <a:gd name="T94" fmla="*/ 152 w 240"/>
              <a:gd name="T95" fmla="*/ 184 h 192"/>
              <a:gd name="T96" fmla="*/ 159 w 240"/>
              <a:gd name="T97" fmla="*/ 163 h 192"/>
              <a:gd name="T98" fmla="*/ 190 w 240"/>
              <a:gd name="T99" fmla="*/ 175 h 192"/>
              <a:gd name="T100" fmla="*/ 216 w 240"/>
              <a:gd name="T101" fmla="*/ 160 h 192"/>
              <a:gd name="T102" fmla="*/ 232 w 240"/>
              <a:gd name="T103" fmla="*/ 173 h 192"/>
              <a:gd name="T104" fmla="*/ 152 w 240"/>
              <a:gd name="T105" fmla="*/ 184 h 192"/>
              <a:gd name="T106" fmla="*/ 220 w 240"/>
              <a:gd name="T107" fmla="*/ 124 h 192"/>
              <a:gd name="T108" fmla="*/ 164 w 240"/>
              <a:gd name="T109" fmla="*/ 124 h 192"/>
              <a:gd name="T110" fmla="*/ 192 w 240"/>
              <a:gd name="T111" fmla="*/ 104 h 192"/>
              <a:gd name="T112" fmla="*/ 192 w 240"/>
              <a:gd name="T113" fmla="*/ 144 h 192"/>
              <a:gd name="T114" fmla="*/ 192 w 240"/>
              <a:gd name="T115"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 h="192">
                <a:moveTo>
                  <a:pt x="120" y="56"/>
                </a:moveTo>
                <a:cubicBezTo>
                  <a:pt x="135" y="56"/>
                  <a:pt x="148" y="43"/>
                  <a:pt x="148" y="28"/>
                </a:cubicBezTo>
                <a:cubicBezTo>
                  <a:pt x="148" y="13"/>
                  <a:pt x="135" y="0"/>
                  <a:pt x="120" y="0"/>
                </a:cubicBezTo>
                <a:cubicBezTo>
                  <a:pt x="105" y="0"/>
                  <a:pt x="92" y="13"/>
                  <a:pt x="92" y="28"/>
                </a:cubicBezTo>
                <a:cubicBezTo>
                  <a:pt x="92" y="43"/>
                  <a:pt x="105" y="56"/>
                  <a:pt x="120" y="56"/>
                </a:cubicBezTo>
                <a:close/>
                <a:moveTo>
                  <a:pt x="120" y="8"/>
                </a:moveTo>
                <a:cubicBezTo>
                  <a:pt x="131" y="8"/>
                  <a:pt x="140" y="17"/>
                  <a:pt x="140" y="28"/>
                </a:cubicBezTo>
                <a:cubicBezTo>
                  <a:pt x="140" y="39"/>
                  <a:pt x="131" y="48"/>
                  <a:pt x="120" y="48"/>
                </a:cubicBezTo>
                <a:cubicBezTo>
                  <a:pt x="109" y="48"/>
                  <a:pt x="100" y="39"/>
                  <a:pt x="100" y="28"/>
                </a:cubicBezTo>
                <a:cubicBezTo>
                  <a:pt x="100" y="17"/>
                  <a:pt x="109" y="8"/>
                  <a:pt x="120" y="8"/>
                </a:cubicBezTo>
                <a:close/>
                <a:moveTo>
                  <a:pt x="48" y="152"/>
                </a:moveTo>
                <a:cubicBezTo>
                  <a:pt x="63" y="152"/>
                  <a:pt x="76" y="139"/>
                  <a:pt x="76" y="124"/>
                </a:cubicBezTo>
                <a:cubicBezTo>
                  <a:pt x="76" y="109"/>
                  <a:pt x="63" y="96"/>
                  <a:pt x="48" y="96"/>
                </a:cubicBezTo>
                <a:cubicBezTo>
                  <a:pt x="33" y="96"/>
                  <a:pt x="20" y="109"/>
                  <a:pt x="20" y="124"/>
                </a:cubicBezTo>
                <a:cubicBezTo>
                  <a:pt x="20" y="139"/>
                  <a:pt x="33" y="152"/>
                  <a:pt x="48" y="152"/>
                </a:cubicBezTo>
                <a:close/>
                <a:moveTo>
                  <a:pt x="48" y="104"/>
                </a:moveTo>
                <a:cubicBezTo>
                  <a:pt x="59" y="104"/>
                  <a:pt x="68" y="113"/>
                  <a:pt x="68" y="124"/>
                </a:cubicBezTo>
                <a:cubicBezTo>
                  <a:pt x="68" y="135"/>
                  <a:pt x="59" y="144"/>
                  <a:pt x="48" y="144"/>
                </a:cubicBezTo>
                <a:cubicBezTo>
                  <a:pt x="37" y="144"/>
                  <a:pt x="28" y="135"/>
                  <a:pt x="28" y="124"/>
                </a:cubicBezTo>
                <a:cubicBezTo>
                  <a:pt x="28" y="113"/>
                  <a:pt x="37" y="104"/>
                  <a:pt x="48" y="104"/>
                </a:cubicBezTo>
                <a:close/>
                <a:moveTo>
                  <a:pt x="228" y="156"/>
                </a:moveTo>
                <a:cubicBezTo>
                  <a:pt x="217" y="152"/>
                  <a:pt x="217" y="152"/>
                  <a:pt x="217" y="152"/>
                </a:cubicBezTo>
                <a:cubicBezTo>
                  <a:pt x="216" y="152"/>
                  <a:pt x="214" y="152"/>
                  <a:pt x="213" y="153"/>
                </a:cubicBezTo>
                <a:cubicBezTo>
                  <a:pt x="192" y="167"/>
                  <a:pt x="192" y="167"/>
                  <a:pt x="192" y="167"/>
                </a:cubicBezTo>
                <a:cubicBezTo>
                  <a:pt x="171" y="153"/>
                  <a:pt x="171" y="153"/>
                  <a:pt x="171" y="153"/>
                </a:cubicBezTo>
                <a:cubicBezTo>
                  <a:pt x="170" y="152"/>
                  <a:pt x="168" y="152"/>
                  <a:pt x="167" y="152"/>
                </a:cubicBezTo>
                <a:cubicBezTo>
                  <a:pt x="157" y="156"/>
                  <a:pt x="157" y="156"/>
                  <a:pt x="157" y="156"/>
                </a:cubicBezTo>
                <a:cubicBezTo>
                  <a:pt x="124" y="126"/>
                  <a:pt x="124" y="126"/>
                  <a:pt x="124" y="126"/>
                </a:cubicBezTo>
                <a:cubicBezTo>
                  <a:pt x="124" y="96"/>
                  <a:pt x="124" y="96"/>
                  <a:pt x="124" y="96"/>
                </a:cubicBezTo>
                <a:cubicBezTo>
                  <a:pt x="164" y="96"/>
                  <a:pt x="164" y="96"/>
                  <a:pt x="164" y="96"/>
                </a:cubicBezTo>
                <a:cubicBezTo>
                  <a:pt x="165" y="96"/>
                  <a:pt x="166" y="96"/>
                  <a:pt x="167" y="95"/>
                </a:cubicBezTo>
                <a:cubicBezTo>
                  <a:pt x="168" y="94"/>
                  <a:pt x="168" y="93"/>
                  <a:pt x="168" y="92"/>
                </a:cubicBezTo>
                <a:cubicBezTo>
                  <a:pt x="168" y="77"/>
                  <a:pt x="168" y="77"/>
                  <a:pt x="168" y="77"/>
                </a:cubicBezTo>
                <a:cubicBezTo>
                  <a:pt x="168" y="69"/>
                  <a:pt x="163" y="62"/>
                  <a:pt x="156" y="60"/>
                </a:cubicBezTo>
                <a:cubicBezTo>
                  <a:pt x="145" y="56"/>
                  <a:pt x="145" y="56"/>
                  <a:pt x="145" y="56"/>
                </a:cubicBezTo>
                <a:cubicBezTo>
                  <a:pt x="144" y="56"/>
                  <a:pt x="142" y="56"/>
                  <a:pt x="141" y="57"/>
                </a:cubicBezTo>
                <a:cubicBezTo>
                  <a:pt x="120" y="71"/>
                  <a:pt x="120" y="71"/>
                  <a:pt x="120" y="71"/>
                </a:cubicBezTo>
                <a:cubicBezTo>
                  <a:pt x="99" y="57"/>
                  <a:pt x="99" y="57"/>
                  <a:pt x="99" y="57"/>
                </a:cubicBezTo>
                <a:cubicBezTo>
                  <a:pt x="98" y="56"/>
                  <a:pt x="96" y="56"/>
                  <a:pt x="95" y="56"/>
                </a:cubicBezTo>
                <a:cubicBezTo>
                  <a:pt x="84" y="60"/>
                  <a:pt x="84" y="60"/>
                  <a:pt x="84" y="60"/>
                </a:cubicBezTo>
                <a:cubicBezTo>
                  <a:pt x="77" y="62"/>
                  <a:pt x="72" y="69"/>
                  <a:pt x="72" y="77"/>
                </a:cubicBezTo>
                <a:cubicBezTo>
                  <a:pt x="72" y="92"/>
                  <a:pt x="72" y="92"/>
                  <a:pt x="72" y="92"/>
                </a:cubicBezTo>
                <a:cubicBezTo>
                  <a:pt x="72" y="93"/>
                  <a:pt x="72" y="94"/>
                  <a:pt x="73" y="95"/>
                </a:cubicBezTo>
                <a:cubicBezTo>
                  <a:pt x="74" y="96"/>
                  <a:pt x="75" y="96"/>
                  <a:pt x="76" y="96"/>
                </a:cubicBezTo>
                <a:cubicBezTo>
                  <a:pt x="116" y="96"/>
                  <a:pt x="116" y="96"/>
                  <a:pt x="116" y="96"/>
                </a:cubicBezTo>
                <a:cubicBezTo>
                  <a:pt x="116" y="126"/>
                  <a:pt x="116" y="126"/>
                  <a:pt x="116" y="126"/>
                </a:cubicBezTo>
                <a:cubicBezTo>
                  <a:pt x="83" y="156"/>
                  <a:pt x="83" y="156"/>
                  <a:pt x="83" y="156"/>
                </a:cubicBezTo>
                <a:cubicBezTo>
                  <a:pt x="73" y="152"/>
                  <a:pt x="73" y="152"/>
                  <a:pt x="73" y="152"/>
                </a:cubicBezTo>
                <a:cubicBezTo>
                  <a:pt x="72" y="152"/>
                  <a:pt x="70" y="152"/>
                  <a:pt x="69" y="153"/>
                </a:cubicBezTo>
                <a:cubicBezTo>
                  <a:pt x="48" y="167"/>
                  <a:pt x="48" y="167"/>
                  <a:pt x="48" y="167"/>
                </a:cubicBezTo>
                <a:cubicBezTo>
                  <a:pt x="27" y="153"/>
                  <a:pt x="27" y="153"/>
                  <a:pt x="27" y="153"/>
                </a:cubicBezTo>
                <a:cubicBezTo>
                  <a:pt x="26" y="152"/>
                  <a:pt x="24" y="152"/>
                  <a:pt x="23" y="152"/>
                </a:cubicBezTo>
                <a:cubicBezTo>
                  <a:pt x="12" y="156"/>
                  <a:pt x="12" y="156"/>
                  <a:pt x="12" y="156"/>
                </a:cubicBezTo>
                <a:cubicBezTo>
                  <a:pt x="5" y="158"/>
                  <a:pt x="0" y="165"/>
                  <a:pt x="0" y="173"/>
                </a:cubicBezTo>
                <a:cubicBezTo>
                  <a:pt x="0" y="188"/>
                  <a:pt x="0" y="188"/>
                  <a:pt x="0" y="188"/>
                </a:cubicBezTo>
                <a:cubicBezTo>
                  <a:pt x="0" y="189"/>
                  <a:pt x="0" y="190"/>
                  <a:pt x="1" y="191"/>
                </a:cubicBezTo>
                <a:cubicBezTo>
                  <a:pt x="2" y="192"/>
                  <a:pt x="3" y="192"/>
                  <a:pt x="4" y="192"/>
                </a:cubicBezTo>
                <a:cubicBezTo>
                  <a:pt x="92" y="192"/>
                  <a:pt x="92" y="192"/>
                  <a:pt x="92" y="192"/>
                </a:cubicBezTo>
                <a:cubicBezTo>
                  <a:pt x="93" y="192"/>
                  <a:pt x="94" y="192"/>
                  <a:pt x="95" y="191"/>
                </a:cubicBezTo>
                <a:cubicBezTo>
                  <a:pt x="96" y="190"/>
                  <a:pt x="96" y="189"/>
                  <a:pt x="96" y="188"/>
                </a:cubicBezTo>
                <a:cubicBezTo>
                  <a:pt x="96" y="173"/>
                  <a:pt x="96" y="173"/>
                  <a:pt x="96" y="173"/>
                </a:cubicBezTo>
                <a:cubicBezTo>
                  <a:pt x="96" y="168"/>
                  <a:pt x="94" y="163"/>
                  <a:pt x="90" y="160"/>
                </a:cubicBezTo>
                <a:cubicBezTo>
                  <a:pt x="120" y="133"/>
                  <a:pt x="120" y="133"/>
                  <a:pt x="120" y="133"/>
                </a:cubicBezTo>
                <a:cubicBezTo>
                  <a:pt x="150" y="160"/>
                  <a:pt x="150" y="160"/>
                  <a:pt x="150" y="160"/>
                </a:cubicBezTo>
                <a:cubicBezTo>
                  <a:pt x="146" y="163"/>
                  <a:pt x="144" y="168"/>
                  <a:pt x="144" y="173"/>
                </a:cubicBezTo>
                <a:cubicBezTo>
                  <a:pt x="144" y="188"/>
                  <a:pt x="144" y="188"/>
                  <a:pt x="144" y="188"/>
                </a:cubicBezTo>
                <a:cubicBezTo>
                  <a:pt x="144" y="189"/>
                  <a:pt x="144" y="190"/>
                  <a:pt x="145" y="191"/>
                </a:cubicBezTo>
                <a:cubicBezTo>
                  <a:pt x="146" y="192"/>
                  <a:pt x="147" y="192"/>
                  <a:pt x="148" y="192"/>
                </a:cubicBezTo>
                <a:cubicBezTo>
                  <a:pt x="236" y="192"/>
                  <a:pt x="236" y="192"/>
                  <a:pt x="236" y="192"/>
                </a:cubicBezTo>
                <a:cubicBezTo>
                  <a:pt x="237" y="192"/>
                  <a:pt x="238" y="192"/>
                  <a:pt x="239" y="191"/>
                </a:cubicBezTo>
                <a:cubicBezTo>
                  <a:pt x="240" y="190"/>
                  <a:pt x="240" y="189"/>
                  <a:pt x="240" y="188"/>
                </a:cubicBezTo>
                <a:cubicBezTo>
                  <a:pt x="240" y="173"/>
                  <a:pt x="240" y="173"/>
                  <a:pt x="240" y="173"/>
                </a:cubicBezTo>
                <a:cubicBezTo>
                  <a:pt x="240" y="165"/>
                  <a:pt x="235" y="158"/>
                  <a:pt x="228" y="156"/>
                </a:cubicBezTo>
                <a:close/>
                <a:moveTo>
                  <a:pt x="88" y="184"/>
                </a:moveTo>
                <a:cubicBezTo>
                  <a:pt x="8" y="184"/>
                  <a:pt x="8" y="184"/>
                  <a:pt x="8" y="184"/>
                </a:cubicBezTo>
                <a:cubicBezTo>
                  <a:pt x="8" y="173"/>
                  <a:pt x="8" y="173"/>
                  <a:pt x="8" y="173"/>
                </a:cubicBezTo>
                <a:cubicBezTo>
                  <a:pt x="8" y="169"/>
                  <a:pt x="11" y="165"/>
                  <a:pt x="15" y="163"/>
                </a:cubicBezTo>
                <a:cubicBezTo>
                  <a:pt x="24" y="160"/>
                  <a:pt x="24" y="160"/>
                  <a:pt x="24" y="160"/>
                </a:cubicBezTo>
                <a:cubicBezTo>
                  <a:pt x="46" y="175"/>
                  <a:pt x="46" y="175"/>
                  <a:pt x="46" y="175"/>
                </a:cubicBezTo>
                <a:cubicBezTo>
                  <a:pt x="47" y="176"/>
                  <a:pt x="49" y="176"/>
                  <a:pt x="50" y="175"/>
                </a:cubicBezTo>
                <a:cubicBezTo>
                  <a:pt x="72" y="160"/>
                  <a:pt x="72" y="160"/>
                  <a:pt x="72" y="160"/>
                </a:cubicBezTo>
                <a:cubicBezTo>
                  <a:pt x="81" y="163"/>
                  <a:pt x="81" y="163"/>
                  <a:pt x="81" y="163"/>
                </a:cubicBezTo>
                <a:cubicBezTo>
                  <a:pt x="85" y="165"/>
                  <a:pt x="88" y="169"/>
                  <a:pt x="88" y="173"/>
                </a:cubicBezTo>
                <a:lnTo>
                  <a:pt x="88" y="184"/>
                </a:lnTo>
                <a:close/>
                <a:moveTo>
                  <a:pt x="80" y="88"/>
                </a:moveTo>
                <a:cubicBezTo>
                  <a:pt x="80" y="77"/>
                  <a:pt x="80" y="77"/>
                  <a:pt x="80" y="77"/>
                </a:cubicBezTo>
                <a:cubicBezTo>
                  <a:pt x="80" y="73"/>
                  <a:pt x="83" y="69"/>
                  <a:pt x="87" y="67"/>
                </a:cubicBezTo>
                <a:cubicBezTo>
                  <a:pt x="96" y="64"/>
                  <a:pt x="96" y="64"/>
                  <a:pt x="96" y="64"/>
                </a:cubicBezTo>
                <a:cubicBezTo>
                  <a:pt x="118" y="79"/>
                  <a:pt x="118" y="79"/>
                  <a:pt x="118" y="79"/>
                </a:cubicBezTo>
                <a:cubicBezTo>
                  <a:pt x="119" y="80"/>
                  <a:pt x="121" y="80"/>
                  <a:pt x="122" y="79"/>
                </a:cubicBezTo>
                <a:cubicBezTo>
                  <a:pt x="144" y="64"/>
                  <a:pt x="144" y="64"/>
                  <a:pt x="144" y="64"/>
                </a:cubicBezTo>
                <a:cubicBezTo>
                  <a:pt x="153" y="67"/>
                  <a:pt x="153" y="67"/>
                  <a:pt x="153" y="67"/>
                </a:cubicBezTo>
                <a:cubicBezTo>
                  <a:pt x="157" y="69"/>
                  <a:pt x="160" y="73"/>
                  <a:pt x="160" y="77"/>
                </a:cubicBezTo>
                <a:cubicBezTo>
                  <a:pt x="160" y="88"/>
                  <a:pt x="160" y="88"/>
                  <a:pt x="160" y="88"/>
                </a:cubicBezTo>
                <a:lnTo>
                  <a:pt x="80" y="88"/>
                </a:lnTo>
                <a:close/>
                <a:moveTo>
                  <a:pt x="152" y="184"/>
                </a:moveTo>
                <a:cubicBezTo>
                  <a:pt x="152" y="173"/>
                  <a:pt x="152" y="173"/>
                  <a:pt x="152" y="173"/>
                </a:cubicBezTo>
                <a:cubicBezTo>
                  <a:pt x="152" y="169"/>
                  <a:pt x="155" y="165"/>
                  <a:pt x="159" y="163"/>
                </a:cubicBezTo>
                <a:cubicBezTo>
                  <a:pt x="168" y="160"/>
                  <a:pt x="168" y="160"/>
                  <a:pt x="168" y="160"/>
                </a:cubicBezTo>
                <a:cubicBezTo>
                  <a:pt x="190" y="175"/>
                  <a:pt x="190" y="175"/>
                  <a:pt x="190" y="175"/>
                </a:cubicBezTo>
                <a:cubicBezTo>
                  <a:pt x="191" y="176"/>
                  <a:pt x="193" y="176"/>
                  <a:pt x="194" y="175"/>
                </a:cubicBezTo>
                <a:cubicBezTo>
                  <a:pt x="216" y="160"/>
                  <a:pt x="216" y="160"/>
                  <a:pt x="216" y="160"/>
                </a:cubicBezTo>
                <a:cubicBezTo>
                  <a:pt x="225" y="163"/>
                  <a:pt x="225" y="163"/>
                  <a:pt x="225" y="163"/>
                </a:cubicBezTo>
                <a:cubicBezTo>
                  <a:pt x="229" y="165"/>
                  <a:pt x="232" y="169"/>
                  <a:pt x="232" y="173"/>
                </a:cubicBezTo>
                <a:cubicBezTo>
                  <a:pt x="232" y="184"/>
                  <a:pt x="232" y="184"/>
                  <a:pt x="232" y="184"/>
                </a:cubicBezTo>
                <a:lnTo>
                  <a:pt x="152" y="184"/>
                </a:lnTo>
                <a:close/>
                <a:moveTo>
                  <a:pt x="192" y="152"/>
                </a:moveTo>
                <a:cubicBezTo>
                  <a:pt x="207" y="152"/>
                  <a:pt x="220" y="139"/>
                  <a:pt x="220" y="124"/>
                </a:cubicBezTo>
                <a:cubicBezTo>
                  <a:pt x="220" y="109"/>
                  <a:pt x="207" y="96"/>
                  <a:pt x="192" y="96"/>
                </a:cubicBezTo>
                <a:cubicBezTo>
                  <a:pt x="177" y="96"/>
                  <a:pt x="164" y="109"/>
                  <a:pt x="164" y="124"/>
                </a:cubicBezTo>
                <a:cubicBezTo>
                  <a:pt x="164" y="139"/>
                  <a:pt x="177" y="152"/>
                  <a:pt x="192" y="152"/>
                </a:cubicBezTo>
                <a:close/>
                <a:moveTo>
                  <a:pt x="192" y="104"/>
                </a:moveTo>
                <a:cubicBezTo>
                  <a:pt x="203" y="104"/>
                  <a:pt x="212" y="113"/>
                  <a:pt x="212" y="124"/>
                </a:cubicBezTo>
                <a:cubicBezTo>
                  <a:pt x="212" y="135"/>
                  <a:pt x="203" y="144"/>
                  <a:pt x="192" y="144"/>
                </a:cubicBezTo>
                <a:cubicBezTo>
                  <a:pt x="181" y="144"/>
                  <a:pt x="172" y="135"/>
                  <a:pt x="172" y="124"/>
                </a:cubicBezTo>
                <a:cubicBezTo>
                  <a:pt x="172" y="113"/>
                  <a:pt x="181" y="104"/>
                  <a:pt x="192" y="104"/>
                </a:cubicBezTo>
                <a:close/>
              </a:path>
            </a:pathLst>
          </a:custGeom>
          <a:solidFill>
            <a:schemeClr val="tx1">
              <a:lumMod val="50000"/>
              <a:lumOff val="50000"/>
            </a:schemeClr>
          </a:solidFill>
          <a:ln>
            <a:noFill/>
          </a:ln>
        </p:spPr>
        <p:txBody>
          <a:bodyPr vert="horz" wrap="square" lIns="68580" tIns="34290" rIns="68580" bIns="34290" numCol="1" anchor="t" anchorCtr="0" compatLnSpc="1">
            <a:prstTxWarp prst="textNoShape">
              <a:avLst/>
            </a:prstTxWarp>
          </a:bodyPr>
          <a:lstStyle/>
          <a:p>
            <a:pPr defTabSz="685800">
              <a:defRPr/>
            </a:pPr>
            <a:endParaRPr lang="en-GB">
              <a:solidFill>
                <a:srgbClr val="000000"/>
              </a:solidFill>
              <a:latin typeface="Arial" panose="020B0604020202020204"/>
            </a:endParaRPr>
          </a:p>
        </p:txBody>
      </p:sp>
      <p:sp>
        <p:nvSpPr>
          <p:cNvPr id="9" name="TextBox 8">
            <a:extLst>
              <a:ext uri="{FF2B5EF4-FFF2-40B4-BE49-F238E27FC236}">
                <a16:creationId xmlns:a16="http://schemas.microsoft.com/office/drawing/2014/main" id="{50D6C57E-5DB3-424A-B049-982EE3FCC4F2}"/>
              </a:ext>
            </a:extLst>
          </p:cNvPr>
          <p:cNvSpPr txBox="1"/>
          <p:nvPr/>
        </p:nvSpPr>
        <p:spPr>
          <a:xfrm>
            <a:off x="65315" y="1481258"/>
            <a:ext cx="0" cy="0"/>
          </a:xfrm>
          <a:prstGeom prst="rect">
            <a:avLst/>
          </a:prstGeom>
          <a:solidFill>
            <a:schemeClr val="tx1">
              <a:lumMod val="50000"/>
              <a:lumOff val="50000"/>
            </a:schemeClr>
          </a:solidFill>
        </p:spPr>
        <p:txBody>
          <a:bodyPr wrap="none" lIns="68580" tIns="34290" rIns="68580" bIns="34290" rtlCol="0">
            <a:noAutofit/>
          </a:bodyPr>
          <a:lstStyle/>
          <a:p>
            <a:pPr defTabSz="685800">
              <a:defRPr/>
            </a:pPr>
            <a:endParaRPr lang="en-US" sz="900">
              <a:solidFill>
                <a:srgbClr val="000000"/>
              </a:solidFill>
              <a:latin typeface="Arial" panose="020B0604020202020204"/>
            </a:endParaRPr>
          </a:p>
        </p:txBody>
      </p:sp>
      <p:sp>
        <p:nvSpPr>
          <p:cNvPr id="10" name="Content Placeholder 2">
            <a:extLst>
              <a:ext uri="{FF2B5EF4-FFF2-40B4-BE49-F238E27FC236}">
                <a16:creationId xmlns:a16="http://schemas.microsoft.com/office/drawing/2014/main" id="{AA9D0E1A-DC3D-435C-9D0B-D1AA966266CD}"/>
              </a:ext>
            </a:extLst>
          </p:cNvPr>
          <p:cNvSpPr txBox="1">
            <a:spLocks/>
          </p:cNvSpPr>
          <p:nvPr/>
        </p:nvSpPr>
        <p:spPr>
          <a:xfrm>
            <a:off x="420414" y="622527"/>
            <a:ext cx="6649561" cy="476040"/>
          </a:xfrm>
          <a:prstGeom prst="rect">
            <a:avLst/>
          </a:prstGeom>
        </p:spPr>
        <p:txBody>
          <a:bodyPr vert="horz" lIns="0" tIns="0" rIns="0" bIns="0" rtlCol="0" anchor="t">
            <a:noAutofit/>
          </a:bodyPr>
          <a:lstStyle>
            <a:defPPr>
              <a:defRPr lang="en-US"/>
            </a:defPPr>
            <a:lvl1pPr marR="0" lvl="0" indent="0" defTabSz="685783" fontAlgn="auto">
              <a:lnSpc>
                <a:spcPct val="100000"/>
              </a:lnSpc>
              <a:spcBef>
                <a:spcPct val="0"/>
              </a:spcBef>
              <a:spcAft>
                <a:spcPct val="0"/>
              </a:spcAft>
              <a:buClrTx/>
              <a:buSzTx/>
              <a:buFontTx/>
              <a:buNone/>
              <a:tabLst/>
              <a:defRPr kumimoji="0" b="0" i="0" u="none" strike="noStrike" cap="none" spc="0" normalizeH="0" baseline="0">
                <a:ln>
                  <a:noFill/>
                </a:ln>
                <a:solidFill>
                  <a:srgbClr val="000000">
                    <a:lumMod val="50000"/>
                    <a:lumOff val="50000"/>
                  </a:srgbClr>
                </a:solidFill>
                <a:effectLst/>
                <a:uLnTx/>
                <a:uFillTx/>
                <a:latin typeface="Arial" panose="020B0604020202020204" pitchFamily="34" charset="0"/>
                <a:ea typeface="Helvetica"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 leading American healthcare provider</a:t>
            </a:r>
          </a:p>
        </p:txBody>
      </p:sp>
      <p:sp>
        <p:nvSpPr>
          <p:cNvPr id="11" name="Rectangle 10"/>
          <p:cNvSpPr/>
          <p:nvPr/>
        </p:nvSpPr>
        <p:spPr>
          <a:xfrm>
            <a:off x="2636417" y="992180"/>
            <a:ext cx="3818161" cy="307777"/>
          </a:xfrm>
          <a:prstGeom prst="rect">
            <a:avLst/>
          </a:prstGeom>
          <a:solidFill>
            <a:schemeClr val="bg1"/>
          </a:solidFill>
        </p:spPr>
        <p:txBody>
          <a:bodyPr wrap="none">
            <a:spAutoFit/>
          </a:bodyPr>
          <a:lstStyle/>
          <a:p>
            <a:pPr algn="ctr"/>
            <a:r>
              <a:rPr lang="en-US" sz="1400" dirty="0"/>
              <a:t>SOLUTION APPROACH ON ADOBE CLOUD</a:t>
            </a:r>
            <a:endParaRPr lang="en-US" dirty="0"/>
          </a:p>
        </p:txBody>
      </p:sp>
      <p:sp>
        <p:nvSpPr>
          <p:cNvPr id="15" name="TextBox 14">
            <a:extLst>
              <a:ext uri="{FF2B5EF4-FFF2-40B4-BE49-F238E27FC236}">
                <a16:creationId xmlns:a16="http://schemas.microsoft.com/office/drawing/2014/main" id="{7F4F55E6-BBC4-AD4C-A073-B675AA410DEF}"/>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6890025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808" y="303978"/>
            <a:ext cx="8417379" cy="369653"/>
          </a:xfrm>
        </p:spPr>
        <p:txBody>
          <a:bodyPr/>
          <a:lstStyle/>
          <a:p>
            <a:r>
              <a:rPr lang="en-US" sz="2002" dirty="0"/>
              <a:t>Leading American Health Care Provider - platform operational view</a:t>
            </a:r>
          </a:p>
        </p:txBody>
      </p:sp>
      <p:sp>
        <p:nvSpPr>
          <p:cNvPr id="3" name="Slide Number Placeholder 2"/>
          <p:cNvSpPr>
            <a:spLocks noGrp="1"/>
          </p:cNvSpPr>
          <p:nvPr>
            <p:ph type="sldNum" sz="quarter" idx="13"/>
          </p:nvPr>
        </p:nvSpPr>
        <p:spPr/>
        <p:txBody>
          <a:bodyPr/>
          <a:lstStyle/>
          <a:p>
            <a:fld id="{CDEE2954-54E9-4846-B9AA-9D6731F553AF}" type="slidenum">
              <a:rPr lang="en-US" smtClean="0"/>
              <a:pPr/>
              <a:t>98</a:t>
            </a:fld>
            <a:endParaRPr lang="en-US"/>
          </a:p>
        </p:txBody>
      </p:sp>
      <p:grpSp>
        <p:nvGrpSpPr>
          <p:cNvPr id="4" name="Group 3"/>
          <p:cNvGrpSpPr/>
          <p:nvPr/>
        </p:nvGrpSpPr>
        <p:grpSpPr>
          <a:xfrm>
            <a:off x="440567" y="816076"/>
            <a:ext cx="7726169" cy="3710616"/>
            <a:chOff x="471355" y="753341"/>
            <a:chExt cx="11331715" cy="5442239"/>
          </a:xfrm>
        </p:grpSpPr>
        <p:sp>
          <p:nvSpPr>
            <p:cNvPr id="5" name="Rounded Rectangle 4"/>
            <p:cNvSpPr/>
            <p:nvPr/>
          </p:nvSpPr>
          <p:spPr>
            <a:xfrm rot="5400000">
              <a:off x="5637836" y="-249830"/>
              <a:ext cx="998753" cy="11331713"/>
            </a:xfrm>
            <a:prstGeom prst="roundRect">
              <a:avLst>
                <a:gd name="adj" fmla="val 9526"/>
              </a:avLst>
            </a:prstGeom>
            <a:solidFill>
              <a:schemeClr val="tx1">
                <a:lumMod val="50000"/>
                <a:lumOff val="50000"/>
              </a:schemeClr>
            </a:solidFill>
            <a:ln>
              <a:noFill/>
            </a:ln>
          </p:spPr>
          <p:style>
            <a:lnRef idx="1">
              <a:schemeClr val="accent2"/>
            </a:lnRef>
            <a:fillRef idx="2">
              <a:schemeClr val="accent2"/>
            </a:fillRef>
            <a:effectRef idx="1">
              <a:schemeClr val="accent2"/>
            </a:effectRef>
            <a:fontRef idx="minor">
              <a:schemeClr val="dk1"/>
            </a:fontRef>
          </p:style>
          <p:txBody>
            <a:bodyPr vert="vert270" rtlCol="0" anchor="ctr"/>
            <a:lstStyle/>
            <a:p>
              <a:pPr defTabSz="448875">
                <a:defRPr/>
              </a:pPr>
              <a:endParaRPr lang="en-US" sz="1636">
                <a:solidFill>
                  <a:srgbClr val="50B3CF"/>
                </a:solidFill>
                <a:cs typeface="Helvetica" panose="020B0604020202020204" pitchFamily="34" charset="0"/>
              </a:endParaRPr>
            </a:p>
          </p:txBody>
        </p:sp>
        <p:sp>
          <p:nvSpPr>
            <p:cNvPr id="6" name="Rounded Rectangle 5"/>
            <p:cNvSpPr/>
            <p:nvPr/>
          </p:nvSpPr>
          <p:spPr>
            <a:xfrm rot="5400000">
              <a:off x="5610028" y="-1359880"/>
              <a:ext cx="1054370" cy="11331715"/>
            </a:xfrm>
            <a:prstGeom prst="roundRect">
              <a:avLst>
                <a:gd name="adj" fmla="val 8098"/>
              </a:avLst>
            </a:prstGeom>
            <a:solidFill>
              <a:schemeClr val="tx1">
                <a:lumMod val="75000"/>
                <a:lumOff val="25000"/>
              </a:schemeClr>
            </a:solidFill>
            <a:ln>
              <a:noFill/>
            </a:ln>
          </p:spPr>
          <p:style>
            <a:lnRef idx="2">
              <a:schemeClr val="accent2"/>
            </a:lnRef>
            <a:fillRef idx="1">
              <a:schemeClr val="lt1"/>
            </a:fillRef>
            <a:effectRef idx="0">
              <a:schemeClr val="accent2"/>
            </a:effectRef>
            <a:fontRef idx="minor">
              <a:schemeClr val="dk1"/>
            </a:fontRef>
          </p:style>
          <p:txBody>
            <a:bodyPr vert="vert270" rtlCol="0" anchor="ctr"/>
            <a:lstStyle/>
            <a:p>
              <a:pPr defTabSz="448875">
                <a:defRPr/>
              </a:pPr>
              <a:endParaRPr lang="en-US" sz="1636">
                <a:solidFill>
                  <a:sysClr val="windowText" lastClr="000000"/>
                </a:solidFill>
                <a:cs typeface="Helvetica" panose="020B0604020202020204" pitchFamily="34" charset="0"/>
              </a:endParaRPr>
            </a:p>
          </p:txBody>
        </p:sp>
        <p:sp>
          <p:nvSpPr>
            <p:cNvPr id="7" name="Rounded Rectangle 6"/>
            <p:cNvSpPr/>
            <p:nvPr/>
          </p:nvSpPr>
          <p:spPr>
            <a:xfrm>
              <a:off x="1874554" y="753341"/>
              <a:ext cx="9650982" cy="2221057"/>
            </a:xfrm>
            <a:prstGeom prst="roundRect">
              <a:avLst>
                <a:gd name="adj" fmla="val 4387"/>
              </a:avLst>
            </a:prstGeom>
            <a:solidFill>
              <a:schemeClr val="bg1">
                <a:lumMod val="95000"/>
              </a:schemeClr>
            </a:solidFill>
            <a:ln w="38100">
              <a:noFill/>
              <a:prstDash val="sysDash"/>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448875">
                <a:defRPr/>
              </a:pPr>
              <a:r>
                <a:rPr lang="en-US" sz="1227" dirty="0">
                  <a:solidFill>
                    <a:srgbClr val="141414"/>
                  </a:solidFill>
                  <a:cs typeface="Helvetica" panose="020B0604020202020204" pitchFamily="34" charset="0"/>
                </a:rPr>
                <a:t>CUSTOMER ENGAGEMENT PLATFORM</a:t>
              </a:r>
            </a:p>
          </p:txBody>
        </p:sp>
        <p:sp>
          <p:nvSpPr>
            <p:cNvPr id="8" name="Rounded Rectangle 7"/>
            <p:cNvSpPr/>
            <p:nvPr/>
          </p:nvSpPr>
          <p:spPr>
            <a:xfrm>
              <a:off x="2313235" y="1108767"/>
              <a:ext cx="8773620" cy="374968"/>
            </a:xfrm>
            <a:prstGeom prst="roundRect">
              <a:avLst>
                <a:gd name="adj" fmla="val 17545"/>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defRPr/>
              </a:pPr>
              <a:r>
                <a:rPr lang="en-US" sz="920" b="1">
                  <a:solidFill>
                    <a:prstClr val="white"/>
                  </a:solidFill>
                  <a:cs typeface="Helvetica" panose="020B0604020202020204" pitchFamily="34" charset="0"/>
                </a:rPr>
                <a:t>PLATFORM INFRASTRUCTURE</a:t>
              </a:r>
            </a:p>
          </p:txBody>
        </p:sp>
        <p:sp>
          <p:nvSpPr>
            <p:cNvPr id="9" name="Rounded Rectangle 8"/>
            <p:cNvSpPr/>
            <p:nvPr/>
          </p:nvSpPr>
          <p:spPr>
            <a:xfrm>
              <a:off x="2313235" y="1554146"/>
              <a:ext cx="8773620" cy="374968"/>
            </a:xfrm>
            <a:prstGeom prst="roundRect">
              <a:avLst>
                <a:gd name="adj" fmla="val 17545"/>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920" b="1">
                  <a:solidFill>
                    <a:prstClr val="white"/>
                  </a:solidFill>
                  <a:cs typeface="Helvetica" panose="020B0604020202020204" pitchFamily="34" charset="0"/>
                </a:rPr>
                <a:t>PLATFORM FOUNDATIONAL LIBRARIES / ASSETS</a:t>
              </a:r>
            </a:p>
          </p:txBody>
        </p:sp>
        <p:sp>
          <p:nvSpPr>
            <p:cNvPr id="10" name="Rounded Rectangle 9"/>
            <p:cNvSpPr/>
            <p:nvPr/>
          </p:nvSpPr>
          <p:spPr>
            <a:xfrm>
              <a:off x="2313235" y="2443567"/>
              <a:ext cx="8773620" cy="374968"/>
            </a:xfrm>
            <a:prstGeom prst="roundRect">
              <a:avLst>
                <a:gd name="adj" fmla="val 17545"/>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920" b="1">
                  <a:solidFill>
                    <a:prstClr val="white"/>
                  </a:solidFill>
                  <a:cs typeface="Helvetica" panose="020B0604020202020204" pitchFamily="34" charset="0"/>
                </a:rPr>
                <a:t>PLATFORM EVANGELISTS</a:t>
              </a:r>
            </a:p>
          </p:txBody>
        </p:sp>
        <p:sp>
          <p:nvSpPr>
            <p:cNvPr id="11" name="Rounded Rectangle 10"/>
            <p:cNvSpPr/>
            <p:nvPr/>
          </p:nvSpPr>
          <p:spPr>
            <a:xfrm>
              <a:off x="2313235" y="1998857"/>
              <a:ext cx="4327778" cy="374968"/>
            </a:xfrm>
            <a:prstGeom prst="roundRect">
              <a:avLst>
                <a:gd name="adj" fmla="val 17545"/>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920" b="1" dirty="0">
                  <a:solidFill>
                    <a:prstClr val="white"/>
                  </a:solidFill>
                  <a:cs typeface="Helvetica" panose="020B0604020202020204" pitchFamily="34" charset="0"/>
                </a:rPr>
                <a:t>PLATFORM DEVELOPMENT TEAM </a:t>
              </a:r>
            </a:p>
          </p:txBody>
        </p:sp>
        <p:sp>
          <p:nvSpPr>
            <p:cNvPr id="12" name="Rounded Rectangle 11"/>
            <p:cNvSpPr/>
            <p:nvPr/>
          </p:nvSpPr>
          <p:spPr>
            <a:xfrm>
              <a:off x="6759076" y="1998857"/>
              <a:ext cx="4327778" cy="374968"/>
            </a:xfrm>
            <a:prstGeom prst="roundRect">
              <a:avLst>
                <a:gd name="adj" fmla="val 17545"/>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920" b="1" dirty="0">
                  <a:solidFill>
                    <a:prstClr val="white"/>
                  </a:solidFill>
                  <a:cs typeface="Helvetica" panose="020B0604020202020204" pitchFamily="34" charset="0"/>
                </a:rPr>
                <a:t>PLATFORM SUPPORT TEAM </a:t>
              </a:r>
            </a:p>
          </p:txBody>
        </p:sp>
        <p:sp>
          <p:nvSpPr>
            <p:cNvPr id="13" name="Rounded Rectangle 12"/>
            <p:cNvSpPr/>
            <p:nvPr/>
          </p:nvSpPr>
          <p:spPr>
            <a:xfrm>
              <a:off x="1874554" y="3402691"/>
              <a:ext cx="3029308" cy="2792888"/>
            </a:xfrm>
            <a:prstGeom prst="roundRect">
              <a:avLst>
                <a:gd name="adj" fmla="val 792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448875">
                <a:defRPr/>
              </a:pPr>
              <a:r>
                <a:rPr lang="en-US" sz="920" b="1">
                  <a:solidFill>
                    <a:srgbClr val="141414"/>
                  </a:solidFill>
                  <a:cs typeface="Helvetica" panose="020B0604020202020204" pitchFamily="34" charset="0"/>
                </a:rPr>
                <a:t>TENANT 1</a:t>
              </a:r>
            </a:p>
          </p:txBody>
        </p:sp>
        <p:sp>
          <p:nvSpPr>
            <p:cNvPr id="14" name="Rounded Rectangle 13"/>
            <p:cNvSpPr/>
            <p:nvPr/>
          </p:nvSpPr>
          <p:spPr>
            <a:xfrm>
              <a:off x="5185391" y="3402692"/>
              <a:ext cx="3029308" cy="2792887"/>
            </a:xfrm>
            <a:prstGeom prst="roundRect">
              <a:avLst>
                <a:gd name="adj" fmla="val 7925"/>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448875"/>
              <a:r>
                <a:rPr lang="en-US" sz="920" b="1">
                  <a:solidFill>
                    <a:srgbClr val="141414"/>
                  </a:solidFill>
                  <a:cs typeface="Helvetica" panose="020B0604020202020204" pitchFamily="34" charset="0"/>
                </a:rPr>
                <a:t>TENANT 2</a:t>
              </a:r>
            </a:p>
          </p:txBody>
        </p:sp>
        <p:sp>
          <p:nvSpPr>
            <p:cNvPr id="15" name="Rounded Rectangle 14"/>
            <p:cNvSpPr/>
            <p:nvPr/>
          </p:nvSpPr>
          <p:spPr>
            <a:xfrm>
              <a:off x="8496228" y="3222945"/>
              <a:ext cx="3029308" cy="2972635"/>
            </a:xfrm>
            <a:prstGeom prst="roundRect">
              <a:avLst>
                <a:gd name="adj" fmla="val 7925"/>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448875">
                <a:defRPr/>
              </a:pPr>
              <a:r>
                <a:rPr lang="en-US" sz="920" b="1">
                  <a:solidFill>
                    <a:schemeClr val="bg1"/>
                  </a:solidFill>
                  <a:cs typeface="Helvetica" panose="020B0604020202020204" pitchFamily="34" charset="0"/>
                </a:rPr>
                <a:t>TENANT N</a:t>
              </a:r>
            </a:p>
          </p:txBody>
        </p:sp>
        <p:grpSp>
          <p:nvGrpSpPr>
            <p:cNvPr id="16" name="Group 15"/>
            <p:cNvGrpSpPr/>
            <p:nvPr/>
          </p:nvGrpSpPr>
          <p:grpSpPr>
            <a:xfrm>
              <a:off x="2159880" y="3802196"/>
              <a:ext cx="2424516" cy="2034747"/>
              <a:chOff x="3036005" y="5461459"/>
              <a:chExt cx="3349872" cy="1589788"/>
            </a:xfrm>
          </p:grpSpPr>
          <p:sp>
            <p:nvSpPr>
              <p:cNvPr id="38" name="Rounded Rectangle 37"/>
              <p:cNvSpPr/>
              <p:nvPr/>
            </p:nvSpPr>
            <p:spPr>
              <a:xfrm>
                <a:off x="3047797" y="5461459"/>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818">
                    <a:solidFill>
                      <a:schemeClr val="tx1"/>
                    </a:solidFill>
                    <a:cs typeface="Helvetica" panose="020B0604020202020204" pitchFamily="34" charset="0"/>
                  </a:rPr>
                  <a:t>WEBSITES</a:t>
                </a:r>
              </a:p>
            </p:txBody>
          </p:sp>
          <p:sp>
            <p:nvSpPr>
              <p:cNvPr id="39" name="Rounded Rectangle 38"/>
              <p:cNvSpPr/>
              <p:nvPr/>
            </p:nvSpPr>
            <p:spPr>
              <a:xfrm>
                <a:off x="3036005" y="6728937"/>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818">
                    <a:solidFill>
                      <a:schemeClr val="tx1"/>
                    </a:solidFill>
                    <a:cs typeface="Helvetica" panose="020B0604020202020204" pitchFamily="34" charset="0"/>
                  </a:rPr>
                  <a:t>CAMPAIGNS</a:t>
                </a:r>
              </a:p>
            </p:txBody>
          </p:sp>
          <p:sp>
            <p:nvSpPr>
              <p:cNvPr id="40" name="Rounded Rectangle 39"/>
              <p:cNvSpPr/>
              <p:nvPr/>
            </p:nvSpPr>
            <p:spPr>
              <a:xfrm>
                <a:off x="3047797" y="6306451"/>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818">
                    <a:solidFill>
                      <a:schemeClr val="tx1"/>
                    </a:solidFill>
                    <a:cs typeface="Helvetica" panose="020B0604020202020204" pitchFamily="34" charset="0"/>
                  </a:rPr>
                  <a:t>A/B / ONLINE TESTS</a:t>
                </a:r>
              </a:p>
            </p:txBody>
          </p:sp>
          <p:sp>
            <p:nvSpPr>
              <p:cNvPr id="41" name="Rounded Rectangle 40"/>
              <p:cNvSpPr/>
              <p:nvPr/>
            </p:nvSpPr>
            <p:spPr>
              <a:xfrm>
                <a:off x="3047797" y="5844520"/>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818">
                    <a:solidFill>
                      <a:schemeClr val="tx1"/>
                    </a:solidFill>
                    <a:cs typeface="Helvetica" panose="020B0604020202020204" pitchFamily="34" charset="0"/>
                  </a:rPr>
                  <a:t>DATA INTEGRATIONS</a:t>
                </a:r>
              </a:p>
            </p:txBody>
          </p:sp>
        </p:grpSp>
        <p:grpSp>
          <p:nvGrpSpPr>
            <p:cNvPr id="17" name="Group 16"/>
            <p:cNvGrpSpPr/>
            <p:nvPr/>
          </p:nvGrpSpPr>
          <p:grpSpPr>
            <a:xfrm>
              <a:off x="5492054" y="3947611"/>
              <a:ext cx="2415982" cy="1889318"/>
              <a:chOff x="3047797" y="5461459"/>
              <a:chExt cx="3338080" cy="1599539"/>
            </a:xfrm>
          </p:grpSpPr>
          <p:sp>
            <p:nvSpPr>
              <p:cNvPr id="34" name="Rounded Rectangle 33"/>
              <p:cNvSpPr/>
              <p:nvPr/>
            </p:nvSpPr>
            <p:spPr>
              <a:xfrm>
                <a:off x="3047797" y="5461459"/>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defRPr/>
                </a:pPr>
                <a:r>
                  <a:rPr lang="en-US" sz="818">
                    <a:solidFill>
                      <a:schemeClr val="tx1"/>
                    </a:solidFill>
                    <a:cs typeface="Helvetica" panose="020B0604020202020204" pitchFamily="34" charset="0"/>
                  </a:rPr>
                  <a:t>WEBSITES</a:t>
                </a:r>
              </a:p>
            </p:txBody>
          </p:sp>
          <p:sp>
            <p:nvSpPr>
              <p:cNvPr id="35" name="Rounded Rectangle 34"/>
              <p:cNvSpPr/>
              <p:nvPr/>
            </p:nvSpPr>
            <p:spPr>
              <a:xfrm>
                <a:off x="3047797" y="6738688"/>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defRPr/>
                </a:pPr>
                <a:r>
                  <a:rPr lang="en-US" sz="818">
                    <a:solidFill>
                      <a:schemeClr val="tx1"/>
                    </a:solidFill>
                    <a:cs typeface="Helvetica" panose="020B0604020202020204" pitchFamily="34" charset="0"/>
                  </a:rPr>
                  <a:t>CAMPAIGNS</a:t>
                </a:r>
              </a:p>
            </p:txBody>
          </p:sp>
          <p:sp>
            <p:nvSpPr>
              <p:cNvPr id="36" name="Rounded Rectangle 35"/>
              <p:cNvSpPr/>
              <p:nvPr/>
            </p:nvSpPr>
            <p:spPr>
              <a:xfrm>
                <a:off x="3047797" y="6306451"/>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defRPr/>
                </a:pPr>
                <a:r>
                  <a:rPr lang="en-US" sz="818">
                    <a:solidFill>
                      <a:schemeClr val="tx1"/>
                    </a:solidFill>
                    <a:cs typeface="Helvetica" panose="020B0604020202020204" pitchFamily="34" charset="0"/>
                  </a:rPr>
                  <a:t>A/B / ONLINE TESTS</a:t>
                </a:r>
              </a:p>
            </p:txBody>
          </p:sp>
          <p:sp>
            <p:nvSpPr>
              <p:cNvPr id="37" name="Rounded Rectangle 36"/>
              <p:cNvSpPr/>
              <p:nvPr/>
            </p:nvSpPr>
            <p:spPr>
              <a:xfrm>
                <a:off x="3047797" y="5823677"/>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defRPr/>
                </a:pPr>
                <a:r>
                  <a:rPr lang="en-US" sz="818">
                    <a:solidFill>
                      <a:schemeClr val="tx1"/>
                    </a:solidFill>
                    <a:cs typeface="Helvetica" panose="020B0604020202020204" pitchFamily="34" charset="0"/>
                  </a:rPr>
                  <a:t>DATA INTEGRATIONS</a:t>
                </a:r>
              </a:p>
            </p:txBody>
          </p:sp>
        </p:grpSp>
        <p:grpSp>
          <p:nvGrpSpPr>
            <p:cNvPr id="18" name="Group 17"/>
            <p:cNvGrpSpPr/>
            <p:nvPr/>
          </p:nvGrpSpPr>
          <p:grpSpPr>
            <a:xfrm>
              <a:off x="8802889" y="4090490"/>
              <a:ext cx="2415985" cy="1889323"/>
              <a:chOff x="3047794" y="5461459"/>
              <a:chExt cx="3338083" cy="1557220"/>
            </a:xfrm>
          </p:grpSpPr>
          <p:sp>
            <p:nvSpPr>
              <p:cNvPr id="30" name="Rounded Rectangle 29"/>
              <p:cNvSpPr/>
              <p:nvPr/>
            </p:nvSpPr>
            <p:spPr>
              <a:xfrm>
                <a:off x="3047797" y="5461459"/>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818">
                    <a:solidFill>
                      <a:schemeClr val="tx1"/>
                    </a:solidFill>
                    <a:cs typeface="Helvetica" panose="020B0604020202020204" pitchFamily="34" charset="0"/>
                  </a:rPr>
                  <a:t>WEBSITES</a:t>
                </a:r>
              </a:p>
            </p:txBody>
          </p:sp>
          <p:sp>
            <p:nvSpPr>
              <p:cNvPr id="31" name="Rounded Rectangle 30"/>
              <p:cNvSpPr/>
              <p:nvPr/>
            </p:nvSpPr>
            <p:spPr>
              <a:xfrm>
                <a:off x="3047797" y="6696369"/>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818">
                    <a:solidFill>
                      <a:schemeClr val="tx1"/>
                    </a:solidFill>
                    <a:cs typeface="Helvetica" panose="020B0604020202020204" pitchFamily="34" charset="0"/>
                  </a:rPr>
                  <a:t>CAMPAIGNS</a:t>
                </a:r>
              </a:p>
            </p:txBody>
          </p:sp>
          <p:sp>
            <p:nvSpPr>
              <p:cNvPr id="32" name="Rounded Rectangle 31"/>
              <p:cNvSpPr/>
              <p:nvPr/>
            </p:nvSpPr>
            <p:spPr>
              <a:xfrm>
                <a:off x="3047797" y="6306451"/>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818">
                    <a:solidFill>
                      <a:schemeClr val="tx1"/>
                    </a:solidFill>
                    <a:cs typeface="Helvetica" panose="020B0604020202020204" pitchFamily="34" charset="0"/>
                  </a:rPr>
                  <a:t>A/B / ONLINE TESTS</a:t>
                </a:r>
              </a:p>
            </p:txBody>
          </p:sp>
          <p:sp>
            <p:nvSpPr>
              <p:cNvPr id="33" name="Rounded Rectangle 32"/>
              <p:cNvSpPr/>
              <p:nvPr/>
            </p:nvSpPr>
            <p:spPr>
              <a:xfrm>
                <a:off x="3047794" y="5869035"/>
                <a:ext cx="3338080" cy="322310"/>
              </a:xfrm>
              <a:prstGeom prst="roundRect">
                <a:avLst>
                  <a:gd name="adj" fmla="val 17024"/>
                </a:avLst>
              </a:prstGeom>
              <a:solidFill>
                <a:schemeClr val="bg1"/>
              </a:solidFill>
              <a:ln w="31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r>
                  <a:rPr lang="en-US" sz="818">
                    <a:solidFill>
                      <a:schemeClr val="tx1"/>
                    </a:solidFill>
                    <a:cs typeface="Helvetica" panose="020B0604020202020204" pitchFamily="34" charset="0"/>
                  </a:rPr>
                  <a:t>DATA INTEGRATIONS</a:t>
                </a:r>
              </a:p>
            </p:txBody>
          </p:sp>
        </p:grpSp>
        <p:cxnSp>
          <p:nvCxnSpPr>
            <p:cNvPr id="19" name="Straight Connector 18"/>
            <p:cNvCxnSpPr>
              <a:stCxn id="13" idx="0"/>
            </p:cNvCxnSpPr>
            <p:nvPr/>
          </p:nvCxnSpPr>
          <p:spPr>
            <a:xfrm flipH="1" flipV="1">
              <a:off x="3381829" y="2974398"/>
              <a:ext cx="7379" cy="428293"/>
            </a:xfrm>
            <a:prstGeom prst="line">
              <a:avLst/>
            </a:prstGeom>
            <a:solidFill>
              <a:schemeClr val="accent3">
                <a:lumMod val="40000"/>
                <a:lumOff val="60000"/>
              </a:schemeClr>
            </a:solid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20" name="Straight Connector 19"/>
            <p:cNvCxnSpPr>
              <a:stCxn id="14" idx="0"/>
              <a:endCxn id="7" idx="2"/>
            </p:cNvCxnSpPr>
            <p:nvPr/>
          </p:nvCxnSpPr>
          <p:spPr>
            <a:xfrm flipH="1" flipV="1">
              <a:off x="6700045" y="2974398"/>
              <a:ext cx="1" cy="428294"/>
            </a:xfrm>
            <a:prstGeom prst="line">
              <a:avLst/>
            </a:prstGeom>
            <a:solidFill>
              <a:schemeClr val="accent3">
                <a:lumMod val="40000"/>
                <a:lumOff val="60000"/>
              </a:schemeClr>
            </a:solid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21" name="Straight Connector 20"/>
            <p:cNvCxnSpPr>
              <a:stCxn id="15" idx="0"/>
            </p:cNvCxnSpPr>
            <p:nvPr/>
          </p:nvCxnSpPr>
          <p:spPr>
            <a:xfrm flipH="1" flipV="1">
              <a:off x="10010879" y="2958189"/>
              <a:ext cx="3" cy="264756"/>
            </a:xfrm>
            <a:prstGeom prst="line">
              <a:avLst/>
            </a:prstGeom>
            <a:solidFill>
              <a:schemeClr val="accent3">
                <a:lumMod val="40000"/>
                <a:lumOff val="60000"/>
              </a:schemeClr>
            </a:solid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cxnSp>
        <p:sp>
          <p:nvSpPr>
            <p:cNvPr id="27" name="TextBox 26"/>
            <p:cNvSpPr txBox="1"/>
            <p:nvPr/>
          </p:nvSpPr>
          <p:spPr>
            <a:xfrm>
              <a:off x="471356" y="5092149"/>
              <a:ext cx="1560643" cy="694036"/>
            </a:xfrm>
            <a:prstGeom prst="rect">
              <a:avLst/>
            </a:prstGeom>
            <a:noFill/>
          </p:spPr>
          <p:txBody>
            <a:bodyPr wrap="square" rtlCol="0" anchor="ctr">
              <a:spAutoFit/>
            </a:bodyPr>
            <a:lstStyle/>
            <a:p>
              <a:pPr defTabSz="448875">
                <a:defRPr/>
              </a:pPr>
              <a:r>
                <a:rPr lang="en-US" sz="825" b="1" dirty="0">
                  <a:solidFill>
                    <a:prstClr val="white"/>
                  </a:solidFill>
                  <a:cs typeface="Helvetica" panose="020B0604020202020204" pitchFamily="34" charset="0"/>
                </a:rPr>
                <a:t>Shared Services Marketing Operation Team</a:t>
              </a:r>
            </a:p>
          </p:txBody>
        </p:sp>
        <p:sp>
          <p:nvSpPr>
            <p:cNvPr id="28" name="TextBox 27"/>
            <p:cNvSpPr txBox="1"/>
            <p:nvPr/>
          </p:nvSpPr>
          <p:spPr>
            <a:xfrm>
              <a:off x="471355" y="3973630"/>
              <a:ext cx="1336660" cy="694036"/>
            </a:xfrm>
            <a:prstGeom prst="rect">
              <a:avLst/>
            </a:prstGeom>
            <a:noFill/>
          </p:spPr>
          <p:txBody>
            <a:bodyPr wrap="square" rtlCol="0" anchor="ctr">
              <a:spAutoFit/>
            </a:bodyPr>
            <a:lstStyle>
              <a:defPPr>
                <a:defRPr lang="en-US"/>
              </a:defPPr>
              <a:lvl1pPr defTabSz="598500">
                <a:defRPr sz="1200" b="1">
                  <a:solidFill>
                    <a:prstClr val="white"/>
                  </a:solidFill>
                  <a:latin typeface="Helvetica" panose="020B0604020202020204" pitchFamily="34" charset="0"/>
                  <a:cs typeface="Helvetica" panose="020B0604020202020204" pitchFamily="34" charset="0"/>
                </a:defRPr>
              </a:lvl1pPr>
            </a:lstStyle>
            <a:p>
              <a:r>
                <a:rPr lang="en-US" sz="825" dirty="0">
                  <a:latin typeface="+mn-lt"/>
                </a:rPr>
                <a:t>Shared Services Roll-out Team</a:t>
              </a:r>
            </a:p>
          </p:txBody>
        </p:sp>
        <p:sp>
          <p:nvSpPr>
            <p:cNvPr id="29" name="Rounded Rectangle 28"/>
            <p:cNvSpPr/>
            <p:nvPr/>
          </p:nvSpPr>
          <p:spPr>
            <a:xfrm>
              <a:off x="8802889" y="3575169"/>
              <a:ext cx="2415983" cy="391048"/>
            </a:xfrm>
            <a:prstGeom prst="roundRect">
              <a:avLst>
                <a:gd name="adj" fmla="val 17024"/>
              </a:avLst>
            </a:prstGeom>
            <a:solidFill>
              <a:schemeClr val="tx1"/>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48875">
                <a:defRPr/>
              </a:pPr>
              <a:r>
                <a:rPr lang="en-US" sz="818" dirty="0">
                  <a:solidFill>
                    <a:srgbClr val="FFFFFF"/>
                  </a:solidFill>
                  <a:cs typeface="Helvetica" panose="020B0604020202020204" pitchFamily="34" charset="0"/>
                </a:rPr>
                <a:t>Development Team </a:t>
              </a:r>
            </a:p>
          </p:txBody>
        </p:sp>
      </p:grpSp>
      <p:sp>
        <p:nvSpPr>
          <p:cNvPr id="42" name="Footer Placeholder 2"/>
          <p:cNvSpPr>
            <a:spLocks noGrp="1"/>
          </p:cNvSpPr>
          <p:nvPr>
            <p:ph type="ftr" sz="quarter" idx="12"/>
          </p:nvPr>
        </p:nvSpPr>
        <p:spPr>
          <a:xfrm>
            <a:off x="6717571" y="4810565"/>
            <a:ext cx="474810" cy="200055"/>
          </a:xfrm>
        </p:spPr>
        <p:txBody>
          <a:bodyPr/>
          <a:lstStyle/>
          <a:p>
            <a:r>
              <a:rPr lang="en-US"/>
              <a:t>© 2020</a:t>
            </a:r>
            <a:endParaRPr lang="en-US" dirty="0"/>
          </a:p>
        </p:txBody>
      </p:sp>
      <p:sp>
        <p:nvSpPr>
          <p:cNvPr id="43" name="TextBox 42">
            <a:extLst>
              <a:ext uri="{FF2B5EF4-FFF2-40B4-BE49-F238E27FC236}">
                <a16:creationId xmlns:a16="http://schemas.microsoft.com/office/drawing/2014/main" id="{3112CFC6-A63A-2946-B85C-5F5BD35F5647}"/>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30319492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US"/>
              <a:t>© 2020</a:t>
            </a:r>
          </a:p>
        </p:txBody>
      </p:sp>
      <p:sp>
        <p:nvSpPr>
          <p:cNvPr id="4" name="Slide Number Placeholder 3"/>
          <p:cNvSpPr>
            <a:spLocks noGrp="1"/>
          </p:cNvSpPr>
          <p:nvPr>
            <p:ph type="sldNum" sz="quarter" idx="13"/>
          </p:nvPr>
        </p:nvSpPr>
        <p:spPr/>
        <p:txBody>
          <a:bodyPr/>
          <a:lstStyle/>
          <a:p>
            <a:fld id="{CDEE2954-54E9-4846-B9AA-9D6731F553AF}" type="slidenum">
              <a:rPr lang="en-US" smtClean="0"/>
              <a:pPr/>
              <a:t>99</a:t>
            </a:fld>
            <a:endParaRPr lang="en-US" dirty="0"/>
          </a:p>
        </p:txBody>
      </p:sp>
      <p:sp>
        <p:nvSpPr>
          <p:cNvPr id="5" name="Title 1"/>
          <p:cNvSpPr>
            <a:spLocks noGrp="1"/>
          </p:cNvSpPr>
          <p:nvPr>
            <p:ph type="title"/>
          </p:nvPr>
        </p:nvSpPr>
        <p:spPr>
          <a:xfrm>
            <a:off x="322520" y="303978"/>
            <a:ext cx="5097205" cy="646331"/>
          </a:xfrm>
        </p:spPr>
        <p:txBody>
          <a:bodyPr/>
          <a:lstStyle/>
          <a:p>
            <a:r>
              <a:rPr lang="en-US" dirty="0"/>
              <a:t>Enabling next best action &amp; omnichannel orchestration using Adobe campaign</a:t>
            </a:r>
          </a:p>
        </p:txBody>
      </p:sp>
      <p:sp>
        <p:nvSpPr>
          <p:cNvPr id="6" name="Rectangle 5"/>
          <p:cNvSpPr/>
          <p:nvPr/>
        </p:nvSpPr>
        <p:spPr>
          <a:xfrm>
            <a:off x="417958" y="912354"/>
            <a:ext cx="5864564" cy="290000"/>
          </a:xfrm>
          <a:prstGeom prst="rect">
            <a:avLst/>
          </a:prstGeom>
        </p:spPr>
        <p:txBody>
          <a:bodyPr vert="horz" lIns="0" tIns="0" rIns="0" bIns="0" rtlCol="0" anchor="t">
            <a:noAutofit/>
          </a:bodyPr>
          <a:lstStyle/>
          <a:p>
            <a:pPr marL="0" marR="0" lvl="0" indent="0" algn="l" defTabSz="685783" rtl="0" eaLnBrk="1" fontAlgn="auto"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dirty="0">
                <a:ln>
                  <a:noFill/>
                </a:ln>
                <a:solidFill>
                  <a:srgbClr val="000000">
                    <a:lumMod val="50000"/>
                    <a:lumOff val="50000"/>
                  </a:srgbClr>
                </a:solidFill>
                <a:effectLst/>
                <a:uLnTx/>
                <a:uFillTx/>
                <a:latin typeface="Arial" panose="020B0604020202020204" pitchFamily="34" charset="0"/>
                <a:ea typeface="Helvetica" charset="0"/>
                <a:cs typeface="Arial" panose="020B0604020202020204" pitchFamily="34" charset="0"/>
              </a:rPr>
              <a:t>For a leading German auto manufacturer</a:t>
            </a:r>
          </a:p>
        </p:txBody>
      </p:sp>
      <p:cxnSp>
        <p:nvCxnSpPr>
          <p:cNvPr id="7" name="Straight Connector 6"/>
          <p:cNvCxnSpPr/>
          <p:nvPr/>
        </p:nvCxnSpPr>
        <p:spPr>
          <a:xfrm>
            <a:off x="792653" y="4102699"/>
            <a:ext cx="7753027"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2" cstate="print">
            <a:grayscl/>
            <a:extLst>
              <a:ext uri="{28A0092B-C50C-407E-A947-70E740481C1C}">
                <a14:useLocalDpi xmlns:a14="http://schemas.microsoft.com/office/drawing/2010/main"/>
              </a:ext>
            </a:extLst>
          </a:blip>
          <a:srcRect/>
          <a:stretch/>
        </p:blipFill>
        <p:spPr>
          <a:xfrm>
            <a:off x="4973880" y="991079"/>
            <a:ext cx="3013259" cy="2954501"/>
          </a:xfrm>
          <a:prstGeom prst="rect">
            <a:avLst/>
          </a:prstGeom>
        </p:spPr>
      </p:pic>
      <p:sp>
        <p:nvSpPr>
          <p:cNvPr id="9" name="Rectangle 8"/>
          <p:cNvSpPr/>
          <p:nvPr/>
        </p:nvSpPr>
        <p:spPr>
          <a:xfrm>
            <a:off x="584145" y="1556373"/>
            <a:ext cx="3603637" cy="577081"/>
          </a:xfrm>
          <a:prstGeom prst="rect">
            <a:avLst/>
          </a:prstGeom>
          <a:ln>
            <a:solidFill>
              <a:schemeClr val="bg1">
                <a:lumMod val="50000"/>
              </a:schemeClr>
            </a:solidFill>
          </a:ln>
        </p:spPr>
        <p:txBody>
          <a:bodyPr wrap="square">
            <a:spAutoFit/>
          </a:bodyPr>
          <a:lstStyle/>
          <a:p>
            <a:r>
              <a:rPr lang="en-US" sz="1050" dirty="0"/>
              <a:t>Develop superior capabilities, methods and tools to enable best-in-class automotive customer lifecycle analytics</a:t>
            </a:r>
          </a:p>
        </p:txBody>
      </p:sp>
      <p:sp>
        <p:nvSpPr>
          <p:cNvPr id="10" name="Rectangle 9"/>
          <p:cNvSpPr/>
          <p:nvPr/>
        </p:nvSpPr>
        <p:spPr>
          <a:xfrm>
            <a:off x="584144" y="2126509"/>
            <a:ext cx="3603637" cy="415498"/>
          </a:xfrm>
          <a:prstGeom prst="rect">
            <a:avLst/>
          </a:prstGeom>
          <a:ln>
            <a:solidFill>
              <a:schemeClr val="bg1">
                <a:lumMod val="50000"/>
              </a:schemeClr>
            </a:solidFill>
          </a:ln>
        </p:spPr>
        <p:txBody>
          <a:bodyPr wrap="square">
            <a:spAutoFit/>
          </a:bodyPr>
          <a:lstStyle/>
          <a:p>
            <a:r>
              <a:rPr lang="en-US" sz="1050" dirty="0"/>
              <a:t>Enable, build and run a set of pilot projects to prove the value to BMW stakeholders</a:t>
            </a:r>
          </a:p>
        </p:txBody>
      </p:sp>
      <p:sp>
        <p:nvSpPr>
          <p:cNvPr id="11" name="Rectangle 10"/>
          <p:cNvSpPr/>
          <p:nvPr/>
        </p:nvSpPr>
        <p:spPr>
          <a:xfrm>
            <a:off x="584145" y="2696644"/>
            <a:ext cx="3603637" cy="577081"/>
          </a:xfrm>
          <a:prstGeom prst="rect">
            <a:avLst/>
          </a:prstGeom>
          <a:ln>
            <a:solidFill>
              <a:schemeClr val="bg1">
                <a:lumMod val="50000"/>
              </a:schemeClr>
            </a:solidFill>
          </a:ln>
        </p:spPr>
        <p:txBody>
          <a:bodyPr wrap="square">
            <a:spAutoFit/>
          </a:bodyPr>
          <a:lstStyle/>
          <a:p>
            <a:r>
              <a:rPr lang="en-US" sz="1050" dirty="0"/>
              <a:t>Provide an innovation and operation platform to provide automated decision making and execute next best action at each customer touch point</a:t>
            </a:r>
          </a:p>
        </p:txBody>
      </p:sp>
      <p:sp>
        <p:nvSpPr>
          <p:cNvPr id="12" name="Rectangle 11"/>
          <p:cNvSpPr/>
          <p:nvPr/>
        </p:nvSpPr>
        <p:spPr>
          <a:xfrm>
            <a:off x="584143" y="3428363"/>
            <a:ext cx="3603637" cy="415498"/>
          </a:xfrm>
          <a:prstGeom prst="rect">
            <a:avLst/>
          </a:prstGeom>
          <a:ln>
            <a:solidFill>
              <a:schemeClr val="bg1">
                <a:lumMod val="50000"/>
              </a:schemeClr>
            </a:solidFill>
          </a:ln>
        </p:spPr>
        <p:txBody>
          <a:bodyPr wrap="square">
            <a:spAutoFit/>
          </a:bodyPr>
          <a:lstStyle/>
          <a:p>
            <a:r>
              <a:rPr lang="en-US" sz="1050" dirty="0"/>
              <a:t>Provide analytical services to NSCs, dealers and corporate functions globally</a:t>
            </a:r>
          </a:p>
        </p:txBody>
      </p:sp>
      <p:sp>
        <p:nvSpPr>
          <p:cNvPr id="13" name="Rectangle 12"/>
          <p:cNvSpPr/>
          <p:nvPr/>
        </p:nvSpPr>
        <p:spPr>
          <a:xfrm>
            <a:off x="2900653" y="3981764"/>
            <a:ext cx="2978213" cy="253916"/>
          </a:xfrm>
          <a:prstGeom prst="rect">
            <a:avLst/>
          </a:prstGeom>
          <a:solidFill>
            <a:schemeClr val="bg1"/>
          </a:solidFill>
          <a:ln>
            <a:noFill/>
          </a:ln>
        </p:spPr>
        <p:txBody>
          <a:bodyPr wrap="square">
            <a:spAutoFit/>
          </a:bodyPr>
          <a:lstStyle/>
          <a:p>
            <a:pPr algn="ctr"/>
            <a:r>
              <a:rPr lang="en-US" sz="1050" dirty="0"/>
              <a:t>CUSTOMER DIALOGUE CHARACTERISTCS</a:t>
            </a:r>
          </a:p>
        </p:txBody>
      </p:sp>
      <p:pic>
        <p:nvPicPr>
          <p:cNvPr id="14" name="Picture 13"/>
          <p:cNvPicPr>
            <a:picLocks noChangeAspect="1"/>
          </p:cNvPicPr>
          <p:nvPr/>
        </p:nvPicPr>
        <p:blipFill rotWithShape="1">
          <a:blip r:embed="rId3" cstate="print">
            <a:grayscl/>
            <a:extLst>
              <a:ext uri="{28A0092B-C50C-407E-A947-70E740481C1C}">
                <a14:useLocalDpi xmlns:a14="http://schemas.microsoft.com/office/drawing/2010/main"/>
              </a:ext>
            </a:extLst>
          </a:blip>
          <a:srcRect/>
          <a:stretch/>
        </p:blipFill>
        <p:spPr>
          <a:xfrm>
            <a:off x="336807" y="4238739"/>
            <a:ext cx="8362036" cy="503070"/>
          </a:xfrm>
          <a:prstGeom prst="rect">
            <a:avLst/>
          </a:prstGeom>
        </p:spPr>
      </p:pic>
      <p:sp>
        <p:nvSpPr>
          <p:cNvPr id="15" name="Rectangle 14"/>
          <p:cNvSpPr/>
          <p:nvPr/>
        </p:nvSpPr>
        <p:spPr>
          <a:xfrm>
            <a:off x="499872" y="1237696"/>
            <a:ext cx="915635" cy="230832"/>
          </a:xfrm>
          <a:prstGeom prst="rect">
            <a:avLst/>
          </a:prstGeom>
        </p:spPr>
        <p:txBody>
          <a:bodyPr wrap="none">
            <a:spAutoFit/>
          </a:bodyPr>
          <a:lstStyle/>
          <a:p>
            <a:r>
              <a:rPr lang="en-US" sz="900" b="1" dirty="0"/>
              <a:t>OBJECTIVES</a:t>
            </a:r>
          </a:p>
        </p:txBody>
      </p:sp>
      <p:cxnSp>
        <p:nvCxnSpPr>
          <p:cNvPr id="16" name="Straight Connector 15"/>
          <p:cNvCxnSpPr/>
          <p:nvPr/>
        </p:nvCxnSpPr>
        <p:spPr>
          <a:xfrm>
            <a:off x="499872" y="1445445"/>
            <a:ext cx="388475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Isosceles Triangle 16"/>
          <p:cNvSpPr/>
          <p:nvPr/>
        </p:nvSpPr>
        <p:spPr>
          <a:xfrm rot="5400000">
            <a:off x="4566629" y="2182361"/>
            <a:ext cx="422084" cy="392415"/>
          </a:xfrm>
          <a:prstGeom prst="triangl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TextBox 17">
            <a:extLst>
              <a:ext uri="{FF2B5EF4-FFF2-40B4-BE49-F238E27FC236}">
                <a16:creationId xmlns:a16="http://schemas.microsoft.com/office/drawing/2014/main" id="{F9EE9BCD-577C-EE4D-933D-AE71E536C5B9}"/>
              </a:ext>
            </a:extLst>
          </p:cNvPr>
          <p:cNvSpPr txBox="1"/>
          <p:nvPr/>
        </p:nvSpPr>
        <p:spPr>
          <a:xfrm>
            <a:off x="425212" y="73093"/>
            <a:ext cx="1080745" cy="230832"/>
          </a:xfrm>
          <a:prstGeom prst="rect">
            <a:avLst/>
          </a:prstGeom>
          <a:noFill/>
          <a:ln>
            <a:solidFill>
              <a:srgbClr val="00B050"/>
            </a:solidFill>
          </a:ln>
        </p:spPr>
        <p:txBody>
          <a:bodyPr wrap="none" rtlCol="0">
            <a:spAutoFit/>
          </a:bodyPr>
          <a:lstStyle>
            <a:defPPr>
              <a:defRPr lang="en-US"/>
            </a:defPPr>
            <a:lvl1pPr marR="0" lvl="0" indent="0" defTabSz="609454"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schemeClr>
                </a:solidFill>
                <a:effectLst/>
                <a:uLnTx/>
                <a:uFillTx/>
                <a:cs typeface="Avenir Black"/>
              </a:defRPr>
            </a:lvl1pPr>
          </a:lstStyle>
          <a:p>
            <a:pPr defTabSz="457079">
              <a:defRPr/>
            </a:pPr>
            <a:r>
              <a:rPr lang="en-US" sz="900" b="1" dirty="0">
                <a:solidFill>
                  <a:schemeClr val="accent3"/>
                </a:solidFill>
                <a:latin typeface="Avenir Book"/>
              </a:rPr>
              <a:t>SUCCESS STORY</a:t>
            </a:r>
          </a:p>
        </p:txBody>
      </p:sp>
    </p:spTree>
    <p:extLst>
      <p:ext uri="{BB962C8B-B14F-4D97-AF65-F5344CB8AC3E}">
        <p14:creationId xmlns:p14="http://schemas.microsoft.com/office/powerpoint/2010/main" val="3920460279"/>
      </p:ext>
    </p:extLst>
  </p:cSld>
  <p:clrMapOvr>
    <a:masterClrMapping/>
  </p:clrMapOvr>
</p:sld>
</file>

<file path=ppt/theme/theme1.xml><?xml version="1.0" encoding="utf-8"?>
<a:theme xmlns:a="http://schemas.openxmlformats.org/drawingml/2006/main" name="CI theme">
  <a:themeElements>
    <a:clrScheme name="Walgreens-Boots-colors">
      <a:dk1>
        <a:srgbClr val="000000"/>
      </a:dk1>
      <a:lt1>
        <a:srgbClr val="FFFFFF"/>
      </a:lt1>
      <a:dk2>
        <a:srgbClr val="666666"/>
      </a:dk2>
      <a:lt2>
        <a:srgbClr val="C5C5C5"/>
      </a:lt2>
      <a:accent1>
        <a:srgbClr val="445468"/>
      </a:accent1>
      <a:accent2>
        <a:srgbClr val="114187"/>
      </a:accent2>
      <a:accent3>
        <a:srgbClr val="00B050"/>
      </a:accent3>
      <a:accent4>
        <a:srgbClr val="F8BF4D"/>
      </a:accent4>
      <a:accent5>
        <a:srgbClr val="F95648"/>
      </a:accent5>
      <a:accent6>
        <a:srgbClr val="1BA9A8"/>
      </a:accent6>
      <a:hlink>
        <a:srgbClr val="56AEE1"/>
      </a:hlink>
      <a:folHlink>
        <a:srgbClr val="6633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bg1">
              <a:lumMod val="8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ln w="6350">
          <a:solidFill>
            <a:schemeClr val="bg1">
              <a:lumMod val="75000"/>
            </a:schemeClr>
          </a:solidFill>
        </a:ln>
      </a:spPr>
      <a:bodyPr vert="horz" wrap="square" lIns="0" tIns="27432" rIns="0" bIns="0" rtlCol="0" anchor="ctr">
        <a:noAutofit/>
      </a:bodyPr>
      <a:lstStyle>
        <a:defPPr marL="0" indent="0" algn="ctr">
          <a:spcBef>
            <a:spcPts val="150"/>
          </a:spcBef>
          <a:spcAft>
            <a:spcPts val="150"/>
          </a:spcAft>
          <a:buNone/>
          <a:defRPr sz="1100" b="1" spc="100" dirty="0" smtClean="0">
            <a:solidFill>
              <a:srgbClr val="F95547"/>
            </a:solidFill>
            <a:latin typeface="Avenir Next Demi Bold" charset="0"/>
            <a:ea typeface="Avenir Next Demi Bold" charset="0"/>
            <a:cs typeface="Avenir Next Demi Bold" charset="0"/>
          </a:defRPr>
        </a:defPPr>
      </a:lstStyle>
    </a:txDef>
  </a:objectDefaults>
  <a:extraClrSchemeLst/>
  <a:extLst>
    <a:ext uri="{05A4C25C-085E-4340-85A3-A5531E510DB2}">
      <thm15:themeFamily xmlns:thm15="http://schemas.microsoft.com/office/thememl/2012/main" name="CI theme" id="{364AB0EF-327A-1647-A02D-C8FFB1EAC2BB}" vid="{154E5209-5F62-B744-A805-B5FAA345B50B}"/>
    </a:ext>
  </a:extLst>
</a:theme>
</file>

<file path=ppt/theme/theme2.xml><?xml version="1.0" encoding="utf-8"?>
<a:theme xmlns:a="http://schemas.openxmlformats.org/drawingml/2006/main" name="CI Theme-Bumpers">
  <a:themeElements>
    <a:clrScheme name="Walgreens-Boots-colors">
      <a:dk1>
        <a:srgbClr val="000000"/>
      </a:dk1>
      <a:lt1>
        <a:srgbClr val="FFFFFF"/>
      </a:lt1>
      <a:dk2>
        <a:srgbClr val="666666"/>
      </a:dk2>
      <a:lt2>
        <a:srgbClr val="C5C5C5"/>
      </a:lt2>
      <a:accent1>
        <a:srgbClr val="445468"/>
      </a:accent1>
      <a:accent2>
        <a:srgbClr val="114187"/>
      </a:accent2>
      <a:accent3>
        <a:srgbClr val="00B050"/>
      </a:accent3>
      <a:accent4>
        <a:srgbClr val="F8BF4D"/>
      </a:accent4>
      <a:accent5>
        <a:srgbClr val="F95648"/>
      </a:accent5>
      <a:accent6>
        <a:srgbClr val="1BA9A8"/>
      </a:accent6>
      <a:hlink>
        <a:srgbClr val="56AEE1"/>
      </a:hlink>
      <a:folHlink>
        <a:srgbClr val="6633C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bg1">
              <a:lumMod val="85000"/>
            </a:schemeClr>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ln w="6350">
          <a:solidFill>
            <a:schemeClr val="bg1">
              <a:lumMod val="75000"/>
            </a:schemeClr>
          </a:solidFill>
        </a:ln>
      </a:spPr>
      <a:bodyPr vert="horz" wrap="square" lIns="0" tIns="27432" rIns="0" bIns="0" rtlCol="0" anchor="ctr">
        <a:noAutofit/>
      </a:bodyPr>
      <a:lstStyle>
        <a:defPPr marL="0" indent="0" algn="ctr">
          <a:spcBef>
            <a:spcPts val="150"/>
          </a:spcBef>
          <a:spcAft>
            <a:spcPts val="150"/>
          </a:spcAft>
          <a:buNone/>
          <a:defRPr sz="1100" b="1" spc="100" dirty="0" smtClean="0">
            <a:solidFill>
              <a:srgbClr val="F95547"/>
            </a:solidFill>
            <a:latin typeface="Avenir Next Demi Bold" charset="0"/>
            <a:ea typeface="Avenir Next Demi Bold" charset="0"/>
            <a:cs typeface="Avenir Next Demi Bold"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DA31B270438D74A96C91C59057586A6" ma:contentTypeVersion="8" ma:contentTypeDescription="Create a new document." ma:contentTypeScope="" ma:versionID="c66aa7918ee9b62e5e826a43491d92e8">
  <xsd:schema xmlns:xsd="http://www.w3.org/2001/XMLSchema" xmlns:xs="http://www.w3.org/2001/XMLSchema" xmlns:p="http://schemas.microsoft.com/office/2006/metadata/properties" xmlns:ns2="96ced49d-7926-4460-a87e-4a9ca805f4e1" xmlns:ns3="b2c3fddc-f1fe-4f45-8454-6698a0dc45bc" targetNamespace="http://schemas.microsoft.com/office/2006/metadata/properties" ma:root="true" ma:fieldsID="f2080e519d73df76da988a12c526ec71" ns2:_="" ns3:_="">
    <xsd:import namespace="96ced49d-7926-4460-a87e-4a9ca805f4e1"/>
    <xsd:import namespace="b2c3fddc-f1fe-4f45-8454-6698a0dc45b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6ced49d-7926-4460-a87e-4a9ca805f4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c3fddc-f1fe-4f45-8454-6698a0dc45b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115C8-A295-4A95-9676-095A286EA02D}">
  <ds:schemaRefs>
    <ds:schemaRef ds:uri="http://schemas.microsoft.com/sharepoint/v3/contenttype/forms"/>
  </ds:schemaRefs>
</ds:datastoreItem>
</file>

<file path=customXml/itemProps2.xml><?xml version="1.0" encoding="utf-8"?>
<ds:datastoreItem xmlns:ds="http://schemas.openxmlformats.org/officeDocument/2006/customXml" ds:itemID="{7157648A-505D-4E40-B76B-69464D5A8306}">
  <ds:schemaRefs>
    <ds:schemaRef ds:uri="http://schemas.microsoft.com/office/2006/metadata/properties"/>
    <ds:schemaRef ds:uri="http://www.w3.org/XML/1998/namespace"/>
    <ds:schemaRef ds:uri="http://purl.org/dc/terms/"/>
    <ds:schemaRef ds:uri="http://purl.org/dc/dcmityp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832a942d-f019-4ed2-b21f-18361ca15bdf"/>
  </ds:schemaRefs>
</ds:datastoreItem>
</file>

<file path=customXml/itemProps3.xml><?xml version="1.0" encoding="utf-8"?>
<ds:datastoreItem xmlns:ds="http://schemas.openxmlformats.org/officeDocument/2006/customXml" ds:itemID="{EC3B5FC2-3679-4AB4-B6A0-26091CFA81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6ced49d-7926-4460-a87e-4a9ca805f4e1"/>
    <ds:schemaRef ds:uri="b2c3fddc-f1fe-4f45-8454-6698a0dc45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 theme</Template>
  <TotalTime>4941</TotalTime>
  <Words>30943</Words>
  <Application>Microsoft Macintosh PowerPoint</Application>
  <PresentationFormat>On-screen Show (16:9)</PresentationFormat>
  <Paragraphs>5328</Paragraphs>
  <Slides>193</Slides>
  <Notes>70</Notes>
  <HiddenSlides>0</HiddenSlides>
  <MMClips>0</MMClips>
  <ScaleCrop>false</ScaleCrop>
  <HeadingPairs>
    <vt:vector size="6" baseType="variant">
      <vt:variant>
        <vt:lpstr>Fonts Used</vt:lpstr>
      </vt:variant>
      <vt:variant>
        <vt:i4>35</vt:i4>
      </vt:variant>
      <vt:variant>
        <vt:lpstr>Theme</vt:lpstr>
      </vt:variant>
      <vt:variant>
        <vt:i4>2</vt:i4>
      </vt:variant>
      <vt:variant>
        <vt:lpstr>Slide Titles</vt:lpstr>
      </vt:variant>
      <vt:variant>
        <vt:i4>193</vt:i4>
      </vt:variant>
    </vt:vector>
  </HeadingPairs>
  <TitlesOfParts>
    <vt:vector size="230" baseType="lpstr">
      <vt:lpstr>MingLiU</vt:lpstr>
      <vt:lpstr>MS PGothic</vt:lpstr>
      <vt:lpstr>MS PGothic</vt:lpstr>
      <vt:lpstr>Adobe Clean</vt:lpstr>
      <vt:lpstr>Adobe Clean Light</vt:lpstr>
      <vt:lpstr>Arial</vt:lpstr>
      <vt:lpstr>Avenir</vt:lpstr>
      <vt:lpstr>Avenir Black</vt:lpstr>
      <vt:lpstr>Avenir Book</vt:lpstr>
      <vt:lpstr>Avenir Next</vt:lpstr>
      <vt:lpstr>Avenir Next Demi Bold</vt:lpstr>
      <vt:lpstr>Avenir Next Medium</vt:lpstr>
      <vt:lpstr>Avenir Next Regular</vt:lpstr>
      <vt:lpstr>Avenir Roman</vt:lpstr>
      <vt:lpstr>Book Antiqua</vt:lpstr>
      <vt:lpstr>Calibri</vt:lpstr>
      <vt:lpstr>Calibri Light</vt:lpstr>
      <vt:lpstr>Century Gothic</vt:lpstr>
      <vt:lpstr>Georgia</vt:lpstr>
      <vt:lpstr>Gill Sans</vt:lpstr>
      <vt:lpstr>Gill Sans MT</vt:lpstr>
      <vt:lpstr>Helvetica</vt:lpstr>
      <vt:lpstr>Helvetica Neue</vt:lpstr>
      <vt:lpstr>Lato Light</vt:lpstr>
      <vt:lpstr>Lucida Grande</vt:lpstr>
      <vt:lpstr>Mukta ExtraLight</vt:lpstr>
      <vt:lpstr>Open Sans</vt:lpstr>
      <vt:lpstr>Quattrocento Sans</vt:lpstr>
      <vt:lpstr>Segoe UI</vt:lpstr>
      <vt:lpstr>SF UI Display Light</vt:lpstr>
      <vt:lpstr>System Font Regular</vt:lpstr>
      <vt:lpstr>Tahoma</vt:lpstr>
      <vt:lpstr>Times New Roman</vt:lpstr>
      <vt:lpstr>Verdana</vt:lpstr>
      <vt:lpstr>Wingdings</vt:lpstr>
      <vt:lpstr>CI theme</vt:lpstr>
      <vt:lpstr>CI Theme-Bumpers</vt:lpstr>
      <vt:lpstr>Creating a Best-in-Class Omnichannel WBA CX</vt:lpstr>
      <vt:lpstr>PowerPoint Presentation</vt:lpstr>
      <vt:lpstr>PowerPoint Presentation</vt:lpstr>
      <vt:lpstr>Setting the Context</vt:lpstr>
      <vt:lpstr>What we understand</vt:lpstr>
      <vt:lpstr>PowerPoint Presentation</vt:lpstr>
      <vt:lpstr>PowerPoint Presentation</vt:lpstr>
      <vt:lpstr>We’ve done this before, and we understand the challenges WBA will face. </vt:lpstr>
      <vt:lpstr>Who We Are</vt:lpstr>
      <vt:lpstr>A leading digital partner with global scale delivering world class experiences for our clients</vt:lpstr>
      <vt:lpstr>Global integrated product engineering with scale and agility</vt:lpstr>
      <vt:lpstr>We are a leading digital partner in pharmacy, retail, &amp; hospitality</vt:lpstr>
      <vt:lpstr>We are a global healthcare leader  with an unrivaled client base across healthcare</vt:lpstr>
      <vt:lpstr>We have a deep understanding of WBA’s business, systems, data, and technology</vt:lpstr>
      <vt:lpstr>We’re Adobe’s largest multi-solution global partner</vt:lpstr>
      <vt:lpstr>We have a $1B+ Microsoft business, making us a top global partner</vt:lpstr>
      <vt:lpstr>How We’ll Deliver</vt:lpstr>
      <vt:lpstr>We bring together product, digital marketing &amp; engineering to deliver better outcomes, faster </vt:lpstr>
      <vt:lpstr>And organize into integrated, self-reliant, agile pods to ensure collaboration &amp; alignment across the workstreams </vt:lpstr>
      <vt:lpstr>And build with a foundation of modern digital engineering principles</vt:lpstr>
      <vt:lpstr>Our Recommended  Execution Plan</vt:lpstr>
      <vt:lpstr>PowerPoint Presentation</vt:lpstr>
      <vt:lpstr>PowerPoint Presentation</vt:lpstr>
      <vt:lpstr>Our solution is globally consistent, yet brand specific</vt:lpstr>
      <vt:lpstr>Using a loosely coupled but highly interoperable multi-tiered architecture </vt:lpstr>
      <vt:lpstr>Project Fiore Integration Partner End-to-End Program View</vt:lpstr>
      <vt:lpstr>Project Fiore Campaign Execution Partner End-to-End Program View</vt:lpstr>
      <vt:lpstr>PowerPoint Presentation</vt:lpstr>
      <vt:lpstr>Developing the Foundation</vt:lpstr>
      <vt:lpstr>PowerPoint Presentation</vt:lpstr>
      <vt:lpstr>What’s needed to start: setting up the foundation</vt:lpstr>
      <vt:lpstr>The result: a global, consistent, &amp; reusable playbook to power the CX platform for WBA</vt:lpstr>
      <vt:lpstr>Developing the foundation: track sprint activities &amp; outputs </vt:lpstr>
      <vt:lpstr>Setting up the foundation: track sprint activities &amp; outputs </vt:lpstr>
      <vt:lpstr>Timeline view of the foundation track</vt:lpstr>
      <vt:lpstr>Developing the foundation: pod structure</vt:lpstr>
      <vt:lpstr>Scope and assumptions: developing the foundation track</vt:lpstr>
      <vt:lpstr>Developing a scalable playbook for CX &amp; data systems </vt:lpstr>
      <vt:lpstr>Getting started: day 1 team profiles</vt:lpstr>
      <vt:lpstr>Getting started: day 1 team profiles</vt:lpstr>
      <vt:lpstr>Getting started: day 1 team profiles</vt:lpstr>
      <vt:lpstr>Getting started: day 1 team profiles</vt:lpstr>
      <vt:lpstr>Enabling Harmony</vt:lpstr>
      <vt:lpstr>PowerPoint Presentation</vt:lpstr>
      <vt:lpstr>PowerPoint Presentation</vt:lpstr>
      <vt:lpstr>Harmony is about building a nextgen frictionless digital pharmacy experience</vt:lpstr>
      <vt:lpstr>To do so, we’ll need a holistic view of Walgreens’ customers</vt:lpstr>
      <vt:lpstr>What we’re going to build: Harmony’s technical architecture</vt:lpstr>
      <vt:lpstr>Enabling Harmony: track sprint activities &amp; dependencies</vt:lpstr>
      <vt:lpstr>Timeline view of the Harmony track</vt:lpstr>
      <vt:lpstr>Enabling Harmony: pod structure</vt:lpstr>
      <vt:lpstr>Scope &amp; assumptions: Harmony track – 1 of 2</vt:lpstr>
      <vt:lpstr>Scope &amp; assumptions: Harmony track – 2 of 2</vt:lpstr>
      <vt:lpstr>Implementing a nextgen CDP, fueled by GA360 behavioral data</vt:lpstr>
      <vt:lpstr>Transforming supply chains using Microsoft Dynamics 365 F&amp;O </vt:lpstr>
      <vt:lpstr>Enabling Wonder Woman</vt:lpstr>
      <vt:lpstr>PowerPoint Presentation</vt:lpstr>
      <vt:lpstr>Wonder Woman is about equipping Boots Beauty associates with the data they need to drive breakthrough customer interactions</vt:lpstr>
      <vt:lpstr>Like with Harmony, we’ll need a holistic view of Boots’ customers </vt:lpstr>
      <vt:lpstr>Enabling Wonder Woman: activities &amp; outputs </vt:lpstr>
      <vt:lpstr>Timeline view of Wonder Woman track</vt:lpstr>
      <vt:lpstr>What we’re going to build: Wonder Woman’s technical architecture</vt:lpstr>
      <vt:lpstr>Enabling Wonder Woman: pod structure</vt:lpstr>
      <vt:lpstr>Wonder Woman: scope, assumptions &amp; dependencies</vt:lpstr>
      <vt:lpstr>Wonder Woman: scope, assumptions &amp; dependencies</vt:lpstr>
      <vt:lpstr>Transforming the Beauty CX using personalization &amp; innovation</vt:lpstr>
      <vt:lpstr>Enabling Walgreens &amp; Boots MarTech</vt:lpstr>
      <vt:lpstr>PowerPoint Presentation</vt:lpstr>
      <vt:lpstr>Our solution is focused on delivering a scalable marketing technology foundation that enables personalized omnichannel experiences for WBA’s customers globally, implemented locally</vt:lpstr>
      <vt:lpstr>Applying a Playbook approach to enable global consistency with Brand flexibility</vt:lpstr>
      <vt:lpstr>Enabling personalization marketing</vt:lpstr>
      <vt:lpstr>What we’ll need to do to be successful</vt:lpstr>
      <vt:lpstr>Data and CDP</vt:lpstr>
      <vt:lpstr>Campaign platform decision</vt:lpstr>
      <vt:lpstr>Campaign platform decision</vt:lpstr>
      <vt:lpstr>Campaign partner enablement</vt:lpstr>
      <vt:lpstr>Campaign partner enablement</vt:lpstr>
      <vt:lpstr>Enterprise campaign planning (not scoped)</vt:lpstr>
      <vt:lpstr>OUR  PROPOSED  TECHNOLOGY SOLUTION</vt:lpstr>
      <vt:lpstr>Enabling personalization</vt:lpstr>
      <vt:lpstr>Solution architecture</vt:lpstr>
      <vt:lpstr>Solution architecture</vt:lpstr>
      <vt:lpstr>Enabling real time activation by real time collection with CDP</vt:lpstr>
      <vt:lpstr>Enabling DevOps for Adobe will be critical to achieving the timeline and building a scalable architecture</vt:lpstr>
      <vt:lpstr>Applying Cognizant Adobe Experience Cloud accelerators to deliver speed and efficiency</vt:lpstr>
      <vt:lpstr>IMPLEMENTATION  DETAILED LOOK</vt:lpstr>
      <vt:lpstr>Enabling localizations with template-based approach</vt:lpstr>
      <vt:lpstr>Implementing Adobe Campaign</vt:lpstr>
      <vt:lpstr>Upgrading AEM Assets for Walgreens</vt:lpstr>
      <vt:lpstr>Implementing Adobe Analytics for Boots</vt:lpstr>
      <vt:lpstr>Setting up Adobe Target for experiential targeting for Walgreens </vt:lpstr>
      <vt:lpstr>Walgreens marketing campaigns – integration track project plan</vt:lpstr>
      <vt:lpstr>Boots marketing campaigns – integration track project plan</vt:lpstr>
      <vt:lpstr>MarTech implementation: pod structure </vt:lpstr>
      <vt:lpstr>Engaging with Adobe to position the program for success</vt:lpstr>
      <vt:lpstr>Transforming the CX of a multi-Brand, multi-national using Adobe</vt:lpstr>
      <vt:lpstr>Creating an E2E CX and martech transformation using Adobe</vt:lpstr>
      <vt:lpstr>Leading American Health Care Provider - platform operational view</vt:lpstr>
      <vt:lpstr>Enabling next best action &amp; omnichannel orchestration using Adobe campaign</vt:lpstr>
      <vt:lpstr>Breaking the next best action &amp; omnichannel orchestration problem into a logical solution </vt:lpstr>
      <vt:lpstr>Understanding the customer and day-in-the-life helped shape our solution perspective</vt:lpstr>
      <vt:lpstr>Key entry &amp; exit dependencies for MarTech implementation track</vt:lpstr>
      <vt:lpstr>Engagement scope and assumptions</vt:lpstr>
      <vt:lpstr>Engagement scope and assumptions</vt:lpstr>
      <vt:lpstr>Engagement scope and assumptions</vt:lpstr>
      <vt:lpstr>Engagement scope and assumptions</vt:lpstr>
      <vt:lpstr>PowerPoint Presentation</vt:lpstr>
      <vt:lpstr>Quality engineering &amp; assurance solution summary</vt:lpstr>
      <vt:lpstr>Quality engineering &amp; assurance solution scope</vt:lpstr>
      <vt:lpstr>Quality engineering &amp; assurance accelerators</vt:lpstr>
      <vt:lpstr>Quality engineering &amp; assurance: assumptions &amp; dependencies</vt:lpstr>
      <vt:lpstr>Quality engineering &amp; assurance: assumptions &amp; dependencies</vt:lpstr>
      <vt:lpstr>PowerPoint Presentation</vt:lpstr>
      <vt:lpstr>PowerPoint Presentation</vt:lpstr>
      <vt:lpstr>Our Understanding </vt:lpstr>
      <vt:lpstr>Our  Solution  will Drive Value  for WBA</vt:lpstr>
      <vt:lpstr>PowerPoint Presentation</vt:lpstr>
      <vt:lpstr>Establishing the Global Operation</vt:lpstr>
      <vt:lpstr>ELEMENTS of Our  Global Operational Approach</vt:lpstr>
      <vt:lpstr>Cognizant Campaign Management Operating Model</vt:lpstr>
      <vt:lpstr>Our Marketing Campaign Delivery Team</vt:lpstr>
      <vt:lpstr>We understand the technology to deliver all of WBA’s use cases</vt:lpstr>
      <vt:lpstr>Delivering content-at-scale for a global pharma on AEM </vt:lpstr>
      <vt:lpstr>Unified Campaign Management</vt:lpstr>
      <vt:lpstr>WBA marketing campaign execution scope of work</vt:lpstr>
      <vt:lpstr>Campaign Strategy</vt:lpstr>
      <vt:lpstr>Platform and  Data Readiness</vt:lpstr>
      <vt:lpstr>How We Progress Digital Campaigns</vt:lpstr>
      <vt:lpstr>Campaign Development  and Deployment</vt:lpstr>
      <vt:lpstr>Campaign Reporting and Optimization</vt:lpstr>
      <vt:lpstr>Enabled by Accelerators and Best Practices at Each Step</vt:lpstr>
      <vt:lpstr>Global content services for a personal care brand’s marketing operations</vt:lpstr>
      <vt:lpstr>Multichannel digital production partner on SFMC &amp; Veeva enabled via automation  </vt:lpstr>
      <vt:lpstr>Driving personalization for a leading European airline</vt:lpstr>
      <vt:lpstr>Localizing for Walgreens</vt:lpstr>
      <vt:lpstr>Campaign FY2020 use sases</vt:lpstr>
      <vt:lpstr>Bringing it to life…an illustrative example of our creative design</vt:lpstr>
      <vt:lpstr>Beauty Audience Consumer Journey</vt:lpstr>
      <vt:lpstr>Beauty Audience Consumer Journey</vt:lpstr>
      <vt:lpstr>Events company / Campaigns</vt:lpstr>
      <vt:lpstr>PowerPoint Presentation</vt:lpstr>
      <vt:lpstr>PowerPoint Presentation</vt:lpstr>
      <vt:lpstr>It’s starts with understanding the user journey</vt:lpstr>
      <vt:lpstr>Points Redemption –Always On Marketing</vt:lpstr>
      <vt:lpstr>Product Replenishment – Behavioural Trigger</vt:lpstr>
      <vt:lpstr>Near Real-Time Trigger with Pipeline</vt:lpstr>
      <vt:lpstr>Swisscom / Campaign</vt:lpstr>
      <vt:lpstr>PowerPoint Presentation</vt:lpstr>
      <vt:lpstr>Campaign Continuous Optimization Process</vt:lpstr>
      <vt:lpstr>Cognizant Applies Data and AI lenses to Hypotheses that inform future targeting, segmentation, and campaign planning/execution</vt:lpstr>
      <vt:lpstr>As we further leverage AI, Cognizant can applying Our Proprietary AI Framework (LEAF) to Campaign Execution Optimization</vt:lpstr>
      <vt:lpstr>PowerPoint Presentation</vt:lpstr>
      <vt:lpstr>Looking Forward…</vt:lpstr>
      <vt:lpstr>PowerPoint Presentation</vt:lpstr>
      <vt:lpstr>We can take learnings from the pilot use cases to build a customized pricing catalogue to enable a predictable and efficient scaled rollout*</vt:lpstr>
      <vt:lpstr>Day 1 team profiles</vt:lpstr>
      <vt:lpstr>Day 1 team profiles</vt:lpstr>
      <vt:lpstr>Day 1 team profiles</vt:lpstr>
      <vt:lpstr>Day 1 team profiles</vt:lpstr>
      <vt:lpstr>Day 1 team profiles</vt:lpstr>
      <vt:lpstr>Project Fiore success requires understanding and execution. Cognizant is the partner to deliver on this promise.</vt:lpstr>
      <vt:lpstr>Assumptions and dependencies</vt:lpstr>
      <vt:lpstr>PowerPoint Presentation</vt:lpstr>
      <vt:lpstr>PowerPoint Presentation</vt:lpstr>
      <vt:lpstr>Key factors for managing change for Project Fiore</vt:lpstr>
      <vt:lpstr>We propose a Project Fiore OCM approach that filters through complexity to provide organizational clarity </vt:lpstr>
      <vt:lpstr>Our OCM tools and templates</vt:lpstr>
      <vt:lpstr>Our training approach will blends web-based, instructor, and micro learning that is cost-effective and sustainable </vt:lpstr>
      <vt:lpstr>Our enterprise learning tools and templates</vt:lpstr>
      <vt:lpstr>How we’ll focus our WBA OCM and enterprise learning program </vt:lpstr>
      <vt:lpstr>Our high-level Project Fiore OCM program</vt:lpstr>
      <vt:lpstr>Key roles and responsibilities </vt:lpstr>
      <vt:lpstr>Case Study</vt:lpstr>
      <vt:lpstr>Getting started: day 1 team profiles</vt:lpstr>
      <vt:lpstr>Governance &amp; Team</vt:lpstr>
      <vt:lpstr>Risk increases in highly complex and time-constrained delivery scenarios like Project Fiore</vt:lpstr>
      <vt:lpstr>We’ll need a strong MPO to overcome these challenges</vt:lpstr>
      <vt:lpstr>Our MPO’s focus areas for the Fiore Project</vt:lpstr>
      <vt:lpstr>Activities &amp; deliverables of the MPO throughout the program</vt:lpstr>
      <vt:lpstr>Our recommended program structure for Fiore</vt:lpstr>
      <vt:lpstr>Our recommended MPO team to ensure Fiore’s success</vt:lpstr>
      <vt:lpstr>Ensuring quality governance for Fiore</vt:lpstr>
      <vt:lpstr>Getting started: day 1 team profiles</vt:lpstr>
      <vt:lpstr>Getting started: day 1 team profiles</vt:lpstr>
      <vt:lpstr>Commercials</vt:lpstr>
      <vt:lpstr>PowerPoint Presentation</vt:lpstr>
      <vt:lpstr>Project Fiore pricing</vt:lpstr>
      <vt:lpstr>Appendix </vt:lpstr>
      <vt:lpstr>Program Orchestration Successful execution of H2 Fiore will require orchestration at all levels, WBA, Walgreens, Boots and respective program track. .</vt:lpstr>
      <vt:lpstr>Program Planning Program Planning is an integral part of the implementation the Fiore Project . Establishing a rigorous top-to-bottom planning approach and enforcing frequent  and transparent status reporting, reduces risk and enable timely course correction </vt:lpstr>
      <vt:lpstr>Governance Controls At the core of the MPO, and in addition to the Planning and Interdependency management activities, will be the governance and assurance controls established during the Foundation phase of the engagement.</vt:lpstr>
      <vt:lpstr>Assurance The expected impact, degree of change and level of associated risk of the Fiore program requires robust assurance. The MPO will own the responsibility for assuring the end-to-end process for the delivery of the Fiore Program to minimize the impact, control change, and eliminate risk.</vt:lpstr>
      <vt:lpstr>Assumptions Based on the provided RFP, written answers to questions and oral responses we have collected a number of assumptions that impact the separation of responsibilities between WBA and Cognizant concerning the MPO</vt:lpstr>
    </vt:vector>
  </TitlesOfParts>
  <Company>Cognizant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Baugher, Simon (Cognizant)</dc:creator>
  <cp:lastModifiedBy>Patel, Parth (Cognizant)</cp:lastModifiedBy>
  <cp:revision>713</cp:revision>
  <dcterms:created xsi:type="dcterms:W3CDTF">2020-01-30T19:02:16Z</dcterms:created>
  <dcterms:modified xsi:type="dcterms:W3CDTF">2020-03-30T21:10:07Z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0x010100ADA31B270438D74A96C91C59057586A6</vt:lpwstr>
  </property>
</Properties>
</file>